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your-servicenow-url.com/update-application" TargetMode="External"/><Relationship Id="rId3" Type="http://schemas.openxmlformats.org/officeDocument/2006/relationships/hyperlink" Target="https://google.com"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8229600" cy="914400"/>
          </a:xfrm>
          <a:prstGeom prst="rect">
            <a:avLst/>
          </a:prstGeom>
          <a:solidFill>
            <a:srgbClr val="002060"/>
          </a:solidFill>
        </p:spPr>
        <p:txBody>
          <a:bodyPr wrap="none">
            <a:spAutoFit/>
          </a:bodyPr>
          <a:lstStyle/>
          <a:p/>
          <a:p>
            <a:pPr algn="ctr">
              <a:defRPr b="1" sz="2000">
                <a:solidFill>
                  <a:srgbClr val="FFFFFF"/>
                </a:solidFill>
              </a:defRPr>
            </a:pPr>
            <a:r>
              <a:t>Application Product Owner Not Active</a:t>
            </a:r>
          </a:p>
        </p:txBody>
      </p:sp>
      <p:sp>
        <p:nvSpPr>
          <p:cNvPr id="4" name="TextBox 3"/>
          <p:cNvSpPr txBox="1"/>
          <p:nvPr/>
        </p:nvSpPr>
        <p:spPr>
          <a:xfrm>
            <a:off x="6858000" y="548640"/>
            <a:ext cx="1828800" cy="914400"/>
          </a:xfrm>
          <a:prstGeom prst="rect">
            <a:avLst/>
          </a:prstGeom>
          <a:solidFill>
            <a:srgbClr val="002060"/>
          </a:solidFill>
        </p:spPr>
        <p:txBody>
          <a:bodyPr wrap="none">
            <a:spAutoFit/>
          </a:bodyPr>
          <a:lstStyle/>
          <a:p/>
          <a:p>
            <a:pPr>
              <a:defRPr sz="1200">
                <a:solidFill>
                  <a:srgbClr val="FFFFFF"/>
                </a:solidFill>
              </a:defRPr>
            </a:pPr>
            <a:r>
              <a:t>Run Date: 06-11-2024</a:t>
            </a:r>
          </a:p>
        </p:txBody>
      </p:sp>
      <p:sp>
        <p:nvSpPr>
          <p:cNvPr id="5" name="TextBox 4"/>
          <p:cNvSpPr txBox="1"/>
          <p:nvPr/>
        </p:nvSpPr>
        <p:spPr>
          <a:xfrm>
            <a:off x="457200" y="1371600"/>
            <a:ext cx="8229600" cy="1828800"/>
          </a:xfrm>
          <a:prstGeom prst="rect">
            <a:avLst/>
          </a:prstGeom>
          <a:solidFill>
            <a:srgbClr val="142060"/>
          </a:solidFill>
        </p:spPr>
        <p:txBody>
          <a:bodyPr wrap="square"/>
          <a:lstStyle/>
          <a:p>
            <a:pPr>
              <a:defRPr sz="100"/>
            </a:pPr>
          </a:p>
          <a:p>
            <a:pPr>
              <a:defRPr b="1" sz="900">
                <a:solidFill>
                  <a:srgbClr val="FFFFFF"/>
                </a:solidFill>
              </a:defRPr>
            </a:pPr>
            <a:r>
              <a:t>Objective:</a:t>
            </a:r>
          </a:p>
          <a:p>
            <a:pPr>
              <a:defRPr sz="700">
                <a:solidFill>
                  <a:srgbClr val="FFFFFF"/>
                </a:solidFill>
              </a:defRPr>
            </a:pPr>
            <a:r>
              <a:t>All IT Applications to have an active owner from the Owning Transaction Cycle i.e. owner is an existing employee and not on long term leave. The following statistics indicate the number of applications where the product owner is inactive. These need to be updated and assigned to active users.</a:t>
            </a:r>
          </a:p>
          <a:p>
            <a:pPr>
              <a:defRPr b="1" sz="800">
                <a:solidFill>
                  <a:srgbClr val="FFFFFF"/>
                </a:solidFill>
              </a:defRPr>
            </a:pPr>
            <a:r>
              <a:t>How to Fix:</a:t>
            </a:r>
          </a:p>
          <a:p>
            <a:pPr>
              <a:defRPr sz="700">
                <a:solidFill>
                  <a:srgbClr val="FFFFFF"/>
                </a:solidFill>
              </a:defRPr>
            </a:pPr>
            <a:r>
              <a:t>MyIT/ - </a:t>
            </a:r>
            <a:r>
              <a:rPr u="sng">
                <a:solidFill>
                  <a:srgbClr val="87CEFA"/>
                </a:solidFill>
                <a:hlinkClick r:id="rId2"/>
              </a:rPr>
              <a:t>Request Update to a Business Application</a:t>
            </a:r>
            <a:r>
              <a:rPr>
                <a:solidFill>
                  <a:srgbClr val="FFFFFF"/>
                </a:solidFill>
              </a:rPr>
              <a:t> (Nominated representatives can be given access to make direct updates through the ServiceNow User Interface, requests to be raised with Mryutunajy Pangirahi or Andy Harrison)</a:t>
            </a:r>
          </a:p>
          <a:p>
            <a:pPr>
              <a:defRPr b="1" sz="800">
                <a:solidFill>
                  <a:srgbClr val="FFFFFF"/>
                </a:solidFill>
              </a:defRPr>
            </a:pPr>
            <a:r>
              <a:t>Detailed Report:</a:t>
            </a:r>
          </a:p>
          <a:p>
            <a:pPr>
              <a:defRPr sz="700">
                <a:solidFill>
                  <a:srgbClr val="FFFFFF"/>
                </a:solidFill>
              </a:defRPr>
            </a:pPr>
            <a:r>
              <a:t>Click the </a:t>
            </a:r>
            <a:r>
              <a:rPr u="sng">
                <a:solidFill>
                  <a:srgbClr val="87CEFA"/>
                </a:solidFill>
                <a:hlinkClick r:id="rId3"/>
              </a:rPr>
              <a:t>link</a:t>
            </a:r>
            <a:r>
              <a:rPr>
                <a:solidFill>
                  <a:srgbClr val="FFFFFF"/>
                </a:solidFill>
              </a:rPr>
              <a:t> to view both the summary and detailed data.</a:t>
            </a:r>
          </a:p>
        </p:txBody>
      </p:sp>
      <p:graphicFrame>
        <p:nvGraphicFramePr>
          <p:cNvPr id="6" name="Table 5"/>
          <p:cNvGraphicFramePr>
            <a:graphicFrameLocks noGrp="1"/>
          </p:cNvGraphicFramePr>
          <p:nvPr/>
        </p:nvGraphicFramePr>
        <p:xfrm>
          <a:off x="457200" y="2743200"/>
          <a:ext cx="8229600" cy="3657600"/>
        </p:xfrm>
        <a:graphic>
          <a:graphicData uri="http://schemas.openxmlformats.org/drawingml/2006/table">
            <a:tbl>
              <a:tblPr firstRow="1" bandRow="1">
                <a:tableStyleId>{5C22544A-7EE6-4342-B048-85BDC9FD1C3A}</a:tableStyleId>
              </a:tblPr>
              <a:tblGrid>
                <a:gridCol w="2057400"/>
                <a:gridCol w="2057400"/>
                <a:gridCol w="2057400"/>
                <a:gridCol w="2057400"/>
              </a:tblGrid>
              <a:tr h="914400">
                <a:tc rowSpan="2">
                  <a:txBody>
                    <a:bodyPr/>
                    <a:lstStyle/>
                    <a:p>
                      <a:pPr>
                        <a:defRPr sz="1200"/>
                      </a:pPr>
                      <a:r>
                        <a:t>Department</a:t>
                      </a:r>
                    </a:p>
                  </a:txBody>
                  <a:tcPr>
                    <a:solidFill>
                      <a:srgbClr val="9BC2E6"/>
                    </a:solidFill>
                  </a:tcPr>
                </a:tc>
                <a:tc gridSpan="3">
                  <a:txBody>
                    <a:bodyPr/>
                    <a:lstStyle/>
                    <a:p>
                      <a:pPr algn="ctr">
                        <a:defRPr sz="1200"/>
                      </a:pPr>
                      <a:r>
                        <a:t>CTO Technology Lead</a:t>
                      </a:r>
                    </a:p>
                  </a:txBody>
                  <a:tcPr>
                    <a:solidFill>
                      <a:srgbClr val="9BC2E6"/>
                    </a:solidFill>
                  </a:tcPr>
                </a:tc>
                <a:tc hMerge="1">
                  <a:txBody>
                    <a:bodyPr/>
                    <a:lstStyle/>
                    <a:p>
                      <a:pPr>
                        <a:defRPr sz="1200"/>
                      </a:pPr>
                    </a:p>
                  </a:txBody>
                  <a:tcPr/>
                </a:tc>
                <a:tc hMerge="1">
                  <a:txBody>
                    <a:bodyPr/>
                    <a:lstStyle/>
                    <a:p>
                      <a:pPr>
                        <a:defRPr sz="1200"/>
                      </a:pPr>
                    </a:p>
                  </a:txBody>
                  <a:tcPr/>
                </a:tc>
              </a:tr>
              <a:tr h="914400">
                <a:tc vMerge="1">
                  <a:txBody>
                    <a:bodyPr/>
                    <a:lstStyle/>
                    <a:p>
                      <a:pPr>
                        <a:defRPr sz="1200"/>
                      </a:pPr>
                    </a:p>
                  </a:txBody>
                  <a:tcPr/>
                </a:tc>
                <a:tc>
                  <a:txBody>
                    <a:bodyPr/>
                    <a:lstStyle/>
                    <a:p>
                      <a:pPr>
                        <a:defRPr sz="1200"/>
                      </a:pPr>
                      <a:r>
                        <a:t>Jane Doe</a:t>
                      </a:r>
                    </a:p>
                  </a:txBody>
                  <a:tcPr>
                    <a:solidFill>
                      <a:srgbClr val="9BC2E6"/>
                    </a:solidFill>
                  </a:tcPr>
                </a:tc>
                <a:tc>
                  <a:txBody>
                    <a:bodyPr/>
                    <a:lstStyle/>
                    <a:p>
                      <a:pPr>
                        <a:defRPr sz="1200"/>
                      </a:pPr>
                      <a:r>
                        <a:t>John Smith</a:t>
                      </a:r>
                    </a:p>
                  </a:txBody>
                  <a:tcPr>
                    <a:solidFill>
                      <a:srgbClr val="9BC2E6"/>
                    </a:solidFill>
                  </a:tcPr>
                </a:tc>
                <a:tc>
                  <a:txBody>
                    <a:bodyPr/>
                    <a:lstStyle/>
                    <a:p>
                      <a:pPr>
                        <a:defRPr sz="1200"/>
                      </a:pPr>
                      <a:r>
                        <a:t>Grand Total</a:t>
                      </a:r>
                    </a:p>
                  </a:txBody>
                  <a:tcPr>
                    <a:solidFill>
                      <a:srgbClr val="D9D9D9"/>
                    </a:solidFill>
                  </a:tcPr>
                </a:tc>
              </a:tr>
              <a:tr h="457200">
                <a:tc>
                  <a:txBody>
                    <a:bodyPr/>
                    <a:lstStyle/>
                    <a:p>
                      <a:pPr>
                        <a:defRPr sz="1200"/>
                      </a:pPr>
                      <a:r>
                        <a:t>Finance</a:t>
                      </a:r>
                    </a:p>
                  </a:txBody>
                  <a:tcPr/>
                </a:tc>
                <a:tc>
                  <a:txBody>
                    <a:bodyPr/>
                    <a:lstStyle/>
                    <a:p>
                      <a:pPr>
                        <a:defRPr sz="1200"/>
                      </a:pPr>
                      <a:r>
                        <a:t>8</a:t>
                      </a:r>
                    </a:p>
                  </a:txBody>
                  <a:tcPr/>
                </a:tc>
                <a:tc>
                  <a:txBody>
                    <a:bodyPr/>
                    <a:lstStyle/>
                    <a:p>
                      <a:pPr>
                        <a:defRPr sz="1200"/>
                      </a:pPr>
                      <a:r>
                        <a:t>5</a:t>
                      </a:r>
                    </a:p>
                  </a:txBody>
                  <a:tcPr/>
                </a:tc>
                <a:tc>
                  <a:txBody>
                    <a:bodyPr/>
                    <a:lstStyle/>
                    <a:p>
                      <a:pPr>
                        <a:defRPr sz="1200"/>
                      </a:pPr>
                      <a:r>
                        <a:t>13</a:t>
                      </a:r>
                    </a:p>
                  </a:txBody>
                  <a:tcPr>
                    <a:solidFill>
                      <a:srgbClr val="D9D9D9"/>
                    </a:solidFill>
                  </a:tcPr>
                </a:tc>
              </a:tr>
              <a:tr h="457200">
                <a:tc>
                  <a:txBody>
                    <a:bodyPr/>
                    <a:lstStyle/>
                    <a:p>
                      <a:pPr>
                        <a:defRPr sz="1200"/>
                      </a:pPr>
                      <a:r>
                        <a:t>IT</a:t>
                      </a:r>
                    </a:p>
                  </a:txBody>
                  <a:tcPr/>
                </a:tc>
                <a:tc>
                  <a:txBody>
                    <a:bodyPr/>
                    <a:lstStyle/>
                    <a:p>
                      <a:pPr>
                        <a:defRPr sz="1200"/>
                      </a:pPr>
                      <a:r>
                        <a:t>15</a:t>
                      </a:r>
                    </a:p>
                  </a:txBody>
                  <a:tcPr/>
                </a:tc>
                <a:tc>
                  <a:txBody>
                    <a:bodyPr/>
                    <a:lstStyle/>
                    <a:p>
                      <a:pPr>
                        <a:defRPr sz="1200"/>
                      </a:pPr>
                      <a:r>
                        <a:t>10</a:t>
                      </a:r>
                    </a:p>
                  </a:txBody>
                  <a:tcPr/>
                </a:tc>
                <a:tc>
                  <a:txBody>
                    <a:bodyPr/>
                    <a:lstStyle/>
                    <a:p>
                      <a:pPr>
                        <a:defRPr sz="1200"/>
                      </a:pPr>
                      <a:r>
                        <a:t>25</a:t>
                      </a:r>
                    </a:p>
                  </a:txBody>
                  <a:tcPr>
                    <a:solidFill>
                      <a:srgbClr val="D9D9D9"/>
                    </a:solidFill>
                  </a:tcPr>
                </a:tc>
              </a:tr>
              <a:tr h="914400">
                <a:tc>
                  <a:txBody>
                    <a:bodyPr/>
                    <a:lstStyle/>
                    <a:p>
                      <a:pPr>
                        <a:defRPr sz="1200"/>
                      </a:pPr>
                      <a:r>
                        <a:t>Grand Total</a:t>
                      </a:r>
                    </a:p>
                  </a:txBody>
                  <a:tcPr>
                    <a:solidFill>
                      <a:srgbClr val="D9D9D9"/>
                    </a:solidFill>
                  </a:tcPr>
                </a:tc>
                <a:tc>
                  <a:txBody>
                    <a:bodyPr/>
                    <a:lstStyle/>
                    <a:p>
                      <a:pPr>
                        <a:defRPr sz="1200"/>
                      </a:pPr>
                      <a:r>
                        <a:t>23</a:t>
                      </a:r>
                    </a:p>
                  </a:txBody>
                  <a:tcPr>
                    <a:solidFill>
                      <a:srgbClr val="D9D9D9"/>
                    </a:solidFill>
                  </a:tcPr>
                </a:tc>
                <a:tc>
                  <a:txBody>
                    <a:bodyPr/>
                    <a:lstStyle/>
                    <a:p>
                      <a:pPr>
                        <a:defRPr sz="1200"/>
                      </a:pPr>
                      <a:r>
                        <a:t>15</a:t>
                      </a:r>
                    </a:p>
                  </a:txBody>
                  <a:tcPr>
                    <a:solidFill>
                      <a:srgbClr val="D9D9D9"/>
                    </a:solidFill>
                  </a:tcPr>
                </a:tc>
                <a:tc>
                  <a:txBody>
                    <a:bodyPr/>
                    <a:lstStyle/>
                    <a:p>
                      <a:pPr>
                        <a:defRPr sz="1200"/>
                      </a:pPr>
                      <a:r>
                        <a:t>38</a:t>
                      </a:r>
                    </a:p>
                  </a:txBody>
                  <a:tcPr>
                    <a:solidFill>
                      <a:srgbClr val="D9D9D9"/>
                    </a:solid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