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your-servicenow-url.com/update-application" TargetMode="External"/><Relationship Id="rId3" Type="http://schemas.openxmlformats.org/officeDocument/2006/relationships/hyperlink" Target="https://google.com"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182880"/>
            <a:ext cx="8229600" cy="914400"/>
          </a:xfrm>
          <a:prstGeom prst="rect">
            <a:avLst/>
          </a:prstGeom>
          <a:solidFill>
            <a:srgbClr val="002060"/>
          </a:solidFill>
        </p:spPr>
        <p:txBody>
          <a:bodyPr wrap="none">
            <a:spAutoFit/>
          </a:bodyPr>
          <a:lstStyle/>
          <a:p/>
          <a:p>
            <a:pPr algn="ctr">
              <a:defRPr b="1" sz="2000">
                <a:solidFill>
                  <a:srgbClr val="FFFFFF"/>
                </a:solidFill>
              </a:defRPr>
            </a:pPr>
            <a:r>
              <a:t>Application Product Owner Not Active</a:t>
            </a:r>
          </a:p>
        </p:txBody>
      </p:sp>
      <p:sp>
        <p:nvSpPr>
          <p:cNvPr id="4" name="TextBox 3"/>
          <p:cNvSpPr txBox="1"/>
          <p:nvPr/>
        </p:nvSpPr>
        <p:spPr>
          <a:xfrm>
            <a:off x="6858000" y="274320"/>
            <a:ext cx="1828800" cy="457200"/>
          </a:xfrm>
          <a:prstGeom prst="rect">
            <a:avLst/>
          </a:prstGeom>
          <a:solidFill>
            <a:srgbClr val="002060"/>
          </a:solidFill>
        </p:spPr>
        <p:txBody>
          <a:bodyPr wrap="none">
            <a:spAutoFit/>
          </a:bodyPr>
          <a:lstStyle/>
          <a:p/>
          <a:p>
            <a:pPr>
              <a:defRPr sz="1200">
                <a:solidFill>
                  <a:srgbClr val="FFFFFF"/>
                </a:solidFill>
              </a:defRPr>
            </a:pPr>
            <a:r>
              <a:t>Run Date: 06-11-2024</a:t>
            </a:r>
          </a:p>
        </p:txBody>
      </p:sp>
      <p:sp>
        <p:nvSpPr>
          <p:cNvPr id="5" name="TextBox 4"/>
          <p:cNvSpPr txBox="1"/>
          <p:nvPr/>
        </p:nvSpPr>
        <p:spPr>
          <a:xfrm>
            <a:off x="457200" y="1005840"/>
            <a:ext cx="8229600" cy="914400"/>
          </a:xfrm>
          <a:prstGeom prst="rect">
            <a:avLst/>
          </a:prstGeom>
          <a:solidFill>
            <a:srgbClr val="142060"/>
          </a:solidFill>
        </p:spPr>
        <p:txBody>
          <a:bodyPr wrap="square">
            <a:spAutoFit/>
          </a:bodyPr>
          <a:lstStyle/>
          <a:p>
            <a:pPr>
              <a:defRPr sz="100"/>
            </a:pPr>
          </a:p>
          <a:p>
            <a:pPr>
              <a:defRPr b="1" sz="900">
                <a:solidFill>
                  <a:srgbClr val="FFFFFF"/>
                </a:solidFill>
              </a:defRPr>
            </a:pPr>
            <a:r>
              <a:t>Objective:</a:t>
            </a:r>
          </a:p>
          <a:p>
            <a:pPr>
              <a:defRPr sz="700">
                <a:solidFill>
                  <a:srgbClr val="FFFFFF"/>
                </a:solidFill>
              </a:defRPr>
            </a:pPr>
            <a:r>
              <a:t>All IT Applications to have an active owner from the Owning Transaction Cycle i.e. owner is an existing employee and not on long term leave. The following statistics indicate the number of applications where the product owner is inactive. These need to be updated and assigned to active users.</a:t>
            </a:r>
          </a:p>
          <a:p>
            <a:pPr>
              <a:defRPr b="1" sz="800">
                <a:solidFill>
                  <a:srgbClr val="FFFFFF"/>
                </a:solidFill>
              </a:defRPr>
            </a:pPr>
            <a:r>
              <a:t>How to Fix:</a:t>
            </a:r>
          </a:p>
          <a:p>
            <a:pPr>
              <a:defRPr sz="700">
                <a:solidFill>
                  <a:srgbClr val="FFFFFF"/>
                </a:solidFill>
              </a:defRPr>
            </a:pPr>
            <a:r>
              <a:t>MyIT/ - </a:t>
            </a:r>
            <a:r>
              <a:rPr u="sng">
                <a:solidFill>
                  <a:srgbClr val="87CEFA"/>
                </a:solidFill>
                <a:hlinkClick r:id="rId2"/>
              </a:rPr>
              <a:t>Request Update to a Business Application</a:t>
            </a:r>
            <a:r>
              <a:rPr>
                <a:solidFill>
                  <a:srgbClr val="FFFFFF"/>
                </a:solidFill>
              </a:rPr>
              <a:t> (Nominated representatives can be given access to make direct updates through the ServiceNow User Interface, requests to be raised with Mryutunajy Pangirahi or Andy Harrison)</a:t>
            </a:r>
          </a:p>
          <a:p>
            <a:pPr>
              <a:defRPr b="1" sz="800">
                <a:solidFill>
                  <a:srgbClr val="FFFFFF"/>
                </a:solidFill>
              </a:defRPr>
            </a:pPr>
            <a:r>
              <a:t>Detailed Report:</a:t>
            </a:r>
          </a:p>
          <a:p>
            <a:pPr>
              <a:defRPr sz="700">
                <a:solidFill>
                  <a:srgbClr val="FFFFFF"/>
                </a:solidFill>
              </a:defRPr>
            </a:pPr>
            <a:r>
              <a:t>Click the </a:t>
            </a:r>
            <a:r>
              <a:rPr u="sng">
                <a:solidFill>
                  <a:srgbClr val="87CEFA"/>
                </a:solidFill>
                <a:hlinkClick r:id="rId3"/>
              </a:rPr>
              <a:t>link</a:t>
            </a:r>
            <a:r>
              <a:rPr>
                <a:solidFill>
                  <a:srgbClr val="FFFFFF"/>
                </a:solidFill>
              </a:rPr>
              <a:t> to view both the summary and detailed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