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91" r:id="rId1"/>
  </p:sldMasterIdLst>
  <p:notesMasterIdLst>
    <p:notesMasterId r:id="rId16"/>
  </p:notesMasterIdLst>
  <p:sldIdLst>
    <p:sldId id="887" r:id="rId2"/>
    <p:sldId id="927" r:id="rId3"/>
    <p:sldId id="928" r:id="rId4"/>
    <p:sldId id="929" r:id="rId5"/>
    <p:sldId id="930" r:id="rId6"/>
    <p:sldId id="934" r:id="rId7"/>
    <p:sldId id="931" r:id="rId8"/>
    <p:sldId id="932" r:id="rId9"/>
    <p:sldId id="935" r:id="rId10"/>
    <p:sldId id="936" r:id="rId11"/>
    <p:sldId id="933" r:id="rId12"/>
    <p:sldId id="937" r:id="rId13"/>
    <p:sldId id="938" r:id="rId14"/>
    <p:sldId id="939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8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8" autoAdjust="0"/>
    <p:restoredTop sz="71890" autoAdjust="0"/>
  </p:normalViewPr>
  <p:slideViewPr>
    <p:cSldViewPr>
      <p:cViewPr varScale="1">
        <p:scale>
          <a:sx n="81" d="100"/>
          <a:sy n="81" d="100"/>
        </p:scale>
        <p:origin x="161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0946"/>
    </p:cViewPr>
  </p:sorterViewPr>
  <p:notesViewPr>
    <p:cSldViewPr>
      <p:cViewPr>
        <p:scale>
          <a:sx n="66" d="100"/>
          <a:sy n="66" d="100"/>
        </p:scale>
        <p:origin x="-936" y="118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BC2708A-DEAE-4E55-93BB-E457ED6DCE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0821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86169D-4FD8-4278-957A-F687E0ECB0B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0671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C2708A-DEAE-4E55-93BB-E457ED6DCE73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1720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C2708A-DEAE-4E55-93BB-E457ED6DCE73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8521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C2708A-DEAE-4E55-93BB-E457ED6DCE73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7012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C2708A-DEAE-4E55-93BB-E457ED6DCE73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48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C2708A-DEAE-4E55-93BB-E457ED6DCE73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7221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D8894-1716-4F6C-B178-BED909616217}" type="datetimeFigureOut">
              <a:rPr lang="zh-CN" altLang="en-US"/>
              <a:pPr>
                <a:defRPr/>
              </a:pPr>
              <a:t>2023/12/21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BB2C29-F111-4580-90E4-B9FEDBA35D7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F19F957-FC63-4904-98CD-10687FAD6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014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4201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C4CB6-5D48-4AE4-9580-83B48F9EB4D3}" type="datetimeFigureOut">
              <a:rPr lang="zh-CN" altLang="en-US"/>
              <a:pPr>
                <a:defRPr/>
              </a:pPr>
              <a:t>2023/12/21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7D7D3-1045-44EA-820B-7A83EB9FA14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54CB5D3D-478F-4EE8-99CB-91E9081B3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3159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1431B-2182-4325-8D44-DDAC3074C758}" type="datetimeFigureOut">
              <a:rPr lang="zh-CN" altLang="en-US"/>
              <a:pPr>
                <a:defRPr/>
              </a:pPr>
              <a:t>2023/12/21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583F59-1A62-4447-A9D2-CD58175C5D2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051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CE1AE-F749-4E84-A062-AAC7AE314BAD}" type="datetimeFigureOut">
              <a:rPr lang="zh-CN" altLang="en-US"/>
              <a:pPr>
                <a:defRPr/>
              </a:pPr>
              <a:t>2023/12/21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EE38FD-33CB-418F-AF97-B71DD954808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63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74A8D-AA59-4C0C-8EB8-A81002CA4EC0}" type="datetimeFigureOut">
              <a:rPr lang="zh-CN" altLang="en-US"/>
              <a:pPr>
                <a:defRPr/>
              </a:pPr>
              <a:t>2023/12/21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CB51CC-8D1E-430F-B52A-2D8EBF4AD42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4C8A8B7E-4501-4D34-985C-5A1E62FB9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50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1090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AF58C-3203-4587-AF6B-0FF3C7E5C763}" type="datetimeFigureOut">
              <a:rPr lang="zh-CN" altLang="en-US"/>
              <a:pPr>
                <a:defRPr/>
              </a:pPr>
              <a:t>2023/12/21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387737-1A6A-4984-B56E-2F9574915AC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E1A230E-2C0C-46D2-968B-5D0E333D0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118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1989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53296-EA74-4F1E-A083-A59AD848BADB}" type="datetimeFigureOut">
              <a:rPr lang="zh-CN" altLang="en-US"/>
              <a:pPr>
                <a:defRPr/>
              </a:pPr>
              <a:t>2023/12/21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54AC5C-8B76-4810-AD3A-CC2BDEDE667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53AF51E-7F26-48C1-8E52-2DF292A35390}"/>
              </a:ext>
            </a:extLst>
          </p:cNvPr>
          <p:cNvSpPr txBox="1">
            <a:spLocks/>
          </p:cNvSpPr>
          <p:nvPr userDrawn="1"/>
        </p:nvSpPr>
        <p:spPr>
          <a:xfrm>
            <a:off x="1150938" y="214313"/>
            <a:ext cx="7793037" cy="14620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kern="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7404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5B48F7-71C5-4042-A538-A30341366F6B}" type="datetimeFigureOut">
              <a:rPr lang="zh-CN" altLang="en-US"/>
              <a:pPr>
                <a:defRPr/>
              </a:pPr>
              <a:t>2023/12/21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A3D182-58CA-4D2B-B05B-BC89ECF9255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8076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DA61EF4-21B1-436C-8C4F-2F5FAF1CC0A1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1C48D0ED-3F25-4141-898F-4A637B86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073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6991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06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F51220BB-EAF4-4B9F-8B0A-09DF5DB9F138}" type="datetimeFigureOut">
              <a:rPr lang="zh-CN" altLang="en-US"/>
              <a:pPr>
                <a:defRPr/>
              </a:pPr>
              <a:t>2023/12/21</a:t>
            </a:fld>
            <a:endParaRPr lang="en-US" altLang="zh-CN"/>
          </a:p>
        </p:txBody>
      </p:sp>
      <p:sp>
        <p:nvSpPr>
          <p:cNvPr id="2406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401B1F9-E453-47A7-9687-7B7CDEA81765}" type="slidenum">
              <a:rPr lang="zh-CN" altLang="en-US"/>
              <a:pPr/>
              <a:t>‹#›</a:t>
            </a:fld>
            <a:endParaRPr lang="en-US" altLang="zh-CN"/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D95BAE9-1578-415A-A6A7-2DDDA1BF13E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250031"/>
            <a:ext cx="9009063" cy="1052513"/>
            <a:chOff x="0" y="1536"/>
            <a:chExt cx="5675" cy="663"/>
          </a:xfrm>
        </p:grpSpPr>
        <p:grpSp>
          <p:nvGrpSpPr>
            <p:cNvPr id="16" name="Group 3">
              <a:extLst>
                <a:ext uri="{FF2B5EF4-FFF2-40B4-BE49-F238E27FC236}">
                  <a16:creationId xmlns:a16="http://schemas.microsoft.com/office/drawing/2014/main" id="{B81A836B-07A9-4662-9357-5D81D7F47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3" name="Rectangle 4">
                <a:extLst>
                  <a:ext uri="{FF2B5EF4-FFF2-40B4-BE49-F238E27FC236}">
                    <a16:creationId xmlns:a16="http://schemas.microsoft.com/office/drawing/2014/main" id="{00E205CF-2F00-45A0-A009-9BA04602C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3F4E3864-C6CA-40A0-B45E-6D6D3E43B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7" name="Group 6">
              <a:extLst>
                <a:ext uri="{FF2B5EF4-FFF2-40B4-BE49-F238E27FC236}">
                  <a16:creationId xmlns:a16="http://schemas.microsoft.com/office/drawing/2014/main" id="{9A8AC67C-89F7-4D9B-8CE9-755B55921E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1" name="Rectangle 7">
                <a:extLst>
                  <a:ext uri="{FF2B5EF4-FFF2-40B4-BE49-F238E27FC236}">
                    <a16:creationId xmlns:a16="http://schemas.microsoft.com/office/drawing/2014/main" id="{F213FED0-F14B-467D-A32F-48CD9F15B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" name="Rectangle 8">
                <a:extLst>
                  <a:ext uri="{FF2B5EF4-FFF2-40B4-BE49-F238E27FC236}">
                    <a16:creationId xmlns:a16="http://schemas.microsoft.com/office/drawing/2014/main" id="{79E28E71-CED9-422C-81EC-8FF1401A8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B6583378-0807-4BC6-B74C-5DBF875A4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054686D9-E272-4505-96E6-0193D5E01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3092DF39-2939-4A7C-809F-BF0C462E8D2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25" name="Picture 4">
            <a:extLst>
              <a:ext uri="{FF2B5EF4-FFF2-40B4-BE49-F238E27FC236}">
                <a16:creationId xmlns:a16="http://schemas.microsoft.com/office/drawing/2014/main" id="{08E5A639-D383-4023-9963-B23200D541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231381"/>
            <a:ext cx="792208" cy="79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31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F94FB27-D142-491C-A38E-C919C4316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24744"/>
            <a:ext cx="777240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</a:br>
            <a:b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</a:b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计算机网络</a:t>
            </a:r>
            <a:b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</a:br>
            <a:r>
              <a:rPr lang="zh-CN" altLang="en-US" sz="4000" b="1" kern="0" dirty="0">
                <a:solidFill>
                  <a:srgbClr val="333399"/>
                </a:solidFill>
                <a:latin typeface="微软雅黑"/>
                <a:ea typeface="微软雅黑"/>
                <a:cs typeface="+mn-ea"/>
                <a:sym typeface="+mn-lt"/>
              </a:rPr>
              <a:t>复习与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总结</a:t>
            </a:r>
            <a:b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</a:br>
            <a:endParaRPr kumimoji="0" lang="en-US" altLang="zh-CN" sz="40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EE0E24-F127-4845-AF9D-9DF306512E75}"/>
              </a:ext>
            </a:extLst>
          </p:cNvPr>
          <p:cNvSpPr txBox="1"/>
          <p:nvPr/>
        </p:nvSpPr>
        <p:spPr>
          <a:xfrm>
            <a:off x="755576" y="3864746"/>
            <a:ext cx="7772400" cy="2794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李健</a:t>
            </a:r>
            <a:endParaRPr kumimoji="0" lang="en-US" altLang="zh-CN" sz="24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网络空间安全学院</a:t>
            </a:r>
            <a:endParaRPr kumimoji="0" lang="en-US" altLang="zh-CN" sz="24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高新校区信智楼</a:t>
            </a: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C502</a:t>
            </a:r>
            <a:r>
              <a:rPr kumimoji="0" lang="zh-CN" altLang="en-US" sz="24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室</a:t>
            </a:r>
            <a:b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</a:b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得意黑" pitchFamily="50" charset="-122"/>
                <a:ea typeface="得意黑" pitchFamily="50" charset="-122"/>
                <a:cs typeface="+mn-ea"/>
                <a:sym typeface="+mn-lt"/>
              </a:rPr>
              <a:t>E-Mail: </a:t>
            </a: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得意黑" pitchFamily="50" charset="-122"/>
                <a:ea typeface="得意黑" pitchFamily="50" charset="-122"/>
                <a:cs typeface="+mn-ea"/>
                <a:sym typeface="+mn-lt"/>
              </a:rPr>
              <a:t>lijian9@ustc.edu.cn</a:t>
            </a:r>
            <a:b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得意黑" pitchFamily="50" charset="-122"/>
                <a:ea typeface="得意黑" pitchFamily="50" charset="-122"/>
                <a:cs typeface="+mn-ea"/>
                <a:sym typeface="+mn-lt"/>
              </a:rPr>
            </a:b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得意黑" pitchFamily="50" charset="-122"/>
                <a:ea typeface="得意黑" pitchFamily="50" charset="-122"/>
                <a:cs typeface="+mn-ea"/>
                <a:sym typeface="+mn-lt"/>
              </a:rPr>
              <a:t>Homepage: </a:t>
            </a: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得意黑" pitchFamily="50" charset="-122"/>
                <a:ea typeface="得意黑" pitchFamily="50" charset="-122"/>
                <a:cs typeface="+mn-ea"/>
                <a:sym typeface="+mn-lt"/>
              </a:rPr>
              <a:t>http://if.ustc.edu.cn</a:t>
            </a:r>
            <a:endParaRPr kumimoji="0" lang="zh-CN" altLang="en-US" sz="1800" b="0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得意黑" pitchFamily="50" charset="-122"/>
              <a:ea typeface="得意黑" pitchFamily="50" charset="-122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7658D2-FE2D-4F4F-A961-05910010C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681" y="4776465"/>
            <a:ext cx="1492721" cy="15063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433D3F7-3AD2-4C4F-9658-64552F635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617" y="4800585"/>
            <a:ext cx="1501729" cy="152469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F9145C4-D907-4EAF-BD49-7D674C57CA6C}"/>
              </a:ext>
            </a:extLst>
          </p:cNvPr>
          <p:cNvSpPr txBox="1"/>
          <p:nvPr/>
        </p:nvSpPr>
        <p:spPr>
          <a:xfrm>
            <a:off x="5713505" y="6281621"/>
            <a:ext cx="1584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实验室主页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918D5C-AB70-4D6F-A841-6704980FDB5C}"/>
              </a:ext>
            </a:extLst>
          </p:cNvPr>
          <p:cNvSpPr txBox="1"/>
          <p:nvPr/>
        </p:nvSpPr>
        <p:spPr>
          <a:xfrm>
            <a:off x="7333738" y="6290025"/>
            <a:ext cx="1810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研究小组主页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7338026B-D82E-4CE5-8D55-B1E6AE82A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3005830"/>
            <a:ext cx="53179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spcBef>
                <a:spcPct val="50000"/>
              </a:spcBef>
            </a:pPr>
            <a:r>
              <a:rPr lang="en-US" altLang="zh-CN" b="1" i="1" dirty="0">
                <a:latin typeface="得意黑" pitchFamily="50" charset="-122"/>
                <a:ea typeface="得意黑" pitchFamily="50" charset="-122"/>
              </a:rPr>
              <a:t>Don’t fight an unprepared battle</a:t>
            </a:r>
          </a:p>
        </p:txBody>
      </p:sp>
    </p:spTree>
    <p:extLst>
      <p:ext uri="{BB962C8B-B14F-4D97-AF65-F5344CB8AC3E}">
        <p14:creationId xmlns:p14="http://schemas.microsoft.com/office/powerpoint/2010/main" val="285969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D9C0FB9-B901-4B6D-858F-F82ECB7B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Chapter 6 Internet Protocol</a:t>
            </a:r>
            <a:endParaRPr lang="zh-CN" altLang="en-US" sz="4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37A60B5-D5E6-432E-B68A-F01428A91AAA}"/>
              </a:ext>
            </a:extLst>
          </p:cNvPr>
          <p:cNvSpPr txBox="1">
            <a:spLocks/>
          </p:cNvSpPr>
          <p:nvPr/>
        </p:nvSpPr>
        <p:spPr bwMode="auto">
          <a:xfrm>
            <a:off x="472244" y="1412776"/>
            <a:ext cx="819951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IPv4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的可扩展性问题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地址不够用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路由表急剧膨胀，路由效率降低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划分子网步骤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分配子网号和网络号</a:t>
            </a:r>
            <a:endParaRPr kumimoji="0" lang="en-US" altLang="zh-CN" sz="2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路由配置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CIDR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原理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前缀汇聚、前缀最长匹配规则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路由表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/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转发表配置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lang="en-US" altLang="zh-CN" sz="3000" b="1" kern="0" dirty="0">
                <a:solidFill>
                  <a:srgbClr val="000000"/>
                </a:solidFill>
                <a:latin typeface="+mn-ea"/>
              </a:rPr>
              <a:t>NAT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3922491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D9C0FB9-B901-4B6D-858F-F82ECB7B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7 </a:t>
            </a:r>
            <a:r>
              <a:rPr lang="zh-CN" altLang="en-US" dirty="0"/>
              <a:t>传输层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37A60B5-D5E6-432E-B68A-F01428A91AAA}"/>
              </a:ext>
            </a:extLst>
          </p:cNvPr>
          <p:cNvSpPr txBox="1">
            <a:spLocks/>
          </p:cNvSpPr>
          <p:nvPr/>
        </p:nvSpPr>
        <p:spPr bwMode="auto">
          <a:xfrm>
            <a:off x="472244" y="1412776"/>
            <a:ext cx="8386056" cy="544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端到端的概念</a:t>
            </a: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为什么要引入传输层？</a:t>
            </a: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传输层端口寻址</a:t>
            </a: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TCP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中连接建立和释放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三次握手</a:t>
            </a:r>
          </a:p>
          <a:p>
            <a:pPr marL="742950" marR="0" lvl="1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TCP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连接标识：五元组</a:t>
            </a: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TCP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中的流量控制和拥塞控制</a:t>
            </a:r>
          </a:p>
          <a:p>
            <a:pPr marL="742950" marR="0" lvl="1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滑动窗口机制</a:t>
            </a:r>
          </a:p>
          <a:p>
            <a:pPr marL="742950" marR="0" lvl="1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慢启动和拥塞避免：拥塞窗口的计算</a:t>
            </a:r>
            <a:endParaRPr kumimoji="0" lang="en-US" altLang="zh-CN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AIMD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TCP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中的重传定时器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Timeout</a:t>
            </a:r>
            <a:r>
              <a:rPr kumimoji="0" lang="zh-CN" altLang="en-US" sz="20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的计算</a:t>
            </a:r>
            <a:endParaRPr kumimoji="0" lang="en-US" altLang="zh-CN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2027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D9C0FB9-B901-4B6D-858F-F82ECB7B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8 </a:t>
            </a:r>
            <a:r>
              <a:rPr lang="zh-CN" altLang="en-US" dirty="0"/>
              <a:t>应用层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37A60B5-D5E6-432E-B68A-F01428A91AAA}"/>
              </a:ext>
            </a:extLst>
          </p:cNvPr>
          <p:cNvSpPr txBox="1">
            <a:spLocks/>
          </p:cNvSpPr>
          <p:nvPr/>
        </p:nvSpPr>
        <p:spPr bwMode="auto">
          <a:xfrm>
            <a:off x="472244" y="1412776"/>
            <a:ext cx="8386056" cy="544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域名系统</a:t>
            </a:r>
          </a:p>
          <a:p>
            <a:pPr marL="742950" marR="0" lvl="1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域名与名字空间</a:t>
            </a:r>
          </a:p>
          <a:p>
            <a:pPr marL="742950" marR="0" lvl="1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常用资源记录类型：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A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、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MX</a:t>
            </a:r>
          </a:p>
          <a:p>
            <a:pPr marL="742950" marR="0" lvl="1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域名查询过程：递归查询、迭代查询</a:t>
            </a:r>
          </a:p>
          <a:p>
            <a:pPr marL="342900" marR="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电子邮件</a:t>
            </a:r>
          </a:p>
          <a:p>
            <a:pPr marL="742950" marR="0" lvl="1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电子邮件收发过程及涉及到的协议：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SMTP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、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POP3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和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IMAP</a:t>
            </a:r>
          </a:p>
          <a:p>
            <a:pPr marL="742950" marR="0" lvl="1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为什么要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MIME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？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MIME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的主要功能</a:t>
            </a:r>
          </a:p>
        </p:txBody>
      </p:sp>
    </p:spTree>
    <p:extLst>
      <p:ext uri="{BB962C8B-B14F-4D97-AF65-F5344CB8AC3E}">
        <p14:creationId xmlns:p14="http://schemas.microsoft.com/office/powerpoint/2010/main" val="3156850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D9C0FB9-B901-4B6D-858F-F82ECB7B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9 </a:t>
            </a:r>
            <a:r>
              <a:rPr lang="zh-CN" altLang="en-US" dirty="0"/>
              <a:t>网络安全 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37A60B5-D5E6-432E-B68A-F01428A91AAA}"/>
              </a:ext>
            </a:extLst>
          </p:cNvPr>
          <p:cNvSpPr txBox="1">
            <a:spLocks/>
          </p:cNvSpPr>
          <p:nvPr/>
        </p:nvSpPr>
        <p:spPr bwMode="auto">
          <a:xfrm>
            <a:off x="472244" y="1412776"/>
            <a:ext cx="8386056" cy="544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网络威胁与安全服务</a:t>
            </a:r>
            <a:endParaRPr kumimoji="0" lang="en-US" altLang="zh-CN" sz="2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对称密钥体制与非对称密钥体制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原理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优缺点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数字签名与消息认证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原理</a:t>
            </a:r>
            <a:endParaRPr kumimoji="0" lang="en-US" altLang="zh-CN" sz="2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网络安全相关协议</a:t>
            </a:r>
            <a:endParaRPr kumimoji="0" lang="en-US" altLang="zh-CN" sz="2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IPSec</a:t>
            </a:r>
            <a:r>
              <a:rPr kumimoji="0" lang="zh-CN" altLang="en-US" sz="2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、</a:t>
            </a:r>
            <a:r>
              <a:rPr kumimoji="0" lang="en-US" altLang="zh-CN" sz="2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TLS/SSL</a:t>
            </a:r>
            <a:r>
              <a:rPr kumimoji="0" lang="zh-CN" altLang="en-US" sz="2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、</a:t>
            </a:r>
            <a:r>
              <a:rPr kumimoji="0" lang="en-US" altLang="zh-CN" sz="2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SHTTP</a:t>
            </a:r>
            <a:r>
              <a:rPr kumimoji="0" lang="zh-CN" altLang="en-US" sz="2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、</a:t>
            </a:r>
            <a:r>
              <a:rPr kumimoji="0" lang="en-US" altLang="zh-CN" sz="2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S/MIME</a:t>
            </a:r>
            <a:r>
              <a:rPr kumimoji="0" lang="zh-CN" altLang="en-US" sz="2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，工作在哪一层？</a:t>
            </a:r>
            <a:endParaRPr kumimoji="0" lang="en-US" altLang="zh-CN" sz="2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IPSec</a:t>
            </a:r>
            <a:r>
              <a:rPr kumimoji="0" lang="en-US" altLang="zh-CN" sz="2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0" lang="zh-CN" altLang="en-US" sz="2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协议</a:t>
            </a:r>
            <a:endParaRPr kumimoji="0" lang="en-US" altLang="zh-CN" sz="2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5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19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AH</a:t>
            </a:r>
            <a:r>
              <a:rPr kumimoji="0" lang="zh-CN" altLang="en-US" sz="19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、</a:t>
            </a:r>
            <a:r>
              <a:rPr kumimoji="0" lang="en-US" altLang="zh-CN" sz="19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ESP</a:t>
            </a:r>
            <a:endParaRPr kumimoji="0" lang="en-US" altLang="zh-CN" sz="2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>
              <a:buClr>
                <a:srgbClr val="3333CC"/>
              </a:buClr>
              <a:defRPr/>
            </a:pPr>
            <a:r>
              <a:rPr kumimoji="0" lang="zh-CN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网络攻击与防护</a:t>
            </a:r>
            <a:endParaRPr kumimoji="0" lang="en-US" altLang="zh-CN" sz="15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常见网络攻击技术的实现原理</a:t>
            </a:r>
            <a:endParaRPr kumimoji="0" lang="en-US" altLang="zh-CN" sz="2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lvl="1">
              <a:buClr>
                <a:srgbClr val="FF0000"/>
              </a:buClr>
              <a:defRPr/>
            </a:pPr>
            <a:r>
              <a:rPr kumimoji="0" lang="zh-CN" altLang="en-US" sz="2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防火墙的功能</a:t>
            </a:r>
          </a:p>
        </p:txBody>
      </p:sp>
    </p:spTree>
    <p:extLst>
      <p:ext uri="{BB962C8B-B14F-4D97-AF65-F5344CB8AC3E}">
        <p14:creationId xmlns:p14="http://schemas.microsoft.com/office/powerpoint/2010/main" val="1475309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D9C0FB9-B901-4B6D-858F-F82ECB7B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考试相关信息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37A60B5-D5E6-432E-B68A-F01428A91AAA}"/>
              </a:ext>
            </a:extLst>
          </p:cNvPr>
          <p:cNvSpPr txBox="1">
            <a:spLocks/>
          </p:cNvSpPr>
          <p:nvPr/>
        </p:nvSpPr>
        <p:spPr bwMode="auto">
          <a:xfrm>
            <a:off x="472244" y="1412776"/>
            <a:ext cx="8386056" cy="544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题型：填空题、选择题、计算题、问答题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时间：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2024-01-08 08:30-10:30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地点：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	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高新校区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+mn-ea"/>
              </a:rPr>
              <a:t>G3-107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+mn-ea"/>
              </a:rPr>
              <a:t>（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+mn-ea"/>
              </a:rPr>
              <a:t>48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+mn-ea"/>
              </a:rPr>
              <a:t>）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		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高新校区 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G3-108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（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59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7096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D9C0FB9-B901-4B6D-858F-F82ECB7B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1 </a:t>
            </a:r>
            <a:r>
              <a:rPr lang="zh-CN" altLang="en-US" dirty="0"/>
              <a:t>概述</a:t>
            </a: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B6F71D60-5982-466E-828A-4BA62D007BAD}"/>
              </a:ext>
            </a:extLst>
          </p:cNvPr>
          <p:cNvSpPr txBox="1">
            <a:spLocks/>
          </p:cNvSpPr>
          <p:nvPr/>
        </p:nvSpPr>
        <p:spPr bwMode="auto">
          <a:xfrm>
            <a:off x="439233" y="1268760"/>
            <a:ext cx="8703568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计算机网络的组成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节点：主机（用户终端和服务器）、网络设备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链路：点对点、多路访问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/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共享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网络体系结构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作用和概念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分层思想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OSI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参考模型：数据链路层、网络层、传输层的功能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TCP/IP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参考模型：各层常见的协议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国际标准化组织：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ITU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ISO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IEEE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Internet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社区（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IETF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）带宽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/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吞吐量、延迟：计算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C4347C-4DF3-4BC2-B7F9-34486A8F3CFD}"/>
              </a:ext>
            </a:extLst>
          </p:cNvPr>
          <p:cNvSpPr txBox="1"/>
          <p:nvPr/>
        </p:nvSpPr>
        <p:spPr>
          <a:xfrm>
            <a:off x="539552" y="6093296"/>
            <a:ext cx="8064896" cy="4648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注意一些缩写的全称，中英文均可</a:t>
            </a:r>
          </a:p>
        </p:txBody>
      </p:sp>
    </p:spTree>
    <p:extLst>
      <p:ext uri="{BB962C8B-B14F-4D97-AF65-F5344CB8AC3E}">
        <p14:creationId xmlns:p14="http://schemas.microsoft.com/office/powerpoint/2010/main" val="337003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D9C0FB9-B901-4B6D-858F-F82ECB7B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2 </a:t>
            </a:r>
            <a:r>
              <a:rPr lang="zh-CN" altLang="en-US" dirty="0"/>
              <a:t>物理层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37A60B5-D5E6-432E-B68A-F01428A91AAA}"/>
              </a:ext>
            </a:extLst>
          </p:cNvPr>
          <p:cNvSpPr txBox="1">
            <a:spLocks/>
          </p:cNvSpPr>
          <p:nvPr/>
        </p:nvSpPr>
        <p:spPr bwMode="auto">
          <a:xfrm>
            <a:off x="472244" y="1412776"/>
            <a:ext cx="819951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介质的物理带宽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(Hz)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带宽与传输速率</a:t>
            </a:r>
            <a:endParaRPr kumimoji="0" lang="en-US" altLang="zh-CN" sz="2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信道最大传输速率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(bps)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Nyquist</a:t>
            </a: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定理：无噪信道</a:t>
            </a:r>
            <a:endParaRPr kumimoji="0" lang="en-US" altLang="zh-CN" sz="2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Shannon</a:t>
            </a: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定理：有噪信道</a:t>
            </a:r>
            <a:endParaRPr kumimoji="0" lang="en-US" altLang="zh-CN" sz="2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常用的传输介质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交换技术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为什么要交换</a:t>
            </a:r>
            <a:endParaRPr kumimoji="0" lang="en-US" altLang="zh-CN" sz="2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交换类型</a:t>
            </a:r>
            <a:endParaRPr kumimoji="0" lang="en-US" altLang="zh-CN" sz="2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电路交换与分组交换</a:t>
            </a:r>
            <a:endParaRPr kumimoji="0" lang="en-US" altLang="zh-CN" sz="2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690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D9C0FB9-B901-4B6D-858F-F82ECB7B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3 </a:t>
            </a:r>
            <a:r>
              <a:rPr lang="zh-CN" altLang="en-US" dirty="0"/>
              <a:t>数据链路层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37A60B5-D5E6-432E-B68A-F01428A91AAA}"/>
              </a:ext>
            </a:extLst>
          </p:cNvPr>
          <p:cNvSpPr txBox="1">
            <a:spLocks/>
          </p:cNvSpPr>
          <p:nvPr/>
        </p:nvSpPr>
        <p:spPr bwMode="auto">
          <a:xfrm>
            <a:off x="472244" y="1412776"/>
            <a:ext cx="819951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为网络层提供的服务类型</a:t>
            </a:r>
            <a:endParaRPr kumimoji="0" lang="en-US" altLang="zh-CN" sz="27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成帧</a:t>
            </a:r>
            <a:endParaRPr kumimoji="0" lang="en-US" altLang="zh-CN" sz="27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为什么要成帧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成帧的方法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检错码：多项式编码（循环冗余码）的计算及性能分析</a:t>
            </a:r>
            <a:endParaRPr kumimoji="0" lang="en-US" altLang="zh-CN" sz="27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滑动窗口协议：为什么要提出</a:t>
            </a:r>
            <a:endParaRPr kumimoji="0" lang="en-US" altLang="zh-CN" sz="27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回退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n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帧协议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/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选择性重传协议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帧序列号重叠问题、计算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延迟带宽乘积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BDP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、信道利用率计算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数据链路层协议</a:t>
            </a:r>
            <a:endParaRPr kumimoji="0" lang="en-US" altLang="zh-CN" sz="27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HDLC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、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PPP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8579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D9C0FB9-B901-4B6D-858F-F82ECB7B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/>
              <a:t>Chapter 4 </a:t>
            </a:r>
            <a:r>
              <a:rPr lang="zh-CN" altLang="en-US" sz="3600" b="1" dirty="0"/>
              <a:t>局域网与介质访问控制</a:t>
            </a:r>
            <a:endParaRPr lang="zh-CN" altLang="en-US" sz="36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37A60B5-D5E6-432E-B68A-F01428A91AAA}"/>
              </a:ext>
            </a:extLst>
          </p:cNvPr>
          <p:cNvSpPr txBox="1">
            <a:spLocks/>
          </p:cNvSpPr>
          <p:nvPr/>
        </p:nvSpPr>
        <p:spPr bwMode="auto">
          <a:xfrm>
            <a:off x="472244" y="1412776"/>
            <a:ext cx="819951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局域网和广播域的概念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IEEE 802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参考模型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各子层对应的功能</a:t>
            </a:r>
            <a:endParaRPr kumimoji="0" lang="en-US" altLang="zh-CN" sz="2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数据链路层划分成</a:t>
            </a: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LLC</a:t>
            </a: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和</a:t>
            </a: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MAC</a:t>
            </a: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的原因</a:t>
            </a:r>
            <a:endParaRPr kumimoji="0" lang="en-US" altLang="zh-CN" sz="2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LLC</a:t>
            </a: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的三种服务</a:t>
            </a:r>
            <a:endParaRPr kumimoji="0" lang="en-US" altLang="zh-CN" sz="2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局域网网络拓扑有哪几种？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MAC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地址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17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D9C0FB9-B901-4B6D-858F-F82ECB7B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/>
              <a:t>Chapter 4 </a:t>
            </a:r>
            <a:r>
              <a:rPr lang="zh-CN" altLang="en-US" sz="3600" b="1" dirty="0"/>
              <a:t>局域网与介质访问控制</a:t>
            </a:r>
            <a:endParaRPr lang="zh-CN" altLang="en-US" sz="36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37A60B5-D5E6-432E-B68A-F01428A91AAA}"/>
              </a:ext>
            </a:extLst>
          </p:cNvPr>
          <p:cNvSpPr txBox="1">
            <a:spLocks/>
          </p:cNvSpPr>
          <p:nvPr/>
        </p:nvSpPr>
        <p:spPr bwMode="auto">
          <a:xfrm>
            <a:off x="472244" y="1412776"/>
            <a:ext cx="819951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802.3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以太网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CSMA/CD</a:t>
            </a:r>
            <a:r>
              <a:rPr kumimoji="0" lang="zh-CN" altLang="en-US" sz="2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机制</a:t>
            </a:r>
            <a:endParaRPr kumimoji="0" lang="en-US" altLang="zh-CN" sz="2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为什么会有最大和最小帧长限制？</a:t>
            </a:r>
            <a:endParaRPr kumimoji="0" lang="en-US" altLang="zh-CN" sz="2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5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最小帧长是如何计算得到的？</a:t>
            </a:r>
            <a:endParaRPr kumimoji="0" lang="en-US" altLang="zh-CN" sz="2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802.11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无线局域网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MAC</a:t>
            </a:r>
            <a:r>
              <a:rPr kumimoji="0" lang="zh-CN" altLang="en-US" sz="2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子层功能</a:t>
            </a:r>
            <a:endParaRPr kumimoji="0" lang="en-US" altLang="zh-CN" sz="2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5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802.11</a:t>
            </a:r>
            <a:r>
              <a:rPr kumimoji="0" lang="zh-CN" altLang="en-US" sz="2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为什么是</a:t>
            </a:r>
            <a:r>
              <a:rPr kumimoji="0" lang="en-US" altLang="zh-CN" sz="2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CA</a:t>
            </a:r>
            <a:r>
              <a:rPr kumimoji="0" lang="zh-CN" altLang="en-US" sz="2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而不是</a:t>
            </a:r>
            <a:r>
              <a:rPr kumimoji="0" lang="en-US" altLang="zh-CN" sz="2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CD</a:t>
            </a:r>
            <a:r>
              <a:rPr kumimoji="0" lang="zh-CN" altLang="en-US" sz="2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？</a:t>
            </a:r>
            <a:endParaRPr kumimoji="0" lang="en-US" altLang="zh-CN" sz="2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基本</a:t>
            </a:r>
            <a:r>
              <a:rPr kumimoji="0" lang="en-US" altLang="zh-CN" sz="2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CSMA/CA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扩展局域网中的帧转发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帧转发表：如何生成</a:t>
            </a:r>
            <a:endParaRPr kumimoji="0" lang="en-US" altLang="zh-CN" sz="2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80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D9C0FB9-B901-4B6D-858F-F82ECB7B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5 </a:t>
            </a:r>
            <a:r>
              <a:rPr lang="zh-CN" altLang="en-US" dirty="0"/>
              <a:t>网络层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37A60B5-D5E6-432E-B68A-F01428A91AAA}"/>
              </a:ext>
            </a:extLst>
          </p:cNvPr>
          <p:cNvSpPr txBox="1">
            <a:spLocks/>
          </p:cNvSpPr>
          <p:nvPr/>
        </p:nvSpPr>
        <p:spPr bwMode="auto">
          <a:xfrm>
            <a:off x="472244" y="1412776"/>
            <a:ext cx="819951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数据报网络和虚电路网络</a:t>
            </a:r>
            <a:endParaRPr kumimoji="0" lang="en-US" altLang="zh-CN" sz="27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路由和转发的概念</a:t>
            </a:r>
            <a:endParaRPr kumimoji="0" lang="en-US" altLang="zh-CN" sz="27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路由算法过程</a:t>
            </a:r>
            <a:endParaRPr kumimoji="0" lang="en-US" altLang="zh-CN" sz="27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距离矢量算法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链路状态算法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服务质量</a:t>
            </a:r>
            <a:endParaRPr kumimoji="0" lang="en-US" altLang="zh-CN" sz="27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度量参数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漏桶和令牌桶：计算</a:t>
            </a:r>
            <a:endParaRPr kumimoji="0" lang="en-US" altLang="zh-CN" sz="27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65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D9C0FB9-B901-4B6D-858F-F82ECB7B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Chapter 6 Internet Protocol</a:t>
            </a:r>
            <a:endParaRPr lang="zh-CN" altLang="en-US" sz="4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37A60B5-D5E6-432E-B68A-F01428A91AAA}"/>
              </a:ext>
            </a:extLst>
          </p:cNvPr>
          <p:cNvSpPr txBox="1">
            <a:spLocks/>
          </p:cNvSpPr>
          <p:nvPr/>
        </p:nvSpPr>
        <p:spPr bwMode="auto">
          <a:xfrm>
            <a:off x="472244" y="1412776"/>
            <a:ext cx="819951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IP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的优势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Internet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服务模型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IP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地址的形式及配置方法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IP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地址和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MAC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地址：作用与区别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地址解析协议作用及过程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IP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分段原因及原理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+mn-ea"/>
              </a:rPr>
              <a:t>IP</a:t>
            </a:r>
            <a:r>
              <a:rPr lang="zh-CN" altLang="en-US" b="1" kern="0" dirty="0">
                <a:solidFill>
                  <a:srgbClr val="000000"/>
                </a:solidFill>
                <a:latin typeface="+mn-ea"/>
              </a:rPr>
              <a:t>分组头校验和的计算方法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63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D9C0FB9-B901-4B6D-858F-F82ECB7B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Chapter 6 Internet Protocol</a:t>
            </a:r>
            <a:endParaRPr lang="zh-CN" altLang="en-US" sz="4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37A60B5-D5E6-432E-B68A-F01428A91AAA}"/>
              </a:ext>
            </a:extLst>
          </p:cNvPr>
          <p:cNvSpPr txBox="1">
            <a:spLocks/>
          </p:cNvSpPr>
          <p:nvPr/>
        </p:nvSpPr>
        <p:spPr bwMode="auto">
          <a:xfrm>
            <a:off x="472244" y="1412776"/>
            <a:ext cx="819951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路由器对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IP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分组执行的操作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路由表和转发表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形式和配置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路由协议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内部网关路由协议（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IGP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）：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RIP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、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OSPF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外部网关路由协议（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EGP)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：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BGP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ICMP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协议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功能</a:t>
            </a:r>
            <a:endParaRPr kumimoji="0" lang="en-US" altLang="zh-CN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ping, traceroute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的原理</a:t>
            </a:r>
          </a:p>
        </p:txBody>
      </p:sp>
    </p:spTree>
    <p:extLst>
      <p:ext uri="{BB962C8B-B14F-4D97-AF65-F5344CB8AC3E}">
        <p14:creationId xmlns:p14="http://schemas.microsoft.com/office/powerpoint/2010/main" val="2416791866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2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b54wk2i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740</Words>
  <Application>Microsoft Office PowerPoint</Application>
  <PresentationFormat>全屏显示(4:3)</PresentationFormat>
  <Paragraphs>146</Paragraphs>
  <Slides>14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得意黑</vt:lpstr>
      <vt:lpstr>微软雅黑</vt:lpstr>
      <vt:lpstr>Arial</vt:lpstr>
      <vt:lpstr>Tahoma</vt:lpstr>
      <vt:lpstr>Times New Roman</vt:lpstr>
      <vt:lpstr>Wingdings</vt:lpstr>
      <vt:lpstr>2_Blends</vt:lpstr>
      <vt:lpstr>PowerPoint 演示文稿</vt:lpstr>
      <vt:lpstr>Chapter 1 概述</vt:lpstr>
      <vt:lpstr>Chapter 2 物理层</vt:lpstr>
      <vt:lpstr>Chapter 3 数据链路层</vt:lpstr>
      <vt:lpstr>Chapter 4 局域网与介质访问控制</vt:lpstr>
      <vt:lpstr>Chapter 4 局域网与介质访问控制</vt:lpstr>
      <vt:lpstr>Chapter 5 网络层</vt:lpstr>
      <vt:lpstr>Chapter 6 Internet Protocol</vt:lpstr>
      <vt:lpstr>Chapter 6 Internet Protocol</vt:lpstr>
      <vt:lpstr>Chapter 6 Internet Protocol</vt:lpstr>
      <vt:lpstr>Chapter 7 传输层</vt:lpstr>
      <vt:lpstr>Chapter 8 应用层</vt:lpstr>
      <vt:lpstr>Chapter 9 网络安全 </vt:lpstr>
      <vt:lpstr>考试相关信息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2023-12-21T07:57:31Z</dcterms:created>
  <dcterms:modified xsi:type="dcterms:W3CDTF">2023-12-21T07:57:38Z</dcterms:modified>
</cp:coreProperties>
</file>