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2"/>
  </p:notesMasterIdLst>
  <p:sldIdLst>
    <p:sldId id="256" r:id="rId2"/>
    <p:sldId id="301" r:id="rId3"/>
    <p:sldId id="276" r:id="rId4"/>
    <p:sldId id="302" r:id="rId5"/>
    <p:sldId id="303" r:id="rId6"/>
    <p:sldId id="304" r:id="rId7"/>
    <p:sldId id="277" r:id="rId8"/>
    <p:sldId id="305" r:id="rId9"/>
    <p:sldId id="299" r:id="rId10"/>
    <p:sldId id="300" r:id="rId11"/>
    <p:sldId id="306" r:id="rId12"/>
    <p:sldId id="307" r:id="rId13"/>
    <p:sldId id="308" r:id="rId14"/>
    <p:sldId id="309" r:id="rId15"/>
    <p:sldId id="310" r:id="rId16"/>
    <p:sldId id="333" r:id="rId17"/>
    <p:sldId id="336" r:id="rId18"/>
    <p:sldId id="339" r:id="rId19"/>
    <p:sldId id="340" r:id="rId20"/>
    <p:sldId id="337" r:id="rId21"/>
    <p:sldId id="370" r:id="rId22"/>
    <p:sldId id="371" r:id="rId23"/>
    <p:sldId id="343" r:id="rId24"/>
    <p:sldId id="347" r:id="rId25"/>
    <p:sldId id="348" r:id="rId26"/>
    <p:sldId id="349" r:id="rId27"/>
    <p:sldId id="350" r:id="rId28"/>
    <p:sldId id="344" r:id="rId29"/>
    <p:sldId id="345" r:id="rId30"/>
    <p:sldId id="346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6" r:id="rId46"/>
    <p:sldId id="369" r:id="rId47"/>
    <p:sldId id="367" r:id="rId48"/>
    <p:sldId id="368" r:id="rId49"/>
    <p:sldId id="372" r:id="rId50"/>
    <p:sldId id="37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 autoAdjust="0"/>
  </p:normalViewPr>
  <p:slideViewPr>
    <p:cSldViewPr>
      <p:cViewPr varScale="1">
        <p:scale>
          <a:sx n="126" d="100"/>
          <a:sy n="126" d="100"/>
        </p:scale>
        <p:origin x="1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1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8B2CD74-9E9E-4B7B-BFE0-0F5FBF3C6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469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4EF81-45BB-49CF-839A-CFD9BBC6AD37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1926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08349-1E5E-43FF-A989-C513EAC431DB}" type="slidenum">
              <a:rPr lang="zh-CN" altLang="en-US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519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EE042-7F18-40D8-BF29-289BD7315590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936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A1CFBB-561D-43A8-873A-DB55875166CD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</a:rPr>
              <a:t>传播延时：光缆中一公里的传播延时约为</a:t>
            </a:r>
            <a:r>
              <a:rPr lang="en-US" altLang="zh-CN">
                <a:latin typeface="Arial" charset="0"/>
              </a:rPr>
              <a:t>1000/2x10</a:t>
            </a:r>
            <a:r>
              <a:rPr lang="en-US" altLang="zh-CN" baseline="30000">
                <a:latin typeface="Arial" charset="0"/>
              </a:rPr>
              <a:t>-8</a:t>
            </a:r>
            <a:r>
              <a:rPr lang="zh-CN" altLang="en-US">
                <a:latin typeface="Arial" charset="0"/>
              </a:rPr>
              <a:t>秒</a:t>
            </a:r>
            <a:r>
              <a:rPr lang="en-US" altLang="zh-CN">
                <a:latin typeface="Arial" charset="0"/>
              </a:rPr>
              <a:t>=5</a:t>
            </a:r>
            <a:r>
              <a:rPr lang="zh-CN" altLang="en-US">
                <a:latin typeface="Arial" charset="0"/>
              </a:rPr>
              <a:t>微妙，广域网传播延时在毫秒级，电磁波在自由空间的传播速度是光速，在铜线电缆中是</a:t>
            </a:r>
            <a:r>
              <a:rPr lang="en-US" altLang="zh-CN">
                <a:latin typeface="Arial" charset="0"/>
              </a:rPr>
              <a:t>2.3x10</a:t>
            </a:r>
            <a:r>
              <a:rPr lang="en-US" altLang="zh-CN" baseline="30000">
                <a:latin typeface="Arial" charset="0"/>
              </a:rPr>
              <a:t>8</a:t>
            </a:r>
            <a:r>
              <a:rPr lang="en-US" altLang="zh-CN">
                <a:latin typeface="Arial" charset="0"/>
              </a:rPr>
              <a:t>m/s</a:t>
            </a:r>
            <a:r>
              <a:rPr lang="zh-CN" altLang="en-US">
                <a:latin typeface="Arial" charset="0"/>
              </a:rPr>
              <a:t>，在光纤中是</a:t>
            </a:r>
            <a:r>
              <a:rPr lang="en-US" altLang="zh-CN">
                <a:latin typeface="Arial" charset="0"/>
              </a:rPr>
              <a:t>2.0x10</a:t>
            </a:r>
            <a:r>
              <a:rPr lang="en-US" altLang="zh-CN" baseline="30000">
                <a:latin typeface="Arial" charset="0"/>
              </a:rPr>
              <a:t>8</a:t>
            </a:r>
            <a:r>
              <a:rPr lang="en-US" altLang="zh-CN">
                <a:latin typeface="Arial" charset="0"/>
              </a:rPr>
              <a:t>m/s</a:t>
            </a:r>
          </a:p>
          <a:p>
            <a:pPr eaLnBrk="1" hangingPunct="1"/>
            <a:r>
              <a:rPr lang="zh-CN" altLang="en-US">
                <a:latin typeface="Arial" charset="0"/>
              </a:rPr>
              <a:t>传输延时：设分组长度为</a:t>
            </a:r>
            <a:r>
              <a:rPr lang="en-US" altLang="zh-CN">
                <a:latin typeface="Arial" charset="0"/>
              </a:rPr>
              <a:t>1000</a:t>
            </a:r>
            <a:r>
              <a:rPr lang="zh-CN" altLang="en-US">
                <a:latin typeface="Arial" charset="0"/>
              </a:rPr>
              <a:t>字节，网络速率为</a:t>
            </a:r>
            <a:r>
              <a:rPr lang="en-US" altLang="zh-CN">
                <a:latin typeface="Arial" charset="0"/>
              </a:rPr>
              <a:t>100Mb/s</a:t>
            </a:r>
            <a:r>
              <a:rPr lang="zh-CN" altLang="en-US">
                <a:latin typeface="Arial" charset="0"/>
              </a:rPr>
              <a:t>，则</a:t>
            </a:r>
            <a:r>
              <a:rPr lang="en-US" altLang="zh-CN">
                <a:latin typeface="Arial" charset="0"/>
              </a:rPr>
              <a:t>80</a:t>
            </a:r>
            <a:r>
              <a:rPr lang="zh-CN" altLang="en-US">
                <a:latin typeface="Arial" charset="0"/>
              </a:rPr>
              <a:t>微妙</a:t>
            </a:r>
          </a:p>
        </p:txBody>
      </p:sp>
    </p:spTree>
    <p:extLst>
      <p:ext uri="{BB962C8B-B14F-4D97-AF65-F5344CB8AC3E}">
        <p14:creationId xmlns:p14="http://schemas.microsoft.com/office/powerpoint/2010/main" val="40467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0221B3-2D1F-48F5-8548-2A911118CCD6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361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B2CD74-9E9E-4B7B-BFE0-0F5FBF3C6577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034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C64F18-A8CC-4C56-AD87-4D52763865F1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54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914C15-ABC4-4B7E-AFFE-2A1233E69884}" type="slidenum">
              <a:rPr lang="zh-CN" altLang="en-US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9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E4EF81-45BB-49CF-839A-CFD9BBC6AD37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9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B094F-CCD0-4DB3-A06B-396842DD898C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512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F29B07-FFFA-4970-82A4-EF7A542E5CD4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09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F53ED-E0F6-4D90-ABF6-A40D92AF51AA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337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189FB-926E-4716-9320-95D5AF1AE570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4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F53ED-E0F6-4D90-ABF6-A40D92AF51AA}" type="slidenum">
              <a:rPr lang="zh-CN" altLang="en-US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44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189FB-926E-4716-9320-95D5AF1AE570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632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189FB-926E-4716-9320-95D5AF1AE570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50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/>
            <a:ahLst/>
            <a:cxnLst>
              <a:cxn ang="0">
                <a:pos x="2822" y="0"/>
              </a:cxn>
              <a:cxn ang="0">
                <a:pos x="0" y="975"/>
              </a:cxn>
              <a:cxn ang="0">
                <a:pos x="2169" y="3619"/>
              </a:cxn>
              <a:cxn ang="0">
                <a:pos x="3985" y="1125"/>
              </a:cxn>
              <a:cxn ang="0">
                <a:pos x="2822" y="0"/>
              </a:cxn>
              <a:cxn ang="0">
                <a:pos x="2822" y="0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Freeform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Freeform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Freeform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" name="Freeform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Freeform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4" name="Freeform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grpSp>
        <p:nvGrpSpPr>
          <p:cNvPr id="15" name="Group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/>
              <a:ahLst/>
              <a:cxnLst>
                <a:cxn ang="0">
                  <a:pos x="794" y="395"/>
                </a:cxn>
                <a:cxn ang="0">
                  <a:pos x="710" y="318"/>
                </a:cxn>
                <a:cxn ang="0">
                  <a:pos x="556" y="210"/>
                </a:cxn>
                <a:cxn ang="0">
                  <a:pos x="71" y="0"/>
                </a:cxn>
                <a:cxn ang="0">
                  <a:pos x="23" y="20"/>
                </a:cxn>
                <a:cxn ang="0">
                  <a:pos x="0" y="83"/>
                </a:cxn>
                <a:cxn ang="0">
                  <a:pos x="28" y="155"/>
                </a:cxn>
                <a:cxn ang="0">
                  <a:pos x="570" y="409"/>
                </a:cxn>
                <a:cxn ang="0">
                  <a:pos x="689" y="393"/>
                </a:cxn>
                <a:cxn ang="0">
                  <a:pos x="785" y="414"/>
                </a:cxn>
                <a:cxn ang="0">
                  <a:pos x="794" y="395"/>
                </a:cxn>
                <a:cxn ang="0">
                  <a:pos x="794" y="395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7" name="Freeform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8" name="Freeform 21"/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22"/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40" y="66"/>
                  </a:cxn>
                  <a:cxn ang="0">
                    <a:pos x="0" y="173"/>
                  </a:cxn>
                  <a:cxn ang="0">
                    <a:pos x="80" y="160"/>
                  </a:cxn>
                  <a:cxn ang="0">
                    <a:pos x="103" y="84"/>
                  </a:cxn>
                  <a:cxn ang="0">
                    <a:pos x="150" y="27"/>
                  </a:cxn>
                  <a:cxn ang="0">
                    <a:pos x="110" y="0"/>
                  </a:cxn>
                  <a:cxn ang="0">
                    <a:pos x="110" y="0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1" name="Freeform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/>
                <a:ahLst/>
                <a:cxnLst>
                  <a:cxn ang="0">
                    <a:pos x="156" y="0"/>
                  </a:cxn>
                  <a:cxn ang="0">
                    <a:pos x="63" y="52"/>
                  </a:cxn>
                  <a:cxn ang="0">
                    <a:pos x="0" y="208"/>
                  </a:cxn>
                  <a:cxn ang="0">
                    <a:pos x="67" y="358"/>
                  </a:cxn>
                  <a:cxn ang="0">
                    <a:pos x="1182" y="867"/>
                  </a:cxn>
                  <a:cxn ang="0">
                    <a:pos x="1422" y="835"/>
                  </a:cxn>
                  <a:cxn ang="0">
                    <a:pos x="1616" y="880"/>
                  </a:cxn>
                  <a:cxn ang="0">
                    <a:pos x="1684" y="808"/>
                  </a:cxn>
                  <a:cxn ang="0">
                    <a:pos x="1502" y="664"/>
                  </a:cxn>
                  <a:cxn ang="0">
                    <a:pos x="1428" y="512"/>
                  </a:cxn>
                  <a:cxn ang="0">
                    <a:pos x="1369" y="527"/>
                  </a:cxn>
                  <a:cxn ang="0">
                    <a:pos x="1439" y="664"/>
                  </a:cxn>
                  <a:cxn ang="0">
                    <a:pos x="1578" y="810"/>
                  </a:cxn>
                  <a:cxn ang="0">
                    <a:pos x="1413" y="787"/>
                  </a:cxn>
                  <a:cxn ang="0">
                    <a:pos x="1219" y="814"/>
                  </a:cxn>
                  <a:cxn ang="0">
                    <a:pos x="1255" y="650"/>
                  </a:cxn>
                  <a:cxn ang="0">
                    <a:pos x="1338" y="538"/>
                  </a:cxn>
                  <a:cxn ang="0">
                    <a:pos x="1241" y="552"/>
                  </a:cxn>
                  <a:cxn ang="0">
                    <a:pos x="1165" y="658"/>
                  </a:cxn>
                  <a:cxn ang="0">
                    <a:pos x="1139" y="791"/>
                  </a:cxn>
                  <a:cxn ang="0">
                    <a:pos x="107" y="310"/>
                  </a:cxn>
                  <a:cxn ang="0">
                    <a:pos x="80" y="215"/>
                  </a:cxn>
                  <a:cxn ang="0">
                    <a:pos x="103" y="95"/>
                  </a:cxn>
                  <a:cxn ang="0">
                    <a:pos x="217" y="0"/>
                  </a:cxn>
                  <a:cxn ang="0">
                    <a:pos x="156" y="0"/>
                  </a:cxn>
                  <a:cxn ang="0">
                    <a:pos x="156" y="0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2" name="Freeform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3" name="Freeform 26"/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9" y="106"/>
                  </a:cxn>
                  <a:cxn ang="0">
                    <a:pos x="0" y="230"/>
                  </a:cxn>
                  <a:cxn ang="0">
                    <a:pos x="33" y="314"/>
                  </a:cxn>
                  <a:cxn ang="0">
                    <a:pos x="94" y="335"/>
                  </a:cxn>
                  <a:cxn ang="0">
                    <a:pos x="76" y="154"/>
                  </a:cxn>
                  <a:cxn ang="0">
                    <a:pos x="160" y="17"/>
                  </a:cxn>
                  <a:cxn ang="0">
                    <a:pos x="116" y="0"/>
                  </a:cxn>
                  <a:cxn ang="0">
                    <a:pos x="116" y="0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4" name="Freeform 27"/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5" name="Freeform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56"/>
              </a:cxn>
              <a:cxn ang="0">
                <a:pos x="1560" y="144"/>
              </a:cxn>
              <a:cxn ang="0">
                <a:pos x="1856" y="376"/>
              </a:cxn>
              <a:cxn ang="0">
                <a:pos x="2344" y="152"/>
              </a:cxn>
              <a:cxn ang="0">
                <a:pos x="3536" y="456"/>
              </a:cxn>
              <a:cxn ang="0">
                <a:pos x="4288" y="136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6" name="Freeform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280" y="144"/>
              </a:cxn>
              <a:cxn ang="0">
                <a:pos x="448" y="16"/>
              </a:cxn>
              <a:cxn ang="0">
                <a:pos x="560" y="240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43CA0-3BB0-4321-9FBB-2F7C070874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44B96-47F1-48A0-8655-79E6FB0D6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83910-04C9-4753-A244-B2528A62C8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41AAA-C73B-42D1-82EC-FF2CFCE64E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E22F6CB-C91C-4295-8208-99B7F29535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3B10D-34D7-41F2-BA7B-B79ED7DDA2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0659-1A12-4A52-9869-BC20215E79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A1AC9-54C6-4315-84F5-8D01F473DC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26F9-EBB6-4E57-AB00-250087B3DF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ADB99-5C44-44E5-8562-1A4E65E341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F0B0C-8661-49F8-9054-9192EC556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CC513-E8C0-4530-AE0D-C6FDFA39F7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1107-FE87-48DC-BD30-6F36C86E94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/>
            <a:ahLst/>
            <a:cxnLst>
              <a:cxn ang="0">
                <a:pos x="2903" y="433"/>
              </a:cxn>
              <a:cxn ang="0">
                <a:pos x="2565" y="80"/>
              </a:cxn>
              <a:cxn ang="0">
                <a:pos x="2241" y="0"/>
              </a:cxn>
              <a:cxn ang="0">
                <a:pos x="110" y="2811"/>
              </a:cxn>
              <a:cxn ang="0">
                <a:pos x="110" y="3228"/>
              </a:cxn>
              <a:cxn ang="0">
                <a:pos x="0" y="3631"/>
              </a:cxn>
              <a:cxn ang="0">
                <a:pos x="72" y="3686"/>
              </a:cxn>
              <a:cxn ang="0">
                <a:pos x="441" y="3355"/>
              </a:cxn>
              <a:cxn ang="0">
                <a:pos x="740" y="3228"/>
              </a:cxn>
              <a:cxn ang="0">
                <a:pos x="2903" y="433"/>
              </a:cxn>
              <a:cxn ang="0">
                <a:pos x="2903" y="433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E1FA7479-1AAA-4348-98A7-FD2B00E78E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/>
            <a:ahLst/>
            <a:cxnLst>
              <a:cxn ang="0">
                <a:pos x="2293" y="0"/>
              </a:cxn>
              <a:cxn ang="0">
                <a:pos x="130" y="2835"/>
              </a:cxn>
              <a:cxn ang="0">
                <a:pos x="131" y="3201"/>
              </a:cxn>
              <a:cxn ang="0">
                <a:pos x="0" y="3633"/>
              </a:cxn>
              <a:cxn ang="0">
                <a:pos x="50" y="3703"/>
              </a:cxn>
              <a:cxn ang="0">
                <a:pos x="422" y="3352"/>
              </a:cxn>
              <a:cxn ang="0">
                <a:pos x="763" y="3220"/>
              </a:cxn>
              <a:cxn ang="0">
                <a:pos x="2911" y="428"/>
              </a:cxn>
              <a:cxn ang="0">
                <a:pos x="2589" y="96"/>
              </a:cxn>
              <a:cxn ang="0">
                <a:pos x="2293" y="0"/>
              </a:cxn>
              <a:cxn ang="0">
                <a:pos x="2293" y="0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/>
            <a:ahLst/>
            <a:cxnLst>
              <a:cxn ang="0">
                <a:pos x="0" y="2485"/>
              </a:cxn>
              <a:cxn ang="0">
                <a:pos x="432" y="2553"/>
              </a:cxn>
              <a:cxn ang="0">
                <a:pos x="736" y="2777"/>
              </a:cxn>
              <a:cxn ang="0">
                <a:pos x="2561" y="399"/>
              </a:cxn>
              <a:cxn ang="0">
                <a:pos x="2118" y="82"/>
              </a:cxn>
              <a:cxn ang="0">
                <a:pos x="1898" y="0"/>
              </a:cxn>
              <a:cxn ang="0">
                <a:pos x="0" y="2485"/>
              </a:cxn>
              <a:cxn ang="0">
                <a:pos x="0" y="248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251" name="Freeform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/>
              <a:ahLst/>
              <a:cxnLst>
                <a:cxn ang="0">
                  <a:pos x="1587" y="1260"/>
                </a:cxn>
                <a:cxn ang="0">
                  <a:pos x="1420" y="1106"/>
                </a:cxn>
                <a:cxn ang="0">
                  <a:pos x="1331" y="477"/>
                </a:cxn>
                <a:cxn ang="0">
                  <a:pos x="2139" y="330"/>
                </a:cxn>
                <a:cxn ang="0">
                  <a:pos x="2177" y="203"/>
                </a:cxn>
                <a:cxn ang="0">
                  <a:pos x="2099" y="100"/>
                </a:cxn>
                <a:cxn ang="0">
                  <a:pos x="1276" y="211"/>
                </a:cxn>
                <a:cxn ang="0">
                  <a:pos x="1219" y="32"/>
                </a:cxn>
                <a:cxn ang="0">
                  <a:pos x="1085" y="0"/>
                </a:cxn>
                <a:cxn ang="0">
                  <a:pos x="958" y="28"/>
                </a:cxn>
                <a:cxn ang="0">
                  <a:pos x="888" y="106"/>
                </a:cxn>
                <a:cxn ang="0">
                  <a:pos x="937" y="285"/>
                </a:cxn>
                <a:cxn ang="0">
                  <a:pos x="660" y="441"/>
                </a:cxn>
                <a:cxn ang="0">
                  <a:pos x="983" y="473"/>
                </a:cxn>
                <a:cxn ang="0">
                  <a:pos x="1112" y="889"/>
                </a:cxn>
                <a:cxn ang="0">
                  <a:pos x="141" y="469"/>
                </a:cxn>
                <a:cxn ang="0">
                  <a:pos x="46" y="509"/>
                </a:cxn>
                <a:cxn ang="0">
                  <a:pos x="0" y="636"/>
                </a:cxn>
                <a:cxn ang="0">
                  <a:pos x="55" y="779"/>
                </a:cxn>
                <a:cxn ang="0">
                  <a:pos x="1139" y="1288"/>
                </a:cxn>
                <a:cxn ang="0">
                  <a:pos x="1378" y="1256"/>
                </a:cxn>
                <a:cxn ang="0">
                  <a:pos x="1570" y="1298"/>
                </a:cxn>
                <a:cxn ang="0">
                  <a:pos x="1587" y="1260"/>
                </a:cxn>
                <a:cxn ang="0">
                  <a:pos x="1587" y="1260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2" name="Freeform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20" y="0"/>
                </a:cxn>
                <a:cxn ang="0">
                  <a:pos x="143" y="233"/>
                </a:cxn>
                <a:cxn ang="0">
                  <a:pos x="8" y="25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3" name="Freeform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1331" y="519"/>
                </a:cxn>
                <a:cxn ang="0">
                  <a:pos x="1428" y="638"/>
                </a:cxn>
                <a:cxn ang="0">
                  <a:pos x="1586" y="792"/>
                </a:cxn>
                <a:cxn ang="0">
                  <a:pos x="1565" y="821"/>
                </a:cxn>
                <a:cxn ang="0">
                  <a:pos x="1350" y="787"/>
                </a:cxn>
                <a:cxn ang="0">
                  <a:pos x="1145" y="811"/>
                </a:cxn>
                <a:cxn ang="0">
                  <a:pos x="42" y="298"/>
                </a:cxn>
                <a:cxn ang="0">
                  <a:pos x="0" y="150"/>
                </a:cxn>
                <a:cxn ang="0">
                  <a:pos x="46" y="32"/>
                </a:cxn>
                <a:cxn ang="0">
                  <a:pos x="137" y="0"/>
                </a:cxn>
                <a:cxn ang="0">
                  <a:pos x="137" y="0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4" name="Freeform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922" y="747"/>
                </a:cxn>
                <a:cxn ang="0">
                  <a:pos x="939" y="534"/>
                </a:cxn>
                <a:cxn ang="0">
                  <a:pos x="1049" y="422"/>
                </a:cxn>
                <a:cxn ang="0">
                  <a:pos x="78" y="0"/>
                </a:cxn>
                <a:cxn ang="0">
                  <a:pos x="0" y="127"/>
                </a:cxn>
                <a:cxn ang="0">
                  <a:pos x="0" y="325"/>
                </a:cxn>
                <a:cxn ang="0">
                  <a:pos x="0" y="32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5" name="Freeform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160" y="0"/>
                </a:cxn>
                <a:cxn ang="0">
                  <a:pos x="251" y="36"/>
                </a:cxn>
                <a:cxn ang="0">
                  <a:pos x="272" y="139"/>
                </a:cxn>
                <a:cxn ang="0">
                  <a:pos x="164" y="146"/>
                </a:cxn>
                <a:cxn ang="0">
                  <a:pos x="32" y="241"/>
                </a:cxn>
                <a:cxn ang="0">
                  <a:pos x="0" y="28"/>
                </a:cxn>
                <a:cxn ang="0">
                  <a:pos x="0" y="28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6" name="Freeform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/>
              <a:ahLst/>
              <a:cxnLst>
                <a:cxn ang="0">
                  <a:pos x="152" y="4"/>
                </a:cxn>
                <a:cxn ang="0">
                  <a:pos x="152" y="224"/>
                </a:cxn>
                <a:cxn ang="0">
                  <a:pos x="0" y="8"/>
                </a:cxn>
                <a:cxn ang="0">
                  <a:pos x="72" y="0"/>
                </a:cxn>
                <a:cxn ang="0">
                  <a:pos x="152" y="4"/>
                </a:cxn>
                <a:cxn ang="0">
                  <a:pos x="152" y="4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7" name="Freeform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87" y="0"/>
                </a:cxn>
                <a:cxn ang="0">
                  <a:pos x="232" y="6"/>
                </a:cxn>
                <a:cxn ang="0">
                  <a:pos x="386" y="764"/>
                </a:cxn>
                <a:cxn ang="0">
                  <a:pos x="279" y="720"/>
                </a:cxn>
                <a:cxn ang="0">
                  <a:pos x="152" y="677"/>
                </a:cxn>
                <a:cxn ang="0">
                  <a:pos x="0" y="80"/>
                </a:cxn>
                <a:cxn ang="0">
                  <a:pos x="0" y="80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8" name="Freeform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/>
              <a:ahLst/>
              <a:cxnLst>
                <a:cxn ang="0">
                  <a:pos x="692" y="0"/>
                </a:cxn>
                <a:cxn ang="0">
                  <a:pos x="0" y="106"/>
                </a:cxn>
                <a:cxn ang="0">
                  <a:pos x="28" y="348"/>
                </a:cxn>
                <a:cxn ang="0">
                  <a:pos x="715" y="237"/>
                </a:cxn>
                <a:cxn ang="0">
                  <a:pos x="728" y="43"/>
                </a:cxn>
                <a:cxn ang="0">
                  <a:pos x="692" y="0"/>
                </a:cxn>
                <a:cxn ang="0">
                  <a:pos x="692" y="0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59" name="Freeform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/>
              <a:ahLst/>
              <a:cxnLst>
                <a:cxn ang="0">
                  <a:pos x="272" y="0"/>
                </a:cxn>
                <a:cxn ang="0">
                  <a:pos x="0" y="78"/>
                </a:cxn>
                <a:cxn ang="0">
                  <a:pos x="312" y="135"/>
                </a:cxn>
                <a:cxn ang="0">
                  <a:pos x="272" y="0"/>
                </a:cxn>
                <a:cxn ang="0">
                  <a:pos x="272" y="0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060" name="Group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262" name="Freeform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114" y="10"/>
                    </a:cxn>
                    <a:cxn ang="0">
                      <a:pos x="213" y="0"/>
                    </a:cxn>
                    <a:cxn ang="0">
                      <a:pos x="292" y="27"/>
                    </a:cxn>
                    <a:cxn ang="0">
                      <a:pos x="313" y="91"/>
                    </a:cxn>
                    <a:cxn ang="0">
                      <a:pos x="167" y="67"/>
                    </a:cxn>
                    <a:cxn ang="0">
                      <a:pos x="74" y="101"/>
                    </a:cxn>
                    <a:cxn ang="0">
                      <a:pos x="13" y="175"/>
                    </a:cxn>
                    <a:cxn ang="0">
                      <a:pos x="0" y="107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63" name="Freeform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/>
                  <a:ahLst/>
                  <a:cxnLst>
                    <a:cxn ang="0">
                      <a:pos x="0" y="40"/>
                    </a:cxn>
                    <a:cxn ang="0">
                      <a:pos x="160" y="266"/>
                    </a:cxn>
                    <a:cxn ang="0">
                      <a:pos x="230" y="251"/>
                    </a:cxn>
                    <a:cxn ang="0">
                      <a:pos x="223" y="17"/>
                    </a:cxn>
                    <a:cxn ang="0">
                      <a:pos x="166" y="0"/>
                    </a:cxn>
                    <a:cxn ang="0">
                      <a:pos x="179" y="197"/>
                    </a:cxn>
                    <a:cxn ang="0">
                      <a:pos x="71" y="4"/>
                    </a:cxn>
                    <a:cxn ang="0">
                      <a:pos x="0" y="40"/>
                    </a:cxn>
                    <a:cxn ang="0">
                      <a:pos x="0" y="40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64" name="Freeform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36" y="93"/>
                    </a:cxn>
                    <a:cxn ang="0">
                      <a:pos x="44" y="154"/>
                    </a:cxn>
                    <a:cxn ang="0">
                      <a:pos x="27" y="234"/>
                    </a:cxn>
                    <a:cxn ang="0">
                      <a:pos x="80" y="220"/>
                    </a:cxn>
                    <a:cxn ang="0">
                      <a:pos x="87" y="116"/>
                    </a:cxn>
                    <a:cxn ang="0">
                      <a:pos x="46" y="0"/>
                    </a:cxn>
                    <a:cxn ang="0">
                      <a:pos x="0" y="1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10265" name="Freeform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/>
                <a:ahLst/>
                <a:cxnLst>
                  <a:cxn ang="0">
                    <a:pos x="100" y="0"/>
                  </a:cxn>
                  <a:cxn ang="0">
                    <a:pos x="1190" y="490"/>
                  </a:cxn>
                  <a:cxn ang="0">
                    <a:pos x="1076" y="500"/>
                  </a:cxn>
                  <a:cxn ang="0">
                    <a:pos x="0" y="27"/>
                  </a:cxn>
                  <a:cxn ang="0">
                    <a:pos x="100" y="0"/>
                  </a:cxn>
                  <a:cxn ang="0">
                    <a:pos x="100" y="0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266" name="Freeform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/>
                <a:ahLst/>
                <a:cxnLst>
                  <a:cxn ang="0">
                    <a:pos x="14" y="34"/>
                  </a:cxn>
                  <a:cxn ang="0">
                    <a:pos x="160" y="66"/>
                  </a:cxn>
                  <a:cxn ang="0">
                    <a:pos x="324" y="137"/>
                  </a:cxn>
                  <a:cxn ang="0">
                    <a:pos x="440" y="243"/>
                  </a:cxn>
                  <a:cxn ang="0">
                    <a:pos x="326" y="230"/>
                  </a:cxn>
                  <a:cxn ang="0">
                    <a:pos x="139" y="146"/>
                  </a:cxn>
                  <a:cxn ang="0">
                    <a:pos x="50" y="80"/>
                  </a:cxn>
                  <a:cxn ang="0">
                    <a:pos x="107" y="163"/>
                  </a:cxn>
                  <a:cxn ang="0">
                    <a:pos x="272" y="270"/>
                  </a:cxn>
                  <a:cxn ang="0">
                    <a:pos x="466" y="296"/>
                  </a:cxn>
                  <a:cxn ang="0">
                    <a:pos x="489" y="224"/>
                  </a:cxn>
                  <a:cxn ang="0">
                    <a:pos x="394" y="120"/>
                  </a:cxn>
                  <a:cxn ang="0">
                    <a:pos x="170" y="17"/>
                  </a:cxn>
                  <a:cxn ang="0">
                    <a:pos x="0" y="0"/>
                  </a:cxn>
                  <a:cxn ang="0">
                    <a:pos x="14" y="34"/>
                  </a:cxn>
                  <a:cxn ang="0">
                    <a:pos x="14" y="34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0267" name="Freeform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91" y="25"/>
                  </a:cxn>
                  <a:cxn ang="0">
                    <a:pos x="80" y="192"/>
                  </a:cxn>
                  <a:cxn ang="0">
                    <a:pos x="106" y="327"/>
                  </a:cxn>
                  <a:cxn ang="0">
                    <a:pos x="213" y="451"/>
                  </a:cxn>
                  <a:cxn ang="0">
                    <a:pos x="97" y="478"/>
                  </a:cxn>
                  <a:cxn ang="0">
                    <a:pos x="30" y="344"/>
                  </a:cxn>
                  <a:cxn ang="0">
                    <a:pos x="0" y="57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065" name="Group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269" name="Freeform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/>
                  <a:ahLst/>
                  <a:cxnLst>
                    <a:cxn ang="0">
                      <a:pos x="110" y="0"/>
                    </a:cxn>
                    <a:cxn ang="0">
                      <a:pos x="40" y="66"/>
                    </a:cxn>
                    <a:cxn ang="0">
                      <a:pos x="0" y="173"/>
                    </a:cxn>
                    <a:cxn ang="0">
                      <a:pos x="80" y="160"/>
                    </a:cxn>
                    <a:cxn ang="0">
                      <a:pos x="103" y="84"/>
                    </a:cxn>
                    <a:cxn ang="0">
                      <a:pos x="150" y="27"/>
                    </a:cxn>
                    <a:cxn ang="0">
                      <a:pos x="110" y="0"/>
                    </a:cxn>
                    <a:cxn ang="0">
                      <a:pos x="110" y="0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70" name="Freeform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63" y="52"/>
                    </a:cxn>
                    <a:cxn ang="0">
                      <a:pos x="0" y="208"/>
                    </a:cxn>
                    <a:cxn ang="0">
                      <a:pos x="67" y="358"/>
                    </a:cxn>
                    <a:cxn ang="0">
                      <a:pos x="1182" y="867"/>
                    </a:cxn>
                    <a:cxn ang="0">
                      <a:pos x="1422" y="835"/>
                    </a:cxn>
                    <a:cxn ang="0">
                      <a:pos x="1616" y="880"/>
                    </a:cxn>
                    <a:cxn ang="0">
                      <a:pos x="1684" y="808"/>
                    </a:cxn>
                    <a:cxn ang="0">
                      <a:pos x="1502" y="664"/>
                    </a:cxn>
                    <a:cxn ang="0">
                      <a:pos x="1428" y="512"/>
                    </a:cxn>
                    <a:cxn ang="0">
                      <a:pos x="1369" y="527"/>
                    </a:cxn>
                    <a:cxn ang="0">
                      <a:pos x="1439" y="664"/>
                    </a:cxn>
                    <a:cxn ang="0">
                      <a:pos x="1578" y="810"/>
                    </a:cxn>
                    <a:cxn ang="0">
                      <a:pos x="1413" y="787"/>
                    </a:cxn>
                    <a:cxn ang="0">
                      <a:pos x="1219" y="814"/>
                    </a:cxn>
                    <a:cxn ang="0">
                      <a:pos x="1255" y="650"/>
                    </a:cxn>
                    <a:cxn ang="0">
                      <a:pos x="1338" y="538"/>
                    </a:cxn>
                    <a:cxn ang="0">
                      <a:pos x="1241" y="552"/>
                    </a:cxn>
                    <a:cxn ang="0">
                      <a:pos x="1165" y="658"/>
                    </a:cxn>
                    <a:cxn ang="0">
                      <a:pos x="1139" y="791"/>
                    </a:cxn>
                    <a:cxn ang="0">
                      <a:pos x="107" y="310"/>
                    </a:cxn>
                    <a:cxn ang="0">
                      <a:pos x="80" y="215"/>
                    </a:cxn>
                    <a:cxn ang="0">
                      <a:pos x="103" y="95"/>
                    </a:cxn>
                    <a:cxn ang="0">
                      <a:pos x="217" y="0"/>
                    </a:cxn>
                    <a:cxn ang="0">
                      <a:pos x="156" y="0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71" name="Freeform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/>
                  <a:ahLst/>
                  <a:cxnLst>
                    <a:cxn ang="0">
                      <a:pos x="116" y="0"/>
                    </a:cxn>
                    <a:cxn ang="0">
                      <a:pos x="19" y="106"/>
                    </a:cxn>
                    <a:cxn ang="0">
                      <a:pos x="0" y="230"/>
                    </a:cxn>
                    <a:cxn ang="0">
                      <a:pos x="33" y="314"/>
                    </a:cxn>
                    <a:cxn ang="0">
                      <a:pos x="94" y="335"/>
                    </a:cxn>
                    <a:cxn ang="0">
                      <a:pos x="76" y="154"/>
                    </a:cxn>
                    <a:cxn ang="0">
                      <a:pos x="160" y="17"/>
                    </a:cxn>
                    <a:cxn ang="0">
                      <a:pos x="116" y="0"/>
                    </a:cxn>
                    <a:cxn ang="0">
                      <a:pos x="116" y="0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72" name="Freeform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/>
                  <a:ahLst/>
                  <a:cxnLst>
                    <a:cxn ang="0">
                      <a:pos x="218" y="896"/>
                    </a:cxn>
                    <a:cxn ang="0">
                      <a:pos x="0" y="124"/>
                    </a:cxn>
                    <a:cxn ang="0">
                      <a:pos x="81" y="38"/>
                    </a:cxn>
                    <a:cxn ang="0">
                      <a:pos x="258" y="0"/>
                    </a:cxn>
                    <a:cxn ang="0">
                      <a:pos x="399" y="57"/>
                    </a:cxn>
                    <a:cxn ang="0">
                      <a:pos x="642" y="1188"/>
                    </a:cxn>
                    <a:cxn ang="0">
                      <a:pos x="555" y="1091"/>
                    </a:cxn>
                    <a:cxn ang="0">
                      <a:pos x="355" y="97"/>
                    </a:cxn>
                    <a:cxn ang="0">
                      <a:pos x="226" y="61"/>
                    </a:cxn>
                    <a:cxn ang="0">
                      <a:pos x="119" y="74"/>
                    </a:cxn>
                    <a:cxn ang="0">
                      <a:pos x="76" y="141"/>
                    </a:cxn>
                    <a:cxn ang="0">
                      <a:pos x="306" y="924"/>
                    </a:cxn>
                    <a:cxn ang="0">
                      <a:pos x="218" y="896"/>
                    </a:cxn>
                    <a:cxn ang="0">
                      <a:pos x="218" y="896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73" name="Freeform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/>
                  <a:ahLst/>
                  <a:cxnLst>
                    <a:cxn ang="0">
                      <a:pos x="0" y="27"/>
                    </a:cxn>
                    <a:cxn ang="0">
                      <a:pos x="76" y="194"/>
                    </a:cxn>
                    <a:cxn ang="0">
                      <a:pos x="113" y="318"/>
                    </a:cxn>
                    <a:cxn ang="0">
                      <a:pos x="116" y="504"/>
                    </a:cxn>
                    <a:cxn ang="0">
                      <a:pos x="192" y="504"/>
                    </a:cxn>
                    <a:cxn ang="0">
                      <a:pos x="187" y="360"/>
                    </a:cxn>
                    <a:cxn ang="0">
                      <a:pos x="162" y="208"/>
                    </a:cxn>
                    <a:cxn ang="0">
                      <a:pos x="99" y="59"/>
                    </a:cxn>
                    <a:cxn ang="0">
                      <a:pos x="63" y="0"/>
                    </a:cxn>
                    <a:cxn ang="0">
                      <a:pos x="0" y="27"/>
                    </a:cxn>
                    <a:cxn ang="0">
                      <a:pos x="0" y="27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74" name="Freeform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/>
                  <a:ahLst/>
                  <a:cxnLst>
                    <a:cxn ang="0">
                      <a:pos x="297" y="0"/>
                    </a:cxn>
                    <a:cxn ang="0">
                      <a:pos x="257" y="17"/>
                    </a:cxn>
                    <a:cxn ang="0">
                      <a:pos x="253" y="66"/>
                    </a:cxn>
                    <a:cxn ang="0">
                      <a:pos x="0" y="169"/>
                    </a:cxn>
                    <a:cxn ang="0">
                      <a:pos x="0" y="222"/>
                    </a:cxn>
                    <a:cxn ang="0">
                      <a:pos x="284" y="226"/>
                    </a:cxn>
                    <a:cxn ang="0">
                      <a:pos x="320" y="269"/>
                    </a:cxn>
                    <a:cxn ang="0">
                      <a:pos x="390" y="266"/>
                    </a:cxn>
                    <a:cxn ang="0">
                      <a:pos x="383" y="190"/>
                    </a:cxn>
                    <a:cxn ang="0">
                      <a:pos x="116" y="176"/>
                    </a:cxn>
                    <a:cxn ang="0">
                      <a:pos x="333" y="89"/>
                    </a:cxn>
                    <a:cxn ang="0">
                      <a:pos x="297" y="0"/>
                    </a:cxn>
                    <a:cxn ang="0">
                      <a:pos x="297" y="0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75" name="Freeform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/>
                  <a:ahLst/>
                  <a:cxnLst>
                    <a:cxn ang="0">
                      <a:pos x="0" y="131"/>
                    </a:cxn>
                    <a:cxn ang="0">
                      <a:pos x="863" y="0"/>
                    </a:cxn>
                    <a:cxn ang="0">
                      <a:pos x="926" y="78"/>
                    </a:cxn>
                    <a:cxn ang="0">
                      <a:pos x="941" y="181"/>
                    </a:cxn>
                    <a:cxn ang="0">
                      <a:pos x="903" y="282"/>
                    </a:cxn>
                    <a:cxn ang="0">
                      <a:pos x="57" y="424"/>
                    </a:cxn>
                    <a:cxn ang="0">
                      <a:pos x="53" y="384"/>
                    </a:cxn>
                    <a:cxn ang="0">
                      <a:pos x="863" y="242"/>
                    </a:cxn>
                    <a:cxn ang="0">
                      <a:pos x="893" y="145"/>
                    </a:cxn>
                    <a:cxn ang="0">
                      <a:pos x="840" y="57"/>
                    </a:cxn>
                    <a:cxn ang="0">
                      <a:pos x="0" y="185"/>
                    </a:cxn>
                    <a:cxn ang="0">
                      <a:pos x="0" y="131"/>
                    </a:cxn>
                    <a:cxn ang="0">
                      <a:pos x="0" y="131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76" name="Freeform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/>
                  <a:ahLst/>
                  <a:cxnLst>
                    <a:cxn ang="0">
                      <a:pos x="0" y="126"/>
                    </a:cxn>
                    <a:cxn ang="0">
                      <a:pos x="66" y="173"/>
                    </a:cxn>
                    <a:cxn ang="0">
                      <a:pos x="222" y="166"/>
                    </a:cxn>
                    <a:cxn ang="0">
                      <a:pos x="418" y="116"/>
                    </a:cxn>
                    <a:cxn ang="0">
                      <a:pos x="488" y="42"/>
                    </a:cxn>
                    <a:cxn ang="0">
                      <a:pos x="443" y="2"/>
                    </a:cxn>
                    <a:cxn ang="0">
                      <a:pos x="253" y="0"/>
                    </a:cxn>
                    <a:cxn ang="0">
                      <a:pos x="110" y="12"/>
                    </a:cxn>
                    <a:cxn ang="0">
                      <a:pos x="15" y="76"/>
                    </a:cxn>
                    <a:cxn ang="0">
                      <a:pos x="112" y="95"/>
                    </a:cxn>
                    <a:cxn ang="0">
                      <a:pos x="275" y="53"/>
                    </a:cxn>
                    <a:cxn ang="0">
                      <a:pos x="416" y="53"/>
                    </a:cxn>
                    <a:cxn ang="0">
                      <a:pos x="268" y="110"/>
                    </a:cxn>
                    <a:cxn ang="0">
                      <a:pos x="142" y="126"/>
                    </a:cxn>
                    <a:cxn ang="0">
                      <a:pos x="0" y="126"/>
                    </a:cxn>
                    <a:cxn ang="0">
                      <a:pos x="0" y="126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1035" name="Group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278" name="Freeform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79" name="Freeform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/>
              <a:ahLst/>
              <a:cxnLst>
                <a:cxn ang="0">
                  <a:pos x="692" y="3156"/>
                </a:cxn>
                <a:cxn ang="0">
                  <a:pos x="380" y="2945"/>
                </a:cxn>
                <a:cxn ang="0">
                  <a:pos x="319" y="2783"/>
                </a:cxn>
                <a:cxn ang="0">
                  <a:pos x="371" y="2542"/>
                </a:cxn>
                <a:cxn ang="0">
                  <a:pos x="591" y="2251"/>
                </a:cxn>
                <a:cxn ang="0">
                  <a:pos x="641" y="2070"/>
                </a:cxn>
                <a:cxn ang="0">
                  <a:pos x="591" y="1948"/>
                </a:cxn>
                <a:cxn ang="0">
                  <a:pos x="401" y="1859"/>
                </a:cxn>
                <a:cxn ang="0">
                  <a:pos x="361" y="1747"/>
                </a:cxn>
                <a:cxn ang="0">
                  <a:pos x="430" y="1587"/>
                </a:cxn>
                <a:cxn ang="0">
                  <a:pos x="741" y="1156"/>
                </a:cxn>
                <a:cxn ang="0">
                  <a:pos x="772" y="945"/>
                </a:cxn>
                <a:cxn ang="0">
                  <a:pos x="692" y="713"/>
                </a:cxn>
                <a:cxn ang="0">
                  <a:pos x="430" y="603"/>
                </a:cxn>
                <a:cxn ang="0">
                  <a:pos x="200" y="422"/>
                </a:cxn>
                <a:cxn ang="0">
                  <a:pos x="0" y="0"/>
                </a:cxn>
                <a:cxn ang="0">
                  <a:pos x="29" y="382"/>
                </a:cxn>
                <a:cxn ang="0">
                  <a:pos x="179" y="612"/>
                </a:cxn>
                <a:cxn ang="0">
                  <a:pos x="380" y="753"/>
                </a:cxn>
                <a:cxn ang="0">
                  <a:pos x="601" y="833"/>
                </a:cxn>
                <a:cxn ang="0">
                  <a:pos x="612" y="1044"/>
                </a:cxn>
                <a:cxn ang="0">
                  <a:pos x="500" y="1266"/>
                </a:cxn>
                <a:cxn ang="0">
                  <a:pos x="240" y="1658"/>
                </a:cxn>
                <a:cxn ang="0">
                  <a:pos x="230" y="1909"/>
                </a:cxn>
                <a:cxn ang="0">
                  <a:pos x="471" y="2049"/>
                </a:cxn>
                <a:cxn ang="0">
                  <a:pos x="460" y="2180"/>
                </a:cxn>
                <a:cxn ang="0">
                  <a:pos x="249" y="2452"/>
                </a:cxn>
                <a:cxn ang="0">
                  <a:pos x="160" y="2713"/>
                </a:cxn>
                <a:cxn ang="0">
                  <a:pos x="240" y="2994"/>
                </a:cxn>
                <a:cxn ang="0">
                  <a:pos x="430" y="3144"/>
                </a:cxn>
                <a:cxn ang="0">
                  <a:pos x="671" y="3266"/>
                </a:cxn>
                <a:cxn ang="0">
                  <a:pos x="692" y="3156"/>
                </a:cxn>
                <a:cxn ang="0">
                  <a:pos x="692" y="3156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1036" name="Group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282" name="Freeform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/>
                <a:ahLst/>
                <a:cxnLst>
                  <a:cxn ang="0">
                    <a:pos x="123" y="9"/>
                  </a:cxn>
                  <a:cxn ang="0">
                    <a:pos x="131" y="342"/>
                  </a:cxn>
                  <a:cxn ang="0">
                    <a:pos x="0" y="806"/>
                  </a:cxn>
                  <a:cxn ang="0">
                    <a:pos x="79" y="789"/>
                  </a:cxn>
                  <a:cxn ang="0">
                    <a:pos x="218" y="376"/>
                  </a:cxn>
                  <a:cxn ang="0">
                    <a:pos x="245" y="0"/>
                  </a:cxn>
                  <a:cxn ang="0">
                    <a:pos x="123" y="9"/>
                  </a:cxn>
                  <a:cxn ang="0">
                    <a:pos x="123" y="9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1040" name="Group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284" name="Freeform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98" y="184"/>
                    </a:cxn>
                    <a:cxn ang="0">
                      <a:pos x="500" y="349"/>
                    </a:cxn>
                    <a:cxn ang="0">
                      <a:pos x="604" y="140"/>
                    </a:cxn>
                    <a:cxn ang="0">
                      <a:pos x="359" y="9"/>
                    </a:cxn>
                    <a:cxn ang="0">
                      <a:pos x="464" y="184"/>
                    </a:cxn>
                    <a:cxn ang="0">
                      <a:pos x="131" y="17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85" name="Freeform 45"/>
                <p:cNvSpPr>
                  <a:spLocks/>
                </p:cNvSpPr>
                <p:nvPr userDrawn="1"/>
              </p:nvSpPr>
              <p:spPr bwMode="auto">
                <a:xfrm rot="-3172564">
                  <a:off x="5054" y="326"/>
                  <a:ext cx="269" cy="438"/>
                </a:xfrm>
                <a:custGeom>
                  <a:avLst/>
                  <a:gdLst/>
                  <a:ahLst/>
                  <a:cxnLst>
                    <a:cxn ang="0">
                      <a:pos x="741" y="129"/>
                    </a:cxn>
                    <a:cxn ang="0">
                      <a:pos x="485" y="352"/>
                    </a:cxn>
                    <a:cxn ang="0">
                      <a:pos x="163" y="762"/>
                    </a:cxn>
                    <a:cxn ang="0">
                      <a:pos x="0" y="1101"/>
                    </a:cxn>
                    <a:cxn ang="0">
                      <a:pos x="59" y="1230"/>
                    </a:cxn>
                    <a:cxn ang="0">
                      <a:pos x="262" y="1201"/>
                    </a:cxn>
                    <a:cxn ang="0">
                      <a:pos x="578" y="914"/>
                    </a:cxn>
                    <a:cxn ang="0">
                      <a:pos x="876" y="534"/>
                    </a:cxn>
                    <a:cxn ang="0">
                      <a:pos x="1034" y="270"/>
                    </a:cxn>
                    <a:cxn ang="0">
                      <a:pos x="1064" y="84"/>
                    </a:cxn>
                    <a:cxn ang="0">
                      <a:pos x="977" y="0"/>
                    </a:cxn>
                    <a:cxn ang="0">
                      <a:pos x="836" y="65"/>
                    </a:cxn>
                    <a:cxn ang="0">
                      <a:pos x="969" y="107"/>
                    </a:cxn>
                    <a:cxn ang="0">
                      <a:pos x="876" y="352"/>
                    </a:cxn>
                    <a:cxn ang="0">
                      <a:pos x="690" y="656"/>
                    </a:cxn>
                    <a:cxn ang="0">
                      <a:pos x="350" y="1008"/>
                    </a:cxn>
                    <a:cxn ang="0">
                      <a:pos x="116" y="1114"/>
                    </a:cxn>
                    <a:cxn ang="0">
                      <a:pos x="135" y="943"/>
                    </a:cxn>
                    <a:cxn ang="0">
                      <a:pos x="437" y="504"/>
                    </a:cxn>
                    <a:cxn ang="0">
                      <a:pos x="831" y="118"/>
                    </a:cxn>
                    <a:cxn ang="0">
                      <a:pos x="741" y="129"/>
                    </a:cxn>
                    <a:cxn ang="0">
                      <a:pos x="741" y="129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86" name="Freeform 46"/>
                <p:cNvSpPr>
                  <a:spLocks/>
                </p:cNvSpPr>
                <p:nvPr userDrawn="1"/>
              </p:nvSpPr>
              <p:spPr bwMode="auto">
                <a:xfrm rot="-3172564">
                  <a:off x="4864" y="176"/>
                  <a:ext cx="505" cy="898"/>
                </a:xfrm>
                <a:custGeom>
                  <a:avLst/>
                  <a:gdLst/>
                  <a:ahLst/>
                  <a:cxnLst>
                    <a:cxn ang="0">
                      <a:pos x="1941" y="0"/>
                    </a:cxn>
                    <a:cxn ang="0">
                      <a:pos x="0" y="2521"/>
                    </a:cxn>
                    <a:cxn ang="0">
                      <a:pos x="192" y="2450"/>
                    </a:cxn>
                    <a:cxn ang="0">
                      <a:pos x="2002" y="61"/>
                    </a:cxn>
                    <a:cxn ang="0">
                      <a:pos x="1941" y="0"/>
                    </a:cxn>
                    <a:cxn ang="0">
                      <a:pos x="1941" y="0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87" name="Freeform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/>
                  <a:ahLst/>
                  <a:cxnLst>
                    <a:cxn ang="0">
                      <a:pos x="95" y="2844"/>
                    </a:cxn>
                    <a:cxn ang="0">
                      <a:pos x="394" y="2834"/>
                    </a:cxn>
                    <a:cxn ang="0">
                      <a:pos x="821" y="3009"/>
                    </a:cxn>
                    <a:cxn ang="0">
                      <a:pos x="681" y="2817"/>
                    </a:cxn>
                    <a:cxn ang="0">
                      <a:pos x="367" y="2703"/>
                    </a:cxn>
                    <a:cxn ang="0">
                      <a:pos x="637" y="2720"/>
                    </a:cxn>
                    <a:cxn ang="0">
                      <a:pos x="979" y="2870"/>
                    </a:cxn>
                    <a:cxn ang="0">
                      <a:pos x="2859" y="420"/>
                    </a:cxn>
                    <a:cxn ang="0">
                      <a:pos x="2578" y="148"/>
                    </a:cxn>
                    <a:cxn ang="0">
                      <a:pos x="2308" y="0"/>
                    </a:cxn>
                    <a:cxn ang="0">
                      <a:pos x="2692" y="78"/>
                    </a:cxn>
                    <a:cxn ang="0">
                      <a:pos x="3007" y="428"/>
                    </a:cxn>
                    <a:cxn ang="0">
                      <a:pos x="831" y="3273"/>
                    </a:cxn>
                    <a:cxn ang="0">
                      <a:pos x="481" y="3412"/>
                    </a:cxn>
                    <a:cxn ang="0">
                      <a:pos x="105" y="3771"/>
                    </a:cxn>
                    <a:cxn ang="0">
                      <a:pos x="0" y="3667"/>
                    </a:cxn>
                    <a:cxn ang="0">
                      <a:pos x="131" y="3631"/>
                    </a:cxn>
                    <a:cxn ang="0">
                      <a:pos x="376" y="3385"/>
                    </a:cxn>
                    <a:cxn ang="0">
                      <a:pos x="165" y="3273"/>
                    </a:cxn>
                    <a:cxn ang="0">
                      <a:pos x="165" y="3176"/>
                    </a:cxn>
                    <a:cxn ang="0">
                      <a:pos x="411" y="3298"/>
                    </a:cxn>
                    <a:cxn ang="0">
                      <a:pos x="411" y="3186"/>
                    </a:cxn>
                    <a:cxn ang="0">
                      <a:pos x="603" y="3220"/>
                    </a:cxn>
                    <a:cxn ang="0">
                      <a:pos x="428" y="3079"/>
                    </a:cxn>
                    <a:cxn ang="0">
                      <a:pos x="629" y="3062"/>
                    </a:cxn>
                    <a:cxn ang="0">
                      <a:pos x="95" y="2844"/>
                    </a:cxn>
                    <a:cxn ang="0">
                      <a:pos x="95" y="2844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88" name="Freeform 48"/>
                <p:cNvSpPr>
                  <a:spLocks/>
                </p:cNvSpPr>
                <p:nvPr userDrawn="1"/>
              </p:nvSpPr>
              <p:spPr bwMode="auto">
                <a:xfrm rot="-3172564">
                  <a:off x="5303" y="891"/>
                  <a:ext cx="169" cy="122"/>
                </a:xfrm>
                <a:custGeom>
                  <a:avLst/>
                  <a:gdLst/>
                  <a:ahLst/>
                  <a:cxnLst>
                    <a:cxn ang="0">
                      <a:pos x="0" y="80"/>
                    </a:cxn>
                    <a:cxn ang="0">
                      <a:pos x="255" y="106"/>
                    </a:cxn>
                    <a:cxn ang="0">
                      <a:pos x="639" y="342"/>
                    </a:cxn>
                    <a:cxn ang="0">
                      <a:pos x="673" y="289"/>
                    </a:cxn>
                    <a:cxn ang="0">
                      <a:pos x="447" y="114"/>
                    </a:cxn>
                    <a:cxn ang="0">
                      <a:pos x="26" y="0"/>
                    </a:cxn>
                    <a:cxn ang="0">
                      <a:pos x="0" y="80"/>
                    </a:cxn>
                    <a:cxn ang="0">
                      <a:pos x="0" y="80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89" name="Freeform 49"/>
                <p:cNvSpPr>
                  <a:spLocks/>
                </p:cNvSpPr>
                <p:nvPr userDrawn="1"/>
              </p:nvSpPr>
              <p:spPr bwMode="auto">
                <a:xfrm rot="-3172564">
                  <a:off x="5253" y="800"/>
                  <a:ext cx="181" cy="144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40" y="148"/>
                    </a:cxn>
                    <a:cxn ang="0">
                      <a:pos x="638" y="403"/>
                    </a:cxn>
                    <a:cxn ang="0">
                      <a:pos x="716" y="296"/>
                    </a:cxn>
                    <a:cxn ang="0">
                      <a:pos x="420" y="114"/>
                    </a:cxn>
                    <a:cxn ang="0">
                      <a:pos x="70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90" name="Freeform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/>
                  <a:ahLst/>
                  <a:cxnLst>
                    <a:cxn ang="0">
                      <a:pos x="0" y="78"/>
                    </a:cxn>
                    <a:cxn ang="0">
                      <a:pos x="316" y="139"/>
                    </a:cxn>
                    <a:cxn ang="0">
                      <a:pos x="649" y="411"/>
                    </a:cxn>
                    <a:cxn ang="0">
                      <a:pos x="717" y="314"/>
                    </a:cxn>
                    <a:cxn ang="0">
                      <a:pos x="394" y="87"/>
                    </a:cxn>
                    <a:cxn ang="0">
                      <a:pos x="54" y="0"/>
                    </a:cxn>
                    <a:cxn ang="0">
                      <a:pos x="0" y="78"/>
                    </a:cxn>
                    <a:cxn ang="0">
                      <a:pos x="0" y="78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10291" name="Freeform 51"/>
                <p:cNvSpPr>
                  <a:spLocks/>
                </p:cNvSpPr>
                <p:nvPr userDrawn="1"/>
              </p:nvSpPr>
              <p:spPr bwMode="auto">
                <a:xfrm rot="-3172564">
                  <a:off x="4953" y="136"/>
                  <a:ext cx="179" cy="138"/>
                </a:xfrm>
                <a:custGeom>
                  <a:avLst/>
                  <a:gdLst/>
                  <a:ahLst/>
                  <a:cxnLst>
                    <a:cxn ang="0">
                      <a:pos x="0" y="88"/>
                    </a:cxn>
                    <a:cxn ang="0">
                      <a:pos x="272" y="131"/>
                    </a:cxn>
                    <a:cxn ang="0">
                      <a:pos x="665" y="386"/>
                    </a:cxn>
                    <a:cxn ang="0">
                      <a:pos x="709" y="308"/>
                    </a:cxn>
                    <a:cxn ang="0">
                      <a:pos x="306" y="53"/>
                    </a:cxn>
                    <a:cxn ang="0">
                      <a:pos x="43" y="0"/>
                    </a:cxn>
                    <a:cxn ang="0">
                      <a:pos x="0" y="88"/>
                    </a:cxn>
                    <a:cxn ang="0">
                      <a:pos x="0" y="88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0292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计算机网络复习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洪佩琳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14290"/>
            <a:ext cx="7454900" cy="649288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复习</a:t>
            </a:r>
            <a:r>
              <a:rPr lang="en-US" altLang="zh-CN" sz="3200" dirty="0"/>
              <a:t>3——</a:t>
            </a:r>
            <a:r>
              <a:rPr lang="zh-CN" altLang="en-US" sz="3200" dirty="0"/>
              <a:t>物理层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8286750" cy="5786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奈奎斯特定理与香农定理</a:t>
            </a:r>
            <a:endParaRPr lang="en-US" altLang="zh-CN" sz="2400" b="1" kern="0" dirty="0"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奈奎斯特定理，</a:t>
            </a:r>
            <a:r>
              <a:rPr lang="zh-CN" altLang="en-US" sz="2400" b="1" dirty="0">
                <a:latin typeface="+mn-ea"/>
                <a:ea typeface="+mn-ea"/>
              </a:rPr>
              <a:t>无噪信道，信号分</a:t>
            </a:r>
            <a:r>
              <a:rPr lang="en-US" altLang="zh-CN" sz="2400" b="1" dirty="0">
                <a:latin typeface="+mn-ea"/>
                <a:ea typeface="+mn-ea"/>
              </a:rPr>
              <a:t>V</a:t>
            </a:r>
            <a:r>
              <a:rPr lang="zh-CN" altLang="en-US" sz="2400" b="1" dirty="0">
                <a:latin typeface="+mn-ea"/>
                <a:ea typeface="+mn-ea"/>
              </a:rPr>
              <a:t>个离散等级，</a:t>
            </a:r>
            <a:endParaRPr lang="en-US" altLang="zh-CN" sz="2400" b="1" dirty="0"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最大数据传输率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=2Blog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V 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b/s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香农定理：有噪信道，信噪比</a:t>
            </a:r>
            <a:r>
              <a:rPr lang="en-US" altLang="zh-CN" sz="2400" b="1" kern="0" dirty="0">
                <a:latin typeface="+mn-ea"/>
                <a:ea typeface="+mn-ea"/>
              </a:rPr>
              <a:t>S/N</a:t>
            </a:r>
          </a:p>
          <a:p>
            <a:pPr marL="800100" lvl="1" indent="-342900" eaLnBrk="0" hangingPunct="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最大数据传输率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=B log</a:t>
            </a:r>
            <a:r>
              <a:rPr lang="en-US" altLang="zh-CN" sz="2400" b="1" baseline="-25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1+S/N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）（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b/s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sz="2400" b="1" kern="0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网络常用的传输介质</a:t>
            </a:r>
            <a:endParaRPr lang="en-US" altLang="zh-CN" sz="2400" b="1" kern="0" dirty="0"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有线：</a:t>
            </a:r>
            <a:r>
              <a:rPr lang="zh-CN" altLang="en-US" sz="2400" b="1" dirty="0">
                <a:latin typeface="+mn-ea"/>
                <a:ea typeface="+mn-ea"/>
              </a:rPr>
              <a:t>双绞线，同轴电缆，（电力线），光纤</a:t>
            </a:r>
            <a:endParaRPr lang="en-US" altLang="zh-CN" sz="2400" b="1" dirty="0"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无线：电磁波，光</a:t>
            </a:r>
            <a:endParaRPr lang="en-US" altLang="zh-CN" sz="2400" b="1" kern="0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交换技术</a:t>
            </a:r>
            <a:endParaRPr lang="en-US" altLang="zh-CN" sz="2400" b="1" kern="0" dirty="0"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chemeClr val="tx2"/>
                </a:solidFill>
                <a:latin typeface="+mn-ea"/>
                <a:ea typeface="+mn-ea"/>
              </a:rPr>
              <a:t>电路交换</a:t>
            </a:r>
            <a:endParaRPr lang="en-US" altLang="zh-CN" sz="2400" b="1" kern="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存储交换：</a:t>
            </a:r>
            <a:r>
              <a:rPr lang="zh-CN" altLang="en-US" sz="2400" b="1" kern="0" dirty="0">
                <a:solidFill>
                  <a:schemeClr val="tx2"/>
                </a:solidFill>
                <a:latin typeface="+mn-ea"/>
                <a:ea typeface="+mn-ea"/>
              </a:rPr>
              <a:t>分组交换</a:t>
            </a:r>
            <a:r>
              <a:rPr lang="zh-CN" altLang="en-US" sz="2400" b="1" kern="0" dirty="0">
                <a:latin typeface="+mn-ea"/>
                <a:ea typeface="+mn-ea"/>
              </a:rPr>
              <a:t>，报文交换</a:t>
            </a:r>
            <a:endParaRPr lang="en-US" altLang="zh-CN" sz="2400" b="1" kern="0" dirty="0">
              <a:latin typeface="+mn-ea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latin typeface="+mn-ea"/>
                <a:ea typeface="+mn-ea"/>
              </a:rPr>
              <a:t>延时分析：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传播延时</a:t>
            </a:r>
            <a:r>
              <a:rPr lang="zh-CN" altLang="en-US" sz="2400" b="1" kern="0" dirty="0">
                <a:latin typeface="+mn-ea"/>
                <a:ea typeface="+mn-ea"/>
              </a:rPr>
              <a:t>，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传输延时</a:t>
            </a:r>
            <a:r>
              <a:rPr lang="zh-CN" altLang="en-US" sz="2400" b="1" kern="0" dirty="0">
                <a:latin typeface="+mn-ea"/>
                <a:ea typeface="+mn-ea"/>
              </a:rPr>
              <a:t>，处理延时，排队延时。</a:t>
            </a:r>
          </a:p>
        </p:txBody>
      </p:sp>
      <p:sp>
        <p:nvSpPr>
          <p:cNvPr id="4" name="动作按钮: 前进或下一项 3">
            <a:hlinkClick r:id="rId3" action="ppaction://hlinksldjump" highlightClick="1"/>
          </p:cNvPr>
          <p:cNvSpPr/>
          <p:nvPr/>
        </p:nvSpPr>
        <p:spPr>
          <a:xfrm>
            <a:off x="2500298" y="5143512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4" action="ppaction://hlinksldjump" highlightClick="1"/>
          </p:cNvPr>
          <p:cNvSpPr/>
          <p:nvPr/>
        </p:nvSpPr>
        <p:spPr>
          <a:xfrm>
            <a:off x="2071670" y="635795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76250"/>
            <a:ext cx="7454900" cy="649288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复习</a:t>
            </a:r>
            <a:r>
              <a:rPr lang="en-US" altLang="zh-CN" sz="3200" dirty="0"/>
              <a:t>4——</a:t>
            </a:r>
            <a:r>
              <a:rPr lang="zh-CN" altLang="en-US" sz="3200" dirty="0"/>
              <a:t>数据链路层及局域网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1500188"/>
            <a:ext cx="8286750" cy="48577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</a:rPr>
              <a:t>向网络层提供的服务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/>
              <a:t>面向连接（如，帧中继），无连接有确认（如，</a:t>
            </a:r>
            <a:r>
              <a:rPr lang="en-US" altLang="zh-CN" sz="2400" dirty="0">
                <a:solidFill>
                  <a:srgbClr val="FF0000"/>
                </a:solidFill>
              </a:rPr>
              <a:t>802.11</a:t>
            </a:r>
            <a:r>
              <a:rPr lang="zh-CN" altLang="en-US" sz="2400" dirty="0"/>
              <a:t>），无连接无确认（如，</a:t>
            </a:r>
            <a:r>
              <a:rPr lang="en-US" altLang="zh-CN" sz="2400" dirty="0">
                <a:solidFill>
                  <a:srgbClr val="FF0000"/>
                </a:solidFill>
              </a:rPr>
              <a:t>802.3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成帧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差错检测：纠错码，</a:t>
            </a:r>
            <a:r>
              <a:rPr lang="zh-CN" altLang="en-US" sz="2800" b="1" dirty="0">
                <a:solidFill>
                  <a:srgbClr val="FF0000"/>
                </a:solidFill>
              </a:rPr>
              <a:t>检错码</a:t>
            </a:r>
            <a:r>
              <a:rPr lang="zh-CN" altLang="en-US" sz="2800" dirty="0"/>
              <a:t>，超时重传</a:t>
            </a:r>
            <a:endParaRPr lang="en-US" altLang="zh-CN" sz="2800" dirty="0"/>
          </a:p>
          <a:p>
            <a:pPr lvl="1">
              <a:buFont typeface="Arial" pitchFamily="34" charset="0"/>
              <a:buChar char="•"/>
            </a:pPr>
            <a:r>
              <a:rPr lang="zh-CN" altLang="en-US" sz="2800" dirty="0"/>
              <a:t>海明编码，纠正单比特错的校验位下界</a:t>
            </a:r>
            <a:r>
              <a:rPr lang="en-US" altLang="zh-CN" sz="2800" dirty="0">
                <a:solidFill>
                  <a:schemeClr val="hlink"/>
                </a:solidFill>
              </a:rPr>
              <a:t>2</a:t>
            </a:r>
            <a:r>
              <a:rPr lang="en-US" altLang="zh-CN" sz="2800" baseline="30000" dirty="0">
                <a:solidFill>
                  <a:schemeClr val="hlink"/>
                </a:solidFill>
              </a:rPr>
              <a:t>r</a:t>
            </a:r>
            <a:r>
              <a:rPr lang="en-US" altLang="zh-CN" sz="2800" dirty="0">
                <a:solidFill>
                  <a:schemeClr val="hlink"/>
                </a:solidFill>
              </a:rPr>
              <a:t>&gt;=n+1</a:t>
            </a:r>
            <a:r>
              <a:rPr lang="en-US" altLang="zh-CN" sz="2800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800" dirty="0"/>
              <a:t>CRC</a:t>
            </a:r>
            <a:r>
              <a:rPr lang="zh-CN" altLang="en-US" sz="2800" dirty="0"/>
              <a:t>编码及检测能力分析</a:t>
            </a:r>
            <a:endParaRPr lang="en-US" altLang="zh-CN" sz="2800" dirty="0"/>
          </a:p>
          <a:p>
            <a:pPr>
              <a:buFont typeface="Arial" pitchFamily="34" charset="0"/>
              <a:buChar char="•"/>
            </a:pPr>
            <a:r>
              <a:rPr lang="zh-CN" altLang="en-US" sz="2800" dirty="0"/>
              <a:t>流量控制：</a:t>
            </a:r>
            <a:r>
              <a:rPr lang="zh-CN" altLang="en-US" sz="2800" b="1" dirty="0">
                <a:solidFill>
                  <a:srgbClr val="FF0000"/>
                </a:solidFill>
              </a:rPr>
              <a:t>滑动窗口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800" b="1" dirty="0"/>
              <a:t>基本链路层协议：停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等协议</a:t>
            </a:r>
            <a:endParaRPr lang="en-US" altLang="zh-CN" sz="2800" b="1" dirty="0"/>
          </a:p>
          <a:p>
            <a:pPr lvl="1">
              <a:buFont typeface="Arial" pitchFamily="34" charset="0"/>
              <a:buChar char="•"/>
            </a:pPr>
            <a:r>
              <a:rPr lang="zh-CN" altLang="en-US" sz="2800" b="1" dirty="0">
                <a:latin typeface="宋体" pitchFamily="2" charset="-122"/>
              </a:rPr>
              <a:t>带宽延迟乘积：</a:t>
            </a:r>
            <a:r>
              <a:rPr lang="en-US" altLang="zh-CN" sz="2800" b="1" dirty="0">
                <a:latin typeface="宋体" pitchFamily="2" charset="-122"/>
              </a:rPr>
              <a:t>BD</a:t>
            </a:r>
            <a:r>
              <a:rPr lang="zh-CN" altLang="en-US" sz="2800" b="1" dirty="0">
                <a:latin typeface="宋体" pitchFamily="2" charset="-122"/>
              </a:rPr>
              <a:t>，比特；</a:t>
            </a:r>
            <a:endParaRPr lang="en-US" altLang="zh-CN" sz="2800" b="1" dirty="0">
              <a:latin typeface="宋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链路利用率</a:t>
            </a:r>
            <a:r>
              <a:rPr lang="zh-CN" altLang="en-US" sz="2800" b="1" dirty="0">
                <a:latin typeface="宋体" pitchFamily="2" charset="-122"/>
              </a:rPr>
              <a:t>≤</a:t>
            </a:r>
            <a:r>
              <a:rPr lang="en-US" altLang="zh-CN" sz="2800" b="1" dirty="0">
                <a:latin typeface="宋体" pitchFamily="2" charset="-122"/>
              </a:rPr>
              <a:t>W/(1</a:t>
            </a:r>
            <a:r>
              <a:rPr lang="zh-CN" altLang="en-US" sz="2800" b="1" dirty="0">
                <a:latin typeface="宋体" pitchFamily="2" charset="-122"/>
              </a:rPr>
              <a:t>帧</a:t>
            </a:r>
            <a:r>
              <a:rPr lang="en-US" altLang="zh-CN" sz="2800" b="1" dirty="0">
                <a:latin typeface="宋体" pitchFamily="2" charset="-122"/>
              </a:rPr>
              <a:t>+2BD),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注意单位一致！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" name="动作按钮: 前进或下一项 3">
            <a:hlinkClick r:id="rId3" action="ppaction://hlinksldjump" highlightClick="1"/>
          </p:cNvPr>
          <p:cNvSpPr/>
          <p:nvPr/>
        </p:nvSpPr>
        <p:spPr>
          <a:xfrm>
            <a:off x="5429256" y="3929066"/>
            <a:ext cx="428628" cy="50006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前进或下一项 6">
            <a:hlinkClick r:id="rId4" action="ppaction://hlinksldjump" highlightClick="1"/>
          </p:cNvPr>
          <p:cNvSpPr/>
          <p:nvPr/>
        </p:nvSpPr>
        <p:spPr>
          <a:xfrm>
            <a:off x="4714876" y="4429132"/>
            <a:ext cx="357190" cy="4286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85728"/>
            <a:ext cx="7454900" cy="649288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复习</a:t>
            </a:r>
            <a:r>
              <a:rPr lang="en-US" altLang="zh-CN" sz="3200" dirty="0"/>
              <a:t>4——</a:t>
            </a:r>
            <a:r>
              <a:rPr lang="zh-CN" altLang="en-US" sz="3200" dirty="0"/>
              <a:t>数据链路层及局域网（续）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8858250" cy="5786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zh-CN" altLang="en-US" sz="2400" b="1" dirty="0"/>
              <a:t>传统局域网的基本概念</a:t>
            </a:r>
            <a:endParaRPr lang="en-US" altLang="zh-CN" sz="2400" b="1" dirty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/>
              <a:t>拓扑结构</a:t>
            </a:r>
            <a:endParaRPr lang="en-US" altLang="zh-CN" sz="20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/>
              <a:t>媒体访问控制方法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/>
              <a:t>应用场景，常见方法</a:t>
            </a:r>
            <a:endParaRPr lang="en-US" altLang="zh-CN" sz="2000" dirty="0"/>
          </a:p>
          <a:p>
            <a:pPr lvl="1">
              <a:buFont typeface="Arial" pitchFamily="34" charset="0"/>
              <a:buChar char="•"/>
            </a:pPr>
            <a:r>
              <a:rPr lang="zh-CN" altLang="en-US" sz="2000" dirty="0"/>
              <a:t>动态信道分配：</a:t>
            </a:r>
            <a:r>
              <a:rPr lang="en-US" altLang="zh-CN" sz="2000" dirty="0">
                <a:solidFill>
                  <a:srgbClr val="FF0000"/>
                </a:solidFill>
              </a:rPr>
              <a:t>CSMA/CD, CSMA/CA</a:t>
            </a:r>
          </a:p>
          <a:p>
            <a:pPr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以太网</a:t>
            </a:r>
            <a:r>
              <a:rPr lang="en-US" altLang="zh-CN" sz="2400" b="1" dirty="0">
                <a:solidFill>
                  <a:srgbClr val="FF0000"/>
                </a:solidFill>
              </a:rPr>
              <a:t>/802.3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</a:rPr>
              <a:t>碰撞检测</a:t>
            </a:r>
            <a:r>
              <a:rPr lang="zh-CN" altLang="en-US" sz="2400" b="1" dirty="0"/>
              <a:t>，碰撞域，</a:t>
            </a:r>
            <a:r>
              <a:rPr lang="zh-CN" altLang="en-US" sz="2400" b="1" dirty="0">
                <a:solidFill>
                  <a:schemeClr val="tx2"/>
                </a:solidFill>
              </a:rPr>
              <a:t>最小帧长的计算</a:t>
            </a:r>
            <a:r>
              <a:rPr lang="zh-CN" altLang="en-US" sz="2400" b="1" dirty="0"/>
              <a:t>，最短帧长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最大网段长度限制的原因</a:t>
            </a:r>
            <a:endParaRPr lang="en-US" altLang="zh-CN" sz="2400" b="1" dirty="0"/>
          </a:p>
          <a:p>
            <a:pPr>
              <a:buFont typeface="Arial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WiFi</a:t>
            </a:r>
            <a:r>
              <a:rPr lang="en-US" altLang="zh-CN" sz="2400" dirty="0">
                <a:solidFill>
                  <a:srgbClr val="FF0000"/>
                </a:solidFill>
              </a:rPr>
              <a:t>/802.11</a:t>
            </a: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/>
              <a:t>支持的两种操作模式：</a:t>
            </a:r>
            <a:r>
              <a:rPr lang="en-US" altLang="zh-CN" sz="2400" dirty="0">
                <a:solidFill>
                  <a:srgbClr val="FF0000"/>
                </a:solidFill>
              </a:rPr>
              <a:t>PCF/DCF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DCF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CSMA/CA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tx2"/>
                </a:solidFill>
              </a:rPr>
              <a:t>地址</a:t>
            </a:r>
            <a:r>
              <a:rPr lang="zh-CN" altLang="en-US" sz="2400" dirty="0"/>
              <a:t>，帧间间隔的用处。</a:t>
            </a:r>
            <a:endParaRPr lang="en-US" altLang="zh-CN" sz="2400" dirty="0"/>
          </a:p>
          <a:p>
            <a:pPr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局域网互联设备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r>
              <a:rPr lang="zh-CN" altLang="en-US" sz="2400" dirty="0">
                <a:solidFill>
                  <a:srgbClr val="FF0000"/>
                </a:solidFill>
              </a:rPr>
              <a:t>网桥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交换机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/>
              <a:t>根据目的</a:t>
            </a:r>
            <a:r>
              <a:rPr lang="en-US" altLang="zh-CN" sz="2400" dirty="0"/>
              <a:t>MAC</a:t>
            </a:r>
            <a:r>
              <a:rPr lang="zh-CN" altLang="en-US" sz="2400" dirty="0"/>
              <a:t>地址转发数据帧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/>
              <a:t>根据源</a:t>
            </a:r>
            <a:r>
              <a:rPr lang="en-US" altLang="zh-CN" sz="2400" dirty="0"/>
              <a:t>MAC</a:t>
            </a:r>
            <a:r>
              <a:rPr lang="zh-CN" altLang="en-US" sz="2400" dirty="0"/>
              <a:t>地址，采用</a:t>
            </a:r>
            <a:r>
              <a:rPr lang="zh-CN" altLang="en-US" sz="2400" dirty="0">
                <a:solidFill>
                  <a:schemeClr val="tx2"/>
                </a:solidFill>
              </a:rPr>
              <a:t>逆向学习生成地址查找表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/>
              <a:t>能隔离碰撞域，不能隔离广播域</a:t>
            </a:r>
            <a:endParaRPr lang="en-US" altLang="zh-CN" sz="2400" dirty="0"/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/>
              <a:t>网桥连接不同局域网时存在的问题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76250"/>
            <a:ext cx="7454900" cy="649288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复习</a:t>
            </a:r>
            <a:r>
              <a:rPr lang="en-US" altLang="zh-CN" sz="3200" dirty="0"/>
              <a:t>5——</a:t>
            </a:r>
            <a:r>
              <a:rPr lang="zh-CN" altLang="en-US" sz="3200" dirty="0"/>
              <a:t>网络层和</a:t>
            </a:r>
            <a:r>
              <a:rPr lang="en-US" altLang="zh-CN" sz="3200" dirty="0"/>
              <a:t>IP</a:t>
            </a:r>
            <a:endParaRPr lang="zh-CN" altLang="en-US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1712" y="1500188"/>
            <a:ext cx="4643440" cy="428625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>
                <a:latin typeface="+mn-ea"/>
              </a:rPr>
              <a:t>向传输层提供的服务</a:t>
            </a:r>
            <a:endParaRPr lang="en-US" altLang="zh-CN" sz="2400" b="1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面向连接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>
                <a:latin typeface="+mn-ea"/>
              </a:rPr>
              <a:t>虚电路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无连接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数据报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路由算法</a:t>
            </a:r>
            <a:endParaRPr lang="en-US" altLang="zh-CN" sz="2400" b="1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自适应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非自适应（动态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静态路由）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距离矢量与链路状态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给定邻居的路由表能迭代出最新路由表，或给定简单的拓扑与权重，能算出最短路径</a:t>
            </a:r>
            <a:r>
              <a:rPr lang="zh-CN" altLang="en-US"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层次化路由</a:t>
            </a:r>
            <a:endParaRPr lang="en-US" altLang="zh-CN" sz="2000" dirty="0">
              <a:latin typeface="+mn-ea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3459202" y="1500174"/>
            <a:ext cx="3214710" cy="928694"/>
          </a:xfrm>
          <a:prstGeom prst="cloudCallout">
            <a:avLst>
              <a:gd name="adj1" fmla="val -57681"/>
              <a:gd name="adj2" fmla="val 4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IPv4</a:t>
            </a:r>
            <a:r>
              <a:rPr lang="zh-CN" altLang="en-US" b="1" dirty="0">
                <a:solidFill>
                  <a:schemeClr val="tx2"/>
                </a:solidFill>
              </a:rPr>
              <a:t>，</a:t>
            </a:r>
            <a:r>
              <a:rPr lang="en-US" altLang="zh-CN" b="1" dirty="0">
                <a:solidFill>
                  <a:schemeClr val="tx2"/>
                </a:solidFill>
              </a:rPr>
              <a:t>IPv6</a:t>
            </a:r>
            <a:r>
              <a:rPr lang="zh-CN" altLang="en-US" b="1" dirty="0">
                <a:solidFill>
                  <a:schemeClr val="tx2"/>
                </a:solidFill>
              </a:rPr>
              <a:t>协议，</a:t>
            </a:r>
            <a:r>
              <a:rPr lang="en-US" altLang="zh-CN" b="1" dirty="0">
                <a:solidFill>
                  <a:schemeClr val="tx2"/>
                </a:solidFill>
              </a:rPr>
              <a:t>ICMP</a:t>
            </a:r>
            <a:r>
              <a:rPr lang="zh-CN" altLang="en-US" b="1" dirty="0">
                <a:solidFill>
                  <a:schemeClr val="tx2"/>
                </a:solidFill>
              </a:rPr>
              <a:t>协议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4887962" y="3071810"/>
            <a:ext cx="3214710" cy="928694"/>
          </a:xfrm>
          <a:prstGeom prst="cloudCallout">
            <a:avLst>
              <a:gd name="adj1" fmla="val -85156"/>
              <a:gd name="adj2" fmla="val 64738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DV: RIP,BGP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LS: OSPF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5173714" y="4500570"/>
            <a:ext cx="3214710" cy="928694"/>
          </a:xfrm>
          <a:prstGeom prst="cloudCallout">
            <a:avLst>
              <a:gd name="adj1" fmla="val -123620"/>
              <a:gd name="adj2" fmla="val -57219"/>
            </a:avLst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IGP: RIP,OSPF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EGP: BGP</a:t>
            </a:r>
          </a:p>
        </p:txBody>
      </p:sp>
      <p:sp>
        <p:nvSpPr>
          <p:cNvPr id="7" name="动作按钮: 前进或下一项 6">
            <a:hlinkClick r:id="rId3" action="ppaction://hlinksldjump" highlightClick="1"/>
          </p:cNvPr>
          <p:cNvSpPr/>
          <p:nvPr/>
        </p:nvSpPr>
        <p:spPr>
          <a:xfrm>
            <a:off x="6959664" y="1571612"/>
            <a:ext cx="428628" cy="50006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前进或下一项 10">
            <a:hlinkClick r:id="rId4" action="ppaction://hlinksldjump" highlightClick="1"/>
          </p:cNvPr>
          <p:cNvSpPr/>
          <p:nvPr/>
        </p:nvSpPr>
        <p:spPr>
          <a:xfrm>
            <a:off x="7192788" y="3140968"/>
            <a:ext cx="642942" cy="50006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76250"/>
            <a:ext cx="7454900" cy="649288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复习</a:t>
            </a:r>
            <a:r>
              <a:rPr lang="en-US" altLang="zh-CN" sz="3200" dirty="0"/>
              <a:t>5——</a:t>
            </a:r>
            <a:r>
              <a:rPr lang="zh-CN" altLang="en-US" sz="3200" dirty="0"/>
              <a:t>网络层和</a:t>
            </a:r>
            <a:r>
              <a:rPr lang="en-US" altLang="zh-CN" sz="3200" dirty="0"/>
              <a:t>IP</a:t>
            </a:r>
            <a:r>
              <a:rPr lang="zh-CN" altLang="en-US" sz="3200" dirty="0"/>
              <a:t>（续）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4714878" cy="4714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1" dirty="0">
                <a:latin typeface="+mn-ea"/>
              </a:rPr>
              <a:t>拥塞控制</a:t>
            </a:r>
            <a:endParaRPr lang="en-US" altLang="zh-CN" sz="2400" b="1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拥塞控制与流量控制的区别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漏桶算法、令牌桶算法</a:t>
            </a:r>
            <a:endParaRPr lang="en-US" altLang="zh-CN" sz="2000" dirty="0">
              <a:latin typeface="+mn-ea"/>
            </a:endParaRPr>
          </a:p>
          <a:p>
            <a:endParaRPr lang="en-US" altLang="zh-CN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网络互连</a:t>
            </a:r>
            <a:endParaRPr lang="en-US" altLang="zh-CN" sz="2400" b="1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从物理层到应用层都有有哪些经典的互连设备，它们的转发机制？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哪些设备能隔离碰撞域、广播域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5143504" y="3286124"/>
            <a:ext cx="3500462" cy="2786082"/>
          </a:xfrm>
          <a:prstGeom prst="cloudCallout">
            <a:avLst>
              <a:gd name="adj1" fmla="val -73519"/>
              <a:gd name="adj2" fmla="val -42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路由器，能隔离碰撞域和广播域。</a:t>
            </a:r>
            <a:endParaRPr lang="en-US" altLang="zh-CN" b="1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IP</a:t>
            </a:r>
            <a:r>
              <a:rPr lang="zh-CN" altLang="en-US" b="1" dirty="0">
                <a:solidFill>
                  <a:schemeClr val="tx2"/>
                </a:solidFill>
              </a:rPr>
              <a:t>地址的分类与无类别域间寻路，地址分配、聚类</a:t>
            </a:r>
            <a:endParaRPr lang="en-US" altLang="zh-CN" b="1" dirty="0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路由器对</a:t>
            </a:r>
            <a:r>
              <a:rPr lang="en-US" altLang="zh-CN" b="1" dirty="0">
                <a:solidFill>
                  <a:schemeClr val="tx2"/>
                </a:solidFill>
              </a:rPr>
              <a:t>IP</a:t>
            </a:r>
            <a:r>
              <a:rPr lang="zh-CN" altLang="en-US" b="1" dirty="0">
                <a:solidFill>
                  <a:schemeClr val="tx2"/>
                </a:solidFill>
              </a:rPr>
              <a:t>分组头的处理</a:t>
            </a:r>
            <a:endParaRPr lang="en-US" altLang="zh-CN" b="1" dirty="0">
              <a:solidFill>
                <a:schemeClr val="tx2"/>
              </a:solidFill>
            </a:endParaRPr>
          </a:p>
        </p:txBody>
      </p:sp>
      <p:sp>
        <p:nvSpPr>
          <p:cNvPr id="5" name="动作按钮: 前进或下一项 4">
            <a:hlinkClick r:id="rId3" action="ppaction://hlinksldjump" highlightClick="1"/>
          </p:cNvPr>
          <p:cNvSpPr/>
          <p:nvPr/>
        </p:nvSpPr>
        <p:spPr>
          <a:xfrm>
            <a:off x="4929190" y="1643050"/>
            <a:ext cx="642942" cy="571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76250"/>
            <a:ext cx="7454900" cy="649288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+mn-ea"/>
                <a:ea typeface="+mn-ea"/>
              </a:rPr>
              <a:t>复习</a:t>
            </a:r>
            <a:r>
              <a:rPr lang="en-US" altLang="zh-CN" sz="3200" dirty="0">
                <a:latin typeface="+mn-ea"/>
                <a:ea typeface="+mn-ea"/>
              </a:rPr>
              <a:t>5——</a:t>
            </a:r>
            <a:r>
              <a:rPr lang="zh-CN" altLang="en-US" sz="3200" dirty="0">
                <a:latin typeface="+mn-ea"/>
                <a:ea typeface="+mn-ea"/>
              </a:rPr>
              <a:t>网络层和</a:t>
            </a:r>
            <a:r>
              <a:rPr lang="en-US" altLang="zh-CN" sz="3200" dirty="0">
                <a:latin typeface="+mn-ea"/>
                <a:ea typeface="+mn-ea"/>
              </a:rPr>
              <a:t>IP</a:t>
            </a:r>
            <a:r>
              <a:rPr lang="zh-CN" altLang="en-US" sz="3200" dirty="0">
                <a:latin typeface="+mn-ea"/>
                <a:ea typeface="+mn-ea"/>
              </a:rPr>
              <a:t>（续）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8596" y="1285860"/>
            <a:ext cx="8358246" cy="54292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>
                <a:latin typeface="+mn-ea"/>
                <a:ea typeface="+mn-ea"/>
              </a:rPr>
              <a:t>IP</a:t>
            </a:r>
            <a:r>
              <a:rPr lang="zh-CN" altLang="en-US" sz="2800" b="1" dirty="0">
                <a:latin typeface="+mn-ea"/>
                <a:ea typeface="+mn-ea"/>
              </a:rPr>
              <a:t>地址与</a:t>
            </a:r>
            <a:r>
              <a:rPr lang="en-US" altLang="zh-CN" sz="2800" b="1" dirty="0">
                <a:latin typeface="+mn-ea"/>
                <a:ea typeface="+mn-ea"/>
              </a:rPr>
              <a:t>MAC</a:t>
            </a:r>
            <a:r>
              <a:rPr lang="zh-CN" altLang="en-US" sz="2800" b="1" dirty="0">
                <a:latin typeface="+mn-ea"/>
                <a:ea typeface="+mn-ea"/>
              </a:rPr>
              <a:t>地址的区别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800" b="1" dirty="0">
                <a:latin typeface="+mn-ea"/>
                <a:ea typeface="+mn-ea"/>
              </a:rPr>
              <a:t>地址解析（</a:t>
            </a:r>
            <a:r>
              <a:rPr lang="en-US" altLang="zh-CN" sz="2800" b="1" dirty="0">
                <a:latin typeface="+mn-ea"/>
                <a:ea typeface="+mn-ea"/>
              </a:rPr>
              <a:t>ARP,RARP)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>
                <a:latin typeface="+mn-ea"/>
                <a:ea typeface="+mn-ea"/>
              </a:rPr>
              <a:t>IPv4</a:t>
            </a:r>
            <a:r>
              <a:rPr lang="zh-CN" altLang="en-US" sz="2800" b="1" dirty="0">
                <a:latin typeface="+mn-ea"/>
                <a:ea typeface="+mn-ea"/>
              </a:rPr>
              <a:t>地址分类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A(0),B(10),C(110),</a:t>
            </a:r>
            <a:r>
              <a:rPr lang="en-US" altLang="zh-CN" sz="2400" b="1" dirty="0">
                <a:latin typeface="+mn-ea"/>
                <a:ea typeface="+mn-ea"/>
              </a:rPr>
              <a:t>D(1110),E(1111)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>
                <a:latin typeface="+mn-ea"/>
                <a:ea typeface="+mn-ea"/>
              </a:rPr>
              <a:t>CIDR:</a:t>
            </a:r>
            <a:r>
              <a:rPr lang="en-US" altLang="zh-CN" sz="2800" dirty="0"/>
              <a:t> </a:t>
            </a:r>
            <a:r>
              <a:rPr lang="zh-CN" altLang="en-US" sz="2400" dirty="0"/>
              <a:t>如：</a:t>
            </a:r>
            <a:r>
              <a:rPr lang="en-US" altLang="zh-CN" sz="2400" dirty="0"/>
              <a:t>128.14.32.0/20 </a:t>
            </a:r>
            <a:r>
              <a:rPr lang="zh-CN" altLang="en-US" sz="2400" dirty="0"/>
              <a:t>表示网络前缀</a:t>
            </a:r>
            <a:r>
              <a:rPr lang="en-US" altLang="zh-CN" sz="2400" dirty="0"/>
              <a:t>20</a:t>
            </a:r>
            <a:r>
              <a:rPr lang="zh-CN" altLang="en-US" sz="2400" dirty="0"/>
              <a:t>位，主机位</a:t>
            </a:r>
            <a:r>
              <a:rPr lang="en-US" altLang="zh-CN" sz="2400" dirty="0"/>
              <a:t>12</a:t>
            </a:r>
            <a:r>
              <a:rPr lang="zh-CN" altLang="en-US" sz="2400" dirty="0"/>
              <a:t>位，地址块共有 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12 </a:t>
            </a:r>
            <a:r>
              <a:rPr lang="zh-CN" altLang="en-US" sz="2400" dirty="0"/>
              <a:t>个地址，也可表示成</a:t>
            </a:r>
            <a:r>
              <a:rPr lang="en-US" altLang="zh-CN" sz="2400" dirty="0"/>
              <a:t>128.14.32/20</a:t>
            </a:r>
            <a:r>
              <a:rPr lang="zh-CN" altLang="en-US" sz="2400" dirty="0"/>
              <a:t>。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>
                <a:latin typeface="+mn-ea"/>
                <a:ea typeface="+mn-ea"/>
              </a:rPr>
              <a:t>NAT</a:t>
            </a:r>
            <a:r>
              <a:rPr lang="zh-CN" altLang="en-US" sz="2800" b="1" dirty="0">
                <a:latin typeface="+mn-ea"/>
                <a:ea typeface="+mn-ea"/>
              </a:rPr>
              <a:t>：内外地址转换，实现内网私有地址与全局</a:t>
            </a:r>
            <a:r>
              <a:rPr lang="en-US" altLang="zh-CN" sz="2800" b="1" dirty="0">
                <a:latin typeface="+mn-ea"/>
                <a:ea typeface="+mn-ea"/>
              </a:rPr>
              <a:t>IP</a:t>
            </a:r>
            <a:r>
              <a:rPr lang="zh-CN" altLang="en-US" sz="2800" b="1" dirty="0">
                <a:latin typeface="+mn-ea"/>
                <a:ea typeface="+mn-ea"/>
              </a:rPr>
              <a:t>地址的转换。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b="1" dirty="0">
                <a:latin typeface="+mn-ea"/>
                <a:ea typeface="+mn-ea"/>
              </a:rPr>
              <a:t>IPv6</a:t>
            </a:r>
            <a:r>
              <a:rPr lang="zh-CN" altLang="en-US" sz="2800" b="1" dirty="0">
                <a:latin typeface="+mn-ea"/>
                <a:ea typeface="+mn-ea"/>
              </a:rPr>
              <a:t>地址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  <a:r>
              <a:rPr lang="zh-CN" altLang="en-US" sz="2000" b="1" dirty="0"/>
              <a:t>十六进制冒号分割法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如</a:t>
            </a:r>
            <a:r>
              <a:rPr lang="en-US" altLang="zh-CN" sz="2000" dirty="0"/>
              <a:t>1025:1ab6:0:0:0:87:a76f:1234</a:t>
            </a:r>
            <a:r>
              <a:rPr lang="zh-CN" altLang="en-US" sz="2000" dirty="0"/>
              <a:t>，或</a:t>
            </a:r>
            <a:r>
              <a:rPr lang="en-US" altLang="zh-CN" sz="2000" dirty="0"/>
              <a:t>1025:1ab6::87:a76f:1234</a:t>
            </a:r>
            <a:r>
              <a:rPr lang="zh-CN" altLang="en-US" sz="2000" dirty="0"/>
              <a:t>，</a:t>
            </a:r>
            <a:r>
              <a:rPr lang="en-US" altLang="zh-CN" sz="2000" dirty="0"/>
              <a:t> ::FFFF:129.144.52.38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b="1" dirty="0">
              <a:latin typeface="+mn-ea"/>
            </a:endParaRPr>
          </a:p>
        </p:txBody>
      </p:sp>
      <p:sp>
        <p:nvSpPr>
          <p:cNvPr id="4" name="动作按钮: 前进或下一项 3">
            <a:hlinkClick r:id="rId3" action="ppaction://hlinksldjump" highlightClick="1"/>
          </p:cNvPr>
          <p:cNvSpPr/>
          <p:nvPr/>
        </p:nvSpPr>
        <p:spPr>
          <a:xfrm>
            <a:off x="5286380" y="1500174"/>
            <a:ext cx="500066" cy="4286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4" action="ppaction://hlinksldjump" highlightClick="1"/>
          </p:cNvPr>
          <p:cNvSpPr/>
          <p:nvPr/>
        </p:nvSpPr>
        <p:spPr>
          <a:xfrm>
            <a:off x="8143900" y="3929066"/>
            <a:ext cx="571504" cy="64294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19146"/>
          </a:xfrm>
        </p:spPr>
        <p:txBody>
          <a:bodyPr/>
          <a:lstStyle/>
          <a:p>
            <a:r>
              <a:rPr lang="zh-CN" altLang="en-US" sz="3200" dirty="0">
                <a:latin typeface="+mn-ea"/>
                <a:ea typeface="+mn-ea"/>
              </a:rPr>
              <a:t>复习</a:t>
            </a:r>
            <a:r>
              <a:rPr lang="en-US" altLang="zh-CN" sz="3200" dirty="0">
                <a:latin typeface="+mn-ea"/>
                <a:ea typeface="+mn-ea"/>
              </a:rPr>
              <a:t>6——</a:t>
            </a:r>
            <a:r>
              <a:rPr lang="zh-CN" altLang="en-US" sz="3200" dirty="0">
                <a:latin typeface="+mn-ea"/>
                <a:ea typeface="+mn-ea"/>
              </a:rPr>
              <a:t>传输层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7881966" cy="4743472"/>
          </a:xfrm>
        </p:spPr>
        <p:txBody>
          <a:bodyPr/>
          <a:lstStyle/>
          <a:p>
            <a:r>
              <a:rPr lang="en-US" altLang="zh-CN" sz="2800" b="1" dirty="0"/>
              <a:t>Internet</a:t>
            </a:r>
            <a:r>
              <a:rPr lang="zh-CN" altLang="en-US" sz="2800" b="1" dirty="0"/>
              <a:t>中定义了两个不同的传输层协议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用户数据报协议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UDP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User Datagram Protocol</a:t>
            </a:r>
            <a:r>
              <a:rPr lang="zh-CN" altLang="en-US" sz="2400" b="1" dirty="0"/>
              <a:t>），提供</a:t>
            </a:r>
            <a:r>
              <a:rPr lang="zh-CN" altLang="en-US" sz="2400" b="1" dirty="0">
                <a:solidFill>
                  <a:srgbClr val="C00000"/>
                </a:solidFill>
              </a:rPr>
              <a:t>无连接</a:t>
            </a:r>
            <a:r>
              <a:rPr lang="zh-CN" altLang="en-US" sz="2400" b="1" dirty="0"/>
              <a:t>的服务，</a:t>
            </a:r>
            <a:r>
              <a:rPr lang="zh-CN" altLang="en-US" sz="2400" b="1" dirty="0">
                <a:solidFill>
                  <a:srgbClr val="FF0000"/>
                </a:solidFill>
              </a:rPr>
              <a:t>高效</a:t>
            </a:r>
            <a:r>
              <a:rPr lang="zh-CN" altLang="en-US" sz="2400" b="1" dirty="0"/>
              <a:t>，适合于实时传输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传输控制协议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TCP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Transmission Control Protocol</a:t>
            </a:r>
            <a:r>
              <a:rPr lang="zh-CN" altLang="en-US" sz="2400" b="1" dirty="0"/>
              <a:t>），提供</a:t>
            </a:r>
            <a:r>
              <a:rPr lang="zh-CN" altLang="en-US" sz="2400" b="1" dirty="0">
                <a:solidFill>
                  <a:srgbClr val="FF0000"/>
                </a:solidFill>
              </a:rPr>
              <a:t>可靠</a:t>
            </a:r>
            <a:r>
              <a:rPr lang="zh-CN" altLang="en-US" sz="2400" b="1" dirty="0"/>
              <a:t>的，</a:t>
            </a:r>
            <a:r>
              <a:rPr lang="zh-CN" altLang="en-US" sz="2400" b="1" dirty="0">
                <a:solidFill>
                  <a:srgbClr val="C00000"/>
                </a:solidFill>
              </a:rPr>
              <a:t>面向连接</a:t>
            </a:r>
            <a:r>
              <a:rPr lang="zh-CN" altLang="en-US" sz="2400" b="1" dirty="0"/>
              <a:t>的服务</a:t>
            </a:r>
          </a:p>
          <a:p>
            <a:pPr lvl="2"/>
            <a:r>
              <a:rPr lang="zh-CN" altLang="en-US" dirty="0"/>
              <a:t>特点：连接，可靠，字节流、全双工，</a:t>
            </a:r>
            <a:r>
              <a:rPr lang="zh-CN" altLang="en-US" b="1" dirty="0">
                <a:solidFill>
                  <a:srgbClr val="C00000"/>
                </a:solidFill>
              </a:rPr>
              <a:t>流控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拥塞控制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2"/>
            <a:r>
              <a:rPr lang="zh-CN" altLang="en-US" b="1" dirty="0"/>
              <a:t>连接建立、连接释放</a:t>
            </a:r>
            <a:endParaRPr lang="en-US" altLang="zh-CN" b="1" dirty="0"/>
          </a:p>
          <a:p>
            <a:pPr lvl="2"/>
            <a:r>
              <a:rPr lang="zh-CN" altLang="en-US" b="1" dirty="0"/>
              <a:t>连接管理：六类定时器，重点关注重传定时的</a:t>
            </a:r>
            <a:r>
              <a:rPr lang="en-US" altLang="zh-CN" b="1" dirty="0"/>
              <a:t>RTT</a:t>
            </a:r>
            <a:r>
              <a:rPr lang="zh-CN" altLang="en-US" b="1" dirty="0"/>
              <a:t>，</a:t>
            </a:r>
            <a:r>
              <a:rPr lang="en-US" altLang="zh-CN" b="1" dirty="0"/>
              <a:t>RTO</a:t>
            </a:r>
            <a:r>
              <a:rPr lang="zh-CN" altLang="en-US" b="1" dirty="0"/>
              <a:t>设置与计算。</a:t>
            </a:r>
            <a:endParaRPr lang="zh-CN" altLang="en-US" dirty="0"/>
          </a:p>
        </p:txBody>
      </p:sp>
      <p:sp>
        <p:nvSpPr>
          <p:cNvPr id="4" name="动作按钮: 前进或下一项 3">
            <a:hlinkClick r:id="rId2" action="ppaction://hlinksldjump" highlightClick="1"/>
          </p:cNvPr>
          <p:cNvSpPr/>
          <p:nvPr/>
        </p:nvSpPr>
        <p:spPr>
          <a:xfrm>
            <a:off x="6072198" y="5500702"/>
            <a:ext cx="642942" cy="64294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3" action="ppaction://hlinksldjump" highlightClick="1"/>
          </p:cNvPr>
          <p:cNvSpPr/>
          <p:nvPr/>
        </p:nvSpPr>
        <p:spPr>
          <a:xfrm>
            <a:off x="2786050" y="4000504"/>
            <a:ext cx="500066" cy="42862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70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复习</a:t>
            </a:r>
            <a:r>
              <a:rPr lang="en-US" altLang="zh-CN" sz="3600" dirty="0">
                <a:latin typeface="+mn-ea"/>
                <a:ea typeface="+mn-ea"/>
              </a:rPr>
              <a:t>7——</a:t>
            </a:r>
            <a:r>
              <a:rPr lang="zh-CN" altLang="en-US" sz="3600" dirty="0">
                <a:latin typeface="+mn-ea"/>
                <a:ea typeface="+mn-ea"/>
              </a:rPr>
              <a:t>应用层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85720" y="1214422"/>
            <a:ext cx="8715436" cy="535785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dirty="0"/>
              <a:t>DNS</a:t>
            </a:r>
          </a:p>
          <a:p>
            <a:pPr lvl="1" eaLnBrk="1" hangingPunct="1"/>
            <a:r>
              <a:rPr lang="zh-CN" altLang="en-US" sz="2400" dirty="0"/>
              <a:t>组成：</a:t>
            </a:r>
            <a:r>
              <a:rPr lang="zh-CN" altLang="en-US" sz="2400" dirty="0">
                <a:solidFill>
                  <a:srgbClr val="FF0000"/>
                </a:solidFill>
              </a:rPr>
              <a:t>解析器，域名空间，资源记录，名字服务器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/>
              <a:t>传输层可采用</a:t>
            </a:r>
            <a:r>
              <a:rPr lang="en-US" altLang="zh-CN" sz="2400" dirty="0">
                <a:solidFill>
                  <a:srgbClr val="FF0000"/>
                </a:solidFill>
              </a:rPr>
              <a:t>TCP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UDP</a:t>
            </a:r>
            <a:r>
              <a:rPr lang="zh-CN" altLang="en-US" sz="2400" dirty="0"/>
              <a:t>协议，端口号</a:t>
            </a:r>
            <a:r>
              <a:rPr lang="zh-CN" altLang="en-US" sz="2400" dirty="0">
                <a:solidFill>
                  <a:srgbClr val="FF0000"/>
                </a:solidFill>
              </a:rPr>
              <a:t>均为</a:t>
            </a:r>
            <a:r>
              <a:rPr lang="en-US" altLang="zh-CN" sz="2400" dirty="0">
                <a:solidFill>
                  <a:srgbClr val="FF0000"/>
                </a:solidFill>
              </a:rPr>
              <a:t>53</a:t>
            </a:r>
            <a:r>
              <a:rPr lang="zh-CN" altLang="en-US" sz="2400" dirty="0">
                <a:solidFill>
                  <a:srgbClr val="FF0000"/>
                </a:solidFill>
              </a:rPr>
              <a:t>号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2400" dirty="0"/>
              <a:t>域名查询方法</a:t>
            </a:r>
            <a:r>
              <a:rPr lang="zh-CN" altLang="en-US" sz="2400" dirty="0">
                <a:solidFill>
                  <a:srgbClr val="FF0000"/>
                </a:solidFill>
              </a:rPr>
              <a:t>：递归查询，迭代查询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dirty="0"/>
              <a:t>FTP</a:t>
            </a:r>
          </a:p>
          <a:p>
            <a:pPr lvl="1" eaLnBrk="1" hangingPunct="1"/>
            <a:r>
              <a:rPr lang="zh-CN" altLang="en-US" sz="2400" dirty="0"/>
              <a:t>控制连接，</a:t>
            </a:r>
            <a:r>
              <a:rPr lang="en-US" altLang="zh-CN" sz="2400" dirty="0">
                <a:solidFill>
                  <a:schemeClr val="tx2"/>
                </a:solidFill>
              </a:rPr>
              <a:t>TCP21</a:t>
            </a:r>
            <a:r>
              <a:rPr lang="zh-CN" altLang="en-US" sz="2400" dirty="0">
                <a:solidFill>
                  <a:schemeClr val="tx2"/>
                </a:solidFill>
              </a:rPr>
              <a:t>端口</a:t>
            </a:r>
            <a:r>
              <a:rPr lang="zh-CN" altLang="en-US" sz="2400" dirty="0"/>
              <a:t>；数据连接，</a:t>
            </a:r>
            <a:r>
              <a:rPr lang="en-US" altLang="zh-CN" sz="2400" dirty="0">
                <a:solidFill>
                  <a:schemeClr val="tx2"/>
                </a:solidFill>
              </a:rPr>
              <a:t>TCP20</a:t>
            </a:r>
            <a:r>
              <a:rPr lang="zh-CN" altLang="en-US" sz="2400" dirty="0">
                <a:solidFill>
                  <a:schemeClr val="tx2"/>
                </a:solidFill>
              </a:rPr>
              <a:t>号端口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2400" dirty="0"/>
              <a:t>数据连接有主动模式与被动模式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SMTP</a:t>
            </a:r>
            <a:r>
              <a:rPr lang="zh-CN" altLang="en-US" dirty="0"/>
              <a:t>，</a:t>
            </a:r>
            <a:r>
              <a:rPr lang="en-US" altLang="zh-CN" dirty="0"/>
              <a:t>POP3/IMAP</a:t>
            </a:r>
          </a:p>
          <a:p>
            <a:pPr lvl="1"/>
            <a:r>
              <a:rPr lang="zh-CN" altLang="en-US" dirty="0"/>
              <a:t>分别为</a:t>
            </a:r>
            <a:r>
              <a:rPr lang="en-US" altLang="zh-CN" dirty="0">
                <a:solidFill>
                  <a:schemeClr val="tx2"/>
                </a:solidFill>
              </a:rPr>
              <a:t>TCP25</a:t>
            </a:r>
            <a:r>
              <a:rPr lang="zh-CN" altLang="en-US" dirty="0">
                <a:solidFill>
                  <a:schemeClr val="tx2"/>
                </a:solidFill>
              </a:rPr>
              <a:t>号</a:t>
            </a:r>
            <a:r>
              <a:rPr lang="zh-CN" altLang="en-US" dirty="0"/>
              <a:t>端口和</a:t>
            </a:r>
            <a:r>
              <a:rPr lang="en-US" altLang="zh-CN" dirty="0"/>
              <a:t>110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zh-CN" altLang="en-US" dirty="0"/>
              <a:t>组成：用户代理、邮件服务器，简单邮件传输协议，（邮件访问协议）</a:t>
            </a:r>
          </a:p>
        </p:txBody>
      </p:sp>
      <p:sp>
        <p:nvSpPr>
          <p:cNvPr id="4" name="动作按钮: 前进或下一项 3">
            <a:hlinkClick r:id="rId2" action="ppaction://hlinksldjump" highlightClick="1"/>
          </p:cNvPr>
          <p:cNvSpPr/>
          <p:nvPr/>
        </p:nvSpPr>
        <p:spPr>
          <a:xfrm>
            <a:off x="8028384" y="3429000"/>
            <a:ext cx="642942" cy="64294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90584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复习</a:t>
            </a:r>
            <a:r>
              <a:rPr lang="en-US" altLang="zh-CN" sz="3600" dirty="0">
                <a:latin typeface="+mn-ea"/>
                <a:ea typeface="+mn-ea"/>
              </a:rPr>
              <a:t>7——</a:t>
            </a:r>
            <a:r>
              <a:rPr lang="zh-CN" altLang="en-US" sz="3600" dirty="0">
                <a:latin typeface="+mn-ea"/>
                <a:ea typeface="+mn-ea"/>
              </a:rPr>
              <a:t>应用层（续）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85720" y="1214422"/>
            <a:ext cx="8715436" cy="3571900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800" dirty="0"/>
              <a:t>WWW</a:t>
            </a:r>
          </a:p>
          <a:p>
            <a:pPr lvl="1"/>
            <a:r>
              <a:rPr lang="zh-CN" altLang="en-US" sz="2400" dirty="0"/>
              <a:t>特点：超文本，超链接，超媒体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HTTP</a:t>
            </a:r>
            <a:r>
              <a:rPr lang="zh-CN" altLang="en-US" sz="2400" dirty="0">
                <a:solidFill>
                  <a:schemeClr val="tx2"/>
                </a:solidFill>
              </a:rPr>
              <a:t>协议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tx2"/>
                </a:solidFill>
              </a:rPr>
              <a:t>TCP80</a:t>
            </a:r>
            <a:r>
              <a:rPr lang="zh-CN" altLang="en-US" sz="2400" dirty="0"/>
              <a:t>端口</a:t>
            </a:r>
            <a:endParaRPr lang="en-US" altLang="zh-CN" sz="2400" dirty="0"/>
          </a:p>
          <a:p>
            <a:pPr lvl="1"/>
            <a:r>
              <a:rPr lang="en-US" altLang="zh-CN" sz="2400" dirty="0"/>
              <a:t>HTML</a:t>
            </a:r>
            <a:r>
              <a:rPr lang="zh-CN" altLang="en-US" sz="2400" dirty="0"/>
              <a:t>语言描述</a:t>
            </a:r>
            <a:endParaRPr lang="en-US" altLang="zh-CN" sz="2400" dirty="0"/>
          </a:p>
          <a:p>
            <a:pPr lvl="1"/>
            <a:r>
              <a:rPr lang="en-US" altLang="zh-CN" sz="2400" dirty="0"/>
              <a:t>URL</a:t>
            </a:r>
            <a:r>
              <a:rPr lang="zh-CN" altLang="en-US" sz="2400" dirty="0"/>
              <a:t>定位资源，由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协议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主机域名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路径及文件名</a:t>
            </a:r>
            <a:r>
              <a:rPr lang="zh-CN" altLang="en-US" sz="2400" b="1" dirty="0">
                <a:latin typeface="+mn-ea"/>
              </a:rPr>
              <a:t>三部分组成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90584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复习</a:t>
            </a:r>
            <a:r>
              <a:rPr lang="en-US" altLang="zh-CN" sz="3600" dirty="0">
                <a:latin typeface="+mn-ea"/>
                <a:ea typeface="+mn-ea"/>
              </a:rPr>
              <a:t>8——</a:t>
            </a:r>
            <a:r>
              <a:rPr lang="zh-CN" altLang="en-US" sz="3600" dirty="0">
                <a:latin typeface="+mn-ea"/>
                <a:ea typeface="+mn-ea"/>
              </a:rPr>
              <a:t>网络安全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1428736"/>
            <a:ext cx="8072494" cy="5143536"/>
          </a:xfrm>
          <a:solidFill>
            <a:schemeClr val="bg1"/>
          </a:solidFill>
        </p:spPr>
        <p:txBody>
          <a:bodyPr/>
          <a:lstStyle/>
          <a:p>
            <a:r>
              <a:rPr lang="zh-CN" altLang="en-US" dirty="0"/>
              <a:t>网络攻击类型：</a:t>
            </a:r>
            <a:r>
              <a:rPr lang="zh-CN" altLang="en-US" dirty="0">
                <a:solidFill>
                  <a:schemeClr val="tx2"/>
                </a:solidFill>
              </a:rPr>
              <a:t>主动</a:t>
            </a:r>
            <a:r>
              <a:rPr lang="zh-CN" altLang="en-US" dirty="0"/>
              <a:t>攻击和</a:t>
            </a:r>
            <a:r>
              <a:rPr lang="zh-CN" altLang="en-US" dirty="0">
                <a:solidFill>
                  <a:schemeClr val="tx2"/>
                </a:solidFill>
              </a:rPr>
              <a:t>被动</a:t>
            </a:r>
            <a:r>
              <a:rPr lang="zh-CN" altLang="en-US" dirty="0"/>
              <a:t>攻击，有哪些？</a:t>
            </a:r>
            <a:endParaRPr lang="en-US" altLang="zh-CN" dirty="0"/>
          </a:p>
          <a:p>
            <a:r>
              <a:rPr lang="zh-CN" altLang="en-US" dirty="0"/>
              <a:t>网络安全提供的安全服务：</a:t>
            </a:r>
            <a:endParaRPr lang="en-US" altLang="zh-CN" dirty="0"/>
          </a:p>
          <a:p>
            <a:pPr lvl="1" eaLnBrk="1" hangingPunct="1"/>
            <a:r>
              <a:rPr lang="zh-CN" altLang="en-US" b="1" dirty="0"/>
              <a:t>认证，访问控制，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数据机密性，数据完整性，</a:t>
            </a:r>
            <a:endParaRPr lang="zh-CN" altLang="en-US" dirty="0"/>
          </a:p>
          <a:p>
            <a:pPr lvl="1" eaLnBrk="1" hangingPunct="1"/>
            <a:r>
              <a:rPr lang="zh-CN" altLang="en-US" b="1" dirty="0"/>
              <a:t>数据不可否认性，数据完整性</a:t>
            </a:r>
            <a:endParaRPr lang="en-US" altLang="zh-CN" b="1" dirty="0"/>
          </a:p>
          <a:p>
            <a:pPr eaLnBrk="1" hangingPunct="1"/>
            <a:r>
              <a:rPr lang="zh-CN" altLang="en-US" dirty="0"/>
              <a:t>密码体制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对称密码</a:t>
            </a:r>
            <a:r>
              <a:rPr lang="zh-CN" altLang="en-US" dirty="0"/>
              <a:t>，特点：加密密钥和解密</a:t>
            </a:r>
            <a:r>
              <a:rPr lang="zh-CN" altLang="en-US" dirty="0">
                <a:solidFill>
                  <a:schemeClr val="tx2"/>
                </a:solidFill>
              </a:rPr>
              <a:t>密钥相同</a:t>
            </a:r>
            <a:r>
              <a:rPr lang="zh-CN" altLang="en-US" dirty="0"/>
              <a:t>，加密速度快。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非对称密码（公私钥密码），特点：加密密钥和解密</a:t>
            </a:r>
            <a:r>
              <a:rPr lang="zh-CN" altLang="en-US" dirty="0">
                <a:solidFill>
                  <a:schemeClr val="tx2"/>
                </a:solidFill>
              </a:rPr>
              <a:t>密钥不相同</a:t>
            </a:r>
            <a:r>
              <a:rPr lang="zh-CN" altLang="en-US" dirty="0"/>
              <a:t>，加密速度慢，可用于数字签名和密钥分发。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332384"/>
          </a:xfrm>
        </p:spPr>
        <p:txBody>
          <a:bodyPr/>
          <a:lstStyle/>
          <a:p>
            <a:r>
              <a:rPr lang="zh-CN" altLang="en-US" dirty="0"/>
              <a:t>考试时间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628800"/>
            <a:ext cx="8208912" cy="4824536"/>
          </a:xfrm>
        </p:spPr>
        <p:txBody>
          <a:bodyPr/>
          <a:lstStyle/>
          <a:p>
            <a:r>
              <a:rPr lang="zh-CN" altLang="en-US" dirty="0"/>
              <a:t>考试时间：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日（</a:t>
            </a:r>
            <a:r>
              <a:rPr lang="zh-CN" altLang="en-US" dirty="0">
                <a:solidFill>
                  <a:srgbClr val="FF0000"/>
                </a:solidFill>
              </a:rPr>
              <a:t>周一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</a:t>
            </a:r>
            <a:r>
              <a:rPr lang="zh-CN" altLang="en-US" dirty="0">
                <a:solidFill>
                  <a:srgbClr val="FF0000"/>
                </a:solidFill>
              </a:rPr>
              <a:t>下午</a:t>
            </a:r>
            <a:r>
              <a:rPr lang="en-US" altLang="zh-CN" dirty="0">
                <a:solidFill>
                  <a:srgbClr val="FF0000"/>
                </a:solidFill>
              </a:rPr>
              <a:t>2:30 - 4:30</a:t>
            </a:r>
          </a:p>
          <a:p>
            <a:r>
              <a:rPr lang="zh-CN" altLang="en-US" dirty="0"/>
              <a:t>考试地点：</a:t>
            </a:r>
            <a:r>
              <a:rPr lang="en-US" altLang="zh-CN" dirty="0">
                <a:solidFill>
                  <a:srgbClr val="C00000"/>
                </a:solidFill>
              </a:rPr>
              <a:t>G3-113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考试成绩：平时</a:t>
            </a:r>
            <a:r>
              <a:rPr lang="en-US" altLang="zh-CN" dirty="0">
                <a:solidFill>
                  <a:srgbClr val="C00000"/>
                </a:solidFill>
              </a:rPr>
              <a:t>20%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zh-CN" altLang="en-US" sz="2000" dirty="0">
                <a:solidFill>
                  <a:srgbClr val="C00000"/>
                </a:solidFill>
              </a:rPr>
              <a:t>小测验作为平时作业计入</a:t>
            </a:r>
            <a:r>
              <a:rPr lang="zh-CN" altLang="en-US" dirty="0">
                <a:solidFill>
                  <a:srgbClr val="C00000"/>
                </a:solidFill>
              </a:rPr>
              <a:t>），实验</a:t>
            </a:r>
            <a:r>
              <a:rPr lang="en-US" altLang="zh-CN" dirty="0">
                <a:solidFill>
                  <a:srgbClr val="C00000"/>
                </a:solidFill>
              </a:rPr>
              <a:t>20%</a:t>
            </a:r>
            <a:r>
              <a:rPr lang="zh-CN" altLang="en-US" dirty="0">
                <a:solidFill>
                  <a:srgbClr val="C00000"/>
                </a:solidFill>
              </a:rPr>
              <a:t>，考试</a:t>
            </a:r>
            <a:r>
              <a:rPr lang="en-US" altLang="zh-CN" dirty="0">
                <a:solidFill>
                  <a:srgbClr val="C00000"/>
                </a:solidFill>
              </a:rPr>
              <a:t>60%</a:t>
            </a:r>
          </a:p>
          <a:p>
            <a:r>
              <a:rPr lang="zh-CN" altLang="en-US" dirty="0"/>
              <a:t>答疑时间：</a:t>
            </a:r>
            <a:endParaRPr lang="en-US" altLang="zh-CN" dirty="0"/>
          </a:p>
          <a:p>
            <a:pPr lvl="1"/>
            <a:r>
              <a:rPr lang="zh-CN" altLang="en-US" dirty="0"/>
              <a:t>待定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90584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复习</a:t>
            </a:r>
            <a:r>
              <a:rPr lang="en-US" altLang="zh-CN" sz="3600" dirty="0">
                <a:latin typeface="+mn-ea"/>
                <a:ea typeface="+mn-ea"/>
              </a:rPr>
              <a:t>8——</a:t>
            </a:r>
            <a:r>
              <a:rPr lang="zh-CN" altLang="en-US" sz="3600" dirty="0">
                <a:latin typeface="+mn-ea"/>
                <a:ea typeface="+mn-ea"/>
              </a:rPr>
              <a:t>网络安全（续）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28736"/>
            <a:ext cx="7815290" cy="5143536"/>
          </a:xfrm>
        </p:spPr>
        <p:txBody>
          <a:bodyPr/>
          <a:lstStyle/>
          <a:p>
            <a:r>
              <a:rPr lang="en-US" altLang="zh-CN" dirty="0"/>
              <a:t>IPSEC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/>
            <a:r>
              <a:rPr lang="en-US" altLang="zh-CN" b="1" dirty="0">
                <a:solidFill>
                  <a:schemeClr val="tx2"/>
                </a:solidFill>
              </a:rPr>
              <a:t>AH</a:t>
            </a:r>
            <a:r>
              <a:rPr lang="zh-CN" altLang="en-US" b="1" dirty="0">
                <a:solidFill>
                  <a:schemeClr val="tx2"/>
                </a:solidFill>
              </a:rPr>
              <a:t>头标</a:t>
            </a:r>
            <a:r>
              <a:rPr lang="zh-CN" altLang="en-US" b="1" dirty="0"/>
              <a:t>：数据完整性保护，抗重播攻击</a:t>
            </a:r>
            <a:endParaRPr lang="en-US" altLang="zh-CN" b="1" dirty="0"/>
          </a:p>
          <a:p>
            <a:pPr lvl="1" eaLnBrk="1" hangingPunct="1"/>
            <a:r>
              <a:rPr lang="en-US" altLang="zh-CN" b="1" dirty="0">
                <a:solidFill>
                  <a:schemeClr val="tx2"/>
                </a:solidFill>
              </a:rPr>
              <a:t>ESP</a:t>
            </a:r>
            <a:r>
              <a:rPr lang="zh-CN" altLang="en-US" b="1" dirty="0">
                <a:solidFill>
                  <a:schemeClr val="tx2"/>
                </a:solidFill>
              </a:rPr>
              <a:t>头标</a:t>
            </a:r>
            <a:r>
              <a:rPr lang="zh-CN" altLang="en-US" b="1" dirty="0"/>
              <a:t>：提供数据机密性、完整性保护，抗重播攻击</a:t>
            </a:r>
            <a:endParaRPr lang="zh-CN" altLang="en-US" dirty="0"/>
          </a:p>
          <a:p>
            <a:pPr eaLnBrk="1" hangingPunct="1"/>
            <a:r>
              <a:rPr lang="zh-CN" altLang="en-US" dirty="0"/>
              <a:t>防火墙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包过滤防火墙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状态检测防火墙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代理型防火墙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31528"/>
              </p:ext>
            </p:extLst>
          </p:nvPr>
        </p:nvGraphicFramePr>
        <p:xfrm>
          <a:off x="0" y="9921"/>
          <a:ext cx="9144000" cy="6823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3" imgW="7192801" imgH="5634351" progId="Visio.Drawing.11">
                  <p:embed/>
                </p:oleObj>
              </mc:Choice>
              <mc:Fallback>
                <p:oleObj name="Visio" r:id="rId3" imgW="7192801" imgH="5634351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921"/>
                        <a:ext cx="9144000" cy="682340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4-41"/>
          <p:cNvPicPr>
            <a:picLocks noChangeAspect="1" noChangeArrowheads="1"/>
          </p:cNvPicPr>
          <p:nvPr/>
        </p:nvPicPr>
        <p:blipFill rotWithShape="1">
          <a:blip r:embed="rId2" cstate="print"/>
          <a:srcRect t="-2503" b="29677"/>
          <a:stretch/>
        </p:blipFill>
        <p:spPr>
          <a:xfrm>
            <a:off x="683568" y="188640"/>
            <a:ext cx="7506492" cy="2120443"/>
          </a:xfrm>
          <a:prstGeom prst="rect">
            <a:avLst/>
          </a:prstGeom>
        </p:spPr>
      </p:pic>
      <p:pic>
        <p:nvPicPr>
          <p:cNvPr id="3" name="Picture 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24" y="2294801"/>
            <a:ext cx="4607992" cy="2416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 b="12236"/>
          <a:stretch>
            <a:fillRect/>
          </a:stretch>
        </p:blipFill>
        <p:spPr bwMode="auto">
          <a:xfrm>
            <a:off x="4860032" y="2325689"/>
            <a:ext cx="3878628" cy="241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 b="39520"/>
          <a:stretch>
            <a:fillRect/>
          </a:stretch>
        </p:blipFill>
        <p:spPr bwMode="auto">
          <a:xfrm>
            <a:off x="4833755" y="5229200"/>
            <a:ext cx="3979168" cy="83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7568" y="4221088"/>
            <a:ext cx="3846400" cy="268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114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14480" y="2000240"/>
            <a:ext cx="644599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The end !</a:t>
            </a:r>
          </a:p>
          <a:p>
            <a:pPr algn="ctr"/>
            <a:r>
              <a:rPr lang="zh-CN" alt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祝大家取得好成绩！</a:t>
            </a:r>
            <a:endParaRPr lang="en-US" altLang="zh-CN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zh-CN" alt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加油！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5214942" cy="596900"/>
          </a:xfrm>
          <a:solidFill>
            <a:schemeClr val="bg2"/>
          </a:solidFill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+mn-ea"/>
                <a:ea typeface="+mj-ea"/>
                <a:cs typeface="+mj-cs"/>
              </a:rPr>
              <a:t>OSI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j-ea"/>
                <a:cs typeface="+mj-cs"/>
              </a:rPr>
              <a:t>参考模型，各层基本功能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8195" name="Picture 1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831850"/>
            <a:ext cx="9144000" cy="6026150"/>
          </a:xfrm>
          <a:solidFill>
            <a:schemeClr val="accent2"/>
          </a:solidFill>
        </p:spPr>
      </p:pic>
      <p:sp>
        <p:nvSpPr>
          <p:cNvPr id="8196" name="Text Box 16"/>
          <p:cNvSpPr txBox="1">
            <a:spLocks noChangeArrowheads="1"/>
          </p:cNvSpPr>
          <p:nvPr/>
        </p:nvSpPr>
        <p:spPr bwMode="auto">
          <a:xfrm>
            <a:off x="6300788" y="6078538"/>
            <a:ext cx="2843212" cy="77946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PDU: Protocol Data Unit 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协议数据单元</a:t>
            </a:r>
          </a:p>
        </p:txBody>
      </p:sp>
      <p:sp>
        <p:nvSpPr>
          <p:cNvPr id="8197" name="Text Box 17"/>
          <p:cNvSpPr txBox="1">
            <a:spLocks noChangeArrowheads="1"/>
          </p:cNvSpPr>
          <p:nvPr/>
        </p:nvSpPr>
        <p:spPr bwMode="auto">
          <a:xfrm>
            <a:off x="8243888" y="5084763"/>
            <a:ext cx="503237" cy="3667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帧</a:t>
            </a:r>
          </a:p>
        </p:txBody>
      </p:sp>
      <p:sp>
        <p:nvSpPr>
          <p:cNvPr id="8198" name="Text Box 18"/>
          <p:cNvSpPr txBox="1">
            <a:spLocks noChangeArrowheads="1"/>
          </p:cNvSpPr>
          <p:nvPr/>
        </p:nvSpPr>
        <p:spPr bwMode="auto">
          <a:xfrm>
            <a:off x="8172450" y="4365625"/>
            <a:ext cx="647700" cy="366713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分组</a:t>
            </a:r>
          </a:p>
        </p:txBody>
      </p:sp>
      <p:sp>
        <p:nvSpPr>
          <p:cNvPr id="37908" name="AutoShape 20"/>
          <p:cNvSpPr>
            <a:spLocks noChangeArrowheads="1"/>
          </p:cNvSpPr>
          <p:nvPr/>
        </p:nvSpPr>
        <p:spPr bwMode="auto">
          <a:xfrm>
            <a:off x="2627313" y="4437063"/>
            <a:ext cx="2160587" cy="792162"/>
          </a:xfrm>
          <a:prstGeom prst="wedgeRectCallout">
            <a:avLst>
              <a:gd name="adj1" fmla="val -80417"/>
              <a:gd name="adj2" fmla="val 954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物理层：</a:t>
            </a:r>
          </a:p>
          <a:p>
            <a:r>
              <a:rPr lang="zh-CN" altLang="en-US" sz="1400"/>
              <a:t>缆线，信号的编码，网络接插件的电、机械接口</a:t>
            </a:r>
          </a:p>
        </p:txBody>
      </p:sp>
      <p:sp>
        <p:nvSpPr>
          <p:cNvPr id="37909" name="AutoShape 21"/>
          <p:cNvSpPr>
            <a:spLocks noChangeArrowheads="1"/>
          </p:cNvSpPr>
          <p:nvPr/>
        </p:nvSpPr>
        <p:spPr bwMode="auto">
          <a:xfrm>
            <a:off x="2700338" y="3860800"/>
            <a:ext cx="3514725" cy="936625"/>
          </a:xfrm>
          <a:prstGeom prst="wedgeRectCallout">
            <a:avLst>
              <a:gd name="adj1" fmla="val -81986"/>
              <a:gd name="adj2" fmla="val 496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数据链路层：</a:t>
            </a:r>
          </a:p>
          <a:p>
            <a:r>
              <a:rPr lang="zh-CN" altLang="en-US" sz="1400"/>
              <a:t>成帧，差错控制、流量控制，物理寻址</a:t>
            </a:r>
            <a:r>
              <a:rPr lang="zh-CN" altLang="en-US" sz="1400">
                <a:solidFill>
                  <a:schemeClr val="folHlink"/>
                </a:solidFill>
              </a:rPr>
              <a:t>，</a:t>
            </a:r>
            <a:r>
              <a:rPr lang="zh-CN" altLang="en-US" sz="1400"/>
              <a:t>媒体访问控制</a:t>
            </a:r>
            <a:r>
              <a:rPr lang="en-US" altLang="zh-CN" sz="1400"/>
              <a:t>(CSMA/CD,CSMA/CA),</a:t>
            </a:r>
          </a:p>
          <a:p>
            <a:r>
              <a:rPr lang="zh-CN" altLang="en-US" sz="1400"/>
              <a:t>局域网：以太网，</a:t>
            </a:r>
            <a:r>
              <a:rPr lang="en-US" altLang="zh-CN" sz="1400"/>
              <a:t>WiFi</a:t>
            </a:r>
            <a:endParaRPr lang="zh-CN" altLang="en-US" sz="1400"/>
          </a:p>
        </p:txBody>
      </p:sp>
      <p:sp>
        <p:nvSpPr>
          <p:cNvPr id="37910" name="AutoShape 22"/>
          <p:cNvSpPr>
            <a:spLocks noChangeArrowheads="1"/>
          </p:cNvSpPr>
          <p:nvPr/>
        </p:nvSpPr>
        <p:spPr bwMode="auto">
          <a:xfrm>
            <a:off x="2627313" y="2997200"/>
            <a:ext cx="4230687" cy="717550"/>
          </a:xfrm>
          <a:prstGeom prst="wedgeRectCallout">
            <a:avLst>
              <a:gd name="adj1" fmla="val -80417"/>
              <a:gd name="adj2" fmla="val 1279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网络层：</a:t>
            </a:r>
          </a:p>
          <a:p>
            <a:r>
              <a:rPr lang="zh-CN" altLang="en-US" sz="1400"/>
              <a:t>路由（路由算法、路由协议）、转发，拥塞控制</a:t>
            </a:r>
            <a:endParaRPr lang="en-US" altLang="zh-CN" sz="1400"/>
          </a:p>
          <a:p>
            <a:r>
              <a:rPr lang="en-US" altLang="zh-CN" sz="1400"/>
              <a:t>IP,ICMP</a:t>
            </a:r>
            <a:endParaRPr lang="zh-CN" altLang="en-US" sz="1400"/>
          </a:p>
        </p:txBody>
      </p:sp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2667000" y="2057400"/>
            <a:ext cx="4191000" cy="792163"/>
          </a:xfrm>
          <a:prstGeom prst="wedgeRectCallout">
            <a:avLst>
              <a:gd name="adj1" fmla="val -82037"/>
              <a:gd name="adj2" fmla="val 1351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/>
              <a:t>传输层：</a:t>
            </a:r>
          </a:p>
          <a:p>
            <a:r>
              <a:rPr lang="zh-CN" altLang="en-US" sz="1400"/>
              <a:t>为应用层提供与下面网络无关的可靠消息传送机制 ，如</a:t>
            </a:r>
            <a:r>
              <a:rPr lang="en-US" altLang="zh-CN" sz="1400"/>
              <a:t>TCP</a:t>
            </a:r>
            <a:r>
              <a:rPr lang="zh-CN" altLang="en-US" sz="1400"/>
              <a:t>，连接，定时器，流控，拥塞控制</a:t>
            </a:r>
          </a:p>
        </p:txBody>
      </p:sp>
      <p:sp>
        <p:nvSpPr>
          <p:cNvPr id="37914" name="AutoShape 26"/>
          <p:cNvSpPr>
            <a:spLocks noChangeArrowheads="1"/>
          </p:cNvSpPr>
          <p:nvPr/>
        </p:nvSpPr>
        <p:spPr bwMode="auto">
          <a:xfrm>
            <a:off x="2714612" y="785794"/>
            <a:ext cx="2871787" cy="950913"/>
          </a:xfrm>
          <a:prstGeom prst="wedgeRectCallout">
            <a:avLst>
              <a:gd name="adj1" fmla="val -79311"/>
              <a:gd name="adj2" fmla="val 321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dirty="0"/>
              <a:t>应用层：</a:t>
            </a:r>
          </a:p>
          <a:p>
            <a:r>
              <a:rPr lang="zh-CN" altLang="en-US" sz="1400" dirty="0"/>
              <a:t>处理应用进程之间所发送和接收的数据中包含的信息内容。如</a:t>
            </a:r>
            <a:r>
              <a:rPr lang="en-US" altLang="zh-CN" sz="1400" dirty="0"/>
              <a:t>FTP</a:t>
            </a:r>
            <a:r>
              <a:rPr lang="zh-CN" altLang="en-US" sz="1400" dirty="0"/>
              <a:t>、</a:t>
            </a:r>
            <a:r>
              <a:rPr lang="en-US" altLang="zh-CN" sz="1400" dirty="0"/>
              <a:t>HTTP</a:t>
            </a:r>
            <a:endParaRPr lang="zh-CN" altLang="en-US" sz="1400" dirty="0"/>
          </a:p>
        </p:txBody>
      </p:sp>
      <p:sp>
        <p:nvSpPr>
          <p:cNvPr id="12" name="动作按钮: 后退或前一项 11">
            <a:hlinkClick r:id="rId4" action="ppaction://hlinksldjump" highlightClick="1"/>
          </p:cNvPr>
          <p:cNvSpPr/>
          <p:nvPr/>
        </p:nvSpPr>
        <p:spPr>
          <a:xfrm>
            <a:off x="642910" y="6286520"/>
            <a:ext cx="500066" cy="42862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8" grpId="0" animBg="1"/>
      <p:bldP spid="37909" grpId="0" animBg="1"/>
      <p:bldP spid="37910" grpId="0" animBg="1"/>
      <p:bldP spid="37911" grpId="0" animBg="1"/>
      <p:bldP spid="379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TCP/IP</a:t>
            </a:r>
            <a:r>
              <a:rPr lang="zh-CN" altLang="en-US" b="1" dirty="0"/>
              <a:t>模型</a:t>
            </a:r>
          </a:p>
        </p:txBody>
      </p:sp>
      <p:pic>
        <p:nvPicPr>
          <p:cNvPr id="2662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55650" y="2060575"/>
            <a:ext cx="7772400" cy="4175125"/>
          </a:xfrm>
          <a:noFill/>
        </p:spPr>
      </p:pic>
      <p:sp>
        <p:nvSpPr>
          <p:cNvPr id="4" name="动作按钮: 后退或前一项 3">
            <a:hlinkClick r:id="rId3" action="ppaction://hlinksldjump" highlightClick="1"/>
          </p:cNvPr>
          <p:cNvSpPr/>
          <p:nvPr/>
        </p:nvSpPr>
        <p:spPr>
          <a:xfrm>
            <a:off x="7884368" y="6165304"/>
            <a:ext cx="500066" cy="42862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OSI</a:t>
            </a:r>
            <a:r>
              <a:rPr lang="zh-CN" altLang="en-US" b="1" dirty="0"/>
              <a:t>与</a:t>
            </a:r>
            <a:r>
              <a:rPr lang="en-US" altLang="zh-CN" b="1" dirty="0"/>
              <a:t>TCP/IP</a:t>
            </a:r>
            <a:r>
              <a:rPr lang="zh-CN" altLang="en-US" b="1" dirty="0"/>
              <a:t>模型的比较</a:t>
            </a: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900113" y="2060575"/>
            <a:ext cx="7775575" cy="13112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/>
              <a:t>相同点：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宋体" pitchFamily="2" charset="-122"/>
              </a:rPr>
              <a:t>1.</a:t>
            </a:r>
            <a:r>
              <a:rPr lang="zh-CN" altLang="en-US" sz="2000" dirty="0">
                <a:latin typeface="宋体" pitchFamily="2" charset="-122"/>
              </a:rPr>
              <a:t>都是基于</a:t>
            </a:r>
            <a:r>
              <a:rPr lang="zh-CN" altLang="en-US" sz="2000" b="1" dirty="0">
                <a:latin typeface="宋体" pitchFamily="2" charset="-122"/>
              </a:rPr>
              <a:t>独立的协议栈</a:t>
            </a:r>
            <a:r>
              <a:rPr lang="zh-CN" altLang="en-US" sz="2000" dirty="0">
                <a:latin typeface="宋体" pitchFamily="2" charset="-122"/>
              </a:rPr>
              <a:t>概念。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宋体" pitchFamily="2" charset="-122"/>
              </a:rPr>
              <a:t>2.</a:t>
            </a:r>
            <a:r>
              <a:rPr lang="zh-CN" altLang="en-US" sz="2000" dirty="0">
                <a:latin typeface="宋体" pitchFamily="2" charset="-122"/>
              </a:rPr>
              <a:t>两者都有</a:t>
            </a:r>
            <a:r>
              <a:rPr lang="zh-CN" altLang="en-US" sz="2000" b="1" dirty="0">
                <a:latin typeface="宋体" pitchFamily="2" charset="-122"/>
              </a:rPr>
              <a:t>功能相似的应用层、传输层、网络层</a:t>
            </a:r>
            <a:r>
              <a:rPr lang="zh-CN" altLang="en-US" sz="2000" dirty="0">
                <a:latin typeface="宋体" pitchFamily="2" charset="-122"/>
              </a:rPr>
              <a:t>。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914400" y="3657600"/>
            <a:ext cx="7775575" cy="2682875"/>
          </a:xfrm>
          <a:prstGeom prst="rect">
            <a:avLst/>
          </a:prstGeom>
          <a:solidFill>
            <a:srgbClr val="DDDE02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/>
              <a:t>不同点：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/>
              <a:t>1.</a:t>
            </a:r>
            <a:r>
              <a:rPr lang="zh-CN" altLang="en-US" sz="2000" dirty="0">
                <a:latin typeface="宋体" pitchFamily="2" charset="-122"/>
              </a:rPr>
              <a:t>在</a:t>
            </a:r>
            <a:r>
              <a:rPr lang="en-US" altLang="zh-CN" sz="2000" dirty="0">
                <a:latin typeface="宋体" pitchFamily="2" charset="-122"/>
              </a:rPr>
              <a:t>OSI</a:t>
            </a:r>
            <a:r>
              <a:rPr lang="zh-CN" altLang="en-US" sz="2000" dirty="0">
                <a:latin typeface="宋体" pitchFamily="2" charset="-122"/>
              </a:rPr>
              <a:t>模型中，严格地定义了服务、接口、协议；在</a:t>
            </a:r>
            <a:r>
              <a:rPr lang="en-US" altLang="zh-CN" sz="2000" dirty="0">
                <a:latin typeface="宋体" pitchFamily="2" charset="-122"/>
              </a:rPr>
              <a:t>TCP/IP</a:t>
            </a:r>
            <a:r>
              <a:rPr lang="zh-CN" altLang="en-US" sz="2000" dirty="0">
                <a:latin typeface="宋体" pitchFamily="2" charset="-122"/>
              </a:rPr>
              <a:t>模型中，并没有严格区分服务、接口与协议。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宋体" pitchFamily="2" charset="-122"/>
              </a:rPr>
              <a:t>2.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OSI</a:t>
            </a:r>
            <a:r>
              <a:rPr lang="zh-CN" altLang="en-US" sz="2000" dirty="0">
                <a:latin typeface="宋体" pitchFamily="2" charset="-122"/>
              </a:rPr>
              <a:t>模型支持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非连接和面向连接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网络层</a:t>
            </a:r>
            <a:r>
              <a:rPr lang="zh-CN" altLang="en-US" sz="2000" dirty="0">
                <a:latin typeface="宋体" pitchFamily="2" charset="-122"/>
              </a:rPr>
              <a:t>通信，但在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传输层只支持面向连接</a:t>
            </a:r>
            <a:r>
              <a:rPr lang="zh-CN" altLang="en-US" sz="2000" dirty="0">
                <a:latin typeface="宋体" pitchFamily="2" charset="-122"/>
              </a:rPr>
              <a:t>的通信；</a:t>
            </a:r>
            <a:r>
              <a:rPr lang="en-US" altLang="zh-CN" sz="2000" b="1" dirty="0">
                <a:solidFill>
                  <a:srgbClr val="C00000"/>
                </a:solidFill>
                <a:latin typeface="宋体" pitchFamily="2" charset="-122"/>
              </a:rPr>
              <a:t>TCP/IP</a:t>
            </a:r>
            <a:r>
              <a:rPr lang="zh-CN" altLang="en-US" sz="2000" dirty="0">
                <a:latin typeface="宋体" pitchFamily="2" charset="-122"/>
              </a:rPr>
              <a:t>模型只支持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非连接</a:t>
            </a:r>
            <a:r>
              <a:rPr lang="zh-CN" altLang="en-US" sz="2000" dirty="0">
                <a:latin typeface="宋体" pitchFamily="2" charset="-122"/>
              </a:rPr>
              <a:t>的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网络层</a:t>
            </a:r>
            <a:r>
              <a:rPr lang="zh-CN" altLang="en-US" sz="2000" dirty="0">
                <a:latin typeface="宋体" pitchFamily="2" charset="-122"/>
              </a:rPr>
              <a:t>通信，但在</a:t>
            </a:r>
            <a:r>
              <a:rPr lang="zh-CN" altLang="en-US" sz="2000" dirty="0">
                <a:solidFill>
                  <a:srgbClr val="C00000"/>
                </a:solidFill>
                <a:latin typeface="宋体" pitchFamily="2" charset="-122"/>
              </a:rPr>
              <a:t>传输层</a:t>
            </a:r>
            <a:r>
              <a:rPr lang="zh-CN" altLang="en-US" sz="2000" dirty="0">
                <a:latin typeface="宋体" pitchFamily="2" charset="-122"/>
              </a:rPr>
              <a:t>有支持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非连接和面向连接</a:t>
            </a:r>
            <a:r>
              <a:rPr lang="zh-CN" altLang="en-US" sz="2000" dirty="0">
                <a:latin typeface="宋体" pitchFamily="2" charset="-122"/>
              </a:rPr>
              <a:t>的两种协议可供用户选择。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宋体" pitchFamily="2" charset="-122"/>
              </a:rPr>
              <a:t>3.TCP/IP</a:t>
            </a:r>
            <a:r>
              <a:rPr lang="zh-CN" altLang="en-US" sz="2000" dirty="0">
                <a:latin typeface="宋体" pitchFamily="2" charset="-122"/>
              </a:rPr>
              <a:t>模型中不区分、甚至不提起物理层和数据链路层。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5" name="动作按钮: 后退或前一项 4">
            <a:hlinkClick r:id="rId2" action="ppaction://hlinksldjump" highlightClick="1"/>
          </p:cNvPr>
          <p:cNvSpPr/>
          <p:nvPr/>
        </p:nvSpPr>
        <p:spPr>
          <a:xfrm>
            <a:off x="285720" y="4500570"/>
            <a:ext cx="500066" cy="42862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428604"/>
            <a:ext cx="8001056" cy="1000132"/>
          </a:xfrm>
          <a:solidFill>
            <a:schemeClr val="bg2"/>
          </a:solidFill>
        </p:spPr>
        <p:txBody>
          <a:bodyPr/>
          <a:lstStyle/>
          <a:p>
            <a:pPr algn="l" eaLnBrk="1" hangingPunct="1"/>
            <a:r>
              <a:rPr lang="zh-CN" altLang="en-US" sz="4000" b="1" dirty="0">
                <a:latin typeface="+mn-ea"/>
                <a:ea typeface="+mn-ea"/>
              </a:rPr>
              <a:t>面向连接服务与非连接服务的区别</a:t>
            </a:r>
            <a:endParaRPr lang="en-US" altLang="zh-CN" sz="4000" b="1" dirty="0">
              <a:latin typeface="+mn-ea"/>
              <a:ea typeface="+mn-e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14488"/>
            <a:ext cx="83439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面向连接的服务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/>
              <a:t>首先要在信源与信宿之间建立连接，然后在此连接上通信，最后拆除连接。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/>
              <a:t>特点：占用一定的存储资源（有状态），可靠，按序传送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400" b="1" dirty="0"/>
              <a:t>非连接服务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/>
              <a:t>传送数据不需要建立连接，即有即送。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/>
              <a:t>将每个数据单元打包，在包头添加地址信息。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000" b="1" dirty="0"/>
              <a:t>特点：每个数据包独自寻路（重复劳动），同一数据流的包可能经由不同的路径到达目的地，到达的顺序也可能颠倒。</a:t>
            </a:r>
          </a:p>
          <a:p>
            <a:pPr lvl="1" eaLnBrk="1" hangingPunct="1">
              <a:spcBef>
                <a:spcPts val="600"/>
              </a:spcBef>
            </a:pPr>
            <a:endParaRPr lang="en-US" altLang="zh-CN" sz="2000" dirty="0"/>
          </a:p>
        </p:txBody>
      </p:sp>
      <p:sp>
        <p:nvSpPr>
          <p:cNvPr id="4" name="动作按钮: 后退或前一项 3">
            <a:hlinkClick r:id="rId3" action="ppaction://hlinksldjump" highlightClick="1"/>
          </p:cNvPr>
          <p:cNvSpPr/>
          <p:nvPr/>
        </p:nvSpPr>
        <p:spPr>
          <a:xfrm>
            <a:off x="6715140" y="6215082"/>
            <a:ext cx="500066" cy="42862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44" y="152400"/>
            <a:ext cx="7413656" cy="990584"/>
          </a:xfrm>
        </p:spPr>
        <p:txBody>
          <a:bodyPr/>
          <a:lstStyle/>
          <a:p>
            <a:pPr eaLnBrk="1" hangingPunct="1"/>
            <a:r>
              <a:rPr lang="zh-CN" altLang="en-US" dirty="0"/>
              <a:t>电路交换与分组交换的比较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1214422"/>
            <a:ext cx="8030696" cy="4964126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000" b="1" dirty="0"/>
              <a:t>电路交换预先</a:t>
            </a:r>
            <a:r>
              <a:rPr lang="zh-CN" altLang="en-US" sz="2000" b="1" dirty="0">
                <a:solidFill>
                  <a:srgbClr val="FF0000"/>
                </a:solidFill>
              </a:rPr>
              <a:t>静态地保留</a:t>
            </a:r>
            <a:r>
              <a:rPr lang="zh-CN" altLang="en-US" sz="2000" b="1" dirty="0"/>
              <a:t>所要</a:t>
            </a:r>
            <a:r>
              <a:rPr lang="zh-CN" altLang="en-US" sz="2000" b="1" dirty="0">
                <a:solidFill>
                  <a:srgbClr val="FF0000"/>
                </a:solidFill>
              </a:rPr>
              <a:t>带宽</a:t>
            </a:r>
            <a:r>
              <a:rPr lang="zh-CN" altLang="en-US" sz="2000" b="1" dirty="0"/>
              <a:t>；而分组交换却是根据需要</a:t>
            </a:r>
            <a:r>
              <a:rPr lang="zh-CN" altLang="en-US" sz="2000" b="1" dirty="0">
                <a:solidFill>
                  <a:srgbClr val="FF0000"/>
                </a:solidFill>
              </a:rPr>
              <a:t>动态</a:t>
            </a:r>
            <a:r>
              <a:rPr lang="zh-CN" altLang="en-US" sz="2000" b="1" dirty="0"/>
              <a:t>地获得和释放带宽。 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/>
              <a:t>在电路交换中，已分配给线路上未用的</a:t>
            </a:r>
            <a:r>
              <a:rPr lang="zh-CN" altLang="en-US" sz="2000" b="1" dirty="0">
                <a:solidFill>
                  <a:srgbClr val="FF0000"/>
                </a:solidFill>
              </a:rPr>
              <a:t>带宽</a:t>
            </a:r>
            <a:r>
              <a:rPr lang="zh-CN" altLang="en-US" sz="2000" b="1" dirty="0"/>
              <a:t>只能浪费掉；而分组交换中，未用的带宽可以被别的传输所利用。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/>
              <a:t>电路交换对数据传输是完全透明的，而分组交换则要利用分组所</a:t>
            </a:r>
            <a:r>
              <a:rPr lang="zh-CN" altLang="en-US" sz="2000" b="1" dirty="0">
                <a:solidFill>
                  <a:srgbClr val="FF0000"/>
                </a:solidFill>
              </a:rPr>
              <a:t>携带的参数</a:t>
            </a:r>
            <a:r>
              <a:rPr lang="zh-CN" altLang="en-US" sz="2000" b="1" dirty="0"/>
              <a:t>进行</a:t>
            </a:r>
            <a:r>
              <a:rPr lang="zh-CN" altLang="en-US" sz="2000" b="1" dirty="0">
                <a:solidFill>
                  <a:srgbClr val="FF0000"/>
                </a:solidFill>
              </a:rPr>
              <a:t>路由转发</a:t>
            </a:r>
            <a:r>
              <a:rPr lang="zh-CN" altLang="en-US" sz="2000" b="1" dirty="0"/>
              <a:t>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/>
              <a:t>分组交换是存储转发的，会增加</a:t>
            </a:r>
            <a:r>
              <a:rPr lang="zh-CN" altLang="en-US" sz="2000" b="1" dirty="0">
                <a:solidFill>
                  <a:srgbClr val="FF0000"/>
                </a:solidFill>
              </a:rPr>
              <a:t>传输延时</a:t>
            </a:r>
            <a:r>
              <a:rPr lang="zh-CN" altLang="en-US" sz="2000" b="1" dirty="0"/>
              <a:t>；电路交换则是连续的通过物理线路传输。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/>
              <a:t>分组交换中，分组到达目的地可能不按原顺序；在电路交换中，不会发生</a:t>
            </a:r>
            <a:r>
              <a:rPr lang="zh-CN" altLang="en-US" sz="2000" b="1" dirty="0">
                <a:solidFill>
                  <a:srgbClr val="FF0000"/>
                </a:solidFill>
              </a:rPr>
              <a:t>乱序</a:t>
            </a:r>
            <a:r>
              <a:rPr lang="zh-CN" altLang="en-US" sz="2000" b="1" dirty="0"/>
              <a:t>现象。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000" b="1" dirty="0"/>
              <a:t>分组交换可以按传输的字节或连接时间</a:t>
            </a:r>
            <a:r>
              <a:rPr lang="zh-CN" altLang="en-US" sz="2000" b="1" dirty="0">
                <a:solidFill>
                  <a:srgbClr val="FF0000"/>
                </a:solidFill>
              </a:rPr>
              <a:t>计费</a:t>
            </a:r>
            <a:r>
              <a:rPr lang="zh-CN" altLang="en-US" sz="2000" b="1" dirty="0"/>
              <a:t>；电路交换按时间、距离计费。</a:t>
            </a:r>
          </a:p>
        </p:txBody>
      </p:sp>
      <p:sp>
        <p:nvSpPr>
          <p:cNvPr id="4" name="动作按钮: 后退或前一项 3">
            <a:hlinkClick r:id="rId2" action="ppaction://hlinksldjump" highlightClick="1"/>
          </p:cNvPr>
          <p:cNvSpPr/>
          <p:nvPr/>
        </p:nvSpPr>
        <p:spPr>
          <a:xfrm>
            <a:off x="3286116" y="6000768"/>
            <a:ext cx="500066" cy="42862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990584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dirty="0"/>
              <a:t>分组交换中的延时分析</a:t>
            </a:r>
          </a:p>
        </p:txBody>
      </p:sp>
      <p:sp>
        <p:nvSpPr>
          <p:cNvPr id="63491" name="Rectangle 5"/>
          <p:cNvSpPr>
            <a:spLocks noChangeArrowheads="1"/>
          </p:cNvSpPr>
          <p:nvPr/>
        </p:nvSpPr>
        <p:spPr bwMode="auto">
          <a:xfrm>
            <a:off x="6948488" y="6021388"/>
            <a:ext cx="16922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000"/>
              <a:t>分组交换</a:t>
            </a:r>
          </a:p>
        </p:txBody>
      </p:sp>
      <p:sp>
        <p:nvSpPr>
          <p:cNvPr id="63492" name="Line 32"/>
          <p:cNvSpPr>
            <a:spLocks noChangeShapeType="1"/>
          </p:cNvSpPr>
          <p:nvPr/>
        </p:nvSpPr>
        <p:spPr bwMode="auto">
          <a:xfrm>
            <a:off x="6732588" y="1916113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3" name="Line 33"/>
          <p:cNvSpPr>
            <a:spLocks noChangeShapeType="1"/>
          </p:cNvSpPr>
          <p:nvPr/>
        </p:nvSpPr>
        <p:spPr bwMode="auto">
          <a:xfrm>
            <a:off x="7235825" y="1916113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4" name="Line 34"/>
          <p:cNvSpPr>
            <a:spLocks noChangeShapeType="1"/>
          </p:cNvSpPr>
          <p:nvPr/>
        </p:nvSpPr>
        <p:spPr bwMode="auto">
          <a:xfrm>
            <a:off x="8243888" y="1916113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5" name="Line 35"/>
          <p:cNvSpPr>
            <a:spLocks noChangeShapeType="1"/>
          </p:cNvSpPr>
          <p:nvPr/>
        </p:nvSpPr>
        <p:spPr bwMode="auto">
          <a:xfrm>
            <a:off x="7740650" y="1916113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496" name="AutoShape 36"/>
          <p:cNvSpPr>
            <a:spLocks noChangeArrowheads="1"/>
          </p:cNvSpPr>
          <p:nvPr/>
        </p:nvSpPr>
        <p:spPr bwMode="auto">
          <a:xfrm rot="-5400000">
            <a:off x="6766719" y="2167732"/>
            <a:ext cx="434975" cy="503237"/>
          </a:xfrm>
          <a:prstGeom prst="parallelogram">
            <a:avLst>
              <a:gd name="adj" fmla="val 13773"/>
            </a:avLst>
          </a:prstGeom>
          <a:solidFill>
            <a:schemeClr val="accent2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 sz="1600"/>
              <a:t>分组</a:t>
            </a:r>
            <a:r>
              <a:rPr lang="en-US" altLang="zh-CN" sz="1600"/>
              <a:t>1</a:t>
            </a:r>
          </a:p>
        </p:txBody>
      </p:sp>
      <p:sp>
        <p:nvSpPr>
          <p:cNvPr id="63497" name="Text Box 37"/>
          <p:cNvSpPr txBox="1">
            <a:spLocks noChangeArrowheads="1"/>
          </p:cNvSpPr>
          <p:nvPr/>
        </p:nvSpPr>
        <p:spPr bwMode="auto">
          <a:xfrm>
            <a:off x="6588125" y="573246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A</a:t>
            </a:r>
          </a:p>
        </p:txBody>
      </p:sp>
      <p:sp>
        <p:nvSpPr>
          <p:cNvPr id="63498" name="Text Box 38"/>
          <p:cNvSpPr txBox="1">
            <a:spLocks noChangeArrowheads="1"/>
          </p:cNvSpPr>
          <p:nvPr/>
        </p:nvSpPr>
        <p:spPr bwMode="auto">
          <a:xfrm>
            <a:off x="7091363" y="573246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B</a:t>
            </a:r>
          </a:p>
        </p:txBody>
      </p:sp>
      <p:sp>
        <p:nvSpPr>
          <p:cNvPr id="63499" name="Text Box 39"/>
          <p:cNvSpPr txBox="1">
            <a:spLocks noChangeArrowheads="1"/>
          </p:cNvSpPr>
          <p:nvPr/>
        </p:nvSpPr>
        <p:spPr bwMode="auto">
          <a:xfrm>
            <a:off x="7596188" y="573246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C</a:t>
            </a:r>
          </a:p>
        </p:txBody>
      </p:sp>
      <p:sp>
        <p:nvSpPr>
          <p:cNvPr id="63500" name="Text Box 40"/>
          <p:cNvSpPr txBox="1">
            <a:spLocks noChangeArrowheads="1"/>
          </p:cNvSpPr>
          <p:nvPr/>
        </p:nvSpPr>
        <p:spPr bwMode="auto">
          <a:xfrm>
            <a:off x="8101013" y="5732463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D</a:t>
            </a:r>
          </a:p>
        </p:txBody>
      </p:sp>
      <p:sp>
        <p:nvSpPr>
          <p:cNvPr id="63501" name="AutoShape 45"/>
          <p:cNvSpPr>
            <a:spLocks noChangeArrowheads="1"/>
          </p:cNvSpPr>
          <p:nvPr/>
        </p:nvSpPr>
        <p:spPr bwMode="auto">
          <a:xfrm rot="-5400000">
            <a:off x="7270750" y="3178175"/>
            <a:ext cx="433388" cy="503238"/>
          </a:xfrm>
          <a:prstGeom prst="parallelogram">
            <a:avLst>
              <a:gd name="adj" fmla="val 13773"/>
            </a:avLst>
          </a:prstGeom>
          <a:solidFill>
            <a:schemeClr val="accent2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 sz="1600"/>
              <a:t>分组</a:t>
            </a:r>
            <a:r>
              <a:rPr lang="en-US" altLang="zh-CN" sz="1600"/>
              <a:t>1</a:t>
            </a:r>
          </a:p>
        </p:txBody>
      </p:sp>
      <p:sp>
        <p:nvSpPr>
          <p:cNvPr id="63502" name="AutoShape 48"/>
          <p:cNvSpPr>
            <a:spLocks noChangeArrowheads="1"/>
          </p:cNvSpPr>
          <p:nvPr/>
        </p:nvSpPr>
        <p:spPr bwMode="auto">
          <a:xfrm rot="-5400000">
            <a:off x="7775575" y="4159250"/>
            <a:ext cx="433388" cy="503238"/>
          </a:xfrm>
          <a:prstGeom prst="parallelogram">
            <a:avLst>
              <a:gd name="adj" fmla="val 13773"/>
            </a:avLst>
          </a:prstGeom>
          <a:solidFill>
            <a:schemeClr val="accent2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zh-CN" altLang="en-US" sz="1600"/>
              <a:t>分组</a:t>
            </a:r>
            <a:r>
              <a:rPr lang="en-US" altLang="zh-CN" sz="1600"/>
              <a:t>1</a:t>
            </a:r>
          </a:p>
        </p:txBody>
      </p:sp>
      <p:sp>
        <p:nvSpPr>
          <p:cNvPr id="63503" name="Line 52"/>
          <p:cNvSpPr>
            <a:spLocks noChangeShapeType="1"/>
          </p:cNvSpPr>
          <p:nvPr/>
        </p:nvSpPr>
        <p:spPr bwMode="auto">
          <a:xfrm flipH="1">
            <a:off x="6300788" y="2636838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4" name="Line 53"/>
          <p:cNvSpPr>
            <a:spLocks noChangeShapeType="1"/>
          </p:cNvSpPr>
          <p:nvPr/>
        </p:nvSpPr>
        <p:spPr bwMode="auto">
          <a:xfrm flipH="1">
            <a:off x="6300788" y="25654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5" name="Line 54"/>
          <p:cNvSpPr>
            <a:spLocks noChangeShapeType="1"/>
          </p:cNvSpPr>
          <p:nvPr/>
        </p:nvSpPr>
        <p:spPr bwMode="auto">
          <a:xfrm>
            <a:off x="6300788" y="3644900"/>
            <a:ext cx="13668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6" name="Line 55"/>
          <p:cNvSpPr>
            <a:spLocks noChangeShapeType="1"/>
          </p:cNvSpPr>
          <p:nvPr/>
        </p:nvSpPr>
        <p:spPr bwMode="auto">
          <a:xfrm>
            <a:off x="6300788" y="4195763"/>
            <a:ext cx="1438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7" name="Line 56"/>
          <p:cNvSpPr>
            <a:spLocks noChangeShapeType="1"/>
          </p:cNvSpPr>
          <p:nvPr/>
        </p:nvSpPr>
        <p:spPr bwMode="auto">
          <a:xfrm>
            <a:off x="6443663" y="2349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8" name="Line 57"/>
          <p:cNvSpPr>
            <a:spLocks noChangeShapeType="1"/>
          </p:cNvSpPr>
          <p:nvPr/>
        </p:nvSpPr>
        <p:spPr bwMode="auto">
          <a:xfrm flipV="1">
            <a:off x="6443663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09" name="Line 58"/>
          <p:cNvSpPr>
            <a:spLocks noChangeShapeType="1"/>
          </p:cNvSpPr>
          <p:nvPr/>
        </p:nvSpPr>
        <p:spPr bwMode="auto">
          <a:xfrm>
            <a:off x="6443663" y="3429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0" name="Line 59"/>
          <p:cNvSpPr>
            <a:spLocks noChangeShapeType="1"/>
          </p:cNvSpPr>
          <p:nvPr/>
        </p:nvSpPr>
        <p:spPr bwMode="auto">
          <a:xfrm flipV="1">
            <a:off x="6443663" y="41957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1" name="Text Box 60"/>
          <p:cNvSpPr txBox="1">
            <a:spLocks noChangeArrowheads="1"/>
          </p:cNvSpPr>
          <p:nvPr/>
        </p:nvSpPr>
        <p:spPr bwMode="auto">
          <a:xfrm>
            <a:off x="6227763" y="1916113"/>
            <a:ext cx="503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传播延时</a:t>
            </a:r>
          </a:p>
        </p:txBody>
      </p:sp>
      <p:sp>
        <p:nvSpPr>
          <p:cNvPr id="63512" name="Text Box 61"/>
          <p:cNvSpPr txBox="1">
            <a:spLocks noChangeArrowheads="1"/>
          </p:cNvSpPr>
          <p:nvPr/>
        </p:nvSpPr>
        <p:spPr bwMode="auto">
          <a:xfrm>
            <a:off x="5940425" y="4556125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排队延时</a:t>
            </a:r>
            <a:r>
              <a:rPr lang="en-US" altLang="zh-CN" sz="1200"/>
              <a:t>+</a:t>
            </a:r>
            <a:r>
              <a:rPr lang="zh-CN" altLang="en-US" sz="1200"/>
              <a:t>处理延时</a:t>
            </a:r>
          </a:p>
        </p:txBody>
      </p:sp>
      <p:sp>
        <p:nvSpPr>
          <p:cNvPr id="63513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357158" y="1500174"/>
            <a:ext cx="5429288" cy="4500594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000" b="1" dirty="0"/>
              <a:t>传播延时（</a:t>
            </a:r>
            <a:r>
              <a:rPr lang="en-US" altLang="zh-CN" sz="2000" b="1" dirty="0">
                <a:solidFill>
                  <a:srgbClr val="FF0000"/>
                </a:solidFill>
              </a:rPr>
              <a:t>prop</a:t>
            </a:r>
            <a:r>
              <a:rPr lang="en-US" altLang="zh-CN" sz="2000" b="1" dirty="0"/>
              <a:t>agation delay</a:t>
            </a:r>
            <a:r>
              <a:rPr lang="zh-CN" altLang="en-US" sz="2000" b="1" dirty="0"/>
              <a:t>）</a:t>
            </a:r>
          </a:p>
          <a:p>
            <a:pPr lvl="1" eaLnBrk="1" hangingPunct="1"/>
            <a:r>
              <a:rPr lang="zh-CN" altLang="en-US" sz="1800" b="1" dirty="0"/>
              <a:t>数据某比特从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节点到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节点传播所需的时间，取决于物理媒体</a:t>
            </a:r>
            <a:r>
              <a:rPr lang="zh-CN" altLang="en-US" sz="1800" b="1" dirty="0">
                <a:solidFill>
                  <a:srgbClr val="FF0000"/>
                </a:solidFill>
              </a:rPr>
              <a:t>传播速度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2~3x10</a:t>
            </a:r>
            <a:r>
              <a:rPr lang="en-US" altLang="zh-CN" sz="1800" b="1" baseline="30000" dirty="0"/>
              <a:t>8</a:t>
            </a:r>
            <a:r>
              <a:rPr lang="en-US" altLang="zh-CN" sz="1800" b="1" dirty="0"/>
              <a:t>m/s </a:t>
            </a:r>
            <a:r>
              <a:rPr lang="zh-CN" altLang="en-US" sz="1800" b="1" dirty="0"/>
              <a:t>）和</a:t>
            </a:r>
            <a:r>
              <a:rPr lang="en-US" altLang="zh-CN" sz="1800" b="1" dirty="0"/>
              <a:t>AB</a:t>
            </a:r>
            <a:r>
              <a:rPr lang="zh-CN" altLang="en-US" sz="1800" b="1" dirty="0">
                <a:solidFill>
                  <a:srgbClr val="FF0000"/>
                </a:solidFill>
              </a:rPr>
              <a:t>两点间距离</a:t>
            </a:r>
            <a:r>
              <a:rPr lang="zh-CN" altLang="en-US" sz="1800" b="1" dirty="0"/>
              <a:t>。</a:t>
            </a:r>
          </a:p>
          <a:p>
            <a:pPr eaLnBrk="1" hangingPunct="1"/>
            <a:r>
              <a:rPr lang="zh-CN" altLang="en-US" sz="2000" b="1" dirty="0"/>
              <a:t>传输延时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tx2"/>
                </a:solidFill>
              </a:rPr>
              <a:t>trans</a:t>
            </a:r>
            <a:r>
              <a:rPr lang="en-US" altLang="zh-CN" sz="2000" b="1" dirty="0"/>
              <a:t>mission delay)</a:t>
            </a:r>
          </a:p>
          <a:p>
            <a:pPr lvl="1" eaLnBrk="1" hangingPunct="1"/>
            <a:r>
              <a:rPr lang="zh-CN" altLang="en-US" sz="1800" b="1" dirty="0"/>
              <a:t>节点发送（或接受）整个分组所需时间，用</a:t>
            </a:r>
            <a:r>
              <a:rPr lang="en-US" altLang="zh-CN" sz="1800" b="1" dirty="0"/>
              <a:t>L</a:t>
            </a:r>
            <a:r>
              <a:rPr lang="zh-CN" altLang="en-US" sz="1800" b="1" dirty="0"/>
              <a:t>比特表示</a:t>
            </a:r>
            <a:r>
              <a:rPr lang="zh-CN" altLang="en-US" sz="1800" b="1" dirty="0">
                <a:solidFill>
                  <a:srgbClr val="FF0000"/>
                </a:solidFill>
              </a:rPr>
              <a:t>分组长度</a:t>
            </a:r>
            <a:r>
              <a:rPr lang="zh-CN" altLang="en-US" sz="1800" b="1" dirty="0"/>
              <a:t>，用</a:t>
            </a:r>
            <a:r>
              <a:rPr lang="en-US" altLang="zh-CN" sz="1800" b="1" dirty="0" err="1"/>
              <a:t>Rb</a:t>
            </a:r>
            <a:r>
              <a:rPr lang="en-US" altLang="zh-CN" sz="1800" b="1" dirty="0"/>
              <a:t>/s</a:t>
            </a:r>
            <a:r>
              <a:rPr lang="zh-CN" altLang="en-US" sz="1800" b="1" dirty="0"/>
              <a:t>表示</a:t>
            </a:r>
            <a:r>
              <a:rPr lang="zh-CN" altLang="en-US" sz="1800" b="1" dirty="0">
                <a:solidFill>
                  <a:srgbClr val="FF0000"/>
                </a:solidFill>
              </a:rPr>
              <a:t>链路速率</a:t>
            </a:r>
            <a:r>
              <a:rPr lang="zh-CN" altLang="en-US" sz="1800" b="1" dirty="0"/>
              <a:t>，则</a:t>
            </a:r>
            <a:r>
              <a:rPr lang="en-US" altLang="zh-CN" sz="1800" b="1" dirty="0"/>
              <a:t>L/R</a:t>
            </a:r>
            <a:r>
              <a:rPr lang="zh-CN" altLang="en-US" sz="1800" b="1" dirty="0"/>
              <a:t>为传输延时。</a:t>
            </a:r>
          </a:p>
          <a:p>
            <a:pPr eaLnBrk="1" hangingPunct="1"/>
            <a:r>
              <a:rPr lang="zh-CN" altLang="en-US" sz="2000" b="1" dirty="0"/>
              <a:t>处理延时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pro</a:t>
            </a:r>
            <a:r>
              <a:rPr lang="en-US" altLang="zh-CN" sz="2000" b="1" dirty="0"/>
              <a:t>cessing delay)</a:t>
            </a:r>
          </a:p>
          <a:p>
            <a:pPr lvl="1" eaLnBrk="1" hangingPunct="1"/>
            <a:r>
              <a:rPr lang="zh-CN" altLang="en-US" sz="1800" b="1" dirty="0"/>
              <a:t>检查分组头部，寻路，差错校验等，与</a:t>
            </a:r>
            <a:r>
              <a:rPr lang="en-US" altLang="zh-CN" sz="1800" b="1" dirty="0">
                <a:solidFill>
                  <a:srgbClr val="FF0000"/>
                </a:solidFill>
              </a:rPr>
              <a:t>CPU</a:t>
            </a:r>
            <a:r>
              <a:rPr lang="zh-CN" altLang="en-US" sz="1800" b="1" dirty="0"/>
              <a:t>速度和处理</a:t>
            </a:r>
            <a:r>
              <a:rPr lang="zh-CN" altLang="en-US" sz="1800" b="1" dirty="0">
                <a:solidFill>
                  <a:srgbClr val="FF0000"/>
                </a:solidFill>
              </a:rPr>
              <a:t>算法</a:t>
            </a:r>
            <a:r>
              <a:rPr lang="zh-CN" altLang="en-US" sz="1800" b="1" dirty="0"/>
              <a:t>有关。</a:t>
            </a:r>
          </a:p>
          <a:p>
            <a:pPr eaLnBrk="1" hangingPunct="1"/>
            <a:r>
              <a:rPr lang="zh-CN" altLang="en-US" sz="2000" b="1" dirty="0"/>
              <a:t>排队延时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chemeClr val="tx2"/>
                </a:solidFill>
              </a:rPr>
              <a:t>queue</a:t>
            </a:r>
            <a:r>
              <a:rPr lang="en-US" altLang="zh-CN" sz="2000" b="1" dirty="0"/>
              <a:t> delay)</a:t>
            </a:r>
          </a:p>
          <a:p>
            <a:pPr lvl="1" eaLnBrk="1" hangingPunct="1"/>
            <a:r>
              <a:rPr lang="zh-CN" altLang="en-US" sz="1800" b="1" dirty="0"/>
              <a:t>在节点上等待处理所需时间，与</a:t>
            </a:r>
            <a:r>
              <a:rPr lang="zh-CN" altLang="en-US" sz="1800" b="1" dirty="0">
                <a:solidFill>
                  <a:srgbClr val="FF0000"/>
                </a:solidFill>
              </a:rPr>
              <a:t>网络拥塞状况</a:t>
            </a:r>
            <a:r>
              <a:rPr lang="zh-CN" altLang="en-US" sz="1800" b="1" dirty="0"/>
              <a:t>有关</a:t>
            </a:r>
          </a:p>
        </p:txBody>
      </p:sp>
      <p:sp>
        <p:nvSpPr>
          <p:cNvPr id="63514" name="Line 65"/>
          <p:cNvSpPr>
            <a:spLocks noChangeShapeType="1"/>
          </p:cNvSpPr>
          <p:nvPr/>
        </p:nvSpPr>
        <p:spPr bwMode="auto">
          <a:xfrm>
            <a:off x="7235825" y="2276475"/>
            <a:ext cx="13668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5" name="Line 66"/>
          <p:cNvSpPr>
            <a:spLocks noChangeShapeType="1"/>
          </p:cNvSpPr>
          <p:nvPr/>
        </p:nvSpPr>
        <p:spPr bwMode="auto">
          <a:xfrm>
            <a:off x="7235825" y="2636838"/>
            <a:ext cx="13668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6" name="Line 68"/>
          <p:cNvSpPr>
            <a:spLocks noChangeShapeType="1"/>
          </p:cNvSpPr>
          <p:nvPr/>
        </p:nvSpPr>
        <p:spPr bwMode="auto">
          <a:xfrm>
            <a:off x="8388350" y="20605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7" name="Line 69"/>
          <p:cNvSpPr>
            <a:spLocks noChangeShapeType="1"/>
          </p:cNvSpPr>
          <p:nvPr/>
        </p:nvSpPr>
        <p:spPr bwMode="auto">
          <a:xfrm flipV="1">
            <a:off x="8388350" y="26368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8" name="Text Box 70"/>
          <p:cNvSpPr txBox="1">
            <a:spLocks noChangeArrowheads="1"/>
          </p:cNvSpPr>
          <p:nvPr/>
        </p:nvSpPr>
        <p:spPr bwMode="auto">
          <a:xfrm>
            <a:off x="8388350" y="1773238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200"/>
              <a:t>传输延时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63"/>
            <a:ext cx="4214842" cy="704850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按目录（前三章）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14500"/>
            <a:ext cx="4714875" cy="3143250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latin typeface="+mn-ea"/>
              </a:rPr>
              <a:t>1.1 Internet </a:t>
            </a:r>
            <a:r>
              <a:rPr lang="zh-CN" altLang="en-US" sz="2400" b="1" dirty="0">
                <a:latin typeface="+mn-ea"/>
              </a:rPr>
              <a:t>的发展史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1.2 </a:t>
            </a:r>
            <a:r>
              <a:rPr lang="zh-CN" altLang="en-US" sz="2400" b="1" dirty="0">
                <a:latin typeface="+mn-ea"/>
              </a:rPr>
              <a:t>中国</a:t>
            </a:r>
            <a:r>
              <a:rPr lang="en-US" altLang="zh-CN" sz="2400" b="1" dirty="0">
                <a:latin typeface="+mn-ea"/>
              </a:rPr>
              <a:t>Internet</a:t>
            </a:r>
            <a:r>
              <a:rPr lang="zh-CN" altLang="en-US" sz="2400" b="1" dirty="0">
                <a:latin typeface="+mn-ea"/>
              </a:rPr>
              <a:t>的发展史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1.3 IPv6</a:t>
            </a:r>
            <a:r>
              <a:rPr lang="zh-CN" altLang="en-US" sz="2400" b="1" dirty="0">
                <a:latin typeface="+mn-ea"/>
              </a:rPr>
              <a:t>发展史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1.4 Internet</a:t>
            </a:r>
            <a:r>
              <a:rPr lang="zh-CN" altLang="en-US" sz="2400" b="1" dirty="0">
                <a:latin typeface="+mn-ea"/>
              </a:rPr>
              <a:t>的应用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1.5 </a:t>
            </a:r>
            <a:r>
              <a:rPr lang="zh-CN" altLang="en-US" sz="2400" b="1" dirty="0">
                <a:latin typeface="+mn-ea"/>
              </a:rPr>
              <a:t>互联网与物联网</a:t>
            </a:r>
          </a:p>
          <a:p>
            <a:pPr>
              <a:defRPr/>
            </a:pPr>
            <a:r>
              <a:rPr lang="en-US" altLang="zh-CN" sz="2400" b="1" dirty="0">
                <a:latin typeface="+mn-ea"/>
              </a:rPr>
              <a:t>1.6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网络的标准和标准化组织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0" y="500063"/>
            <a:ext cx="4357688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2.1 </a:t>
            </a:r>
            <a:r>
              <a:rPr lang="zh-CN" altLang="en-US" sz="2400" b="1" kern="0" dirty="0">
                <a:latin typeface="+mn-ea"/>
                <a:ea typeface="+mn-ea"/>
              </a:rPr>
              <a:t>网络的构成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2.2 </a:t>
            </a:r>
            <a:r>
              <a:rPr lang="zh-CN" altLang="en-US" sz="2400" b="1" kern="0" dirty="0">
                <a:latin typeface="+mn-ea"/>
                <a:ea typeface="+mn-ea"/>
              </a:rPr>
              <a:t>网络的体系结构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2.3 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OSI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模型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2.4 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TCP/IP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模型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2.5 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OSI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  <a:ea typeface="+mn-ea"/>
              </a:rPr>
              <a:t>TCP/IP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模型比较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2.6 </a:t>
            </a:r>
            <a:r>
              <a:rPr lang="zh-CN" altLang="en-US" sz="2400" b="1" kern="0" dirty="0">
                <a:latin typeface="+mn-ea"/>
                <a:ea typeface="+mn-ea"/>
              </a:rPr>
              <a:t>网络的分类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43438" y="3786188"/>
            <a:ext cx="39290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3.1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数据通信的理论基础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3.2</a:t>
            </a:r>
            <a:r>
              <a:rPr lang="zh-CN" altLang="en-US" sz="2400" b="1" kern="0" dirty="0">
                <a:latin typeface="+mn-ea"/>
                <a:ea typeface="+mn-ea"/>
              </a:rPr>
              <a:t>传输介质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3.3</a:t>
            </a:r>
            <a:r>
              <a:rPr lang="zh-CN" altLang="en-US" sz="2400" b="1" kern="0" dirty="0">
                <a:latin typeface="+mn-ea"/>
                <a:ea typeface="+mn-ea"/>
              </a:rPr>
              <a:t>数字调制与多路复用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kern="0" dirty="0">
                <a:latin typeface="+mn-ea"/>
                <a:ea typeface="+mn-ea"/>
              </a:rPr>
              <a:t>3.4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  <a:ea typeface="+mn-ea"/>
              </a:rPr>
              <a:t>交换技术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分组交换的总延时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0562" y="2000240"/>
            <a:ext cx="4500594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/>
              <a:t>一个分组在路径上的总延时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/>
              <a:t>D=</a:t>
            </a:r>
            <a:r>
              <a:rPr lang="zh-CN" altLang="en-US" sz="2000" b="1" dirty="0"/>
              <a:t>总</a:t>
            </a:r>
            <a:r>
              <a:rPr lang="en-US" altLang="zh-CN" sz="2000" b="1" dirty="0" err="1"/>
              <a:t>d</a:t>
            </a:r>
            <a:r>
              <a:rPr lang="en-US" altLang="zh-CN" sz="2000" b="1" baseline="-25000" dirty="0" err="1"/>
              <a:t>prop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转发节点数*（</a:t>
            </a:r>
            <a:r>
              <a:rPr lang="en-US" altLang="zh-CN" sz="2000" b="1" dirty="0" err="1"/>
              <a:t>d</a:t>
            </a:r>
            <a:r>
              <a:rPr lang="en-US" altLang="zh-CN" sz="2000" b="1" baseline="-25000" dirty="0" err="1"/>
              <a:t>trans</a:t>
            </a:r>
            <a:r>
              <a:rPr lang="en-US" altLang="zh-CN" sz="2000" b="1" dirty="0" err="1"/>
              <a:t>+d</a:t>
            </a:r>
            <a:r>
              <a:rPr lang="en-US" altLang="zh-CN" sz="2000" b="1" baseline="-25000" dirty="0" err="1"/>
              <a:t>pro</a:t>
            </a:r>
            <a:r>
              <a:rPr lang="en-US" altLang="zh-CN" sz="2000" b="1" dirty="0" err="1"/>
              <a:t>+d</a:t>
            </a:r>
            <a:r>
              <a:rPr lang="en-US" altLang="zh-CN" sz="2000" b="1" baseline="-18000" dirty="0" err="1"/>
              <a:t>queue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+</a:t>
            </a:r>
            <a:r>
              <a:rPr lang="en-US" altLang="zh-CN" sz="2000" b="1" dirty="0" err="1"/>
              <a:t>d</a:t>
            </a:r>
            <a:r>
              <a:rPr lang="en-US" altLang="zh-CN" sz="2000" b="1" baseline="-25000" dirty="0" err="1"/>
              <a:t>trans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/>
              <a:t>n</a:t>
            </a:r>
            <a:r>
              <a:rPr lang="zh-CN" altLang="en-US" sz="2400" b="1" dirty="0"/>
              <a:t>个分组在路径上的总延时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/>
              <a:t>D=</a:t>
            </a:r>
            <a:r>
              <a:rPr lang="zh-CN" altLang="en-US" sz="2000" b="1" dirty="0"/>
              <a:t>总</a:t>
            </a:r>
            <a:r>
              <a:rPr lang="en-US" altLang="zh-CN" sz="2000" b="1" dirty="0" err="1"/>
              <a:t>d</a:t>
            </a:r>
            <a:r>
              <a:rPr lang="en-US" altLang="zh-CN" sz="2000" b="1" baseline="-25000" dirty="0" err="1"/>
              <a:t>prop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转发节点数*（</a:t>
            </a:r>
            <a:r>
              <a:rPr lang="en-US" altLang="zh-CN" sz="2000" b="1" dirty="0" err="1"/>
              <a:t>d</a:t>
            </a:r>
            <a:r>
              <a:rPr lang="en-US" altLang="zh-CN" sz="2000" b="1" baseline="-25000" dirty="0" err="1"/>
              <a:t>trans</a:t>
            </a:r>
            <a:r>
              <a:rPr lang="en-US" altLang="zh-CN" sz="2000" b="1" dirty="0" err="1"/>
              <a:t>+d</a:t>
            </a:r>
            <a:r>
              <a:rPr lang="en-US" altLang="zh-CN" sz="2000" b="1" baseline="-25000" dirty="0" err="1"/>
              <a:t>pro</a:t>
            </a:r>
            <a:r>
              <a:rPr lang="en-US" altLang="zh-CN" sz="2000" b="1" dirty="0" err="1"/>
              <a:t>+d</a:t>
            </a:r>
            <a:r>
              <a:rPr lang="en-US" altLang="zh-CN" sz="2000" b="1" baseline="-18000" dirty="0" err="1"/>
              <a:t>queue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+n*</a:t>
            </a:r>
            <a:r>
              <a:rPr lang="en-US" altLang="zh-CN" sz="2000" b="1" dirty="0" err="1"/>
              <a:t>d</a:t>
            </a:r>
            <a:r>
              <a:rPr lang="en-US" altLang="zh-CN" sz="2000" b="1" baseline="-25000" dirty="0" err="1"/>
              <a:t>trans</a:t>
            </a:r>
            <a:endParaRPr lang="zh-CN" altLang="en-US" sz="2000" dirty="0"/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>
            <a:off x="785786" y="2214554"/>
            <a:ext cx="1587" cy="3673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>
            <a:off x="1285852" y="2285992"/>
            <a:ext cx="4758" cy="360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42"/>
          <p:cNvSpPr>
            <a:spLocks noChangeShapeType="1"/>
          </p:cNvSpPr>
          <p:nvPr/>
        </p:nvSpPr>
        <p:spPr bwMode="auto">
          <a:xfrm flipH="1">
            <a:off x="2786050" y="2285992"/>
            <a:ext cx="1587" cy="360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H="1">
            <a:off x="2285984" y="2285992"/>
            <a:ext cx="4759" cy="360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642910" y="5888028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A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2784464" y="5888028"/>
            <a:ext cx="21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/>
              <a:t>D</a:t>
            </a:r>
          </a:p>
        </p:txBody>
      </p:sp>
      <p:grpSp>
        <p:nvGrpSpPr>
          <p:cNvPr id="4" name="组合 71"/>
          <p:cNvGrpSpPr/>
          <p:nvPr/>
        </p:nvGrpSpPr>
        <p:grpSpPr>
          <a:xfrm>
            <a:off x="785786" y="2357425"/>
            <a:ext cx="504825" cy="1146185"/>
            <a:chOff x="785786" y="2357425"/>
            <a:chExt cx="504825" cy="1146185"/>
          </a:xfrm>
          <a:solidFill>
            <a:schemeClr val="accent1"/>
          </a:solidFill>
        </p:grpSpPr>
        <p:sp>
          <p:nvSpPr>
            <p:cNvPr id="10" name="AutoShape 44"/>
            <p:cNvSpPr>
              <a:spLocks noChangeArrowheads="1"/>
            </p:cNvSpPr>
            <p:nvPr/>
          </p:nvSpPr>
          <p:spPr bwMode="auto">
            <a:xfrm rot="16200000">
              <a:off x="860396" y="2284403"/>
              <a:ext cx="357194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1</a:t>
              </a:r>
            </a:p>
          </p:txBody>
        </p:sp>
        <p:sp>
          <p:nvSpPr>
            <p:cNvPr id="15" name="AutoShape 51"/>
            <p:cNvSpPr>
              <a:spLocks noChangeArrowheads="1"/>
            </p:cNvSpPr>
            <p:nvPr/>
          </p:nvSpPr>
          <p:spPr bwMode="auto">
            <a:xfrm rot="16200000">
              <a:off x="860397" y="2570158"/>
              <a:ext cx="357190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2</a:t>
              </a:r>
            </a:p>
          </p:txBody>
        </p:sp>
        <p:sp>
          <p:nvSpPr>
            <p:cNvPr id="16" name="AutoShape 52"/>
            <p:cNvSpPr>
              <a:spLocks noChangeArrowheads="1"/>
            </p:cNvSpPr>
            <p:nvPr/>
          </p:nvSpPr>
          <p:spPr bwMode="auto">
            <a:xfrm rot="16200000">
              <a:off x="858810" y="2855909"/>
              <a:ext cx="357190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..</a:t>
              </a:r>
            </a:p>
          </p:txBody>
        </p:sp>
        <p:sp>
          <p:nvSpPr>
            <p:cNvPr id="18" name="AutoShape 62"/>
            <p:cNvSpPr>
              <a:spLocks noChangeArrowheads="1"/>
            </p:cNvSpPr>
            <p:nvPr/>
          </p:nvSpPr>
          <p:spPr bwMode="auto">
            <a:xfrm rot="16200000">
              <a:off x="892944" y="3107529"/>
              <a:ext cx="288925" cy="503238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n</a:t>
              </a:r>
            </a:p>
          </p:txBody>
        </p:sp>
      </p:grpSp>
      <p:cxnSp>
        <p:nvCxnSpPr>
          <p:cNvPr id="33" name="直接箭头连接符 32"/>
          <p:cNvCxnSpPr/>
          <p:nvPr/>
        </p:nvCxnSpPr>
        <p:spPr>
          <a:xfrm rot="5400000">
            <a:off x="-750131" y="3536157"/>
            <a:ext cx="221457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4282" y="471488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</a:t>
            </a:r>
            <a:endParaRPr lang="zh-CN" altLang="en-US" sz="1200" dirty="0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>
            <a:off x="1785918" y="2285992"/>
            <a:ext cx="0" cy="3602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右大括号 36"/>
          <p:cNvSpPr/>
          <p:nvPr/>
        </p:nvSpPr>
        <p:spPr>
          <a:xfrm rot="16200000">
            <a:off x="1750199" y="1035827"/>
            <a:ext cx="214314" cy="2143140"/>
          </a:xfrm>
          <a:prstGeom prst="rightBrace">
            <a:avLst>
              <a:gd name="adj1" fmla="val 144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71604" y="173312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K</a:t>
            </a:r>
            <a:r>
              <a:rPr lang="zh-CN" altLang="en-US" sz="1600" dirty="0"/>
              <a:t>条链路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785786" y="2357430"/>
            <a:ext cx="2214578" cy="1588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87372" y="2357430"/>
            <a:ext cx="2070116" cy="142876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rot="16200000" flipH="1">
            <a:off x="3250396" y="2035164"/>
            <a:ext cx="1588" cy="6429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rot="16200000" flipH="1">
            <a:off x="3249604" y="2178040"/>
            <a:ext cx="1588" cy="6429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rot="16200000" flipH="1">
            <a:off x="3249604" y="3606800"/>
            <a:ext cx="1588" cy="6429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rot="16200000" flipH="1">
            <a:off x="3178166" y="4678370"/>
            <a:ext cx="1588" cy="64294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rot="5400000">
            <a:off x="3214678" y="2285992"/>
            <a:ext cx="142876" cy="1588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rot="5400000">
            <a:off x="2572530" y="3214686"/>
            <a:ext cx="1427966" cy="794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rot="5400000">
            <a:off x="2750331" y="4464057"/>
            <a:ext cx="1071570" cy="1588"/>
          </a:xfrm>
          <a:prstGeom prst="straightConnector1">
            <a:avLst/>
          </a:prstGeom>
          <a:ln>
            <a:solidFill>
              <a:srgbClr val="0070C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57554" y="207167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总的传播延时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57554" y="3000372"/>
            <a:ext cx="1357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一个分组经过</a:t>
            </a:r>
            <a:r>
              <a:rPr lang="en-US" altLang="zh-CN" sz="1200" dirty="0"/>
              <a:t>k-1</a:t>
            </a:r>
            <a:r>
              <a:rPr lang="zh-CN" altLang="en-US" sz="1200" dirty="0"/>
              <a:t>个转发节点的传输延时、处理延时、排队延时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28992" y="4243336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</a:t>
            </a:r>
            <a:r>
              <a:rPr lang="zh-CN" altLang="en-US" sz="1200" dirty="0"/>
              <a:t>个分组的</a:t>
            </a:r>
            <a:endParaRPr lang="en-US" altLang="zh-CN" sz="1200" dirty="0"/>
          </a:p>
          <a:p>
            <a:r>
              <a:rPr lang="zh-CN" altLang="en-US" sz="1200" dirty="0"/>
              <a:t>传输延时</a:t>
            </a:r>
          </a:p>
        </p:txBody>
      </p:sp>
      <p:grpSp>
        <p:nvGrpSpPr>
          <p:cNvPr id="5" name="组合 74"/>
          <p:cNvGrpSpPr/>
          <p:nvPr/>
        </p:nvGrpSpPr>
        <p:grpSpPr>
          <a:xfrm>
            <a:off x="1281093" y="2854319"/>
            <a:ext cx="504825" cy="1146185"/>
            <a:chOff x="785786" y="2357425"/>
            <a:chExt cx="504825" cy="1146185"/>
          </a:xfrm>
          <a:solidFill>
            <a:schemeClr val="accent1"/>
          </a:solidFill>
        </p:grpSpPr>
        <p:sp>
          <p:nvSpPr>
            <p:cNvPr id="76" name="AutoShape 44"/>
            <p:cNvSpPr>
              <a:spLocks noChangeArrowheads="1"/>
            </p:cNvSpPr>
            <p:nvPr/>
          </p:nvSpPr>
          <p:spPr bwMode="auto">
            <a:xfrm rot="16200000">
              <a:off x="860396" y="2284403"/>
              <a:ext cx="357194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1</a:t>
              </a:r>
            </a:p>
          </p:txBody>
        </p:sp>
        <p:sp>
          <p:nvSpPr>
            <p:cNvPr id="77" name="AutoShape 51"/>
            <p:cNvSpPr>
              <a:spLocks noChangeArrowheads="1"/>
            </p:cNvSpPr>
            <p:nvPr/>
          </p:nvSpPr>
          <p:spPr bwMode="auto">
            <a:xfrm rot="16200000">
              <a:off x="860397" y="2570158"/>
              <a:ext cx="357190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2</a:t>
              </a:r>
            </a:p>
          </p:txBody>
        </p:sp>
        <p:sp>
          <p:nvSpPr>
            <p:cNvPr id="78" name="AutoShape 52"/>
            <p:cNvSpPr>
              <a:spLocks noChangeArrowheads="1"/>
            </p:cNvSpPr>
            <p:nvPr/>
          </p:nvSpPr>
          <p:spPr bwMode="auto">
            <a:xfrm rot="16200000">
              <a:off x="858810" y="2855909"/>
              <a:ext cx="357190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..</a:t>
              </a:r>
            </a:p>
          </p:txBody>
        </p:sp>
        <p:sp>
          <p:nvSpPr>
            <p:cNvPr id="79" name="AutoShape 62"/>
            <p:cNvSpPr>
              <a:spLocks noChangeArrowheads="1"/>
            </p:cNvSpPr>
            <p:nvPr/>
          </p:nvSpPr>
          <p:spPr bwMode="auto">
            <a:xfrm rot="16200000">
              <a:off x="892944" y="3107529"/>
              <a:ext cx="288925" cy="503238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n</a:t>
              </a:r>
            </a:p>
          </p:txBody>
        </p:sp>
      </p:grpSp>
      <p:grpSp>
        <p:nvGrpSpPr>
          <p:cNvPr id="12" name="组合 79"/>
          <p:cNvGrpSpPr/>
          <p:nvPr/>
        </p:nvGrpSpPr>
        <p:grpSpPr>
          <a:xfrm>
            <a:off x="1785918" y="3354385"/>
            <a:ext cx="504825" cy="1146185"/>
            <a:chOff x="785786" y="2357425"/>
            <a:chExt cx="504825" cy="1146185"/>
          </a:xfrm>
          <a:solidFill>
            <a:schemeClr val="accent1"/>
          </a:solidFill>
        </p:grpSpPr>
        <p:sp>
          <p:nvSpPr>
            <p:cNvPr id="81" name="AutoShape 44"/>
            <p:cNvSpPr>
              <a:spLocks noChangeArrowheads="1"/>
            </p:cNvSpPr>
            <p:nvPr/>
          </p:nvSpPr>
          <p:spPr bwMode="auto">
            <a:xfrm rot="16200000">
              <a:off x="860396" y="2284403"/>
              <a:ext cx="357194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1</a:t>
              </a:r>
            </a:p>
          </p:txBody>
        </p:sp>
        <p:sp>
          <p:nvSpPr>
            <p:cNvPr id="82" name="AutoShape 51"/>
            <p:cNvSpPr>
              <a:spLocks noChangeArrowheads="1"/>
            </p:cNvSpPr>
            <p:nvPr/>
          </p:nvSpPr>
          <p:spPr bwMode="auto">
            <a:xfrm rot="16200000">
              <a:off x="860397" y="2570158"/>
              <a:ext cx="357190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2</a:t>
              </a:r>
            </a:p>
          </p:txBody>
        </p:sp>
        <p:sp>
          <p:nvSpPr>
            <p:cNvPr id="83" name="AutoShape 52"/>
            <p:cNvSpPr>
              <a:spLocks noChangeArrowheads="1"/>
            </p:cNvSpPr>
            <p:nvPr/>
          </p:nvSpPr>
          <p:spPr bwMode="auto">
            <a:xfrm rot="16200000">
              <a:off x="858810" y="2855909"/>
              <a:ext cx="357190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..</a:t>
              </a:r>
            </a:p>
          </p:txBody>
        </p:sp>
        <p:sp>
          <p:nvSpPr>
            <p:cNvPr id="84" name="AutoShape 62"/>
            <p:cNvSpPr>
              <a:spLocks noChangeArrowheads="1"/>
            </p:cNvSpPr>
            <p:nvPr/>
          </p:nvSpPr>
          <p:spPr bwMode="auto">
            <a:xfrm rot="16200000">
              <a:off x="892944" y="3107529"/>
              <a:ext cx="288925" cy="503238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n</a:t>
              </a:r>
            </a:p>
          </p:txBody>
        </p:sp>
      </p:grpSp>
      <p:grpSp>
        <p:nvGrpSpPr>
          <p:cNvPr id="13" name="组合 84"/>
          <p:cNvGrpSpPr/>
          <p:nvPr/>
        </p:nvGrpSpPr>
        <p:grpSpPr>
          <a:xfrm>
            <a:off x="2285984" y="3854451"/>
            <a:ext cx="504825" cy="1146185"/>
            <a:chOff x="785786" y="2357425"/>
            <a:chExt cx="504825" cy="1146185"/>
          </a:xfrm>
          <a:solidFill>
            <a:schemeClr val="accent1"/>
          </a:solidFill>
        </p:grpSpPr>
        <p:sp>
          <p:nvSpPr>
            <p:cNvPr id="86" name="AutoShape 44"/>
            <p:cNvSpPr>
              <a:spLocks noChangeArrowheads="1"/>
            </p:cNvSpPr>
            <p:nvPr/>
          </p:nvSpPr>
          <p:spPr bwMode="auto">
            <a:xfrm rot="16200000">
              <a:off x="860396" y="2284403"/>
              <a:ext cx="357194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1</a:t>
              </a:r>
            </a:p>
          </p:txBody>
        </p:sp>
        <p:sp>
          <p:nvSpPr>
            <p:cNvPr id="87" name="AutoShape 51"/>
            <p:cNvSpPr>
              <a:spLocks noChangeArrowheads="1"/>
            </p:cNvSpPr>
            <p:nvPr/>
          </p:nvSpPr>
          <p:spPr bwMode="auto">
            <a:xfrm rot="16200000">
              <a:off x="860397" y="2570158"/>
              <a:ext cx="357190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2</a:t>
              </a:r>
            </a:p>
          </p:txBody>
        </p:sp>
        <p:sp>
          <p:nvSpPr>
            <p:cNvPr id="88" name="AutoShape 52"/>
            <p:cNvSpPr>
              <a:spLocks noChangeArrowheads="1"/>
            </p:cNvSpPr>
            <p:nvPr/>
          </p:nvSpPr>
          <p:spPr bwMode="auto">
            <a:xfrm rot="16200000">
              <a:off x="858810" y="2855909"/>
              <a:ext cx="357190" cy="503237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..</a:t>
              </a:r>
            </a:p>
          </p:txBody>
        </p:sp>
        <p:sp>
          <p:nvSpPr>
            <p:cNvPr id="89" name="AutoShape 62"/>
            <p:cNvSpPr>
              <a:spLocks noChangeArrowheads="1"/>
            </p:cNvSpPr>
            <p:nvPr/>
          </p:nvSpPr>
          <p:spPr bwMode="auto">
            <a:xfrm rot="16200000">
              <a:off x="892944" y="3107529"/>
              <a:ext cx="288925" cy="503238"/>
            </a:xfrm>
            <a:prstGeom prst="parallelogram">
              <a:avLst>
                <a:gd name="adj" fmla="val 13773"/>
              </a:avLst>
            </a:prstGeom>
            <a:grpFill/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/>
              <a:r>
                <a:rPr lang="zh-CN" altLang="en-US" sz="1600" dirty="0"/>
                <a:t>分组</a:t>
              </a:r>
              <a:r>
                <a:rPr lang="en-US" altLang="zh-CN" sz="1600" dirty="0"/>
                <a:t>n</a:t>
              </a: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85852" y="6143644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转发节点</a:t>
            </a:r>
          </a:p>
        </p:txBody>
      </p:sp>
      <p:sp>
        <p:nvSpPr>
          <p:cNvPr id="96" name="右大括号 95"/>
          <p:cNvSpPr/>
          <p:nvPr/>
        </p:nvSpPr>
        <p:spPr>
          <a:xfrm rot="5400000">
            <a:off x="1683523" y="5531659"/>
            <a:ext cx="214314" cy="1009656"/>
          </a:xfrm>
          <a:prstGeom prst="rightBrace">
            <a:avLst>
              <a:gd name="adj1" fmla="val 14467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动作按钮: 后退或前一项 48">
            <a:hlinkClick r:id="rId2" action="ppaction://hlinksldjump" highlightClick="1"/>
          </p:cNvPr>
          <p:cNvSpPr/>
          <p:nvPr/>
        </p:nvSpPr>
        <p:spPr>
          <a:xfrm>
            <a:off x="5643570" y="5786454"/>
            <a:ext cx="500066" cy="42862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739207-1B8B-4A65-8FCC-9E5A70EE1933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pic>
        <p:nvPicPr>
          <p:cNvPr id="26627" name="Picture 1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8738" y="228600"/>
            <a:ext cx="64865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643570" y="1142984"/>
            <a:ext cx="642942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14876" y="285728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r+1</a:t>
            </a:r>
            <a:r>
              <a:rPr lang="zh-CN" altLang="en-US" sz="1400" dirty="0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2264" y="1071546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补</a:t>
            </a:r>
            <a:r>
              <a:rPr lang="en-US" altLang="zh-CN" sz="1400" dirty="0">
                <a:solidFill>
                  <a:srgbClr val="FF0000"/>
                </a:solidFill>
              </a:rPr>
              <a:t>r</a:t>
            </a:r>
            <a:r>
              <a:rPr lang="zh-CN" altLang="en-US" sz="1400" dirty="0">
                <a:solidFill>
                  <a:srgbClr val="FF0000"/>
                </a:solidFill>
              </a:rPr>
              <a:t>位</a:t>
            </a:r>
            <a:r>
              <a:rPr lang="en-US" altLang="zh-CN" sz="1400" dirty="0">
                <a:solidFill>
                  <a:srgbClr val="FF0000"/>
                </a:solidFill>
              </a:rPr>
              <a:t>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00760" y="785794"/>
            <a:ext cx="500066" cy="158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72264" y="6000768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r</a:t>
            </a:r>
            <a:r>
              <a:rPr lang="zh-CN" altLang="en-US" sz="1400" dirty="0">
                <a:solidFill>
                  <a:srgbClr val="FF0000"/>
                </a:solidFill>
              </a:rPr>
              <a:t>位余数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214942" y="6643710"/>
            <a:ext cx="428628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571480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书上</a:t>
            </a:r>
            <a:r>
              <a:rPr lang="en-US" altLang="zh-CN" dirty="0"/>
              <a:t>166</a:t>
            </a:r>
            <a:r>
              <a:rPr lang="zh-CN" altLang="en-US" dirty="0"/>
              <a:t>例题，</a:t>
            </a:r>
            <a:r>
              <a:rPr lang="en-US" altLang="zh-CN" dirty="0"/>
              <a:t>G(X)=X</a:t>
            </a:r>
            <a:r>
              <a:rPr lang="en-US" altLang="zh-CN" baseline="30000" dirty="0"/>
              <a:t>4</a:t>
            </a:r>
            <a:r>
              <a:rPr lang="en-US" altLang="zh-CN" dirty="0"/>
              <a:t>+X+1, </a:t>
            </a:r>
            <a:r>
              <a:rPr lang="zh-CN" altLang="en-US" dirty="0"/>
              <a:t>计算</a:t>
            </a:r>
            <a:r>
              <a:rPr lang="en-US" altLang="zh-CN"/>
              <a:t>1101011111</a:t>
            </a:r>
            <a:r>
              <a:rPr lang="zh-CN" altLang="en-US" dirty="0"/>
              <a:t>的检验和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571736" y="1643050"/>
            <a:ext cx="35004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rot="5400000">
            <a:off x="2358216" y="1857364"/>
            <a:ext cx="42862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43174" y="171448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1 1 0 1 0 1 1 1 1 1 0 0 0 0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170234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1 0 0 1 1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0002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1 0 0 1 1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1285860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1 1 0 0 0 0 1 1 1 0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86050" y="235743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1 0 0 1 1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714612" y="2357430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86050" y="263104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1 0 0 1 1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071802" y="2928934"/>
            <a:ext cx="92869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00430" y="29882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0 1 1 1 1 0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14744" y="327398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1 0 0 1 1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>
            <a:off x="3643306" y="3643314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29058" y="363117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1 1 0 1 0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29058" y="391692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1 0 0 1 1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4000496" y="4214818"/>
            <a:ext cx="12144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43372" y="420267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1 0 0 1 0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43372" y="448842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1 0 0 1 1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286248" y="4786322"/>
            <a:ext cx="107157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0562" y="47741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0 0 </a:t>
            </a:r>
            <a:r>
              <a:rPr lang="en-US" altLang="zh-CN" dirty="0"/>
              <a:t>1 0 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rot="5400000">
            <a:off x="3571868" y="235743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856826" y="2500306"/>
            <a:ext cx="71517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rot="5400000">
            <a:off x="4071140" y="2500306"/>
            <a:ext cx="100092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rot="5400000">
            <a:off x="4035421" y="2964653"/>
            <a:ext cx="192962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57554" y="5500702"/>
            <a:ext cx="442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余数可以是</a:t>
            </a:r>
            <a:r>
              <a:rPr lang="en-US" altLang="zh-CN" dirty="0"/>
              <a:t>10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tx2"/>
                </a:solidFill>
              </a:rPr>
              <a:t>帧检验序列一定是</a:t>
            </a: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zh-CN" altLang="en-US" dirty="0">
                <a:solidFill>
                  <a:schemeClr val="tx2"/>
                </a:solidFill>
              </a:rPr>
              <a:t>位</a:t>
            </a:r>
            <a:r>
              <a:rPr lang="zh-CN" altLang="en-US" dirty="0"/>
              <a:t>，和补</a:t>
            </a:r>
            <a:r>
              <a:rPr lang="en-US" altLang="zh-CN" dirty="0"/>
              <a:t>0</a:t>
            </a:r>
            <a:r>
              <a:rPr lang="zh-CN" altLang="en-US" dirty="0"/>
              <a:t>的个数一致，比除数少一位</a:t>
            </a:r>
          </a:p>
        </p:txBody>
      </p:sp>
      <p:sp>
        <p:nvSpPr>
          <p:cNvPr id="28" name="矩形 27"/>
          <p:cNvSpPr/>
          <p:nvPr/>
        </p:nvSpPr>
        <p:spPr>
          <a:xfrm>
            <a:off x="4500562" y="1714488"/>
            <a:ext cx="85725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3858017" y="3357165"/>
            <a:ext cx="271464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F1CE4-A0F7-43B0-BF11-A6964892D50C}" type="slidenum">
              <a:rPr lang="en-US" altLang="zh-CN" smtClean="0">
                <a:ea typeface="宋体" charset="-122"/>
              </a:rPr>
              <a:pPr/>
              <a:t>33</a:t>
            </a:fld>
            <a:endParaRPr lang="en-US" altLang="zh-CN">
              <a:ea typeface="宋体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CRC</a:t>
            </a:r>
            <a:r>
              <a:rPr lang="zh-CN" altLang="en-US" dirty="0"/>
              <a:t>的错判率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017713"/>
            <a:ext cx="8704263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能检验出所有长度</a:t>
            </a:r>
            <a:r>
              <a:rPr lang="zh-CN" altLang="en-US" dirty="0">
                <a:solidFill>
                  <a:schemeClr val="tx2"/>
                </a:solidFill>
              </a:rPr>
              <a:t>小于等于</a:t>
            </a:r>
            <a:r>
              <a:rPr lang="en-US" altLang="zh-CN" dirty="0">
                <a:solidFill>
                  <a:schemeClr val="tx2"/>
                </a:solidFill>
              </a:rPr>
              <a:t>r</a:t>
            </a:r>
            <a:r>
              <a:rPr lang="zh-CN" altLang="en-US" dirty="0"/>
              <a:t>的错误</a:t>
            </a:r>
          </a:p>
          <a:p>
            <a:pPr eaLnBrk="1" hangingPunct="1"/>
            <a:r>
              <a:rPr lang="zh-CN" altLang="en-US" dirty="0"/>
              <a:t>如果突发长度为</a:t>
            </a:r>
            <a:r>
              <a:rPr lang="en-US" altLang="zh-CN" dirty="0">
                <a:solidFill>
                  <a:schemeClr val="tx2"/>
                </a:solidFill>
              </a:rPr>
              <a:t>r+1</a:t>
            </a:r>
            <a:r>
              <a:rPr lang="zh-CN" altLang="en-US" dirty="0"/>
              <a:t>，当且仅当差错与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）相同时才被整除。根据突发错误长度的定义，其第</a:t>
            </a:r>
            <a:r>
              <a:rPr lang="en-US" altLang="zh-CN" dirty="0"/>
              <a:t>1</a:t>
            </a:r>
            <a:r>
              <a:rPr lang="zh-CN" altLang="en-US" dirty="0"/>
              <a:t>位和最后</a:t>
            </a:r>
            <a:r>
              <a:rPr lang="en-US" altLang="zh-CN" dirty="0"/>
              <a:t>1</a:t>
            </a:r>
            <a:r>
              <a:rPr lang="zh-CN" altLang="en-US" dirty="0"/>
              <a:t>位必须是</a:t>
            </a:r>
            <a:r>
              <a:rPr lang="en-US" altLang="zh-CN" dirty="0"/>
              <a:t>1</a:t>
            </a:r>
            <a:r>
              <a:rPr lang="zh-CN" altLang="en-US" dirty="0"/>
              <a:t>，因此与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）完全相同的概率为（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r>
              <a:rPr lang="en-US" altLang="zh-CN" baseline="30000" dirty="0"/>
              <a:t>r-1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对于</a:t>
            </a:r>
            <a:r>
              <a:rPr lang="zh-CN" altLang="en-US" dirty="0">
                <a:solidFill>
                  <a:schemeClr val="tx2"/>
                </a:solidFill>
              </a:rPr>
              <a:t>长度大于</a:t>
            </a:r>
            <a:r>
              <a:rPr lang="en-US" altLang="zh-CN" dirty="0">
                <a:solidFill>
                  <a:schemeClr val="tx2"/>
                </a:solidFill>
              </a:rPr>
              <a:t>r+1</a:t>
            </a:r>
            <a:r>
              <a:rPr lang="zh-CN" altLang="en-US" dirty="0"/>
              <a:t>的差错，其错判率为</a:t>
            </a:r>
            <a:r>
              <a:rPr lang="en-US" altLang="zh-CN" dirty="0"/>
              <a:t>1/2 </a:t>
            </a:r>
            <a:r>
              <a:rPr lang="en-US" altLang="zh-CN" baseline="30000" dirty="0"/>
              <a:t>r</a:t>
            </a:r>
            <a:r>
              <a:rPr lang="zh-CN" altLang="en-US" dirty="0"/>
              <a:t>。</a:t>
            </a:r>
          </a:p>
        </p:txBody>
      </p:sp>
      <p:sp>
        <p:nvSpPr>
          <p:cNvPr id="5" name="动作按钮: 后退或前一项 4">
            <a:hlinkClick r:id="rId2" action="ppaction://hlinksldjump" highlightClick="1"/>
          </p:cNvPr>
          <p:cNvSpPr/>
          <p:nvPr/>
        </p:nvSpPr>
        <p:spPr>
          <a:xfrm>
            <a:off x="3428992" y="5857892"/>
            <a:ext cx="642942" cy="5715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9A77E7-87A9-489C-86D7-BA3993559ECF}" type="slidenum">
              <a:rPr lang="en-US" altLang="zh-CN" smtClean="0">
                <a:ea typeface="宋体" charset="-122"/>
              </a:rPr>
              <a:pPr/>
              <a:t>34</a:t>
            </a:fld>
            <a:endParaRPr lang="en-US" altLang="zh-CN"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15200" cy="990600"/>
          </a:xfrm>
        </p:spPr>
        <p:txBody>
          <a:bodyPr/>
          <a:lstStyle/>
          <a:p>
            <a:pPr eaLnBrk="1" hangingPunct="1"/>
            <a:r>
              <a:rPr lang="zh-CN" altLang="en-US" sz="4000"/>
              <a:t>滑动窗口（</a:t>
            </a:r>
            <a:r>
              <a:rPr lang="en-US" altLang="zh-CN" sz="3200"/>
              <a:t>Slide Windows</a:t>
            </a:r>
            <a:r>
              <a:rPr lang="zh-CN" altLang="en-US" sz="4000"/>
              <a:t>）协议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8331200" cy="4214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latin typeface="+mn-ea"/>
              </a:rPr>
              <a:t>滑动窗口协议是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通用的流量控制协议</a:t>
            </a:r>
            <a:r>
              <a:rPr lang="zh-CN" altLang="en-US" sz="2400" dirty="0">
                <a:latin typeface="+mn-ea"/>
              </a:rPr>
              <a:t>，特别是在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效率</a:t>
            </a:r>
            <a:r>
              <a:rPr lang="zh-CN" altLang="en-US" sz="2400" dirty="0">
                <a:latin typeface="+mn-ea"/>
              </a:rPr>
              <a:t>、复杂性及对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缓冲区的需求</a:t>
            </a:r>
            <a:r>
              <a:rPr lang="zh-CN" altLang="en-US" sz="2400" dirty="0">
                <a:latin typeface="+mn-ea"/>
              </a:rPr>
              <a:t>等方面可作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灵活调配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400" dirty="0">
                <a:latin typeface="+mn-ea"/>
              </a:rPr>
              <a:t>发送端和接收端分别设定</a:t>
            </a:r>
            <a:r>
              <a:rPr lang="zh-CN" altLang="en-US" sz="2400" b="1" dirty="0">
                <a:latin typeface="+mn-ea"/>
              </a:rPr>
              <a:t>发送窗口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latin typeface="+mn-ea"/>
              </a:rPr>
              <a:t>接收窗口 </a:t>
            </a:r>
            <a:r>
              <a:rPr lang="en-US" altLang="zh-CN" sz="2400" b="1" dirty="0">
                <a:latin typeface="+mn-ea"/>
              </a:rPr>
              <a:t>,</a:t>
            </a:r>
            <a:r>
              <a:rPr lang="zh-CN" altLang="en-US" sz="2400" b="1" dirty="0">
                <a:latin typeface="+mn-ea"/>
              </a:rPr>
              <a:t>大小分别为</a:t>
            </a:r>
            <a:r>
              <a:rPr lang="en-US" altLang="zh-CN" sz="2400" b="1" dirty="0">
                <a:latin typeface="+mn-ea"/>
              </a:rPr>
              <a:t>Wt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 err="1">
                <a:latin typeface="+mn-ea"/>
              </a:rPr>
              <a:t>Wr</a:t>
            </a:r>
            <a:r>
              <a:rPr lang="zh-CN" altLang="en-US" sz="2400" b="1" dirty="0">
                <a:latin typeface="+mn-ea"/>
              </a:rPr>
              <a:t>。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帧序号用</a:t>
            </a:r>
            <a:r>
              <a:rPr lang="en-US" altLang="zh-CN" sz="2400" i="1" dirty="0"/>
              <a:t>n</a:t>
            </a:r>
            <a:r>
              <a:rPr lang="zh-CN" altLang="en-US" sz="2400" dirty="0"/>
              <a:t>位编码，序号范围为</a:t>
            </a:r>
            <a:r>
              <a:rPr lang="en-US" altLang="zh-CN" sz="2400" dirty="0"/>
              <a:t>0~2</a:t>
            </a:r>
            <a:r>
              <a:rPr lang="en-US" altLang="zh-CN" sz="2400" i="1" baseline="30000" dirty="0"/>
              <a:t>n</a:t>
            </a:r>
            <a:r>
              <a:rPr lang="en-US" altLang="zh-CN" sz="2400" dirty="0"/>
              <a:t>-1</a:t>
            </a:r>
            <a:endParaRPr lang="zh-CN" altLang="en-US" sz="2400" dirty="0">
              <a:latin typeface="+mn-ea"/>
            </a:endParaRPr>
          </a:p>
          <a:p>
            <a:pPr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400" dirty="0">
                <a:latin typeface="+mn-ea"/>
              </a:rPr>
              <a:t>主要的滑动窗口协议有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回退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协议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选择重发协议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对于回退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协议，即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Wt</a:t>
            </a:r>
            <a:r>
              <a:rPr lang="en-US" altLang="zh-CN" sz="2000" b="1" dirty="0">
                <a:solidFill>
                  <a:schemeClr val="hlink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&lt;=2</a:t>
            </a:r>
            <a:r>
              <a:rPr lang="en-US" altLang="zh-CN" sz="2000" b="1" i="1" baseline="30000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</a:rPr>
              <a:t>-1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Wr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=1</a:t>
            </a:r>
          </a:p>
          <a:p>
            <a:pPr lvl="1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对于选择重发协议，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Wt</a:t>
            </a:r>
            <a:r>
              <a:rPr lang="en-US" altLang="zh-CN" sz="2000" b="1" dirty="0">
                <a:solidFill>
                  <a:schemeClr val="hlink"/>
                </a:solidFill>
              </a:rPr>
              <a:t> +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Wr</a:t>
            </a:r>
            <a:r>
              <a:rPr lang="en-US" altLang="zh-CN" sz="2000" b="1" dirty="0">
                <a:solidFill>
                  <a:srgbClr val="FF0000"/>
                </a:solidFill>
              </a:rPr>
              <a:t>&lt;=2</a:t>
            </a:r>
            <a:r>
              <a:rPr lang="en-US" altLang="zh-CN" sz="2000" b="1" i="1" baseline="30000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</a:rPr>
              <a:t>Wr</a:t>
            </a:r>
            <a:r>
              <a:rPr lang="en-US" altLang="zh-CN" sz="2000" b="1" dirty="0">
                <a:solidFill>
                  <a:srgbClr val="FF0000"/>
                </a:solidFill>
              </a:rPr>
              <a:t> &lt;=2</a:t>
            </a:r>
            <a:r>
              <a:rPr lang="en-US" altLang="zh-CN" sz="2000" b="1" i="1" baseline="30000" dirty="0">
                <a:solidFill>
                  <a:srgbClr val="FF0000"/>
                </a:solidFill>
              </a:rPr>
              <a:t>n-1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" name="组合 4"/>
          <p:cNvGrpSpPr>
            <a:grpSpLocks/>
          </p:cNvGrpSpPr>
          <p:nvPr/>
        </p:nvGrpSpPr>
        <p:grpSpPr bwMode="auto">
          <a:xfrm>
            <a:off x="3857625" y="5143500"/>
            <a:ext cx="4567238" cy="1763713"/>
            <a:chOff x="3048000" y="4876800"/>
            <a:chExt cx="4495800" cy="2023909"/>
          </a:xfrm>
        </p:grpSpPr>
        <p:sp>
          <p:nvSpPr>
            <p:cNvPr id="16390" name="Line 5"/>
            <p:cNvSpPr>
              <a:spLocks noChangeShapeType="1"/>
            </p:cNvSpPr>
            <p:nvPr/>
          </p:nvSpPr>
          <p:spPr bwMode="auto">
            <a:xfrm>
              <a:off x="4114800" y="5715000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Line 8"/>
            <p:cNvSpPr>
              <a:spLocks noChangeShapeType="1"/>
            </p:cNvSpPr>
            <p:nvPr/>
          </p:nvSpPr>
          <p:spPr bwMode="auto">
            <a:xfrm>
              <a:off x="4191000" y="53340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Text Box 9"/>
            <p:cNvSpPr txBox="1">
              <a:spLocks noChangeArrowheads="1"/>
            </p:cNvSpPr>
            <p:nvPr/>
          </p:nvSpPr>
          <p:spPr bwMode="auto">
            <a:xfrm>
              <a:off x="4648200" y="5715000"/>
              <a:ext cx="381000" cy="423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</a:t>
              </a:r>
            </a:p>
          </p:txBody>
        </p:sp>
        <p:sp>
          <p:nvSpPr>
            <p:cNvPr id="16393" name="Text Box 10"/>
            <p:cNvSpPr txBox="1">
              <a:spLocks noChangeArrowheads="1"/>
            </p:cNvSpPr>
            <p:nvPr/>
          </p:nvSpPr>
          <p:spPr bwMode="auto">
            <a:xfrm>
              <a:off x="5943600" y="5715000"/>
              <a:ext cx="838200" cy="423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i+Wt</a:t>
              </a:r>
            </a:p>
          </p:txBody>
        </p:sp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5486400" y="5334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Rectangle 12"/>
            <p:cNvSpPr>
              <a:spLocks noChangeArrowheads="1"/>
            </p:cNvSpPr>
            <p:nvPr/>
          </p:nvSpPr>
          <p:spPr bwMode="auto">
            <a:xfrm>
              <a:off x="4724400" y="5334000"/>
              <a:ext cx="1524000" cy="38100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3"/>
            <p:cNvSpPr>
              <a:spLocks noChangeShapeType="1"/>
            </p:cNvSpPr>
            <p:nvPr/>
          </p:nvSpPr>
          <p:spPr bwMode="auto">
            <a:xfrm>
              <a:off x="4724400" y="5181600"/>
              <a:ext cx="1524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Text Box 14"/>
            <p:cNvSpPr txBox="1">
              <a:spLocks noChangeArrowheads="1"/>
            </p:cNvSpPr>
            <p:nvPr/>
          </p:nvSpPr>
          <p:spPr bwMode="auto">
            <a:xfrm>
              <a:off x="5257800" y="48768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W</a:t>
              </a:r>
            </a:p>
          </p:txBody>
        </p:sp>
        <p:sp>
          <p:nvSpPr>
            <p:cNvPr id="16398" name="Text Box 15"/>
            <p:cNvSpPr txBox="1">
              <a:spLocks noChangeArrowheads="1"/>
            </p:cNvSpPr>
            <p:nvPr/>
          </p:nvSpPr>
          <p:spPr bwMode="auto">
            <a:xfrm>
              <a:off x="5334000" y="5715000"/>
              <a:ext cx="304800" cy="423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j</a:t>
              </a:r>
            </a:p>
          </p:txBody>
        </p:sp>
        <p:sp>
          <p:nvSpPr>
            <p:cNvPr id="16399" name="Text Box 16"/>
            <p:cNvSpPr txBox="1">
              <a:spLocks noChangeArrowheads="1"/>
            </p:cNvSpPr>
            <p:nvPr/>
          </p:nvSpPr>
          <p:spPr bwMode="auto">
            <a:xfrm>
              <a:off x="3048000" y="5334000"/>
              <a:ext cx="9144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发送方</a:t>
              </a:r>
            </a:p>
          </p:txBody>
        </p:sp>
        <p:sp>
          <p:nvSpPr>
            <p:cNvPr id="16400" name="Line 17"/>
            <p:cNvSpPr>
              <a:spLocks noChangeShapeType="1"/>
            </p:cNvSpPr>
            <p:nvPr/>
          </p:nvSpPr>
          <p:spPr bwMode="auto">
            <a:xfrm>
              <a:off x="4419600" y="6477000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Line 18"/>
            <p:cNvSpPr>
              <a:spLocks noChangeShapeType="1"/>
            </p:cNvSpPr>
            <p:nvPr/>
          </p:nvSpPr>
          <p:spPr bwMode="auto">
            <a:xfrm>
              <a:off x="4495800" y="6096000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Text Box 19"/>
            <p:cNvSpPr txBox="1">
              <a:spLocks noChangeArrowheads="1"/>
            </p:cNvSpPr>
            <p:nvPr/>
          </p:nvSpPr>
          <p:spPr bwMode="auto">
            <a:xfrm>
              <a:off x="4953000" y="6477000"/>
              <a:ext cx="381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m</a:t>
              </a:r>
            </a:p>
          </p:txBody>
        </p:sp>
        <p:sp>
          <p:nvSpPr>
            <p:cNvPr id="16403" name="Text Box 20"/>
            <p:cNvSpPr txBox="1">
              <a:spLocks noChangeArrowheads="1"/>
            </p:cNvSpPr>
            <p:nvPr/>
          </p:nvSpPr>
          <p:spPr bwMode="auto">
            <a:xfrm>
              <a:off x="6248400" y="6477000"/>
              <a:ext cx="838200" cy="423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m+Wr</a:t>
              </a:r>
            </a:p>
          </p:txBody>
        </p:sp>
        <p:sp>
          <p:nvSpPr>
            <p:cNvPr id="16404" name="Rectangle 22"/>
            <p:cNvSpPr>
              <a:spLocks noChangeArrowheads="1"/>
            </p:cNvSpPr>
            <p:nvPr/>
          </p:nvSpPr>
          <p:spPr bwMode="auto">
            <a:xfrm>
              <a:off x="5029200" y="6096000"/>
              <a:ext cx="1524000" cy="38100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Text Box 24"/>
            <p:cNvSpPr txBox="1">
              <a:spLocks noChangeArrowheads="1"/>
            </p:cNvSpPr>
            <p:nvPr/>
          </p:nvSpPr>
          <p:spPr bwMode="auto">
            <a:xfrm>
              <a:off x="3124200" y="6157913"/>
              <a:ext cx="9144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接收方</a:t>
              </a:r>
            </a:p>
          </p:txBody>
        </p:sp>
      </p:grpSp>
      <p:sp>
        <p:nvSpPr>
          <p:cNvPr id="22" name="动作按钮: 后退或前一项 21">
            <a:hlinkClick r:id="rId2" action="ppaction://hlinksldjump" highlightClick="1"/>
          </p:cNvPr>
          <p:cNvSpPr/>
          <p:nvPr/>
        </p:nvSpPr>
        <p:spPr>
          <a:xfrm>
            <a:off x="2643174" y="5857892"/>
            <a:ext cx="642942" cy="57150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虚电路与数据报的比较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1"/>
          </p:nvPr>
        </p:nvGraphicFramePr>
        <p:xfrm>
          <a:off x="142844" y="1857364"/>
          <a:ext cx="8858280" cy="493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1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数据报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2"/>
                          </a:solidFill>
                        </a:rPr>
                        <a:t>虚电路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连接建立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不需要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路由与转发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每个分组都包含源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目的地址，独立路由，路由器根据分组的目的地址进行路由转发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建立连接时需要路由，一旦建立逻辑通道，后续分组都根据分组头的逻辑通道号转发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路由器状态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不保留分组路有过的状态信息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路由器需要保留每个连接的状态信息，以便后续分组的转发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zh-CN" altLang="en-US" dirty="0"/>
                        <a:t>分组路径与到达顺序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同一流的分组可能沿不同的路径到达目的端，有可能乱序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同一流的分组沿建立好的虚电路到达按序目的端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zh-CN" altLang="en-US" dirty="0"/>
                        <a:t>路由器故障影响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通过相邻节点的路由表更新，能迂回故障节点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故障路由器上的所有连接都将中断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服务质量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较难提供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易于在建立连接时在路径上的各个节点预留资源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233">
                <a:tc>
                  <a:txBody>
                    <a:bodyPr/>
                    <a:lstStyle/>
                    <a:p>
                      <a:r>
                        <a:rPr lang="zh-CN" altLang="en-US" dirty="0"/>
                        <a:t>拥塞控制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较难提供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在建立连接时，可根据网络的资源选择路径，避免网络拥塞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013AB-129F-4225-8127-51A685472285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E23C-4CCE-42C6-A5D0-11069C172E3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3529010" cy="1600200"/>
          </a:xfrm>
        </p:spPr>
        <p:txBody>
          <a:bodyPr/>
          <a:lstStyle/>
          <a:p>
            <a:r>
              <a:rPr lang="en-US" altLang="zh-CN" dirty="0"/>
              <a:t>IPv4 &amp;IPv6</a:t>
            </a:r>
            <a:r>
              <a:rPr lang="zh-CN" altLang="en-US" dirty="0"/>
              <a:t>比较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989138"/>
            <a:ext cx="3810000" cy="451169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1800" dirty="0"/>
              <a:t>V6: 6 fields  + 2 </a:t>
            </a:r>
            <a:r>
              <a:rPr lang="en-US" altLang="zh-CN" sz="1800" dirty="0" err="1"/>
              <a:t>addr</a:t>
            </a:r>
            <a:endParaRPr lang="en-US" altLang="zh-CN" sz="1800" dirty="0"/>
          </a:p>
          <a:p>
            <a:pPr>
              <a:lnSpc>
                <a:spcPct val="70000"/>
              </a:lnSpc>
            </a:pPr>
            <a:r>
              <a:rPr lang="en-US" altLang="zh-CN" sz="1800" dirty="0"/>
              <a:t>V4: 10 fields + 2 </a:t>
            </a:r>
            <a:r>
              <a:rPr lang="en-US" altLang="zh-CN" sz="1800" dirty="0" err="1"/>
              <a:t>addr</a:t>
            </a:r>
            <a:r>
              <a:rPr lang="en-US" altLang="zh-CN" sz="1800" dirty="0"/>
              <a:t> + options</a:t>
            </a:r>
          </a:p>
          <a:p>
            <a:pPr>
              <a:lnSpc>
                <a:spcPct val="70000"/>
              </a:lnSpc>
            </a:pPr>
            <a:r>
              <a:rPr lang="en-US" altLang="zh-CN" sz="1800" dirty="0"/>
              <a:t>Deleted: </a:t>
            </a:r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Header length   </a:t>
            </a:r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type of service</a:t>
            </a:r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identification, flags, fragment offset</a:t>
            </a:r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Header Checksum</a:t>
            </a:r>
          </a:p>
          <a:p>
            <a:pPr>
              <a:lnSpc>
                <a:spcPct val="70000"/>
              </a:lnSpc>
            </a:pPr>
            <a:r>
              <a:rPr lang="en-US" altLang="zh-CN" sz="1800" dirty="0"/>
              <a:t>Added:</a:t>
            </a:r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Traffic class</a:t>
            </a:r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Flow label</a:t>
            </a:r>
          </a:p>
          <a:p>
            <a:pPr>
              <a:lnSpc>
                <a:spcPct val="70000"/>
              </a:lnSpc>
            </a:pPr>
            <a:r>
              <a:rPr lang="en-US" altLang="zh-CN" sz="1800" dirty="0"/>
              <a:t>Renamed:</a:t>
            </a:r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length -&gt; Payload length</a:t>
            </a:r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Protocol -&gt; Next header</a:t>
            </a:r>
          </a:p>
          <a:p>
            <a:pPr lvl="1">
              <a:lnSpc>
                <a:spcPct val="70000"/>
              </a:lnSpc>
            </a:pPr>
            <a:r>
              <a:rPr lang="en-US" altLang="zh-CN" sz="1800" dirty="0"/>
              <a:t>time to live -&gt; Hop Limit</a:t>
            </a:r>
          </a:p>
          <a:p>
            <a:pPr>
              <a:lnSpc>
                <a:spcPct val="70000"/>
              </a:lnSpc>
            </a:pPr>
            <a:r>
              <a:rPr lang="en-US" altLang="zh-CN" sz="1800" dirty="0"/>
              <a:t>Redefined: Option  mechanism</a:t>
            </a:r>
          </a:p>
          <a:p>
            <a:pPr>
              <a:lnSpc>
                <a:spcPct val="90000"/>
              </a:lnSpc>
            </a:pPr>
            <a:endParaRPr lang="en-US" altLang="zh-CN" sz="2000" dirty="0"/>
          </a:p>
        </p:txBody>
      </p:sp>
      <p:pic>
        <p:nvPicPr>
          <p:cNvPr id="89120" name="Picture 32" descr="bay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51325" y="404813"/>
            <a:ext cx="4919663" cy="6453187"/>
          </a:xfrm>
          <a:noFill/>
          <a:ln/>
        </p:spPr>
      </p:pic>
      <p:sp>
        <p:nvSpPr>
          <p:cNvPr id="89123" name="Rectangle 35"/>
          <p:cNvSpPr>
            <a:spLocks noChangeArrowheads="1"/>
          </p:cNvSpPr>
          <p:nvPr/>
        </p:nvSpPr>
        <p:spPr bwMode="auto">
          <a:xfrm>
            <a:off x="4932363" y="3500438"/>
            <a:ext cx="1079500" cy="360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Traffic class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E5AD-E5DF-4F86-9F2C-649896B3D5CD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100910" cy="561956"/>
          </a:xfrm>
        </p:spPr>
        <p:txBody>
          <a:bodyPr/>
          <a:lstStyle/>
          <a:p>
            <a:r>
              <a:rPr lang="en-US" altLang="zh-CN" sz="3600" dirty="0"/>
              <a:t>ICMP</a:t>
            </a:r>
            <a:r>
              <a:rPr lang="zh-CN" altLang="en-US" sz="3600" dirty="0"/>
              <a:t>（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互连网控制报文协议</a:t>
            </a:r>
            <a:r>
              <a:rPr lang="zh-CN" altLang="en-US" sz="3600" dirty="0"/>
              <a:t>）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44" y="714356"/>
            <a:ext cx="8786874" cy="6143644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400" dirty="0">
                <a:latin typeface="+mn-ea"/>
              </a:rPr>
              <a:t>分组由于各种原因无法投递而遭丢弃时，就用</a:t>
            </a:r>
            <a:r>
              <a:rPr lang="en-US" altLang="zh-CN" sz="2400" dirty="0">
                <a:latin typeface="+mn-ea"/>
              </a:rPr>
              <a:t>ICMP</a:t>
            </a:r>
            <a:r>
              <a:rPr lang="zh-CN" altLang="en-US" sz="2400" dirty="0">
                <a:latin typeface="+mn-ea"/>
              </a:rPr>
              <a:t>发送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差错报告</a:t>
            </a:r>
            <a:r>
              <a:rPr lang="zh-CN" altLang="en-US" sz="2400" dirty="0">
                <a:latin typeface="+mn-ea"/>
              </a:rPr>
              <a:t>。</a:t>
            </a:r>
            <a:r>
              <a:rPr lang="en-US" altLang="zh-CN" sz="2400" dirty="0"/>
              <a:t>ICMP</a:t>
            </a:r>
            <a:r>
              <a:rPr lang="zh-CN" altLang="en-US" sz="2400" dirty="0"/>
              <a:t>定义了两类报文：</a:t>
            </a:r>
            <a:r>
              <a:rPr lang="zh-CN" altLang="en-US" sz="2400" dirty="0">
                <a:solidFill>
                  <a:srgbClr val="FF0000"/>
                </a:solidFill>
              </a:rPr>
              <a:t>差错报文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信息报文</a:t>
            </a:r>
          </a:p>
          <a:p>
            <a:r>
              <a:rPr lang="zh-CN" altLang="en-US" sz="2400" dirty="0"/>
              <a:t>差错报文</a:t>
            </a:r>
          </a:p>
          <a:p>
            <a:pPr lvl="1"/>
            <a:r>
              <a:rPr lang="zh-CN" altLang="en-GB" sz="2000" dirty="0"/>
              <a:t>源抑制：抑制发送过多分组的主机。 </a:t>
            </a:r>
          </a:p>
          <a:p>
            <a:pPr lvl="1"/>
            <a:r>
              <a:rPr lang="zh-CN" altLang="en-GB" sz="2000" dirty="0"/>
              <a:t>超时：分组的</a:t>
            </a:r>
            <a:r>
              <a:rPr lang="en-GB" altLang="zh-CN" sz="2000" dirty="0"/>
              <a:t>TTL</a:t>
            </a:r>
            <a:r>
              <a:rPr lang="zh-CN" altLang="en-GB" sz="2000" dirty="0"/>
              <a:t>为</a:t>
            </a:r>
            <a:r>
              <a:rPr lang="en-GB" altLang="zh-CN" sz="2000" dirty="0"/>
              <a:t>0</a:t>
            </a:r>
            <a:r>
              <a:rPr lang="zh-CN" altLang="en-GB" sz="2000" dirty="0"/>
              <a:t>。</a:t>
            </a:r>
          </a:p>
          <a:p>
            <a:pPr lvl="1"/>
            <a:r>
              <a:rPr lang="zh-CN" altLang="en-GB" sz="2000" dirty="0"/>
              <a:t>信宿不可达：报告子网、主机不能定位的信宿。</a:t>
            </a:r>
          </a:p>
          <a:p>
            <a:pPr lvl="1"/>
            <a:r>
              <a:rPr lang="zh-CN" altLang="en-GB" sz="2000" dirty="0"/>
              <a:t>重定向：路由重定向 </a:t>
            </a:r>
          </a:p>
          <a:p>
            <a:pPr lvl="1"/>
            <a:r>
              <a:rPr lang="zh-CN" altLang="en-GB" sz="2000" dirty="0"/>
              <a:t>参数问题：分组头参数出错。</a:t>
            </a:r>
            <a:endParaRPr lang="zh-CN" altLang="en-US" sz="2000" dirty="0"/>
          </a:p>
          <a:p>
            <a:r>
              <a:rPr lang="zh-CN" altLang="en-US" sz="2400" dirty="0"/>
              <a:t>信息报文</a:t>
            </a:r>
          </a:p>
          <a:p>
            <a:pPr lvl="1"/>
            <a:r>
              <a:rPr lang="zh-CN" altLang="en-GB" sz="2000" dirty="0"/>
              <a:t>回音请求</a:t>
            </a:r>
            <a:r>
              <a:rPr lang="en-GB" altLang="zh-CN" sz="2000" dirty="0"/>
              <a:t>/</a:t>
            </a:r>
            <a:r>
              <a:rPr lang="zh-CN" altLang="en-GB" sz="2000" dirty="0"/>
              <a:t>响应（</a:t>
            </a:r>
            <a:r>
              <a:rPr lang="en-GB" sz="2000" dirty="0"/>
              <a:t>Echo request/reply</a:t>
            </a:r>
            <a:r>
              <a:rPr lang="zh-CN" altLang="en-GB" sz="2000" dirty="0"/>
              <a:t>） </a:t>
            </a:r>
          </a:p>
          <a:p>
            <a:pPr lvl="1"/>
            <a:r>
              <a:rPr lang="zh-CN" altLang="en-GB" sz="2000" dirty="0"/>
              <a:t>地址掩码请求</a:t>
            </a:r>
            <a:r>
              <a:rPr lang="en-GB" altLang="zh-CN" sz="2000" dirty="0"/>
              <a:t>/</a:t>
            </a:r>
            <a:r>
              <a:rPr lang="zh-CN" altLang="en-GB" sz="2000" dirty="0"/>
              <a:t>响应（</a:t>
            </a:r>
            <a:r>
              <a:rPr lang="en-GB" sz="2000" dirty="0"/>
              <a:t>Address mask request/reply</a:t>
            </a:r>
            <a:r>
              <a:rPr lang="zh-CN" altLang="en-GB" sz="2000" dirty="0"/>
              <a:t>） </a:t>
            </a:r>
          </a:p>
          <a:p>
            <a:pPr lvl="1"/>
            <a:r>
              <a:rPr lang="zh-CN" altLang="en-GB" sz="2000" dirty="0"/>
              <a:t>路由器发现（</a:t>
            </a:r>
            <a:r>
              <a:rPr lang="en-GB" sz="2000" dirty="0"/>
              <a:t>Router discovery</a:t>
            </a:r>
            <a:r>
              <a:rPr lang="zh-CN" altLang="en-GB" sz="2000" dirty="0"/>
              <a:t>）</a:t>
            </a:r>
            <a:endParaRPr lang="en-US" altLang="zh-CN" sz="2000" dirty="0"/>
          </a:p>
          <a:p>
            <a:r>
              <a:rPr lang="zh-CN" altLang="en-US" sz="2400" dirty="0"/>
              <a:t>主要应用</a:t>
            </a:r>
            <a:endParaRPr lang="en-US" altLang="zh-CN" sz="2400" dirty="0"/>
          </a:p>
          <a:p>
            <a:pPr lvl="1"/>
            <a:r>
              <a:rPr lang="en-US" altLang="zh-CN" sz="2000" dirty="0"/>
              <a:t>Ping</a:t>
            </a:r>
            <a:r>
              <a:rPr lang="zh-CN" altLang="en-US" sz="2000" dirty="0"/>
              <a:t>，采用</a:t>
            </a:r>
            <a:r>
              <a:rPr lang="en-US" altLang="zh-CN" sz="2000" dirty="0">
                <a:solidFill>
                  <a:srgbClr val="FF0000"/>
                </a:solidFill>
              </a:rPr>
              <a:t>ICMP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zh-CN" altLang="en-GB" sz="2000" dirty="0">
                <a:solidFill>
                  <a:srgbClr val="FF0000"/>
                </a:solidFill>
              </a:rPr>
              <a:t>回音请求</a:t>
            </a:r>
            <a:r>
              <a:rPr lang="zh-CN" altLang="en-US" sz="2000" dirty="0">
                <a:solidFill>
                  <a:srgbClr val="FF0000"/>
                </a:solidFill>
              </a:rPr>
              <a:t>报文</a:t>
            </a:r>
            <a:r>
              <a:rPr lang="zh-CN" altLang="en-GB" sz="2000" dirty="0"/>
              <a:t>，来测试目的主机的可达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GB" altLang="zh-CN" sz="2000" dirty="0" err="1">
                <a:latin typeface="+mn-ea"/>
              </a:rPr>
              <a:t>Traceroute</a:t>
            </a:r>
            <a:r>
              <a:rPr lang="en-GB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，通过发送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递增的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TTL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值的</a:t>
            </a:r>
            <a:r>
              <a:rPr lang="zh-CN" altLang="en-GB" sz="2000" dirty="0">
                <a:solidFill>
                  <a:srgbClr val="FF0000"/>
                </a:solidFill>
                <a:latin typeface="+mn-ea"/>
              </a:rPr>
              <a:t>回音请求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报文</a:t>
            </a:r>
            <a:r>
              <a:rPr lang="zh-CN" altLang="en-US" sz="2000" dirty="0">
                <a:latin typeface="+mn-ea"/>
              </a:rPr>
              <a:t>，测试目的主机沿途经过的路由器地址。</a:t>
            </a:r>
            <a:endParaRPr lang="zh-CN" altLang="en-GB" sz="2000" dirty="0">
              <a:latin typeface="+mn-ea"/>
            </a:endParaRPr>
          </a:p>
          <a:p>
            <a:pPr lvl="1">
              <a:lnSpc>
                <a:spcPct val="80000"/>
              </a:lnSpc>
            </a:pPr>
            <a:endParaRPr lang="zh-CN" altLang="en-US" sz="20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</p:txBody>
      </p:sp>
      <p:sp>
        <p:nvSpPr>
          <p:cNvPr id="7" name="动作按钮: 后退或前一项 6">
            <a:hlinkClick r:id="rId2" action="ppaction://hlinksldjump" highlightClick="1"/>
          </p:cNvPr>
          <p:cNvSpPr/>
          <p:nvPr/>
        </p:nvSpPr>
        <p:spPr>
          <a:xfrm>
            <a:off x="8143900" y="4857760"/>
            <a:ext cx="642942" cy="78581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F907DC-2165-455D-A527-D6B9E5EF4D4B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Distance Vector vs. Link State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DV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节点向相邻节点告诉它所知道的所有节点的路由信息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节点根据相邻节点的路由信息更新自己的路由表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分布式计算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可扩展性差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节点向所有节点告诉其相邻节点的状态信息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每个节点都有一个全局的拓扑结构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根据此拓扑结构计算路由表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可扩展性好，可靠</a:t>
            </a:r>
          </a:p>
        </p:txBody>
      </p:sp>
      <p:sp>
        <p:nvSpPr>
          <p:cNvPr id="5" name="动作按钮: 后退或前一项 4">
            <a:hlinkClick r:id="rId2" action="ppaction://hlinksldjump" highlightClick="1"/>
          </p:cNvPr>
          <p:cNvSpPr/>
          <p:nvPr/>
        </p:nvSpPr>
        <p:spPr>
          <a:xfrm>
            <a:off x="7215206" y="5643578"/>
            <a:ext cx="642942" cy="78581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4994E7-91DB-40D2-ADFB-20C2A5F7B5AA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拥塞控制与流量控制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928802"/>
            <a:ext cx="8312178" cy="462599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拥塞控制</a:t>
            </a:r>
          </a:p>
          <a:p>
            <a:pPr lvl="1" eaLnBrk="1" hangingPunct="1"/>
            <a:r>
              <a:rPr lang="zh-CN" altLang="en-US" sz="2400" dirty="0"/>
              <a:t>网络负载的不均衡，例如，某个路由器的多个输入端口向同一个输出端口传输分组</a:t>
            </a:r>
          </a:p>
          <a:p>
            <a:pPr lvl="1" eaLnBrk="1" hangingPunct="1"/>
            <a:r>
              <a:rPr lang="zh-CN" altLang="en-US" sz="2400" dirty="0"/>
              <a:t>是</a:t>
            </a:r>
            <a:r>
              <a:rPr lang="zh-CN" altLang="en-US" sz="2400" b="1" dirty="0">
                <a:solidFill>
                  <a:srgbClr val="FF0000"/>
                </a:solidFill>
              </a:rPr>
              <a:t>全局</a:t>
            </a:r>
            <a:r>
              <a:rPr lang="zh-CN" altLang="en-US" sz="2400" dirty="0"/>
              <a:t>问题，涉及的节点包括主机、路由器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拥塞发生在网络内，但对于无连接的网络很难在网络层单独控制拥塞，因此网络层和传输层共同承担拥塞控制。</a:t>
            </a:r>
          </a:p>
          <a:p>
            <a:pPr eaLnBrk="1" hangingPunct="1"/>
            <a:r>
              <a:rPr lang="zh-CN" altLang="en-US" sz="2800" dirty="0"/>
              <a:t>流量控制</a:t>
            </a:r>
          </a:p>
          <a:p>
            <a:pPr lvl="1" eaLnBrk="1" hangingPunct="1"/>
            <a:r>
              <a:rPr lang="zh-CN" altLang="en-US" sz="2400" dirty="0"/>
              <a:t>接收端或所在网络的接收速度小于发送端的发送速度</a:t>
            </a: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</a:rPr>
              <a:t>只涉及收发两端</a:t>
            </a:r>
            <a:r>
              <a:rPr lang="zh-CN" altLang="en-US" sz="2400" dirty="0"/>
              <a:t>，是</a:t>
            </a:r>
            <a:r>
              <a:rPr lang="zh-CN" altLang="en-US" sz="2400" b="1" dirty="0">
                <a:solidFill>
                  <a:srgbClr val="FF0000"/>
                </a:solidFill>
              </a:rPr>
              <a:t>局部</a:t>
            </a:r>
            <a:r>
              <a:rPr lang="zh-CN" altLang="en-US" sz="2400" dirty="0"/>
              <a:t>问题</a:t>
            </a:r>
          </a:p>
          <a:p>
            <a:pPr eaLnBrk="1" hangingPunct="1"/>
            <a:r>
              <a:rPr lang="zh-CN" altLang="en-US" sz="2800" dirty="0"/>
              <a:t>由于解决方法相似，两者经常混淆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3786186" cy="704850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章目录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14500"/>
            <a:ext cx="4429125" cy="3786202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2400" b="1" dirty="0">
                <a:latin typeface="+mn-ea"/>
              </a:rPr>
              <a:t>4.1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数据链路层的基本概念与功能</a:t>
            </a:r>
          </a:p>
          <a:p>
            <a:pPr eaLnBrk="1" hangingPunct="1"/>
            <a:r>
              <a:rPr lang="en-US" altLang="zh-CN" sz="2400" b="1" dirty="0">
                <a:latin typeface="+mn-ea"/>
              </a:rPr>
              <a:t>4.2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差错检测与校正</a:t>
            </a:r>
          </a:p>
          <a:p>
            <a:pPr eaLnBrk="1" hangingPunct="1"/>
            <a:r>
              <a:rPr lang="en-US" altLang="zh-CN" sz="2400" b="1" dirty="0">
                <a:latin typeface="+mn-ea"/>
              </a:rPr>
              <a:t>4.3</a:t>
            </a:r>
            <a:r>
              <a:rPr lang="zh-CN" altLang="en-US" sz="2400" b="1" dirty="0">
                <a:latin typeface="+mn-ea"/>
              </a:rPr>
              <a:t>基本数据链路协议</a:t>
            </a:r>
          </a:p>
          <a:p>
            <a:pPr eaLnBrk="1" hangingPunct="1"/>
            <a:r>
              <a:rPr lang="en-US" altLang="zh-CN" sz="2400" b="1" dirty="0">
                <a:latin typeface="+mn-ea"/>
              </a:rPr>
              <a:t>4.4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滑动窗口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1800" b="1" dirty="0">
                <a:latin typeface="+mn-ea"/>
              </a:rPr>
              <a:t>Slide Windows</a:t>
            </a:r>
            <a:r>
              <a:rPr lang="zh-CN" altLang="en-US" sz="2400" b="1" dirty="0">
                <a:latin typeface="+mn-ea"/>
              </a:rPr>
              <a:t>）协议</a:t>
            </a:r>
            <a:endParaRPr lang="zh-CN" altLang="en-US" sz="2800" b="1" dirty="0">
              <a:latin typeface="+mn-ea"/>
            </a:endParaRPr>
          </a:p>
          <a:p>
            <a:pPr eaLnBrk="1" hangingPunct="1"/>
            <a:r>
              <a:rPr lang="en-US" altLang="zh-CN" sz="2400" b="1" dirty="0">
                <a:latin typeface="+mn-ea"/>
              </a:rPr>
              <a:t>4.5</a:t>
            </a:r>
            <a:r>
              <a:rPr lang="zh-CN" altLang="en-US" sz="2400" b="1" dirty="0">
                <a:latin typeface="+mn-ea"/>
              </a:rPr>
              <a:t>面向位的协议</a:t>
            </a:r>
            <a:r>
              <a:rPr lang="en-US" altLang="zh-CN" sz="2400" b="1" dirty="0">
                <a:latin typeface="+mn-ea"/>
              </a:rPr>
              <a:t>HDLC</a:t>
            </a:r>
          </a:p>
          <a:p>
            <a:pPr eaLnBrk="1" hangingPunct="1"/>
            <a:r>
              <a:rPr lang="en-US" altLang="zh-CN" sz="2400" b="1" dirty="0">
                <a:latin typeface="+mn-ea"/>
              </a:rPr>
              <a:t>4.6</a:t>
            </a:r>
            <a:r>
              <a:rPr lang="zh-CN" altLang="en-US" sz="2400" b="1" dirty="0">
                <a:latin typeface="+mn-ea"/>
              </a:rPr>
              <a:t>面向字节的数据链路层协议</a:t>
            </a:r>
            <a:r>
              <a:rPr lang="en-US" altLang="zh-CN" sz="2400" b="1" dirty="0">
                <a:latin typeface="+mn-ea"/>
              </a:rPr>
              <a:t>-PPP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0" y="500062"/>
            <a:ext cx="4357688" cy="392906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</a:rPr>
              <a:t>5.1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传统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LAN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的基本概念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</a:rPr>
              <a:t>5.2 </a:t>
            </a:r>
            <a:r>
              <a:rPr lang="zh-CN" altLang="en-US" sz="2400" b="1" dirty="0">
                <a:latin typeface="+mn-ea"/>
              </a:rPr>
              <a:t>多路访问协议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</a:rPr>
              <a:t>5.3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以太网的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MAC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协议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</a:rPr>
              <a:t>5.4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无线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LAN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</a:rPr>
              <a:t>5.5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网桥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</a:rPr>
              <a:t>5.6 </a:t>
            </a:r>
            <a:r>
              <a:rPr lang="zh-CN" altLang="en-US" sz="2400" b="1" dirty="0">
                <a:latin typeface="+mn-ea"/>
              </a:rPr>
              <a:t>交换式局域网</a:t>
            </a:r>
            <a:endParaRPr lang="zh-CN" alt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5FDCE-089D-4781-AEB7-C06CC8408632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847708"/>
          </a:xfrm>
        </p:spPr>
        <p:txBody>
          <a:bodyPr/>
          <a:lstStyle/>
          <a:p>
            <a:pPr eaLnBrk="1" hangingPunct="1"/>
            <a:r>
              <a:rPr lang="zh-CN" altLang="en-US" dirty="0"/>
              <a:t>令牌桶算法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142984"/>
            <a:ext cx="8059738" cy="4726010"/>
          </a:xfrm>
        </p:spPr>
        <p:txBody>
          <a:bodyPr/>
          <a:lstStyle/>
          <a:p>
            <a:pPr eaLnBrk="1" hangingPunct="1"/>
            <a:r>
              <a:rPr lang="zh-CN" altLang="en-US" dirty="0"/>
              <a:t>令牌桶容量</a:t>
            </a:r>
            <a:r>
              <a:rPr lang="en-US" altLang="zh-CN" dirty="0"/>
              <a:t>B bytes</a:t>
            </a:r>
            <a:r>
              <a:rPr lang="zh-CN" altLang="en-US" dirty="0"/>
              <a:t>，令牌产生速率为</a:t>
            </a:r>
            <a:r>
              <a:rPr lang="en-US" altLang="zh-CN" dirty="0">
                <a:cs typeface="Arial" pitchFamily="34" charset="0"/>
              </a:rPr>
              <a:t>R bytes/s</a:t>
            </a:r>
            <a:r>
              <a:rPr lang="zh-CN" altLang="en-US" dirty="0"/>
              <a:t>，计算机最大数据速率</a:t>
            </a:r>
            <a:r>
              <a:rPr lang="en-US" altLang="zh-CN" dirty="0"/>
              <a:t>M bytes/s</a:t>
            </a:r>
            <a:r>
              <a:rPr lang="zh-CN" altLang="en-US" dirty="0"/>
              <a:t>，则计算机可以以</a:t>
            </a:r>
            <a:r>
              <a:rPr lang="en-US" altLang="zh-CN" dirty="0"/>
              <a:t>M</a:t>
            </a:r>
            <a:r>
              <a:rPr lang="zh-CN" altLang="en-US" dirty="0"/>
              <a:t>速率传输</a:t>
            </a:r>
            <a:r>
              <a:rPr lang="en-US" altLang="zh-CN" dirty="0"/>
              <a:t>S</a:t>
            </a:r>
            <a:r>
              <a:rPr lang="zh-CN" altLang="en-US" dirty="0"/>
              <a:t>秒 。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cs typeface="Arial" pitchFamily="34" charset="0"/>
              </a:rPr>
              <a:t>B+ R</a:t>
            </a:r>
            <a:r>
              <a:rPr lang="en-US" altLang="zh-CN" dirty="0">
                <a:solidFill>
                  <a:srgbClr val="FF0000"/>
                </a:solidFill>
              </a:rPr>
              <a:t> S</a:t>
            </a:r>
            <a:r>
              <a:rPr lang="en-US" altLang="zh-CN" dirty="0">
                <a:solidFill>
                  <a:srgbClr val="FF0000"/>
                </a:solidFill>
                <a:cs typeface="Arial" pitchFamily="34" charset="0"/>
              </a:rPr>
              <a:t>=MS</a:t>
            </a:r>
            <a:r>
              <a:rPr lang="en-US" altLang="zh-CN" dirty="0">
                <a:cs typeface="Arial" pitchFamily="34" charset="0"/>
              </a:rPr>
              <a:t>        S=B/</a:t>
            </a:r>
            <a:r>
              <a:rPr lang="zh-CN" altLang="en-US" dirty="0"/>
              <a:t>（</a:t>
            </a:r>
            <a:r>
              <a:rPr lang="en-US" altLang="zh-CN" dirty="0"/>
              <a:t>M- </a:t>
            </a:r>
            <a:r>
              <a:rPr lang="en-US" altLang="zh-CN" dirty="0">
                <a:cs typeface="Arial" pitchFamily="34" charset="0"/>
              </a:rPr>
              <a:t>R</a:t>
            </a:r>
            <a:r>
              <a:rPr lang="zh-CN" altLang="en-US" dirty="0"/>
              <a:t>）</a:t>
            </a:r>
            <a:r>
              <a:rPr lang="en-US" altLang="zh-CN" dirty="0"/>
              <a:t>=11ms</a:t>
            </a:r>
          </a:p>
          <a:p>
            <a:pPr eaLnBrk="1" hangingPunct="1"/>
            <a:r>
              <a:rPr lang="zh-CN" altLang="en-US" dirty="0"/>
              <a:t>例：</a:t>
            </a:r>
            <a:r>
              <a:rPr lang="en-US" sz="2400" dirty="0"/>
              <a:t>ATM</a:t>
            </a:r>
            <a:r>
              <a:rPr lang="zh-CN" altLang="en-US" sz="2400" dirty="0"/>
              <a:t>网络中每个信元</a:t>
            </a:r>
            <a:r>
              <a:rPr lang="en-US" sz="2400" dirty="0"/>
              <a:t>53</a:t>
            </a:r>
            <a:r>
              <a:rPr lang="zh-CN" altLang="en-US" sz="2400" dirty="0"/>
              <a:t>个字节，每隔</a:t>
            </a:r>
            <a:r>
              <a:rPr lang="en-US" sz="2400" dirty="0"/>
              <a:t>53</a:t>
            </a:r>
            <a:r>
              <a:rPr lang="en-US" altLang="zh-CN" sz="2400" dirty="0"/>
              <a:t>μ</a:t>
            </a:r>
            <a:r>
              <a:rPr lang="en-US" sz="2400" dirty="0"/>
              <a:t>s</a:t>
            </a:r>
            <a:r>
              <a:rPr lang="zh-CN" altLang="en-US" sz="2400" dirty="0"/>
              <a:t>产生一个新令牌，每个信元获取令牌后即可传输。令牌桶内已有</a:t>
            </a:r>
            <a:r>
              <a:rPr lang="en-US" sz="2400" dirty="0"/>
              <a:t>2000</a:t>
            </a:r>
            <a:r>
              <a:rPr lang="zh-CN" altLang="en-US" sz="2400" dirty="0"/>
              <a:t>个令牌。请问计算机用</a:t>
            </a:r>
            <a:r>
              <a:rPr lang="en-US" sz="2400" dirty="0"/>
              <a:t>10Mbps</a:t>
            </a:r>
            <a:r>
              <a:rPr lang="zh-CN" altLang="en-US" sz="2400" dirty="0"/>
              <a:t>的全速可以传输多长时间？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解：</a:t>
            </a:r>
            <a:r>
              <a:rPr lang="en-US" altLang="zh-CN" sz="2400" dirty="0"/>
              <a:t>R=53*8/53=8Mbps,  B=2000*53*8=0.848Mb</a:t>
            </a:r>
          </a:p>
          <a:p>
            <a:pPr eaLnBrk="1" hangingPunct="1"/>
            <a:r>
              <a:rPr lang="en-US" altLang="zh-CN" sz="2400" dirty="0"/>
              <a:t>          S=0.848/(10-8)=0.424s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5" name="动作按钮: 后退或前一项 4">
            <a:hlinkClick r:id="rId3" action="ppaction://hlinksldjump" highlightClick="1"/>
          </p:cNvPr>
          <p:cNvSpPr/>
          <p:nvPr/>
        </p:nvSpPr>
        <p:spPr>
          <a:xfrm>
            <a:off x="7215206" y="5715016"/>
            <a:ext cx="642942" cy="78581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A6E4-D5A3-4DCF-92CC-05A32127F04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</a:t>
            </a:r>
            <a:r>
              <a:rPr lang="zh-CN" altLang="en-US"/>
              <a:t>地址与</a:t>
            </a:r>
            <a:r>
              <a:rPr lang="en-US" altLang="zh-CN"/>
              <a:t>MAC</a:t>
            </a:r>
            <a:r>
              <a:rPr lang="zh-CN" altLang="en-US"/>
              <a:t>地址的区别</a:t>
            </a:r>
          </a:p>
        </p:txBody>
      </p:sp>
      <p:graphicFrame>
        <p:nvGraphicFramePr>
          <p:cNvPr id="50205" name="Group 29"/>
          <p:cNvGraphicFramePr>
            <a:graphicFrameLocks noGrp="1"/>
          </p:cNvGraphicFramePr>
          <p:nvPr>
            <p:ph idx="1"/>
          </p:nvPr>
        </p:nvGraphicFramePr>
        <p:xfrm>
          <a:off x="755650" y="2060575"/>
          <a:ext cx="7772400" cy="3827409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物理地址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(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数据链路层地址）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逻辑地址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（网络层地址）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局部意义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全局意义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随机获得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上级分配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48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（如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08:00:39:00:2f:c3)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32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（如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202.38.75.11</a:t>
                      </a: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动作按钮: 后退或前一项 4">
            <a:hlinkClick r:id="rId2" action="ppaction://hlinksldjump" highlightClick="1"/>
          </p:cNvPr>
          <p:cNvSpPr/>
          <p:nvPr/>
        </p:nvSpPr>
        <p:spPr>
          <a:xfrm>
            <a:off x="5643570" y="6143644"/>
            <a:ext cx="500066" cy="50006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38" name="AutoShape 350"/>
          <p:cNvSpPr>
            <a:spLocks noChangeArrowheads="1"/>
          </p:cNvSpPr>
          <p:nvPr/>
        </p:nvSpPr>
        <p:spPr bwMode="auto">
          <a:xfrm>
            <a:off x="1350963" y="1793875"/>
            <a:ext cx="6521450" cy="3902075"/>
          </a:xfrm>
          <a:prstGeom prst="roundRect">
            <a:avLst>
              <a:gd name="adj" fmla="val 24787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217093" name="Freeform 5"/>
          <p:cNvSpPr>
            <a:spLocks/>
          </p:cNvSpPr>
          <p:nvPr/>
        </p:nvSpPr>
        <p:spPr bwMode="auto">
          <a:xfrm>
            <a:off x="3055938" y="2538413"/>
            <a:ext cx="4789487" cy="3170237"/>
          </a:xfrm>
          <a:custGeom>
            <a:avLst/>
            <a:gdLst/>
            <a:ahLst/>
            <a:cxnLst>
              <a:cxn ang="0">
                <a:pos x="1959" y="1382"/>
              </a:cxn>
              <a:cxn ang="0">
                <a:pos x="2196" y="1115"/>
              </a:cxn>
              <a:cxn ang="0">
                <a:pos x="2334" y="857"/>
              </a:cxn>
              <a:cxn ang="0">
                <a:pos x="2474" y="428"/>
              </a:cxn>
              <a:cxn ang="0">
                <a:pos x="2485" y="397"/>
              </a:cxn>
              <a:cxn ang="0">
                <a:pos x="2503" y="318"/>
              </a:cxn>
              <a:cxn ang="0">
                <a:pos x="2524" y="241"/>
              </a:cxn>
              <a:cxn ang="0">
                <a:pos x="2539" y="212"/>
              </a:cxn>
              <a:cxn ang="0">
                <a:pos x="2557" y="191"/>
              </a:cxn>
              <a:cxn ang="0">
                <a:pos x="2599" y="170"/>
              </a:cxn>
              <a:cxn ang="0">
                <a:pos x="2630" y="154"/>
              </a:cxn>
              <a:cxn ang="0">
                <a:pos x="2674" y="131"/>
              </a:cxn>
              <a:cxn ang="0">
                <a:pos x="2709" y="110"/>
              </a:cxn>
              <a:cxn ang="0">
                <a:pos x="2752" y="79"/>
              </a:cxn>
              <a:cxn ang="0">
                <a:pos x="2767" y="75"/>
              </a:cxn>
              <a:cxn ang="0">
                <a:pos x="2819" y="52"/>
              </a:cxn>
              <a:cxn ang="0">
                <a:pos x="2879" y="27"/>
              </a:cxn>
              <a:cxn ang="0">
                <a:pos x="2933" y="13"/>
              </a:cxn>
              <a:cxn ang="0">
                <a:pos x="2952" y="13"/>
              </a:cxn>
              <a:cxn ang="0">
                <a:pos x="2973" y="6"/>
              </a:cxn>
              <a:cxn ang="0">
                <a:pos x="3037" y="0"/>
              </a:cxn>
              <a:cxn ang="0">
                <a:pos x="3110" y="4"/>
              </a:cxn>
              <a:cxn ang="0">
                <a:pos x="3155" y="15"/>
              </a:cxn>
              <a:cxn ang="0">
                <a:pos x="3178" y="25"/>
              </a:cxn>
              <a:cxn ang="0">
                <a:pos x="3191" y="56"/>
              </a:cxn>
              <a:cxn ang="0">
                <a:pos x="3211" y="116"/>
              </a:cxn>
              <a:cxn ang="0">
                <a:pos x="3240" y="275"/>
              </a:cxn>
              <a:cxn ang="0">
                <a:pos x="3240" y="355"/>
              </a:cxn>
              <a:cxn ang="0">
                <a:pos x="3246" y="473"/>
              </a:cxn>
              <a:cxn ang="0">
                <a:pos x="3234" y="785"/>
              </a:cxn>
              <a:cxn ang="0">
                <a:pos x="3230" y="1003"/>
              </a:cxn>
              <a:cxn ang="0">
                <a:pos x="3232" y="1102"/>
              </a:cxn>
              <a:cxn ang="0">
                <a:pos x="3222" y="1229"/>
              </a:cxn>
              <a:cxn ang="0">
                <a:pos x="3222" y="1433"/>
              </a:cxn>
              <a:cxn ang="0">
                <a:pos x="3216" y="1769"/>
              </a:cxn>
              <a:cxn ang="0">
                <a:pos x="3036" y="1979"/>
              </a:cxn>
              <a:cxn ang="0">
                <a:pos x="2676" y="1997"/>
              </a:cxn>
              <a:cxn ang="0">
                <a:pos x="1878" y="2039"/>
              </a:cxn>
              <a:cxn ang="0">
                <a:pos x="1031" y="2140"/>
              </a:cxn>
              <a:cxn ang="0">
                <a:pos x="660" y="2117"/>
              </a:cxn>
              <a:cxn ang="0">
                <a:pos x="222" y="2129"/>
              </a:cxn>
              <a:cxn ang="0">
                <a:pos x="0" y="1985"/>
              </a:cxn>
              <a:cxn ang="0">
                <a:pos x="36" y="1853"/>
              </a:cxn>
              <a:cxn ang="0">
                <a:pos x="510" y="1799"/>
              </a:cxn>
              <a:cxn ang="0">
                <a:pos x="1038" y="1769"/>
              </a:cxn>
              <a:cxn ang="0">
                <a:pos x="1788" y="1594"/>
              </a:cxn>
            </a:cxnLst>
            <a:rect l="0" t="0" r="r" b="b"/>
            <a:pathLst>
              <a:path w="3246" h="2165">
                <a:moveTo>
                  <a:pt x="1926" y="1499"/>
                </a:moveTo>
                <a:lnTo>
                  <a:pt x="1959" y="1382"/>
                </a:lnTo>
                <a:lnTo>
                  <a:pt x="2016" y="1319"/>
                </a:lnTo>
                <a:lnTo>
                  <a:pt x="2196" y="1115"/>
                </a:lnTo>
                <a:lnTo>
                  <a:pt x="2256" y="1025"/>
                </a:lnTo>
                <a:lnTo>
                  <a:pt x="2334" y="857"/>
                </a:lnTo>
                <a:lnTo>
                  <a:pt x="2424" y="635"/>
                </a:lnTo>
                <a:lnTo>
                  <a:pt x="2474" y="428"/>
                </a:lnTo>
                <a:lnTo>
                  <a:pt x="2478" y="413"/>
                </a:lnTo>
                <a:lnTo>
                  <a:pt x="2485" y="397"/>
                </a:lnTo>
                <a:lnTo>
                  <a:pt x="2493" y="359"/>
                </a:lnTo>
                <a:lnTo>
                  <a:pt x="2503" y="318"/>
                </a:lnTo>
                <a:lnTo>
                  <a:pt x="2514" y="278"/>
                </a:lnTo>
                <a:lnTo>
                  <a:pt x="2524" y="241"/>
                </a:lnTo>
                <a:lnTo>
                  <a:pt x="2532" y="224"/>
                </a:lnTo>
                <a:lnTo>
                  <a:pt x="2539" y="212"/>
                </a:lnTo>
                <a:lnTo>
                  <a:pt x="2547" y="199"/>
                </a:lnTo>
                <a:lnTo>
                  <a:pt x="2557" y="191"/>
                </a:lnTo>
                <a:lnTo>
                  <a:pt x="2580" y="179"/>
                </a:lnTo>
                <a:lnTo>
                  <a:pt x="2599" y="170"/>
                </a:lnTo>
                <a:lnTo>
                  <a:pt x="2615" y="160"/>
                </a:lnTo>
                <a:lnTo>
                  <a:pt x="2630" y="154"/>
                </a:lnTo>
                <a:lnTo>
                  <a:pt x="2655" y="141"/>
                </a:lnTo>
                <a:lnTo>
                  <a:pt x="2674" y="131"/>
                </a:lnTo>
                <a:lnTo>
                  <a:pt x="2690" y="121"/>
                </a:lnTo>
                <a:lnTo>
                  <a:pt x="2709" y="110"/>
                </a:lnTo>
                <a:lnTo>
                  <a:pt x="2728" y="98"/>
                </a:lnTo>
                <a:lnTo>
                  <a:pt x="2752" y="79"/>
                </a:lnTo>
                <a:lnTo>
                  <a:pt x="2759" y="77"/>
                </a:lnTo>
                <a:lnTo>
                  <a:pt x="2767" y="75"/>
                </a:lnTo>
                <a:lnTo>
                  <a:pt x="2790" y="64"/>
                </a:lnTo>
                <a:lnTo>
                  <a:pt x="2819" y="52"/>
                </a:lnTo>
                <a:lnTo>
                  <a:pt x="2850" y="40"/>
                </a:lnTo>
                <a:lnTo>
                  <a:pt x="2879" y="27"/>
                </a:lnTo>
                <a:lnTo>
                  <a:pt x="2908" y="19"/>
                </a:lnTo>
                <a:lnTo>
                  <a:pt x="2933" y="13"/>
                </a:lnTo>
                <a:lnTo>
                  <a:pt x="2943" y="13"/>
                </a:lnTo>
                <a:lnTo>
                  <a:pt x="2952" y="13"/>
                </a:lnTo>
                <a:lnTo>
                  <a:pt x="2962" y="11"/>
                </a:lnTo>
                <a:lnTo>
                  <a:pt x="2973" y="6"/>
                </a:lnTo>
                <a:lnTo>
                  <a:pt x="3002" y="2"/>
                </a:lnTo>
                <a:lnTo>
                  <a:pt x="3037" y="0"/>
                </a:lnTo>
                <a:lnTo>
                  <a:pt x="3072" y="0"/>
                </a:lnTo>
                <a:lnTo>
                  <a:pt x="3110" y="4"/>
                </a:lnTo>
                <a:lnTo>
                  <a:pt x="3141" y="8"/>
                </a:lnTo>
                <a:lnTo>
                  <a:pt x="3155" y="15"/>
                </a:lnTo>
                <a:lnTo>
                  <a:pt x="3168" y="19"/>
                </a:lnTo>
                <a:lnTo>
                  <a:pt x="3178" y="25"/>
                </a:lnTo>
                <a:lnTo>
                  <a:pt x="3184" y="33"/>
                </a:lnTo>
                <a:lnTo>
                  <a:pt x="3191" y="56"/>
                </a:lnTo>
                <a:lnTo>
                  <a:pt x="3199" y="85"/>
                </a:lnTo>
                <a:lnTo>
                  <a:pt x="3211" y="116"/>
                </a:lnTo>
                <a:lnTo>
                  <a:pt x="3222" y="209"/>
                </a:lnTo>
                <a:lnTo>
                  <a:pt x="3240" y="275"/>
                </a:lnTo>
                <a:lnTo>
                  <a:pt x="3240" y="343"/>
                </a:lnTo>
                <a:lnTo>
                  <a:pt x="3240" y="355"/>
                </a:lnTo>
                <a:lnTo>
                  <a:pt x="3245" y="367"/>
                </a:lnTo>
                <a:lnTo>
                  <a:pt x="3246" y="473"/>
                </a:lnTo>
                <a:lnTo>
                  <a:pt x="3234" y="545"/>
                </a:lnTo>
                <a:lnTo>
                  <a:pt x="3234" y="785"/>
                </a:lnTo>
                <a:lnTo>
                  <a:pt x="3232" y="930"/>
                </a:lnTo>
                <a:lnTo>
                  <a:pt x="3230" y="1003"/>
                </a:lnTo>
                <a:lnTo>
                  <a:pt x="3232" y="1050"/>
                </a:lnTo>
                <a:lnTo>
                  <a:pt x="3232" y="1102"/>
                </a:lnTo>
                <a:lnTo>
                  <a:pt x="3234" y="1158"/>
                </a:lnTo>
                <a:lnTo>
                  <a:pt x="3222" y="1229"/>
                </a:lnTo>
                <a:lnTo>
                  <a:pt x="3222" y="1331"/>
                </a:lnTo>
                <a:lnTo>
                  <a:pt x="3222" y="1433"/>
                </a:lnTo>
                <a:lnTo>
                  <a:pt x="3222" y="1583"/>
                </a:lnTo>
                <a:lnTo>
                  <a:pt x="3216" y="1769"/>
                </a:lnTo>
                <a:lnTo>
                  <a:pt x="3156" y="1931"/>
                </a:lnTo>
                <a:lnTo>
                  <a:pt x="3036" y="1979"/>
                </a:lnTo>
                <a:lnTo>
                  <a:pt x="2886" y="1991"/>
                </a:lnTo>
                <a:lnTo>
                  <a:pt x="2676" y="1997"/>
                </a:lnTo>
                <a:lnTo>
                  <a:pt x="2454" y="2003"/>
                </a:lnTo>
                <a:lnTo>
                  <a:pt x="1878" y="2039"/>
                </a:lnTo>
                <a:lnTo>
                  <a:pt x="1236" y="2153"/>
                </a:lnTo>
                <a:lnTo>
                  <a:pt x="1031" y="2140"/>
                </a:lnTo>
                <a:lnTo>
                  <a:pt x="840" y="2129"/>
                </a:lnTo>
                <a:lnTo>
                  <a:pt x="660" y="2117"/>
                </a:lnTo>
                <a:lnTo>
                  <a:pt x="408" y="2165"/>
                </a:lnTo>
                <a:lnTo>
                  <a:pt x="222" y="2129"/>
                </a:lnTo>
                <a:lnTo>
                  <a:pt x="72" y="2057"/>
                </a:lnTo>
                <a:lnTo>
                  <a:pt x="0" y="1985"/>
                </a:lnTo>
                <a:lnTo>
                  <a:pt x="0" y="1907"/>
                </a:lnTo>
                <a:lnTo>
                  <a:pt x="36" y="1853"/>
                </a:lnTo>
                <a:lnTo>
                  <a:pt x="156" y="1811"/>
                </a:lnTo>
                <a:lnTo>
                  <a:pt x="510" y="1799"/>
                </a:lnTo>
                <a:lnTo>
                  <a:pt x="744" y="1787"/>
                </a:lnTo>
                <a:lnTo>
                  <a:pt x="1038" y="1769"/>
                </a:lnTo>
                <a:lnTo>
                  <a:pt x="1608" y="1703"/>
                </a:lnTo>
                <a:lnTo>
                  <a:pt x="1788" y="1594"/>
                </a:lnTo>
                <a:lnTo>
                  <a:pt x="1926" y="1499"/>
                </a:lnTo>
                <a:close/>
              </a:path>
            </a:pathLst>
          </a:custGeom>
          <a:solidFill>
            <a:srgbClr val="FF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4878388" y="5426075"/>
            <a:ext cx="0" cy="855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>
            <a:off x="3640138" y="5403850"/>
            <a:ext cx="0" cy="852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96" name="Freeform 8"/>
          <p:cNvSpPr>
            <a:spLocks/>
          </p:cNvSpPr>
          <p:nvPr/>
        </p:nvSpPr>
        <p:spPr bwMode="auto">
          <a:xfrm>
            <a:off x="5199063" y="5192713"/>
            <a:ext cx="2478087" cy="211137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0"/>
              </a:cxn>
              <a:cxn ang="0">
                <a:pos x="1680" y="0"/>
              </a:cxn>
            </a:cxnLst>
            <a:rect l="0" t="0" r="r" b="b"/>
            <a:pathLst>
              <a:path w="1680" h="192">
                <a:moveTo>
                  <a:pt x="0" y="192"/>
                </a:moveTo>
                <a:lnTo>
                  <a:pt x="0" y="0"/>
                </a:lnTo>
                <a:lnTo>
                  <a:pt x="1680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97" name="Freeform 9"/>
          <p:cNvSpPr>
            <a:spLocks/>
          </p:cNvSpPr>
          <p:nvPr/>
        </p:nvSpPr>
        <p:spPr bwMode="auto">
          <a:xfrm>
            <a:off x="3213100" y="4514850"/>
            <a:ext cx="1679575" cy="255588"/>
          </a:xfrm>
          <a:custGeom>
            <a:avLst/>
            <a:gdLst/>
            <a:ahLst/>
            <a:cxnLst>
              <a:cxn ang="0">
                <a:pos x="45" y="21"/>
              </a:cxn>
              <a:cxn ang="0">
                <a:pos x="60" y="10"/>
              </a:cxn>
              <a:cxn ang="0">
                <a:pos x="77" y="4"/>
              </a:cxn>
              <a:cxn ang="0">
                <a:pos x="87" y="2"/>
              </a:cxn>
              <a:cxn ang="0">
                <a:pos x="99" y="0"/>
              </a:cxn>
              <a:cxn ang="0">
                <a:pos x="116" y="0"/>
              </a:cxn>
              <a:cxn ang="0">
                <a:pos x="137" y="0"/>
              </a:cxn>
              <a:cxn ang="0">
                <a:pos x="160" y="0"/>
              </a:cxn>
              <a:cxn ang="0">
                <a:pos x="189" y="2"/>
              </a:cxn>
              <a:cxn ang="0">
                <a:pos x="218" y="6"/>
              </a:cxn>
              <a:cxn ang="0">
                <a:pos x="251" y="8"/>
              </a:cxn>
              <a:cxn ang="0">
                <a:pos x="288" y="12"/>
              </a:cxn>
              <a:cxn ang="0">
                <a:pos x="324" y="16"/>
              </a:cxn>
              <a:cxn ang="0">
                <a:pos x="403" y="21"/>
              </a:cxn>
              <a:cxn ang="0">
                <a:pos x="442" y="21"/>
              </a:cxn>
              <a:cxn ang="0">
                <a:pos x="486" y="23"/>
              </a:cxn>
              <a:cxn ang="0">
                <a:pos x="575" y="23"/>
              </a:cxn>
              <a:cxn ang="0">
                <a:pos x="668" y="23"/>
              </a:cxn>
              <a:cxn ang="0">
                <a:pos x="764" y="21"/>
              </a:cxn>
              <a:cxn ang="0">
                <a:pos x="814" y="18"/>
              </a:cxn>
              <a:cxn ang="0">
                <a:pos x="866" y="16"/>
              </a:cxn>
              <a:cxn ang="0">
                <a:pos x="972" y="10"/>
              </a:cxn>
              <a:cxn ang="0">
                <a:pos x="1024" y="6"/>
              </a:cxn>
              <a:cxn ang="0">
                <a:pos x="1063" y="9"/>
              </a:cxn>
              <a:cxn ang="0">
                <a:pos x="1102" y="15"/>
              </a:cxn>
              <a:cxn ang="0">
                <a:pos x="1138" y="84"/>
              </a:cxn>
              <a:cxn ang="0">
                <a:pos x="1096" y="138"/>
              </a:cxn>
              <a:cxn ang="0">
                <a:pos x="1009" y="159"/>
              </a:cxn>
              <a:cxn ang="0">
                <a:pos x="918" y="162"/>
              </a:cxn>
              <a:cxn ang="0">
                <a:pos x="864" y="158"/>
              </a:cxn>
              <a:cxn ang="0">
                <a:pos x="808" y="155"/>
              </a:cxn>
              <a:cxn ang="0">
                <a:pos x="693" y="151"/>
              </a:cxn>
              <a:cxn ang="0">
                <a:pos x="639" y="149"/>
              </a:cxn>
              <a:cxn ang="0">
                <a:pos x="585" y="149"/>
              </a:cxn>
              <a:cxn ang="0">
                <a:pos x="531" y="151"/>
              </a:cxn>
              <a:cxn ang="0">
                <a:pos x="477" y="153"/>
              </a:cxn>
              <a:cxn ang="0">
                <a:pos x="421" y="158"/>
              </a:cxn>
              <a:cxn ang="0">
                <a:pos x="367" y="162"/>
              </a:cxn>
              <a:cxn ang="0">
                <a:pos x="317" y="166"/>
              </a:cxn>
              <a:cxn ang="0">
                <a:pos x="270" y="170"/>
              </a:cxn>
              <a:cxn ang="0">
                <a:pos x="226" y="172"/>
              </a:cxn>
              <a:cxn ang="0">
                <a:pos x="191" y="174"/>
              </a:cxn>
              <a:cxn ang="0">
                <a:pos x="162" y="174"/>
              </a:cxn>
              <a:cxn ang="0">
                <a:pos x="141" y="174"/>
              </a:cxn>
              <a:cxn ang="0">
                <a:pos x="124" y="172"/>
              </a:cxn>
              <a:cxn ang="0">
                <a:pos x="112" y="170"/>
              </a:cxn>
              <a:cxn ang="0">
                <a:pos x="104" y="168"/>
              </a:cxn>
              <a:cxn ang="0">
                <a:pos x="93" y="166"/>
              </a:cxn>
              <a:cxn ang="0">
                <a:pos x="85" y="162"/>
              </a:cxn>
              <a:cxn ang="0">
                <a:pos x="74" y="158"/>
              </a:cxn>
              <a:cxn ang="0">
                <a:pos x="50" y="147"/>
              </a:cxn>
              <a:cxn ang="0">
                <a:pos x="27" y="133"/>
              </a:cxn>
              <a:cxn ang="0">
                <a:pos x="16" y="124"/>
              </a:cxn>
              <a:cxn ang="0">
                <a:pos x="8" y="116"/>
              </a:cxn>
              <a:cxn ang="0">
                <a:pos x="2" y="108"/>
              </a:cxn>
              <a:cxn ang="0">
                <a:pos x="0" y="99"/>
              </a:cxn>
              <a:cxn ang="0">
                <a:pos x="0" y="91"/>
              </a:cxn>
              <a:cxn ang="0">
                <a:pos x="2" y="81"/>
              </a:cxn>
              <a:cxn ang="0">
                <a:pos x="6" y="68"/>
              </a:cxn>
              <a:cxn ang="0">
                <a:pos x="12" y="58"/>
              </a:cxn>
              <a:cxn ang="0">
                <a:pos x="29" y="37"/>
              </a:cxn>
              <a:cxn ang="0">
                <a:pos x="37" y="29"/>
              </a:cxn>
              <a:cxn ang="0">
                <a:pos x="45" y="21"/>
              </a:cxn>
            </a:cxnLst>
            <a:rect l="0" t="0" r="r" b="b"/>
            <a:pathLst>
              <a:path w="1138" h="174">
                <a:moveTo>
                  <a:pt x="45" y="21"/>
                </a:moveTo>
                <a:lnTo>
                  <a:pt x="60" y="10"/>
                </a:lnTo>
                <a:lnTo>
                  <a:pt x="77" y="4"/>
                </a:lnTo>
                <a:lnTo>
                  <a:pt x="87" y="2"/>
                </a:lnTo>
                <a:lnTo>
                  <a:pt x="99" y="0"/>
                </a:lnTo>
                <a:lnTo>
                  <a:pt x="116" y="0"/>
                </a:lnTo>
                <a:lnTo>
                  <a:pt x="137" y="0"/>
                </a:lnTo>
                <a:lnTo>
                  <a:pt x="160" y="0"/>
                </a:lnTo>
                <a:lnTo>
                  <a:pt x="189" y="2"/>
                </a:lnTo>
                <a:lnTo>
                  <a:pt x="218" y="6"/>
                </a:lnTo>
                <a:lnTo>
                  <a:pt x="251" y="8"/>
                </a:lnTo>
                <a:lnTo>
                  <a:pt x="288" y="12"/>
                </a:lnTo>
                <a:lnTo>
                  <a:pt x="324" y="16"/>
                </a:lnTo>
                <a:lnTo>
                  <a:pt x="403" y="21"/>
                </a:lnTo>
                <a:lnTo>
                  <a:pt x="442" y="21"/>
                </a:lnTo>
                <a:lnTo>
                  <a:pt x="486" y="23"/>
                </a:lnTo>
                <a:lnTo>
                  <a:pt x="575" y="23"/>
                </a:lnTo>
                <a:lnTo>
                  <a:pt x="668" y="23"/>
                </a:lnTo>
                <a:lnTo>
                  <a:pt x="764" y="21"/>
                </a:lnTo>
                <a:lnTo>
                  <a:pt x="814" y="18"/>
                </a:lnTo>
                <a:lnTo>
                  <a:pt x="866" y="16"/>
                </a:lnTo>
                <a:lnTo>
                  <a:pt x="972" y="10"/>
                </a:lnTo>
                <a:lnTo>
                  <a:pt x="1024" y="6"/>
                </a:lnTo>
                <a:lnTo>
                  <a:pt x="1063" y="9"/>
                </a:lnTo>
                <a:lnTo>
                  <a:pt x="1102" y="15"/>
                </a:lnTo>
                <a:lnTo>
                  <a:pt x="1138" y="84"/>
                </a:lnTo>
                <a:lnTo>
                  <a:pt x="1096" y="138"/>
                </a:lnTo>
                <a:lnTo>
                  <a:pt x="1009" y="159"/>
                </a:lnTo>
                <a:lnTo>
                  <a:pt x="918" y="162"/>
                </a:lnTo>
                <a:lnTo>
                  <a:pt x="864" y="158"/>
                </a:lnTo>
                <a:lnTo>
                  <a:pt x="808" y="155"/>
                </a:lnTo>
                <a:lnTo>
                  <a:pt x="693" y="151"/>
                </a:lnTo>
                <a:lnTo>
                  <a:pt x="639" y="149"/>
                </a:lnTo>
                <a:lnTo>
                  <a:pt x="585" y="149"/>
                </a:lnTo>
                <a:lnTo>
                  <a:pt x="531" y="151"/>
                </a:lnTo>
                <a:lnTo>
                  <a:pt x="477" y="153"/>
                </a:lnTo>
                <a:lnTo>
                  <a:pt x="421" y="158"/>
                </a:lnTo>
                <a:lnTo>
                  <a:pt x="367" y="162"/>
                </a:lnTo>
                <a:lnTo>
                  <a:pt x="317" y="166"/>
                </a:lnTo>
                <a:lnTo>
                  <a:pt x="270" y="170"/>
                </a:lnTo>
                <a:lnTo>
                  <a:pt x="226" y="172"/>
                </a:lnTo>
                <a:lnTo>
                  <a:pt x="191" y="174"/>
                </a:lnTo>
                <a:lnTo>
                  <a:pt x="162" y="174"/>
                </a:lnTo>
                <a:lnTo>
                  <a:pt x="141" y="174"/>
                </a:lnTo>
                <a:lnTo>
                  <a:pt x="124" y="172"/>
                </a:lnTo>
                <a:lnTo>
                  <a:pt x="112" y="170"/>
                </a:lnTo>
                <a:lnTo>
                  <a:pt x="104" y="168"/>
                </a:lnTo>
                <a:lnTo>
                  <a:pt x="93" y="166"/>
                </a:lnTo>
                <a:lnTo>
                  <a:pt x="85" y="162"/>
                </a:lnTo>
                <a:lnTo>
                  <a:pt x="74" y="158"/>
                </a:lnTo>
                <a:lnTo>
                  <a:pt x="50" y="147"/>
                </a:lnTo>
                <a:lnTo>
                  <a:pt x="27" y="133"/>
                </a:lnTo>
                <a:lnTo>
                  <a:pt x="16" y="124"/>
                </a:lnTo>
                <a:lnTo>
                  <a:pt x="8" y="116"/>
                </a:lnTo>
                <a:lnTo>
                  <a:pt x="2" y="108"/>
                </a:lnTo>
                <a:lnTo>
                  <a:pt x="0" y="99"/>
                </a:lnTo>
                <a:lnTo>
                  <a:pt x="0" y="91"/>
                </a:lnTo>
                <a:lnTo>
                  <a:pt x="2" y="81"/>
                </a:lnTo>
                <a:lnTo>
                  <a:pt x="6" y="68"/>
                </a:lnTo>
                <a:lnTo>
                  <a:pt x="12" y="58"/>
                </a:lnTo>
                <a:lnTo>
                  <a:pt x="29" y="37"/>
                </a:lnTo>
                <a:lnTo>
                  <a:pt x="37" y="29"/>
                </a:lnTo>
                <a:lnTo>
                  <a:pt x="45" y="21"/>
                </a:lnTo>
                <a:close/>
              </a:path>
            </a:pathLst>
          </a:custGeom>
          <a:blipFill>
            <a:blip r:embed="rId3" cstate="print"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098" name="Line 10"/>
          <p:cNvSpPr>
            <a:spLocks noChangeShapeType="1"/>
          </p:cNvSpPr>
          <p:nvPr/>
        </p:nvSpPr>
        <p:spPr bwMode="auto">
          <a:xfrm>
            <a:off x="2789238" y="4629150"/>
            <a:ext cx="2409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099" name="Freeform 11"/>
          <p:cNvSpPr>
            <a:spLocks/>
          </p:cNvSpPr>
          <p:nvPr/>
        </p:nvSpPr>
        <p:spPr bwMode="auto">
          <a:xfrm>
            <a:off x="1365250" y="2455863"/>
            <a:ext cx="928688" cy="2366962"/>
          </a:xfrm>
          <a:custGeom>
            <a:avLst/>
            <a:gdLst/>
            <a:ahLst/>
            <a:cxnLst>
              <a:cxn ang="0">
                <a:pos x="0" y="345"/>
              </a:cxn>
              <a:cxn ang="0">
                <a:pos x="36" y="177"/>
              </a:cxn>
              <a:cxn ang="0">
                <a:pos x="144" y="0"/>
              </a:cxn>
              <a:cxn ang="0">
                <a:pos x="243" y="6"/>
              </a:cxn>
              <a:cxn ang="0">
                <a:pos x="295" y="21"/>
              </a:cxn>
              <a:cxn ang="0">
                <a:pos x="347" y="46"/>
              </a:cxn>
              <a:cxn ang="0">
                <a:pos x="403" y="87"/>
              </a:cxn>
              <a:cxn ang="0">
                <a:pos x="461" y="143"/>
              </a:cxn>
              <a:cxn ang="0">
                <a:pos x="515" y="203"/>
              </a:cxn>
              <a:cxn ang="0">
                <a:pos x="559" y="257"/>
              </a:cxn>
              <a:cxn ang="0">
                <a:pos x="588" y="301"/>
              </a:cxn>
              <a:cxn ang="0">
                <a:pos x="605" y="340"/>
              </a:cxn>
              <a:cxn ang="0">
                <a:pos x="621" y="423"/>
              </a:cxn>
              <a:cxn ang="0">
                <a:pos x="630" y="498"/>
              </a:cxn>
              <a:cxn ang="0">
                <a:pos x="628" y="550"/>
              </a:cxn>
              <a:cxn ang="0">
                <a:pos x="611" y="602"/>
              </a:cxn>
              <a:cxn ang="0">
                <a:pos x="580" y="637"/>
              </a:cxn>
              <a:cxn ang="0">
                <a:pos x="545" y="658"/>
              </a:cxn>
              <a:cxn ang="0">
                <a:pos x="478" y="687"/>
              </a:cxn>
              <a:cxn ang="0">
                <a:pos x="378" y="724"/>
              </a:cxn>
              <a:cxn ang="0">
                <a:pos x="314" y="755"/>
              </a:cxn>
              <a:cxn ang="0">
                <a:pos x="283" y="780"/>
              </a:cxn>
              <a:cxn ang="0">
                <a:pos x="258" y="824"/>
              </a:cxn>
              <a:cxn ang="0">
                <a:pos x="250" y="897"/>
              </a:cxn>
              <a:cxn ang="0">
                <a:pos x="260" y="975"/>
              </a:cxn>
              <a:cxn ang="0">
                <a:pos x="283" y="1042"/>
              </a:cxn>
              <a:cxn ang="0">
                <a:pos x="297" y="1067"/>
              </a:cxn>
              <a:cxn ang="0">
                <a:pos x="378" y="1221"/>
              </a:cxn>
              <a:cxn ang="0">
                <a:pos x="466" y="1357"/>
              </a:cxn>
              <a:cxn ang="0">
                <a:pos x="390" y="1560"/>
              </a:cxn>
              <a:cxn ang="0">
                <a:pos x="144" y="1617"/>
              </a:cxn>
              <a:cxn ang="0">
                <a:pos x="39" y="1434"/>
              </a:cxn>
              <a:cxn ang="0">
                <a:pos x="18" y="1101"/>
              </a:cxn>
              <a:cxn ang="0">
                <a:pos x="7" y="1038"/>
              </a:cxn>
              <a:cxn ang="0">
                <a:pos x="9" y="1017"/>
              </a:cxn>
              <a:cxn ang="0">
                <a:pos x="7" y="994"/>
              </a:cxn>
              <a:cxn ang="0">
                <a:pos x="19" y="839"/>
              </a:cxn>
              <a:cxn ang="0">
                <a:pos x="32" y="772"/>
              </a:cxn>
              <a:cxn ang="0">
                <a:pos x="34" y="733"/>
              </a:cxn>
              <a:cxn ang="0">
                <a:pos x="32" y="710"/>
              </a:cxn>
            </a:cxnLst>
            <a:rect l="0" t="0" r="r" b="b"/>
            <a:pathLst>
              <a:path w="630" h="1617">
                <a:moveTo>
                  <a:pt x="24" y="531"/>
                </a:moveTo>
                <a:lnTo>
                  <a:pt x="0" y="345"/>
                </a:lnTo>
                <a:lnTo>
                  <a:pt x="24" y="255"/>
                </a:lnTo>
                <a:lnTo>
                  <a:pt x="36" y="177"/>
                </a:lnTo>
                <a:lnTo>
                  <a:pt x="84" y="57"/>
                </a:lnTo>
                <a:lnTo>
                  <a:pt x="144" y="0"/>
                </a:lnTo>
                <a:lnTo>
                  <a:pt x="191" y="2"/>
                </a:lnTo>
                <a:lnTo>
                  <a:pt x="243" y="6"/>
                </a:lnTo>
                <a:lnTo>
                  <a:pt x="268" y="12"/>
                </a:lnTo>
                <a:lnTo>
                  <a:pt x="295" y="21"/>
                </a:lnTo>
                <a:lnTo>
                  <a:pt x="322" y="31"/>
                </a:lnTo>
                <a:lnTo>
                  <a:pt x="347" y="46"/>
                </a:lnTo>
                <a:lnTo>
                  <a:pt x="374" y="64"/>
                </a:lnTo>
                <a:lnTo>
                  <a:pt x="403" y="87"/>
                </a:lnTo>
                <a:lnTo>
                  <a:pt x="432" y="114"/>
                </a:lnTo>
                <a:lnTo>
                  <a:pt x="461" y="143"/>
                </a:lnTo>
                <a:lnTo>
                  <a:pt x="491" y="172"/>
                </a:lnTo>
                <a:lnTo>
                  <a:pt x="515" y="203"/>
                </a:lnTo>
                <a:lnTo>
                  <a:pt x="540" y="232"/>
                </a:lnTo>
                <a:lnTo>
                  <a:pt x="559" y="257"/>
                </a:lnTo>
                <a:lnTo>
                  <a:pt x="576" y="280"/>
                </a:lnTo>
                <a:lnTo>
                  <a:pt x="588" y="301"/>
                </a:lnTo>
                <a:lnTo>
                  <a:pt x="596" y="322"/>
                </a:lnTo>
                <a:lnTo>
                  <a:pt x="605" y="340"/>
                </a:lnTo>
                <a:lnTo>
                  <a:pt x="615" y="380"/>
                </a:lnTo>
                <a:lnTo>
                  <a:pt x="621" y="423"/>
                </a:lnTo>
                <a:lnTo>
                  <a:pt x="628" y="471"/>
                </a:lnTo>
                <a:lnTo>
                  <a:pt x="630" y="498"/>
                </a:lnTo>
                <a:lnTo>
                  <a:pt x="630" y="525"/>
                </a:lnTo>
                <a:lnTo>
                  <a:pt x="628" y="550"/>
                </a:lnTo>
                <a:lnTo>
                  <a:pt x="621" y="577"/>
                </a:lnTo>
                <a:lnTo>
                  <a:pt x="611" y="602"/>
                </a:lnTo>
                <a:lnTo>
                  <a:pt x="592" y="627"/>
                </a:lnTo>
                <a:lnTo>
                  <a:pt x="580" y="637"/>
                </a:lnTo>
                <a:lnTo>
                  <a:pt x="563" y="648"/>
                </a:lnTo>
                <a:lnTo>
                  <a:pt x="545" y="658"/>
                </a:lnTo>
                <a:lnTo>
                  <a:pt x="524" y="668"/>
                </a:lnTo>
                <a:lnTo>
                  <a:pt x="478" y="687"/>
                </a:lnTo>
                <a:lnTo>
                  <a:pt x="428" y="704"/>
                </a:lnTo>
                <a:lnTo>
                  <a:pt x="378" y="724"/>
                </a:lnTo>
                <a:lnTo>
                  <a:pt x="335" y="743"/>
                </a:lnTo>
                <a:lnTo>
                  <a:pt x="314" y="755"/>
                </a:lnTo>
                <a:lnTo>
                  <a:pt x="297" y="766"/>
                </a:lnTo>
                <a:lnTo>
                  <a:pt x="283" y="780"/>
                </a:lnTo>
                <a:lnTo>
                  <a:pt x="272" y="793"/>
                </a:lnTo>
                <a:lnTo>
                  <a:pt x="258" y="824"/>
                </a:lnTo>
                <a:lnTo>
                  <a:pt x="250" y="859"/>
                </a:lnTo>
                <a:lnTo>
                  <a:pt x="250" y="897"/>
                </a:lnTo>
                <a:lnTo>
                  <a:pt x="252" y="936"/>
                </a:lnTo>
                <a:lnTo>
                  <a:pt x="260" y="975"/>
                </a:lnTo>
                <a:lnTo>
                  <a:pt x="270" y="1011"/>
                </a:lnTo>
                <a:lnTo>
                  <a:pt x="283" y="1042"/>
                </a:lnTo>
                <a:lnTo>
                  <a:pt x="291" y="1054"/>
                </a:lnTo>
                <a:lnTo>
                  <a:pt x="297" y="1067"/>
                </a:lnTo>
                <a:lnTo>
                  <a:pt x="314" y="1083"/>
                </a:lnTo>
                <a:lnTo>
                  <a:pt x="378" y="1221"/>
                </a:lnTo>
                <a:lnTo>
                  <a:pt x="434" y="1297"/>
                </a:lnTo>
                <a:lnTo>
                  <a:pt x="466" y="1357"/>
                </a:lnTo>
                <a:lnTo>
                  <a:pt x="480" y="1473"/>
                </a:lnTo>
                <a:lnTo>
                  <a:pt x="390" y="1560"/>
                </a:lnTo>
                <a:lnTo>
                  <a:pt x="264" y="1578"/>
                </a:lnTo>
                <a:lnTo>
                  <a:pt x="144" y="1617"/>
                </a:lnTo>
                <a:lnTo>
                  <a:pt x="72" y="1575"/>
                </a:lnTo>
                <a:lnTo>
                  <a:pt x="39" y="1434"/>
                </a:lnTo>
                <a:lnTo>
                  <a:pt x="24" y="1317"/>
                </a:lnTo>
                <a:lnTo>
                  <a:pt x="18" y="1101"/>
                </a:lnTo>
                <a:lnTo>
                  <a:pt x="2" y="1052"/>
                </a:lnTo>
                <a:lnTo>
                  <a:pt x="7" y="1038"/>
                </a:lnTo>
                <a:lnTo>
                  <a:pt x="9" y="1025"/>
                </a:lnTo>
                <a:lnTo>
                  <a:pt x="9" y="1017"/>
                </a:lnTo>
                <a:lnTo>
                  <a:pt x="9" y="1011"/>
                </a:lnTo>
                <a:lnTo>
                  <a:pt x="7" y="994"/>
                </a:lnTo>
                <a:lnTo>
                  <a:pt x="30" y="897"/>
                </a:lnTo>
                <a:lnTo>
                  <a:pt x="19" y="839"/>
                </a:lnTo>
                <a:lnTo>
                  <a:pt x="27" y="803"/>
                </a:lnTo>
                <a:lnTo>
                  <a:pt x="32" y="772"/>
                </a:lnTo>
                <a:lnTo>
                  <a:pt x="34" y="749"/>
                </a:lnTo>
                <a:lnTo>
                  <a:pt x="34" y="733"/>
                </a:lnTo>
                <a:lnTo>
                  <a:pt x="32" y="720"/>
                </a:lnTo>
                <a:lnTo>
                  <a:pt x="32" y="710"/>
                </a:lnTo>
                <a:lnTo>
                  <a:pt x="24" y="531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0" name="Freeform 12"/>
          <p:cNvSpPr>
            <a:spLocks/>
          </p:cNvSpPr>
          <p:nvPr/>
        </p:nvSpPr>
        <p:spPr bwMode="auto">
          <a:xfrm>
            <a:off x="2754313" y="3086100"/>
            <a:ext cx="1092200" cy="1090613"/>
          </a:xfrm>
          <a:custGeom>
            <a:avLst/>
            <a:gdLst/>
            <a:ahLst/>
            <a:cxnLst>
              <a:cxn ang="0">
                <a:pos x="204" y="648"/>
              </a:cxn>
              <a:cxn ang="0">
                <a:pos x="303" y="534"/>
              </a:cxn>
              <a:cxn ang="0">
                <a:pos x="324" y="501"/>
              </a:cxn>
              <a:cxn ang="0">
                <a:pos x="390" y="423"/>
              </a:cxn>
              <a:cxn ang="0">
                <a:pos x="406" y="402"/>
              </a:cxn>
              <a:cxn ang="0">
                <a:pos x="444" y="363"/>
              </a:cxn>
              <a:cxn ang="0">
                <a:pos x="483" y="323"/>
              </a:cxn>
              <a:cxn ang="0">
                <a:pos x="527" y="284"/>
              </a:cxn>
              <a:cxn ang="0">
                <a:pos x="568" y="249"/>
              </a:cxn>
              <a:cxn ang="0">
                <a:pos x="591" y="234"/>
              </a:cxn>
              <a:cxn ang="0">
                <a:pos x="614" y="220"/>
              </a:cxn>
              <a:cxn ang="0">
                <a:pos x="664" y="193"/>
              </a:cxn>
              <a:cxn ang="0">
                <a:pos x="687" y="180"/>
              </a:cxn>
              <a:cxn ang="0">
                <a:pos x="707" y="168"/>
              </a:cxn>
              <a:cxn ang="0">
                <a:pos x="724" y="155"/>
              </a:cxn>
              <a:cxn ang="0">
                <a:pos x="734" y="141"/>
              </a:cxn>
              <a:cxn ang="0">
                <a:pos x="741" y="126"/>
              </a:cxn>
              <a:cxn ang="0">
                <a:pos x="741" y="110"/>
              </a:cxn>
              <a:cxn ang="0">
                <a:pos x="738" y="93"/>
              </a:cxn>
              <a:cxn ang="0">
                <a:pos x="732" y="77"/>
              </a:cxn>
              <a:cxn ang="0">
                <a:pos x="724" y="60"/>
              </a:cxn>
              <a:cxn ang="0">
                <a:pos x="714" y="45"/>
              </a:cxn>
              <a:cxn ang="0">
                <a:pos x="703" y="35"/>
              </a:cxn>
              <a:cxn ang="0">
                <a:pos x="693" y="25"/>
              </a:cxn>
              <a:cxn ang="0">
                <a:pos x="680" y="16"/>
              </a:cxn>
              <a:cxn ang="0">
                <a:pos x="666" y="10"/>
              </a:cxn>
              <a:cxn ang="0">
                <a:pos x="630" y="2"/>
              </a:cxn>
              <a:cxn ang="0">
                <a:pos x="612" y="0"/>
              </a:cxn>
              <a:cxn ang="0">
                <a:pos x="573" y="24"/>
              </a:cxn>
              <a:cxn ang="0">
                <a:pos x="475" y="110"/>
              </a:cxn>
              <a:cxn ang="0">
                <a:pos x="460" y="128"/>
              </a:cxn>
              <a:cxn ang="0">
                <a:pos x="442" y="147"/>
              </a:cxn>
              <a:cxn ang="0">
                <a:pos x="423" y="168"/>
              </a:cxn>
              <a:cxn ang="0">
                <a:pos x="379" y="216"/>
              </a:cxn>
              <a:cxn ang="0">
                <a:pos x="334" y="261"/>
              </a:cxn>
              <a:cxn ang="0">
                <a:pos x="311" y="282"/>
              </a:cxn>
              <a:cxn ang="0">
                <a:pos x="290" y="303"/>
              </a:cxn>
              <a:cxn ang="0">
                <a:pos x="267" y="321"/>
              </a:cxn>
              <a:cxn ang="0">
                <a:pos x="242" y="338"/>
              </a:cxn>
              <a:cxn ang="0">
                <a:pos x="192" y="369"/>
              </a:cxn>
              <a:cxn ang="0">
                <a:pos x="126" y="441"/>
              </a:cxn>
              <a:cxn ang="0">
                <a:pos x="72" y="519"/>
              </a:cxn>
              <a:cxn ang="0">
                <a:pos x="27" y="603"/>
              </a:cxn>
              <a:cxn ang="0">
                <a:pos x="0" y="675"/>
              </a:cxn>
              <a:cxn ang="0">
                <a:pos x="15" y="735"/>
              </a:cxn>
              <a:cxn ang="0">
                <a:pos x="36" y="744"/>
              </a:cxn>
              <a:cxn ang="0">
                <a:pos x="105" y="744"/>
              </a:cxn>
              <a:cxn ang="0">
                <a:pos x="204" y="648"/>
              </a:cxn>
            </a:cxnLst>
            <a:rect l="0" t="0" r="r" b="b"/>
            <a:pathLst>
              <a:path w="741" h="744">
                <a:moveTo>
                  <a:pt x="204" y="648"/>
                </a:moveTo>
                <a:lnTo>
                  <a:pt x="303" y="534"/>
                </a:lnTo>
                <a:lnTo>
                  <a:pt x="324" y="501"/>
                </a:lnTo>
                <a:lnTo>
                  <a:pt x="390" y="423"/>
                </a:lnTo>
                <a:lnTo>
                  <a:pt x="406" y="402"/>
                </a:lnTo>
                <a:lnTo>
                  <a:pt x="444" y="363"/>
                </a:lnTo>
                <a:lnTo>
                  <a:pt x="483" y="323"/>
                </a:lnTo>
                <a:lnTo>
                  <a:pt x="527" y="284"/>
                </a:lnTo>
                <a:lnTo>
                  <a:pt x="568" y="249"/>
                </a:lnTo>
                <a:lnTo>
                  <a:pt x="591" y="234"/>
                </a:lnTo>
                <a:lnTo>
                  <a:pt x="614" y="220"/>
                </a:lnTo>
                <a:lnTo>
                  <a:pt x="664" y="193"/>
                </a:lnTo>
                <a:lnTo>
                  <a:pt x="687" y="180"/>
                </a:lnTo>
                <a:lnTo>
                  <a:pt x="707" y="168"/>
                </a:lnTo>
                <a:lnTo>
                  <a:pt x="724" y="155"/>
                </a:lnTo>
                <a:lnTo>
                  <a:pt x="734" y="141"/>
                </a:lnTo>
                <a:lnTo>
                  <a:pt x="741" y="126"/>
                </a:lnTo>
                <a:lnTo>
                  <a:pt x="741" y="110"/>
                </a:lnTo>
                <a:lnTo>
                  <a:pt x="738" y="93"/>
                </a:lnTo>
                <a:lnTo>
                  <a:pt x="732" y="77"/>
                </a:lnTo>
                <a:lnTo>
                  <a:pt x="724" y="60"/>
                </a:lnTo>
                <a:lnTo>
                  <a:pt x="714" y="45"/>
                </a:lnTo>
                <a:lnTo>
                  <a:pt x="703" y="35"/>
                </a:lnTo>
                <a:lnTo>
                  <a:pt x="693" y="25"/>
                </a:lnTo>
                <a:lnTo>
                  <a:pt x="680" y="16"/>
                </a:lnTo>
                <a:lnTo>
                  <a:pt x="666" y="10"/>
                </a:lnTo>
                <a:lnTo>
                  <a:pt x="630" y="2"/>
                </a:lnTo>
                <a:lnTo>
                  <a:pt x="612" y="0"/>
                </a:lnTo>
                <a:lnTo>
                  <a:pt x="573" y="24"/>
                </a:lnTo>
                <a:lnTo>
                  <a:pt x="475" y="110"/>
                </a:lnTo>
                <a:lnTo>
                  <a:pt x="460" y="128"/>
                </a:lnTo>
                <a:lnTo>
                  <a:pt x="442" y="147"/>
                </a:lnTo>
                <a:lnTo>
                  <a:pt x="423" y="168"/>
                </a:lnTo>
                <a:lnTo>
                  <a:pt x="379" y="216"/>
                </a:lnTo>
                <a:lnTo>
                  <a:pt x="334" y="261"/>
                </a:lnTo>
                <a:lnTo>
                  <a:pt x="311" y="282"/>
                </a:lnTo>
                <a:lnTo>
                  <a:pt x="290" y="303"/>
                </a:lnTo>
                <a:lnTo>
                  <a:pt x="267" y="321"/>
                </a:lnTo>
                <a:lnTo>
                  <a:pt x="242" y="338"/>
                </a:lnTo>
                <a:lnTo>
                  <a:pt x="192" y="369"/>
                </a:lnTo>
                <a:lnTo>
                  <a:pt x="126" y="441"/>
                </a:lnTo>
                <a:lnTo>
                  <a:pt x="72" y="519"/>
                </a:lnTo>
                <a:lnTo>
                  <a:pt x="27" y="603"/>
                </a:lnTo>
                <a:lnTo>
                  <a:pt x="0" y="675"/>
                </a:lnTo>
                <a:lnTo>
                  <a:pt x="15" y="735"/>
                </a:lnTo>
                <a:lnTo>
                  <a:pt x="36" y="744"/>
                </a:lnTo>
                <a:lnTo>
                  <a:pt x="105" y="744"/>
                </a:lnTo>
                <a:lnTo>
                  <a:pt x="204" y="64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3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1" name="Freeform 13"/>
          <p:cNvSpPr>
            <a:spLocks/>
          </p:cNvSpPr>
          <p:nvPr/>
        </p:nvSpPr>
        <p:spPr bwMode="auto">
          <a:xfrm>
            <a:off x="4357688" y="3081338"/>
            <a:ext cx="971550" cy="1220787"/>
          </a:xfrm>
          <a:custGeom>
            <a:avLst/>
            <a:gdLst/>
            <a:ahLst/>
            <a:cxnLst>
              <a:cxn ang="0">
                <a:pos x="39" y="17"/>
              </a:cxn>
              <a:cxn ang="0">
                <a:pos x="49" y="10"/>
              </a:cxn>
              <a:cxn ang="0">
                <a:pos x="60" y="4"/>
              </a:cxn>
              <a:cxn ang="0">
                <a:pos x="72" y="2"/>
              </a:cxn>
              <a:cxn ang="0">
                <a:pos x="87" y="0"/>
              </a:cxn>
              <a:cxn ang="0">
                <a:pos x="161" y="36"/>
              </a:cxn>
              <a:cxn ang="0">
                <a:pos x="289" y="168"/>
              </a:cxn>
              <a:cxn ang="0">
                <a:pos x="421" y="320"/>
              </a:cxn>
              <a:cxn ang="0">
                <a:pos x="513" y="472"/>
              </a:cxn>
              <a:cxn ang="0">
                <a:pos x="657" y="756"/>
              </a:cxn>
              <a:cxn ang="0">
                <a:pos x="629" y="832"/>
              </a:cxn>
              <a:cxn ang="0">
                <a:pos x="541" y="824"/>
              </a:cxn>
              <a:cxn ang="0">
                <a:pos x="433" y="672"/>
              </a:cxn>
              <a:cxn ang="0">
                <a:pos x="381" y="556"/>
              </a:cxn>
              <a:cxn ang="0">
                <a:pos x="285" y="416"/>
              </a:cxn>
              <a:cxn ang="0">
                <a:pos x="237" y="344"/>
              </a:cxn>
              <a:cxn ang="0">
                <a:pos x="197" y="304"/>
              </a:cxn>
              <a:cxn ang="0">
                <a:pos x="153" y="268"/>
              </a:cxn>
              <a:cxn ang="0">
                <a:pos x="124" y="232"/>
              </a:cxn>
              <a:cxn ang="0">
                <a:pos x="91" y="214"/>
              </a:cxn>
              <a:cxn ang="0">
                <a:pos x="62" y="197"/>
              </a:cxn>
              <a:cxn ang="0">
                <a:pos x="33" y="168"/>
              </a:cxn>
              <a:cxn ang="0">
                <a:pos x="0" y="91"/>
              </a:cxn>
              <a:cxn ang="0">
                <a:pos x="6" y="73"/>
              </a:cxn>
              <a:cxn ang="0">
                <a:pos x="27" y="42"/>
              </a:cxn>
              <a:cxn ang="0">
                <a:pos x="35" y="27"/>
              </a:cxn>
              <a:cxn ang="0">
                <a:pos x="39" y="17"/>
              </a:cxn>
            </a:cxnLst>
            <a:rect l="0" t="0" r="r" b="b"/>
            <a:pathLst>
              <a:path w="657" h="832">
                <a:moveTo>
                  <a:pt x="39" y="17"/>
                </a:moveTo>
                <a:lnTo>
                  <a:pt x="49" y="10"/>
                </a:lnTo>
                <a:lnTo>
                  <a:pt x="60" y="4"/>
                </a:lnTo>
                <a:lnTo>
                  <a:pt x="72" y="2"/>
                </a:lnTo>
                <a:lnTo>
                  <a:pt x="87" y="0"/>
                </a:lnTo>
                <a:lnTo>
                  <a:pt x="161" y="36"/>
                </a:lnTo>
                <a:lnTo>
                  <a:pt x="289" y="168"/>
                </a:lnTo>
                <a:lnTo>
                  <a:pt x="421" y="320"/>
                </a:lnTo>
                <a:lnTo>
                  <a:pt x="513" y="472"/>
                </a:lnTo>
                <a:lnTo>
                  <a:pt x="657" y="756"/>
                </a:lnTo>
                <a:lnTo>
                  <a:pt x="629" y="832"/>
                </a:lnTo>
                <a:lnTo>
                  <a:pt x="541" y="824"/>
                </a:lnTo>
                <a:lnTo>
                  <a:pt x="433" y="672"/>
                </a:lnTo>
                <a:lnTo>
                  <a:pt x="381" y="556"/>
                </a:lnTo>
                <a:lnTo>
                  <a:pt x="285" y="416"/>
                </a:lnTo>
                <a:lnTo>
                  <a:pt x="237" y="344"/>
                </a:lnTo>
                <a:lnTo>
                  <a:pt x="197" y="304"/>
                </a:lnTo>
                <a:lnTo>
                  <a:pt x="153" y="268"/>
                </a:lnTo>
                <a:lnTo>
                  <a:pt x="124" y="232"/>
                </a:lnTo>
                <a:lnTo>
                  <a:pt x="91" y="214"/>
                </a:lnTo>
                <a:lnTo>
                  <a:pt x="62" y="197"/>
                </a:lnTo>
                <a:lnTo>
                  <a:pt x="33" y="168"/>
                </a:lnTo>
                <a:lnTo>
                  <a:pt x="0" y="91"/>
                </a:lnTo>
                <a:lnTo>
                  <a:pt x="6" y="73"/>
                </a:lnTo>
                <a:lnTo>
                  <a:pt x="27" y="42"/>
                </a:lnTo>
                <a:lnTo>
                  <a:pt x="35" y="27"/>
                </a:lnTo>
                <a:lnTo>
                  <a:pt x="39" y="17"/>
                </a:lnTo>
                <a:close/>
              </a:path>
            </a:pathLst>
          </a:custGeom>
          <a:blipFill>
            <a:blip r:embed="rId4" cstate="print"/>
            <a:tile tx="0" ty="0" sx="100000" sy="100000" flip="none" algn="tl"/>
          </a:blip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1512888" y="4570413"/>
            <a:ext cx="1031875" cy="26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3" name="Freeform 15"/>
          <p:cNvSpPr>
            <a:spLocks/>
          </p:cNvSpPr>
          <p:nvPr/>
        </p:nvSpPr>
        <p:spPr bwMode="auto">
          <a:xfrm>
            <a:off x="946150" y="4033838"/>
            <a:ext cx="566738" cy="3016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0" y="21"/>
              </a:cxn>
              <a:cxn ang="0">
                <a:pos x="386" y="19"/>
              </a:cxn>
              <a:cxn ang="0">
                <a:pos x="386" y="0"/>
              </a:cxn>
              <a:cxn ang="0">
                <a:pos x="0" y="2"/>
              </a:cxn>
            </a:cxnLst>
            <a:rect l="0" t="0" r="r" b="b"/>
            <a:pathLst>
              <a:path w="386" h="21">
                <a:moveTo>
                  <a:pt x="0" y="2"/>
                </a:moveTo>
                <a:lnTo>
                  <a:pt x="0" y="21"/>
                </a:lnTo>
                <a:lnTo>
                  <a:pt x="386" y="19"/>
                </a:lnTo>
                <a:lnTo>
                  <a:pt x="386" y="0"/>
                </a:lnTo>
                <a:lnTo>
                  <a:pt x="0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4" name="Rectangle 16"/>
          <p:cNvSpPr>
            <a:spLocks noChangeArrowheads="1"/>
          </p:cNvSpPr>
          <p:nvPr/>
        </p:nvSpPr>
        <p:spPr bwMode="auto">
          <a:xfrm>
            <a:off x="946150" y="2930525"/>
            <a:ext cx="566738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5" name="Freeform 17"/>
          <p:cNvSpPr>
            <a:spLocks/>
          </p:cNvSpPr>
          <p:nvPr/>
        </p:nvSpPr>
        <p:spPr bwMode="auto">
          <a:xfrm>
            <a:off x="2466975" y="2846388"/>
            <a:ext cx="1582738" cy="1639887"/>
          </a:xfrm>
          <a:custGeom>
            <a:avLst/>
            <a:gdLst/>
            <a:ahLst/>
            <a:cxnLst>
              <a:cxn ang="0">
                <a:pos x="0" y="876"/>
              </a:cxn>
              <a:cxn ang="0">
                <a:pos x="12" y="888"/>
              </a:cxn>
              <a:cxn ang="0">
                <a:pos x="945" y="12"/>
              </a:cxn>
              <a:cxn ang="0">
                <a:pos x="932" y="0"/>
              </a:cxn>
              <a:cxn ang="0">
                <a:pos x="0" y="876"/>
              </a:cxn>
            </a:cxnLst>
            <a:rect l="0" t="0" r="r" b="b"/>
            <a:pathLst>
              <a:path w="945" h="888">
                <a:moveTo>
                  <a:pt x="0" y="876"/>
                </a:moveTo>
                <a:lnTo>
                  <a:pt x="12" y="888"/>
                </a:lnTo>
                <a:lnTo>
                  <a:pt x="945" y="12"/>
                </a:lnTo>
                <a:lnTo>
                  <a:pt x="932" y="0"/>
                </a:lnTo>
                <a:lnTo>
                  <a:pt x="0" y="876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6" name="Freeform 18"/>
          <p:cNvSpPr>
            <a:spLocks/>
          </p:cNvSpPr>
          <p:nvPr/>
        </p:nvSpPr>
        <p:spPr bwMode="auto">
          <a:xfrm>
            <a:off x="2165350" y="1773238"/>
            <a:ext cx="5022850" cy="884237"/>
          </a:xfrm>
          <a:custGeom>
            <a:avLst/>
            <a:gdLst/>
            <a:ahLst/>
            <a:cxnLst>
              <a:cxn ang="0">
                <a:pos x="480" y="60"/>
              </a:cxn>
              <a:cxn ang="0">
                <a:pos x="799" y="0"/>
              </a:cxn>
              <a:cxn ang="0">
                <a:pos x="1021" y="27"/>
              </a:cxn>
              <a:cxn ang="0">
                <a:pos x="1117" y="35"/>
              </a:cxn>
              <a:cxn ang="0">
                <a:pos x="1177" y="35"/>
              </a:cxn>
              <a:cxn ang="0">
                <a:pos x="1262" y="35"/>
              </a:cxn>
              <a:cxn ang="0">
                <a:pos x="1389" y="37"/>
              </a:cxn>
              <a:cxn ang="0">
                <a:pos x="1586" y="31"/>
              </a:cxn>
              <a:cxn ang="0">
                <a:pos x="1721" y="25"/>
              </a:cxn>
              <a:cxn ang="0">
                <a:pos x="1927" y="27"/>
              </a:cxn>
              <a:cxn ang="0">
                <a:pos x="2062" y="46"/>
              </a:cxn>
              <a:cxn ang="0">
                <a:pos x="2222" y="71"/>
              </a:cxn>
              <a:cxn ang="0">
                <a:pos x="2296" y="75"/>
              </a:cxn>
              <a:cxn ang="0">
                <a:pos x="2404" y="77"/>
              </a:cxn>
              <a:cxn ang="0">
                <a:pos x="2575" y="56"/>
              </a:cxn>
              <a:cxn ang="0">
                <a:pos x="2830" y="19"/>
              </a:cxn>
              <a:cxn ang="0">
                <a:pos x="2888" y="21"/>
              </a:cxn>
              <a:cxn ang="0">
                <a:pos x="3021" y="25"/>
              </a:cxn>
              <a:cxn ang="0">
                <a:pos x="3154" y="33"/>
              </a:cxn>
              <a:cxn ang="0">
                <a:pos x="3216" y="44"/>
              </a:cxn>
              <a:cxn ang="0">
                <a:pos x="3339" y="112"/>
              </a:cxn>
              <a:cxn ang="0">
                <a:pos x="3403" y="199"/>
              </a:cxn>
              <a:cxn ang="0">
                <a:pos x="3395" y="392"/>
              </a:cxn>
              <a:cxn ang="0">
                <a:pos x="3372" y="421"/>
              </a:cxn>
              <a:cxn ang="0">
                <a:pos x="3285" y="463"/>
              </a:cxn>
              <a:cxn ang="0">
                <a:pos x="3204" y="480"/>
              </a:cxn>
              <a:cxn ang="0">
                <a:pos x="3154" y="496"/>
              </a:cxn>
              <a:cxn ang="0">
                <a:pos x="3096" y="498"/>
              </a:cxn>
              <a:cxn ang="0">
                <a:pos x="3052" y="496"/>
              </a:cxn>
              <a:cxn ang="0">
                <a:pos x="2986" y="492"/>
              </a:cxn>
              <a:cxn ang="0">
                <a:pos x="2880" y="471"/>
              </a:cxn>
              <a:cxn ang="0">
                <a:pos x="2745" y="442"/>
              </a:cxn>
              <a:cxn ang="0">
                <a:pos x="2546" y="426"/>
              </a:cxn>
              <a:cxn ang="0">
                <a:pos x="2317" y="417"/>
              </a:cxn>
              <a:cxn ang="0">
                <a:pos x="1695" y="406"/>
              </a:cxn>
              <a:cxn ang="0">
                <a:pos x="1291" y="398"/>
              </a:cxn>
              <a:cxn ang="0">
                <a:pos x="888" y="477"/>
              </a:cxn>
              <a:cxn ang="0">
                <a:pos x="745" y="488"/>
              </a:cxn>
              <a:cxn ang="0">
                <a:pos x="585" y="576"/>
              </a:cxn>
              <a:cxn ang="0">
                <a:pos x="438" y="591"/>
              </a:cxn>
              <a:cxn ang="0">
                <a:pos x="216" y="603"/>
              </a:cxn>
              <a:cxn ang="0">
                <a:pos x="60" y="513"/>
              </a:cxn>
              <a:cxn ang="0">
                <a:pos x="6" y="291"/>
              </a:cxn>
              <a:cxn ang="0">
                <a:pos x="237" y="84"/>
              </a:cxn>
            </a:cxnLst>
            <a:rect l="0" t="0" r="r" b="b"/>
            <a:pathLst>
              <a:path w="3403" h="603">
                <a:moveTo>
                  <a:pt x="237" y="84"/>
                </a:moveTo>
                <a:lnTo>
                  <a:pt x="402" y="60"/>
                </a:lnTo>
                <a:lnTo>
                  <a:pt x="480" y="60"/>
                </a:lnTo>
                <a:lnTo>
                  <a:pt x="591" y="42"/>
                </a:lnTo>
                <a:lnTo>
                  <a:pt x="675" y="21"/>
                </a:lnTo>
                <a:lnTo>
                  <a:pt x="799" y="0"/>
                </a:lnTo>
                <a:lnTo>
                  <a:pt x="890" y="8"/>
                </a:lnTo>
                <a:lnTo>
                  <a:pt x="1000" y="23"/>
                </a:lnTo>
                <a:lnTo>
                  <a:pt x="1021" y="27"/>
                </a:lnTo>
                <a:lnTo>
                  <a:pt x="1054" y="33"/>
                </a:lnTo>
                <a:lnTo>
                  <a:pt x="1086" y="35"/>
                </a:lnTo>
                <a:lnTo>
                  <a:pt x="1117" y="35"/>
                </a:lnTo>
                <a:lnTo>
                  <a:pt x="1135" y="35"/>
                </a:lnTo>
                <a:lnTo>
                  <a:pt x="1156" y="35"/>
                </a:lnTo>
                <a:lnTo>
                  <a:pt x="1177" y="35"/>
                </a:lnTo>
                <a:lnTo>
                  <a:pt x="1202" y="35"/>
                </a:lnTo>
                <a:lnTo>
                  <a:pt x="1231" y="35"/>
                </a:lnTo>
                <a:lnTo>
                  <a:pt x="1262" y="35"/>
                </a:lnTo>
                <a:lnTo>
                  <a:pt x="1299" y="35"/>
                </a:lnTo>
                <a:lnTo>
                  <a:pt x="1341" y="37"/>
                </a:lnTo>
                <a:lnTo>
                  <a:pt x="1389" y="37"/>
                </a:lnTo>
                <a:lnTo>
                  <a:pt x="1437" y="35"/>
                </a:lnTo>
                <a:lnTo>
                  <a:pt x="1538" y="33"/>
                </a:lnTo>
                <a:lnTo>
                  <a:pt x="1586" y="31"/>
                </a:lnTo>
                <a:lnTo>
                  <a:pt x="1634" y="29"/>
                </a:lnTo>
                <a:lnTo>
                  <a:pt x="1680" y="27"/>
                </a:lnTo>
                <a:lnTo>
                  <a:pt x="1721" y="25"/>
                </a:lnTo>
                <a:lnTo>
                  <a:pt x="1883" y="21"/>
                </a:lnTo>
                <a:lnTo>
                  <a:pt x="1904" y="23"/>
                </a:lnTo>
                <a:lnTo>
                  <a:pt x="1927" y="27"/>
                </a:lnTo>
                <a:lnTo>
                  <a:pt x="1952" y="29"/>
                </a:lnTo>
                <a:lnTo>
                  <a:pt x="2006" y="37"/>
                </a:lnTo>
                <a:lnTo>
                  <a:pt x="2062" y="46"/>
                </a:lnTo>
                <a:lnTo>
                  <a:pt x="2118" y="54"/>
                </a:lnTo>
                <a:lnTo>
                  <a:pt x="2174" y="62"/>
                </a:lnTo>
                <a:lnTo>
                  <a:pt x="2222" y="71"/>
                </a:lnTo>
                <a:lnTo>
                  <a:pt x="2244" y="73"/>
                </a:lnTo>
                <a:lnTo>
                  <a:pt x="2263" y="75"/>
                </a:lnTo>
                <a:lnTo>
                  <a:pt x="2296" y="75"/>
                </a:lnTo>
                <a:lnTo>
                  <a:pt x="2334" y="75"/>
                </a:lnTo>
                <a:lnTo>
                  <a:pt x="2377" y="77"/>
                </a:lnTo>
                <a:lnTo>
                  <a:pt x="2404" y="77"/>
                </a:lnTo>
                <a:lnTo>
                  <a:pt x="2431" y="75"/>
                </a:lnTo>
                <a:lnTo>
                  <a:pt x="2504" y="67"/>
                </a:lnTo>
                <a:lnTo>
                  <a:pt x="2575" y="56"/>
                </a:lnTo>
                <a:lnTo>
                  <a:pt x="2645" y="44"/>
                </a:lnTo>
                <a:lnTo>
                  <a:pt x="2791" y="21"/>
                </a:lnTo>
                <a:lnTo>
                  <a:pt x="2830" y="19"/>
                </a:lnTo>
                <a:lnTo>
                  <a:pt x="2847" y="19"/>
                </a:lnTo>
                <a:lnTo>
                  <a:pt x="2867" y="19"/>
                </a:lnTo>
                <a:lnTo>
                  <a:pt x="2888" y="21"/>
                </a:lnTo>
                <a:lnTo>
                  <a:pt x="2913" y="21"/>
                </a:lnTo>
                <a:lnTo>
                  <a:pt x="2965" y="23"/>
                </a:lnTo>
                <a:lnTo>
                  <a:pt x="3021" y="25"/>
                </a:lnTo>
                <a:lnTo>
                  <a:pt x="3075" y="27"/>
                </a:lnTo>
                <a:lnTo>
                  <a:pt x="3129" y="31"/>
                </a:lnTo>
                <a:lnTo>
                  <a:pt x="3154" y="33"/>
                </a:lnTo>
                <a:lnTo>
                  <a:pt x="3177" y="37"/>
                </a:lnTo>
                <a:lnTo>
                  <a:pt x="3198" y="40"/>
                </a:lnTo>
                <a:lnTo>
                  <a:pt x="3216" y="44"/>
                </a:lnTo>
                <a:lnTo>
                  <a:pt x="3256" y="67"/>
                </a:lnTo>
                <a:lnTo>
                  <a:pt x="3297" y="89"/>
                </a:lnTo>
                <a:lnTo>
                  <a:pt x="3339" y="112"/>
                </a:lnTo>
                <a:lnTo>
                  <a:pt x="3378" y="137"/>
                </a:lnTo>
                <a:lnTo>
                  <a:pt x="3391" y="168"/>
                </a:lnTo>
                <a:lnTo>
                  <a:pt x="3403" y="199"/>
                </a:lnTo>
                <a:lnTo>
                  <a:pt x="3401" y="291"/>
                </a:lnTo>
                <a:lnTo>
                  <a:pt x="3397" y="380"/>
                </a:lnTo>
                <a:lnTo>
                  <a:pt x="3395" y="392"/>
                </a:lnTo>
                <a:lnTo>
                  <a:pt x="3389" y="403"/>
                </a:lnTo>
                <a:lnTo>
                  <a:pt x="3380" y="413"/>
                </a:lnTo>
                <a:lnTo>
                  <a:pt x="3372" y="421"/>
                </a:lnTo>
                <a:lnTo>
                  <a:pt x="3347" y="438"/>
                </a:lnTo>
                <a:lnTo>
                  <a:pt x="3316" y="453"/>
                </a:lnTo>
                <a:lnTo>
                  <a:pt x="3285" y="463"/>
                </a:lnTo>
                <a:lnTo>
                  <a:pt x="3254" y="469"/>
                </a:lnTo>
                <a:lnTo>
                  <a:pt x="3227" y="475"/>
                </a:lnTo>
                <a:lnTo>
                  <a:pt x="3204" y="480"/>
                </a:lnTo>
                <a:lnTo>
                  <a:pt x="3189" y="486"/>
                </a:lnTo>
                <a:lnTo>
                  <a:pt x="3175" y="490"/>
                </a:lnTo>
                <a:lnTo>
                  <a:pt x="3154" y="496"/>
                </a:lnTo>
                <a:lnTo>
                  <a:pt x="3135" y="498"/>
                </a:lnTo>
                <a:lnTo>
                  <a:pt x="3117" y="500"/>
                </a:lnTo>
                <a:lnTo>
                  <a:pt x="3096" y="498"/>
                </a:lnTo>
                <a:lnTo>
                  <a:pt x="3081" y="498"/>
                </a:lnTo>
                <a:lnTo>
                  <a:pt x="3069" y="496"/>
                </a:lnTo>
                <a:lnTo>
                  <a:pt x="3052" y="496"/>
                </a:lnTo>
                <a:lnTo>
                  <a:pt x="3034" y="494"/>
                </a:lnTo>
                <a:lnTo>
                  <a:pt x="3011" y="492"/>
                </a:lnTo>
                <a:lnTo>
                  <a:pt x="2986" y="492"/>
                </a:lnTo>
                <a:lnTo>
                  <a:pt x="2950" y="484"/>
                </a:lnTo>
                <a:lnTo>
                  <a:pt x="2915" y="477"/>
                </a:lnTo>
                <a:lnTo>
                  <a:pt x="2880" y="471"/>
                </a:lnTo>
                <a:lnTo>
                  <a:pt x="2842" y="467"/>
                </a:lnTo>
                <a:lnTo>
                  <a:pt x="2793" y="453"/>
                </a:lnTo>
                <a:lnTo>
                  <a:pt x="2745" y="442"/>
                </a:lnTo>
                <a:lnTo>
                  <a:pt x="2695" y="436"/>
                </a:lnTo>
                <a:lnTo>
                  <a:pt x="2645" y="430"/>
                </a:lnTo>
                <a:lnTo>
                  <a:pt x="2546" y="426"/>
                </a:lnTo>
                <a:lnTo>
                  <a:pt x="2444" y="424"/>
                </a:lnTo>
                <a:lnTo>
                  <a:pt x="2379" y="419"/>
                </a:lnTo>
                <a:lnTo>
                  <a:pt x="2317" y="417"/>
                </a:lnTo>
                <a:lnTo>
                  <a:pt x="2253" y="421"/>
                </a:lnTo>
                <a:lnTo>
                  <a:pt x="1907" y="402"/>
                </a:lnTo>
                <a:lnTo>
                  <a:pt x="1695" y="406"/>
                </a:lnTo>
                <a:lnTo>
                  <a:pt x="1487" y="410"/>
                </a:lnTo>
                <a:lnTo>
                  <a:pt x="1407" y="406"/>
                </a:lnTo>
                <a:lnTo>
                  <a:pt x="1291" y="398"/>
                </a:lnTo>
                <a:lnTo>
                  <a:pt x="1115" y="446"/>
                </a:lnTo>
                <a:lnTo>
                  <a:pt x="994" y="471"/>
                </a:lnTo>
                <a:lnTo>
                  <a:pt x="888" y="477"/>
                </a:lnTo>
                <a:lnTo>
                  <a:pt x="780" y="486"/>
                </a:lnTo>
                <a:lnTo>
                  <a:pt x="762" y="488"/>
                </a:lnTo>
                <a:lnTo>
                  <a:pt x="745" y="488"/>
                </a:lnTo>
                <a:lnTo>
                  <a:pt x="705" y="516"/>
                </a:lnTo>
                <a:lnTo>
                  <a:pt x="633" y="549"/>
                </a:lnTo>
                <a:lnTo>
                  <a:pt x="585" y="576"/>
                </a:lnTo>
                <a:lnTo>
                  <a:pt x="531" y="576"/>
                </a:lnTo>
                <a:lnTo>
                  <a:pt x="489" y="588"/>
                </a:lnTo>
                <a:lnTo>
                  <a:pt x="438" y="591"/>
                </a:lnTo>
                <a:lnTo>
                  <a:pt x="369" y="600"/>
                </a:lnTo>
                <a:lnTo>
                  <a:pt x="285" y="591"/>
                </a:lnTo>
                <a:lnTo>
                  <a:pt x="216" y="603"/>
                </a:lnTo>
                <a:lnTo>
                  <a:pt x="150" y="588"/>
                </a:lnTo>
                <a:lnTo>
                  <a:pt x="93" y="546"/>
                </a:lnTo>
                <a:lnTo>
                  <a:pt x="60" y="513"/>
                </a:lnTo>
                <a:lnTo>
                  <a:pt x="24" y="480"/>
                </a:lnTo>
                <a:lnTo>
                  <a:pt x="0" y="399"/>
                </a:lnTo>
                <a:lnTo>
                  <a:pt x="6" y="291"/>
                </a:lnTo>
                <a:lnTo>
                  <a:pt x="33" y="216"/>
                </a:lnTo>
                <a:lnTo>
                  <a:pt x="111" y="132"/>
                </a:lnTo>
                <a:lnTo>
                  <a:pt x="237" y="84"/>
                </a:lnTo>
                <a:close/>
              </a:path>
            </a:pathLst>
          </a:custGeom>
          <a:solidFill>
            <a:srgbClr val="FFEA8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7" name="Freeform 19"/>
          <p:cNvSpPr>
            <a:spLocks/>
          </p:cNvSpPr>
          <p:nvPr/>
        </p:nvSpPr>
        <p:spPr bwMode="auto">
          <a:xfrm>
            <a:off x="4224338" y="2828925"/>
            <a:ext cx="1185862" cy="1589088"/>
          </a:xfrm>
          <a:custGeom>
            <a:avLst/>
            <a:gdLst/>
            <a:ahLst/>
            <a:cxnLst>
              <a:cxn ang="0">
                <a:pos x="1082" y="901"/>
              </a:cxn>
              <a:cxn ang="0">
                <a:pos x="1094" y="887"/>
              </a:cxn>
              <a:cxn ang="0">
                <a:pos x="12" y="0"/>
              </a:cxn>
              <a:cxn ang="0">
                <a:pos x="0" y="15"/>
              </a:cxn>
              <a:cxn ang="0">
                <a:pos x="1082" y="901"/>
              </a:cxn>
            </a:cxnLst>
            <a:rect l="0" t="0" r="r" b="b"/>
            <a:pathLst>
              <a:path w="1094" h="901">
                <a:moveTo>
                  <a:pt x="1082" y="901"/>
                </a:moveTo>
                <a:lnTo>
                  <a:pt x="1094" y="887"/>
                </a:lnTo>
                <a:lnTo>
                  <a:pt x="12" y="0"/>
                </a:lnTo>
                <a:lnTo>
                  <a:pt x="0" y="15"/>
                </a:lnTo>
                <a:lnTo>
                  <a:pt x="1082" y="90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7673975" y="4095750"/>
            <a:ext cx="627063" cy="254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09" name="Rectangle 21"/>
          <p:cNvSpPr>
            <a:spLocks noChangeArrowheads="1"/>
          </p:cNvSpPr>
          <p:nvPr/>
        </p:nvSpPr>
        <p:spPr bwMode="auto">
          <a:xfrm>
            <a:off x="7686675" y="3001963"/>
            <a:ext cx="625475" cy="269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110" name="Rectangle 22"/>
          <p:cNvSpPr>
            <a:spLocks noChangeArrowheads="1"/>
          </p:cNvSpPr>
          <p:nvPr/>
        </p:nvSpPr>
        <p:spPr bwMode="auto">
          <a:xfrm>
            <a:off x="6530975" y="4770438"/>
            <a:ext cx="18415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B</a:t>
            </a:r>
            <a:endParaRPr kumimoji="1" lang="en-US" altLang="zh-CN" sz="2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111" name="Oval 23"/>
          <p:cNvSpPr>
            <a:spLocks noChangeArrowheads="1"/>
          </p:cNvSpPr>
          <p:nvPr/>
        </p:nvSpPr>
        <p:spPr bwMode="auto">
          <a:xfrm>
            <a:off x="3584575" y="5621338"/>
            <a:ext cx="117475" cy="119062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79438" y="3616325"/>
            <a:ext cx="504825" cy="515938"/>
            <a:chOff x="101" y="2294"/>
            <a:chExt cx="343" cy="353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109" y="2301"/>
              <a:ext cx="335" cy="346"/>
              <a:chOff x="109" y="2301"/>
              <a:chExt cx="335" cy="346"/>
            </a:xfrm>
          </p:grpSpPr>
          <p:sp>
            <p:nvSpPr>
              <p:cNvPr id="217114" name="Freeform 26"/>
              <p:cNvSpPr>
                <a:spLocks/>
              </p:cNvSpPr>
              <p:nvPr/>
            </p:nvSpPr>
            <p:spPr bwMode="auto">
              <a:xfrm>
                <a:off x="118" y="2480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15" name="Freeform 27"/>
              <p:cNvSpPr>
                <a:spLocks/>
              </p:cNvSpPr>
              <p:nvPr/>
            </p:nvSpPr>
            <p:spPr bwMode="auto">
              <a:xfrm>
                <a:off x="118" y="2480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16" name="Freeform 28"/>
              <p:cNvSpPr>
                <a:spLocks/>
              </p:cNvSpPr>
              <p:nvPr/>
            </p:nvSpPr>
            <p:spPr bwMode="auto">
              <a:xfrm>
                <a:off x="165" y="2301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17" name="Freeform 29"/>
              <p:cNvSpPr>
                <a:spLocks/>
              </p:cNvSpPr>
              <p:nvPr/>
            </p:nvSpPr>
            <p:spPr bwMode="auto">
              <a:xfrm>
                <a:off x="165" y="2301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18" name="Rectangle 30"/>
              <p:cNvSpPr>
                <a:spLocks noChangeArrowheads="1"/>
              </p:cNvSpPr>
              <p:nvPr/>
            </p:nvSpPr>
            <p:spPr bwMode="auto">
              <a:xfrm>
                <a:off x="165" y="2324"/>
                <a:ext cx="223" cy="1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19" name="Rectangle 31"/>
              <p:cNvSpPr>
                <a:spLocks noChangeArrowheads="1"/>
              </p:cNvSpPr>
              <p:nvPr/>
            </p:nvSpPr>
            <p:spPr bwMode="auto">
              <a:xfrm>
                <a:off x="120" y="2512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20" name="Rectangle 32"/>
              <p:cNvSpPr>
                <a:spLocks noChangeArrowheads="1"/>
              </p:cNvSpPr>
              <p:nvPr/>
            </p:nvSpPr>
            <p:spPr bwMode="auto">
              <a:xfrm>
                <a:off x="186" y="2345"/>
                <a:ext cx="182" cy="1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21" name="Line 33"/>
              <p:cNvSpPr>
                <a:spLocks noChangeShapeType="1"/>
              </p:cNvSpPr>
              <p:nvPr/>
            </p:nvSpPr>
            <p:spPr bwMode="auto">
              <a:xfrm flipH="1">
                <a:off x="335" y="2541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34"/>
              <p:cNvGrpSpPr>
                <a:grpSpLocks/>
              </p:cNvGrpSpPr>
              <p:nvPr/>
            </p:nvGrpSpPr>
            <p:grpSpPr bwMode="auto">
              <a:xfrm>
                <a:off x="109" y="2596"/>
                <a:ext cx="335" cy="51"/>
                <a:chOff x="109" y="2596"/>
                <a:chExt cx="335" cy="51"/>
              </a:xfrm>
            </p:grpSpPr>
            <p:sp>
              <p:nvSpPr>
                <p:cNvPr id="217123" name="Freeform 35"/>
                <p:cNvSpPr>
                  <a:spLocks/>
                </p:cNvSpPr>
                <p:nvPr/>
              </p:nvSpPr>
              <p:spPr bwMode="auto">
                <a:xfrm>
                  <a:off x="109" y="2596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24" name="Freeform 36"/>
                <p:cNvSpPr>
                  <a:spLocks/>
                </p:cNvSpPr>
                <p:nvPr/>
              </p:nvSpPr>
              <p:spPr bwMode="auto">
                <a:xfrm>
                  <a:off x="109" y="2596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25" name="Rectangle 37"/>
                <p:cNvSpPr>
                  <a:spLocks noChangeArrowheads="1"/>
                </p:cNvSpPr>
                <p:nvPr/>
              </p:nvSpPr>
              <p:spPr bwMode="auto">
                <a:xfrm>
                  <a:off x="112" y="2632"/>
                  <a:ext cx="330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01" y="2294"/>
              <a:ext cx="335" cy="347"/>
              <a:chOff x="101" y="2294"/>
              <a:chExt cx="335" cy="347"/>
            </a:xfrm>
          </p:grpSpPr>
          <p:sp>
            <p:nvSpPr>
              <p:cNvPr id="217127" name="Freeform 39"/>
              <p:cNvSpPr>
                <a:spLocks/>
              </p:cNvSpPr>
              <p:nvPr/>
            </p:nvSpPr>
            <p:spPr bwMode="auto">
              <a:xfrm>
                <a:off x="109" y="2474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8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8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28" name="Freeform 40"/>
              <p:cNvSpPr>
                <a:spLocks/>
              </p:cNvSpPr>
              <p:nvPr/>
            </p:nvSpPr>
            <p:spPr bwMode="auto">
              <a:xfrm>
                <a:off x="109" y="2474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8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8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29" name="Freeform 41"/>
              <p:cNvSpPr>
                <a:spLocks/>
              </p:cNvSpPr>
              <p:nvPr/>
            </p:nvSpPr>
            <p:spPr bwMode="auto">
              <a:xfrm>
                <a:off x="157" y="2294"/>
                <a:ext cx="223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4"/>
                  </a:cxn>
                  <a:cxn ang="0">
                    <a:pos x="0" y="24"/>
                  </a:cxn>
                </a:cxnLst>
                <a:rect l="0" t="0" r="r" b="b"/>
                <a:pathLst>
                  <a:path w="223" h="24">
                    <a:moveTo>
                      <a:pt x="0" y="24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30" name="Freeform 42"/>
              <p:cNvSpPr>
                <a:spLocks/>
              </p:cNvSpPr>
              <p:nvPr/>
            </p:nvSpPr>
            <p:spPr bwMode="auto">
              <a:xfrm>
                <a:off x="157" y="2294"/>
                <a:ext cx="223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4"/>
                  </a:cxn>
                  <a:cxn ang="0">
                    <a:pos x="0" y="24"/>
                  </a:cxn>
                </a:cxnLst>
                <a:rect l="0" t="0" r="r" b="b"/>
                <a:pathLst>
                  <a:path w="223" h="24">
                    <a:moveTo>
                      <a:pt x="0" y="24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31" name="Rectangle 43"/>
              <p:cNvSpPr>
                <a:spLocks noChangeArrowheads="1"/>
              </p:cNvSpPr>
              <p:nvPr/>
            </p:nvSpPr>
            <p:spPr bwMode="auto">
              <a:xfrm>
                <a:off x="157" y="2318"/>
                <a:ext cx="223" cy="17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32" name="Rectangle 44"/>
              <p:cNvSpPr>
                <a:spLocks noChangeArrowheads="1"/>
              </p:cNvSpPr>
              <p:nvPr/>
            </p:nvSpPr>
            <p:spPr bwMode="auto">
              <a:xfrm>
                <a:off x="112" y="2506"/>
                <a:ext cx="313" cy="78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33" name="Rectangle 45"/>
              <p:cNvSpPr>
                <a:spLocks noChangeArrowheads="1"/>
              </p:cNvSpPr>
              <p:nvPr/>
            </p:nvSpPr>
            <p:spPr bwMode="auto">
              <a:xfrm>
                <a:off x="178" y="2339"/>
                <a:ext cx="181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34" name="Line 46"/>
              <p:cNvSpPr>
                <a:spLocks noChangeShapeType="1"/>
              </p:cNvSpPr>
              <p:nvPr/>
            </p:nvSpPr>
            <p:spPr bwMode="auto">
              <a:xfrm flipH="1">
                <a:off x="326" y="2535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101" y="2590"/>
                <a:ext cx="335" cy="51"/>
                <a:chOff x="101" y="2590"/>
                <a:chExt cx="335" cy="51"/>
              </a:xfrm>
            </p:grpSpPr>
            <p:sp>
              <p:nvSpPr>
                <p:cNvPr id="217136" name="Freeform 48"/>
                <p:cNvSpPr>
                  <a:spLocks/>
                </p:cNvSpPr>
                <p:nvPr/>
              </p:nvSpPr>
              <p:spPr bwMode="auto">
                <a:xfrm>
                  <a:off x="101" y="2590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37" name="Freeform 49"/>
                <p:cNvSpPr>
                  <a:spLocks/>
                </p:cNvSpPr>
                <p:nvPr/>
              </p:nvSpPr>
              <p:spPr bwMode="auto">
                <a:xfrm>
                  <a:off x="101" y="2590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38" name="Rectangle 50"/>
                <p:cNvSpPr>
                  <a:spLocks noChangeArrowheads="1"/>
                </p:cNvSpPr>
                <p:nvPr/>
              </p:nvSpPr>
              <p:spPr bwMode="auto">
                <a:xfrm>
                  <a:off x="103" y="2626"/>
                  <a:ext cx="331" cy="15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3357563" y="6081713"/>
            <a:ext cx="503237" cy="515937"/>
            <a:chOff x="3891" y="3616"/>
            <a:chExt cx="342" cy="353"/>
          </a:xfrm>
        </p:grpSpPr>
        <p:grpSp>
          <p:nvGrpSpPr>
            <p:cNvPr id="8" name="Group 52"/>
            <p:cNvGrpSpPr>
              <a:grpSpLocks/>
            </p:cNvGrpSpPr>
            <p:nvPr/>
          </p:nvGrpSpPr>
          <p:grpSpPr bwMode="auto">
            <a:xfrm>
              <a:off x="3899" y="3622"/>
              <a:ext cx="334" cy="347"/>
              <a:chOff x="3899" y="3622"/>
              <a:chExt cx="334" cy="347"/>
            </a:xfrm>
          </p:grpSpPr>
          <p:sp>
            <p:nvSpPr>
              <p:cNvPr id="217141" name="Freeform 53"/>
              <p:cNvSpPr>
                <a:spLocks/>
              </p:cNvSpPr>
              <p:nvPr/>
            </p:nvSpPr>
            <p:spPr bwMode="auto">
              <a:xfrm>
                <a:off x="3907" y="3802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42" name="Freeform 54"/>
              <p:cNvSpPr>
                <a:spLocks/>
              </p:cNvSpPr>
              <p:nvPr/>
            </p:nvSpPr>
            <p:spPr bwMode="auto">
              <a:xfrm>
                <a:off x="3907" y="3802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43" name="Freeform 55"/>
              <p:cNvSpPr>
                <a:spLocks/>
              </p:cNvSpPr>
              <p:nvPr/>
            </p:nvSpPr>
            <p:spPr bwMode="auto">
              <a:xfrm>
                <a:off x="3955" y="3622"/>
                <a:ext cx="223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6" y="0"/>
                  </a:cxn>
                  <a:cxn ang="0">
                    <a:pos x="196" y="0"/>
                  </a:cxn>
                  <a:cxn ang="0">
                    <a:pos x="223" y="24"/>
                  </a:cxn>
                  <a:cxn ang="0">
                    <a:pos x="0" y="24"/>
                  </a:cxn>
                </a:cxnLst>
                <a:rect l="0" t="0" r="r" b="b"/>
                <a:pathLst>
                  <a:path w="223" h="24">
                    <a:moveTo>
                      <a:pt x="0" y="24"/>
                    </a:moveTo>
                    <a:lnTo>
                      <a:pt x="26" y="0"/>
                    </a:lnTo>
                    <a:lnTo>
                      <a:pt x="196" y="0"/>
                    </a:lnTo>
                    <a:lnTo>
                      <a:pt x="223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44" name="Freeform 56"/>
              <p:cNvSpPr>
                <a:spLocks/>
              </p:cNvSpPr>
              <p:nvPr/>
            </p:nvSpPr>
            <p:spPr bwMode="auto">
              <a:xfrm>
                <a:off x="3955" y="3622"/>
                <a:ext cx="223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6" y="0"/>
                  </a:cxn>
                  <a:cxn ang="0">
                    <a:pos x="196" y="0"/>
                  </a:cxn>
                  <a:cxn ang="0">
                    <a:pos x="223" y="24"/>
                  </a:cxn>
                  <a:cxn ang="0">
                    <a:pos x="0" y="24"/>
                  </a:cxn>
                </a:cxnLst>
                <a:rect l="0" t="0" r="r" b="b"/>
                <a:pathLst>
                  <a:path w="223" h="24">
                    <a:moveTo>
                      <a:pt x="0" y="24"/>
                    </a:moveTo>
                    <a:lnTo>
                      <a:pt x="26" y="0"/>
                    </a:lnTo>
                    <a:lnTo>
                      <a:pt x="196" y="0"/>
                    </a:lnTo>
                    <a:lnTo>
                      <a:pt x="223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45" name="Rectangle 57"/>
              <p:cNvSpPr>
                <a:spLocks noChangeArrowheads="1"/>
              </p:cNvSpPr>
              <p:nvPr/>
            </p:nvSpPr>
            <p:spPr bwMode="auto">
              <a:xfrm>
                <a:off x="3955" y="3646"/>
                <a:ext cx="223" cy="1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46" name="Rectangle 58"/>
              <p:cNvSpPr>
                <a:spLocks noChangeArrowheads="1"/>
              </p:cNvSpPr>
              <p:nvPr/>
            </p:nvSpPr>
            <p:spPr bwMode="auto">
              <a:xfrm>
                <a:off x="3909" y="3833"/>
                <a:ext cx="314" cy="7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47" name="Rectangle 59"/>
              <p:cNvSpPr>
                <a:spLocks noChangeArrowheads="1"/>
              </p:cNvSpPr>
              <p:nvPr/>
            </p:nvSpPr>
            <p:spPr bwMode="auto">
              <a:xfrm>
                <a:off x="3975" y="3667"/>
                <a:ext cx="182" cy="1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48" name="Line 60"/>
              <p:cNvSpPr>
                <a:spLocks noChangeShapeType="1"/>
              </p:cNvSpPr>
              <p:nvPr/>
            </p:nvSpPr>
            <p:spPr bwMode="auto">
              <a:xfrm flipH="1">
                <a:off x="4124" y="3863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61"/>
              <p:cNvGrpSpPr>
                <a:grpSpLocks/>
              </p:cNvGrpSpPr>
              <p:nvPr/>
            </p:nvGrpSpPr>
            <p:grpSpPr bwMode="auto">
              <a:xfrm>
                <a:off x="3899" y="3918"/>
                <a:ext cx="334" cy="51"/>
                <a:chOff x="3899" y="3918"/>
                <a:chExt cx="334" cy="51"/>
              </a:xfrm>
            </p:grpSpPr>
            <p:sp>
              <p:nvSpPr>
                <p:cNvPr id="217150" name="Freeform 62"/>
                <p:cNvSpPr>
                  <a:spLocks/>
                </p:cNvSpPr>
                <p:nvPr/>
              </p:nvSpPr>
              <p:spPr bwMode="auto">
                <a:xfrm>
                  <a:off x="3899" y="3918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51" name="Freeform 63"/>
                <p:cNvSpPr>
                  <a:spLocks/>
                </p:cNvSpPr>
                <p:nvPr/>
              </p:nvSpPr>
              <p:spPr bwMode="auto">
                <a:xfrm>
                  <a:off x="3899" y="3918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52" name="Rectangle 64"/>
                <p:cNvSpPr>
                  <a:spLocks noChangeArrowheads="1"/>
                </p:cNvSpPr>
                <p:nvPr/>
              </p:nvSpPr>
              <p:spPr bwMode="auto">
                <a:xfrm>
                  <a:off x="3901" y="3954"/>
                  <a:ext cx="330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3891" y="3616"/>
              <a:ext cx="334" cy="346"/>
              <a:chOff x="3891" y="3616"/>
              <a:chExt cx="334" cy="346"/>
            </a:xfrm>
          </p:grpSpPr>
          <p:sp>
            <p:nvSpPr>
              <p:cNvPr id="217154" name="Freeform 66"/>
              <p:cNvSpPr>
                <a:spLocks/>
              </p:cNvSpPr>
              <p:nvPr/>
            </p:nvSpPr>
            <p:spPr bwMode="auto">
              <a:xfrm>
                <a:off x="3899" y="3795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55" name="Freeform 67"/>
              <p:cNvSpPr>
                <a:spLocks/>
              </p:cNvSpPr>
              <p:nvPr/>
            </p:nvSpPr>
            <p:spPr bwMode="auto">
              <a:xfrm>
                <a:off x="3899" y="3795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56" name="Freeform 68"/>
              <p:cNvSpPr>
                <a:spLocks/>
              </p:cNvSpPr>
              <p:nvPr/>
            </p:nvSpPr>
            <p:spPr bwMode="auto">
              <a:xfrm>
                <a:off x="3946" y="3616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7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7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57" name="Freeform 69"/>
              <p:cNvSpPr>
                <a:spLocks/>
              </p:cNvSpPr>
              <p:nvPr/>
            </p:nvSpPr>
            <p:spPr bwMode="auto">
              <a:xfrm>
                <a:off x="3946" y="3616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7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7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58" name="Rectangle 70"/>
              <p:cNvSpPr>
                <a:spLocks noChangeArrowheads="1"/>
              </p:cNvSpPr>
              <p:nvPr/>
            </p:nvSpPr>
            <p:spPr bwMode="auto">
              <a:xfrm>
                <a:off x="3946" y="3639"/>
                <a:ext cx="223" cy="17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59" name="Rectangle 71"/>
              <p:cNvSpPr>
                <a:spLocks noChangeArrowheads="1"/>
              </p:cNvSpPr>
              <p:nvPr/>
            </p:nvSpPr>
            <p:spPr bwMode="auto">
              <a:xfrm>
                <a:off x="3901" y="3827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60" name="Rectangle 72"/>
              <p:cNvSpPr>
                <a:spLocks noChangeArrowheads="1"/>
              </p:cNvSpPr>
              <p:nvPr/>
            </p:nvSpPr>
            <p:spPr bwMode="auto">
              <a:xfrm>
                <a:off x="3967" y="3660"/>
                <a:ext cx="182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61" name="Line 73"/>
              <p:cNvSpPr>
                <a:spLocks noChangeShapeType="1"/>
              </p:cNvSpPr>
              <p:nvPr/>
            </p:nvSpPr>
            <p:spPr bwMode="auto">
              <a:xfrm flipH="1">
                <a:off x="4116" y="3857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" name="Group 74"/>
              <p:cNvGrpSpPr>
                <a:grpSpLocks/>
              </p:cNvGrpSpPr>
              <p:nvPr/>
            </p:nvGrpSpPr>
            <p:grpSpPr bwMode="auto">
              <a:xfrm>
                <a:off x="3891" y="3912"/>
                <a:ext cx="334" cy="50"/>
                <a:chOff x="3891" y="3912"/>
                <a:chExt cx="334" cy="50"/>
              </a:xfrm>
            </p:grpSpPr>
            <p:sp>
              <p:nvSpPr>
                <p:cNvPr id="217163" name="Freeform 75"/>
                <p:cNvSpPr>
                  <a:spLocks/>
                </p:cNvSpPr>
                <p:nvPr/>
              </p:nvSpPr>
              <p:spPr bwMode="auto">
                <a:xfrm>
                  <a:off x="3891" y="3912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64" name="Freeform 76"/>
                <p:cNvSpPr>
                  <a:spLocks/>
                </p:cNvSpPr>
                <p:nvPr/>
              </p:nvSpPr>
              <p:spPr bwMode="auto">
                <a:xfrm>
                  <a:off x="3891" y="3912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65" name="Rectangle 77"/>
                <p:cNvSpPr>
                  <a:spLocks noChangeArrowheads="1"/>
                </p:cNvSpPr>
                <p:nvPr/>
              </p:nvSpPr>
              <p:spPr bwMode="auto">
                <a:xfrm>
                  <a:off x="3893" y="3947"/>
                  <a:ext cx="330" cy="15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4627563" y="6065838"/>
            <a:ext cx="504825" cy="515937"/>
            <a:chOff x="4752" y="3605"/>
            <a:chExt cx="343" cy="353"/>
          </a:xfrm>
        </p:grpSpPr>
        <p:grpSp>
          <p:nvGrpSpPr>
            <p:cNvPr id="13" name="Group 79"/>
            <p:cNvGrpSpPr>
              <a:grpSpLocks/>
            </p:cNvGrpSpPr>
            <p:nvPr/>
          </p:nvGrpSpPr>
          <p:grpSpPr bwMode="auto">
            <a:xfrm>
              <a:off x="4760" y="3612"/>
              <a:ext cx="335" cy="346"/>
              <a:chOff x="4760" y="3612"/>
              <a:chExt cx="335" cy="346"/>
            </a:xfrm>
          </p:grpSpPr>
          <p:sp>
            <p:nvSpPr>
              <p:cNvPr id="217168" name="Freeform 80"/>
              <p:cNvSpPr>
                <a:spLocks/>
              </p:cNvSpPr>
              <p:nvPr/>
            </p:nvSpPr>
            <p:spPr bwMode="auto">
              <a:xfrm>
                <a:off x="4768" y="3791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69" name="Freeform 81"/>
              <p:cNvSpPr>
                <a:spLocks/>
              </p:cNvSpPr>
              <p:nvPr/>
            </p:nvSpPr>
            <p:spPr bwMode="auto">
              <a:xfrm>
                <a:off x="4768" y="3791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70" name="Freeform 82"/>
              <p:cNvSpPr>
                <a:spLocks/>
              </p:cNvSpPr>
              <p:nvPr/>
            </p:nvSpPr>
            <p:spPr bwMode="auto">
              <a:xfrm>
                <a:off x="4816" y="3612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71" name="Freeform 83"/>
              <p:cNvSpPr>
                <a:spLocks/>
              </p:cNvSpPr>
              <p:nvPr/>
            </p:nvSpPr>
            <p:spPr bwMode="auto">
              <a:xfrm>
                <a:off x="4816" y="3612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72" name="Rectangle 84"/>
              <p:cNvSpPr>
                <a:spLocks noChangeArrowheads="1"/>
              </p:cNvSpPr>
              <p:nvPr/>
            </p:nvSpPr>
            <p:spPr bwMode="auto">
              <a:xfrm>
                <a:off x="4816" y="3635"/>
                <a:ext cx="223" cy="1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73" name="Rectangle 85"/>
              <p:cNvSpPr>
                <a:spLocks noChangeArrowheads="1"/>
              </p:cNvSpPr>
              <p:nvPr/>
            </p:nvSpPr>
            <p:spPr bwMode="auto">
              <a:xfrm>
                <a:off x="4770" y="3823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74" name="Rectangle 86"/>
              <p:cNvSpPr>
                <a:spLocks noChangeArrowheads="1"/>
              </p:cNvSpPr>
              <p:nvPr/>
            </p:nvSpPr>
            <p:spPr bwMode="auto">
              <a:xfrm>
                <a:off x="4836" y="3656"/>
                <a:ext cx="182" cy="1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75" name="Line 87"/>
              <p:cNvSpPr>
                <a:spLocks noChangeShapeType="1"/>
              </p:cNvSpPr>
              <p:nvPr/>
            </p:nvSpPr>
            <p:spPr bwMode="auto">
              <a:xfrm flipH="1">
                <a:off x="4985" y="3852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" name="Group 88"/>
              <p:cNvGrpSpPr>
                <a:grpSpLocks/>
              </p:cNvGrpSpPr>
              <p:nvPr/>
            </p:nvGrpSpPr>
            <p:grpSpPr bwMode="auto">
              <a:xfrm>
                <a:off x="4760" y="3907"/>
                <a:ext cx="335" cy="51"/>
                <a:chOff x="4760" y="3907"/>
                <a:chExt cx="335" cy="51"/>
              </a:xfrm>
            </p:grpSpPr>
            <p:sp>
              <p:nvSpPr>
                <p:cNvPr id="217177" name="Freeform 89"/>
                <p:cNvSpPr>
                  <a:spLocks/>
                </p:cNvSpPr>
                <p:nvPr/>
              </p:nvSpPr>
              <p:spPr bwMode="auto">
                <a:xfrm>
                  <a:off x="4760" y="3907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78" name="Freeform 90"/>
                <p:cNvSpPr>
                  <a:spLocks/>
                </p:cNvSpPr>
                <p:nvPr/>
              </p:nvSpPr>
              <p:spPr bwMode="auto">
                <a:xfrm>
                  <a:off x="4760" y="3907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79" name="Rectangle 91"/>
                <p:cNvSpPr>
                  <a:spLocks noChangeArrowheads="1"/>
                </p:cNvSpPr>
                <p:nvPr/>
              </p:nvSpPr>
              <p:spPr bwMode="auto">
                <a:xfrm>
                  <a:off x="4762" y="3943"/>
                  <a:ext cx="331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92"/>
            <p:cNvGrpSpPr>
              <a:grpSpLocks/>
            </p:cNvGrpSpPr>
            <p:nvPr/>
          </p:nvGrpSpPr>
          <p:grpSpPr bwMode="auto">
            <a:xfrm>
              <a:off x="4752" y="3605"/>
              <a:ext cx="334" cy="347"/>
              <a:chOff x="4752" y="3605"/>
              <a:chExt cx="334" cy="347"/>
            </a:xfrm>
          </p:grpSpPr>
          <p:sp>
            <p:nvSpPr>
              <p:cNvPr id="217181" name="Freeform 93"/>
              <p:cNvSpPr>
                <a:spLocks/>
              </p:cNvSpPr>
              <p:nvPr/>
            </p:nvSpPr>
            <p:spPr bwMode="auto">
              <a:xfrm>
                <a:off x="4760" y="3785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82" name="Freeform 94"/>
              <p:cNvSpPr>
                <a:spLocks/>
              </p:cNvSpPr>
              <p:nvPr/>
            </p:nvSpPr>
            <p:spPr bwMode="auto">
              <a:xfrm>
                <a:off x="4760" y="3785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83" name="Freeform 95"/>
              <p:cNvSpPr>
                <a:spLocks/>
              </p:cNvSpPr>
              <p:nvPr/>
            </p:nvSpPr>
            <p:spPr bwMode="auto">
              <a:xfrm>
                <a:off x="4808" y="3605"/>
                <a:ext cx="223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6" y="0"/>
                  </a:cxn>
                  <a:cxn ang="0">
                    <a:pos x="196" y="0"/>
                  </a:cxn>
                  <a:cxn ang="0">
                    <a:pos x="223" y="24"/>
                  </a:cxn>
                  <a:cxn ang="0">
                    <a:pos x="0" y="24"/>
                  </a:cxn>
                </a:cxnLst>
                <a:rect l="0" t="0" r="r" b="b"/>
                <a:pathLst>
                  <a:path w="223" h="24">
                    <a:moveTo>
                      <a:pt x="0" y="24"/>
                    </a:moveTo>
                    <a:lnTo>
                      <a:pt x="26" y="0"/>
                    </a:lnTo>
                    <a:lnTo>
                      <a:pt x="196" y="0"/>
                    </a:lnTo>
                    <a:lnTo>
                      <a:pt x="223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84" name="Freeform 96"/>
              <p:cNvSpPr>
                <a:spLocks/>
              </p:cNvSpPr>
              <p:nvPr/>
            </p:nvSpPr>
            <p:spPr bwMode="auto">
              <a:xfrm>
                <a:off x="4808" y="3605"/>
                <a:ext cx="223" cy="24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6" y="0"/>
                  </a:cxn>
                  <a:cxn ang="0">
                    <a:pos x="196" y="0"/>
                  </a:cxn>
                  <a:cxn ang="0">
                    <a:pos x="223" y="24"/>
                  </a:cxn>
                  <a:cxn ang="0">
                    <a:pos x="0" y="24"/>
                  </a:cxn>
                </a:cxnLst>
                <a:rect l="0" t="0" r="r" b="b"/>
                <a:pathLst>
                  <a:path w="223" h="24">
                    <a:moveTo>
                      <a:pt x="0" y="24"/>
                    </a:moveTo>
                    <a:lnTo>
                      <a:pt x="26" y="0"/>
                    </a:lnTo>
                    <a:lnTo>
                      <a:pt x="196" y="0"/>
                    </a:lnTo>
                    <a:lnTo>
                      <a:pt x="223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85" name="Rectangle 97"/>
              <p:cNvSpPr>
                <a:spLocks noChangeArrowheads="1"/>
              </p:cNvSpPr>
              <p:nvPr/>
            </p:nvSpPr>
            <p:spPr bwMode="auto">
              <a:xfrm>
                <a:off x="4808" y="3629"/>
                <a:ext cx="223" cy="17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86" name="Rectangle 98"/>
              <p:cNvSpPr>
                <a:spLocks noChangeArrowheads="1"/>
              </p:cNvSpPr>
              <p:nvPr/>
            </p:nvSpPr>
            <p:spPr bwMode="auto">
              <a:xfrm>
                <a:off x="4762" y="3817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87" name="Rectangle 99"/>
              <p:cNvSpPr>
                <a:spLocks noChangeArrowheads="1"/>
              </p:cNvSpPr>
              <p:nvPr/>
            </p:nvSpPr>
            <p:spPr bwMode="auto">
              <a:xfrm>
                <a:off x="4828" y="3650"/>
                <a:ext cx="182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88" name="Line 100"/>
              <p:cNvSpPr>
                <a:spLocks noChangeShapeType="1"/>
              </p:cNvSpPr>
              <p:nvPr/>
            </p:nvSpPr>
            <p:spPr bwMode="auto">
              <a:xfrm flipH="1">
                <a:off x="4977" y="3846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" name="Group 101"/>
              <p:cNvGrpSpPr>
                <a:grpSpLocks/>
              </p:cNvGrpSpPr>
              <p:nvPr/>
            </p:nvGrpSpPr>
            <p:grpSpPr bwMode="auto">
              <a:xfrm>
                <a:off x="4752" y="3901"/>
                <a:ext cx="334" cy="51"/>
                <a:chOff x="4752" y="3901"/>
                <a:chExt cx="334" cy="51"/>
              </a:xfrm>
            </p:grpSpPr>
            <p:sp>
              <p:nvSpPr>
                <p:cNvPr id="217190" name="Freeform 102"/>
                <p:cNvSpPr>
                  <a:spLocks/>
                </p:cNvSpPr>
                <p:nvPr/>
              </p:nvSpPr>
              <p:spPr bwMode="auto">
                <a:xfrm>
                  <a:off x="4752" y="3901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91" name="Freeform 103"/>
                <p:cNvSpPr>
                  <a:spLocks/>
                </p:cNvSpPr>
                <p:nvPr/>
              </p:nvSpPr>
              <p:spPr bwMode="auto">
                <a:xfrm>
                  <a:off x="4752" y="3901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192" name="Rectangle 104"/>
                <p:cNvSpPr>
                  <a:spLocks noChangeArrowheads="1"/>
                </p:cNvSpPr>
                <p:nvPr/>
              </p:nvSpPr>
              <p:spPr bwMode="auto">
                <a:xfrm>
                  <a:off x="4754" y="3937"/>
                  <a:ext cx="330" cy="15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7" name="Group 105"/>
          <p:cNvGrpSpPr>
            <a:grpSpLocks/>
          </p:cNvGrpSpPr>
          <p:nvPr/>
        </p:nvGrpSpPr>
        <p:grpSpPr bwMode="auto">
          <a:xfrm>
            <a:off x="579438" y="2509838"/>
            <a:ext cx="504825" cy="517525"/>
            <a:chOff x="101" y="1539"/>
            <a:chExt cx="343" cy="352"/>
          </a:xfrm>
        </p:grpSpPr>
        <p:grpSp>
          <p:nvGrpSpPr>
            <p:cNvPr id="18" name="Group 106"/>
            <p:cNvGrpSpPr>
              <a:grpSpLocks/>
            </p:cNvGrpSpPr>
            <p:nvPr/>
          </p:nvGrpSpPr>
          <p:grpSpPr bwMode="auto">
            <a:xfrm>
              <a:off x="109" y="1545"/>
              <a:ext cx="335" cy="346"/>
              <a:chOff x="109" y="1545"/>
              <a:chExt cx="335" cy="346"/>
            </a:xfrm>
          </p:grpSpPr>
          <p:sp>
            <p:nvSpPr>
              <p:cNvPr id="217195" name="Freeform 107"/>
              <p:cNvSpPr>
                <a:spLocks/>
              </p:cNvSpPr>
              <p:nvPr/>
            </p:nvSpPr>
            <p:spPr bwMode="auto">
              <a:xfrm>
                <a:off x="118" y="1724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96" name="Freeform 108"/>
              <p:cNvSpPr>
                <a:spLocks/>
              </p:cNvSpPr>
              <p:nvPr/>
            </p:nvSpPr>
            <p:spPr bwMode="auto">
              <a:xfrm>
                <a:off x="118" y="1724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97" name="Freeform 109"/>
              <p:cNvSpPr>
                <a:spLocks/>
              </p:cNvSpPr>
              <p:nvPr/>
            </p:nvSpPr>
            <p:spPr bwMode="auto">
              <a:xfrm>
                <a:off x="165" y="1545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98" name="Freeform 110"/>
              <p:cNvSpPr>
                <a:spLocks/>
              </p:cNvSpPr>
              <p:nvPr/>
            </p:nvSpPr>
            <p:spPr bwMode="auto">
              <a:xfrm>
                <a:off x="165" y="1545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99" name="Rectangle 111"/>
              <p:cNvSpPr>
                <a:spLocks noChangeArrowheads="1"/>
              </p:cNvSpPr>
              <p:nvPr/>
            </p:nvSpPr>
            <p:spPr bwMode="auto">
              <a:xfrm>
                <a:off x="165" y="1568"/>
                <a:ext cx="223" cy="1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00" name="Rectangle 112"/>
              <p:cNvSpPr>
                <a:spLocks noChangeArrowheads="1"/>
              </p:cNvSpPr>
              <p:nvPr/>
            </p:nvSpPr>
            <p:spPr bwMode="auto">
              <a:xfrm>
                <a:off x="120" y="1756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01" name="Rectangle 113"/>
              <p:cNvSpPr>
                <a:spLocks noChangeArrowheads="1"/>
              </p:cNvSpPr>
              <p:nvPr/>
            </p:nvSpPr>
            <p:spPr bwMode="auto">
              <a:xfrm>
                <a:off x="186" y="1589"/>
                <a:ext cx="182" cy="1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02" name="Line 114"/>
              <p:cNvSpPr>
                <a:spLocks noChangeShapeType="1"/>
              </p:cNvSpPr>
              <p:nvPr/>
            </p:nvSpPr>
            <p:spPr bwMode="auto">
              <a:xfrm flipH="1">
                <a:off x="335" y="1786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" name="Group 115"/>
              <p:cNvGrpSpPr>
                <a:grpSpLocks/>
              </p:cNvGrpSpPr>
              <p:nvPr/>
            </p:nvGrpSpPr>
            <p:grpSpPr bwMode="auto">
              <a:xfrm>
                <a:off x="109" y="1841"/>
                <a:ext cx="335" cy="50"/>
                <a:chOff x="109" y="1841"/>
                <a:chExt cx="335" cy="50"/>
              </a:xfrm>
            </p:grpSpPr>
            <p:sp>
              <p:nvSpPr>
                <p:cNvPr id="217204" name="Freeform 116"/>
                <p:cNvSpPr>
                  <a:spLocks/>
                </p:cNvSpPr>
                <p:nvPr/>
              </p:nvSpPr>
              <p:spPr bwMode="auto">
                <a:xfrm>
                  <a:off x="109" y="1841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05" name="Freeform 117"/>
                <p:cNvSpPr>
                  <a:spLocks/>
                </p:cNvSpPr>
                <p:nvPr/>
              </p:nvSpPr>
              <p:spPr bwMode="auto">
                <a:xfrm>
                  <a:off x="109" y="1841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06" name="Rectangle 118"/>
                <p:cNvSpPr>
                  <a:spLocks noChangeArrowheads="1"/>
                </p:cNvSpPr>
                <p:nvPr/>
              </p:nvSpPr>
              <p:spPr bwMode="auto">
                <a:xfrm>
                  <a:off x="112" y="1876"/>
                  <a:ext cx="330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>
              <a:off x="101" y="1539"/>
              <a:ext cx="335" cy="346"/>
              <a:chOff x="101" y="1539"/>
              <a:chExt cx="335" cy="346"/>
            </a:xfrm>
          </p:grpSpPr>
          <p:sp>
            <p:nvSpPr>
              <p:cNvPr id="217208" name="Freeform 120"/>
              <p:cNvSpPr>
                <a:spLocks/>
              </p:cNvSpPr>
              <p:nvPr/>
            </p:nvSpPr>
            <p:spPr bwMode="auto">
              <a:xfrm>
                <a:off x="109" y="1718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8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8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09" name="Freeform 121"/>
              <p:cNvSpPr>
                <a:spLocks/>
              </p:cNvSpPr>
              <p:nvPr/>
            </p:nvSpPr>
            <p:spPr bwMode="auto">
              <a:xfrm>
                <a:off x="109" y="1718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8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8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10" name="Freeform 122"/>
              <p:cNvSpPr>
                <a:spLocks/>
              </p:cNvSpPr>
              <p:nvPr/>
            </p:nvSpPr>
            <p:spPr bwMode="auto">
              <a:xfrm>
                <a:off x="157" y="1539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11" name="Freeform 123"/>
              <p:cNvSpPr>
                <a:spLocks/>
              </p:cNvSpPr>
              <p:nvPr/>
            </p:nvSpPr>
            <p:spPr bwMode="auto">
              <a:xfrm>
                <a:off x="157" y="1539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12" name="Rectangle 124"/>
              <p:cNvSpPr>
                <a:spLocks noChangeArrowheads="1"/>
              </p:cNvSpPr>
              <p:nvPr/>
            </p:nvSpPr>
            <p:spPr bwMode="auto">
              <a:xfrm>
                <a:off x="157" y="1562"/>
                <a:ext cx="223" cy="17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13" name="Rectangle 125"/>
              <p:cNvSpPr>
                <a:spLocks noChangeArrowheads="1"/>
              </p:cNvSpPr>
              <p:nvPr/>
            </p:nvSpPr>
            <p:spPr bwMode="auto">
              <a:xfrm>
                <a:off x="112" y="1750"/>
                <a:ext cx="313" cy="78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14" name="Rectangle 126"/>
              <p:cNvSpPr>
                <a:spLocks noChangeArrowheads="1"/>
              </p:cNvSpPr>
              <p:nvPr/>
            </p:nvSpPr>
            <p:spPr bwMode="auto">
              <a:xfrm>
                <a:off x="178" y="1583"/>
                <a:ext cx="181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15" name="Line 127"/>
              <p:cNvSpPr>
                <a:spLocks noChangeShapeType="1"/>
              </p:cNvSpPr>
              <p:nvPr/>
            </p:nvSpPr>
            <p:spPr bwMode="auto">
              <a:xfrm flipH="1">
                <a:off x="326" y="1779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" name="Group 128"/>
              <p:cNvGrpSpPr>
                <a:grpSpLocks/>
              </p:cNvGrpSpPr>
              <p:nvPr/>
            </p:nvGrpSpPr>
            <p:grpSpPr bwMode="auto">
              <a:xfrm>
                <a:off x="101" y="1834"/>
                <a:ext cx="335" cy="51"/>
                <a:chOff x="101" y="1834"/>
                <a:chExt cx="335" cy="51"/>
              </a:xfrm>
            </p:grpSpPr>
            <p:sp>
              <p:nvSpPr>
                <p:cNvPr id="217217" name="Freeform 129"/>
                <p:cNvSpPr>
                  <a:spLocks/>
                </p:cNvSpPr>
                <p:nvPr/>
              </p:nvSpPr>
              <p:spPr bwMode="auto">
                <a:xfrm>
                  <a:off x="101" y="1834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18" name="Freeform 130"/>
                <p:cNvSpPr>
                  <a:spLocks/>
                </p:cNvSpPr>
                <p:nvPr/>
              </p:nvSpPr>
              <p:spPr bwMode="auto">
                <a:xfrm>
                  <a:off x="101" y="1834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19" name="Rectangle 131"/>
                <p:cNvSpPr>
                  <a:spLocks noChangeArrowheads="1"/>
                </p:cNvSpPr>
                <p:nvPr/>
              </p:nvSpPr>
              <p:spPr bwMode="auto">
                <a:xfrm>
                  <a:off x="103" y="1870"/>
                  <a:ext cx="331" cy="15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2" name="Group 132"/>
          <p:cNvGrpSpPr>
            <a:grpSpLocks/>
          </p:cNvGrpSpPr>
          <p:nvPr/>
        </p:nvGrpSpPr>
        <p:grpSpPr bwMode="auto">
          <a:xfrm>
            <a:off x="8158163" y="3657600"/>
            <a:ext cx="506412" cy="514350"/>
            <a:chOff x="5237" y="2322"/>
            <a:chExt cx="343" cy="352"/>
          </a:xfrm>
        </p:grpSpPr>
        <p:grpSp>
          <p:nvGrpSpPr>
            <p:cNvPr id="23" name="Group 133"/>
            <p:cNvGrpSpPr>
              <a:grpSpLocks/>
            </p:cNvGrpSpPr>
            <p:nvPr/>
          </p:nvGrpSpPr>
          <p:grpSpPr bwMode="auto">
            <a:xfrm>
              <a:off x="5245" y="2328"/>
              <a:ext cx="335" cy="346"/>
              <a:chOff x="5245" y="2328"/>
              <a:chExt cx="335" cy="346"/>
            </a:xfrm>
          </p:grpSpPr>
          <p:sp>
            <p:nvSpPr>
              <p:cNvPr id="217222" name="Freeform 134"/>
              <p:cNvSpPr>
                <a:spLocks/>
              </p:cNvSpPr>
              <p:nvPr/>
            </p:nvSpPr>
            <p:spPr bwMode="auto">
              <a:xfrm>
                <a:off x="5254" y="2508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23" name="Freeform 135"/>
              <p:cNvSpPr>
                <a:spLocks/>
              </p:cNvSpPr>
              <p:nvPr/>
            </p:nvSpPr>
            <p:spPr bwMode="auto">
              <a:xfrm>
                <a:off x="5254" y="2508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24" name="Freeform 136"/>
              <p:cNvSpPr>
                <a:spLocks/>
              </p:cNvSpPr>
              <p:nvPr/>
            </p:nvSpPr>
            <p:spPr bwMode="auto">
              <a:xfrm>
                <a:off x="5301" y="2328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25" name="Freeform 137"/>
              <p:cNvSpPr>
                <a:spLocks/>
              </p:cNvSpPr>
              <p:nvPr/>
            </p:nvSpPr>
            <p:spPr bwMode="auto">
              <a:xfrm>
                <a:off x="5301" y="2328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26" name="Rectangle 138"/>
              <p:cNvSpPr>
                <a:spLocks noChangeArrowheads="1"/>
              </p:cNvSpPr>
              <p:nvPr/>
            </p:nvSpPr>
            <p:spPr bwMode="auto">
              <a:xfrm>
                <a:off x="5301" y="2351"/>
                <a:ext cx="223" cy="17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27" name="Rectangle 139"/>
              <p:cNvSpPr>
                <a:spLocks noChangeArrowheads="1"/>
              </p:cNvSpPr>
              <p:nvPr/>
            </p:nvSpPr>
            <p:spPr bwMode="auto">
              <a:xfrm>
                <a:off x="5256" y="2539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28" name="Rectangle 140"/>
              <p:cNvSpPr>
                <a:spLocks noChangeArrowheads="1"/>
              </p:cNvSpPr>
              <p:nvPr/>
            </p:nvSpPr>
            <p:spPr bwMode="auto">
              <a:xfrm>
                <a:off x="5322" y="2373"/>
                <a:ext cx="181" cy="1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29" name="Line 141"/>
              <p:cNvSpPr>
                <a:spLocks noChangeShapeType="1"/>
              </p:cNvSpPr>
              <p:nvPr/>
            </p:nvSpPr>
            <p:spPr bwMode="auto">
              <a:xfrm flipH="1">
                <a:off x="5470" y="2569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142"/>
              <p:cNvGrpSpPr>
                <a:grpSpLocks/>
              </p:cNvGrpSpPr>
              <p:nvPr/>
            </p:nvGrpSpPr>
            <p:grpSpPr bwMode="auto">
              <a:xfrm>
                <a:off x="5245" y="2624"/>
                <a:ext cx="335" cy="50"/>
                <a:chOff x="5245" y="2624"/>
                <a:chExt cx="335" cy="50"/>
              </a:xfrm>
            </p:grpSpPr>
            <p:sp>
              <p:nvSpPr>
                <p:cNvPr id="217231" name="Freeform 143"/>
                <p:cNvSpPr>
                  <a:spLocks/>
                </p:cNvSpPr>
                <p:nvPr/>
              </p:nvSpPr>
              <p:spPr bwMode="auto">
                <a:xfrm>
                  <a:off x="5245" y="2624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32" name="Freeform 144"/>
                <p:cNvSpPr>
                  <a:spLocks/>
                </p:cNvSpPr>
                <p:nvPr/>
              </p:nvSpPr>
              <p:spPr bwMode="auto">
                <a:xfrm>
                  <a:off x="5245" y="2624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33" name="Rectangle 145"/>
                <p:cNvSpPr>
                  <a:spLocks noChangeArrowheads="1"/>
                </p:cNvSpPr>
                <p:nvPr/>
              </p:nvSpPr>
              <p:spPr bwMode="auto">
                <a:xfrm>
                  <a:off x="5247" y="2660"/>
                  <a:ext cx="331" cy="1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5" name="Group 146"/>
            <p:cNvGrpSpPr>
              <a:grpSpLocks/>
            </p:cNvGrpSpPr>
            <p:nvPr/>
          </p:nvGrpSpPr>
          <p:grpSpPr bwMode="auto">
            <a:xfrm>
              <a:off x="5237" y="2322"/>
              <a:ext cx="335" cy="346"/>
              <a:chOff x="5237" y="2322"/>
              <a:chExt cx="335" cy="346"/>
            </a:xfrm>
          </p:grpSpPr>
          <p:sp>
            <p:nvSpPr>
              <p:cNvPr id="217235" name="Freeform 147"/>
              <p:cNvSpPr>
                <a:spLocks/>
              </p:cNvSpPr>
              <p:nvPr/>
            </p:nvSpPr>
            <p:spPr bwMode="auto">
              <a:xfrm>
                <a:off x="5245" y="2501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36" name="Freeform 148"/>
              <p:cNvSpPr>
                <a:spLocks/>
              </p:cNvSpPr>
              <p:nvPr/>
            </p:nvSpPr>
            <p:spPr bwMode="auto">
              <a:xfrm>
                <a:off x="5245" y="2501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37" name="Freeform 149"/>
              <p:cNvSpPr>
                <a:spLocks/>
              </p:cNvSpPr>
              <p:nvPr/>
            </p:nvSpPr>
            <p:spPr bwMode="auto">
              <a:xfrm>
                <a:off x="5293" y="2322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38" name="Freeform 150"/>
              <p:cNvSpPr>
                <a:spLocks/>
              </p:cNvSpPr>
              <p:nvPr/>
            </p:nvSpPr>
            <p:spPr bwMode="auto">
              <a:xfrm>
                <a:off x="5293" y="2322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39" name="Rectangle 151"/>
              <p:cNvSpPr>
                <a:spLocks noChangeArrowheads="1"/>
              </p:cNvSpPr>
              <p:nvPr/>
            </p:nvSpPr>
            <p:spPr bwMode="auto">
              <a:xfrm>
                <a:off x="5293" y="2345"/>
                <a:ext cx="223" cy="17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40" name="Rectangle 152"/>
              <p:cNvSpPr>
                <a:spLocks noChangeArrowheads="1"/>
              </p:cNvSpPr>
              <p:nvPr/>
            </p:nvSpPr>
            <p:spPr bwMode="auto">
              <a:xfrm>
                <a:off x="5247" y="2533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41" name="Rectangle 153"/>
              <p:cNvSpPr>
                <a:spLocks noChangeArrowheads="1"/>
              </p:cNvSpPr>
              <p:nvPr/>
            </p:nvSpPr>
            <p:spPr bwMode="auto">
              <a:xfrm>
                <a:off x="5313" y="2366"/>
                <a:ext cx="182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42" name="Line 154"/>
              <p:cNvSpPr>
                <a:spLocks noChangeShapeType="1"/>
              </p:cNvSpPr>
              <p:nvPr/>
            </p:nvSpPr>
            <p:spPr bwMode="auto">
              <a:xfrm flipH="1">
                <a:off x="5462" y="2563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" name="Group 155"/>
              <p:cNvGrpSpPr>
                <a:grpSpLocks/>
              </p:cNvGrpSpPr>
              <p:nvPr/>
            </p:nvGrpSpPr>
            <p:grpSpPr bwMode="auto">
              <a:xfrm>
                <a:off x="5237" y="2617"/>
                <a:ext cx="335" cy="51"/>
                <a:chOff x="5237" y="2617"/>
                <a:chExt cx="335" cy="51"/>
              </a:xfrm>
            </p:grpSpPr>
            <p:sp>
              <p:nvSpPr>
                <p:cNvPr id="217244" name="Freeform 156"/>
                <p:cNvSpPr>
                  <a:spLocks/>
                </p:cNvSpPr>
                <p:nvPr/>
              </p:nvSpPr>
              <p:spPr bwMode="auto">
                <a:xfrm>
                  <a:off x="5237" y="2617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45" name="Freeform 157"/>
                <p:cNvSpPr>
                  <a:spLocks/>
                </p:cNvSpPr>
                <p:nvPr/>
              </p:nvSpPr>
              <p:spPr bwMode="auto">
                <a:xfrm>
                  <a:off x="5237" y="2617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46" name="Rectangle 158"/>
                <p:cNvSpPr>
                  <a:spLocks noChangeArrowheads="1"/>
                </p:cNvSpPr>
                <p:nvPr/>
              </p:nvSpPr>
              <p:spPr bwMode="auto">
                <a:xfrm>
                  <a:off x="5239" y="2653"/>
                  <a:ext cx="331" cy="15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27" name="Group 159"/>
          <p:cNvGrpSpPr>
            <a:grpSpLocks/>
          </p:cNvGrpSpPr>
          <p:nvPr/>
        </p:nvGrpSpPr>
        <p:grpSpPr bwMode="auto">
          <a:xfrm>
            <a:off x="8158163" y="2581275"/>
            <a:ext cx="506412" cy="515938"/>
            <a:chOff x="5237" y="1587"/>
            <a:chExt cx="343" cy="353"/>
          </a:xfrm>
        </p:grpSpPr>
        <p:grpSp>
          <p:nvGrpSpPr>
            <p:cNvPr id="28" name="Group 160"/>
            <p:cNvGrpSpPr>
              <a:grpSpLocks/>
            </p:cNvGrpSpPr>
            <p:nvPr/>
          </p:nvGrpSpPr>
          <p:grpSpPr bwMode="auto">
            <a:xfrm>
              <a:off x="5245" y="1594"/>
              <a:ext cx="335" cy="346"/>
              <a:chOff x="5245" y="1594"/>
              <a:chExt cx="335" cy="346"/>
            </a:xfrm>
          </p:grpSpPr>
          <p:sp>
            <p:nvSpPr>
              <p:cNvPr id="217249" name="Freeform 161"/>
              <p:cNvSpPr>
                <a:spLocks/>
              </p:cNvSpPr>
              <p:nvPr/>
            </p:nvSpPr>
            <p:spPr bwMode="auto">
              <a:xfrm>
                <a:off x="5254" y="1773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50" name="Freeform 162"/>
              <p:cNvSpPr>
                <a:spLocks/>
              </p:cNvSpPr>
              <p:nvPr/>
            </p:nvSpPr>
            <p:spPr bwMode="auto">
              <a:xfrm>
                <a:off x="5254" y="1773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51" name="Freeform 163"/>
              <p:cNvSpPr>
                <a:spLocks/>
              </p:cNvSpPr>
              <p:nvPr/>
            </p:nvSpPr>
            <p:spPr bwMode="auto">
              <a:xfrm>
                <a:off x="5301" y="1594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52" name="Freeform 164"/>
              <p:cNvSpPr>
                <a:spLocks/>
              </p:cNvSpPr>
              <p:nvPr/>
            </p:nvSpPr>
            <p:spPr bwMode="auto">
              <a:xfrm>
                <a:off x="5301" y="1594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53" name="Rectangle 165"/>
              <p:cNvSpPr>
                <a:spLocks noChangeArrowheads="1"/>
              </p:cNvSpPr>
              <p:nvPr/>
            </p:nvSpPr>
            <p:spPr bwMode="auto">
              <a:xfrm>
                <a:off x="5301" y="1617"/>
                <a:ext cx="223" cy="17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54" name="Rectangle 166"/>
              <p:cNvSpPr>
                <a:spLocks noChangeArrowheads="1"/>
              </p:cNvSpPr>
              <p:nvPr/>
            </p:nvSpPr>
            <p:spPr bwMode="auto">
              <a:xfrm>
                <a:off x="5256" y="1805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55" name="Rectangle 167"/>
              <p:cNvSpPr>
                <a:spLocks noChangeArrowheads="1"/>
              </p:cNvSpPr>
              <p:nvPr/>
            </p:nvSpPr>
            <p:spPr bwMode="auto">
              <a:xfrm>
                <a:off x="5322" y="1638"/>
                <a:ext cx="181" cy="1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56" name="Line 168"/>
              <p:cNvSpPr>
                <a:spLocks noChangeShapeType="1"/>
              </p:cNvSpPr>
              <p:nvPr/>
            </p:nvSpPr>
            <p:spPr bwMode="auto">
              <a:xfrm flipH="1">
                <a:off x="5470" y="1834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9" name="Group 169"/>
              <p:cNvGrpSpPr>
                <a:grpSpLocks/>
              </p:cNvGrpSpPr>
              <p:nvPr/>
            </p:nvGrpSpPr>
            <p:grpSpPr bwMode="auto">
              <a:xfrm>
                <a:off x="5245" y="1889"/>
                <a:ext cx="335" cy="51"/>
                <a:chOff x="5245" y="1889"/>
                <a:chExt cx="335" cy="51"/>
              </a:xfrm>
            </p:grpSpPr>
            <p:sp>
              <p:nvSpPr>
                <p:cNvPr id="217258" name="Freeform 170"/>
                <p:cNvSpPr>
                  <a:spLocks/>
                </p:cNvSpPr>
                <p:nvPr/>
              </p:nvSpPr>
              <p:spPr bwMode="auto">
                <a:xfrm>
                  <a:off x="5245" y="1889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59" name="Freeform 171"/>
                <p:cNvSpPr>
                  <a:spLocks/>
                </p:cNvSpPr>
                <p:nvPr/>
              </p:nvSpPr>
              <p:spPr bwMode="auto">
                <a:xfrm>
                  <a:off x="5245" y="1889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60" name="Rectangle 172"/>
                <p:cNvSpPr>
                  <a:spLocks noChangeArrowheads="1"/>
                </p:cNvSpPr>
                <p:nvPr/>
              </p:nvSpPr>
              <p:spPr bwMode="auto">
                <a:xfrm>
                  <a:off x="5247" y="1925"/>
                  <a:ext cx="331" cy="1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0" name="Group 173"/>
            <p:cNvGrpSpPr>
              <a:grpSpLocks/>
            </p:cNvGrpSpPr>
            <p:nvPr/>
          </p:nvGrpSpPr>
          <p:grpSpPr bwMode="auto">
            <a:xfrm>
              <a:off x="5237" y="1587"/>
              <a:ext cx="335" cy="346"/>
              <a:chOff x="5237" y="1587"/>
              <a:chExt cx="335" cy="346"/>
            </a:xfrm>
          </p:grpSpPr>
          <p:sp>
            <p:nvSpPr>
              <p:cNvPr id="217262" name="Freeform 174"/>
              <p:cNvSpPr>
                <a:spLocks/>
              </p:cNvSpPr>
              <p:nvPr/>
            </p:nvSpPr>
            <p:spPr bwMode="auto">
              <a:xfrm>
                <a:off x="5245" y="1767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63" name="Freeform 175"/>
              <p:cNvSpPr>
                <a:spLocks/>
              </p:cNvSpPr>
              <p:nvPr/>
            </p:nvSpPr>
            <p:spPr bwMode="auto">
              <a:xfrm>
                <a:off x="5245" y="1767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64" name="Freeform 176"/>
              <p:cNvSpPr>
                <a:spLocks/>
              </p:cNvSpPr>
              <p:nvPr/>
            </p:nvSpPr>
            <p:spPr bwMode="auto">
              <a:xfrm>
                <a:off x="5293" y="1587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65" name="Freeform 177"/>
              <p:cNvSpPr>
                <a:spLocks/>
              </p:cNvSpPr>
              <p:nvPr/>
            </p:nvSpPr>
            <p:spPr bwMode="auto">
              <a:xfrm>
                <a:off x="5293" y="1587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66" name="Rectangle 178"/>
              <p:cNvSpPr>
                <a:spLocks noChangeArrowheads="1"/>
              </p:cNvSpPr>
              <p:nvPr/>
            </p:nvSpPr>
            <p:spPr bwMode="auto">
              <a:xfrm>
                <a:off x="5293" y="1610"/>
                <a:ext cx="223" cy="176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67" name="Rectangle 179"/>
              <p:cNvSpPr>
                <a:spLocks noChangeArrowheads="1"/>
              </p:cNvSpPr>
              <p:nvPr/>
            </p:nvSpPr>
            <p:spPr bwMode="auto">
              <a:xfrm>
                <a:off x="5247" y="1798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68" name="Rectangle 180"/>
              <p:cNvSpPr>
                <a:spLocks noChangeArrowheads="1"/>
              </p:cNvSpPr>
              <p:nvPr/>
            </p:nvSpPr>
            <p:spPr bwMode="auto">
              <a:xfrm>
                <a:off x="5313" y="1632"/>
                <a:ext cx="182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69" name="Line 181"/>
              <p:cNvSpPr>
                <a:spLocks noChangeShapeType="1"/>
              </p:cNvSpPr>
              <p:nvPr/>
            </p:nvSpPr>
            <p:spPr bwMode="auto">
              <a:xfrm flipH="1">
                <a:off x="5462" y="1828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" name="Group 182"/>
              <p:cNvGrpSpPr>
                <a:grpSpLocks/>
              </p:cNvGrpSpPr>
              <p:nvPr/>
            </p:nvGrpSpPr>
            <p:grpSpPr bwMode="auto">
              <a:xfrm>
                <a:off x="5237" y="1883"/>
                <a:ext cx="335" cy="50"/>
                <a:chOff x="5237" y="1883"/>
                <a:chExt cx="335" cy="50"/>
              </a:xfrm>
            </p:grpSpPr>
            <p:sp>
              <p:nvSpPr>
                <p:cNvPr id="217271" name="Freeform 183"/>
                <p:cNvSpPr>
                  <a:spLocks/>
                </p:cNvSpPr>
                <p:nvPr/>
              </p:nvSpPr>
              <p:spPr bwMode="auto">
                <a:xfrm>
                  <a:off x="5237" y="1883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72" name="Freeform 184"/>
                <p:cNvSpPr>
                  <a:spLocks/>
                </p:cNvSpPr>
                <p:nvPr/>
              </p:nvSpPr>
              <p:spPr bwMode="auto">
                <a:xfrm>
                  <a:off x="5237" y="1883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73" name="Rectangle 185"/>
                <p:cNvSpPr>
                  <a:spLocks noChangeArrowheads="1"/>
                </p:cNvSpPr>
                <p:nvPr/>
              </p:nvSpPr>
              <p:spPr bwMode="auto">
                <a:xfrm>
                  <a:off x="5239" y="1919"/>
                  <a:ext cx="331" cy="14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7274" name="Rectangle 186"/>
          <p:cNvSpPr>
            <a:spLocks noChangeArrowheads="1"/>
          </p:cNvSpPr>
          <p:nvPr/>
        </p:nvSpPr>
        <p:spPr bwMode="auto">
          <a:xfrm>
            <a:off x="1900238" y="1920875"/>
            <a:ext cx="8985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75" name="Rectangle 187"/>
          <p:cNvSpPr>
            <a:spLocks noChangeArrowheads="1"/>
          </p:cNvSpPr>
          <p:nvPr/>
        </p:nvSpPr>
        <p:spPr bwMode="auto">
          <a:xfrm>
            <a:off x="2343150" y="2324100"/>
            <a:ext cx="1228718" cy="30777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222.1.1/24</a:t>
            </a:r>
            <a:endParaRPr kumimoji="1" lang="en-US" altLang="zh-CN" sz="2000" dirty="0">
              <a:solidFill>
                <a:srgbClr val="7030A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276" name="Rectangle 188"/>
          <p:cNvSpPr>
            <a:spLocks noChangeArrowheads="1"/>
          </p:cNvSpPr>
          <p:nvPr/>
        </p:nvSpPr>
        <p:spPr bwMode="auto">
          <a:xfrm>
            <a:off x="3568700" y="1482725"/>
            <a:ext cx="10080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77" name="Rectangle 189"/>
          <p:cNvSpPr>
            <a:spLocks noChangeArrowheads="1"/>
          </p:cNvSpPr>
          <p:nvPr/>
        </p:nvSpPr>
        <p:spPr bwMode="auto">
          <a:xfrm>
            <a:off x="3484563" y="1439863"/>
            <a:ext cx="1057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222.1.1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.1</a:t>
            </a:r>
          </a:p>
        </p:txBody>
      </p:sp>
      <p:sp>
        <p:nvSpPr>
          <p:cNvPr id="217278" name="Rectangle 190"/>
          <p:cNvSpPr>
            <a:spLocks noChangeArrowheads="1"/>
          </p:cNvSpPr>
          <p:nvPr/>
        </p:nvSpPr>
        <p:spPr bwMode="auto">
          <a:xfrm>
            <a:off x="5113338" y="1482725"/>
            <a:ext cx="1006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79" name="Rectangle 191"/>
          <p:cNvSpPr>
            <a:spLocks noChangeArrowheads="1"/>
          </p:cNvSpPr>
          <p:nvPr/>
        </p:nvSpPr>
        <p:spPr bwMode="auto">
          <a:xfrm>
            <a:off x="5006975" y="1439863"/>
            <a:ext cx="1057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222.1.1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.2</a:t>
            </a:r>
          </a:p>
        </p:txBody>
      </p:sp>
      <p:sp>
        <p:nvSpPr>
          <p:cNvPr id="217280" name="Rectangle 192"/>
          <p:cNvSpPr>
            <a:spLocks noChangeArrowheads="1"/>
          </p:cNvSpPr>
          <p:nvPr/>
        </p:nvSpPr>
        <p:spPr bwMode="auto">
          <a:xfrm>
            <a:off x="6707188" y="1482725"/>
            <a:ext cx="1006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281" name="Rectangle 193"/>
          <p:cNvSpPr>
            <a:spLocks noChangeArrowheads="1"/>
          </p:cNvSpPr>
          <p:nvPr/>
        </p:nvSpPr>
        <p:spPr bwMode="auto">
          <a:xfrm>
            <a:off x="6554788" y="1412875"/>
            <a:ext cx="10572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222.1.1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.3</a:t>
            </a:r>
          </a:p>
        </p:txBody>
      </p:sp>
      <p:sp>
        <p:nvSpPr>
          <p:cNvPr id="217282" name="Rectangle 194"/>
          <p:cNvSpPr>
            <a:spLocks noChangeArrowheads="1"/>
          </p:cNvSpPr>
          <p:nvPr/>
        </p:nvSpPr>
        <p:spPr bwMode="auto">
          <a:xfrm>
            <a:off x="4168775" y="2138363"/>
            <a:ext cx="26988" cy="53816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7122" name="Group 195"/>
          <p:cNvGrpSpPr>
            <a:grpSpLocks/>
          </p:cNvGrpSpPr>
          <p:nvPr/>
        </p:nvGrpSpPr>
        <p:grpSpPr bwMode="auto">
          <a:xfrm>
            <a:off x="3822700" y="2630488"/>
            <a:ext cx="647700" cy="385762"/>
            <a:chOff x="2299" y="1622"/>
            <a:chExt cx="439" cy="262"/>
          </a:xfrm>
        </p:grpSpPr>
        <p:sp>
          <p:nvSpPr>
            <p:cNvPr id="217284" name="Oval 196"/>
            <p:cNvSpPr>
              <a:spLocks noChangeArrowheads="1"/>
            </p:cNvSpPr>
            <p:nvPr/>
          </p:nvSpPr>
          <p:spPr bwMode="auto">
            <a:xfrm>
              <a:off x="2300" y="1731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85" name="Rectangle 197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86" name="Rectangle 198"/>
            <p:cNvSpPr>
              <a:spLocks noChangeArrowheads="1"/>
            </p:cNvSpPr>
            <p:nvPr/>
          </p:nvSpPr>
          <p:spPr bwMode="auto">
            <a:xfrm>
              <a:off x="2299" y="1700"/>
              <a:ext cx="437" cy="10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87" name="Oval 199"/>
            <p:cNvSpPr>
              <a:spLocks noChangeArrowheads="1"/>
            </p:cNvSpPr>
            <p:nvPr/>
          </p:nvSpPr>
          <p:spPr bwMode="auto">
            <a:xfrm>
              <a:off x="2300" y="1622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7126" name="Group 200"/>
            <p:cNvGrpSpPr>
              <a:grpSpLocks/>
            </p:cNvGrpSpPr>
            <p:nvPr/>
          </p:nvGrpSpPr>
          <p:grpSpPr bwMode="auto">
            <a:xfrm>
              <a:off x="2365" y="1640"/>
              <a:ext cx="304" cy="117"/>
              <a:chOff x="2365" y="1640"/>
              <a:chExt cx="304" cy="117"/>
            </a:xfrm>
          </p:grpSpPr>
          <p:grpSp>
            <p:nvGrpSpPr>
              <p:cNvPr id="217135" name="Group 201"/>
              <p:cNvGrpSpPr>
                <a:grpSpLocks/>
              </p:cNvGrpSpPr>
              <p:nvPr/>
            </p:nvGrpSpPr>
            <p:grpSpPr bwMode="auto">
              <a:xfrm>
                <a:off x="2365" y="1640"/>
                <a:ext cx="302" cy="115"/>
                <a:chOff x="2365" y="1640"/>
                <a:chExt cx="302" cy="115"/>
              </a:xfrm>
            </p:grpSpPr>
            <p:sp>
              <p:nvSpPr>
                <p:cNvPr id="217290" name="Freeform 202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4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91" name="Freeform 203"/>
                <p:cNvSpPr>
                  <a:spLocks/>
                </p:cNvSpPr>
                <p:nvPr/>
              </p:nvSpPr>
              <p:spPr bwMode="auto">
                <a:xfrm>
                  <a:off x="2523" y="164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4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92" name="Freeform 204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8" y="33"/>
                    </a:cxn>
                    <a:cxn ang="0">
                      <a:pos x="0" y="22"/>
                    </a:cxn>
                    <a:cxn ang="0">
                      <a:pos x="19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93" name="Freeform 205"/>
                <p:cNvSpPr>
                  <a:spLocks/>
                </p:cNvSpPr>
                <p:nvPr/>
              </p:nvSpPr>
              <p:spPr bwMode="auto">
                <a:xfrm>
                  <a:off x="2365" y="1700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8" y="33"/>
                    </a:cxn>
                    <a:cxn ang="0">
                      <a:pos x="0" y="22"/>
                    </a:cxn>
                    <a:cxn ang="0">
                      <a:pos x="19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94" name="Freeform 206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10" y="30"/>
                    </a:cxn>
                    <a:cxn ang="0">
                      <a:pos x="144" y="22"/>
                    </a:cxn>
                    <a:cxn ang="0">
                      <a:pos x="126" y="49"/>
                    </a:cxn>
                    <a:cxn ang="0">
                      <a:pos x="35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95" name="Freeform 207"/>
                <p:cNvSpPr>
                  <a:spLocks/>
                </p:cNvSpPr>
                <p:nvPr/>
              </p:nvSpPr>
              <p:spPr bwMode="auto">
                <a:xfrm>
                  <a:off x="2373" y="164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10" y="30"/>
                    </a:cxn>
                    <a:cxn ang="0">
                      <a:pos x="144" y="22"/>
                    </a:cxn>
                    <a:cxn ang="0">
                      <a:pos x="126" y="49"/>
                    </a:cxn>
                    <a:cxn ang="0">
                      <a:pos x="35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96" name="Freeform 208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8"/>
                    </a:cxn>
                    <a:cxn ang="0">
                      <a:pos x="112" y="49"/>
                    </a:cxn>
                    <a:cxn ang="0">
                      <a:pos x="38" y="16"/>
                    </a:cxn>
                    <a:cxn ang="0">
                      <a:pos x="0" y="27"/>
                    </a:cxn>
                    <a:cxn ang="0">
                      <a:pos x="19" y="0"/>
                    </a:cxn>
                    <a:cxn ang="0">
                      <a:pos x="112" y="0"/>
                    </a:cxn>
                    <a:cxn ang="0">
                      <a:pos x="72" y="8"/>
                    </a:cxn>
                    <a:cxn ang="0">
                      <a:pos x="144" y="38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297" name="Freeform 209"/>
                <p:cNvSpPr>
                  <a:spLocks/>
                </p:cNvSpPr>
                <p:nvPr/>
              </p:nvSpPr>
              <p:spPr bwMode="auto">
                <a:xfrm>
                  <a:off x="2517" y="1706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8"/>
                    </a:cxn>
                    <a:cxn ang="0">
                      <a:pos x="112" y="49"/>
                    </a:cxn>
                    <a:cxn ang="0">
                      <a:pos x="38" y="16"/>
                    </a:cxn>
                    <a:cxn ang="0">
                      <a:pos x="0" y="27"/>
                    </a:cxn>
                    <a:cxn ang="0">
                      <a:pos x="19" y="0"/>
                    </a:cxn>
                    <a:cxn ang="0">
                      <a:pos x="112" y="0"/>
                    </a:cxn>
                    <a:cxn ang="0">
                      <a:pos x="72" y="8"/>
                    </a:cxn>
                    <a:cxn ang="0">
                      <a:pos x="144" y="38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8" y="16"/>
                      </a:lnTo>
                      <a:lnTo>
                        <a:pt x="0" y="27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139" name="Group 210"/>
              <p:cNvGrpSpPr>
                <a:grpSpLocks/>
              </p:cNvGrpSpPr>
              <p:nvPr/>
            </p:nvGrpSpPr>
            <p:grpSpPr bwMode="auto">
              <a:xfrm>
                <a:off x="2368" y="1643"/>
                <a:ext cx="301" cy="114"/>
                <a:chOff x="2368" y="1643"/>
                <a:chExt cx="301" cy="114"/>
              </a:xfrm>
            </p:grpSpPr>
            <p:sp>
              <p:nvSpPr>
                <p:cNvPr id="217299" name="Freeform 211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10" y="16"/>
                    </a:cxn>
                    <a:cxn ang="0">
                      <a:pos x="144" y="27"/>
                    </a:cxn>
                    <a:cxn ang="0">
                      <a:pos x="126" y="0"/>
                    </a:cxn>
                    <a:cxn ang="0">
                      <a:pos x="35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00" name="Freeform 212"/>
                <p:cNvSpPr>
                  <a:spLocks/>
                </p:cNvSpPr>
                <p:nvPr/>
              </p:nvSpPr>
              <p:spPr bwMode="auto">
                <a:xfrm>
                  <a:off x="2525" y="1646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10" y="16"/>
                    </a:cxn>
                    <a:cxn ang="0">
                      <a:pos x="144" y="27"/>
                    </a:cxn>
                    <a:cxn ang="0">
                      <a:pos x="126" y="0"/>
                    </a:cxn>
                    <a:cxn ang="0">
                      <a:pos x="35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10" y="16"/>
                      </a:lnTo>
                      <a:lnTo>
                        <a:pt x="144" y="27"/>
                      </a:lnTo>
                      <a:lnTo>
                        <a:pt x="126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01" name="Freeform 213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7" y="33"/>
                    </a:cxn>
                    <a:cxn ang="0">
                      <a:pos x="0" y="22"/>
                    </a:cxn>
                    <a:cxn ang="0">
                      <a:pos x="19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02" name="Freeform 214"/>
                <p:cNvSpPr>
                  <a:spLocks/>
                </p:cNvSpPr>
                <p:nvPr/>
              </p:nvSpPr>
              <p:spPr bwMode="auto">
                <a:xfrm>
                  <a:off x="2368" y="1703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7" y="33"/>
                    </a:cxn>
                    <a:cxn ang="0">
                      <a:pos x="0" y="22"/>
                    </a:cxn>
                    <a:cxn ang="0">
                      <a:pos x="19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03" name="Freeform 215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09" y="30"/>
                    </a:cxn>
                    <a:cxn ang="0">
                      <a:pos x="144" y="22"/>
                    </a:cxn>
                    <a:cxn ang="0">
                      <a:pos x="125" y="49"/>
                    </a:cxn>
                    <a:cxn ang="0">
                      <a:pos x="35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04" name="Freeform 216"/>
                <p:cNvSpPr>
                  <a:spLocks/>
                </p:cNvSpPr>
                <p:nvPr/>
              </p:nvSpPr>
              <p:spPr bwMode="auto">
                <a:xfrm>
                  <a:off x="2376" y="164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09" y="30"/>
                    </a:cxn>
                    <a:cxn ang="0">
                      <a:pos x="144" y="22"/>
                    </a:cxn>
                    <a:cxn ang="0">
                      <a:pos x="125" y="49"/>
                    </a:cxn>
                    <a:cxn ang="0">
                      <a:pos x="35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05" name="Freeform 217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8"/>
                    </a:cxn>
                    <a:cxn ang="0">
                      <a:pos x="112" y="49"/>
                    </a:cxn>
                    <a:cxn ang="0">
                      <a:pos x="37" y="17"/>
                    </a:cxn>
                    <a:cxn ang="0">
                      <a:pos x="0" y="28"/>
                    </a:cxn>
                    <a:cxn ang="0">
                      <a:pos x="19" y="0"/>
                    </a:cxn>
                    <a:cxn ang="0">
                      <a:pos x="112" y="0"/>
                    </a:cxn>
                    <a:cxn ang="0">
                      <a:pos x="72" y="8"/>
                    </a:cxn>
                    <a:cxn ang="0">
                      <a:pos x="144" y="38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06" name="Freeform 218"/>
                <p:cNvSpPr>
                  <a:spLocks/>
                </p:cNvSpPr>
                <p:nvPr/>
              </p:nvSpPr>
              <p:spPr bwMode="auto">
                <a:xfrm>
                  <a:off x="2520" y="1708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8"/>
                    </a:cxn>
                    <a:cxn ang="0">
                      <a:pos x="112" y="49"/>
                    </a:cxn>
                    <a:cxn ang="0">
                      <a:pos x="37" y="17"/>
                    </a:cxn>
                    <a:cxn ang="0">
                      <a:pos x="0" y="28"/>
                    </a:cxn>
                    <a:cxn ang="0">
                      <a:pos x="19" y="0"/>
                    </a:cxn>
                    <a:cxn ang="0">
                      <a:pos x="112" y="0"/>
                    </a:cxn>
                    <a:cxn ang="0">
                      <a:pos x="72" y="8"/>
                    </a:cxn>
                    <a:cxn ang="0">
                      <a:pos x="144" y="38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7307" name="Line 219"/>
            <p:cNvSpPr>
              <a:spLocks noChangeShapeType="1"/>
            </p:cNvSpPr>
            <p:nvPr/>
          </p:nvSpPr>
          <p:spPr bwMode="auto">
            <a:xfrm>
              <a:off x="2299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08" name="Line 220"/>
            <p:cNvSpPr>
              <a:spLocks noChangeShapeType="1"/>
            </p:cNvSpPr>
            <p:nvPr/>
          </p:nvSpPr>
          <p:spPr bwMode="auto">
            <a:xfrm>
              <a:off x="2736" y="1697"/>
              <a:ext cx="1" cy="109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7309" name="Rectangle 221"/>
          <p:cNvSpPr>
            <a:spLocks noChangeArrowheads="1"/>
          </p:cNvSpPr>
          <p:nvPr/>
        </p:nvSpPr>
        <p:spPr bwMode="auto">
          <a:xfrm>
            <a:off x="4278313" y="2371725"/>
            <a:ext cx="10096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10" name="Rectangle 222"/>
          <p:cNvSpPr>
            <a:spLocks noChangeArrowheads="1"/>
          </p:cNvSpPr>
          <p:nvPr/>
        </p:nvSpPr>
        <p:spPr bwMode="auto">
          <a:xfrm>
            <a:off x="4351338" y="2381250"/>
            <a:ext cx="1067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222.1.1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.4</a:t>
            </a:r>
          </a:p>
        </p:txBody>
      </p:sp>
      <p:sp>
        <p:nvSpPr>
          <p:cNvPr id="217311" name="Rectangle 223"/>
          <p:cNvSpPr>
            <a:spLocks noChangeArrowheads="1"/>
          </p:cNvSpPr>
          <p:nvPr/>
        </p:nvSpPr>
        <p:spPr bwMode="auto">
          <a:xfrm>
            <a:off x="3446463" y="2519363"/>
            <a:ext cx="4127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12" name="Rectangle 224"/>
          <p:cNvSpPr>
            <a:spLocks noChangeArrowheads="1"/>
          </p:cNvSpPr>
          <p:nvPr/>
        </p:nvSpPr>
        <p:spPr bwMode="auto">
          <a:xfrm>
            <a:off x="3549650" y="2509838"/>
            <a:ext cx="276225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kumimoji="1" lang="en-US" altLang="zh-CN" sz="20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313" name="Oval 225"/>
          <p:cNvSpPr>
            <a:spLocks noChangeArrowheads="1"/>
          </p:cNvSpPr>
          <p:nvPr/>
        </p:nvSpPr>
        <p:spPr bwMode="auto">
          <a:xfrm>
            <a:off x="4129088" y="2422525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14" name="Rectangle 226"/>
          <p:cNvSpPr>
            <a:spLocks noChangeArrowheads="1"/>
          </p:cNvSpPr>
          <p:nvPr/>
        </p:nvSpPr>
        <p:spPr bwMode="auto">
          <a:xfrm>
            <a:off x="1974850" y="1616075"/>
            <a:ext cx="7207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15" name="Oval 227"/>
          <p:cNvSpPr>
            <a:spLocks noChangeArrowheads="1"/>
          </p:cNvSpPr>
          <p:nvPr/>
        </p:nvSpPr>
        <p:spPr bwMode="auto">
          <a:xfrm>
            <a:off x="7786688" y="4067175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16" name="Oval 228"/>
          <p:cNvSpPr>
            <a:spLocks noChangeArrowheads="1"/>
          </p:cNvSpPr>
          <p:nvPr/>
        </p:nvSpPr>
        <p:spPr bwMode="auto">
          <a:xfrm>
            <a:off x="7791450" y="2960688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17" name="Rectangle 229"/>
          <p:cNvSpPr>
            <a:spLocks noChangeArrowheads="1"/>
          </p:cNvSpPr>
          <p:nvPr/>
        </p:nvSpPr>
        <p:spPr bwMode="auto">
          <a:xfrm>
            <a:off x="6338888" y="3686175"/>
            <a:ext cx="10096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18" name="Rectangle 230"/>
          <p:cNvSpPr>
            <a:spLocks noChangeArrowheads="1"/>
          </p:cNvSpPr>
          <p:nvPr/>
        </p:nvSpPr>
        <p:spPr bwMode="auto">
          <a:xfrm>
            <a:off x="5795963" y="4202113"/>
            <a:ext cx="105886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222.1.2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.5</a:t>
            </a:r>
          </a:p>
        </p:txBody>
      </p:sp>
      <p:sp>
        <p:nvSpPr>
          <p:cNvPr id="217319" name="Rectangle 231"/>
          <p:cNvSpPr>
            <a:spLocks noChangeArrowheads="1"/>
          </p:cNvSpPr>
          <p:nvPr/>
        </p:nvSpPr>
        <p:spPr bwMode="auto">
          <a:xfrm>
            <a:off x="7883525" y="4197350"/>
            <a:ext cx="10080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20" name="Rectangle 232"/>
          <p:cNvSpPr>
            <a:spLocks noChangeArrowheads="1"/>
          </p:cNvSpPr>
          <p:nvPr/>
        </p:nvSpPr>
        <p:spPr bwMode="auto">
          <a:xfrm>
            <a:off x="7975600" y="4257675"/>
            <a:ext cx="1067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222.1.2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.2</a:t>
            </a:r>
          </a:p>
        </p:txBody>
      </p:sp>
      <p:sp>
        <p:nvSpPr>
          <p:cNvPr id="217321" name="Rectangle 233"/>
          <p:cNvSpPr>
            <a:spLocks noChangeArrowheads="1"/>
          </p:cNvSpPr>
          <p:nvPr/>
        </p:nvSpPr>
        <p:spPr bwMode="auto">
          <a:xfrm>
            <a:off x="7883525" y="3086100"/>
            <a:ext cx="1008063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22" name="Rectangle 234"/>
          <p:cNvSpPr>
            <a:spLocks noChangeArrowheads="1"/>
          </p:cNvSpPr>
          <p:nvPr/>
        </p:nvSpPr>
        <p:spPr bwMode="auto">
          <a:xfrm>
            <a:off x="7975600" y="3148013"/>
            <a:ext cx="1067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222.1.2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.1</a:t>
            </a:r>
          </a:p>
        </p:txBody>
      </p:sp>
      <p:sp>
        <p:nvSpPr>
          <p:cNvPr id="217323" name="Rectangle 235"/>
          <p:cNvSpPr>
            <a:spLocks noChangeArrowheads="1"/>
          </p:cNvSpPr>
          <p:nvPr/>
        </p:nvSpPr>
        <p:spPr bwMode="auto">
          <a:xfrm>
            <a:off x="7785100" y="5219700"/>
            <a:ext cx="10080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24" name="Rectangle 236"/>
          <p:cNvSpPr>
            <a:spLocks noChangeArrowheads="1"/>
          </p:cNvSpPr>
          <p:nvPr/>
        </p:nvSpPr>
        <p:spPr bwMode="auto">
          <a:xfrm>
            <a:off x="4999038" y="5718175"/>
            <a:ext cx="10572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222.1.2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.3</a:t>
            </a:r>
          </a:p>
        </p:txBody>
      </p:sp>
      <p:sp>
        <p:nvSpPr>
          <p:cNvPr id="217325" name="Rectangle 237"/>
          <p:cNvSpPr>
            <a:spLocks noChangeArrowheads="1"/>
          </p:cNvSpPr>
          <p:nvPr/>
        </p:nvSpPr>
        <p:spPr bwMode="auto">
          <a:xfrm>
            <a:off x="3670300" y="5605463"/>
            <a:ext cx="100806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26" name="Rectangle 238"/>
          <p:cNvSpPr>
            <a:spLocks noChangeArrowheads="1"/>
          </p:cNvSpPr>
          <p:nvPr/>
        </p:nvSpPr>
        <p:spPr bwMode="auto">
          <a:xfrm>
            <a:off x="3748088" y="5718175"/>
            <a:ext cx="1058862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222.1.2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.4</a:t>
            </a:r>
          </a:p>
        </p:txBody>
      </p:sp>
      <p:sp>
        <p:nvSpPr>
          <p:cNvPr id="217327" name="Oval 239"/>
          <p:cNvSpPr>
            <a:spLocks noChangeArrowheads="1"/>
          </p:cNvSpPr>
          <p:nvPr/>
        </p:nvSpPr>
        <p:spPr bwMode="auto">
          <a:xfrm>
            <a:off x="4835525" y="5634038"/>
            <a:ext cx="92075" cy="93662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28" name="Rectangle 240"/>
          <p:cNvSpPr>
            <a:spLocks noChangeArrowheads="1"/>
          </p:cNvSpPr>
          <p:nvPr/>
        </p:nvSpPr>
        <p:spPr bwMode="auto">
          <a:xfrm>
            <a:off x="6818313" y="2955925"/>
            <a:ext cx="8953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29" name="Rectangle 241"/>
          <p:cNvSpPr>
            <a:spLocks noChangeArrowheads="1"/>
          </p:cNvSpPr>
          <p:nvPr/>
        </p:nvSpPr>
        <p:spPr bwMode="auto">
          <a:xfrm>
            <a:off x="6429388" y="3589338"/>
            <a:ext cx="1323383" cy="276999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222.1.2</a:t>
            </a:r>
            <a:r>
              <a:rPr kumimoji="1" lang="en-US" altLang="zh-CN" b="1" dirty="0">
                <a:solidFill>
                  <a:schemeClr val="tx2"/>
                </a:solidFill>
                <a:latin typeface="Arial" charset="0"/>
                <a:ea typeface="黑体" pitchFamily="2" charset="-122"/>
              </a:rPr>
              <a:t>/24</a:t>
            </a:r>
            <a:endParaRPr kumimoji="1" lang="en-US" altLang="zh-CN" dirty="0">
              <a:solidFill>
                <a:schemeClr val="tx2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330" name="Rectangle 242"/>
          <p:cNvSpPr>
            <a:spLocks noChangeArrowheads="1"/>
          </p:cNvSpPr>
          <p:nvPr/>
        </p:nvSpPr>
        <p:spPr bwMode="auto">
          <a:xfrm>
            <a:off x="6889750" y="2663825"/>
            <a:ext cx="7207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7140" name="Group 243"/>
          <p:cNvGrpSpPr>
            <a:grpSpLocks/>
          </p:cNvGrpSpPr>
          <p:nvPr/>
        </p:nvGrpSpPr>
        <p:grpSpPr bwMode="auto">
          <a:xfrm>
            <a:off x="2222500" y="4386263"/>
            <a:ext cx="649288" cy="384175"/>
            <a:chOff x="1304" y="2569"/>
            <a:chExt cx="439" cy="262"/>
          </a:xfrm>
        </p:grpSpPr>
        <p:sp>
          <p:nvSpPr>
            <p:cNvPr id="217332" name="Oval 244"/>
            <p:cNvSpPr>
              <a:spLocks noChangeArrowheads="1"/>
            </p:cNvSpPr>
            <p:nvPr/>
          </p:nvSpPr>
          <p:spPr bwMode="auto">
            <a:xfrm>
              <a:off x="1305" y="2678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33" name="Rectangle 245"/>
            <p:cNvSpPr>
              <a:spLocks noChangeArrowheads="1"/>
            </p:cNvSpPr>
            <p:nvPr/>
          </p:nvSpPr>
          <p:spPr bwMode="auto">
            <a:xfrm>
              <a:off x="1304" y="2647"/>
              <a:ext cx="437" cy="10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34" name="Rectangle 246"/>
            <p:cNvSpPr>
              <a:spLocks noChangeArrowheads="1"/>
            </p:cNvSpPr>
            <p:nvPr/>
          </p:nvSpPr>
          <p:spPr bwMode="auto">
            <a:xfrm>
              <a:off x="1304" y="2647"/>
              <a:ext cx="437" cy="10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35" name="Oval 247"/>
            <p:cNvSpPr>
              <a:spLocks noChangeArrowheads="1"/>
            </p:cNvSpPr>
            <p:nvPr/>
          </p:nvSpPr>
          <p:spPr bwMode="auto">
            <a:xfrm>
              <a:off x="1305" y="2569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7149" name="Group 248"/>
            <p:cNvGrpSpPr>
              <a:grpSpLocks/>
            </p:cNvGrpSpPr>
            <p:nvPr/>
          </p:nvGrpSpPr>
          <p:grpSpPr bwMode="auto">
            <a:xfrm>
              <a:off x="1371" y="2587"/>
              <a:ext cx="304" cy="117"/>
              <a:chOff x="1371" y="2587"/>
              <a:chExt cx="304" cy="117"/>
            </a:xfrm>
          </p:grpSpPr>
          <p:grpSp>
            <p:nvGrpSpPr>
              <p:cNvPr id="217153" name="Group 249"/>
              <p:cNvGrpSpPr>
                <a:grpSpLocks/>
              </p:cNvGrpSpPr>
              <p:nvPr/>
            </p:nvGrpSpPr>
            <p:grpSpPr bwMode="auto">
              <a:xfrm>
                <a:off x="1371" y="2587"/>
                <a:ext cx="301" cy="115"/>
                <a:chOff x="1371" y="2587"/>
                <a:chExt cx="301" cy="115"/>
              </a:xfrm>
            </p:grpSpPr>
            <p:sp>
              <p:nvSpPr>
                <p:cNvPr id="217338" name="Freeform 250"/>
                <p:cNvSpPr>
                  <a:spLocks/>
                </p:cNvSpPr>
                <p:nvPr/>
              </p:nvSpPr>
              <p:spPr bwMode="auto">
                <a:xfrm>
                  <a:off x="1528" y="259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5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39" name="Freeform 251"/>
                <p:cNvSpPr>
                  <a:spLocks/>
                </p:cNvSpPr>
                <p:nvPr/>
              </p:nvSpPr>
              <p:spPr bwMode="auto">
                <a:xfrm>
                  <a:off x="1528" y="259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5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40" name="Freeform 252"/>
                <p:cNvSpPr>
                  <a:spLocks/>
                </p:cNvSpPr>
                <p:nvPr/>
              </p:nvSpPr>
              <p:spPr bwMode="auto">
                <a:xfrm>
                  <a:off x="1371" y="2647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7" y="33"/>
                    </a:cxn>
                    <a:cxn ang="0">
                      <a:pos x="0" y="22"/>
                    </a:cxn>
                    <a:cxn ang="0">
                      <a:pos x="18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41" name="Freeform 253"/>
                <p:cNvSpPr>
                  <a:spLocks/>
                </p:cNvSpPr>
                <p:nvPr/>
              </p:nvSpPr>
              <p:spPr bwMode="auto">
                <a:xfrm>
                  <a:off x="1371" y="2647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7" y="33"/>
                    </a:cxn>
                    <a:cxn ang="0">
                      <a:pos x="0" y="22"/>
                    </a:cxn>
                    <a:cxn ang="0">
                      <a:pos x="18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42" name="Freeform 254"/>
                <p:cNvSpPr>
                  <a:spLocks/>
                </p:cNvSpPr>
                <p:nvPr/>
              </p:nvSpPr>
              <p:spPr bwMode="auto">
                <a:xfrm>
                  <a:off x="1379" y="2587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09" y="30"/>
                    </a:cxn>
                    <a:cxn ang="0">
                      <a:pos x="144" y="22"/>
                    </a:cxn>
                    <a:cxn ang="0">
                      <a:pos x="125" y="49"/>
                    </a:cxn>
                    <a:cxn ang="0">
                      <a:pos x="34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43" name="Freeform 255"/>
                <p:cNvSpPr>
                  <a:spLocks/>
                </p:cNvSpPr>
                <p:nvPr/>
              </p:nvSpPr>
              <p:spPr bwMode="auto">
                <a:xfrm>
                  <a:off x="1379" y="2587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09" y="30"/>
                    </a:cxn>
                    <a:cxn ang="0">
                      <a:pos x="144" y="22"/>
                    </a:cxn>
                    <a:cxn ang="0">
                      <a:pos x="125" y="49"/>
                    </a:cxn>
                    <a:cxn ang="0">
                      <a:pos x="34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44" name="Freeform 256"/>
                <p:cNvSpPr>
                  <a:spLocks/>
                </p:cNvSpPr>
                <p:nvPr/>
              </p:nvSpPr>
              <p:spPr bwMode="auto">
                <a:xfrm>
                  <a:off x="1523" y="265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8"/>
                    </a:cxn>
                    <a:cxn ang="0">
                      <a:pos x="112" y="49"/>
                    </a:cxn>
                    <a:cxn ang="0">
                      <a:pos x="37" y="16"/>
                    </a:cxn>
                    <a:cxn ang="0">
                      <a:pos x="0" y="27"/>
                    </a:cxn>
                    <a:cxn ang="0">
                      <a:pos x="18" y="0"/>
                    </a:cxn>
                    <a:cxn ang="0">
                      <a:pos x="112" y="0"/>
                    </a:cxn>
                    <a:cxn ang="0">
                      <a:pos x="72" y="8"/>
                    </a:cxn>
                    <a:cxn ang="0">
                      <a:pos x="144" y="38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45" name="Freeform 257"/>
                <p:cNvSpPr>
                  <a:spLocks/>
                </p:cNvSpPr>
                <p:nvPr/>
              </p:nvSpPr>
              <p:spPr bwMode="auto">
                <a:xfrm>
                  <a:off x="1523" y="265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8"/>
                    </a:cxn>
                    <a:cxn ang="0">
                      <a:pos x="112" y="49"/>
                    </a:cxn>
                    <a:cxn ang="0">
                      <a:pos x="37" y="16"/>
                    </a:cxn>
                    <a:cxn ang="0">
                      <a:pos x="0" y="27"/>
                    </a:cxn>
                    <a:cxn ang="0">
                      <a:pos x="18" y="0"/>
                    </a:cxn>
                    <a:cxn ang="0">
                      <a:pos x="112" y="0"/>
                    </a:cxn>
                    <a:cxn ang="0">
                      <a:pos x="72" y="8"/>
                    </a:cxn>
                    <a:cxn ang="0">
                      <a:pos x="144" y="38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162" name="Group 258"/>
              <p:cNvGrpSpPr>
                <a:grpSpLocks/>
              </p:cNvGrpSpPr>
              <p:nvPr/>
            </p:nvGrpSpPr>
            <p:grpSpPr bwMode="auto">
              <a:xfrm>
                <a:off x="1373" y="2590"/>
                <a:ext cx="302" cy="114"/>
                <a:chOff x="1373" y="2590"/>
                <a:chExt cx="302" cy="114"/>
              </a:xfrm>
            </p:grpSpPr>
            <p:sp>
              <p:nvSpPr>
                <p:cNvPr id="217347" name="Freeform 259"/>
                <p:cNvSpPr>
                  <a:spLocks/>
                </p:cNvSpPr>
                <p:nvPr/>
              </p:nvSpPr>
              <p:spPr bwMode="auto">
                <a:xfrm>
                  <a:off x="1531" y="259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4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48" name="Freeform 260"/>
                <p:cNvSpPr>
                  <a:spLocks/>
                </p:cNvSpPr>
                <p:nvPr/>
              </p:nvSpPr>
              <p:spPr bwMode="auto">
                <a:xfrm>
                  <a:off x="1531" y="259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4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49" name="Freeform 261"/>
                <p:cNvSpPr>
                  <a:spLocks/>
                </p:cNvSpPr>
                <p:nvPr/>
              </p:nvSpPr>
              <p:spPr bwMode="auto">
                <a:xfrm>
                  <a:off x="1373" y="2650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8" y="33"/>
                    </a:cxn>
                    <a:cxn ang="0">
                      <a:pos x="0" y="22"/>
                    </a:cxn>
                    <a:cxn ang="0">
                      <a:pos x="19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50" name="Freeform 262"/>
                <p:cNvSpPr>
                  <a:spLocks/>
                </p:cNvSpPr>
                <p:nvPr/>
              </p:nvSpPr>
              <p:spPr bwMode="auto">
                <a:xfrm>
                  <a:off x="1373" y="2650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8" y="33"/>
                    </a:cxn>
                    <a:cxn ang="0">
                      <a:pos x="0" y="22"/>
                    </a:cxn>
                    <a:cxn ang="0">
                      <a:pos x="19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51" name="Freeform 263"/>
                <p:cNvSpPr>
                  <a:spLocks/>
                </p:cNvSpPr>
                <p:nvPr/>
              </p:nvSpPr>
              <p:spPr bwMode="auto">
                <a:xfrm>
                  <a:off x="1381" y="259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10" y="30"/>
                    </a:cxn>
                    <a:cxn ang="0">
                      <a:pos x="144" y="22"/>
                    </a:cxn>
                    <a:cxn ang="0">
                      <a:pos x="126" y="49"/>
                    </a:cxn>
                    <a:cxn ang="0">
                      <a:pos x="35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52" name="Freeform 264"/>
                <p:cNvSpPr>
                  <a:spLocks/>
                </p:cNvSpPr>
                <p:nvPr/>
              </p:nvSpPr>
              <p:spPr bwMode="auto">
                <a:xfrm>
                  <a:off x="1381" y="259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10" y="30"/>
                    </a:cxn>
                    <a:cxn ang="0">
                      <a:pos x="144" y="22"/>
                    </a:cxn>
                    <a:cxn ang="0">
                      <a:pos x="126" y="49"/>
                    </a:cxn>
                    <a:cxn ang="0">
                      <a:pos x="35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53" name="Freeform 265"/>
                <p:cNvSpPr>
                  <a:spLocks/>
                </p:cNvSpPr>
                <p:nvPr/>
              </p:nvSpPr>
              <p:spPr bwMode="auto">
                <a:xfrm>
                  <a:off x="1525" y="2655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9"/>
                    </a:cxn>
                    <a:cxn ang="0">
                      <a:pos x="112" y="49"/>
                    </a:cxn>
                    <a:cxn ang="0">
                      <a:pos x="38" y="17"/>
                    </a:cxn>
                    <a:cxn ang="0">
                      <a:pos x="0" y="28"/>
                    </a:cxn>
                    <a:cxn ang="0">
                      <a:pos x="19" y="0"/>
                    </a:cxn>
                    <a:cxn ang="0">
                      <a:pos x="112" y="0"/>
                    </a:cxn>
                    <a:cxn ang="0">
                      <a:pos x="72" y="9"/>
                    </a:cxn>
                    <a:cxn ang="0">
                      <a:pos x="144" y="39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54" name="Freeform 266"/>
                <p:cNvSpPr>
                  <a:spLocks/>
                </p:cNvSpPr>
                <p:nvPr/>
              </p:nvSpPr>
              <p:spPr bwMode="auto">
                <a:xfrm>
                  <a:off x="1525" y="2655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9"/>
                    </a:cxn>
                    <a:cxn ang="0">
                      <a:pos x="112" y="49"/>
                    </a:cxn>
                    <a:cxn ang="0">
                      <a:pos x="38" y="17"/>
                    </a:cxn>
                    <a:cxn ang="0">
                      <a:pos x="0" y="28"/>
                    </a:cxn>
                    <a:cxn ang="0">
                      <a:pos x="19" y="0"/>
                    </a:cxn>
                    <a:cxn ang="0">
                      <a:pos x="112" y="0"/>
                    </a:cxn>
                    <a:cxn ang="0">
                      <a:pos x="72" y="9"/>
                    </a:cxn>
                    <a:cxn ang="0">
                      <a:pos x="144" y="39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7355" name="Line 267"/>
            <p:cNvSpPr>
              <a:spLocks noChangeShapeType="1"/>
            </p:cNvSpPr>
            <p:nvPr/>
          </p:nvSpPr>
          <p:spPr bwMode="auto">
            <a:xfrm>
              <a:off x="1304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56" name="Line 268"/>
            <p:cNvSpPr>
              <a:spLocks noChangeShapeType="1"/>
            </p:cNvSpPr>
            <p:nvPr/>
          </p:nvSpPr>
          <p:spPr bwMode="auto">
            <a:xfrm>
              <a:off x="1741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7166" name="Group 269"/>
          <p:cNvGrpSpPr>
            <a:grpSpLocks/>
          </p:cNvGrpSpPr>
          <p:nvPr/>
        </p:nvGrpSpPr>
        <p:grpSpPr bwMode="auto">
          <a:xfrm>
            <a:off x="5126038" y="4386263"/>
            <a:ext cx="649287" cy="384175"/>
            <a:chOff x="3488" y="2569"/>
            <a:chExt cx="439" cy="262"/>
          </a:xfrm>
        </p:grpSpPr>
        <p:sp>
          <p:nvSpPr>
            <p:cNvPr id="217358" name="Oval 270"/>
            <p:cNvSpPr>
              <a:spLocks noChangeArrowheads="1"/>
            </p:cNvSpPr>
            <p:nvPr/>
          </p:nvSpPr>
          <p:spPr bwMode="auto">
            <a:xfrm>
              <a:off x="3489" y="2678"/>
              <a:ext cx="438" cy="153"/>
            </a:xfrm>
            <a:prstGeom prst="ellipse">
              <a:avLst/>
            </a:prstGeom>
            <a:solidFill>
              <a:srgbClr val="0078AA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59" name="Rectangle 271"/>
            <p:cNvSpPr>
              <a:spLocks noChangeArrowheads="1"/>
            </p:cNvSpPr>
            <p:nvPr/>
          </p:nvSpPr>
          <p:spPr bwMode="auto">
            <a:xfrm>
              <a:off x="3488" y="2647"/>
              <a:ext cx="437" cy="10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0" name="Rectangle 272"/>
            <p:cNvSpPr>
              <a:spLocks noChangeArrowheads="1"/>
            </p:cNvSpPr>
            <p:nvPr/>
          </p:nvSpPr>
          <p:spPr bwMode="auto">
            <a:xfrm>
              <a:off x="3488" y="2647"/>
              <a:ext cx="437" cy="109"/>
            </a:xfrm>
            <a:prstGeom prst="rect">
              <a:avLst/>
            </a:prstGeom>
            <a:solidFill>
              <a:srgbClr val="0078A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61" name="Oval 273"/>
            <p:cNvSpPr>
              <a:spLocks noChangeArrowheads="1"/>
            </p:cNvSpPr>
            <p:nvPr/>
          </p:nvSpPr>
          <p:spPr bwMode="auto">
            <a:xfrm>
              <a:off x="3489" y="2569"/>
              <a:ext cx="438" cy="153"/>
            </a:xfrm>
            <a:prstGeom prst="ellipse">
              <a:avLst/>
            </a:prstGeom>
            <a:solidFill>
              <a:srgbClr val="00B4FF"/>
            </a:solidFill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7167" name="Group 274"/>
            <p:cNvGrpSpPr>
              <a:grpSpLocks/>
            </p:cNvGrpSpPr>
            <p:nvPr/>
          </p:nvGrpSpPr>
          <p:grpSpPr bwMode="auto">
            <a:xfrm>
              <a:off x="3555" y="2587"/>
              <a:ext cx="304" cy="117"/>
              <a:chOff x="3555" y="2587"/>
              <a:chExt cx="304" cy="117"/>
            </a:xfrm>
          </p:grpSpPr>
          <p:grpSp>
            <p:nvGrpSpPr>
              <p:cNvPr id="217176" name="Group 275"/>
              <p:cNvGrpSpPr>
                <a:grpSpLocks/>
              </p:cNvGrpSpPr>
              <p:nvPr/>
            </p:nvGrpSpPr>
            <p:grpSpPr bwMode="auto">
              <a:xfrm>
                <a:off x="3555" y="2587"/>
                <a:ext cx="301" cy="115"/>
                <a:chOff x="3555" y="2587"/>
                <a:chExt cx="301" cy="115"/>
              </a:xfrm>
            </p:grpSpPr>
            <p:sp>
              <p:nvSpPr>
                <p:cNvPr id="217364" name="Freeform 276"/>
                <p:cNvSpPr>
                  <a:spLocks/>
                </p:cNvSpPr>
                <p:nvPr/>
              </p:nvSpPr>
              <p:spPr bwMode="auto">
                <a:xfrm>
                  <a:off x="3712" y="259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5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65" name="Freeform 277"/>
                <p:cNvSpPr>
                  <a:spLocks/>
                </p:cNvSpPr>
                <p:nvPr/>
              </p:nvSpPr>
              <p:spPr bwMode="auto">
                <a:xfrm>
                  <a:off x="3712" y="259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5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5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66" name="Freeform 278"/>
                <p:cNvSpPr>
                  <a:spLocks/>
                </p:cNvSpPr>
                <p:nvPr/>
              </p:nvSpPr>
              <p:spPr bwMode="auto">
                <a:xfrm>
                  <a:off x="3555" y="2647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7" y="33"/>
                    </a:cxn>
                    <a:cxn ang="0">
                      <a:pos x="0" y="22"/>
                    </a:cxn>
                    <a:cxn ang="0">
                      <a:pos x="18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67" name="Freeform 279"/>
                <p:cNvSpPr>
                  <a:spLocks/>
                </p:cNvSpPr>
                <p:nvPr/>
              </p:nvSpPr>
              <p:spPr bwMode="auto">
                <a:xfrm>
                  <a:off x="3555" y="2647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7" y="33"/>
                    </a:cxn>
                    <a:cxn ang="0">
                      <a:pos x="0" y="22"/>
                    </a:cxn>
                    <a:cxn ang="0">
                      <a:pos x="18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7" y="33"/>
                      </a:lnTo>
                      <a:lnTo>
                        <a:pt x="0" y="22"/>
                      </a:lnTo>
                      <a:lnTo>
                        <a:pt x="18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68" name="Freeform 280"/>
                <p:cNvSpPr>
                  <a:spLocks/>
                </p:cNvSpPr>
                <p:nvPr/>
              </p:nvSpPr>
              <p:spPr bwMode="auto">
                <a:xfrm>
                  <a:off x="3563" y="2587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09" y="30"/>
                    </a:cxn>
                    <a:cxn ang="0">
                      <a:pos x="144" y="22"/>
                    </a:cxn>
                    <a:cxn ang="0">
                      <a:pos x="125" y="49"/>
                    </a:cxn>
                    <a:cxn ang="0">
                      <a:pos x="34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69" name="Freeform 281"/>
                <p:cNvSpPr>
                  <a:spLocks/>
                </p:cNvSpPr>
                <p:nvPr/>
              </p:nvSpPr>
              <p:spPr bwMode="auto">
                <a:xfrm>
                  <a:off x="3563" y="2587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09" y="30"/>
                    </a:cxn>
                    <a:cxn ang="0">
                      <a:pos x="144" y="22"/>
                    </a:cxn>
                    <a:cxn ang="0">
                      <a:pos x="125" y="49"/>
                    </a:cxn>
                    <a:cxn ang="0">
                      <a:pos x="34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09" y="30"/>
                      </a:lnTo>
                      <a:lnTo>
                        <a:pt x="144" y="22"/>
                      </a:lnTo>
                      <a:lnTo>
                        <a:pt x="125" y="49"/>
                      </a:lnTo>
                      <a:lnTo>
                        <a:pt x="34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70" name="Freeform 282"/>
                <p:cNvSpPr>
                  <a:spLocks/>
                </p:cNvSpPr>
                <p:nvPr/>
              </p:nvSpPr>
              <p:spPr bwMode="auto">
                <a:xfrm>
                  <a:off x="3707" y="265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8"/>
                    </a:cxn>
                    <a:cxn ang="0">
                      <a:pos x="112" y="49"/>
                    </a:cxn>
                    <a:cxn ang="0">
                      <a:pos x="37" y="16"/>
                    </a:cxn>
                    <a:cxn ang="0">
                      <a:pos x="0" y="27"/>
                    </a:cxn>
                    <a:cxn ang="0">
                      <a:pos x="18" y="0"/>
                    </a:cxn>
                    <a:cxn ang="0">
                      <a:pos x="112" y="0"/>
                    </a:cxn>
                    <a:cxn ang="0">
                      <a:pos x="72" y="8"/>
                    </a:cxn>
                    <a:cxn ang="0">
                      <a:pos x="144" y="38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71" name="Freeform 283"/>
                <p:cNvSpPr>
                  <a:spLocks/>
                </p:cNvSpPr>
                <p:nvPr/>
              </p:nvSpPr>
              <p:spPr bwMode="auto">
                <a:xfrm>
                  <a:off x="3707" y="265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8"/>
                    </a:cxn>
                    <a:cxn ang="0">
                      <a:pos x="112" y="49"/>
                    </a:cxn>
                    <a:cxn ang="0">
                      <a:pos x="37" y="16"/>
                    </a:cxn>
                    <a:cxn ang="0">
                      <a:pos x="0" y="27"/>
                    </a:cxn>
                    <a:cxn ang="0">
                      <a:pos x="18" y="0"/>
                    </a:cxn>
                    <a:cxn ang="0">
                      <a:pos x="112" y="0"/>
                    </a:cxn>
                    <a:cxn ang="0">
                      <a:pos x="72" y="8"/>
                    </a:cxn>
                    <a:cxn ang="0">
                      <a:pos x="144" y="38"/>
                    </a:cxn>
                  </a:cxnLst>
                  <a:rect l="0" t="0" r="r" b="b"/>
                  <a:pathLst>
                    <a:path w="144" h="49">
                      <a:moveTo>
                        <a:pt x="144" y="38"/>
                      </a:moveTo>
                      <a:lnTo>
                        <a:pt x="112" y="49"/>
                      </a:lnTo>
                      <a:lnTo>
                        <a:pt x="37" y="16"/>
                      </a:lnTo>
                      <a:lnTo>
                        <a:pt x="0" y="27"/>
                      </a:lnTo>
                      <a:lnTo>
                        <a:pt x="18" y="0"/>
                      </a:lnTo>
                      <a:lnTo>
                        <a:pt x="112" y="0"/>
                      </a:lnTo>
                      <a:lnTo>
                        <a:pt x="72" y="8"/>
                      </a:lnTo>
                      <a:lnTo>
                        <a:pt x="144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180" name="Group 284"/>
              <p:cNvGrpSpPr>
                <a:grpSpLocks/>
              </p:cNvGrpSpPr>
              <p:nvPr/>
            </p:nvGrpSpPr>
            <p:grpSpPr bwMode="auto">
              <a:xfrm>
                <a:off x="3557" y="2590"/>
                <a:ext cx="302" cy="114"/>
                <a:chOff x="3557" y="2590"/>
                <a:chExt cx="302" cy="114"/>
              </a:xfrm>
            </p:grpSpPr>
            <p:sp>
              <p:nvSpPr>
                <p:cNvPr id="217373" name="Freeform 285"/>
                <p:cNvSpPr>
                  <a:spLocks/>
                </p:cNvSpPr>
                <p:nvPr/>
              </p:nvSpPr>
              <p:spPr bwMode="auto">
                <a:xfrm>
                  <a:off x="3715" y="259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4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74" name="Freeform 286"/>
                <p:cNvSpPr>
                  <a:spLocks/>
                </p:cNvSpPr>
                <p:nvPr/>
              </p:nvSpPr>
              <p:spPr bwMode="auto">
                <a:xfrm>
                  <a:off x="3715" y="2593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2" y="49"/>
                    </a:cxn>
                    <a:cxn ang="0">
                      <a:pos x="109" y="16"/>
                    </a:cxn>
                    <a:cxn ang="0">
                      <a:pos x="144" y="27"/>
                    </a:cxn>
                    <a:cxn ang="0">
                      <a:pos x="125" y="0"/>
                    </a:cxn>
                    <a:cxn ang="0">
                      <a:pos x="34" y="0"/>
                    </a:cxn>
                    <a:cxn ang="0">
                      <a:pos x="72" y="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144" h="49">
                      <a:moveTo>
                        <a:pt x="0" y="38"/>
                      </a:moveTo>
                      <a:lnTo>
                        <a:pt x="32" y="49"/>
                      </a:lnTo>
                      <a:lnTo>
                        <a:pt x="109" y="16"/>
                      </a:lnTo>
                      <a:lnTo>
                        <a:pt x="144" y="27"/>
                      </a:lnTo>
                      <a:lnTo>
                        <a:pt x="125" y="0"/>
                      </a:lnTo>
                      <a:lnTo>
                        <a:pt x="34" y="0"/>
                      </a:lnTo>
                      <a:lnTo>
                        <a:pt x="72" y="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75" name="Freeform 287"/>
                <p:cNvSpPr>
                  <a:spLocks/>
                </p:cNvSpPr>
                <p:nvPr/>
              </p:nvSpPr>
              <p:spPr bwMode="auto">
                <a:xfrm>
                  <a:off x="3557" y="2650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8" y="33"/>
                    </a:cxn>
                    <a:cxn ang="0">
                      <a:pos x="0" y="22"/>
                    </a:cxn>
                    <a:cxn ang="0">
                      <a:pos x="19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76" name="Freeform 288"/>
                <p:cNvSpPr>
                  <a:spLocks/>
                </p:cNvSpPr>
                <p:nvPr/>
              </p:nvSpPr>
              <p:spPr bwMode="auto">
                <a:xfrm>
                  <a:off x="3557" y="2650"/>
                  <a:ext cx="144" cy="52"/>
                </a:xfrm>
                <a:custGeom>
                  <a:avLst/>
                  <a:gdLst/>
                  <a:ahLst/>
                  <a:cxnLst>
                    <a:cxn ang="0">
                      <a:pos x="144" y="11"/>
                    </a:cxn>
                    <a:cxn ang="0">
                      <a:pos x="112" y="0"/>
                    </a:cxn>
                    <a:cxn ang="0">
                      <a:pos x="38" y="33"/>
                    </a:cxn>
                    <a:cxn ang="0">
                      <a:pos x="0" y="22"/>
                    </a:cxn>
                    <a:cxn ang="0">
                      <a:pos x="19" y="52"/>
                    </a:cxn>
                    <a:cxn ang="0">
                      <a:pos x="112" y="52"/>
                    </a:cxn>
                    <a:cxn ang="0">
                      <a:pos x="72" y="41"/>
                    </a:cxn>
                    <a:cxn ang="0">
                      <a:pos x="144" y="11"/>
                    </a:cxn>
                  </a:cxnLst>
                  <a:rect l="0" t="0" r="r" b="b"/>
                  <a:pathLst>
                    <a:path w="144" h="52">
                      <a:moveTo>
                        <a:pt x="144" y="11"/>
                      </a:moveTo>
                      <a:lnTo>
                        <a:pt x="112" y="0"/>
                      </a:lnTo>
                      <a:lnTo>
                        <a:pt x="38" y="33"/>
                      </a:lnTo>
                      <a:lnTo>
                        <a:pt x="0" y="22"/>
                      </a:lnTo>
                      <a:lnTo>
                        <a:pt x="19" y="52"/>
                      </a:lnTo>
                      <a:lnTo>
                        <a:pt x="112" y="52"/>
                      </a:lnTo>
                      <a:lnTo>
                        <a:pt x="72" y="41"/>
                      </a:lnTo>
                      <a:lnTo>
                        <a:pt x="144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77" name="Freeform 289"/>
                <p:cNvSpPr>
                  <a:spLocks/>
                </p:cNvSpPr>
                <p:nvPr/>
              </p:nvSpPr>
              <p:spPr bwMode="auto">
                <a:xfrm>
                  <a:off x="3565" y="259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10" y="30"/>
                    </a:cxn>
                    <a:cxn ang="0">
                      <a:pos x="144" y="22"/>
                    </a:cxn>
                    <a:cxn ang="0">
                      <a:pos x="126" y="49"/>
                    </a:cxn>
                    <a:cxn ang="0">
                      <a:pos x="35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78" name="Freeform 290"/>
                <p:cNvSpPr>
                  <a:spLocks/>
                </p:cNvSpPr>
                <p:nvPr/>
              </p:nvSpPr>
              <p:spPr bwMode="auto">
                <a:xfrm>
                  <a:off x="3565" y="2590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32" y="0"/>
                    </a:cxn>
                    <a:cxn ang="0">
                      <a:pos x="110" y="30"/>
                    </a:cxn>
                    <a:cxn ang="0">
                      <a:pos x="144" y="22"/>
                    </a:cxn>
                    <a:cxn ang="0">
                      <a:pos x="126" y="49"/>
                    </a:cxn>
                    <a:cxn ang="0">
                      <a:pos x="35" y="49"/>
                    </a:cxn>
                    <a:cxn ang="0">
                      <a:pos x="72" y="41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144" h="49">
                      <a:moveTo>
                        <a:pt x="0" y="11"/>
                      </a:moveTo>
                      <a:lnTo>
                        <a:pt x="32" y="0"/>
                      </a:lnTo>
                      <a:lnTo>
                        <a:pt x="110" y="30"/>
                      </a:lnTo>
                      <a:lnTo>
                        <a:pt x="144" y="22"/>
                      </a:lnTo>
                      <a:lnTo>
                        <a:pt x="126" y="49"/>
                      </a:lnTo>
                      <a:lnTo>
                        <a:pt x="35" y="49"/>
                      </a:lnTo>
                      <a:lnTo>
                        <a:pt x="72" y="41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79" name="Freeform 291"/>
                <p:cNvSpPr>
                  <a:spLocks/>
                </p:cNvSpPr>
                <p:nvPr/>
              </p:nvSpPr>
              <p:spPr bwMode="auto">
                <a:xfrm>
                  <a:off x="3709" y="2655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9"/>
                    </a:cxn>
                    <a:cxn ang="0">
                      <a:pos x="112" y="49"/>
                    </a:cxn>
                    <a:cxn ang="0">
                      <a:pos x="38" y="17"/>
                    </a:cxn>
                    <a:cxn ang="0">
                      <a:pos x="0" y="28"/>
                    </a:cxn>
                    <a:cxn ang="0">
                      <a:pos x="19" y="0"/>
                    </a:cxn>
                    <a:cxn ang="0">
                      <a:pos x="112" y="0"/>
                    </a:cxn>
                    <a:cxn ang="0">
                      <a:pos x="72" y="9"/>
                    </a:cxn>
                    <a:cxn ang="0">
                      <a:pos x="144" y="39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380" name="Freeform 292"/>
                <p:cNvSpPr>
                  <a:spLocks/>
                </p:cNvSpPr>
                <p:nvPr/>
              </p:nvSpPr>
              <p:spPr bwMode="auto">
                <a:xfrm>
                  <a:off x="3709" y="2655"/>
                  <a:ext cx="144" cy="49"/>
                </a:xfrm>
                <a:custGeom>
                  <a:avLst/>
                  <a:gdLst/>
                  <a:ahLst/>
                  <a:cxnLst>
                    <a:cxn ang="0">
                      <a:pos x="144" y="39"/>
                    </a:cxn>
                    <a:cxn ang="0">
                      <a:pos x="112" y="49"/>
                    </a:cxn>
                    <a:cxn ang="0">
                      <a:pos x="38" y="17"/>
                    </a:cxn>
                    <a:cxn ang="0">
                      <a:pos x="0" y="28"/>
                    </a:cxn>
                    <a:cxn ang="0">
                      <a:pos x="19" y="0"/>
                    </a:cxn>
                    <a:cxn ang="0">
                      <a:pos x="112" y="0"/>
                    </a:cxn>
                    <a:cxn ang="0">
                      <a:pos x="72" y="9"/>
                    </a:cxn>
                    <a:cxn ang="0">
                      <a:pos x="144" y="39"/>
                    </a:cxn>
                  </a:cxnLst>
                  <a:rect l="0" t="0" r="r" b="b"/>
                  <a:pathLst>
                    <a:path w="144" h="49">
                      <a:moveTo>
                        <a:pt x="144" y="39"/>
                      </a:moveTo>
                      <a:lnTo>
                        <a:pt x="112" y="49"/>
                      </a:lnTo>
                      <a:lnTo>
                        <a:pt x="38" y="17"/>
                      </a:lnTo>
                      <a:lnTo>
                        <a:pt x="0" y="28"/>
                      </a:lnTo>
                      <a:lnTo>
                        <a:pt x="19" y="0"/>
                      </a:lnTo>
                      <a:lnTo>
                        <a:pt x="112" y="0"/>
                      </a:lnTo>
                      <a:lnTo>
                        <a:pt x="72" y="9"/>
                      </a:lnTo>
                      <a:lnTo>
                        <a:pt x="144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17381" name="Line 293"/>
            <p:cNvSpPr>
              <a:spLocks noChangeShapeType="1"/>
            </p:cNvSpPr>
            <p:nvPr/>
          </p:nvSpPr>
          <p:spPr bwMode="auto">
            <a:xfrm>
              <a:off x="3488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82" name="Line 294"/>
            <p:cNvSpPr>
              <a:spLocks noChangeShapeType="1"/>
            </p:cNvSpPr>
            <p:nvPr/>
          </p:nvSpPr>
          <p:spPr bwMode="auto">
            <a:xfrm>
              <a:off x="3925" y="2645"/>
              <a:ext cx="1" cy="108"/>
            </a:xfrm>
            <a:prstGeom prst="line">
              <a:avLst/>
            </a:prstGeom>
            <a:noFill/>
            <a:ln w="4763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7383" name="Oval 295"/>
          <p:cNvSpPr>
            <a:spLocks noChangeArrowheads="1"/>
          </p:cNvSpPr>
          <p:nvPr/>
        </p:nvSpPr>
        <p:spPr bwMode="auto">
          <a:xfrm>
            <a:off x="3179763" y="4589463"/>
            <a:ext cx="93662" cy="93662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84" name="Oval 296"/>
          <p:cNvSpPr>
            <a:spLocks noChangeArrowheads="1"/>
          </p:cNvSpPr>
          <p:nvPr/>
        </p:nvSpPr>
        <p:spPr bwMode="auto">
          <a:xfrm>
            <a:off x="4845050" y="4583113"/>
            <a:ext cx="92075" cy="90487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85" name="Oval 297"/>
          <p:cNvSpPr>
            <a:spLocks noChangeArrowheads="1"/>
          </p:cNvSpPr>
          <p:nvPr/>
        </p:nvSpPr>
        <p:spPr bwMode="auto">
          <a:xfrm>
            <a:off x="5256213" y="4227513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86" name="Oval 298"/>
          <p:cNvSpPr>
            <a:spLocks noChangeArrowheads="1"/>
          </p:cNvSpPr>
          <p:nvPr/>
        </p:nvSpPr>
        <p:spPr bwMode="auto">
          <a:xfrm>
            <a:off x="4376738" y="3055938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87" name="Oval 299"/>
          <p:cNvSpPr>
            <a:spLocks noChangeArrowheads="1"/>
          </p:cNvSpPr>
          <p:nvPr/>
        </p:nvSpPr>
        <p:spPr bwMode="auto">
          <a:xfrm>
            <a:off x="2717800" y="4114800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88" name="Oval 300"/>
          <p:cNvSpPr>
            <a:spLocks noChangeArrowheads="1"/>
          </p:cNvSpPr>
          <p:nvPr/>
        </p:nvSpPr>
        <p:spPr bwMode="auto">
          <a:xfrm>
            <a:off x="3708400" y="3079750"/>
            <a:ext cx="90488" cy="90488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89" name="Rectangle 301"/>
          <p:cNvSpPr>
            <a:spLocks noChangeArrowheads="1"/>
          </p:cNvSpPr>
          <p:nvPr/>
        </p:nvSpPr>
        <p:spPr bwMode="auto">
          <a:xfrm>
            <a:off x="4548188" y="2724150"/>
            <a:ext cx="100965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90" name="Rectangle 302"/>
          <p:cNvSpPr>
            <a:spLocks noChangeArrowheads="1"/>
          </p:cNvSpPr>
          <p:nvPr/>
        </p:nvSpPr>
        <p:spPr bwMode="auto">
          <a:xfrm>
            <a:off x="4570413" y="2886075"/>
            <a:ext cx="10572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FFC000"/>
                </a:solidFill>
                <a:latin typeface="Arial" charset="0"/>
                <a:ea typeface="黑体" pitchFamily="2" charset="-122"/>
              </a:rPr>
              <a:t>222.1.6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.1</a:t>
            </a:r>
          </a:p>
        </p:txBody>
      </p:sp>
      <p:sp>
        <p:nvSpPr>
          <p:cNvPr id="217391" name="Rectangle 303"/>
          <p:cNvSpPr>
            <a:spLocks noChangeArrowheads="1"/>
          </p:cNvSpPr>
          <p:nvPr/>
        </p:nvSpPr>
        <p:spPr bwMode="auto">
          <a:xfrm>
            <a:off x="2636838" y="2868613"/>
            <a:ext cx="10064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92" name="Rectangle 304"/>
          <p:cNvSpPr>
            <a:spLocks noChangeArrowheads="1"/>
          </p:cNvSpPr>
          <p:nvPr/>
        </p:nvSpPr>
        <p:spPr bwMode="auto">
          <a:xfrm>
            <a:off x="2755900" y="2855913"/>
            <a:ext cx="1058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Arial" charset="0"/>
                <a:ea typeface="黑体" pitchFamily="2" charset="-122"/>
              </a:rPr>
              <a:t>222.1.5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.1</a:t>
            </a:r>
          </a:p>
        </p:txBody>
      </p:sp>
      <p:sp>
        <p:nvSpPr>
          <p:cNvPr id="217393" name="Rectangle 305"/>
          <p:cNvSpPr>
            <a:spLocks noChangeArrowheads="1"/>
          </p:cNvSpPr>
          <p:nvPr/>
        </p:nvSpPr>
        <p:spPr bwMode="auto">
          <a:xfrm>
            <a:off x="1900238" y="3525838"/>
            <a:ext cx="1009650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94" name="Rectangle 306"/>
          <p:cNvSpPr>
            <a:spLocks noChangeArrowheads="1"/>
          </p:cNvSpPr>
          <p:nvPr/>
        </p:nvSpPr>
        <p:spPr bwMode="auto">
          <a:xfrm>
            <a:off x="1866900" y="3776663"/>
            <a:ext cx="10572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Arial" charset="0"/>
                <a:ea typeface="黑体" pitchFamily="2" charset="-122"/>
              </a:rPr>
              <a:t>222.1.5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.2</a:t>
            </a:r>
          </a:p>
        </p:txBody>
      </p:sp>
      <p:sp>
        <p:nvSpPr>
          <p:cNvPr id="217395" name="Rectangle 307"/>
          <p:cNvSpPr>
            <a:spLocks noChangeArrowheads="1"/>
          </p:cNvSpPr>
          <p:nvPr/>
        </p:nvSpPr>
        <p:spPr bwMode="auto">
          <a:xfrm>
            <a:off x="5235575" y="3394075"/>
            <a:ext cx="1008063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96" name="Rectangle 308"/>
          <p:cNvSpPr>
            <a:spLocks noChangeArrowheads="1"/>
          </p:cNvSpPr>
          <p:nvPr/>
        </p:nvSpPr>
        <p:spPr bwMode="auto">
          <a:xfrm>
            <a:off x="5254625" y="3900488"/>
            <a:ext cx="1057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FFC000"/>
                </a:solidFill>
                <a:latin typeface="Arial" charset="0"/>
                <a:ea typeface="黑体" pitchFamily="2" charset="-122"/>
              </a:rPr>
              <a:t>222.1.6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.2</a:t>
            </a:r>
          </a:p>
        </p:txBody>
      </p:sp>
      <p:sp>
        <p:nvSpPr>
          <p:cNvPr id="217397" name="Rectangle 309"/>
          <p:cNvSpPr>
            <a:spLocks noChangeArrowheads="1"/>
          </p:cNvSpPr>
          <p:nvPr/>
        </p:nvSpPr>
        <p:spPr bwMode="auto">
          <a:xfrm>
            <a:off x="4689475" y="4278313"/>
            <a:ext cx="10096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398" name="Rectangle 310"/>
          <p:cNvSpPr>
            <a:spLocks noChangeArrowheads="1"/>
          </p:cNvSpPr>
          <p:nvPr/>
        </p:nvSpPr>
        <p:spPr bwMode="auto">
          <a:xfrm>
            <a:off x="4543425" y="4730750"/>
            <a:ext cx="105727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222.1.4.1</a:t>
            </a:r>
          </a:p>
        </p:txBody>
      </p:sp>
      <p:sp>
        <p:nvSpPr>
          <p:cNvPr id="217399" name="Rectangle 311"/>
          <p:cNvSpPr>
            <a:spLocks noChangeArrowheads="1"/>
          </p:cNvSpPr>
          <p:nvPr/>
        </p:nvSpPr>
        <p:spPr bwMode="auto">
          <a:xfrm>
            <a:off x="2913063" y="4278313"/>
            <a:ext cx="1006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00" name="Rectangle 312"/>
          <p:cNvSpPr>
            <a:spLocks noChangeArrowheads="1"/>
          </p:cNvSpPr>
          <p:nvPr/>
        </p:nvSpPr>
        <p:spPr bwMode="auto">
          <a:xfrm>
            <a:off x="3000375" y="4713288"/>
            <a:ext cx="10572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222.1.4.2</a:t>
            </a:r>
          </a:p>
        </p:txBody>
      </p:sp>
      <p:sp>
        <p:nvSpPr>
          <p:cNvPr id="217401" name="Rectangle 313"/>
          <p:cNvSpPr>
            <a:spLocks noChangeArrowheads="1"/>
          </p:cNvSpPr>
          <p:nvPr/>
        </p:nvSpPr>
        <p:spPr bwMode="auto">
          <a:xfrm>
            <a:off x="381000" y="3013075"/>
            <a:ext cx="1008063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02" name="Rectangle 314"/>
          <p:cNvSpPr>
            <a:spLocks noChangeArrowheads="1"/>
          </p:cNvSpPr>
          <p:nvPr/>
        </p:nvSpPr>
        <p:spPr bwMode="auto">
          <a:xfrm>
            <a:off x="381000" y="3074988"/>
            <a:ext cx="1067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222.1.3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.3</a:t>
            </a:r>
          </a:p>
        </p:txBody>
      </p:sp>
      <p:sp>
        <p:nvSpPr>
          <p:cNvPr id="217403" name="Rectangle 315"/>
          <p:cNvSpPr>
            <a:spLocks noChangeArrowheads="1"/>
          </p:cNvSpPr>
          <p:nvPr/>
        </p:nvSpPr>
        <p:spPr bwMode="auto">
          <a:xfrm>
            <a:off x="1460500" y="4341813"/>
            <a:ext cx="1008063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04" name="Rectangle 316"/>
          <p:cNvSpPr>
            <a:spLocks noChangeArrowheads="1"/>
          </p:cNvSpPr>
          <p:nvPr/>
        </p:nvSpPr>
        <p:spPr bwMode="auto">
          <a:xfrm>
            <a:off x="1582738" y="4760913"/>
            <a:ext cx="10572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222.1.3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.2</a:t>
            </a:r>
          </a:p>
        </p:txBody>
      </p:sp>
      <p:sp>
        <p:nvSpPr>
          <p:cNvPr id="217405" name="Rectangle 317"/>
          <p:cNvSpPr>
            <a:spLocks noChangeArrowheads="1"/>
          </p:cNvSpPr>
          <p:nvPr/>
        </p:nvSpPr>
        <p:spPr bwMode="auto">
          <a:xfrm>
            <a:off x="381000" y="4121150"/>
            <a:ext cx="1008063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06" name="Rectangle 318"/>
          <p:cNvSpPr>
            <a:spLocks noChangeArrowheads="1"/>
          </p:cNvSpPr>
          <p:nvPr/>
        </p:nvSpPr>
        <p:spPr bwMode="auto">
          <a:xfrm>
            <a:off x="381000" y="4183063"/>
            <a:ext cx="1067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222.1.3</a:t>
            </a:r>
            <a:r>
              <a:rPr kumimoji="1" lang="en-US" altLang="zh-CN" sz="2000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.1</a:t>
            </a:r>
          </a:p>
        </p:txBody>
      </p:sp>
      <p:sp>
        <p:nvSpPr>
          <p:cNvPr id="217407" name="Oval 319"/>
          <p:cNvSpPr>
            <a:spLocks noChangeArrowheads="1"/>
          </p:cNvSpPr>
          <p:nvPr/>
        </p:nvSpPr>
        <p:spPr bwMode="auto">
          <a:xfrm>
            <a:off x="1317625" y="3998913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08" name="Oval 320"/>
          <p:cNvSpPr>
            <a:spLocks noChangeArrowheads="1"/>
          </p:cNvSpPr>
          <p:nvPr/>
        </p:nvSpPr>
        <p:spPr bwMode="auto">
          <a:xfrm>
            <a:off x="1309688" y="2890838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09" name="Oval 321"/>
          <p:cNvSpPr>
            <a:spLocks noChangeArrowheads="1"/>
          </p:cNvSpPr>
          <p:nvPr/>
        </p:nvSpPr>
        <p:spPr bwMode="auto">
          <a:xfrm>
            <a:off x="2011363" y="4537075"/>
            <a:ext cx="92075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10" name="Rectangle 322"/>
          <p:cNvSpPr>
            <a:spLocks noChangeArrowheads="1"/>
          </p:cNvSpPr>
          <p:nvPr/>
        </p:nvSpPr>
        <p:spPr bwMode="auto">
          <a:xfrm>
            <a:off x="2535238" y="4398963"/>
            <a:ext cx="4143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11" name="Rectangle 323"/>
          <p:cNvSpPr>
            <a:spLocks noChangeArrowheads="1"/>
          </p:cNvSpPr>
          <p:nvPr/>
        </p:nvSpPr>
        <p:spPr bwMode="auto">
          <a:xfrm>
            <a:off x="2854325" y="4176713"/>
            <a:ext cx="2762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</a:t>
            </a:r>
            <a:endParaRPr kumimoji="1" lang="en-US" altLang="zh-CN" sz="20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12" name="Rectangle 324"/>
          <p:cNvSpPr>
            <a:spLocks noChangeArrowheads="1"/>
          </p:cNvSpPr>
          <p:nvPr/>
        </p:nvSpPr>
        <p:spPr bwMode="auto">
          <a:xfrm>
            <a:off x="5805488" y="4340225"/>
            <a:ext cx="41433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13" name="Rectangle 325"/>
          <p:cNvSpPr>
            <a:spLocks noChangeArrowheads="1"/>
          </p:cNvSpPr>
          <p:nvPr/>
        </p:nvSpPr>
        <p:spPr bwMode="auto">
          <a:xfrm>
            <a:off x="4873625" y="4175125"/>
            <a:ext cx="274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R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kumimoji="1" lang="en-US" altLang="zh-CN" sz="20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14" name="Rectangle 326"/>
          <p:cNvSpPr>
            <a:spLocks noChangeArrowheads="1"/>
          </p:cNvSpPr>
          <p:nvPr/>
        </p:nvSpPr>
        <p:spPr bwMode="auto">
          <a:xfrm>
            <a:off x="1501775" y="3022600"/>
            <a:ext cx="8985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15" name="Rectangle 327"/>
          <p:cNvSpPr>
            <a:spLocks noChangeArrowheads="1"/>
          </p:cNvSpPr>
          <p:nvPr/>
        </p:nvSpPr>
        <p:spPr bwMode="auto">
          <a:xfrm>
            <a:off x="1592263" y="3079750"/>
            <a:ext cx="1336663" cy="30777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222.1.3/24</a:t>
            </a:r>
            <a:endParaRPr kumimoji="1" lang="en-US" altLang="zh-CN" sz="200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16" name="Rectangle 328"/>
          <p:cNvSpPr>
            <a:spLocks noChangeArrowheads="1"/>
          </p:cNvSpPr>
          <p:nvPr/>
        </p:nvSpPr>
        <p:spPr bwMode="auto">
          <a:xfrm>
            <a:off x="1535113" y="2725738"/>
            <a:ext cx="7175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17" name="Rectangle 329"/>
          <p:cNvSpPr>
            <a:spLocks noChangeArrowheads="1"/>
          </p:cNvSpPr>
          <p:nvPr/>
        </p:nvSpPr>
        <p:spPr bwMode="auto">
          <a:xfrm>
            <a:off x="1622425" y="2782888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LAN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</a:t>
            </a:r>
            <a:endParaRPr kumimoji="1" lang="en-US" altLang="zh-CN" sz="20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18" name="Rectangle 330"/>
          <p:cNvSpPr>
            <a:spLocks noChangeArrowheads="1"/>
          </p:cNvSpPr>
          <p:nvPr/>
        </p:nvSpPr>
        <p:spPr bwMode="auto">
          <a:xfrm>
            <a:off x="3959225" y="3816350"/>
            <a:ext cx="415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19" name="Rectangle 331"/>
          <p:cNvSpPr>
            <a:spLocks noChangeArrowheads="1"/>
          </p:cNvSpPr>
          <p:nvPr/>
        </p:nvSpPr>
        <p:spPr bwMode="auto">
          <a:xfrm>
            <a:off x="4916488" y="3086100"/>
            <a:ext cx="4143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20" name="Rectangle 332"/>
          <p:cNvSpPr>
            <a:spLocks noChangeArrowheads="1"/>
          </p:cNvSpPr>
          <p:nvPr/>
        </p:nvSpPr>
        <p:spPr bwMode="auto">
          <a:xfrm>
            <a:off x="4914900" y="3292475"/>
            <a:ext cx="27622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3</a:t>
            </a:r>
            <a:endParaRPr kumimoji="1" lang="en-US" altLang="zh-CN" sz="20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21" name="Rectangle 333"/>
          <p:cNvSpPr>
            <a:spLocks noChangeArrowheads="1"/>
          </p:cNvSpPr>
          <p:nvPr/>
        </p:nvSpPr>
        <p:spPr bwMode="auto">
          <a:xfrm>
            <a:off x="3298825" y="3451225"/>
            <a:ext cx="41275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22" name="Rectangle 334"/>
          <p:cNvSpPr>
            <a:spLocks noChangeArrowheads="1"/>
          </p:cNvSpPr>
          <p:nvPr/>
        </p:nvSpPr>
        <p:spPr bwMode="auto">
          <a:xfrm>
            <a:off x="3214688" y="3714750"/>
            <a:ext cx="27622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kumimoji="1" lang="en-US" altLang="zh-CN" sz="20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23" name="Rectangle 335"/>
          <p:cNvSpPr>
            <a:spLocks noChangeArrowheads="1"/>
          </p:cNvSpPr>
          <p:nvPr/>
        </p:nvSpPr>
        <p:spPr bwMode="auto">
          <a:xfrm>
            <a:off x="3832225" y="4214818"/>
            <a:ext cx="954089" cy="22337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sz="14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222.1.4/24</a:t>
            </a:r>
            <a:endParaRPr kumimoji="1" lang="en-US" altLang="zh-CN" sz="14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24" name="Rectangle 336"/>
          <p:cNvSpPr>
            <a:spLocks noChangeArrowheads="1"/>
          </p:cNvSpPr>
          <p:nvPr/>
        </p:nvSpPr>
        <p:spPr bwMode="auto">
          <a:xfrm>
            <a:off x="3592513" y="3451225"/>
            <a:ext cx="8985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25" name="Rectangle 337"/>
          <p:cNvSpPr>
            <a:spLocks noChangeArrowheads="1"/>
          </p:cNvSpPr>
          <p:nvPr/>
        </p:nvSpPr>
        <p:spPr bwMode="auto">
          <a:xfrm>
            <a:off x="3548063" y="3714750"/>
            <a:ext cx="1023937" cy="21544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sz="1400" b="1" dirty="0">
                <a:solidFill>
                  <a:srgbClr val="00B050"/>
                </a:solidFill>
                <a:latin typeface="Arial" charset="0"/>
                <a:ea typeface="黑体" pitchFamily="2" charset="-122"/>
              </a:rPr>
              <a:t>222.1.5</a:t>
            </a:r>
            <a:r>
              <a:rPr kumimoji="1" lang="en-US" altLang="zh-CN" sz="14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/24</a:t>
            </a:r>
            <a:endParaRPr kumimoji="1" lang="en-US" altLang="zh-CN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26" name="Rectangle 338"/>
          <p:cNvSpPr>
            <a:spLocks noChangeArrowheads="1"/>
          </p:cNvSpPr>
          <p:nvPr/>
        </p:nvSpPr>
        <p:spPr bwMode="auto">
          <a:xfrm>
            <a:off x="5210175" y="3101975"/>
            <a:ext cx="8985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27" name="Rectangle 339"/>
          <p:cNvSpPr>
            <a:spLocks noChangeArrowheads="1"/>
          </p:cNvSpPr>
          <p:nvPr/>
        </p:nvSpPr>
        <p:spPr bwMode="auto">
          <a:xfrm>
            <a:off x="5243513" y="3286124"/>
            <a:ext cx="1042999" cy="21544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sz="1400" b="1" dirty="0">
                <a:solidFill>
                  <a:srgbClr val="FFC000"/>
                </a:solidFill>
                <a:latin typeface="Arial" charset="0"/>
                <a:ea typeface="黑体" pitchFamily="2" charset="-122"/>
              </a:rPr>
              <a:t>222.1.6</a:t>
            </a:r>
            <a:r>
              <a:rPr kumimoji="1" lang="en-US" altLang="zh-CN" sz="1400" b="1" dirty="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/24</a:t>
            </a:r>
            <a:endParaRPr kumimoji="1" lang="en-US" altLang="zh-CN" sz="1600" dirty="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28" name="Line 340"/>
          <p:cNvSpPr>
            <a:spLocks noChangeShapeType="1"/>
          </p:cNvSpPr>
          <p:nvPr/>
        </p:nvSpPr>
        <p:spPr bwMode="auto">
          <a:xfrm>
            <a:off x="1512888" y="2590800"/>
            <a:ext cx="0" cy="2179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429" name="Rectangle 341"/>
          <p:cNvSpPr>
            <a:spLocks noChangeArrowheads="1"/>
          </p:cNvSpPr>
          <p:nvPr/>
        </p:nvSpPr>
        <p:spPr bwMode="auto">
          <a:xfrm>
            <a:off x="3498850" y="4206875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kumimoji="1" lang="en-US" altLang="zh-CN" sz="20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pic>
        <p:nvPicPr>
          <p:cNvPr id="217430" name="Picture 34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6663" y="4937125"/>
            <a:ext cx="581025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  <p:sp>
        <p:nvSpPr>
          <p:cNvPr id="217431" name="Line 343"/>
          <p:cNvSpPr>
            <a:spLocks noChangeShapeType="1"/>
          </p:cNvSpPr>
          <p:nvPr/>
        </p:nvSpPr>
        <p:spPr bwMode="auto">
          <a:xfrm>
            <a:off x="7677150" y="2662238"/>
            <a:ext cx="0" cy="2671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432" name="Line 344"/>
          <p:cNvSpPr>
            <a:spLocks noChangeShapeType="1"/>
          </p:cNvSpPr>
          <p:nvPr/>
        </p:nvSpPr>
        <p:spPr bwMode="auto">
          <a:xfrm rot="-5400000">
            <a:off x="4276725" y="4270375"/>
            <a:ext cx="0" cy="2266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433" name="Line 345"/>
          <p:cNvSpPr>
            <a:spLocks noChangeShapeType="1"/>
          </p:cNvSpPr>
          <p:nvPr/>
        </p:nvSpPr>
        <p:spPr bwMode="auto">
          <a:xfrm>
            <a:off x="5694363" y="4559300"/>
            <a:ext cx="1982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434" name="Oval 346"/>
          <p:cNvSpPr>
            <a:spLocks noChangeArrowheads="1"/>
          </p:cNvSpPr>
          <p:nvPr/>
        </p:nvSpPr>
        <p:spPr bwMode="auto">
          <a:xfrm>
            <a:off x="5907088" y="4489450"/>
            <a:ext cx="119062" cy="119063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7435" name="Rectangle 347"/>
          <p:cNvSpPr>
            <a:spLocks noChangeArrowheads="1"/>
          </p:cNvSpPr>
          <p:nvPr/>
        </p:nvSpPr>
        <p:spPr bwMode="auto">
          <a:xfrm>
            <a:off x="6900863" y="3292475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LAN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2</a:t>
            </a:r>
            <a:endParaRPr kumimoji="1" lang="en-US" altLang="zh-CN" sz="20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36" name="Rectangle 348"/>
          <p:cNvSpPr>
            <a:spLocks noChangeArrowheads="1"/>
          </p:cNvSpPr>
          <p:nvPr/>
        </p:nvSpPr>
        <p:spPr bwMode="auto">
          <a:xfrm>
            <a:off x="2417763" y="2022475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000" b="1">
                <a:solidFill>
                  <a:srgbClr val="333399"/>
                </a:solidFill>
                <a:latin typeface="Arial" charset="0"/>
                <a:ea typeface="黑体" pitchFamily="2" charset="-122"/>
              </a:rPr>
              <a:t>LAN</a:t>
            </a:r>
            <a:r>
              <a:rPr kumimoji="1" lang="en-US" altLang="zh-CN" sz="2000" b="1" baseline="-25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1</a:t>
            </a:r>
            <a:endParaRPr kumimoji="1" lang="en-US" altLang="zh-CN" sz="2000" baseline="-25000">
              <a:solidFill>
                <a:srgbClr val="3333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7437" name="Line 349"/>
          <p:cNvSpPr>
            <a:spLocks noChangeShapeType="1"/>
          </p:cNvSpPr>
          <p:nvPr/>
        </p:nvSpPr>
        <p:spPr bwMode="auto">
          <a:xfrm rot="-5400000">
            <a:off x="5056982" y="142081"/>
            <a:ext cx="0" cy="39671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439" name="Rectangle 351"/>
          <p:cNvSpPr>
            <a:spLocks noChangeArrowheads="1"/>
          </p:cNvSpPr>
          <p:nvPr/>
        </p:nvSpPr>
        <p:spPr bwMode="auto">
          <a:xfrm>
            <a:off x="984250" y="5964238"/>
            <a:ext cx="7620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000">
                <a:solidFill>
                  <a:srgbClr val="333399"/>
                </a:solidFill>
                <a:latin typeface="Arial" charset="0"/>
                <a:ea typeface="黑体" pitchFamily="2" charset="-122"/>
              </a:rPr>
              <a:t>互联网</a:t>
            </a:r>
          </a:p>
        </p:txBody>
      </p:sp>
      <p:sp>
        <p:nvSpPr>
          <p:cNvPr id="217440" name="Line 352"/>
          <p:cNvSpPr>
            <a:spLocks noChangeShapeType="1"/>
          </p:cNvSpPr>
          <p:nvPr/>
        </p:nvSpPr>
        <p:spPr bwMode="auto">
          <a:xfrm flipV="1">
            <a:off x="1373188" y="5541963"/>
            <a:ext cx="423862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441" name="Line 353"/>
          <p:cNvSpPr>
            <a:spLocks noChangeShapeType="1"/>
          </p:cNvSpPr>
          <p:nvPr/>
        </p:nvSpPr>
        <p:spPr bwMode="auto">
          <a:xfrm>
            <a:off x="3378200" y="1347788"/>
            <a:ext cx="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442" name="Oval 354"/>
          <p:cNvSpPr>
            <a:spLocks noChangeArrowheads="1"/>
          </p:cNvSpPr>
          <p:nvPr/>
        </p:nvSpPr>
        <p:spPr bwMode="auto">
          <a:xfrm>
            <a:off x="3322638" y="1730375"/>
            <a:ext cx="93662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7189" name="Group 355"/>
          <p:cNvGrpSpPr>
            <a:grpSpLocks/>
          </p:cNvGrpSpPr>
          <p:nvPr/>
        </p:nvGrpSpPr>
        <p:grpSpPr bwMode="auto">
          <a:xfrm>
            <a:off x="3105150" y="898525"/>
            <a:ext cx="506413" cy="514350"/>
            <a:chOff x="1813" y="593"/>
            <a:chExt cx="343" cy="352"/>
          </a:xfrm>
        </p:grpSpPr>
        <p:grpSp>
          <p:nvGrpSpPr>
            <p:cNvPr id="217193" name="Group 356"/>
            <p:cNvGrpSpPr>
              <a:grpSpLocks/>
            </p:cNvGrpSpPr>
            <p:nvPr/>
          </p:nvGrpSpPr>
          <p:grpSpPr bwMode="auto">
            <a:xfrm>
              <a:off x="1821" y="599"/>
              <a:ext cx="335" cy="346"/>
              <a:chOff x="1821" y="599"/>
              <a:chExt cx="335" cy="346"/>
            </a:xfrm>
          </p:grpSpPr>
          <p:sp>
            <p:nvSpPr>
              <p:cNvPr id="217445" name="Freeform 357"/>
              <p:cNvSpPr>
                <a:spLocks/>
              </p:cNvSpPr>
              <p:nvPr/>
            </p:nvSpPr>
            <p:spPr bwMode="auto">
              <a:xfrm>
                <a:off x="1830" y="779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46" name="Freeform 358"/>
              <p:cNvSpPr>
                <a:spLocks/>
              </p:cNvSpPr>
              <p:nvPr/>
            </p:nvSpPr>
            <p:spPr bwMode="auto">
              <a:xfrm>
                <a:off x="1830" y="779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47" name="Freeform 359"/>
              <p:cNvSpPr>
                <a:spLocks/>
              </p:cNvSpPr>
              <p:nvPr/>
            </p:nvSpPr>
            <p:spPr bwMode="auto">
              <a:xfrm>
                <a:off x="1877" y="599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48" name="Freeform 360"/>
              <p:cNvSpPr>
                <a:spLocks/>
              </p:cNvSpPr>
              <p:nvPr/>
            </p:nvSpPr>
            <p:spPr bwMode="auto">
              <a:xfrm>
                <a:off x="1877" y="599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49" name="Rectangle 361"/>
              <p:cNvSpPr>
                <a:spLocks noChangeArrowheads="1"/>
              </p:cNvSpPr>
              <p:nvPr/>
            </p:nvSpPr>
            <p:spPr bwMode="auto">
              <a:xfrm>
                <a:off x="1877" y="622"/>
                <a:ext cx="223" cy="17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50" name="Rectangle 362"/>
              <p:cNvSpPr>
                <a:spLocks noChangeArrowheads="1"/>
              </p:cNvSpPr>
              <p:nvPr/>
            </p:nvSpPr>
            <p:spPr bwMode="auto">
              <a:xfrm>
                <a:off x="1832" y="810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51" name="Rectangle 363"/>
              <p:cNvSpPr>
                <a:spLocks noChangeArrowheads="1"/>
              </p:cNvSpPr>
              <p:nvPr/>
            </p:nvSpPr>
            <p:spPr bwMode="auto">
              <a:xfrm>
                <a:off x="1898" y="644"/>
                <a:ext cx="182" cy="1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52" name="Line 364"/>
              <p:cNvSpPr>
                <a:spLocks noChangeShapeType="1"/>
              </p:cNvSpPr>
              <p:nvPr/>
            </p:nvSpPr>
            <p:spPr bwMode="auto">
              <a:xfrm flipH="1">
                <a:off x="2047" y="840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7194" name="Group 365"/>
              <p:cNvGrpSpPr>
                <a:grpSpLocks/>
              </p:cNvGrpSpPr>
              <p:nvPr/>
            </p:nvGrpSpPr>
            <p:grpSpPr bwMode="auto">
              <a:xfrm>
                <a:off x="1821" y="895"/>
                <a:ext cx="335" cy="50"/>
                <a:chOff x="1821" y="895"/>
                <a:chExt cx="335" cy="50"/>
              </a:xfrm>
            </p:grpSpPr>
            <p:sp>
              <p:nvSpPr>
                <p:cNvPr id="217454" name="Freeform 366"/>
                <p:cNvSpPr>
                  <a:spLocks/>
                </p:cNvSpPr>
                <p:nvPr/>
              </p:nvSpPr>
              <p:spPr bwMode="auto">
                <a:xfrm>
                  <a:off x="1821" y="895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55" name="Freeform 367"/>
                <p:cNvSpPr>
                  <a:spLocks/>
                </p:cNvSpPr>
                <p:nvPr/>
              </p:nvSpPr>
              <p:spPr bwMode="auto">
                <a:xfrm>
                  <a:off x="1821" y="895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56" name="Rectangle 368"/>
                <p:cNvSpPr>
                  <a:spLocks noChangeArrowheads="1"/>
                </p:cNvSpPr>
                <p:nvPr/>
              </p:nvSpPr>
              <p:spPr bwMode="auto">
                <a:xfrm>
                  <a:off x="1823" y="931"/>
                  <a:ext cx="331" cy="1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7203" name="Group 369"/>
            <p:cNvGrpSpPr>
              <a:grpSpLocks/>
            </p:cNvGrpSpPr>
            <p:nvPr/>
          </p:nvGrpSpPr>
          <p:grpSpPr bwMode="auto">
            <a:xfrm>
              <a:off x="1813" y="593"/>
              <a:ext cx="335" cy="346"/>
              <a:chOff x="1813" y="593"/>
              <a:chExt cx="335" cy="346"/>
            </a:xfrm>
          </p:grpSpPr>
          <p:sp>
            <p:nvSpPr>
              <p:cNvPr id="217458" name="Freeform 370"/>
              <p:cNvSpPr>
                <a:spLocks/>
              </p:cNvSpPr>
              <p:nvPr/>
            </p:nvSpPr>
            <p:spPr bwMode="auto">
              <a:xfrm>
                <a:off x="1821" y="772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8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8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59" name="Freeform 371"/>
              <p:cNvSpPr>
                <a:spLocks/>
              </p:cNvSpPr>
              <p:nvPr/>
            </p:nvSpPr>
            <p:spPr bwMode="auto">
              <a:xfrm>
                <a:off x="1821" y="772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8" y="0"/>
                  </a:cxn>
                  <a:cxn ang="0">
                    <a:pos x="279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8" y="0"/>
                    </a:lnTo>
                    <a:lnTo>
                      <a:pt x="279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60" name="Freeform 372"/>
              <p:cNvSpPr>
                <a:spLocks/>
              </p:cNvSpPr>
              <p:nvPr/>
            </p:nvSpPr>
            <p:spPr bwMode="auto">
              <a:xfrm>
                <a:off x="1869" y="593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61" name="Freeform 373"/>
              <p:cNvSpPr>
                <a:spLocks/>
              </p:cNvSpPr>
              <p:nvPr/>
            </p:nvSpPr>
            <p:spPr bwMode="auto">
              <a:xfrm>
                <a:off x="1869" y="593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62" name="Rectangle 374"/>
              <p:cNvSpPr>
                <a:spLocks noChangeArrowheads="1"/>
              </p:cNvSpPr>
              <p:nvPr/>
            </p:nvSpPr>
            <p:spPr bwMode="auto">
              <a:xfrm>
                <a:off x="1869" y="616"/>
                <a:ext cx="223" cy="17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63" name="Rectangle 375"/>
              <p:cNvSpPr>
                <a:spLocks noChangeArrowheads="1"/>
              </p:cNvSpPr>
              <p:nvPr/>
            </p:nvSpPr>
            <p:spPr bwMode="auto">
              <a:xfrm>
                <a:off x="1823" y="804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64" name="Rectangle 376"/>
              <p:cNvSpPr>
                <a:spLocks noChangeArrowheads="1"/>
              </p:cNvSpPr>
              <p:nvPr/>
            </p:nvSpPr>
            <p:spPr bwMode="auto">
              <a:xfrm>
                <a:off x="1890" y="637"/>
                <a:ext cx="181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65" name="Line 377"/>
              <p:cNvSpPr>
                <a:spLocks noChangeShapeType="1"/>
              </p:cNvSpPr>
              <p:nvPr/>
            </p:nvSpPr>
            <p:spPr bwMode="auto">
              <a:xfrm flipH="1">
                <a:off x="2038" y="834"/>
                <a:ext cx="7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7207" name="Group 378"/>
              <p:cNvGrpSpPr>
                <a:grpSpLocks/>
              </p:cNvGrpSpPr>
              <p:nvPr/>
            </p:nvGrpSpPr>
            <p:grpSpPr bwMode="auto">
              <a:xfrm>
                <a:off x="1813" y="888"/>
                <a:ext cx="335" cy="51"/>
                <a:chOff x="1813" y="888"/>
                <a:chExt cx="335" cy="51"/>
              </a:xfrm>
            </p:grpSpPr>
            <p:sp>
              <p:nvSpPr>
                <p:cNvPr id="217467" name="Freeform 379"/>
                <p:cNvSpPr>
                  <a:spLocks/>
                </p:cNvSpPr>
                <p:nvPr/>
              </p:nvSpPr>
              <p:spPr bwMode="auto">
                <a:xfrm>
                  <a:off x="1813" y="888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68" name="Freeform 380"/>
                <p:cNvSpPr>
                  <a:spLocks/>
                </p:cNvSpPr>
                <p:nvPr/>
              </p:nvSpPr>
              <p:spPr bwMode="auto">
                <a:xfrm>
                  <a:off x="1813" y="888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69" name="Rectangle 381"/>
                <p:cNvSpPr>
                  <a:spLocks noChangeArrowheads="1"/>
                </p:cNvSpPr>
                <p:nvPr/>
              </p:nvSpPr>
              <p:spPr bwMode="auto">
                <a:xfrm>
                  <a:off x="1815" y="924"/>
                  <a:ext cx="331" cy="15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7470" name="Line 382"/>
          <p:cNvSpPr>
            <a:spLocks noChangeShapeType="1"/>
          </p:cNvSpPr>
          <p:nvPr/>
        </p:nvSpPr>
        <p:spPr bwMode="auto">
          <a:xfrm>
            <a:off x="6467475" y="1347788"/>
            <a:ext cx="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471" name="Line 383"/>
          <p:cNvSpPr>
            <a:spLocks noChangeShapeType="1"/>
          </p:cNvSpPr>
          <p:nvPr/>
        </p:nvSpPr>
        <p:spPr bwMode="auto">
          <a:xfrm>
            <a:off x="4922838" y="1333500"/>
            <a:ext cx="0" cy="779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7472" name="Oval 384"/>
          <p:cNvSpPr>
            <a:spLocks noChangeArrowheads="1"/>
          </p:cNvSpPr>
          <p:nvPr/>
        </p:nvSpPr>
        <p:spPr bwMode="auto">
          <a:xfrm>
            <a:off x="4878388" y="1744663"/>
            <a:ext cx="92075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7216" name="Group 385"/>
          <p:cNvGrpSpPr>
            <a:grpSpLocks/>
          </p:cNvGrpSpPr>
          <p:nvPr/>
        </p:nvGrpSpPr>
        <p:grpSpPr bwMode="auto">
          <a:xfrm>
            <a:off x="4662488" y="898525"/>
            <a:ext cx="506412" cy="514350"/>
            <a:chOff x="2868" y="593"/>
            <a:chExt cx="343" cy="352"/>
          </a:xfrm>
        </p:grpSpPr>
        <p:grpSp>
          <p:nvGrpSpPr>
            <p:cNvPr id="217220" name="Group 386"/>
            <p:cNvGrpSpPr>
              <a:grpSpLocks/>
            </p:cNvGrpSpPr>
            <p:nvPr/>
          </p:nvGrpSpPr>
          <p:grpSpPr bwMode="auto">
            <a:xfrm>
              <a:off x="2877" y="599"/>
              <a:ext cx="334" cy="346"/>
              <a:chOff x="2877" y="599"/>
              <a:chExt cx="334" cy="346"/>
            </a:xfrm>
          </p:grpSpPr>
          <p:sp>
            <p:nvSpPr>
              <p:cNvPr id="217475" name="Freeform 387"/>
              <p:cNvSpPr>
                <a:spLocks/>
              </p:cNvSpPr>
              <p:nvPr/>
            </p:nvSpPr>
            <p:spPr bwMode="auto">
              <a:xfrm>
                <a:off x="2885" y="779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76" name="Freeform 388"/>
              <p:cNvSpPr>
                <a:spLocks/>
              </p:cNvSpPr>
              <p:nvPr/>
            </p:nvSpPr>
            <p:spPr bwMode="auto">
              <a:xfrm>
                <a:off x="2885" y="779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77" name="Freeform 389"/>
              <p:cNvSpPr>
                <a:spLocks/>
              </p:cNvSpPr>
              <p:nvPr/>
            </p:nvSpPr>
            <p:spPr bwMode="auto">
              <a:xfrm>
                <a:off x="2932" y="599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7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7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78" name="Freeform 390"/>
              <p:cNvSpPr>
                <a:spLocks/>
              </p:cNvSpPr>
              <p:nvPr/>
            </p:nvSpPr>
            <p:spPr bwMode="auto">
              <a:xfrm>
                <a:off x="2932" y="599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7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7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79" name="Rectangle 391"/>
              <p:cNvSpPr>
                <a:spLocks noChangeArrowheads="1"/>
              </p:cNvSpPr>
              <p:nvPr/>
            </p:nvSpPr>
            <p:spPr bwMode="auto">
              <a:xfrm>
                <a:off x="2932" y="622"/>
                <a:ext cx="223" cy="17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80" name="Rectangle 392"/>
              <p:cNvSpPr>
                <a:spLocks noChangeArrowheads="1"/>
              </p:cNvSpPr>
              <p:nvPr/>
            </p:nvSpPr>
            <p:spPr bwMode="auto">
              <a:xfrm>
                <a:off x="2887" y="810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81" name="Rectangle 393"/>
              <p:cNvSpPr>
                <a:spLocks noChangeArrowheads="1"/>
              </p:cNvSpPr>
              <p:nvPr/>
            </p:nvSpPr>
            <p:spPr bwMode="auto">
              <a:xfrm>
                <a:off x="2953" y="644"/>
                <a:ext cx="182" cy="1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82" name="Line 394"/>
              <p:cNvSpPr>
                <a:spLocks noChangeShapeType="1"/>
              </p:cNvSpPr>
              <p:nvPr/>
            </p:nvSpPr>
            <p:spPr bwMode="auto">
              <a:xfrm flipH="1">
                <a:off x="3102" y="840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7221" name="Group 395"/>
              <p:cNvGrpSpPr>
                <a:grpSpLocks/>
              </p:cNvGrpSpPr>
              <p:nvPr/>
            </p:nvGrpSpPr>
            <p:grpSpPr bwMode="auto">
              <a:xfrm>
                <a:off x="2877" y="895"/>
                <a:ext cx="334" cy="50"/>
                <a:chOff x="2877" y="895"/>
                <a:chExt cx="334" cy="50"/>
              </a:xfrm>
            </p:grpSpPr>
            <p:sp>
              <p:nvSpPr>
                <p:cNvPr id="217484" name="Freeform 396"/>
                <p:cNvSpPr>
                  <a:spLocks/>
                </p:cNvSpPr>
                <p:nvPr/>
              </p:nvSpPr>
              <p:spPr bwMode="auto">
                <a:xfrm>
                  <a:off x="2877" y="895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85" name="Freeform 397"/>
                <p:cNvSpPr>
                  <a:spLocks/>
                </p:cNvSpPr>
                <p:nvPr/>
              </p:nvSpPr>
              <p:spPr bwMode="auto">
                <a:xfrm>
                  <a:off x="2877" y="895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86" name="Rectangle 398"/>
                <p:cNvSpPr>
                  <a:spLocks noChangeArrowheads="1"/>
                </p:cNvSpPr>
                <p:nvPr/>
              </p:nvSpPr>
              <p:spPr bwMode="auto">
                <a:xfrm>
                  <a:off x="2879" y="931"/>
                  <a:ext cx="330" cy="1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7230" name="Group 399"/>
            <p:cNvGrpSpPr>
              <a:grpSpLocks/>
            </p:cNvGrpSpPr>
            <p:nvPr/>
          </p:nvGrpSpPr>
          <p:grpSpPr bwMode="auto">
            <a:xfrm>
              <a:off x="2868" y="593"/>
              <a:ext cx="335" cy="346"/>
              <a:chOff x="2868" y="593"/>
              <a:chExt cx="335" cy="346"/>
            </a:xfrm>
          </p:grpSpPr>
          <p:sp>
            <p:nvSpPr>
              <p:cNvPr id="217488" name="Freeform 400"/>
              <p:cNvSpPr>
                <a:spLocks/>
              </p:cNvSpPr>
              <p:nvPr/>
            </p:nvSpPr>
            <p:spPr bwMode="auto">
              <a:xfrm>
                <a:off x="2877" y="772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89" name="Freeform 401"/>
              <p:cNvSpPr>
                <a:spLocks/>
              </p:cNvSpPr>
              <p:nvPr/>
            </p:nvSpPr>
            <p:spPr bwMode="auto">
              <a:xfrm>
                <a:off x="2877" y="772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90" name="Freeform 402"/>
              <p:cNvSpPr>
                <a:spLocks/>
              </p:cNvSpPr>
              <p:nvPr/>
            </p:nvSpPr>
            <p:spPr bwMode="auto">
              <a:xfrm>
                <a:off x="2924" y="593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91" name="Freeform 403"/>
              <p:cNvSpPr>
                <a:spLocks/>
              </p:cNvSpPr>
              <p:nvPr/>
            </p:nvSpPr>
            <p:spPr bwMode="auto">
              <a:xfrm>
                <a:off x="2924" y="593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92" name="Rectangle 404"/>
              <p:cNvSpPr>
                <a:spLocks noChangeArrowheads="1"/>
              </p:cNvSpPr>
              <p:nvPr/>
            </p:nvSpPr>
            <p:spPr bwMode="auto">
              <a:xfrm>
                <a:off x="2924" y="616"/>
                <a:ext cx="223" cy="17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93" name="Rectangle 405"/>
              <p:cNvSpPr>
                <a:spLocks noChangeArrowheads="1"/>
              </p:cNvSpPr>
              <p:nvPr/>
            </p:nvSpPr>
            <p:spPr bwMode="auto">
              <a:xfrm>
                <a:off x="2879" y="804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94" name="Rectangle 406"/>
              <p:cNvSpPr>
                <a:spLocks noChangeArrowheads="1"/>
              </p:cNvSpPr>
              <p:nvPr/>
            </p:nvSpPr>
            <p:spPr bwMode="auto">
              <a:xfrm>
                <a:off x="2945" y="637"/>
                <a:ext cx="182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95" name="Line 407"/>
              <p:cNvSpPr>
                <a:spLocks noChangeShapeType="1"/>
              </p:cNvSpPr>
              <p:nvPr/>
            </p:nvSpPr>
            <p:spPr bwMode="auto">
              <a:xfrm flipH="1">
                <a:off x="3094" y="834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7234" name="Group 408"/>
              <p:cNvGrpSpPr>
                <a:grpSpLocks/>
              </p:cNvGrpSpPr>
              <p:nvPr/>
            </p:nvGrpSpPr>
            <p:grpSpPr bwMode="auto">
              <a:xfrm>
                <a:off x="2868" y="888"/>
                <a:ext cx="335" cy="51"/>
                <a:chOff x="2868" y="888"/>
                <a:chExt cx="335" cy="51"/>
              </a:xfrm>
            </p:grpSpPr>
            <p:sp>
              <p:nvSpPr>
                <p:cNvPr id="217497" name="Freeform 409"/>
                <p:cNvSpPr>
                  <a:spLocks/>
                </p:cNvSpPr>
                <p:nvPr/>
              </p:nvSpPr>
              <p:spPr bwMode="auto">
                <a:xfrm>
                  <a:off x="2868" y="888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98" name="Freeform 410"/>
                <p:cNvSpPr>
                  <a:spLocks/>
                </p:cNvSpPr>
                <p:nvPr/>
              </p:nvSpPr>
              <p:spPr bwMode="auto">
                <a:xfrm>
                  <a:off x="2868" y="888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499" name="Rectangle 411"/>
                <p:cNvSpPr>
                  <a:spLocks noChangeArrowheads="1"/>
                </p:cNvSpPr>
                <p:nvPr/>
              </p:nvSpPr>
              <p:spPr bwMode="auto">
                <a:xfrm>
                  <a:off x="2870" y="924"/>
                  <a:ext cx="331" cy="15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7500" name="Oval 412"/>
          <p:cNvSpPr>
            <a:spLocks noChangeArrowheads="1"/>
          </p:cNvSpPr>
          <p:nvPr/>
        </p:nvSpPr>
        <p:spPr bwMode="auto">
          <a:xfrm>
            <a:off x="6423025" y="1744663"/>
            <a:ext cx="93663" cy="92075"/>
          </a:xfrm>
          <a:prstGeom prst="ellipse">
            <a:avLst/>
          </a:prstGeom>
          <a:solidFill>
            <a:srgbClr val="FFFFFF"/>
          </a:solidFill>
          <a:ln w="301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7243" name="Group 413"/>
          <p:cNvGrpSpPr>
            <a:grpSpLocks/>
          </p:cNvGrpSpPr>
          <p:nvPr/>
        </p:nvGrpSpPr>
        <p:grpSpPr bwMode="auto">
          <a:xfrm>
            <a:off x="6207125" y="898525"/>
            <a:ext cx="506413" cy="514350"/>
            <a:chOff x="3915" y="593"/>
            <a:chExt cx="343" cy="352"/>
          </a:xfrm>
        </p:grpSpPr>
        <p:grpSp>
          <p:nvGrpSpPr>
            <p:cNvPr id="217247" name="Group 414"/>
            <p:cNvGrpSpPr>
              <a:grpSpLocks/>
            </p:cNvGrpSpPr>
            <p:nvPr/>
          </p:nvGrpSpPr>
          <p:grpSpPr bwMode="auto">
            <a:xfrm>
              <a:off x="3924" y="599"/>
              <a:ext cx="334" cy="346"/>
              <a:chOff x="3924" y="599"/>
              <a:chExt cx="334" cy="346"/>
            </a:xfrm>
          </p:grpSpPr>
          <p:sp>
            <p:nvSpPr>
              <p:cNvPr id="217503" name="Freeform 415"/>
              <p:cNvSpPr>
                <a:spLocks/>
              </p:cNvSpPr>
              <p:nvPr/>
            </p:nvSpPr>
            <p:spPr bwMode="auto">
              <a:xfrm>
                <a:off x="3932" y="779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04" name="Freeform 416"/>
              <p:cNvSpPr>
                <a:spLocks/>
              </p:cNvSpPr>
              <p:nvPr/>
            </p:nvSpPr>
            <p:spPr bwMode="auto">
              <a:xfrm>
                <a:off x="3932" y="779"/>
                <a:ext cx="316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37" y="0"/>
                  </a:cxn>
                  <a:cxn ang="0">
                    <a:pos x="279" y="0"/>
                  </a:cxn>
                  <a:cxn ang="0">
                    <a:pos x="316" y="33"/>
                  </a:cxn>
                  <a:cxn ang="0">
                    <a:pos x="0" y="33"/>
                  </a:cxn>
                </a:cxnLst>
                <a:rect l="0" t="0" r="r" b="b"/>
                <a:pathLst>
                  <a:path w="316" h="33">
                    <a:moveTo>
                      <a:pt x="0" y="33"/>
                    </a:moveTo>
                    <a:lnTo>
                      <a:pt x="37" y="0"/>
                    </a:lnTo>
                    <a:lnTo>
                      <a:pt x="279" y="0"/>
                    </a:lnTo>
                    <a:lnTo>
                      <a:pt x="316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05" name="Freeform 417"/>
              <p:cNvSpPr>
                <a:spLocks/>
              </p:cNvSpPr>
              <p:nvPr/>
            </p:nvSpPr>
            <p:spPr bwMode="auto">
              <a:xfrm>
                <a:off x="3979" y="599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7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7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06" name="Freeform 418"/>
              <p:cNvSpPr>
                <a:spLocks/>
              </p:cNvSpPr>
              <p:nvPr/>
            </p:nvSpPr>
            <p:spPr bwMode="auto">
              <a:xfrm>
                <a:off x="3979" y="599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7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7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07" name="Rectangle 419"/>
              <p:cNvSpPr>
                <a:spLocks noChangeArrowheads="1"/>
              </p:cNvSpPr>
              <p:nvPr/>
            </p:nvSpPr>
            <p:spPr bwMode="auto">
              <a:xfrm>
                <a:off x="3979" y="622"/>
                <a:ext cx="223" cy="17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08" name="Rectangle 420"/>
              <p:cNvSpPr>
                <a:spLocks noChangeArrowheads="1"/>
              </p:cNvSpPr>
              <p:nvPr/>
            </p:nvSpPr>
            <p:spPr bwMode="auto">
              <a:xfrm>
                <a:off x="3934" y="810"/>
                <a:ext cx="314" cy="7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09" name="Rectangle 421"/>
              <p:cNvSpPr>
                <a:spLocks noChangeArrowheads="1"/>
              </p:cNvSpPr>
              <p:nvPr/>
            </p:nvSpPr>
            <p:spPr bwMode="auto">
              <a:xfrm>
                <a:off x="4000" y="644"/>
                <a:ext cx="182" cy="13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10" name="Line 422"/>
              <p:cNvSpPr>
                <a:spLocks noChangeShapeType="1"/>
              </p:cNvSpPr>
              <p:nvPr/>
            </p:nvSpPr>
            <p:spPr bwMode="auto">
              <a:xfrm flipH="1">
                <a:off x="4149" y="840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7248" name="Group 423"/>
              <p:cNvGrpSpPr>
                <a:grpSpLocks/>
              </p:cNvGrpSpPr>
              <p:nvPr/>
            </p:nvGrpSpPr>
            <p:grpSpPr bwMode="auto">
              <a:xfrm>
                <a:off x="3924" y="895"/>
                <a:ext cx="334" cy="50"/>
                <a:chOff x="3924" y="895"/>
                <a:chExt cx="334" cy="50"/>
              </a:xfrm>
            </p:grpSpPr>
            <p:sp>
              <p:nvSpPr>
                <p:cNvPr id="217512" name="Freeform 424"/>
                <p:cNvSpPr>
                  <a:spLocks/>
                </p:cNvSpPr>
                <p:nvPr/>
              </p:nvSpPr>
              <p:spPr bwMode="auto">
                <a:xfrm>
                  <a:off x="3924" y="895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13" name="Freeform 425"/>
                <p:cNvSpPr>
                  <a:spLocks/>
                </p:cNvSpPr>
                <p:nvPr/>
              </p:nvSpPr>
              <p:spPr bwMode="auto">
                <a:xfrm>
                  <a:off x="3924" y="895"/>
                  <a:ext cx="334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39" y="0"/>
                    </a:cxn>
                    <a:cxn ang="0">
                      <a:pos x="295" y="0"/>
                    </a:cxn>
                    <a:cxn ang="0">
                      <a:pos x="334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4" h="38">
                      <a:moveTo>
                        <a:pt x="0" y="38"/>
                      </a:moveTo>
                      <a:lnTo>
                        <a:pt x="39" y="0"/>
                      </a:lnTo>
                      <a:lnTo>
                        <a:pt x="295" y="0"/>
                      </a:lnTo>
                      <a:lnTo>
                        <a:pt x="334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14" name="Rectangle 426"/>
                <p:cNvSpPr>
                  <a:spLocks noChangeArrowheads="1"/>
                </p:cNvSpPr>
                <p:nvPr/>
              </p:nvSpPr>
              <p:spPr bwMode="auto">
                <a:xfrm>
                  <a:off x="3926" y="931"/>
                  <a:ext cx="330" cy="14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7257" name="Group 427"/>
            <p:cNvGrpSpPr>
              <a:grpSpLocks/>
            </p:cNvGrpSpPr>
            <p:nvPr/>
          </p:nvGrpSpPr>
          <p:grpSpPr bwMode="auto">
            <a:xfrm>
              <a:off x="3915" y="593"/>
              <a:ext cx="335" cy="346"/>
              <a:chOff x="3915" y="593"/>
              <a:chExt cx="335" cy="346"/>
            </a:xfrm>
          </p:grpSpPr>
          <p:sp>
            <p:nvSpPr>
              <p:cNvPr id="217516" name="Freeform 428"/>
              <p:cNvSpPr>
                <a:spLocks/>
              </p:cNvSpPr>
              <p:nvPr/>
            </p:nvSpPr>
            <p:spPr bwMode="auto">
              <a:xfrm>
                <a:off x="3924" y="772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17" name="Freeform 429"/>
              <p:cNvSpPr>
                <a:spLocks/>
              </p:cNvSpPr>
              <p:nvPr/>
            </p:nvSpPr>
            <p:spPr bwMode="auto">
              <a:xfrm>
                <a:off x="3924" y="772"/>
                <a:ext cx="316" cy="34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37" y="0"/>
                  </a:cxn>
                  <a:cxn ang="0">
                    <a:pos x="278" y="0"/>
                  </a:cxn>
                  <a:cxn ang="0">
                    <a:pos x="316" y="34"/>
                  </a:cxn>
                  <a:cxn ang="0">
                    <a:pos x="0" y="34"/>
                  </a:cxn>
                </a:cxnLst>
                <a:rect l="0" t="0" r="r" b="b"/>
                <a:pathLst>
                  <a:path w="316" h="34">
                    <a:moveTo>
                      <a:pt x="0" y="34"/>
                    </a:moveTo>
                    <a:lnTo>
                      <a:pt x="37" y="0"/>
                    </a:lnTo>
                    <a:lnTo>
                      <a:pt x="278" y="0"/>
                    </a:lnTo>
                    <a:lnTo>
                      <a:pt x="316" y="34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18" name="Freeform 430"/>
              <p:cNvSpPr>
                <a:spLocks/>
              </p:cNvSpPr>
              <p:nvPr/>
            </p:nvSpPr>
            <p:spPr bwMode="auto">
              <a:xfrm>
                <a:off x="3971" y="593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19" name="Freeform 431"/>
              <p:cNvSpPr>
                <a:spLocks/>
              </p:cNvSpPr>
              <p:nvPr/>
            </p:nvSpPr>
            <p:spPr bwMode="auto">
              <a:xfrm>
                <a:off x="3971" y="593"/>
                <a:ext cx="22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7" y="0"/>
                  </a:cxn>
                  <a:cxn ang="0">
                    <a:pos x="196" y="0"/>
                  </a:cxn>
                  <a:cxn ang="0">
                    <a:pos x="223" y="23"/>
                  </a:cxn>
                  <a:cxn ang="0">
                    <a:pos x="0" y="23"/>
                  </a:cxn>
                </a:cxnLst>
                <a:rect l="0" t="0" r="r" b="b"/>
                <a:pathLst>
                  <a:path w="223" h="23">
                    <a:moveTo>
                      <a:pt x="0" y="23"/>
                    </a:moveTo>
                    <a:lnTo>
                      <a:pt x="27" y="0"/>
                    </a:lnTo>
                    <a:lnTo>
                      <a:pt x="196" y="0"/>
                    </a:lnTo>
                    <a:lnTo>
                      <a:pt x="223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C9C9B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20" name="Rectangle 432"/>
              <p:cNvSpPr>
                <a:spLocks noChangeArrowheads="1"/>
              </p:cNvSpPr>
              <p:nvPr/>
            </p:nvSpPr>
            <p:spPr bwMode="auto">
              <a:xfrm>
                <a:off x="3971" y="616"/>
                <a:ext cx="223" cy="175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21" name="Rectangle 433"/>
              <p:cNvSpPr>
                <a:spLocks noChangeArrowheads="1"/>
              </p:cNvSpPr>
              <p:nvPr/>
            </p:nvSpPr>
            <p:spPr bwMode="auto">
              <a:xfrm>
                <a:off x="3926" y="804"/>
                <a:ext cx="314" cy="78"/>
              </a:xfrm>
              <a:prstGeom prst="rect">
                <a:avLst/>
              </a:prstGeom>
              <a:solidFill>
                <a:srgbClr val="B7B79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22" name="Rectangle 434"/>
              <p:cNvSpPr>
                <a:spLocks noChangeArrowheads="1"/>
              </p:cNvSpPr>
              <p:nvPr/>
            </p:nvSpPr>
            <p:spPr bwMode="auto">
              <a:xfrm>
                <a:off x="3992" y="637"/>
                <a:ext cx="182" cy="1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23" name="Line 435"/>
              <p:cNvSpPr>
                <a:spLocks noChangeShapeType="1"/>
              </p:cNvSpPr>
              <p:nvPr/>
            </p:nvSpPr>
            <p:spPr bwMode="auto">
              <a:xfrm flipH="1">
                <a:off x="4141" y="834"/>
                <a:ext cx="7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17261" name="Group 436"/>
              <p:cNvGrpSpPr>
                <a:grpSpLocks/>
              </p:cNvGrpSpPr>
              <p:nvPr/>
            </p:nvGrpSpPr>
            <p:grpSpPr bwMode="auto">
              <a:xfrm>
                <a:off x="3915" y="888"/>
                <a:ext cx="335" cy="51"/>
                <a:chOff x="3915" y="888"/>
                <a:chExt cx="335" cy="51"/>
              </a:xfrm>
            </p:grpSpPr>
            <p:sp>
              <p:nvSpPr>
                <p:cNvPr id="217525" name="Freeform 437"/>
                <p:cNvSpPr>
                  <a:spLocks/>
                </p:cNvSpPr>
                <p:nvPr/>
              </p:nvSpPr>
              <p:spPr bwMode="auto">
                <a:xfrm>
                  <a:off x="3915" y="888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26" name="Freeform 438"/>
                <p:cNvSpPr>
                  <a:spLocks/>
                </p:cNvSpPr>
                <p:nvPr/>
              </p:nvSpPr>
              <p:spPr bwMode="auto">
                <a:xfrm>
                  <a:off x="3915" y="888"/>
                  <a:ext cx="335" cy="38"/>
                </a:xfrm>
                <a:custGeom>
                  <a:avLst/>
                  <a:gdLst/>
                  <a:ahLst/>
                  <a:cxnLst>
                    <a:cxn ang="0">
                      <a:pos x="0" y="38"/>
                    </a:cxn>
                    <a:cxn ang="0">
                      <a:pos x="40" y="0"/>
                    </a:cxn>
                    <a:cxn ang="0">
                      <a:pos x="296" y="0"/>
                    </a:cxn>
                    <a:cxn ang="0">
                      <a:pos x="335" y="38"/>
                    </a:cxn>
                    <a:cxn ang="0">
                      <a:pos x="0" y="38"/>
                    </a:cxn>
                  </a:cxnLst>
                  <a:rect l="0" t="0" r="r" b="b"/>
                  <a:pathLst>
                    <a:path w="335" h="38">
                      <a:moveTo>
                        <a:pt x="0" y="38"/>
                      </a:moveTo>
                      <a:lnTo>
                        <a:pt x="40" y="0"/>
                      </a:lnTo>
                      <a:lnTo>
                        <a:pt x="296" y="0"/>
                      </a:lnTo>
                      <a:lnTo>
                        <a:pt x="335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7527" name="Rectangle 439"/>
                <p:cNvSpPr>
                  <a:spLocks noChangeArrowheads="1"/>
                </p:cNvSpPr>
                <p:nvPr/>
              </p:nvSpPr>
              <p:spPr bwMode="auto">
                <a:xfrm>
                  <a:off x="3917" y="924"/>
                  <a:ext cx="331" cy="15"/>
                </a:xfrm>
                <a:prstGeom prst="rect">
                  <a:avLst/>
                </a:prstGeom>
                <a:solidFill>
                  <a:srgbClr val="BAB79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17529" name="Text Box 441"/>
          <p:cNvSpPr txBox="1">
            <a:spLocks noChangeArrowheads="1"/>
          </p:cNvSpPr>
          <p:nvPr/>
        </p:nvSpPr>
        <p:spPr bwMode="auto">
          <a:xfrm>
            <a:off x="0" y="0"/>
            <a:ext cx="4600581" cy="9233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在同一个局域网上的主机或路由器的</a:t>
            </a:r>
          </a:p>
          <a:p>
            <a:pPr algn="ctr"/>
            <a:r>
              <a:rPr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IP </a:t>
            </a:r>
            <a:r>
              <a:rPr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地址中的网络号必须是一样的。</a:t>
            </a:r>
          </a:p>
          <a:p>
            <a:pPr algn="ctr"/>
            <a:r>
              <a:rPr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图中的网络号就是 </a:t>
            </a:r>
            <a:r>
              <a:rPr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rPr>
              <a:t>IP </a:t>
            </a:r>
            <a:r>
              <a:rPr lang="zh-CN" altLang="en-US">
                <a:solidFill>
                  <a:srgbClr val="333399"/>
                </a:solidFill>
                <a:latin typeface="Arial" charset="0"/>
                <a:ea typeface="黑体" pitchFamily="2" charset="-122"/>
              </a:rPr>
              <a:t>地址中的 </a:t>
            </a:r>
            <a:r>
              <a:rPr lang="en-US" altLang="zh-CN">
                <a:solidFill>
                  <a:srgbClr val="333399"/>
                </a:solidFill>
                <a:latin typeface="Arial" charset="0"/>
                <a:ea typeface="黑体" pitchFamily="2" charset="-122"/>
              </a:rPr>
              <a:t>net-id</a:t>
            </a:r>
          </a:p>
        </p:txBody>
      </p:sp>
      <p:grpSp>
        <p:nvGrpSpPr>
          <p:cNvPr id="217270" name="Group 448"/>
          <p:cNvGrpSpPr>
            <a:grpSpLocks/>
          </p:cNvGrpSpPr>
          <p:nvPr/>
        </p:nvGrpSpPr>
        <p:grpSpPr bwMode="auto">
          <a:xfrm>
            <a:off x="3779838" y="3500438"/>
            <a:ext cx="5041900" cy="2546350"/>
            <a:chOff x="2381" y="2205"/>
            <a:chExt cx="3176" cy="1604"/>
          </a:xfrm>
        </p:grpSpPr>
        <p:sp>
          <p:nvSpPr>
            <p:cNvPr id="217530" name="Line 442"/>
            <p:cNvSpPr>
              <a:spLocks noChangeShapeType="1"/>
            </p:cNvSpPr>
            <p:nvPr/>
          </p:nvSpPr>
          <p:spPr bwMode="auto">
            <a:xfrm>
              <a:off x="5012" y="2205"/>
              <a:ext cx="545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31" name="Line 443"/>
            <p:cNvSpPr>
              <a:spLocks noChangeShapeType="1"/>
            </p:cNvSpPr>
            <p:nvPr/>
          </p:nvSpPr>
          <p:spPr bwMode="auto">
            <a:xfrm>
              <a:off x="3160" y="3809"/>
              <a:ext cx="545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32" name="Line 444"/>
            <p:cNvSpPr>
              <a:spLocks noChangeShapeType="1"/>
            </p:cNvSpPr>
            <p:nvPr/>
          </p:nvSpPr>
          <p:spPr bwMode="auto">
            <a:xfrm>
              <a:off x="2381" y="3793"/>
              <a:ext cx="545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33" name="Line 445"/>
            <p:cNvSpPr>
              <a:spLocks noChangeShapeType="1"/>
            </p:cNvSpPr>
            <p:nvPr/>
          </p:nvSpPr>
          <p:spPr bwMode="auto">
            <a:xfrm>
              <a:off x="5012" y="2886"/>
              <a:ext cx="545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35" name="Line 447"/>
            <p:cNvSpPr>
              <a:spLocks noChangeShapeType="1"/>
            </p:cNvSpPr>
            <p:nvPr/>
          </p:nvSpPr>
          <p:spPr bwMode="auto">
            <a:xfrm>
              <a:off x="3657" y="2831"/>
              <a:ext cx="545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5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42852"/>
            <a:ext cx="7786742" cy="1419212"/>
          </a:xfrm>
        </p:spPr>
        <p:txBody>
          <a:bodyPr/>
          <a:lstStyle/>
          <a:p>
            <a:r>
              <a:rPr lang="zh-CN" altLang="en-US" sz="2800" dirty="0">
                <a:latin typeface="+mn-ea"/>
                <a:ea typeface="+mn-ea"/>
              </a:rPr>
              <a:t>例如：已知有一块地址从</a:t>
            </a:r>
            <a:r>
              <a:rPr lang="en-US" altLang="zh-CN" sz="2800" dirty="0">
                <a:latin typeface="+mn-ea"/>
                <a:ea typeface="+mn-ea"/>
              </a:rPr>
              <a:t>194.24.0.0</a:t>
            </a:r>
            <a:r>
              <a:rPr lang="zh-CN" altLang="en-US" sz="2800" dirty="0">
                <a:latin typeface="+mn-ea"/>
                <a:ea typeface="+mn-ea"/>
              </a:rPr>
              <a:t>开始，可用的</a:t>
            </a:r>
            <a:r>
              <a:rPr lang="en-US" altLang="zh-CN" sz="2800" dirty="0">
                <a:latin typeface="+mn-ea"/>
                <a:ea typeface="+mn-ea"/>
              </a:rPr>
              <a:t>IP</a:t>
            </a:r>
            <a:r>
              <a:rPr lang="zh-CN" altLang="en-US" sz="2800" dirty="0">
                <a:latin typeface="+mn-ea"/>
                <a:ea typeface="+mn-ea"/>
              </a:rPr>
              <a:t>地址有</a:t>
            </a:r>
            <a:r>
              <a:rPr lang="en-US" altLang="zh-CN" sz="2800" dirty="0">
                <a:latin typeface="+mn-ea"/>
                <a:ea typeface="+mn-ea"/>
              </a:rPr>
              <a:t>8192</a:t>
            </a: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2</a:t>
            </a:r>
            <a:r>
              <a:rPr lang="en-US" altLang="zh-CN" sz="2800" baseline="30000" dirty="0">
                <a:latin typeface="+mn-ea"/>
                <a:ea typeface="+mn-ea"/>
              </a:rPr>
              <a:t>13</a:t>
            </a:r>
            <a:r>
              <a:rPr lang="zh-CN" altLang="en-US" sz="2800" dirty="0">
                <a:latin typeface="+mn-ea"/>
                <a:ea typeface="+mn-ea"/>
              </a:rPr>
              <a:t>），有大学对地址需求如下表，请分配地址，并画出网络拓扑和路由表项。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357290" y="5000636"/>
            <a:ext cx="7215238" cy="1439862"/>
          </a:xfrm>
          <a:noFill/>
          <a:ln/>
        </p:spPr>
        <p:txBody>
          <a:bodyPr/>
          <a:lstStyle/>
          <a:p>
            <a:r>
              <a:rPr lang="zh-CN" altLang="en-US" sz="2000" dirty="0"/>
              <a:t>地址需求：</a:t>
            </a:r>
            <a:r>
              <a:rPr lang="en-US" altLang="zh-CN" sz="2000" dirty="0"/>
              <a:t>1024=2</a:t>
            </a:r>
            <a:r>
              <a:rPr lang="en-US" altLang="zh-CN" sz="2000" baseline="30000" dirty="0"/>
              <a:t>10</a:t>
            </a:r>
            <a:r>
              <a:rPr lang="zh-CN" altLang="en-US" sz="2000" dirty="0"/>
              <a:t>，主机地址</a:t>
            </a:r>
            <a:r>
              <a:rPr lang="en-US" altLang="zh-CN" sz="2000" dirty="0"/>
              <a:t>10</a:t>
            </a:r>
            <a:r>
              <a:rPr lang="zh-CN" altLang="en-US" sz="2000" dirty="0"/>
              <a:t>比特长，网络前缀</a:t>
            </a:r>
            <a:r>
              <a:rPr lang="en-US" altLang="zh-CN" sz="2000" dirty="0"/>
              <a:t>22</a:t>
            </a:r>
            <a:r>
              <a:rPr lang="zh-CN" altLang="en-US" sz="2000" dirty="0"/>
              <a:t>比特；</a:t>
            </a:r>
            <a:r>
              <a:rPr lang="en-US" altLang="zh-CN" sz="2000" dirty="0"/>
              <a:t>2048,</a:t>
            </a:r>
            <a:r>
              <a:rPr lang="zh-CN" altLang="en-US" sz="2000" dirty="0"/>
              <a:t>主机地址</a:t>
            </a:r>
            <a:r>
              <a:rPr lang="en-US" altLang="zh-CN" sz="2000" dirty="0"/>
              <a:t>11</a:t>
            </a:r>
            <a:r>
              <a:rPr lang="zh-CN" altLang="en-US" sz="2000" dirty="0"/>
              <a:t>比特， 网络前缀</a:t>
            </a:r>
            <a:r>
              <a:rPr lang="en-US" altLang="zh-CN" sz="2000" dirty="0"/>
              <a:t>21</a:t>
            </a:r>
            <a:r>
              <a:rPr lang="zh-CN" altLang="en-US" sz="2000" dirty="0"/>
              <a:t>比特；</a:t>
            </a:r>
          </a:p>
          <a:p>
            <a:r>
              <a:rPr lang="en-US" altLang="zh-CN" sz="2000" dirty="0"/>
              <a:t>4096,</a:t>
            </a:r>
            <a:r>
              <a:rPr lang="zh-CN" altLang="en-US" sz="2000" dirty="0"/>
              <a:t>主机地址</a:t>
            </a:r>
            <a:r>
              <a:rPr lang="en-US" altLang="zh-CN" sz="2000" dirty="0"/>
              <a:t>12</a:t>
            </a:r>
            <a:r>
              <a:rPr lang="zh-CN" altLang="en-US" sz="2000" dirty="0"/>
              <a:t>比特，网络前缀</a:t>
            </a:r>
            <a:r>
              <a:rPr lang="en-US" altLang="zh-CN" sz="2000" dirty="0"/>
              <a:t>20</a:t>
            </a:r>
            <a:r>
              <a:rPr lang="zh-CN" altLang="en-US" sz="2000" dirty="0"/>
              <a:t>比特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endParaRPr lang="zh-CN" altLang="en-US" sz="1600" dirty="0"/>
          </a:p>
        </p:txBody>
      </p:sp>
      <p:graphicFrame>
        <p:nvGraphicFramePr>
          <p:cNvPr id="66621" name="Group 61"/>
          <p:cNvGraphicFramePr>
            <a:graphicFrameLocks noGrp="1"/>
          </p:cNvGraphicFramePr>
          <p:nvPr>
            <p:ph sz="half" idx="2"/>
          </p:nvPr>
        </p:nvGraphicFramePr>
        <p:xfrm>
          <a:off x="323850" y="1828800"/>
          <a:ext cx="8496300" cy="3035808"/>
        </p:xfrm>
        <a:graphic>
          <a:graphicData uri="http://schemas.openxmlformats.org/drawingml/2006/table">
            <a:tbl>
              <a:tblPr/>
              <a:tblGrid>
                <a:gridCol w="16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0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4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地址个数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掩码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聚类地址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剑桥大学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194.24.0.0-194.24.7.255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255.255.248.0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194.24.0.0/21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爱丁堡大学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194.24.8.0-194.24.11.255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255.255.252.0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194.24.8.0/22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（可分配）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194.24.12.0-194.24.15.255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255.255.252.0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194.24.12.0/22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牛津大学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4096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194.24.16.0-194.24.31.255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255.255.240.0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194.24.16.0/20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85918" y="6211669"/>
            <a:ext cx="571504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地址分配成块，不重复，具体标识接口时排除特殊地址，如主机地址为全</a:t>
            </a:r>
            <a:r>
              <a:rPr lang="en-US" altLang="zh-CN" dirty="0"/>
              <a:t>0</a:t>
            </a:r>
            <a:r>
              <a:rPr lang="zh-CN" altLang="en-US" dirty="0"/>
              <a:t>，全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Line 4"/>
          <p:cNvSpPr>
            <a:spLocks noChangeShapeType="1"/>
          </p:cNvSpPr>
          <p:nvPr/>
        </p:nvSpPr>
        <p:spPr bwMode="auto">
          <a:xfrm flipV="1">
            <a:off x="4567238" y="3478213"/>
            <a:ext cx="0" cy="966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56348" name="Picture 2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5588" y="3994150"/>
            <a:ext cx="9969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1979613" y="5084763"/>
            <a:ext cx="2376487" cy="1382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u="sng">
                <a:latin typeface="Arial" charset="0"/>
              </a:rPr>
              <a:t>NETWORK</a:t>
            </a:r>
            <a:r>
              <a:rPr lang="en-US" altLang="zh-CN" sz="1200">
                <a:latin typeface="Arial" charset="0"/>
              </a:rPr>
              <a:t>	          </a:t>
            </a:r>
            <a:r>
              <a:rPr lang="en-US" altLang="zh-CN" sz="1200" u="sng">
                <a:latin typeface="Arial" charset="0"/>
              </a:rPr>
              <a:t>NEXT HOP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194.24.0.0/21</a:t>
            </a:r>
            <a:r>
              <a:rPr lang="zh-CN" altLang="en-US" sz="1200">
                <a:latin typeface="Arial" charset="0"/>
              </a:rPr>
              <a:t>	</a:t>
            </a:r>
            <a:r>
              <a:rPr lang="en-US" altLang="zh-CN" sz="1200">
                <a:latin typeface="Arial" charset="0"/>
              </a:rPr>
              <a:t>X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194.24.8.0/22	Z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194.24.16.0/20	Y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……</a:t>
            </a:r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 flipH="1">
            <a:off x="3535363" y="4581525"/>
            <a:ext cx="460375" cy="531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2989263" y="4265613"/>
            <a:ext cx="50323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Arial" charset="0"/>
              </a:rPr>
              <a:t>X</a:t>
            </a:r>
          </a:p>
        </p:txBody>
      </p:sp>
      <p:sp>
        <p:nvSpPr>
          <p:cNvPr id="56370" name="Line 50"/>
          <p:cNvSpPr>
            <a:spLocks noChangeShapeType="1"/>
          </p:cNvSpPr>
          <p:nvPr/>
        </p:nvSpPr>
        <p:spPr bwMode="auto">
          <a:xfrm flipV="1">
            <a:off x="5005388" y="3500438"/>
            <a:ext cx="1079500" cy="765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>
            <a:off x="2844800" y="4265613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374" name="Cloud"/>
          <p:cNvSpPr>
            <a:spLocks noChangeAspect="1" noEditPoints="1" noChangeArrowheads="1"/>
          </p:cNvSpPr>
          <p:nvPr/>
        </p:nvSpPr>
        <p:spPr bwMode="auto">
          <a:xfrm>
            <a:off x="6227763" y="2060575"/>
            <a:ext cx="1982787" cy="14970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zh-CN" altLang="en-US" sz="2000">
                <a:latin typeface="Gill Sans MT" pitchFamily="34" charset="0"/>
              </a:rPr>
              <a:t>牛津大学</a:t>
            </a:r>
          </a:p>
        </p:txBody>
      </p:sp>
      <p:sp>
        <p:nvSpPr>
          <p:cNvPr id="56375" name="Cloud"/>
          <p:cNvSpPr>
            <a:spLocks noChangeAspect="1" noEditPoints="1" noChangeArrowheads="1"/>
          </p:cNvSpPr>
          <p:nvPr/>
        </p:nvSpPr>
        <p:spPr bwMode="auto">
          <a:xfrm>
            <a:off x="3779838" y="2249488"/>
            <a:ext cx="2305050" cy="13525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zh-CN" altLang="en-US" sz="2000">
                <a:latin typeface="Gill Sans MT" pitchFamily="34" charset="0"/>
              </a:rPr>
              <a:t>爱丁堡大学</a:t>
            </a:r>
          </a:p>
        </p:txBody>
      </p:sp>
      <p:sp>
        <p:nvSpPr>
          <p:cNvPr id="56376" name="Cloud"/>
          <p:cNvSpPr>
            <a:spLocks noChangeAspect="1" noEditPoints="1" noChangeArrowheads="1"/>
          </p:cNvSpPr>
          <p:nvPr/>
        </p:nvSpPr>
        <p:spPr bwMode="auto">
          <a:xfrm>
            <a:off x="900113" y="3400425"/>
            <a:ext cx="1982787" cy="14970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zh-CN" altLang="en-US" sz="2000">
                <a:latin typeface="Gill Sans MT" pitchFamily="34" charset="0"/>
              </a:rPr>
              <a:t>剑桥大学</a:t>
            </a:r>
          </a:p>
        </p:txBody>
      </p:sp>
      <p:pic>
        <p:nvPicPr>
          <p:cNvPr id="56377" name="Picture 5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3976688"/>
            <a:ext cx="504825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56378" name="Picture 5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3141663"/>
            <a:ext cx="504825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6379" name="Text Box 59"/>
          <p:cNvSpPr txBox="1">
            <a:spLocks noChangeArrowheads="1"/>
          </p:cNvSpPr>
          <p:nvPr/>
        </p:nvSpPr>
        <p:spPr bwMode="auto">
          <a:xfrm>
            <a:off x="5724525" y="3573463"/>
            <a:ext cx="50323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Arial" charset="0"/>
              </a:rPr>
              <a:t>   Y</a:t>
            </a:r>
          </a:p>
        </p:txBody>
      </p:sp>
      <p:pic>
        <p:nvPicPr>
          <p:cNvPr id="56380" name="Picture 6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4663" y="3240088"/>
            <a:ext cx="504825" cy="504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3995738" y="3573463"/>
            <a:ext cx="50323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Arial" charset="0"/>
              </a:rPr>
              <a:t>Z</a:t>
            </a:r>
          </a:p>
        </p:txBody>
      </p:sp>
      <p:graphicFrame>
        <p:nvGraphicFramePr>
          <p:cNvPr id="56432" name="Group 112"/>
          <p:cNvGraphicFramePr>
            <a:graphicFrameLocks noGrp="1"/>
          </p:cNvGraphicFramePr>
          <p:nvPr>
            <p:ph type="title"/>
          </p:nvPr>
        </p:nvGraphicFramePr>
        <p:xfrm>
          <a:off x="1273200" y="152400"/>
          <a:ext cx="6870700" cy="1604455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地址个数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掩码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聚类地址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剑桥大学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2048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194.24.0.0-194.24.7.255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255.255.248.0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194.24.0.0/21</a:t>
                      </a: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牛津大学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4096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194.24.16.0-194.24.31.255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255.255.240.0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194.24.16.0/20</a:t>
                      </a:r>
                      <a:endParaRPr kumimoji="0" lang="zh-CN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爱丁堡大学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194.24.8.0-194.24.11.255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255.255.252.0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194.24.8.0/22</a:t>
                      </a:r>
                      <a:endParaRPr kumimoji="0" lang="zh-CN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（可分配）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1024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194.24.12.0-194.24.15.255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255.255.252.0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194.24.12.0/22</a:t>
                      </a:r>
                      <a:endParaRPr kumimoji="0" lang="zh-CN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442" name="Rectangle 122"/>
          <p:cNvSpPr>
            <a:spLocks noGrp="1" noChangeArrowheads="1"/>
          </p:cNvSpPr>
          <p:nvPr>
            <p:ph type="body" idx="1"/>
          </p:nvPr>
        </p:nvSpPr>
        <p:spPr>
          <a:xfrm>
            <a:off x="179388" y="1916113"/>
            <a:ext cx="5688012" cy="1744662"/>
          </a:xfrm>
        </p:spPr>
        <p:txBody>
          <a:bodyPr/>
          <a:lstStyle/>
          <a:p>
            <a:r>
              <a:rPr lang="zh-CN" altLang="en-US" sz="2000"/>
              <a:t>考虑路由表</a:t>
            </a:r>
            <a:r>
              <a:rPr lang="en-US" altLang="zh-CN" sz="2000"/>
              <a:t>1</a:t>
            </a:r>
            <a:r>
              <a:rPr lang="zh-CN" altLang="en-US" sz="2000"/>
              <a:t>，要转发的</a:t>
            </a:r>
            <a:r>
              <a:rPr lang="en-US" altLang="zh-CN" sz="2000"/>
              <a:t>IP</a:t>
            </a:r>
            <a:r>
              <a:rPr lang="zh-CN" altLang="en-US" sz="2000"/>
              <a:t>分组，目的地址为</a:t>
            </a:r>
            <a:r>
              <a:rPr lang="en-US" altLang="zh-CN" sz="2000"/>
              <a:t>194.24.17.4</a:t>
            </a:r>
            <a:r>
              <a:rPr lang="zh-CN" altLang="en-US" sz="2000"/>
              <a:t>，</a:t>
            </a:r>
            <a:r>
              <a:rPr lang="en-US" altLang="zh-CN" sz="2000"/>
              <a:t>17=</a:t>
            </a:r>
            <a:r>
              <a:rPr lang="zh-CN" altLang="en-US" sz="2000"/>
              <a:t>（</a:t>
            </a:r>
            <a:r>
              <a:rPr lang="en-US" altLang="zh-CN" sz="2000"/>
              <a:t>00010001</a:t>
            </a:r>
            <a:r>
              <a:rPr lang="zh-CN" altLang="en-US" sz="2000"/>
              <a:t>）</a:t>
            </a:r>
          </a:p>
          <a:p>
            <a:r>
              <a:rPr lang="zh-CN" altLang="en-US" sz="2000"/>
              <a:t>前</a:t>
            </a:r>
            <a:r>
              <a:rPr lang="en-US" altLang="zh-CN" sz="2000"/>
              <a:t>20-</a:t>
            </a:r>
            <a:r>
              <a:rPr lang="zh-CN" altLang="en-US" sz="2000"/>
              <a:t>前</a:t>
            </a:r>
            <a:r>
              <a:rPr lang="en-US" altLang="zh-CN" sz="2000"/>
              <a:t>23</a:t>
            </a:r>
            <a:r>
              <a:rPr lang="zh-CN" altLang="en-US" sz="2000"/>
              <a:t>位：</a:t>
            </a:r>
            <a:r>
              <a:rPr lang="en-US" altLang="zh-CN" sz="2000"/>
              <a:t>194.24.16.0</a:t>
            </a:r>
          </a:p>
          <a:p>
            <a:r>
              <a:rPr lang="zh-CN" altLang="en-US" sz="2000"/>
              <a:t>与第三项匹配</a:t>
            </a:r>
          </a:p>
        </p:txBody>
      </p:sp>
      <p:sp>
        <p:nvSpPr>
          <p:cNvPr id="56433" name="Text Box 113"/>
          <p:cNvSpPr txBox="1">
            <a:spLocks noChangeArrowheads="1"/>
          </p:cNvSpPr>
          <p:nvPr/>
        </p:nvSpPr>
        <p:spPr bwMode="auto">
          <a:xfrm>
            <a:off x="2339975" y="4797425"/>
            <a:ext cx="1081088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latin typeface="Arial" charset="0"/>
              </a:rPr>
              <a:t>路由表</a:t>
            </a:r>
            <a:r>
              <a:rPr lang="en-US" altLang="zh-CN" sz="1400">
                <a:latin typeface="Arial" charset="0"/>
              </a:rPr>
              <a:t>1</a:t>
            </a:r>
          </a:p>
        </p:txBody>
      </p:sp>
      <p:pic>
        <p:nvPicPr>
          <p:cNvPr id="56434" name="Picture 11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725" y="4652963"/>
            <a:ext cx="996950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6435" name="Cloud"/>
          <p:cNvSpPr>
            <a:spLocks noChangeAspect="1" noEditPoints="1" noChangeArrowheads="1"/>
          </p:cNvSpPr>
          <p:nvPr/>
        </p:nvSpPr>
        <p:spPr bwMode="auto">
          <a:xfrm>
            <a:off x="6732588" y="4076700"/>
            <a:ext cx="1982787" cy="149701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/>
            <a:r>
              <a:rPr lang="en-US" altLang="zh-CN" sz="2000">
                <a:latin typeface="Gill Sans MT" pitchFamily="34" charset="0"/>
              </a:rPr>
              <a:t>Internet</a:t>
            </a:r>
          </a:p>
        </p:txBody>
      </p:sp>
      <p:sp>
        <p:nvSpPr>
          <p:cNvPr id="56436" name="Line 116"/>
          <p:cNvSpPr>
            <a:spLocks noChangeShapeType="1"/>
          </p:cNvSpPr>
          <p:nvPr/>
        </p:nvSpPr>
        <p:spPr bwMode="auto">
          <a:xfrm>
            <a:off x="6300788" y="50133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37" name="Line 117"/>
          <p:cNvSpPr>
            <a:spLocks noChangeShapeType="1"/>
          </p:cNvSpPr>
          <p:nvPr/>
        </p:nvSpPr>
        <p:spPr bwMode="auto">
          <a:xfrm>
            <a:off x="4787900" y="4508500"/>
            <a:ext cx="504825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38" name="Text Box 118"/>
          <p:cNvSpPr txBox="1">
            <a:spLocks noChangeArrowheads="1"/>
          </p:cNvSpPr>
          <p:nvPr/>
        </p:nvSpPr>
        <p:spPr bwMode="auto">
          <a:xfrm>
            <a:off x="4932363" y="5661025"/>
            <a:ext cx="2303462" cy="833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u="sng">
                <a:latin typeface="Arial" charset="0"/>
              </a:rPr>
              <a:t>NETWORK</a:t>
            </a:r>
            <a:r>
              <a:rPr lang="en-US" altLang="zh-CN" sz="1200">
                <a:latin typeface="Arial" charset="0"/>
              </a:rPr>
              <a:t>	         </a:t>
            </a:r>
            <a:r>
              <a:rPr lang="en-US" altLang="zh-CN" sz="1200" u="sng">
                <a:latin typeface="Arial" charset="0"/>
              </a:rPr>
              <a:t>NEXT HOP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194.24.0.0/19	A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charset="0"/>
              </a:rPr>
              <a:t>……</a:t>
            </a:r>
          </a:p>
        </p:txBody>
      </p:sp>
      <p:sp>
        <p:nvSpPr>
          <p:cNvPr id="56439" name="Line 119"/>
          <p:cNvSpPr>
            <a:spLocks noChangeShapeType="1"/>
          </p:cNvSpPr>
          <p:nvPr/>
        </p:nvSpPr>
        <p:spPr bwMode="auto">
          <a:xfrm>
            <a:off x="6084888" y="5157788"/>
            <a:ext cx="403225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6440" name="Text Box 120"/>
          <p:cNvSpPr txBox="1">
            <a:spLocks noChangeArrowheads="1"/>
          </p:cNvSpPr>
          <p:nvPr/>
        </p:nvSpPr>
        <p:spPr bwMode="auto">
          <a:xfrm>
            <a:off x="5292725" y="5373688"/>
            <a:ext cx="1081088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>
                <a:latin typeface="Arial" charset="0"/>
              </a:rPr>
              <a:t>路由表</a:t>
            </a:r>
            <a:r>
              <a:rPr lang="en-US" altLang="zh-CN" sz="1400">
                <a:latin typeface="Arial" charset="0"/>
              </a:rPr>
              <a:t>2</a:t>
            </a:r>
          </a:p>
        </p:txBody>
      </p:sp>
      <p:sp>
        <p:nvSpPr>
          <p:cNvPr id="56441" name="Text Box 121"/>
          <p:cNvSpPr txBox="1">
            <a:spLocks noChangeArrowheads="1"/>
          </p:cNvSpPr>
          <p:nvPr/>
        </p:nvSpPr>
        <p:spPr bwMode="auto">
          <a:xfrm>
            <a:off x="4427538" y="4508500"/>
            <a:ext cx="503237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Arial" charset="0"/>
              </a:rPr>
              <a:t>   A</a:t>
            </a:r>
          </a:p>
        </p:txBody>
      </p:sp>
      <p:sp>
        <p:nvSpPr>
          <p:cNvPr id="29" name="动作按钮: 后退或前一项 28">
            <a:hlinkClick r:id="rId4" action="ppaction://hlinksldjump" highlightClick="1"/>
          </p:cNvPr>
          <p:cNvSpPr/>
          <p:nvPr/>
        </p:nvSpPr>
        <p:spPr>
          <a:xfrm>
            <a:off x="7929586" y="5786454"/>
            <a:ext cx="500066" cy="50006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5" name="Rectangle 5"/>
          <p:cNvSpPr>
            <a:spLocks noGrp="1" noChangeArrowheads="1"/>
          </p:cNvSpPr>
          <p:nvPr>
            <p:ph type="title"/>
          </p:nvPr>
        </p:nvSpPr>
        <p:spPr>
          <a:xfrm>
            <a:off x="4859338" y="617538"/>
            <a:ext cx="4084637" cy="1143000"/>
          </a:xfrm>
        </p:spPr>
        <p:txBody>
          <a:bodyPr/>
          <a:lstStyle/>
          <a:p>
            <a:r>
              <a:rPr lang="en-US" altLang="zh-CN" sz="4000" dirty="0"/>
              <a:t>Internet</a:t>
            </a:r>
            <a:r>
              <a:rPr lang="zh-CN" altLang="en-US" sz="4000" dirty="0"/>
              <a:t>拥塞控制算法的实例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" y="928670"/>
            <a:ext cx="4572000" cy="5668980"/>
          </a:xfrm>
          <a:solidFill>
            <a:schemeClr val="bg1"/>
          </a:solidFill>
        </p:spPr>
        <p:txBody>
          <a:bodyPr/>
          <a:lstStyle/>
          <a:p>
            <a:r>
              <a:rPr lang="zh-CN" altLang="en-US" sz="2400" dirty="0">
                <a:latin typeface="+mn-ea"/>
              </a:rPr>
              <a:t>假设最初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拥塞窗口为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64kB</a:t>
            </a:r>
            <a:r>
              <a:rPr lang="zh-CN" altLang="en-US" sz="2400" dirty="0">
                <a:latin typeface="+mn-ea"/>
              </a:rPr>
              <a:t>，最大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段长为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1kB</a:t>
            </a:r>
            <a:r>
              <a:rPr lang="zh-CN" altLang="en-US" sz="2400" dirty="0">
                <a:latin typeface="+mn-ea"/>
              </a:rPr>
              <a:t>，发生超时，将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阈值</a:t>
            </a:r>
            <a:r>
              <a:rPr lang="zh-CN" altLang="en-US" sz="2400" dirty="0">
                <a:latin typeface="+mn-ea"/>
              </a:rPr>
              <a:t>设为其</a:t>
            </a:r>
            <a:r>
              <a:rPr lang="en-US" altLang="zh-CN" sz="2400" dirty="0">
                <a:latin typeface="+mn-ea"/>
              </a:rPr>
              <a:t>1/2</a:t>
            </a:r>
            <a:r>
              <a:rPr lang="zh-CN" altLang="en-US" sz="2400" dirty="0">
                <a:latin typeface="+mn-ea"/>
              </a:rPr>
              <a:t>，即</a:t>
            </a:r>
            <a:r>
              <a:rPr lang="en-US" altLang="zh-CN" sz="2400" dirty="0">
                <a:latin typeface="+mn-ea"/>
              </a:rPr>
              <a:t>32kB</a:t>
            </a:r>
            <a:r>
              <a:rPr lang="zh-CN" altLang="en-US" sz="2400" dirty="0">
                <a:latin typeface="+mn-ea"/>
              </a:rPr>
              <a:t>，并将拥塞窗口恢复为最大段长度，执行慢启动算法；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直至拥塞窗口达到阈值，此后拥塞窗口按线性增加（每次只增加一个最大段长度），直至最终达到接收窗口大小或发生超时；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若超时再将临界值设为当前拥塞窗口的</a:t>
            </a:r>
            <a:r>
              <a:rPr lang="en-US" altLang="zh-CN" sz="2400" dirty="0">
                <a:latin typeface="+mn-ea"/>
              </a:rPr>
              <a:t>1/2</a:t>
            </a:r>
            <a:r>
              <a:rPr lang="zh-CN" altLang="en-US" sz="2400" dirty="0">
                <a:latin typeface="+mn-ea"/>
              </a:rPr>
              <a:t>，重复上述过程。</a:t>
            </a:r>
          </a:p>
        </p:txBody>
      </p:sp>
      <p:pic>
        <p:nvPicPr>
          <p:cNvPr id="48128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29124" y="1857364"/>
            <a:ext cx="4714876" cy="4011613"/>
          </a:xfrm>
          <a:noFill/>
          <a:ln/>
        </p:spPr>
      </p:pic>
      <p:cxnSp>
        <p:nvCxnSpPr>
          <p:cNvPr id="8" name="直接连接符 7"/>
          <p:cNvCxnSpPr/>
          <p:nvPr/>
        </p:nvCxnSpPr>
        <p:spPr bwMode="auto">
          <a:xfrm rot="5400000">
            <a:off x="4642644" y="5785660"/>
            <a:ext cx="42862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 rot="5400000">
            <a:off x="5501091" y="5786057"/>
            <a:ext cx="428628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rot="5400000">
            <a:off x="6858413" y="5786057"/>
            <a:ext cx="428628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4857752" y="5857892"/>
            <a:ext cx="85725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5715008" y="5857892"/>
            <a:ext cx="135732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857752" y="5929330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慢启动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86446" y="5929330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拥塞避免</a:t>
            </a:r>
          </a:p>
        </p:txBody>
      </p:sp>
      <p:cxnSp>
        <p:nvCxnSpPr>
          <p:cNvPr id="19" name="直接连接符 18"/>
          <p:cNvCxnSpPr/>
          <p:nvPr/>
        </p:nvCxnSpPr>
        <p:spPr bwMode="auto">
          <a:xfrm rot="5400000">
            <a:off x="7072727" y="5786057"/>
            <a:ext cx="428628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7286644" y="5857892"/>
            <a:ext cx="71438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286644" y="5876528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慢启动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BE56-41F5-4D2C-87EE-CA2B9FFDF45C}" type="slidenum">
              <a:rPr lang="zh-CN" altLang="en-US" smtClean="0"/>
              <a:pPr/>
              <a:t>46</a:t>
            </a:fld>
            <a:endParaRPr lang="en-US" altLang="zh-CN"/>
          </a:p>
        </p:txBody>
      </p:sp>
      <p:pic>
        <p:nvPicPr>
          <p:cNvPr id="20" name="图片 19" descr="timg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772816"/>
            <a:ext cx="6696744" cy="3110686"/>
          </a:xfrm>
          <a:prstGeom prst="rect">
            <a:avLst/>
          </a:prstGeom>
        </p:spPr>
      </p:pic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17538"/>
            <a:ext cx="7658123" cy="1025512"/>
          </a:xfrm>
        </p:spPr>
        <p:txBody>
          <a:bodyPr/>
          <a:lstStyle/>
          <a:p>
            <a:pPr eaLnBrk="1" hangingPunct="1"/>
            <a:r>
              <a:rPr lang="en-US" altLang="zh-CN" b="1" dirty="0"/>
              <a:t>TCP  Reno</a:t>
            </a:r>
            <a:r>
              <a:rPr lang="zh-CN" altLang="en-US" b="1" dirty="0"/>
              <a:t>算法</a:t>
            </a: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142844" y="5013176"/>
            <a:ext cx="8858312" cy="1584176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000" dirty="0"/>
              <a:t>TCP</a:t>
            </a:r>
            <a:r>
              <a:rPr lang="zh-CN" altLang="en-US" sz="2000" dirty="0"/>
              <a:t>的传输速率</a:t>
            </a:r>
            <a:endParaRPr lang="en-US" altLang="zh-CN" sz="2000" dirty="0"/>
          </a:p>
          <a:p>
            <a:pPr lvl="1"/>
            <a:r>
              <a:rPr lang="zh-CN" altLang="en-US" sz="1600" dirty="0"/>
              <a:t>设</a:t>
            </a:r>
            <a:r>
              <a:rPr lang="en-US" altLang="zh-CN" sz="1600" dirty="0"/>
              <a:t>TCP</a:t>
            </a:r>
            <a:r>
              <a:rPr lang="zh-CN" altLang="en-US" sz="1600" dirty="0"/>
              <a:t>的发送窗口为</a:t>
            </a:r>
            <a:r>
              <a:rPr lang="en-US" altLang="zh-CN" sz="1600" dirty="0"/>
              <a:t>w</a:t>
            </a:r>
            <a:r>
              <a:rPr lang="zh-CN" altLang="en-US" sz="1600" dirty="0"/>
              <a:t>，往返时间为</a:t>
            </a:r>
            <a:r>
              <a:rPr lang="en-US" altLang="zh-CN" sz="1600" dirty="0"/>
              <a:t>RTT</a:t>
            </a:r>
            <a:r>
              <a:rPr lang="zh-CN" altLang="en-US" sz="1600" dirty="0"/>
              <a:t>，则</a:t>
            </a:r>
            <a:r>
              <a:rPr lang="en-US" altLang="zh-CN" sz="1600" dirty="0"/>
              <a:t>TCP</a:t>
            </a:r>
            <a:r>
              <a:rPr lang="zh-CN" altLang="en-US" sz="1600" dirty="0"/>
              <a:t>瞬时最大发送速率为</a:t>
            </a:r>
            <a:r>
              <a:rPr lang="en-US" altLang="zh-CN" sz="1600" dirty="0"/>
              <a:t>w/RTT.</a:t>
            </a:r>
          </a:p>
          <a:p>
            <a:pPr lvl="1"/>
            <a:r>
              <a:rPr lang="zh-CN" altLang="en-US" sz="1600" dirty="0"/>
              <a:t>由于</a:t>
            </a:r>
            <a:r>
              <a:rPr lang="en-US" altLang="zh-CN" sz="1600" dirty="0"/>
              <a:t>w</a:t>
            </a:r>
            <a:r>
              <a:rPr lang="zh-CN" altLang="en-US" sz="1600" dirty="0"/>
              <a:t>是变化的，设丢包或收到三个重复</a:t>
            </a:r>
            <a:r>
              <a:rPr lang="en-US" altLang="zh-CN" sz="1600" dirty="0"/>
              <a:t>ACK</a:t>
            </a:r>
            <a:r>
              <a:rPr lang="zh-CN" altLang="en-US" sz="1600" dirty="0"/>
              <a:t>时的窗口为</a:t>
            </a:r>
            <a:r>
              <a:rPr lang="en-US" altLang="zh-CN" sz="1600" dirty="0"/>
              <a:t>W</a:t>
            </a:r>
            <a:r>
              <a:rPr lang="zh-CN" altLang="en-US" sz="1600" dirty="0"/>
              <a:t>，且</a:t>
            </a:r>
            <a:r>
              <a:rPr lang="en-US" altLang="zh-CN" sz="1600" dirty="0"/>
              <a:t>W</a:t>
            </a:r>
            <a:r>
              <a:rPr lang="zh-CN" altLang="en-US" sz="1600" dirty="0"/>
              <a:t>不变，则</a:t>
            </a:r>
            <a:r>
              <a:rPr lang="en-US" altLang="zh-CN" sz="1600" dirty="0"/>
              <a:t>w</a:t>
            </a:r>
            <a:r>
              <a:rPr lang="zh-CN" altLang="en-US" sz="1600" dirty="0"/>
              <a:t>在</a:t>
            </a:r>
            <a:r>
              <a:rPr lang="en-US" altLang="zh-CN" sz="1600" dirty="0"/>
              <a:t>W/2</a:t>
            </a:r>
            <a:r>
              <a:rPr lang="zh-CN" altLang="en-US" sz="1600" dirty="0"/>
              <a:t>到</a:t>
            </a:r>
            <a:r>
              <a:rPr lang="en-US" altLang="zh-CN" sz="1600" dirty="0"/>
              <a:t>W</a:t>
            </a:r>
            <a:r>
              <a:rPr lang="zh-CN" altLang="en-US" sz="1600" dirty="0"/>
              <a:t>之间变化，忽略慢启动阶段，则一条连接的平均吞吐量</a:t>
            </a:r>
            <a:r>
              <a:rPr lang="en-US" altLang="zh-CN" sz="1600" dirty="0"/>
              <a:t>=0.75</a:t>
            </a:r>
            <a:r>
              <a:rPr lang="zh-CN" altLang="en-US" sz="1600" dirty="0"/>
              <a:t>*</a:t>
            </a:r>
            <a:r>
              <a:rPr lang="en-US" altLang="zh-CN" sz="1600" dirty="0"/>
              <a:t>W/RTT</a:t>
            </a:r>
            <a:r>
              <a:rPr lang="zh-CN" altLang="en-US" sz="1600" dirty="0"/>
              <a:t>。</a:t>
            </a:r>
          </a:p>
        </p:txBody>
      </p:sp>
      <p:sp>
        <p:nvSpPr>
          <p:cNvPr id="6" name="动作按钮: 后退或前一项 5">
            <a:hlinkClick r:id="rId3" action="ppaction://hlinksldjump" highlightClick="1"/>
          </p:cNvPr>
          <p:cNvSpPr/>
          <p:nvPr/>
        </p:nvSpPr>
        <p:spPr>
          <a:xfrm>
            <a:off x="7812360" y="4509120"/>
            <a:ext cx="785818" cy="50006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191750-7C83-4FA2-8AE3-E322C1160757}" type="slidenum">
              <a:rPr lang="zh-CN" altLang="en-US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847708"/>
          </a:xfrm>
        </p:spPr>
        <p:txBody>
          <a:bodyPr/>
          <a:lstStyle/>
          <a:p>
            <a:pPr eaLnBrk="1" hangingPunct="1"/>
            <a:r>
              <a:rPr lang="en-GB" altLang="zh-CN" b="1" dirty="0"/>
              <a:t>RTT</a:t>
            </a:r>
            <a:r>
              <a:rPr lang="zh-CN" altLang="en-US" b="1" dirty="0"/>
              <a:t>与</a:t>
            </a:r>
            <a:r>
              <a:rPr lang="en-US" altLang="zh-CN" b="1" dirty="0"/>
              <a:t>RTO</a:t>
            </a:r>
          </a:p>
        </p:txBody>
      </p:sp>
      <p:sp>
        <p:nvSpPr>
          <p:cNvPr id="614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388" y="1285861"/>
            <a:ext cx="8659812" cy="5311790"/>
          </a:xfrm>
        </p:spPr>
        <p:txBody>
          <a:bodyPr/>
          <a:lstStyle/>
          <a:p>
            <a:pPr eaLnBrk="1" hangingPunct="1"/>
            <a:r>
              <a:rPr lang="en-GB" altLang="zh-CN" sz="2400" b="1" dirty="0"/>
              <a:t>1988</a:t>
            </a:r>
            <a:r>
              <a:rPr lang="zh-CN" altLang="en-GB" sz="2400" b="1" dirty="0"/>
              <a:t>年</a:t>
            </a:r>
            <a:r>
              <a:rPr lang="en-GB" altLang="zh-CN" sz="2400" b="1" dirty="0"/>
              <a:t>Jacobson</a:t>
            </a:r>
            <a:r>
              <a:rPr lang="zh-CN" altLang="en-GB" sz="2400" b="1" dirty="0"/>
              <a:t>提出了另一个公式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CN" sz="2000" b="1" dirty="0"/>
              <a:t>RTT</a:t>
            </a:r>
            <a:r>
              <a:rPr lang="zh-CN" altLang="en-US" sz="2000" b="1" dirty="0"/>
              <a:t>：</a:t>
            </a:r>
            <a:r>
              <a:rPr lang="zh-CN" altLang="en-US" sz="2000" b="1" dirty="0">
                <a:solidFill>
                  <a:srgbClr val="C00000"/>
                </a:solidFill>
              </a:rPr>
              <a:t>往返时间</a:t>
            </a:r>
            <a:r>
              <a:rPr lang="zh-CN" altLang="en-US" sz="2000" b="1" dirty="0"/>
              <a:t>的估计值</a:t>
            </a:r>
            <a:r>
              <a:rPr lang="en-US" altLang="zh-CN" sz="2000" b="1" dirty="0"/>
              <a:t>; M</a:t>
            </a:r>
            <a:r>
              <a:rPr lang="zh-CN" altLang="en-US" sz="2000" b="1" dirty="0"/>
              <a:t>：往返时间的测量值</a:t>
            </a:r>
            <a:endParaRPr lang="en-US" altLang="zh-CN" sz="2000" b="1" dirty="0"/>
          </a:p>
          <a:p>
            <a:pPr lvl="1" eaLnBrk="1" hangingPunct="1">
              <a:defRPr/>
            </a:pPr>
            <a:r>
              <a:rPr lang="en-US" altLang="zh-CN" sz="2000" b="1" dirty="0">
                <a:sym typeface="Symbol" pitchFamily="18" charset="2"/>
              </a:rPr>
              <a:t></a:t>
            </a:r>
            <a:r>
              <a:rPr lang="zh-CN" altLang="en-US" sz="2000" b="1" dirty="0">
                <a:sym typeface="Symbol" pitchFamily="18" charset="2"/>
              </a:rPr>
              <a:t>，</a:t>
            </a:r>
            <a:r>
              <a:rPr lang="en-US" altLang="zh-CN" sz="2000" b="1" dirty="0">
                <a:sym typeface="Symbol" pitchFamily="18" charset="2"/>
              </a:rPr>
              <a:t> </a:t>
            </a:r>
            <a:r>
              <a:rPr lang="en-US" altLang="zh-CN" sz="2000" b="1" dirty="0">
                <a:sym typeface="Symbol"/>
              </a:rPr>
              <a:t> </a:t>
            </a:r>
            <a:r>
              <a:rPr lang="zh-CN" altLang="en-US" sz="2000" b="1" dirty="0">
                <a:sym typeface="Symbol" pitchFamily="18" charset="2"/>
              </a:rPr>
              <a:t>：平滑因子，典型</a:t>
            </a:r>
            <a:r>
              <a:rPr lang="en-US" altLang="zh-CN" sz="2000" b="1" dirty="0">
                <a:sym typeface="Symbol" pitchFamily="18" charset="2"/>
              </a:rPr>
              <a:t> =7/8</a:t>
            </a:r>
            <a:r>
              <a:rPr lang="zh-CN" altLang="en-US" sz="2000" b="1" dirty="0">
                <a:sym typeface="Symbol" pitchFamily="18" charset="2"/>
              </a:rPr>
              <a:t>，</a:t>
            </a:r>
            <a:r>
              <a:rPr lang="en-US" altLang="zh-CN" sz="2000" b="1" dirty="0">
                <a:sym typeface="Symbol"/>
              </a:rPr>
              <a:t>=3/4</a:t>
            </a:r>
            <a:r>
              <a:rPr lang="en-US" altLang="zh-CN" sz="2000" b="1" dirty="0">
                <a:sym typeface="Symbol" pitchFamily="18" charset="2"/>
              </a:rPr>
              <a:t>; D</a:t>
            </a:r>
            <a:r>
              <a:rPr lang="zh-CN" altLang="en-US" sz="2000" b="1" dirty="0">
                <a:sym typeface="Symbol" pitchFamily="18" charset="2"/>
              </a:rPr>
              <a:t>：偏差变量</a:t>
            </a:r>
            <a:endParaRPr lang="en-US" altLang="zh-CN" sz="2000" b="1" dirty="0"/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  <a:sym typeface="Symbol" pitchFamily="18" charset="2"/>
              </a:rPr>
              <a:t>RTTnew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RTT+(1- )</a:t>
            </a:r>
            <a:r>
              <a:rPr lang="en-US" altLang="zh-CN" sz="2000" b="1" i="1" dirty="0">
                <a:solidFill>
                  <a:srgbClr val="FF0000"/>
                </a:solidFill>
                <a:sym typeface="Symbol" pitchFamily="18" charset="2"/>
              </a:rPr>
              <a:t>M</a:t>
            </a:r>
          </a:p>
          <a:p>
            <a:pPr lvl="1"/>
            <a:r>
              <a:rPr lang="en-US" altLang="zh-CN" sz="2000" b="1" i="1" dirty="0" err="1">
                <a:solidFill>
                  <a:srgbClr val="FF0000"/>
                </a:solidFill>
              </a:rPr>
              <a:t>Dnew</a:t>
            </a:r>
            <a:r>
              <a:rPr lang="en-US" altLang="zh-CN" sz="2000" b="1" i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CN" sz="2000" b="1" i="1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+(1- </a:t>
            </a:r>
            <a:r>
              <a:rPr lang="en-US" altLang="zh-CN" sz="2000" b="1" dirty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)|RTT-M|</a:t>
            </a:r>
          </a:p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RTT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altLang="zh-CN" sz="2000" b="1" dirty="0" err="1">
                <a:solidFill>
                  <a:srgbClr val="FF0000"/>
                </a:solidFill>
                <a:sym typeface="Wingdings" pitchFamily="2" charset="2"/>
              </a:rPr>
              <a:t>RTTnew</a:t>
            </a:r>
            <a:endParaRPr lang="en-US" altLang="zh-CN" sz="2000" b="1" dirty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defRPr/>
            </a:pP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D  </a:t>
            </a:r>
            <a:r>
              <a:rPr lang="en-US" altLang="zh-CN" sz="2000" b="1" dirty="0" err="1">
                <a:solidFill>
                  <a:srgbClr val="FF0000"/>
                </a:solidFill>
                <a:sym typeface="Wingdings" pitchFamily="2" charset="2"/>
              </a:rPr>
              <a:t>Dnew</a:t>
            </a:r>
            <a:endParaRPr lang="en-US" altLang="zh-CN" sz="2000" b="1" dirty="0">
              <a:solidFill>
                <a:srgbClr val="FF0000"/>
              </a:solidFill>
              <a:sym typeface="Wingdings" pitchFamily="2" charset="2"/>
            </a:endParaRPr>
          </a:p>
          <a:p>
            <a:pPr lvl="1">
              <a:defRPr/>
            </a:pPr>
            <a:r>
              <a:rPr lang="zh-CN" altLang="en-US" sz="2000" b="1" dirty="0">
                <a:solidFill>
                  <a:srgbClr val="FF0000"/>
                </a:solidFill>
                <a:sym typeface="Wingdings" pitchFamily="2" charset="2"/>
              </a:rPr>
              <a:t>重传时间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RTO  RTT +4D</a:t>
            </a:r>
            <a:endParaRPr lang="en-GB" altLang="zh-CN" sz="2000" b="1" dirty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/>
            <a:r>
              <a:rPr lang="en-US" altLang="zh-CN" sz="2400" b="1" dirty="0" err="1"/>
              <a:t>Karn</a:t>
            </a:r>
            <a:r>
              <a:rPr lang="zh-CN" altLang="en-US" sz="2400" b="1" dirty="0"/>
              <a:t>算法：对已经</a:t>
            </a:r>
            <a:r>
              <a:rPr lang="zh-CN" altLang="en-US" sz="2400" b="1" dirty="0">
                <a:solidFill>
                  <a:srgbClr val="FF0000"/>
                </a:solidFill>
              </a:rPr>
              <a:t>重传</a:t>
            </a:r>
            <a:r>
              <a:rPr lang="zh-CN" altLang="en-US" sz="2400" b="1" dirty="0"/>
              <a:t>的数据段</a:t>
            </a:r>
            <a:r>
              <a:rPr lang="zh-CN" altLang="en-US" sz="2400" b="1" dirty="0">
                <a:solidFill>
                  <a:srgbClr val="FF0000"/>
                </a:solidFill>
              </a:rPr>
              <a:t>无需修改</a:t>
            </a:r>
            <a:r>
              <a:rPr lang="en-US" altLang="zh-CN" sz="2400" b="1" dirty="0">
                <a:solidFill>
                  <a:srgbClr val="FF0000"/>
                </a:solidFill>
              </a:rPr>
              <a:t>RTT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b="1" dirty="0"/>
              <a:t>，</a:t>
            </a:r>
            <a:r>
              <a:rPr lang="zh-CN" altLang="en-US" sz="2400" b="1" dirty="0"/>
              <a:t>而是在每次传输失败时将超时时间</a:t>
            </a:r>
            <a:r>
              <a:rPr lang="en-US" altLang="zh-CN" sz="2400" b="1" dirty="0">
                <a:solidFill>
                  <a:srgbClr val="FF0000"/>
                </a:solidFill>
              </a:rPr>
              <a:t>RTO</a:t>
            </a:r>
            <a:r>
              <a:rPr lang="zh-CN" altLang="en-US" sz="2400" b="1" dirty="0">
                <a:solidFill>
                  <a:srgbClr val="FF0000"/>
                </a:solidFill>
              </a:rPr>
              <a:t>加倍</a:t>
            </a:r>
            <a:r>
              <a:rPr lang="zh-CN" altLang="en-US" sz="2400" b="1" dirty="0"/>
              <a:t>，直到该数据段被成功传输。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990584"/>
          </a:xfrm>
        </p:spPr>
        <p:txBody>
          <a:bodyPr/>
          <a:lstStyle/>
          <a:p>
            <a:r>
              <a:rPr lang="zh-CN" altLang="en-US" dirty="0"/>
              <a:t>重传时间</a:t>
            </a:r>
            <a:r>
              <a:rPr lang="en-US" altLang="zh-CN" dirty="0"/>
              <a:t>RTO</a:t>
            </a:r>
            <a:r>
              <a:rPr lang="zh-CN" altLang="en-US" dirty="0"/>
              <a:t>计算实例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14282" y="1357298"/>
            <a:ext cx="4243418" cy="5286412"/>
          </a:xfrm>
        </p:spPr>
        <p:txBody>
          <a:bodyPr/>
          <a:lstStyle/>
          <a:p>
            <a:r>
              <a:rPr lang="zh-CN" altLang="en-US" sz="2800" dirty="0"/>
              <a:t>设前个时刻</a:t>
            </a:r>
            <a:r>
              <a:rPr lang="en-US" sz="2800" dirty="0"/>
              <a:t>RTT</a:t>
            </a:r>
            <a:r>
              <a:rPr lang="zh-CN" altLang="en-US" sz="2800" dirty="0"/>
              <a:t>的估计值为</a:t>
            </a:r>
            <a:r>
              <a:rPr lang="en-US" sz="2800" dirty="0"/>
              <a:t>80ms</a:t>
            </a:r>
            <a:r>
              <a:rPr lang="zh-CN" altLang="en-US" sz="2800" dirty="0"/>
              <a:t>，偏差变量</a:t>
            </a:r>
            <a:r>
              <a:rPr lang="en-US" sz="2800" dirty="0"/>
              <a:t>D</a:t>
            </a:r>
            <a:r>
              <a:rPr lang="zh-CN" altLang="en-US" sz="2800" dirty="0"/>
              <a:t>为</a:t>
            </a:r>
            <a:r>
              <a:rPr lang="en-US" sz="2800" dirty="0"/>
              <a:t>16ms</a:t>
            </a:r>
            <a:r>
              <a:rPr lang="zh-CN" altLang="en-US" sz="2800" dirty="0"/>
              <a:t>，此时测得从发送数据段到收到确认所花费的时间为</a:t>
            </a:r>
            <a:r>
              <a:rPr lang="en-US" sz="2800" dirty="0"/>
              <a:t>160ms</a:t>
            </a:r>
            <a:r>
              <a:rPr lang="zh-CN" altLang="en-US" sz="2800" dirty="0"/>
              <a:t>，那么根据</a:t>
            </a:r>
            <a:r>
              <a:rPr lang="en-US" sz="2800" dirty="0"/>
              <a:t>Jacobson</a:t>
            </a:r>
            <a:r>
              <a:rPr lang="zh-CN" altLang="en-US" sz="2800" dirty="0"/>
              <a:t>算法，计算得到的超时间隔为多少？假设所有平滑参数的值取为</a:t>
            </a:r>
            <a:r>
              <a:rPr lang="en-US" dirty="0"/>
              <a:t>7/8</a:t>
            </a:r>
            <a:r>
              <a:rPr lang="zh-CN" altLang="en-US" dirty="0"/>
              <a:t>。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428736"/>
            <a:ext cx="4533900" cy="5000660"/>
          </a:xfrm>
          <a:solidFill>
            <a:schemeClr val="accent1"/>
          </a:solidFill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altLang="zh-CN" sz="2000" b="1" dirty="0" err="1">
                <a:solidFill>
                  <a:srgbClr val="FF0000"/>
                </a:solidFill>
                <a:sym typeface="Symbol" pitchFamily="18" charset="2"/>
              </a:rPr>
              <a:t>RTTnew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RTT+(1- )</a:t>
            </a:r>
            <a:r>
              <a:rPr lang="en-US" altLang="zh-CN" sz="2000" b="1" i="1" dirty="0">
                <a:solidFill>
                  <a:srgbClr val="FF0000"/>
                </a:solidFill>
                <a:sym typeface="Symbol" pitchFamily="18" charset="2"/>
              </a:rPr>
              <a:t>M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RTTn</a:t>
            </a:r>
            <a:r>
              <a:rPr lang="en-US" altLang="zh-CN" sz="2000" dirty="0"/>
              <a:t>=7/8 X80+160/8=90(ms)</a:t>
            </a:r>
          </a:p>
          <a:p>
            <a:pPr marL="342900" lvl="1" indent="-342900">
              <a:buFontTx/>
              <a:buChar char="•"/>
            </a:pPr>
            <a:r>
              <a:rPr lang="en-US" altLang="zh-CN" sz="2000" b="1" i="1" dirty="0" err="1">
                <a:solidFill>
                  <a:srgbClr val="FF0000"/>
                </a:solidFill>
              </a:rPr>
              <a:t>Dnew</a:t>
            </a:r>
            <a:r>
              <a:rPr lang="en-US" altLang="zh-CN" sz="2000" b="1" i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CN" sz="2000" b="1" i="1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+(1- </a:t>
            </a:r>
            <a:r>
              <a:rPr lang="en-US" altLang="zh-CN" sz="2000" b="1" dirty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CN" sz="2000" b="1" dirty="0">
                <a:solidFill>
                  <a:srgbClr val="FF0000"/>
                </a:solidFill>
                <a:sym typeface="Symbol" pitchFamily="18" charset="2"/>
              </a:rPr>
              <a:t>)|RTT-M|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Dn</a:t>
            </a:r>
            <a:r>
              <a:rPr lang="en-US" altLang="zh-CN" sz="2400" dirty="0"/>
              <a:t>=7/8 X16+1/8 X80=24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RTT </a:t>
            </a:r>
            <a:r>
              <a:rPr lang="en-US" altLang="zh-CN" sz="2400" b="1" dirty="0">
                <a:solidFill>
                  <a:srgbClr val="FF0000"/>
                </a:solidFill>
                <a:sym typeface="Wingdings" pitchFamily="2" charset="2"/>
              </a:rPr>
              <a:t> </a:t>
            </a:r>
            <a:r>
              <a:rPr lang="en-US" altLang="zh-CN" sz="2400" b="1" dirty="0" err="1">
                <a:solidFill>
                  <a:srgbClr val="FF0000"/>
                </a:solidFill>
                <a:sym typeface="Wingdings" pitchFamily="2" charset="2"/>
              </a:rPr>
              <a:t>RTTnew</a:t>
            </a:r>
            <a:endParaRPr lang="en-US" altLang="zh-CN" sz="2400" b="1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FF0000"/>
                </a:solidFill>
                <a:sym typeface="Wingdings" pitchFamily="2" charset="2"/>
              </a:rPr>
              <a:t>D  </a:t>
            </a:r>
            <a:r>
              <a:rPr lang="en-US" altLang="zh-CN" sz="2400" b="1" dirty="0" err="1">
                <a:solidFill>
                  <a:srgbClr val="FF0000"/>
                </a:solidFill>
                <a:sym typeface="Wingdings" pitchFamily="2" charset="2"/>
              </a:rPr>
              <a:t>Dnew</a:t>
            </a:r>
            <a:endParaRPr lang="en-US" altLang="zh-CN" sz="2400" b="1" dirty="0">
              <a:solidFill>
                <a:srgbClr val="FF0000"/>
              </a:solidFill>
              <a:sym typeface="Wingdings" pitchFamily="2" charset="2"/>
            </a:endParaRPr>
          </a:p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sym typeface="Wingdings" pitchFamily="2" charset="2"/>
              </a:rPr>
              <a:t>重传时间</a:t>
            </a:r>
            <a:r>
              <a:rPr lang="en-US" altLang="zh-CN" sz="2400" b="1" dirty="0">
                <a:solidFill>
                  <a:srgbClr val="FF0000"/>
                </a:solidFill>
                <a:sym typeface="Wingdings" pitchFamily="2" charset="2"/>
              </a:rPr>
              <a:t>RTO  RTT +4D</a:t>
            </a:r>
          </a:p>
          <a:p>
            <a:pPr>
              <a:defRPr/>
            </a:pPr>
            <a:r>
              <a:rPr lang="en-US" altLang="zh-CN" sz="2400" b="1" dirty="0">
                <a:sym typeface="Wingdings" pitchFamily="2" charset="2"/>
              </a:rPr>
              <a:t>RTO=90+4X24=186</a:t>
            </a:r>
            <a:endParaRPr lang="zh-CN" altLang="en-US" dirty="0"/>
          </a:p>
        </p:txBody>
      </p:sp>
      <p:sp>
        <p:nvSpPr>
          <p:cNvPr id="5" name="动作按钮: 后退或前一项 4">
            <a:hlinkClick r:id="rId2" action="ppaction://hlinksldjump" highlightClick="1"/>
          </p:cNvPr>
          <p:cNvSpPr/>
          <p:nvPr/>
        </p:nvSpPr>
        <p:spPr>
          <a:xfrm>
            <a:off x="2428860" y="6000768"/>
            <a:ext cx="785818" cy="50006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6732240" y="1700808"/>
            <a:ext cx="216024" cy="50405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380312" y="1700808"/>
            <a:ext cx="792088" cy="50405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372200" y="2852936"/>
            <a:ext cx="72008" cy="57606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68424"/>
            <a:ext cx="6870700" cy="75632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文件传输协议</a:t>
            </a:r>
            <a:r>
              <a:rPr lang="en-US" altLang="zh-CN" sz="4000" dirty="0"/>
              <a:t>FTP</a:t>
            </a:r>
            <a:endParaRPr lang="zh-CN" altLang="en-US" sz="4000" dirty="0"/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8163" y="1556792"/>
            <a:ext cx="3962400" cy="4496346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dirty="0"/>
              <a:t>ftp client contacts ftp server at port 21, specifying TCP as transport protocol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dirty="0"/>
              <a:t>two parallel TCP connections opened: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control: </a:t>
            </a:r>
            <a:r>
              <a:rPr lang="en-US" altLang="zh-CN" sz="2000" dirty="0"/>
              <a:t>exchange commands, responses between client, server.</a:t>
            </a:r>
          </a:p>
          <a:p>
            <a:pPr marL="685800" lvl="1" indent="-228600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data: </a:t>
            </a:r>
            <a:r>
              <a:rPr lang="en-US" altLang="zh-CN" sz="2000" dirty="0"/>
              <a:t>file data to/from server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altLang="zh-CN" sz="2000" dirty="0"/>
              <a:t>ftp server maintains </a:t>
            </a:r>
            <a:r>
              <a:rPr lang="en-US" altLang="zh-CN" sz="2000" dirty="0">
                <a:latin typeface="Comic Sans MS" panose="030F0702030302020204" pitchFamily="66" charset="0"/>
              </a:rPr>
              <a:t>“</a:t>
            </a:r>
            <a:r>
              <a:rPr lang="en-US" altLang="zh-CN" sz="2000" dirty="0"/>
              <a:t>state</a:t>
            </a:r>
            <a:r>
              <a:rPr lang="en-US" altLang="zh-CN" sz="2000" dirty="0">
                <a:latin typeface="Comic Sans MS" panose="030F0702030302020204" pitchFamily="66" charset="0"/>
              </a:rPr>
              <a:t>”</a:t>
            </a:r>
            <a:r>
              <a:rPr lang="en-US" altLang="zh-CN" sz="2000" dirty="0"/>
              <a:t>: current directory, earlier authentication</a:t>
            </a:r>
          </a:p>
        </p:txBody>
      </p:sp>
      <p:grpSp>
        <p:nvGrpSpPr>
          <p:cNvPr id="66564" name="Group 5"/>
          <p:cNvGrpSpPr>
            <a:grpSpLocks/>
          </p:cNvGrpSpPr>
          <p:nvPr/>
        </p:nvGrpSpPr>
        <p:grpSpPr bwMode="auto">
          <a:xfrm>
            <a:off x="4779963" y="2410321"/>
            <a:ext cx="3998912" cy="1882775"/>
            <a:chOff x="3011" y="1511"/>
            <a:chExt cx="2519" cy="1186"/>
          </a:xfrm>
        </p:grpSpPr>
        <p:graphicFrame>
          <p:nvGraphicFramePr>
            <p:cNvPr id="66565" name="Object 6"/>
            <p:cNvGraphicFramePr>
              <a:graphicFrameLocks noChangeAspect="1"/>
            </p:cNvGraphicFramePr>
            <p:nvPr/>
          </p:nvGraphicFramePr>
          <p:xfrm>
            <a:off x="3011" y="1826"/>
            <a:ext cx="48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Clip" r:id="rId3" imgW="1307263" imgH="1084139" progId="MS_ClipArt_Gallery.2">
                    <p:embed/>
                  </p:oleObj>
                </mc:Choice>
                <mc:Fallback>
                  <p:oleObj name="Clip" r:id="rId3" imgW="1307263" imgH="1084139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1" y="1826"/>
                          <a:ext cx="48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6566" name="Group 7"/>
            <p:cNvGrpSpPr>
              <a:grpSpLocks/>
            </p:cNvGrpSpPr>
            <p:nvPr/>
          </p:nvGrpSpPr>
          <p:grpSpPr bwMode="auto"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66573" name="AutoShape 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74" name="Rectangle 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75" name="Rectangle 1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76" name="AutoShape 1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77" name="Line 1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8" name="Line 1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9" name="Rectangle 1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6580" name="Rectangle 1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40000"/>
                  </a:spcBef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defRPr kumimoji="1" sz="2400" b="1">
                    <a:solidFill>
                      <a:srgbClr val="00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6567" name="Text Box 16"/>
            <p:cNvSpPr txBox="1">
              <a:spLocks noChangeArrowheads="1"/>
            </p:cNvSpPr>
            <p:nvPr/>
          </p:nvSpPr>
          <p:spPr bwMode="auto">
            <a:xfrm>
              <a:off x="3029" y="2249"/>
              <a:ext cx="5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2000" b="0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FTP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2000" b="0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client</a:t>
              </a:r>
              <a:endParaRPr kumimoji="0" lang="en-US" altLang="zh-CN" b="0" dirty="0">
                <a:solidFill>
                  <a:srgbClr val="002060"/>
                </a:solidFill>
              </a:endParaRPr>
            </a:p>
          </p:txBody>
        </p:sp>
        <p:sp>
          <p:nvSpPr>
            <p:cNvPr id="66568" name="Text Box 17"/>
            <p:cNvSpPr txBox="1">
              <a:spLocks noChangeArrowheads="1"/>
            </p:cNvSpPr>
            <p:nvPr/>
          </p:nvSpPr>
          <p:spPr bwMode="auto">
            <a:xfrm>
              <a:off x="4928" y="2255"/>
              <a:ext cx="60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2000" b="0">
                  <a:solidFill>
                    <a:srgbClr val="002060"/>
                  </a:solidFill>
                  <a:latin typeface="Comic Sans MS" panose="030F0702030302020204" pitchFamily="66" charset="0"/>
                </a:rPr>
                <a:t>FTP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2000" b="0">
                  <a:solidFill>
                    <a:srgbClr val="002060"/>
                  </a:solidFill>
                  <a:latin typeface="Comic Sans MS" panose="030F0702030302020204" pitchFamily="66" charset="0"/>
                </a:rPr>
                <a:t>server</a:t>
              </a:r>
              <a:endParaRPr kumimoji="0" lang="en-US" altLang="zh-CN" sz="2000" b="0">
                <a:solidFill>
                  <a:srgbClr val="002060"/>
                </a:solidFill>
              </a:endParaRPr>
            </a:p>
          </p:txBody>
        </p:sp>
        <p:sp>
          <p:nvSpPr>
            <p:cNvPr id="66569" name="Line 18"/>
            <p:cNvSpPr>
              <a:spLocks noChangeShapeType="1"/>
            </p:cNvSpPr>
            <p:nvPr/>
          </p:nvSpPr>
          <p:spPr bwMode="auto">
            <a:xfrm>
              <a:off x="3492" y="1920"/>
              <a:ext cx="161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0" name="Line 19"/>
            <p:cNvSpPr>
              <a:spLocks noChangeShapeType="1"/>
            </p:cNvSpPr>
            <p:nvPr/>
          </p:nvSpPr>
          <p:spPr bwMode="auto">
            <a:xfrm flipV="1">
              <a:off x="3504" y="2118"/>
              <a:ext cx="1614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1" name="Text Box 20"/>
            <p:cNvSpPr txBox="1">
              <a:spLocks noChangeArrowheads="1"/>
            </p:cNvSpPr>
            <p:nvPr/>
          </p:nvSpPr>
          <p:spPr bwMode="auto">
            <a:xfrm>
              <a:off x="3551" y="1511"/>
              <a:ext cx="151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b="0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TCP control connection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b="0" dirty="0">
                  <a:solidFill>
                    <a:srgbClr val="002060"/>
                  </a:solidFill>
                  <a:latin typeface="Comic Sans MS" panose="030F0702030302020204" pitchFamily="66" charset="0"/>
                </a:rPr>
                <a:t>port 21</a:t>
              </a:r>
              <a:endParaRPr kumimoji="0" lang="en-US" altLang="zh-CN" b="0" dirty="0">
                <a:solidFill>
                  <a:srgbClr val="002060"/>
                </a:solidFill>
              </a:endParaRPr>
            </a:p>
          </p:txBody>
        </p:sp>
        <p:sp>
          <p:nvSpPr>
            <p:cNvPr id="66572" name="Text Box 21"/>
            <p:cNvSpPr txBox="1">
              <a:spLocks noChangeArrowheads="1"/>
            </p:cNvSpPr>
            <p:nvPr/>
          </p:nvSpPr>
          <p:spPr bwMode="auto">
            <a:xfrm>
              <a:off x="3521" y="2165"/>
              <a:ext cx="151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40000"/>
                </a:spcBef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40000"/>
                </a:spcBef>
                <a:spcAft>
                  <a:spcPct val="0"/>
                </a:spcAft>
                <a:defRPr kumimoji="1" sz="2400" b="1">
                  <a:solidFill>
                    <a:srgbClr val="00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b="0">
                  <a:solidFill>
                    <a:srgbClr val="002060"/>
                  </a:solidFill>
                  <a:latin typeface="Comic Sans MS" panose="030F0702030302020204" pitchFamily="66" charset="0"/>
                </a:rPr>
                <a:t>TCP data connection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kumimoji="0" lang="en-US" altLang="zh-CN" sz="1600" b="0">
                  <a:solidFill>
                    <a:srgbClr val="002060"/>
                  </a:solidFill>
                  <a:latin typeface="Comic Sans MS" panose="030F0702030302020204" pitchFamily="66" charset="0"/>
                </a:rPr>
                <a:t>port 20</a:t>
              </a:r>
              <a:endParaRPr kumimoji="0" lang="en-US" altLang="zh-CN" b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9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00063"/>
            <a:ext cx="3786186" cy="704850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章目录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14500"/>
            <a:ext cx="4071935" cy="2714632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altLang="zh-CN" sz="2400" dirty="0"/>
              <a:t>6.1</a:t>
            </a:r>
            <a:r>
              <a:rPr lang="zh-CN" altLang="en-US" sz="2400" dirty="0">
                <a:solidFill>
                  <a:srgbClr val="FF0000"/>
                </a:solidFill>
              </a:rPr>
              <a:t>网络层向传输层提供的服务</a:t>
            </a:r>
          </a:p>
          <a:p>
            <a:pPr eaLnBrk="1" hangingPunct="1"/>
            <a:r>
              <a:rPr lang="en-US" altLang="zh-CN" sz="2400" dirty="0"/>
              <a:t>6.2</a:t>
            </a:r>
            <a:r>
              <a:rPr lang="zh-CN" altLang="en-US" sz="2400" dirty="0">
                <a:solidFill>
                  <a:srgbClr val="FF0000"/>
                </a:solidFill>
              </a:rPr>
              <a:t>虚电路与数据报</a:t>
            </a:r>
          </a:p>
          <a:p>
            <a:pPr eaLnBrk="1" hangingPunct="1"/>
            <a:r>
              <a:rPr lang="en-US" altLang="zh-CN" sz="2400" dirty="0"/>
              <a:t>6.3</a:t>
            </a:r>
            <a:r>
              <a:rPr lang="zh-CN" altLang="en-US" sz="2400" dirty="0">
                <a:solidFill>
                  <a:srgbClr val="FF0000"/>
                </a:solidFill>
              </a:rPr>
              <a:t>路由算法</a:t>
            </a:r>
          </a:p>
          <a:p>
            <a:pPr eaLnBrk="1" hangingPunct="1"/>
            <a:r>
              <a:rPr lang="en-US" altLang="zh-CN" sz="2400" dirty="0"/>
              <a:t>6.4</a:t>
            </a:r>
            <a:r>
              <a:rPr lang="zh-CN" altLang="en-US" sz="2400" dirty="0">
                <a:solidFill>
                  <a:srgbClr val="FF0000"/>
                </a:solidFill>
              </a:rPr>
              <a:t>拥塞控制</a:t>
            </a:r>
          </a:p>
          <a:p>
            <a:pPr eaLnBrk="1" hangingPunct="1"/>
            <a:r>
              <a:rPr lang="en-US" altLang="zh-CN" sz="2400" dirty="0"/>
              <a:t>6.5</a:t>
            </a:r>
            <a:r>
              <a:rPr lang="zh-CN" altLang="en-US" sz="2400" dirty="0">
                <a:solidFill>
                  <a:srgbClr val="FF0000"/>
                </a:solidFill>
              </a:rPr>
              <a:t>网络互连</a:t>
            </a:r>
            <a:endParaRPr lang="zh-CN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0" y="500062"/>
            <a:ext cx="4357688" cy="450057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7.1 </a:t>
            </a:r>
            <a:r>
              <a:rPr lang="en-US" altLang="zh-CN" sz="2400" dirty="0">
                <a:solidFill>
                  <a:srgbClr val="FF0000"/>
                </a:solidFill>
              </a:rPr>
              <a:t>Internet</a:t>
            </a:r>
            <a:r>
              <a:rPr lang="zh-CN" altLang="en-US" sz="2400" dirty="0">
                <a:solidFill>
                  <a:srgbClr val="FF0000"/>
                </a:solidFill>
              </a:rPr>
              <a:t>基本协议栈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7.2 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地址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7.3 </a:t>
            </a:r>
            <a:r>
              <a:rPr lang="zh-CN" altLang="en-US" sz="2400" dirty="0">
                <a:solidFill>
                  <a:srgbClr val="FF0000"/>
                </a:solidFill>
              </a:rPr>
              <a:t>地址转换协议</a:t>
            </a:r>
            <a:r>
              <a:rPr lang="en-US" altLang="zh-CN" sz="2400" dirty="0">
                <a:solidFill>
                  <a:srgbClr val="FF0000"/>
                </a:solidFill>
              </a:rPr>
              <a:t>ARP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7.4 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协议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7.5 </a:t>
            </a:r>
            <a:r>
              <a:rPr lang="en-US" altLang="zh-CN" sz="2400" dirty="0">
                <a:solidFill>
                  <a:srgbClr val="FF0000"/>
                </a:solidFill>
              </a:rPr>
              <a:t>ICMP</a:t>
            </a:r>
            <a:r>
              <a:rPr lang="zh-CN" altLang="en-US" sz="2400" dirty="0">
                <a:solidFill>
                  <a:srgbClr val="FF0000"/>
                </a:solidFill>
              </a:rPr>
              <a:t>协议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7.6 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寻址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7.7 </a:t>
            </a:r>
            <a:r>
              <a:rPr lang="en-US" altLang="zh-CN" sz="2400" dirty="0">
                <a:solidFill>
                  <a:srgbClr val="FF0000"/>
                </a:solidFill>
              </a:rPr>
              <a:t>Internet </a:t>
            </a:r>
            <a:r>
              <a:rPr lang="zh-CN" altLang="en-US" sz="2400" dirty="0">
                <a:solidFill>
                  <a:srgbClr val="FF0000"/>
                </a:solidFill>
              </a:rPr>
              <a:t>路由协议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7.8 IP</a:t>
            </a:r>
            <a:r>
              <a:rPr lang="zh-CN" altLang="en-US" sz="2400" dirty="0"/>
              <a:t>组播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91440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916113" y="5600700"/>
            <a:ext cx="5119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40000"/>
              </a:spcBef>
              <a:defRPr kumimoji="1" sz="2400" b="1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40000"/>
              </a:spcBef>
              <a:defRPr kumimoji="1" sz="2400" b="1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40000"/>
              </a:spcBef>
              <a:defRPr kumimoji="1" sz="2400" b="1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40000"/>
              </a:spcBef>
              <a:defRPr kumimoji="1" sz="2400" b="1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40000"/>
              </a:spcBef>
              <a:defRPr kumimoji="1" sz="2400" b="1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kumimoji="1" sz="2400" b="1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kumimoji="1" sz="2400" b="1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kumimoji="1" sz="2400" b="1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defRPr kumimoji="1" sz="2400" b="1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en-US" altLang="zh-CN" sz="2000" dirty="0">
                <a:solidFill>
                  <a:srgbClr val="002060"/>
                </a:solidFill>
              </a:rPr>
              <a:t> </a:t>
            </a:r>
            <a:r>
              <a:rPr kumimoji="0" lang="zh-CN" altLang="en-US" sz="2000" dirty="0">
                <a:solidFill>
                  <a:srgbClr val="002060"/>
                </a:solidFill>
              </a:rPr>
              <a:t>数据连接可被用于任一方向的数据传输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Char char="•"/>
            </a:pPr>
            <a:r>
              <a:rPr kumimoji="0" lang="zh-CN" altLang="en-US" sz="2000" dirty="0">
                <a:solidFill>
                  <a:srgbClr val="002060"/>
                </a:solidFill>
              </a:rPr>
              <a:t> 数据连接不需要总存在</a:t>
            </a:r>
          </a:p>
        </p:txBody>
      </p:sp>
      <p:sp>
        <p:nvSpPr>
          <p:cNvPr id="4" name="动作按钮: 后退或前一项 3">
            <a:hlinkClick r:id="rId3" action="ppaction://hlinksldjump" highlightClick="1"/>
          </p:cNvPr>
          <p:cNvSpPr/>
          <p:nvPr/>
        </p:nvSpPr>
        <p:spPr>
          <a:xfrm>
            <a:off x="7452320" y="5862634"/>
            <a:ext cx="785818" cy="50006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1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63"/>
            <a:ext cx="4214842" cy="704850"/>
          </a:xfrm>
          <a:blipFill dpi="0" rotWithShape="1">
            <a:blip r:embed="rId2" cstate="print"/>
            <a:srcRect/>
            <a:tile tx="0" ty="0" sx="100000" sy="100000" flip="none" algn="tl"/>
          </a:blipFill>
          <a:ln>
            <a:solidFill>
              <a:schemeClr val="accent1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后三章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714500"/>
            <a:ext cx="4714875" cy="3143250"/>
          </a:xfrm>
        </p:spPr>
        <p:txBody>
          <a:bodyPr/>
          <a:lstStyle/>
          <a:p>
            <a:r>
              <a:rPr lang="en-GB" sz="2400" b="1" dirty="0">
                <a:latin typeface="宋体" charset="-122"/>
              </a:rPr>
              <a:t>8.1</a:t>
            </a:r>
            <a:r>
              <a:rPr lang="zh-CN" altLang="en-GB" sz="2400" b="1" dirty="0">
                <a:solidFill>
                  <a:srgbClr val="FF0000"/>
                </a:solidFill>
                <a:latin typeface="宋体" charset="-122"/>
              </a:rPr>
              <a:t>传输层服务</a:t>
            </a:r>
          </a:p>
          <a:p>
            <a:r>
              <a:rPr lang="en-GB" altLang="zh-CN" sz="2400" b="1" dirty="0">
                <a:latin typeface="宋体" charset="-122"/>
              </a:rPr>
              <a:t>8.2</a:t>
            </a:r>
            <a:r>
              <a:rPr lang="zh-CN" altLang="en-GB" sz="2400" b="1" dirty="0">
                <a:latin typeface="宋体" charset="-122"/>
              </a:rPr>
              <a:t>传输层</a:t>
            </a:r>
            <a:r>
              <a:rPr lang="zh-CN" altLang="en-US" sz="2400" b="1" dirty="0">
                <a:latin typeface="宋体" charset="-122"/>
              </a:rPr>
              <a:t>寻址</a:t>
            </a:r>
            <a:endParaRPr lang="en-GB" altLang="zh-CN" sz="2400" b="1" dirty="0">
              <a:latin typeface="宋体" charset="-122"/>
            </a:endParaRPr>
          </a:p>
          <a:p>
            <a:r>
              <a:rPr lang="en-GB" altLang="zh-CN" sz="2400" b="1" dirty="0">
                <a:latin typeface="宋体" charset="-122"/>
              </a:rPr>
              <a:t>8.3</a:t>
            </a:r>
            <a:r>
              <a:rPr lang="zh-CN" altLang="en-US" sz="2400" b="1" dirty="0">
                <a:latin typeface="宋体" charset="-122"/>
              </a:rPr>
              <a:t>建立连接</a:t>
            </a:r>
          </a:p>
          <a:p>
            <a:r>
              <a:rPr lang="zh-CN" altLang="en-US" sz="2400" b="1" dirty="0">
                <a:latin typeface="宋体" charset="-122"/>
              </a:rPr>
              <a:t>8.</a:t>
            </a:r>
            <a:r>
              <a:rPr lang="en-US" altLang="zh-CN" sz="2400" b="1" dirty="0">
                <a:latin typeface="宋体" charset="-122"/>
              </a:rPr>
              <a:t>4 </a:t>
            </a:r>
            <a:r>
              <a:rPr lang="en-US" altLang="zh-CN" sz="2400" b="1" dirty="0">
                <a:solidFill>
                  <a:srgbClr val="FF0000"/>
                </a:solidFill>
                <a:latin typeface="宋体" charset="-122"/>
              </a:rPr>
              <a:t>Internet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</a:rPr>
              <a:t>中的传输层协议</a:t>
            </a:r>
          </a:p>
          <a:p>
            <a:pPr lvl="1"/>
            <a:r>
              <a:rPr lang="en-US" altLang="zh-CN" sz="2000" b="1" dirty="0">
                <a:latin typeface="宋体" charset="-122"/>
              </a:rPr>
              <a:t>8.4.1</a:t>
            </a:r>
            <a:r>
              <a:rPr lang="zh-CN" altLang="en-US" sz="2000" b="1" dirty="0">
                <a:latin typeface="宋体" charset="-122"/>
              </a:rPr>
              <a:t>用户数据报协议</a:t>
            </a:r>
            <a:r>
              <a:rPr lang="en-US" altLang="zh-CN" sz="2000" b="1" dirty="0">
                <a:latin typeface="宋体" charset="-122"/>
              </a:rPr>
              <a:t>UDP </a:t>
            </a:r>
          </a:p>
          <a:p>
            <a:pPr lvl="1"/>
            <a:r>
              <a:rPr lang="en-GB" altLang="zh-CN" sz="2000" b="1" dirty="0">
                <a:latin typeface="宋体" charset="-122"/>
              </a:rPr>
              <a:t>8.4.2</a:t>
            </a:r>
            <a:r>
              <a:rPr lang="zh-CN" altLang="en-US" sz="2000" b="1" dirty="0">
                <a:solidFill>
                  <a:srgbClr val="FF0000"/>
                </a:solidFill>
                <a:latin typeface="宋体" charset="-122"/>
              </a:rPr>
              <a:t>传输控制协议</a:t>
            </a:r>
            <a:r>
              <a:rPr lang="en-US" altLang="zh-CN" sz="2000" b="1" dirty="0">
                <a:solidFill>
                  <a:srgbClr val="FF0000"/>
                </a:solidFill>
                <a:latin typeface="宋体" charset="-122"/>
              </a:rPr>
              <a:t>TCP</a:t>
            </a:r>
            <a:endParaRPr lang="zh-CN" altLang="en-US" sz="2000" b="1" dirty="0">
              <a:solidFill>
                <a:srgbClr val="FF0000"/>
              </a:solidFill>
              <a:latin typeface="宋体" charset="-122"/>
            </a:endParaRPr>
          </a:p>
          <a:p>
            <a:r>
              <a:rPr lang="en-GB" altLang="zh-CN" sz="2400" dirty="0">
                <a:latin typeface="宋体" charset="-122"/>
              </a:rPr>
              <a:t>8.5</a:t>
            </a:r>
            <a:r>
              <a:rPr lang="en-US" altLang="zh-CN" sz="2400" dirty="0">
                <a:solidFill>
                  <a:srgbClr val="FF0000"/>
                </a:solidFill>
              </a:rPr>
              <a:t>Berkeley Socket</a:t>
            </a:r>
            <a:endParaRPr lang="en-GB" altLang="zh-CN" sz="24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0" y="500062"/>
            <a:ext cx="435768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9.1 </a:t>
            </a:r>
            <a:r>
              <a:rPr lang="zh-CN" altLang="en-US" sz="2400" b="1" dirty="0">
                <a:latin typeface="宋体" charset="-122"/>
                <a:ea typeface="+mn-ea"/>
              </a:rPr>
              <a:t>网络应用层的计算和访问模式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9.2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+mn-ea"/>
              </a:rPr>
              <a:t>域名系统</a:t>
            </a:r>
            <a:r>
              <a:rPr lang="en-US" altLang="zh-CN" sz="2400" b="1" dirty="0">
                <a:latin typeface="宋体" charset="-122"/>
                <a:ea typeface="+mn-ea"/>
              </a:rPr>
              <a:t>(DNS)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9.3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+mn-ea"/>
              </a:rPr>
              <a:t>文件服务</a:t>
            </a:r>
            <a:r>
              <a:rPr lang="en-US" altLang="zh-CN" sz="2400" b="1" dirty="0">
                <a:latin typeface="宋体" charset="-122"/>
                <a:ea typeface="+mn-ea"/>
              </a:rPr>
              <a:t>(FTP)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9.4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+mn-ea"/>
              </a:rPr>
              <a:t>电子邮件</a:t>
            </a:r>
            <a:r>
              <a:rPr lang="en-US" altLang="zh-CN" sz="2400" b="1" dirty="0">
                <a:latin typeface="宋体" charset="-122"/>
                <a:ea typeface="+mn-ea"/>
              </a:rPr>
              <a:t>(SMTP)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9.5</a:t>
            </a:r>
            <a:r>
              <a:rPr lang="en-US" altLang="zh-CN" sz="2400" b="1" dirty="0">
                <a:solidFill>
                  <a:srgbClr val="FF0000"/>
                </a:solidFill>
                <a:latin typeface="宋体" charset="-122"/>
                <a:ea typeface="+mn-ea"/>
              </a:rPr>
              <a:t>WWW</a:t>
            </a:r>
            <a:r>
              <a:rPr lang="en-US" altLang="zh-CN" sz="2400" b="1" dirty="0">
                <a:latin typeface="宋体" charset="-122"/>
                <a:ea typeface="+mn-ea"/>
              </a:rPr>
              <a:t>(HTTP)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00562" y="3786190"/>
            <a:ext cx="3929062" cy="264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10.1 </a:t>
            </a:r>
            <a:r>
              <a:rPr lang="zh-CN" altLang="en-US" sz="2400" b="1" dirty="0">
                <a:latin typeface="宋体" charset="-122"/>
                <a:ea typeface="+mn-ea"/>
              </a:rPr>
              <a:t>概述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10.2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+mn-ea"/>
              </a:rPr>
              <a:t>密码学基础知识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10.3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+mn-ea"/>
              </a:rPr>
              <a:t>数字签名与认证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10.4 </a:t>
            </a:r>
            <a:r>
              <a:rPr lang="zh-CN" altLang="en-US" sz="2400" b="1" dirty="0">
                <a:latin typeface="宋体" charset="-122"/>
                <a:ea typeface="+mn-ea"/>
              </a:rPr>
              <a:t>典型的网络安全威胁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400" b="1" dirty="0">
                <a:latin typeface="宋体" charset="-122"/>
                <a:ea typeface="+mn-ea"/>
              </a:rPr>
              <a:t>1</a:t>
            </a:r>
            <a:r>
              <a:rPr lang="en-US" altLang="zh-CN" sz="2400" b="1" dirty="0">
                <a:latin typeface="宋体" charset="-122"/>
                <a:ea typeface="+mn-ea"/>
              </a:rPr>
              <a:t>0.5 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+mn-ea"/>
              </a:rPr>
              <a:t>网络安全协议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宋体" charset="-122"/>
                <a:ea typeface="+mn-ea"/>
              </a:rPr>
              <a:t>10.6 </a:t>
            </a:r>
            <a:r>
              <a:rPr lang="zh-CN" altLang="en-US" sz="2400" b="1" dirty="0">
                <a:latin typeface="宋体" charset="-122"/>
                <a:ea typeface="+mn-ea"/>
              </a:rPr>
              <a:t>网络的安全技术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zh-CN" altLang="en-US" sz="2400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76250"/>
            <a:ext cx="7454900" cy="649288"/>
          </a:xfrm>
        </p:spPr>
        <p:txBody>
          <a:bodyPr/>
          <a:lstStyle/>
          <a:p>
            <a:pPr eaLnBrk="1" hangingPunct="1"/>
            <a:r>
              <a:rPr lang="zh-CN" altLang="en-US" sz="3200"/>
              <a:t>复习</a:t>
            </a:r>
            <a:r>
              <a:rPr lang="en-US" altLang="zh-CN" sz="3200"/>
              <a:t>1——</a:t>
            </a:r>
            <a:r>
              <a:rPr lang="zh-CN" altLang="en-US" sz="3200"/>
              <a:t>基本术语缩写及其中英文全称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214422"/>
            <a:ext cx="8643938" cy="4572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+mn-ea"/>
                <a:ea typeface="+mn-ea"/>
              </a:rPr>
              <a:t>ITU,IETF,IEEE,ISO</a:t>
            </a:r>
            <a:r>
              <a:rPr lang="zh-CN" altLang="en-US" sz="3200" b="1" kern="0" dirty="0">
                <a:solidFill>
                  <a:srgbClr val="7030A0"/>
                </a:solidFill>
                <a:latin typeface="+mn-ea"/>
                <a:ea typeface="+mn-ea"/>
              </a:rPr>
              <a:t>，</a:t>
            </a:r>
            <a:r>
              <a:rPr lang="en-US" altLang="zh-CN" sz="3200" b="1" kern="0" dirty="0">
                <a:solidFill>
                  <a:srgbClr val="7030A0"/>
                </a:solidFill>
                <a:latin typeface="+mn-ea"/>
                <a:ea typeface="+mn-ea"/>
              </a:rPr>
              <a:t>RFC</a:t>
            </a:r>
            <a:endParaRPr lang="zh-CN" altLang="en-US" sz="3200" b="1" kern="0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latin typeface="+mn-ea"/>
                <a:ea typeface="+mn-ea"/>
              </a:rPr>
              <a:t>OSI,TCP/IP,PDU,SDU;LAN,MAN,WAN;UTP,STP,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+mn-ea"/>
                <a:ea typeface="+mn-ea"/>
              </a:rPr>
              <a:t>FDM,TDM,WDM/DWDM,CDM/CDMA;SONET/SDH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solidFill>
                  <a:srgbClr val="00B0F0"/>
                </a:solidFill>
                <a:latin typeface="+mn-ea"/>
              </a:rPr>
              <a:t>FCS,CRC;HDLC,PPP;LLC,MAC,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solidFill>
                  <a:srgbClr val="00B0F0"/>
                </a:solidFill>
                <a:latin typeface="+mn-ea"/>
              </a:rPr>
              <a:t>CSMA/CD,CSMA/CA,RTS/CTS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solidFill>
                  <a:srgbClr val="00B0F0"/>
                </a:solidFill>
                <a:latin typeface="+mn-ea"/>
              </a:rPr>
              <a:t>WLAN,AP,BSS,ESS,BSSID,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solidFill>
                  <a:srgbClr val="00B0F0"/>
                </a:solidFill>
                <a:latin typeface="+mn-ea"/>
              </a:rPr>
              <a:t>PCF,DCF,SIFS,PIFS,DIFS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zh-CN" altLang="en-US" sz="3200" b="1" kern="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8604"/>
            <a:ext cx="8286778" cy="649288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复习</a:t>
            </a:r>
            <a:r>
              <a:rPr lang="en-US" altLang="zh-CN" sz="3200" dirty="0"/>
              <a:t>1——</a:t>
            </a:r>
            <a:r>
              <a:rPr lang="zh-CN" altLang="en-US" sz="3200" dirty="0"/>
              <a:t>基本术语缩写及其中英文全称（续）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1214422"/>
            <a:ext cx="8643938" cy="4572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latin typeface="+mn-ea"/>
              </a:rPr>
              <a:t>ARP</a:t>
            </a:r>
            <a:r>
              <a:rPr lang="zh-CN" altLang="en-US" sz="3200" b="1" kern="0" dirty="0">
                <a:latin typeface="+mn-ea"/>
              </a:rPr>
              <a:t>，</a:t>
            </a:r>
            <a:r>
              <a:rPr lang="en-US" altLang="zh-CN" sz="3200" b="1" kern="0" dirty="0">
                <a:latin typeface="+mn-ea"/>
              </a:rPr>
              <a:t>RARP;IPv4,IPv6</a:t>
            </a:r>
            <a:r>
              <a:rPr lang="zh-CN" altLang="en-US" sz="3200" b="1" kern="0" dirty="0">
                <a:latin typeface="+mn-ea"/>
              </a:rPr>
              <a:t>，</a:t>
            </a:r>
            <a:r>
              <a:rPr lang="en-US" altLang="zh-CN" sz="3200" b="1" kern="0" dirty="0">
                <a:latin typeface="+mn-ea"/>
              </a:rPr>
              <a:t>DHCP,ICMP,IGMP</a:t>
            </a:r>
            <a:endParaRPr lang="zh-CN" altLang="en-US" sz="3200" b="1" kern="0" dirty="0">
              <a:latin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latin typeface="+mn-ea"/>
              </a:rPr>
              <a:t>RIP, OSPF,BGP,AS,IGP,EGP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latin typeface="+mn-ea"/>
              </a:rPr>
              <a:t>CIDR,NAT,NAPT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solidFill>
                  <a:srgbClr val="00B0F0"/>
                </a:solidFill>
                <a:latin typeface="+mn-ea"/>
                <a:ea typeface="+mn-ea"/>
              </a:rPr>
              <a:t>TCP,UDP,RTT,RTO,MSS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+mn-ea"/>
                <a:ea typeface="+mn-ea"/>
              </a:rPr>
              <a:t>DNS,FTP,SMTP,POP, IMAP</a:t>
            </a:r>
            <a:r>
              <a:rPr lang="zh-CN" altLang="en-US" sz="3200" b="1" kern="0" dirty="0">
                <a:solidFill>
                  <a:srgbClr val="7030A0"/>
                </a:solidFill>
                <a:latin typeface="+mn-ea"/>
                <a:ea typeface="+mn-ea"/>
              </a:rPr>
              <a:t>，</a:t>
            </a:r>
            <a:r>
              <a:rPr lang="en-US" altLang="zh-CN" sz="3200" b="1" kern="0" dirty="0">
                <a:solidFill>
                  <a:srgbClr val="7030A0"/>
                </a:solidFill>
                <a:latin typeface="+mn-ea"/>
                <a:ea typeface="+mn-ea"/>
              </a:rPr>
              <a:t>MIME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+mn-ea"/>
                <a:ea typeface="+mn-ea"/>
              </a:rPr>
              <a:t>WWW,HTTP,HTML,URL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 err="1">
                <a:latin typeface="+mn-ea"/>
                <a:ea typeface="+mn-ea"/>
              </a:rPr>
              <a:t>DES,PKI,CA,IPSec,AH,ESP</a:t>
            </a:r>
            <a:endParaRPr lang="zh-CN" altLang="en-US" sz="3200" b="1" kern="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76250"/>
            <a:ext cx="7454900" cy="649288"/>
          </a:xfrm>
        </p:spPr>
        <p:txBody>
          <a:bodyPr/>
          <a:lstStyle/>
          <a:p>
            <a:pPr eaLnBrk="1" hangingPunct="1"/>
            <a:r>
              <a:rPr lang="zh-CN" altLang="en-US" sz="3200"/>
              <a:t>复习</a:t>
            </a:r>
            <a:r>
              <a:rPr lang="en-US" altLang="zh-CN" sz="3200"/>
              <a:t>2——</a:t>
            </a:r>
            <a:r>
              <a:rPr lang="zh-CN" altLang="en-US" sz="3200"/>
              <a:t>基本概念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1500188"/>
            <a:ext cx="8286750" cy="428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kern="0" dirty="0">
                <a:latin typeface="+mn-ea"/>
                <a:ea typeface="+mn-ea"/>
              </a:rPr>
              <a:t>体系结构，层，协议，接口，服务</a:t>
            </a:r>
            <a:endParaRPr lang="zh-CN" altLang="en-US" sz="3200" kern="0" dirty="0">
              <a:solidFill>
                <a:srgbClr val="0070C0"/>
              </a:solidFill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latin typeface="+mn-ea"/>
                <a:ea typeface="+mn-ea"/>
              </a:rPr>
              <a:t>OSI</a:t>
            </a:r>
            <a:r>
              <a:rPr lang="zh-CN" altLang="en-US" sz="3200" b="1" kern="0" dirty="0">
                <a:latin typeface="+mn-ea"/>
                <a:ea typeface="+mn-ea"/>
              </a:rPr>
              <a:t>参考模型，各层基本功能</a:t>
            </a:r>
            <a:endParaRPr lang="en-US" altLang="zh-CN" sz="3200" b="1" kern="0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kern="0" dirty="0">
                <a:latin typeface="+mn-ea"/>
                <a:ea typeface="+mn-ea"/>
              </a:rPr>
              <a:t>TCP/IP</a:t>
            </a:r>
            <a:r>
              <a:rPr lang="zh-CN" altLang="en-US" sz="3200" b="1" kern="0" dirty="0">
                <a:latin typeface="+mn-ea"/>
                <a:ea typeface="+mn-ea"/>
              </a:rPr>
              <a:t>参考模型，与</a:t>
            </a:r>
            <a:r>
              <a:rPr lang="en-US" altLang="zh-CN" sz="3200" b="1" kern="0" dirty="0">
                <a:latin typeface="+mn-ea"/>
                <a:ea typeface="+mn-ea"/>
              </a:rPr>
              <a:t>OSI</a:t>
            </a:r>
            <a:r>
              <a:rPr lang="zh-CN" altLang="en-US" sz="3200" b="1" kern="0" dirty="0">
                <a:latin typeface="+mn-ea"/>
                <a:ea typeface="+mn-ea"/>
              </a:rPr>
              <a:t>模型的相同与区别</a:t>
            </a:r>
            <a:endParaRPr lang="en-US" altLang="zh-CN" sz="3200" b="1" kern="0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kern="0" dirty="0">
                <a:latin typeface="+mn-ea"/>
                <a:ea typeface="+mn-ea"/>
              </a:rPr>
              <a:t>上下层数据单元的关系，特定层数据单元的名称</a:t>
            </a:r>
            <a:endParaRPr lang="en-US" altLang="zh-CN" sz="3200" b="1" kern="0" dirty="0">
              <a:latin typeface="+mn-ea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kern="0" dirty="0">
                <a:latin typeface="+mn-ea"/>
                <a:ea typeface="+mn-ea"/>
              </a:rPr>
              <a:t>面向连接服务与无连接服务的区别</a:t>
            </a:r>
            <a:endParaRPr lang="en-US" altLang="zh-CN" sz="3200" b="1" kern="0" dirty="0">
              <a:latin typeface="+mn-ea"/>
              <a:ea typeface="+mn-ea"/>
            </a:endParaRPr>
          </a:p>
        </p:txBody>
      </p:sp>
      <p:sp>
        <p:nvSpPr>
          <p:cNvPr id="4" name="动作按钮: 前进或下一项 3">
            <a:hlinkClick r:id="rId3" action="ppaction://hlinksldjump" highlightClick="1"/>
          </p:cNvPr>
          <p:cNvSpPr/>
          <p:nvPr/>
        </p:nvSpPr>
        <p:spPr>
          <a:xfrm>
            <a:off x="6357950" y="2285992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动作按钮: 前进或下一项 4">
            <a:hlinkClick r:id="rId4" action="ppaction://hlinksldjump" highlightClick="1"/>
          </p:cNvPr>
          <p:cNvSpPr/>
          <p:nvPr/>
        </p:nvSpPr>
        <p:spPr>
          <a:xfrm>
            <a:off x="8501090" y="2857496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动作按钮: 前进或下一项 6">
            <a:hlinkClick r:id="rId5" action="ppaction://hlinksldjump" highlightClick="1"/>
          </p:cNvPr>
          <p:cNvSpPr/>
          <p:nvPr/>
        </p:nvSpPr>
        <p:spPr>
          <a:xfrm>
            <a:off x="7500958" y="4572008"/>
            <a:ext cx="357190" cy="21431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57762</TotalTime>
  <Words>4557</Words>
  <Application>Microsoft Macintosh PowerPoint</Application>
  <PresentationFormat>全屏显示(4:3)</PresentationFormat>
  <Paragraphs>627</Paragraphs>
  <Slides>50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宋体</vt:lpstr>
      <vt:lpstr>Arial</vt:lpstr>
      <vt:lpstr>Comic Sans MS</vt:lpstr>
      <vt:lpstr>Gill Sans MT</vt:lpstr>
      <vt:lpstr>Tahoma</vt:lpstr>
      <vt:lpstr>Times New Roman</vt:lpstr>
      <vt:lpstr>Wingdings</vt:lpstr>
      <vt:lpstr>Crayons</vt:lpstr>
      <vt:lpstr>Clip</vt:lpstr>
      <vt:lpstr>Visio</vt:lpstr>
      <vt:lpstr>计算机网络复习 </vt:lpstr>
      <vt:lpstr>考试时间</vt:lpstr>
      <vt:lpstr>按目录（前三章）</vt:lpstr>
      <vt:lpstr>第4、5章目录</vt:lpstr>
      <vt:lpstr>第6、7章目录</vt:lpstr>
      <vt:lpstr>后三章</vt:lpstr>
      <vt:lpstr>复习1——基本术语缩写及其中英文全称</vt:lpstr>
      <vt:lpstr>复习1——基本术语缩写及其中英文全称（续）</vt:lpstr>
      <vt:lpstr>复习2——基本概念</vt:lpstr>
      <vt:lpstr>复习3——物理层</vt:lpstr>
      <vt:lpstr>复习4——数据链路层及局域网</vt:lpstr>
      <vt:lpstr>复习4——数据链路层及局域网（续）</vt:lpstr>
      <vt:lpstr>复习5——网络层和IP</vt:lpstr>
      <vt:lpstr>复习5——网络层和IP（续）</vt:lpstr>
      <vt:lpstr>复习5——网络层和IP（续）</vt:lpstr>
      <vt:lpstr>复习6——传输层</vt:lpstr>
      <vt:lpstr>复习7——应用层</vt:lpstr>
      <vt:lpstr>复习7——应用层（续）</vt:lpstr>
      <vt:lpstr>复习8——网络安全</vt:lpstr>
      <vt:lpstr>复习8——网络安全（续）</vt:lpstr>
      <vt:lpstr>PowerPoint 演示文稿</vt:lpstr>
      <vt:lpstr>PowerPoint 演示文稿</vt:lpstr>
      <vt:lpstr>PowerPoint 演示文稿</vt:lpstr>
      <vt:lpstr>OSI参考模型，各层基本功能</vt:lpstr>
      <vt:lpstr>TCP/IP模型</vt:lpstr>
      <vt:lpstr>OSI与TCP/IP模型的比较</vt:lpstr>
      <vt:lpstr>面向连接服务与非连接服务的区别</vt:lpstr>
      <vt:lpstr>电路交换与分组交换的比较</vt:lpstr>
      <vt:lpstr>分组交换中的延时分析</vt:lpstr>
      <vt:lpstr>分组交换的总延时</vt:lpstr>
      <vt:lpstr>PowerPoint 演示文稿</vt:lpstr>
      <vt:lpstr>PowerPoint 演示文稿</vt:lpstr>
      <vt:lpstr>CRC的错判率</vt:lpstr>
      <vt:lpstr>滑动窗口（Slide Windows）协议</vt:lpstr>
      <vt:lpstr>虚电路与数据报的比较</vt:lpstr>
      <vt:lpstr>IPv4 &amp;IPv6比较</vt:lpstr>
      <vt:lpstr>ICMP（互连网控制报文协议）</vt:lpstr>
      <vt:lpstr>Distance Vector vs. Link State</vt:lpstr>
      <vt:lpstr>拥塞控制与流量控制</vt:lpstr>
      <vt:lpstr>令牌桶算法</vt:lpstr>
      <vt:lpstr>IP地址与MAC地址的区别</vt:lpstr>
      <vt:lpstr>PowerPoint 演示文稿</vt:lpstr>
      <vt:lpstr>例如：已知有一块地址从194.24.0.0开始，可用的IP地址有8192（213），有大学对地址需求如下表，请分配地址，并画出网络拓扑和路由表项。</vt:lpstr>
      <vt:lpstr>PowerPoint 演示文稿</vt:lpstr>
      <vt:lpstr>Internet拥塞控制算法的实例</vt:lpstr>
      <vt:lpstr>TCP  Reno算法</vt:lpstr>
      <vt:lpstr>RTT与RTO</vt:lpstr>
      <vt:lpstr>重传时间RTO计算实例</vt:lpstr>
      <vt:lpstr>文件传输协议FTP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USTC</dc:creator>
  <cp:lastModifiedBy>李 斌</cp:lastModifiedBy>
  <cp:revision>106</cp:revision>
  <dcterms:created xsi:type="dcterms:W3CDTF">1601-01-01T00:00:00Z</dcterms:created>
  <dcterms:modified xsi:type="dcterms:W3CDTF">2024-12-12T14:21:13Z</dcterms:modified>
</cp:coreProperties>
</file>