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18"/>
  </p:notesMasterIdLst>
  <p:handoutMasterIdLst>
    <p:handoutMasterId r:id="rId19"/>
  </p:handoutMasterIdLst>
  <p:sldIdLst>
    <p:sldId id="3170" r:id="rId2"/>
    <p:sldId id="3172" r:id="rId3"/>
    <p:sldId id="3174" r:id="rId4"/>
    <p:sldId id="3186" r:id="rId5"/>
    <p:sldId id="3196" r:id="rId6"/>
    <p:sldId id="3202" r:id="rId7"/>
    <p:sldId id="3203" r:id="rId8"/>
    <p:sldId id="3197" r:id="rId9"/>
    <p:sldId id="3204" r:id="rId10"/>
    <p:sldId id="3198" r:id="rId11"/>
    <p:sldId id="3205" r:id="rId12"/>
    <p:sldId id="3206" r:id="rId13"/>
    <p:sldId id="3208" r:id="rId14"/>
    <p:sldId id="3207" r:id="rId15"/>
    <p:sldId id="3199" r:id="rId16"/>
    <p:sldId id="3200" r:id="rId17"/>
  </p:sldIdLst>
  <p:sldSz cx="8959850" cy="504031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47066" indent="-12757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896351" indent="-257368"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45636" indent="-387162"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794920" indent="-51695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1597457" algn="l" defTabSz="638983" rtl="0" eaLnBrk="1" latinLnBrk="0" hangingPunct="1">
      <a:defRPr kern="1200">
        <a:solidFill>
          <a:schemeClr val="tx1"/>
        </a:solidFill>
        <a:latin typeface="Calibri" pitchFamily="34" charset="0"/>
        <a:ea typeface="宋体" pitchFamily="2" charset="-122"/>
        <a:cs typeface="+mn-cs"/>
      </a:defRPr>
    </a:lvl6pPr>
    <a:lvl7pPr marL="1916948" algn="l" defTabSz="638983" rtl="0" eaLnBrk="1" latinLnBrk="0" hangingPunct="1">
      <a:defRPr kern="1200">
        <a:solidFill>
          <a:schemeClr val="tx1"/>
        </a:solidFill>
        <a:latin typeface="Calibri" pitchFamily="34" charset="0"/>
        <a:ea typeface="宋体" pitchFamily="2" charset="-122"/>
        <a:cs typeface="+mn-cs"/>
      </a:defRPr>
    </a:lvl7pPr>
    <a:lvl8pPr marL="2236440" algn="l" defTabSz="638983" rtl="0" eaLnBrk="1" latinLnBrk="0" hangingPunct="1">
      <a:defRPr kern="1200">
        <a:solidFill>
          <a:schemeClr val="tx1"/>
        </a:solidFill>
        <a:latin typeface="Calibri" pitchFamily="34" charset="0"/>
        <a:ea typeface="宋体" pitchFamily="2" charset="-122"/>
        <a:cs typeface="+mn-cs"/>
      </a:defRPr>
    </a:lvl8pPr>
    <a:lvl9pPr marL="2555931" algn="l" defTabSz="638983"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9" userDrawn="1">
          <p15:clr>
            <a:srgbClr val="A4A3A4"/>
          </p15:clr>
        </p15:guide>
        <p15:guide id="2" orient="horz" pos="2915" userDrawn="1">
          <p15:clr>
            <a:srgbClr val="A4A3A4"/>
          </p15:clr>
        </p15:guide>
        <p15:guide id="3" pos="2822" userDrawn="1">
          <p15:clr>
            <a:srgbClr val="A4A3A4"/>
          </p15:clr>
        </p15:guide>
        <p15:guide id="4" pos="388" userDrawn="1">
          <p15:clr>
            <a:srgbClr val="A4A3A4"/>
          </p15:clr>
        </p15:guide>
        <p15:guide id="5" pos="5224" userDrawn="1">
          <p15:clr>
            <a:srgbClr val="A4A3A4"/>
          </p15:clr>
        </p15:guide>
        <p15:guide id="6" pos="4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B59E"/>
    <a:srgbClr val="595959"/>
    <a:srgbClr val="D0E66C"/>
    <a:srgbClr val="5D7D41"/>
    <a:srgbClr val="B3D787"/>
    <a:srgbClr val="DC5F54"/>
    <a:srgbClr val="EBB867"/>
    <a:srgbClr val="E4B842"/>
    <a:srgbClr val="D24977"/>
    <a:srgbClr val="348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3" autoAdjust="0"/>
    <p:restoredTop sz="95317" autoAdjust="0"/>
  </p:normalViewPr>
  <p:slideViewPr>
    <p:cSldViewPr>
      <p:cViewPr varScale="1">
        <p:scale>
          <a:sx n="118" d="100"/>
          <a:sy n="118" d="100"/>
        </p:scale>
        <p:origin x="906" y="114"/>
      </p:cViewPr>
      <p:guideLst>
        <p:guide orient="horz" pos="229"/>
        <p:guide orient="horz" pos="2915"/>
        <p:guide pos="2822"/>
        <p:guide pos="388"/>
        <p:guide pos="5224"/>
        <p:guide pos="4814"/>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pPr>
                <a:defRPr/>
              </a:pPr>
              <a:t>2019/12/19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53CB15B2-6539-414E-885F-134AB7BAEF7A}" type="slidenum">
              <a:rPr altLang="en-US"/>
              <a:pPr/>
              <a:t>‹#›</a:t>
            </a:fld>
            <a:endParaRPr lang="zh-CN" altLang="en-US"/>
          </a:p>
        </p:txBody>
      </p:sp>
    </p:spTree>
    <p:extLst>
      <p:ext uri="{BB962C8B-B14F-4D97-AF65-F5344CB8AC3E}">
        <p14:creationId xmlns:p14="http://schemas.microsoft.com/office/powerpoint/2010/main" val="3152064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pPr>
                <a:defRPr/>
              </a:pPr>
              <a:t>2019/12/19</a:t>
            </a:fld>
            <a:endParaRPr lang="zh-CN" altLang="en-US"/>
          </a:p>
        </p:txBody>
      </p:sp>
      <p:sp>
        <p:nvSpPr>
          <p:cNvPr id="2052" name="幻灯片图像占位符 3"/>
          <p:cNvSpPr>
            <a:spLocks noGrp="1" noRot="1" noChangeAspect="1" noChangeArrowheads="1"/>
          </p:cNvSpPr>
          <p:nvPr>
            <p:ph type="sldImg" idx="4294967295"/>
          </p:nvPr>
        </p:nvSpPr>
        <p:spPr bwMode="auto">
          <a:xfrm>
            <a:off x="381000" y="685800"/>
            <a:ext cx="60960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70CA4341-F6FF-475E-A543-0194832CB00B}" type="slidenum">
              <a:rPr altLang="en-US"/>
              <a:pPr/>
              <a:t>‹#›</a:t>
            </a:fld>
            <a:endParaRPr lang="zh-CN" altLang="en-US"/>
          </a:p>
        </p:txBody>
      </p:sp>
    </p:spTree>
    <p:extLst>
      <p:ext uri="{BB962C8B-B14F-4D97-AF65-F5344CB8AC3E}">
        <p14:creationId xmlns:p14="http://schemas.microsoft.com/office/powerpoint/2010/main" val="2121857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382" algn="l" rtl="0" eaLnBrk="0" fontAlgn="base" hangingPunct="0">
      <a:spcBef>
        <a:spcPct val="30000"/>
      </a:spcBef>
      <a:spcAft>
        <a:spcPct val="0"/>
      </a:spcAft>
      <a:defRPr sz="900" kern="1200">
        <a:solidFill>
          <a:schemeClr val="tx1"/>
        </a:solidFill>
        <a:latin typeface="+mn-lt"/>
        <a:ea typeface="+mn-ea"/>
        <a:cs typeface="+mn-cs"/>
      </a:defRPr>
    </a:lvl2pPr>
    <a:lvl3pPr marL="637874" algn="l" rtl="0" eaLnBrk="0" fontAlgn="base" hangingPunct="0">
      <a:spcBef>
        <a:spcPct val="30000"/>
      </a:spcBef>
      <a:spcAft>
        <a:spcPct val="0"/>
      </a:spcAft>
      <a:defRPr sz="900" kern="1200">
        <a:solidFill>
          <a:schemeClr val="tx1"/>
        </a:solidFill>
        <a:latin typeface="+mn-lt"/>
        <a:ea typeface="+mn-ea"/>
        <a:cs typeface="+mn-cs"/>
      </a:defRPr>
    </a:lvl3pPr>
    <a:lvl4pPr marL="957365" algn="l" rtl="0" eaLnBrk="0" fontAlgn="base" hangingPunct="0">
      <a:spcBef>
        <a:spcPct val="30000"/>
      </a:spcBef>
      <a:spcAft>
        <a:spcPct val="0"/>
      </a:spcAft>
      <a:defRPr sz="900" kern="1200">
        <a:solidFill>
          <a:schemeClr val="tx1"/>
        </a:solidFill>
        <a:latin typeface="+mn-lt"/>
        <a:ea typeface="+mn-ea"/>
        <a:cs typeface="+mn-cs"/>
      </a:defRPr>
    </a:lvl4pPr>
    <a:lvl5pPr marL="1276856" algn="l" rtl="0" eaLnBrk="0" fontAlgn="base" hangingPunct="0">
      <a:spcBef>
        <a:spcPct val="30000"/>
      </a:spcBef>
      <a:spcAft>
        <a:spcPct val="0"/>
      </a:spcAft>
      <a:defRPr sz="900" kern="1200">
        <a:solidFill>
          <a:schemeClr val="tx1"/>
        </a:solidFill>
        <a:latin typeface="+mn-lt"/>
        <a:ea typeface="+mn-ea"/>
        <a:cs typeface="+mn-cs"/>
      </a:defRPr>
    </a:lvl5pPr>
    <a:lvl6pPr marL="1597013" algn="l" defTabSz="638539" rtl="0" eaLnBrk="1" latinLnBrk="0" hangingPunct="1">
      <a:defRPr sz="900" kern="1200">
        <a:solidFill>
          <a:schemeClr val="tx1"/>
        </a:solidFill>
        <a:latin typeface="+mn-lt"/>
        <a:ea typeface="+mn-ea"/>
        <a:cs typeface="+mn-cs"/>
      </a:defRPr>
    </a:lvl6pPr>
    <a:lvl7pPr marL="1916504" algn="l" defTabSz="638539" rtl="0" eaLnBrk="1" latinLnBrk="0" hangingPunct="1">
      <a:defRPr sz="900" kern="1200">
        <a:solidFill>
          <a:schemeClr val="tx1"/>
        </a:solidFill>
        <a:latin typeface="+mn-lt"/>
        <a:ea typeface="+mn-ea"/>
        <a:cs typeface="+mn-cs"/>
      </a:defRPr>
    </a:lvl7pPr>
    <a:lvl8pPr marL="2235996" algn="l" defTabSz="638539" rtl="0" eaLnBrk="1" latinLnBrk="0" hangingPunct="1">
      <a:defRPr sz="900" kern="1200">
        <a:solidFill>
          <a:schemeClr val="tx1"/>
        </a:solidFill>
        <a:latin typeface="+mn-lt"/>
        <a:ea typeface="+mn-ea"/>
        <a:cs typeface="+mn-cs"/>
      </a:defRPr>
    </a:lvl8pPr>
    <a:lvl9pPr marL="2555487" algn="l" defTabSz="63853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1</a:t>
            </a:fld>
            <a:endParaRPr lang="zh-CN" altLang="en-US"/>
          </a:p>
        </p:txBody>
      </p:sp>
    </p:spTree>
    <p:extLst>
      <p:ext uri="{BB962C8B-B14F-4D97-AF65-F5344CB8AC3E}">
        <p14:creationId xmlns:p14="http://schemas.microsoft.com/office/powerpoint/2010/main" val="2175481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10</a:t>
            </a:fld>
            <a:endParaRPr lang="zh-CN" altLang="en-US"/>
          </a:p>
        </p:txBody>
      </p:sp>
    </p:spTree>
    <p:extLst>
      <p:ext uri="{BB962C8B-B14F-4D97-AF65-F5344CB8AC3E}">
        <p14:creationId xmlns:p14="http://schemas.microsoft.com/office/powerpoint/2010/main" val="1056551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11</a:t>
            </a:fld>
            <a:endParaRPr lang="zh-CN" altLang="en-US"/>
          </a:p>
        </p:txBody>
      </p:sp>
    </p:spTree>
    <p:extLst>
      <p:ext uri="{BB962C8B-B14F-4D97-AF65-F5344CB8AC3E}">
        <p14:creationId xmlns:p14="http://schemas.microsoft.com/office/powerpoint/2010/main" val="1152933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12</a:t>
            </a:fld>
            <a:endParaRPr lang="zh-CN" altLang="en-US"/>
          </a:p>
        </p:txBody>
      </p:sp>
    </p:spTree>
    <p:extLst>
      <p:ext uri="{BB962C8B-B14F-4D97-AF65-F5344CB8AC3E}">
        <p14:creationId xmlns:p14="http://schemas.microsoft.com/office/powerpoint/2010/main" val="181427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13</a:t>
            </a:fld>
            <a:endParaRPr lang="zh-CN" altLang="en-US"/>
          </a:p>
        </p:txBody>
      </p:sp>
    </p:spTree>
    <p:extLst>
      <p:ext uri="{BB962C8B-B14F-4D97-AF65-F5344CB8AC3E}">
        <p14:creationId xmlns:p14="http://schemas.microsoft.com/office/powerpoint/2010/main" val="384594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14</a:t>
            </a:fld>
            <a:endParaRPr lang="zh-CN" altLang="en-US"/>
          </a:p>
        </p:txBody>
      </p:sp>
    </p:spTree>
    <p:extLst>
      <p:ext uri="{BB962C8B-B14F-4D97-AF65-F5344CB8AC3E}">
        <p14:creationId xmlns:p14="http://schemas.microsoft.com/office/powerpoint/2010/main" val="3784550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15</a:t>
            </a:fld>
            <a:endParaRPr lang="zh-CN" altLang="en-US"/>
          </a:p>
        </p:txBody>
      </p:sp>
    </p:spTree>
    <p:extLst>
      <p:ext uri="{BB962C8B-B14F-4D97-AF65-F5344CB8AC3E}">
        <p14:creationId xmlns:p14="http://schemas.microsoft.com/office/powerpoint/2010/main" val="285172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16</a:t>
            </a:fld>
            <a:endParaRPr lang="zh-CN" altLang="en-US"/>
          </a:p>
        </p:txBody>
      </p:sp>
    </p:spTree>
    <p:extLst>
      <p:ext uri="{BB962C8B-B14F-4D97-AF65-F5344CB8AC3E}">
        <p14:creationId xmlns:p14="http://schemas.microsoft.com/office/powerpoint/2010/main" val="92318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a:t>
            </a:fld>
            <a:endParaRPr lang="zh-CN" altLang="en-US"/>
          </a:p>
        </p:txBody>
      </p:sp>
    </p:spTree>
    <p:extLst>
      <p:ext uri="{BB962C8B-B14F-4D97-AF65-F5344CB8AC3E}">
        <p14:creationId xmlns:p14="http://schemas.microsoft.com/office/powerpoint/2010/main" val="3522450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3</a:t>
            </a:fld>
            <a:endParaRPr lang="zh-CN" altLang="en-US"/>
          </a:p>
        </p:txBody>
      </p:sp>
    </p:spTree>
    <p:extLst>
      <p:ext uri="{BB962C8B-B14F-4D97-AF65-F5344CB8AC3E}">
        <p14:creationId xmlns:p14="http://schemas.microsoft.com/office/powerpoint/2010/main" val="55921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4</a:t>
            </a:fld>
            <a:endParaRPr lang="zh-CN" altLang="en-US"/>
          </a:p>
        </p:txBody>
      </p:sp>
    </p:spTree>
    <p:extLst>
      <p:ext uri="{BB962C8B-B14F-4D97-AF65-F5344CB8AC3E}">
        <p14:creationId xmlns:p14="http://schemas.microsoft.com/office/powerpoint/2010/main" val="105429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5</a:t>
            </a:fld>
            <a:endParaRPr lang="zh-CN" altLang="en-US"/>
          </a:p>
        </p:txBody>
      </p:sp>
    </p:spTree>
    <p:extLst>
      <p:ext uri="{BB962C8B-B14F-4D97-AF65-F5344CB8AC3E}">
        <p14:creationId xmlns:p14="http://schemas.microsoft.com/office/powerpoint/2010/main" val="286956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6</a:t>
            </a:fld>
            <a:endParaRPr lang="zh-CN" altLang="en-US"/>
          </a:p>
        </p:txBody>
      </p:sp>
    </p:spTree>
    <p:extLst>
      <p:ext uri="{BB962C8B-B14F-4D97-AF65-F5344CB8AC3E}">
        <p14:creationId xmlns:p14="http://schemas.microsoft.com/office/powerpoint/2010/main" val="376981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7</a:t>
            </a:fld>
            <a:endParaRPr lang="zh-CN" altLang="en-US"/>
          </a:p>
        </p:txBody>
      </p:sp>
    </p:spTree>
    <p:extLst>
      <p:ext uri="{BB962C8B-B14F-4D97-AF65-F5344CB8AC3E}">
        <p14:creationId xmlns:p14="http://schemas.microsoft.com/office/powerpoint/2010/main" val="162918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pPr/>
              <a:t>8</a:t>
            </a:fld>
            <a:endParaRPr lang="zh-CN" altLang="en-US"/>
          </a:p>
        </p:txBody>
      </p:sp>
    </p:spTree>
    <p:extLst>
      <p:ext uri="{BB962C8B-B14F-4D97-AF65-F5344CB8AC3E}">
        <p14:creationId xmlns:p14="http://schemas.microsoft.com/office/powerpoint/2010/main" val="4259706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9</a:t>
            </a:fld>
            <a:endParaRPr lang="zh-CN" altLang="en-US"/>
          </a:p>
        </p:txBody>
      </p:sp>
    </p:spTree>
    <p:extLst>
      <p:ext uri="{BB962C8B-B14F-4D97-AF65-F5344CB8AC3E}">
        <p14:creationId xmlns:p14="http://schemas.microsoft.com/office/powerpoint/2010/main" val="215568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19981" y="824885"/>
            <a:ext cx="6719888" cy="1754776"/>
          </a:xfrm>
        </p:spPr>
        <p:txBody>
          <a:bodyPr anchor="b"/>
          <a:lstStyle>
            <a:lvl1pPr algn="ctr">
              <a:defRPr sz="4409"/>
            </a:lvl1pPr>
          </a:lstStyle>
          <a:p>
            <a:r>
              <a:rPr lang="zh-CN" altLang="en-US"/>
              <a:t>单击此处编辑母版标题样式</a:t>
            </a:r>
            <a:endParaRPr lang="en-US" dirty="0"/>
          </a:p>
        </p:txBody>
      </p:sp>
      <p:sp>
        <p:nvSpPr>
          <p:cNvPr id="3" name="Subtitle 2"/>
          <p:cNvSpPr>
            <a:spLocks noGrp="1"/>
          </p:cNvSpPr>
          <p:nvPr>
            <p:ph type="subTitle" idx="1"/>
          </p:nvPr>
        </p:nvSpPr>
        <p:spPr>
          <a:xfrm>
            <a:off x="1119981" y="2647331"/>
            <a:ext cx="6719888" cy="1216909"/>
          </a:xfrm>
        </p:spPr>
        <p:txBody>
          <a:bodyPr/>
          <a:lstStyle>
            <a:lvl1pPr marL="0" indent="0" algn="ctr">
              <a:buNone/>
              <a:defRPr sz="1764"/>
            </a:lvl1pPr>
            <a:lvl2pPr marL="335996" indent="0" algn="ctr">
              <a:buNone/>
              <a:defRPr sz="1470"/>
            </a:lvl2pPr>
            <a:lvl3pPr marL="671993" indent="0" algn="ctr">
              <a:buNone/>
              <a:defRPr sz="1323"/>
            </a:lvl3pPr>
            <a:lvl4pPr marL="1007989" indent="0" algn="ctr">
              <a:buNone/>
              <a:defRPr sz="1176"/>
            </a:lvl4pPr>
            <a:lvl5pPr marL="1343985" indent="0" algn="ctr">
              <a:buNone/>
              <a:defRPr sz="1176"/>
            </a:lvl5pPr>
            <a:lvl6pPr marL="1679981" indent="0" algn="ctr">
              <a:buNone/>
              <a:defRPr sz="1176"/>
            </a:lvl6pPr>
            <a:lvl7pPr marL="2015978" indent="0" algn="ctr">
              <a:buNone/>
              <a:defRPr sz="1176"/>
            </a:lvl7pPr>
            <a:lvl8pPr marL="2351974" indent="0" algn="ctr">
              <a:buNone/>
              <a:defRPr sz="1176"/>
            </a:lvl8pPr>
            <a:lvl9pPr marL="2687970" indent="0" algn="ctr">
              <a:buNone/>
              <a:defRPr sz="117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03810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95024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892" y="268350"/>
            <a:ext cx="1931968"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5990" y="268350"/>
            <a:ext cx="5683905" cy="427143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407208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pPr>
                <a:defRPr/>
              </a:pPr>
              <a:t>2019/12/19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pPr/>
              <a:t>‹#›</a:t>
            </a:fld>
            <a:endParaRPr lang="zh-CN" altLang="en-US"/>
          </a:p>
        </p:txBody>
      </p:sp>
    </p:spTree>
    <p:extLst>
      <p:ext uri="{BB962C8B-B14F-4D97-AF65-F5344CB8AC3E}">
        <p14:creationId xmlns:p14="http://schemas.microsoft.com/office/powerpoint/2010/main" val="3881119234"/>
      </p:ext>
    </p:extLst>
  </p:cSld>
  <p:clrMapOvr>
    <a:masterClrMapping/>
  </p:clrMapOvr>
  <mc:AlternateContent xmlns:mc="http://schemas.openxmlformats.org/markup-compatibility/2006" xmlns:p14="http://schemas.microsoft.com/office/powerpoint/2010/main">
    <mc:Choice Requires="p14">
      <p:transition spd="slow" p14:dur="1300" advTm="0">
        <p14:pan dir="u"/>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07246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1323" y="1256579"/>
            <a:ext cx="7727871" cy="2096630"/>
          </a:xfrm>
        </p:spPr>
        <p:txBody>
          <a:bodyPr anchor="b"/>
          <a:lstStyle>
            <a:lvl1pPr>
              <a:defRPr sz="4409"/>
            </a:lvl1pPr>
          </a:lstStyle>
          <a:p>
            <a:r>
              <a:rPr lang="zh-CN" altLang="en-US"/>
              <a:t>单击此处编辑母版标题样式</a:t>
            </a:r>
            <a:endParaRPr lang="en-US" dirty="0"/>
          </a:p>
        </p:txBody>
      </p:sp>
      <p:sp>
        <p:nvSpPr>
          <p:cNvPr id="3" name="Text Placeholder 2"/>
          <p:cNvSpPr>
            <a:spLocks noGrp="1"/>
          </p:cNvSpPr>
          <p:nvPr>
            <p:ph type="body" idx="1"/>
          </p:nvPr>
        </p:nvSpPr>
        <p:spPr>
          <a:xfrm>
            <a:off x="611323" y="3373044"/>
            <a:ext cx="7727871" cy="1102568"/>
          </a:xfrm>
        </p:spPr>
        <p:txBody>
          <a:bodyPr/>
          <a:lstStyle>
            <a:lvl1pPr marL="0" indent="0">
              <a:buNone/>
              <a:defRPr sz="1764">
                <a:solidFill>
                  <a:schemeClr val="tx1">
                    <a:tint val="75000"/>
                  </a:schemeClr>
                </a:solidFill>
              </a:defRPr>
            </a:lvl1pPr>
            <a:lvl2pPr marL="335996" indent="0">
              <a:buNone/>
              <a:defRPr sz="1470">
                <a:solidFill>
                  <a:schemeClr val="tx1">
                    <a:tint val="75000"/>
                  </a:schemeClr>
                </a:solidFill>
              </a:defRPr>
            </a:lvl2pPr>
            <a:lvl3pPr marL="671993" indent="0">
              <a:buNone/>
              <a:defRPr sz="1323">
                <a:solidFill>
                  <a:schemeClr val="tx1">
                    <a:tint val="75000"/>
                  </a:schemeClr>
                </a:solidFill>
              </a:defRPr>
            </a:lvl3pPr>
            <a:lvl4pPr marL="1007989" indent="0">
              <a:buNone/>
              <a:defRPr sz="1176">
                <a:solidFill>
                  <a:schemeClr val="tx1">
                    <a:tint val="75000"/>
                  </a:schemeClr>
                </a:solidFill>
              </a:defRPr>
            </a:lvl4pPr>
            <a:lvl5pPr marL="1343985" indent="0">
              <a:buNone/>
              <a:defRPr sz="1176">
                <a:solidFill>
                  <a:schemeClr val="tx1">
                    <a:tint val="75000"/>
                  </a:schemeClr>
                </a:solidFill>
              </a:defRPr>
            </a:lvl5pPr>
            <a:lvl6pPr marL="1679981" indent="0">
              <a:buNone/>
              <a:defRPr sz="1176">
                <a:solidFill>
                  <a:schemeClr val="tx1">
                    <a:tint val="75000"/>
                  </a:schemeClr>
                </a:solidFill>
              </a:defRPr>
            </a:lvl6pPr>
            <a:lvl7pPr marL="2015978" indent="0">
              <a:buNone/>
              <a:defRPr sz="1176">
                <a:solidFill>
                  <a:schemeClr val="tx1">
                    <a:tint val="75000"/>
                  </a:schemeClr>
                </a:solidFill>
              </a:defRPr>
            </a:lvl7pPr>
            <a:lvl8pPr marL="2351974" indent="0">
              <a:buNone/>
              <a:defRPr sz="1176">
                <a:solidFill>
                  <a:schemeClr val="tx1">
                    <a:tint val="75000"/>
                  </a:schemeClr>
                </a:solidFill>
              </a:defRPr>
            </a:lvl8pPr>
            <a:lvl9pPr marL="2687970" indent="0">
              <a:buNone/>
              <a:defRPr sz="117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7907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5990"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35924"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30830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7157" y="268350"/>
            <a:ext cx="7727871"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7157" y="1235577"/>
            <a:ext cx="3790436"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zh-CN" altLang="en-US"/>
              <a:t>单击此处编辑母版文本样式</a:t>
            </a:r>
          </a:p>
        </p:txBody>
      </p:sp>
      <p:sp>
        <p:nvSpPr>
          <p:cNvPr id="4" name="Content Placeholder 3"/>
          <p:cNvSpPr>
            <a:spLocks noGrp="1"/>
          </p:cNvSpPr>
          <p:nvPr>
            <p:ph sz="half" idx="2"/>
          </p:nvPr>
        </p:nvSpPr>
        <p:spPr>
          <a:xfrm>
            <a:off x="617157" y="1841114"/>
            <a:ext cx="3790436"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35924" y="1235577"/>
            <a:ext cx="3809103"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zh-CN" altLang="en-US"/>
              <a:t>单击此处编辑母版文本样式</a:t>
            </a:r>
          </a:p>
        </p:txBody>
      </p:sp>
      <p:sp>
        <p:nvSpPr>
          <p:cNvPr id="6" name="Content Placeholder 5"/>
          <p:cNvSpPr>
            <a:spLocks noGrp="1"/>
          </p:cNvSpPr>
          <p:nvPr>
            <p:ph sz="quarter" idx="4"/>
          </p:nvPr>
        </p:nvSpPr>
        <p:spPr>
          <a:xfrm>
            <a:off x="4535924" y="1841114"/>
            <a:ext cx="3809103"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481A012C-3782-4128-B36B-91F05AF1EE8F}" type="slidenum">
              <a:rPr lang="en-US" altLang="zh-CN" smtClean="0"/>
              <a:pPr/>
              <a:t>‹#›</a:t>
            </a:fld>
            <a:endParaRPr lang="zh-CN" altLang="en-US"/>
          </a:p>
        </p:txBody>
      </p:sp>
      <p:sp>
        <p:nvSpPr>
          <p:cNvPr id="11" name="矩形 10"/>
          <p:cNvSpPr/>
          <p:nvPr userDrawn="1"/>
        </p:nvSpPr>
        <p:spPr>
          <a:xfrm>
            <a:off x="6784117" y="4680336"/>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77395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385481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E156C02-6AC0-4150-BF14-3C2902387D77}" type="datetimeFigureOut">
              <a:rPr lang="zh-CN" altLang="en-US" smtClean="0"/>
              <a:pPr>
                <a:defRPr/>
              </a:pPr>
              <a:t>2019/12/19</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287B9ED6-FA7E-4333-AD61-EE26BDBEFB97}" type="slidenum">
              <a:rPr lang="en-US" altLang="zh-CN" smtClean="0"/>
              <a:pPr/>
              <a:t>‹#›</a:t>
            </a:fld>
            <a:endParaRPr lang="zh-CN" altLang="en-US"/>
          </a:p>
        </p:txBody>
      </p:sp>
    </p:spTree>
    <p:extLst>
      <p:ext uri="{BB962C8B-B14F-4D97-AF65-F5344CB8AC3E}">
        <p14:creationId xmlns:p14="http://schemas.microsoft.com/office/powerpoint/2010/main" val="30951518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zh-CN" altLang="en-US"/>
              <a:t>单击此处编辑母版标题样式</a:t>
            </a:r>
            <a:endParaRPr lang="en-US" dirty="0"/>
          </a:p>
        </p:txBody>
      </p:sp>
      <p:sp>
        <p:nvSpPr>
          <p:cNvPr id="3" name="Content Placeholder 2"/>
          <p:cNvSpPr>
            <a:spLocks noGrp="1"/>
          </p:cNvSpPr>
          <p:nvPr>
            <p:ph idx="1"/>
          </p:nvPr>
        </p:nvSpPr>
        <p:spPr>
          <a:xfrm>
            <a:off x="3809103" y="725712"/>
            <a:ext cx="4535924"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379867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09103" y="725712"/>
            <a:ext cx="4535924" cy="3581889"/>
          </a:xfrm>
        </p:spPr>
        <p:txBody>
          <a:bodyPr anchor="t"/>
          <a:lstStyle>
            <a:lvl1pPr marL="0" indent="0">
              <a:buNone/>
              <a:defRPr sz="2352"/>
            </a:lvl1pPr>
            <a:lvl2pPr marL="335996" indent="0">
              <a:buNone/>
              <a:defRPr sz="2058"/>
            </a:lvl2pPr>
            <a:lvl3pPr marL="671993" indent="0">
              <a:buNone/>
              <a:defRPr sz="1764"/>
            </a:lvl3pPr>
            <a:lvl4pPr marL="1007989" indent="0">
              <a:buNone/>
              <a:defRPr sz="1470"/>
            </a:lvl4pPr>
            <a:lvl5pPr marL="1343985" indent="0">
              <a:buNone/>
              <a:defRPr sz="1470"/>
            </a:lvl5pPr>
            <a:lvl6pPr marL="1679981" indent="0">
              <a:buNone/>
              <a:defRPr sz="1470"/>
            </a:lvl6pPr>
            <a:lvl7pPr marL="2015978" indent="0">
              <a:buNone/>
              <a:defRPr sz="1470"/>
            </a:lvl7pPr>
            <a:lvl8pPr marL="2351974" indent="0">
              <a:buNone/>
              <a:defRPr sz="1470"/>
            </a:lvl8pPr>
            <a:lvl9pPr marL="2687970"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pPr>
                <a:defRPr/>
              </a:pPr>
              <a:t>2019/12/19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104998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990" y="268350"/>
            <a:ext cx="7727871"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5990" y="1341750"/>
            <a:ext cx="7727871" cy="31980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5990" y="4671624"/>
            <a:ext cx="2015966" cy="268350"/>
          </a:xfrm>
          <a:prstGeom prst="rect">
            <a:avLst/>
          </a:prstGeom>
        </p:spPr>
        <p:txBody>
          <a:bodyPr vert="horz" lIns="91440" tIns="45720" rIns="91440" bIns="45720" rtlCol="0" anchor="ctr"/>
          <a:lstStyle>
            <a:lvl1pPr algn="l">
              <a:defRPr sz="882">
                <a:solidFill>
                  <a:schemeClr val="tx1">
                    <a:tint val="75000"/>
                  </a:schemeClr>
                </a:solidFill>
              </a:defRPr>
            </a:lvl1pPr>
          </a:lstStyle>
          <a:p>
            <a:pPr>
              <a:defRPr/>
            </a:pPr>
            <a:fld id="{63A56D01-2764-4F3F-81D1-FEDBA43AD549}" type="datetimeFigureOut">
              <a:rPr lang="zh-CN" altLang="en-US" smtClean="0"/>
              <a:pPr>
                <a:defRPr/>
              </a:pPr>
              <a:t>2019/12/19</a:t>
            </a:fld>
            <a:endParaRPr lang="zh-CN" altLang="en-US"/>
          </a:p>
        </p:txBody>
      </p:sp>
      <p:sp>
        <p:nvSpPr>
          <p:cNvPr id="5" name="Footer Placeholder 4"/>
          <p:cNvSpPr>
            <a:spLocks noGrp="1"/>
          </p:cNvSpPr>
          <p:nvPr>
            <p:ph type="ftr" sz="quarter" idx="3"/>
          </p:nvPr>
        </p:nvSpPr>
        <p:spPr>
          <a:xfrm>
            <a:off x="2967951" y="4671624"/>
            <a:ext cx="3023949" cy="268350"/>
          </a:xfrm>
          <a:prstGeom prst="rect">
            <a:avLst/>
          </a:prstGeom>
        </p:spPr>
        <p:txBody>
          <a:bodyPr vert="horz" lIns="91440" tIns="45720" rIns="91440" bIns="45720" rtlCol="0" anchor="ctr"/>
          <a:lstStyle>
            <a:lvl1pPr algn="ctr">
              <a:defRPr sz="882">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27894" y="4671624"/>
            <a:ext cx="201596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481A012C-3782-4128-B36B-91F05AF1EE8F}" type="slidenum">
              <a:rPr lang="en-US" altLang="zh-CN" smtClean="0"/>
              <a:pPr/>
              <a:t>‹#›</a:t>
            </a:fld>
            <a:endParaRPr lang="zh-CN" altLang="en-US"/>
          </a:p>
        </p:txBody>
      </p:sp>
    </p:spTree>
    <p:extLst>
      <p:ext uri="{BB962C8B-B14F-4D97-AF65-F5344CB8AC3E}">
        <p14:creationId xmlns:p14="http://schemas.microsoft.com/office/powerpoint/2010/main" val="277690209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mc:AlternateContent xmlns:mc="http://schemas.openxmlformats.org/markup-compatibility/2006" xmlns:p14="http://schemas.microsoft.com/office/powerpoint/2010/main">
    <mc:Choice Requires="p14">
      <p:transition spd="slow" p14:dur="1300">
        <p14:pan dir="u"/>
      </p:transition>
    </mc:Choice>
    <mc:Fallback xmlns="">
      <p:transition spd="slow" advTm="0">
        <p:fade/>
      </p:transition>
    </mc:Fallback>
  </mc:AlternateContent>
  <p:txStyles>
    <p:titleStyle>
      <a:lvl1pPr algn="l" defTabSz="671993"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7998" indent="-167998" algn="l" defTabSz="671993"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3994" indent="-167998" algn="l" defTabSz="671993" rtl="0" eaLnBrk="1" latinLnBrk="0" hangingPunct="1">
        <a:lnSpc>
          <a:spcPct val="90000"/>
        </a:lnSpc>
        <a:spcBef>
          <a:spcPts val="367"/>
        </a:spcBef>
        <a:buFont typeface="Arial" panose="020B0604020202020204" pitchFamily="34" charset="0"/>
        <a:buChar char="•"/>
        <a:defRPr sz="1764" kern="1200">
          <a:solidFill>
            <a:schemeClr val="tx1"/>
          </a:solidFill>
          <a:latin typeface="+mn-lt"/>
          <a:ea typeface="+mn-ea"/>
          <a:cs typeface="+mn-cs"/>
        </a:defRPr>
      </a:lvl2pPr>
      <a:lvl3pPr marL="839991" indent="-167998" algn="l" defTabSz="671993" rtl="0" eaLnBrk="1" latinLnBrk="0" hangingPunct="1">
        <a:lnSpc>
          <a:spcPct val="90000"/>
        </a:lnSpc>
        <a:spcBef>
          <a:spcPts val="367"/>
        </a:spcBef>
        <a:buFont typeface="Arial" panose="020B0604020202020204" pitchFamily="34" charset="0"/>
        <a:buChar char="•"/>
        <a:defRPr sz="1470" kern="1200">
          <a:solidFill>
            <a:schemeClr val="tx1"/>
          </a:solidFill>
          <a:latin typeface="+mn-lt"/>
          <a:ea typeface="+mn-ea"/>
          <a:cs typeface="+mn-cs"/>
        </a:defRPr>
      </a:lvl3pPr>
      <a:lvl4pPr marL="1175987"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4pPr>
      <a:lvl5pPr marL="1511983"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5pPr>
      <a:lvl6pPr marL="1847980"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6pPr>
      <a:lvl7pPr marL="2183976"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7pPr>
      <a:lvl8pPr marL="2519972"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8pPr>
      <a:lvl9pPr marL="2855968"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1993" rtl="0" eaLnBrk="1" latinLnBrk="0" hangingPunct="1">
        <a:defRPr sz="1323" kern="1200">
          <a:solidFill>
            <a:schemeClr val="tx1"/>
          </a:solidFill>
          <a:latin typeface="+mn-lt"/>
          <a:ea typeface="+mn-ea"/>
          <a:cs typeface="+mn-cs"/>
        </a:defRPr>
      </a:lvl1pPr>
      <a:lvl2pPr marL="335996" algn="l" defTabSz="671993" rtl="0" eaLnBrk="1" latinLnBrk="0" hangingPunct="1">
        <a:defRPr sz="1323" kern="1200">
          <a:solidFill>
            <a:schemeClr val="tx1"/>
          </a:solidFill>
          <a:latin typeface="+mn-lt"/>
          <a:ea typeface="+mn-ea"/>
          <a:cs typeface="+mn-cs"/>
        </a:defRPr>
      </a:lvl2pPr>
      <a:lvl3pPr marL="671993" algn="l" defTabSz="671993" rtl="0" eaLnBrk="1" latinLnBrk="0" hangingPunct="1">
        <a:defRPr sz="1323" kern="1200">
          <a:solidFill>
            <a:schemeClr val="tx1"/>
          </a:solidFill>
          <a:latin typeface="+mn-lt"/>
          <a:ea typeface="+mn-ea"/>
          <a:cs typeface="+mn-cs"/>
        </a:defRPr>
      </a:lvl3pPr>
      <a:lvl4pPr marL="1007989" algn="l" defTabSz="671993" rtl="0" eaLnBrk="1" latinLnBrk="0" hangingPunct="1">
        <a:defRPr sz="1323" kern="1200">
          <a:solidFill>
            <a:schemeClr val="tx1"/>
          </a:solidFill>
          <a:latin typeface="+mn-lt"/>
          <a:ea typeface="+mn-ea"/>
          <a:cs typeface="+mn-cs"/>
        </a:defRPr>
      </a:lvl4pPr>
      <a:lvl5pPr marL="1343985" algn="l" defTabSz="671993" rtl="0" eaLnBrk="1" latinLnBrk="0" hangingPunct="1">
        <a:defRPr sz="1323" kern="1200">
          <a:solidFill>
            <a:schemeClr val="tx1"/>
          </a:solidFill>
          <a:latin typeface="+mn-lt"/>
          <a:ea typeface="+mn-ea"/>
          <a:cs typeface="+mn-cs"/>
        </a:defRPr>
      </a:lvl5pPr>
      <a:lvl6pPr marL="1679981" algn="l" defTabSz="671993" rtl="0" eaLnBrk="1" latinLnBrk="0" hangingPunct="1">
        <a:defRPr sz="1323" kern="1200">
          <a:solidFill>
            <a:schemeClr val="tx1"/>
          </a:solidFill>
          <a:latin typeface="+mn-lt"/>
          <a:ea typeface="+mn-ea"/>
          <a:cs typeface="+mn-cs"/>
        </a:defRPr>
      </a:lvl6pPr>
      <a:lvl7pPr marL="2015978" algn="l" defTabSz="671993" rtl="0" eaLnBrk="1" latinLnBrk="0" hangingPunct="1">
        <a:defRPr sz="1323" kern="1200">
          <a:solidFill>
            <a:schemeClr val="tx1"/>
          </a:solidFill>
          <a:latin typeface="+mn-lt"/>
          <a:ea typeface="+mn-ea"/>
          <a:cs typeface="+mn-cs"/>
        </a:defRPr>
      </a:lvl7pPr>
      <a:lvl8pPr marL="2351974" algn="l" defTabSz="671993" rtl="0" eaLnBrk="1" latinLnBrk="0" hangingPunct="1">
        <a:defRPr sz="1323" kern="1200">
          <a:solidFill>
            <a:schemeClr val="tx1"/>
          </a:solidFill>
          <a:latin typeface="+mn-lt"/>
          <a:ea typeface="+mn-ea"/>
          <a:cs typeface="+mn-cs"/>
        </a:defRPr>
      </a:lvl8pPr>
      <a:lvl9pPr marL="2687970" algn="l" defTabSz="671993"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083804" y="1246673"/>
            <a:ext cx="6955750" cy="769441"/>
          </a:xfrm>
          <a:prstGeom prst="rect">
            <a:avLst/>
          </a:prstGeom>
          <a:noFill/>
        </p:spPr>
        <p:txBody>
          <a:bodyPr wrap="none" rtlCol="0">
            <a:spAutoFit/>
          </a:bodyPr>
          <a:lstStyle/>
          <a:p>
            <a:r>
              <a:rPr lang="zh-CN" altLang="en-US" sz="4400" dirty="0">
                <a:solidFill>
                  <a:srgbClr val="17B59E"/>
                </a:solidFill>
                <a:latin typeface="微软雅黑" panose="020B0503020204020204" pitchFamily="34" charset="-122"/>
                <a:ea typeface="微软雅黑" panose="020B0503020204020204" pitchFamily="34" charset="-122"/>
              </a:rPr>
              <a:t>数字图像处理组队项目汇报</a:t>
            </a:r>
          </a:p>
        </p:txBody>
      </p:sp>
      <p:sp>
        <p:nvSpPr>
          <p:cNvPr id="4" name="文本框 3"/>
          <p:cNvSpPr txBox="1"/>
          <p:nvPr/>
        </p:nvSpPr>
        <p:spPr>
          <a:xfrm>
            <a:off x="2242774" y="2266240"/>
            <a:ext cx="4474302"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汇报人：刘洋、陈泽鸿、张航、田世豪、和昕    日期：</a:t>
            </a:r>
            <a:r>
              <a:rPr lang="en-US" altLang="zh-CN" sz="1050" dirty="0">
                <a:latin typeface="微软雅黑" panose="020B0503020204020204" pitchFamily="34" charset="-122"/>
                <a:ea typeface="微软雅黑" panose="020B0503020204020204" pitchFamily="34" charset="-122"/>
              </a:rPr>
              <a:t>2019</a:t>
            </a:r>
            <a:r>
              <a:rPr lang="zh-CN" altLang="en-US" sz="1050" dirty="0">
                <a:latin typeface="微软雅黑" panose="020B0503020204020204" pitchFamily="34" charset="-122"/>
                <a:ea typeface="微软雅黑" panose="020B0503020204020204" pitchFamily="34" charset="-122"/>
              </a:rPr>
              <a:t>年</a:t>
            </a:r>
            <a:r>
              <a:rPr lang="en-US" altLang="zh-CN" sz="1050" dirty="0">
                <a:latin typeface="微软雅黑" panose="020B0503020204020204" pitchFamily="34" charset="-122"/>
                <a:ea typeface="微软雅黑" panose="020B0503020204020204" pitchFamily="34" charset="-122"/>
              </a:rPr>
              <a:t>12</a:t>
            </a:r>
            <a:r>
              <a:rPr lang="zh-CN" altLang="en-US" sz="1050" dirty="0">
                <a:latin typeface="微软雅黑" panose="020B0503020204020204" pitchFamily="34" charset="-122"/>
                <a:ea typeface="微软雅黑" panose="020B0503020204020204" pitchFamily="34" charset="-122"/>
              </a:rPr>
              <a:t>月</a:t>
            </a:r>
            <a:r>
              <a:rPr lang="en-US" altLang="zh-CN" sz="1050" dirty="0">
                <a:latin typeface="微软雅黑" panose="020B0503020204020204" pitchFamily="34" charset="-122"/>
                <a:ea typeface="微软雅黑" panose="020B0503020204020204" pitchFamily="34" charset="-122"/>
              </a:rPr>
              <a:t>21</a:t>
            </a:r>
            <a:r>
              <a:rPr lang="zh-CN" altLang="en-US" sz="1050" dirty="0">
                <a:latin typeface="微软雅黑" panose="020B0503020204020204" pitchFamily="34" charset="-122"/>
                <a:ea typeface="微软雅黑" panose="020B0503020204020204" pitchFamily="34" charset="-122"/>
              </a:rPr>
              <a:t>日</a:t>
            </a:r>
            <a:endParaRPr lang="en-US" altLang="zh-CN" sz="10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630"/>
                            </p:stCondLst>
                            <p:childTnLst>
                              <p:par>
                                <p:cTn id="13" presetID="41" presetClass="entr" presetSubtype="0" fill="hold" grpId="1"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Lst>
  </p:timing>
  <p:extLst>
    <p:ext uri="{E180D4A7-C9FB-4DFB-919C-405C955672EB}">
      <p14:showEvtLst xmlns:p14="http://schemas.microsoft.com/office/powerpoint/2010/main">
        <p14:playEvt time="8"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4</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279732" y="3592586"/>
            <a:ext cx="1800493"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里程识别原理</a:t>
            </a:r>
          </a:p>
        </p:txBody>
      </p:sp>
    </p:spTree>
    <p:extLst>
      <p:ext uri="{BB962C8B-B14F-4D97-AF65-F5344CB8AC3E}">
        <p14:creationId xmlns:p14="http://schemas.microsoft.com/office/powerpoint/2010/main" val="18778876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646605"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里程识别原理</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645606" y="1242883"/>
            <a:ext cx="6786566" cy="2800767"/>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数字识别主要有两种方法，一是通过</a:t>
            </a:r>
            <a:r>
              <a:rPr lang="en-US" altLang="zh-CN" sz="1600" spc="300" dirty="0" err="1">
                <a:solidFill>
                  <a:schemeClr val="tx1">
                    <a:lumMod val="65000"/>
                    <a:lumOff val="35000"/>
                  </a:schemeClr>
                </a:solidFill>
                <a:latin typeface="微软雅黑" panose="020B0503020204020204" pitchFamily="34" charset="-122"/>
                <a:ea typeface="微软雅黑" panose="020B0503020204020204" pitchFamily="34" charset="-122"/>
              </a:rPr>
              <a:t>opencv</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模板匹配的方式识别，二是利用</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Tesseract-OCR</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。模板匹配对图像质量要求较高，而且面对不同分辨率大小的数字时，还需要调节模板大小，所以后面采用</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Tesseract-OCR</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进行识别。</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Tesseract-OCR</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是目前较主流的数字识别方式之一。</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Tesseract-OCR</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有自己默认支持的可识别语言、字体，但是对于不支持的字体需要先进行训练，才能识别。</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我们利用了</a:t>
            </a:r>
            <a:r>
              <a:rPr lang="en-US" altLang="zh-CN" sz="1600" spc="300" dirty="0" err="1">
                <a:solidFill>
                  <a:schemeClr val="tx1">
                    <a:lumMod val="65000"/>
                    <a:lumOff val="35000"/>
                  </a:schemeClr>
                </a:solidFill>
                <a:latin typeface="微软雅黑" panose="020B0503020204020204" pitchFamily="34" charset="-122"/>
                <a:ea typeface="微软雅黑" panose="020B0503020204020204" pitchFamily="34" charset="-122"/>
              </a:rPr>
              <a:t>jTessBoxEditor</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工具来进行样本训练，生成训练样本库。利用</a:t>
            </a:r>
            <a:r>
              <a:rPr lang="en-US" altLang="zh-CN" sz="1600" spc="300" dirty="0" err="1">
                <a:solidFill>
                  <a:schemeClr val="tx1">
                    <a:lumMod val="65000"/>
                    <a:lumOff val="35000"/>
                  </a:schemeClr>
                </a:solidFill>
                <a:latin typeface="微软雅黑" panose="020B0503020204020204" pitchFamily="34" charset="-122"/>
                <a:ea typeface="微软雅黑" panose="020B0503020204020204" pitchFamily="34" charset="-122"/>
              </a:rPr>
              <a:t>pytesseract</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库来进行数字识别。</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63327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646605"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里程识别原理</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645606" y="1242883"/>
            <a:ext cx="6786566" cy="2062103"/>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具体步骤：</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第一步，取得了要识别数字的样本；</a:t>
            </a: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第二步，使用</a:t>
            </a:r>
            <a:r>
              <a:rPr lang="en-US" altLang="zh-CN" sz="1600" spc="300" dirty="0" err="1">
                <a:solidFill>
                  <a:schemeClr val="tx1">
                    <a:lumMod val="65000"/>
                    <a:lumOff val="35000"/>
                  </a:schemeClr>
                </a:solidFill>
                <a:latin typeface="微软雅黑" panose="020B0503020204020204" pitchFamily="34" charset="-122"/>
                <a:ea typeface="微软雅黑" panose="020B0503020204020204" pitchFamily="34" charset="-122"/>
              </a:rPr>
              <a:t>jTessBoxEditor</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对样本进行训练和纠正，取得训练数据；</a:t>
            </a: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第三步，创建白名单，指定识别范围；</a:t>
            </a: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第四步，图像预处理，将图像缩放，阈值化；</a:t>
            </a: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第五步，识别图像。</a:t>
            </a:r>
          </a:p>
          <a:p>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20966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646605"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里程识别原理</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645606" y="876529"/>
            <a:ext cx="6786566" cy="338554"/>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样本训练：</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0303568-5C5F-45D2-95AF-08FDA6D4C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01" y="1382484"/>
            <a:ext cx="5123131" cy="2505786"/>
          </a:xfrm>
          <a:prstGeom prst="rect">
            <a:avLst/>
          </a:prstGeom>
        </p:spPr>
      </p:pic>
      <p:pic>
        <p:nvPicPr>
          <p:cNvPr id="8" name="图片 7">
            <a:extLst>
              <a:ext uri="{FF2B5EF4-FFF2-40B4-BE49-F238E27FC236}">
                <a16:creationId xmlns:a16="http://schemas.microsoft.com/office/drawing/2014/main" id="{BD1699B1-7517-485B-B0D1-89BAE0FAC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2570" y="963739"/>
            <a:ext cx="5257800" cy="3343275"/>
          </a:xfrm>
          <a:prstGeom prst="rect">
            <a:avLst/>
          </a:prstGeom>
        </p:spPr>
      </p:pic>
    </p:spTree>
    <p:extLst>
      <p:ext uri="{BB962C8B-B14F-4D97-AF65-F5344CB8AC3E}">
        <p14:creationId xmlns:p14="http://schemas.microsoft.com/office/powerpoint/2010/main" val="924255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646605"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里程识别原理</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645606" y="1242883"/>
            <a:ext cx="6786566" cy="338554"/>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测试：</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7AC76EA-A6E0-4D29-A9D3-2AC2157ACD7B}"/>
              </a:ext>
            </a:extLst>
          </p:cNvPr>
          <p:cNvSpPr txBox="1"/>
          <p:nvPr/>
        </p:nvSpPr>
        <p:spPr>
          <a:xfrm>
            <a:off x="519595" y="3024198"/>
            <a:ext cx="6786566" cy="338554"/>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仪表盘识别：</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B0CBFF1-14E8-4417-9533-6AC41BED0F89}"/>
              </a:ext>
            </a:extLst>
          </p:cNvPr>
          <p:cNvPicPr/>
          <p:nvPr/>
        </p:nvPicPr>
        <p:blipFill>
          <a:blip r:embed="rId4">
            <a:extLst>
              <a:ext uri="{28A0092B-C50C-407E-A947-70E740481C1C}">
                <a14:useLocalDpi xmlns:a14="http://schemas.microsoft.com/office/drawing/2010/main" val="0"/>
              </a:ext>
            </a:extLst>
          </a:blip>
          <a:stretch>
            <a:fillRect/>
          </a:stretch>
        </p:blipFill>
        <p:spPr>
          <a:xfrm>
            <a:off x="879625" y="3454072"/>
            <a:ext cx="2232186" cy="1037036"/>
          </a:xfrm>
          <a:prstGeom prst="rect">
            <a:avLst/>
          </a:prstGeom>
        </p:spPr>
      </p:pic>
      <p:pic>
        <p:nvPicPr>
          <p:cNvPr id="2" name="图片 1">
            <a:extLst>
              <a:ext uri="{FF2B5EF4-FFF2-40B4-BE49-F238E27FC236}">
                <a16:creationId xmlns:a16="http://schemas.microsoft.com/office/drawing/2014/main" id="{36CF3D23-7288-4F80-8F96-314F78185802}"/>
              </a:ext>
            </a:extLst>
          </p:cNvPr>
          <p:cNvPicPr>
            <a:picLocks noChangeAspect="1"/>
          </p:cNvPicPr>
          <p:nvPr/>
        </p:nvPicPr>
        <p:blipFill>
          <a:blip r:embed="rId5"/>
          <a:stretch>
            <a:fillRect/>
          </a:stretch>
        </p:blipFill>
        <p:spPr>
          <a:xfrm>
            <a:off x="4623937" y="3247866"/>
            <a:ext cx="2232186" cy="1243242"/>
          </a:xfrm>
          <a:prstGeom prst="rect">
            <a:avLst/>
          </a:prstGeom>
        </p:spPr>
      </p:pic>
      <p:pic>
        <p:nvPicPr>
          <p:cNvPr id="8" name="图片 7">
            <a:extLst>
              <a:ext uri="{FF2B5EF4-FFF2-40B4-BE49-F238E27FC236}">
                <a16:creationId xmlns:a16="http://schemas.microsoft.com/office/drawing/2014/main" id="{332C6533-4AED-42BB-AA2C-C0516771EA8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985802" y="1765249"/>
            <a:ext cx="2486039" cy="922359"/>
          </a:xfrm>
          <a:prstGeom prst="rect">
            <a:avLst/>
          </a:prstGeom>
          <a:noFill/>
          <a:ln>
            <a:noFill/>
          </a:ln>
        </p:spPr>
      </p:pic>
      <p:pic>
        <p:nvPicPr>
          <p:cNvPr id="9" name="图片 8">
            <a:extLst>
              <a:ext uri="{FF2B5EF4-FFF2-40B4-BE49-F238E27FC236}">
                <a16:creationId xmlns:a16="http://schemas.microsoft.com/office/drawing/2014/main" id="{D0D1697D-F56E-47A3-9995-AFB64510A38F}"/>
              </a:ext>
            </a:extLst>
          </p:cNvPr>
          <p:cNvPicPr/>
          <p:nvPr/>
        </p:nvPicPr>
        <p:blipFill>
          <a:blip r:embed="rId7"/>
          <a:stretch>
            <a:fillRect/>
          </a:stretch>
        </p:blipFill>
        <p:spPr>
          <a:xfrm>
            <a:off x="4383035" y="1541717"/>
            <a:ext cx="2713990" cy="913765"/>
          </a:xfrm>
          <a:prstGeom prst="rect">
            <a:avLst/>
          </a:prstGeom>
        </p:spPr>
      </p:pic>
    </p:spTree>
    <p:extLst>
      <p:ext uri="{BB962C8B-B14F-4D97-AF65-F5344CB8AC3E}">
        <p14:creationId xmlns:p14="http://schemas.microsoft.com/office/powerpoint/2010/main" val="35227834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5</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18341" y="3599359"/>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项目演示</a:t>
            </a:r>
          </a:p>
        </p:txBody>
      </p:sp>
    </p:spTree>
    <p:extLst>
      <p:ext uri="{BB962C8B-B14F-4D97-AF65-F5344CB8AC3E}">
        <p14:creationId xmlns:p14="http://schemas.microsoft.com/office/powerpoint/2010/main" val="38500048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409212" y="1340384"/>
            <a:ext cx="6141425" cy="769441"/>
          </a:xfrm>
          <a:prstGeom prst="rect">
            <a:avLst/>
          </a:prstGeom>
          <a:noFill/>
        </p:spPr>
        <p:txBody>
          <a:bodyPr wrap="none" rtlCol="0">
            <a:spAutoFit/>
          </a:bodyPr>
          <a:lstStyle/>
          <a:p>
            <a:r>
              <a:rPr lang="zh-CN" altLang="en-US" sz="4400" dirty="0">
                <a:solidFill>
                  <a:srgbClr val="17B59E"/>
                </a:solidFill>
                <a:latin typeface="微软雅黑" panose="020B0503020204020204" pitchFamily="34" charset="-122"/>
                <a:ea typeface="微软雅黑" panose="020B0503020204020204" pitchFamily="34" charset="-122"/>
              </a:rPr>
              <a:t>汇报完毕 感谢您的聆听</a:t>
            </a:r>
          </a:p>
        </p:txBody>
      </p:sp>
      <p:sp>
        <p:nvSpPr>
          <p:cNvPr id="4" name="文本框 3"/>
          <p:cNvSpPr txBox="1"/>
          <p:nvPr/>
        </p:nvSpPr>
        <p:spPr>
          <a:xfrm>
            <a:off x="3142314" y="2120046"/>
            <a:ext cx="267522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Thanks for listening!</a:t>
            </a:r>
            <a:endParaRPr lang="zh-CN" altLang="en-US" sz="2000" dirty="0">
              <a:solidFill>
                <a:srgbClr val="17B5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41962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57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463076" y="-915801"/>
            <a:ext cx="6449197" cy="7416620"/>
          </a:xfrm>
          <a:prstGeom prst="rect">
            <a:avLst/>
          </a:prstGeom>
        </p:spPr>
      </p:pic>
      <p:sp>
        <p:nvSpPr>
          <p:cNvPr id="4" name="椭圆 3"/>
          <p:cNvSpPr/>
          <p:nvPr/>
        </p:nvSpPr>
        <p:spPr>
          <a:xfrm>
            <a:off x="1311661" y="1512072"/>
            <a:ext cx="2448204" cy="2448204"/>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latin typeface="微软雅黑" panose="020B0503020204020204" pitchFamily="34" charset="-122"/>
                <a:ea typeface="微软雅黑" panose="020B0503020204020204" pitchFamily="34" charset="-122"/>
              </a:rPr>
              <a:t>目录</a:t>
            </a:r>
          </a:p>
        </p:txBody>
      </p:sp>
      <p:sp>
        <p:nvSpPr>
          <p:cNvPr id="5" name="椭圆 4"/>
          <p:cNvSpPr/>
          <p:nvPr/>
        </p:nvSpPr>
        <p:spPr>
          <a:xfrm>
            <a:off x="5199985" y="1152042"/>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776034" y="1224048"/>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项目简介</a:t>
            </a:r>
          </a:p>
        </p:txBody>
      </p:sp>
      <p:sp>
        <p:nvSpPr>
          <p:cNvPr id="15" name="椭圆 14"/>
          <p:cNvSpPr/>
          <p:nvPr/>
        </p:nvSpPr>
        <p:spPr>
          <a:xfrm>
            <a:off x="5199985" y="1800096"/>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776034" y="1872102"/>
            <a:ext cx="3147015"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转速表、速度表识别原理</a:t>
            </a:r>
          </a:p>
        </p:txBody>
      </p:sp>
      <p:sp>
        <p:nvSpPr>
          <p:cNvPr id="17" name="椭圆 16"/>
          <p:cNvSpPr/>
          <p:nvPr/>
        </p:nvSpPr>
        <p:spPr>
          <a:xfrm>
            <a:off x="5199985" y="2448150"/>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5776034" y="2520156"/>
            <a:ext cx="3147015"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油量表、水温表识别原理</a:t>
            </a:r>
          </a:p>
        </p:txBody>
      </p:sp>
      <p:sp>
        <p:nvSpPr>
          <p:cNvPr id="19" name="椭圆 18"/>
          <p:cNvSpPr/>
          <p:nvPr/>
        </p:nvSpPr>
        <p:spPr>
          <a:xfrm>
            <a:off x="5199985" y="3096204"/>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776034" y="3168210"/>
            <a:ext cx="1800493"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里程识别原理</a:t>
            </a:r>
          </a:p>
        </p:txBody>
      </p:sp>
      <p:sp>
        <p:nvSpPr>
          <p:cNvPr id="26" name="椭圆 25"/>
          <p:cNvSpPr/>
          <p:nvPr/>
        </p:nvSpPr>
        <p:spPr>
          <a:xfrm>
            <a:off x="5199985" y="3744258"/>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776034" y="3816264"/>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项目演示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55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childTnLst>
                          </p:cTn>
                        </p:par>
                        <p:par>
                          <p:cTn id="64" fill="hold">
                            <p:stCondLst>
                              <p:cond delay="7000"/>
                            </p:stCondLst>
                            <p:childTnLst>
                              <p:par>
                                <p:cTn id="65" presetID="42"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anim calcmode="lin" valueType="num">
                                      <p:cBhvr>
                                        <p:cTn id="68" dur="1000" fill="hold"/>
                                        <p:tgtEl>
                                          <p:spTgt spid="27"/>
                                        </p:tgtEl>
                                        <p:attrNameLst>
                                          <p:attrName>ppt_x</p:attrName>
                                        </p:attrNameLst>
                                      </p:cBhvr>
                                      <p:tavLst>
                                        <p:tav tm="0">
                                          <p:val>
                                            <p:strVal val="#ppt_x"/>
                                          </p:val>
                                        </p:tav>
                                        <p:tav tm="100000">
                                          <p:val>
                                            <p:strVal val="#ppt_x"/>
                                          </p:val>
                                        </p:tav>
                                      </p:tavLst>
                                    </p:anim>
                                    <p:anim calcmode="lin" valueType="num">
                                      <p:cBhvr>
                                        <p:cTn id="6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5" grpId="0" animBg="1"/>
      <p:bldP spid="16" grpId="0"/>
      <p:bldP spid="17" grpId="0" animBg="1"/>
      <p:bldP spid="18" grpId="0"/>
      <p:bldP spid="19" grpId="0" animBg="1"/>
      <p:bldP spid="20" grpId="0"/>
      <p:bldP spid="26"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1</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18341" y="3616073"/>
            <a:ext cx="1261884"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项目简介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159292"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项目简介</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1311661" y="1224048"/>
            <a:ext cx="6336527" cy="1077218"/>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本项目可以检测汽车表盘面板的常见参数：速度、转速、油量、水量、总里程。由于汽车车型繁杂多变，导致参数的表示方式有很大的区别，因此我们选择了市场上常见的两种车型作为我们的检测的样本。</a:t>
            </a:r>
          </a:p>
        </p:txBody>
      </p:sp>
      <p:pic>
        <p:nvPicPr>
          <p:cNvPr id="27" name="图片 26">
            <a:extLst>
              <a:ext uri="{FF2B5EF4-FFF2-40B4-BE49-F238E27FC236}">
                <a16:creationId xmlns:a16="http://schemas.microsoft.com/office/drawing/2014/main" id="{ADB4D729-A830-4CEB-97F6-62F7F9C29F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36" y="2739047"/>
            <a:ext cx="2252632" cy="1689474"/>
          </a:xfrm>
          <a:prstGeom prst="rect">
            <a:avLst/>
          </a:prstGeom>
        </p:spPr>
      </p:pic>
      <p:sp>
        <p:nvSpPr>
          <p:cNvPr id="28" name="文本框 27">
            <a:extLst>
              <a:ext uri="{FF2B5EF4-FFF2-40B4-BE49-F238E27FC236}">
                <a16:creationId xmlns:a16="http://schemas.microsoft.com/office/drawing/2014/main" id="{0AE9DCDB-8CBD-4797-9990-179AB0BA7584}"/>
              </a:ext>
            </a:extLst>
          </p:cNvPr>
          <p:cNvSpPr txBox="1"/>
          <p:nvPr/>
        </p:nvSpPr>
        <p:spPr>
          <a:xfrm>
            <a:off x="1727794" y="4542228"/>
            <a:ext cx="851515" cy="246221"/>
          </a:xfrm>
          <a:prstGeom prst="rect">
            <a:avLst/>
          </a:prstGeom>
          <a:noFill/>
        </p:spPr>
        <p:txBody>
          <a:bodyPr wrap="none" rtlCol="0">
            <a:spAutoFit/>
          </a:bodyPr>
          <a:lstStyle/>
          <a:p>
            <a:r>
              <a:rPr lang="zh-CN" altLang="en-US" sz="1000" spc="300" dirty="0">
                <a:solidFill>
                  <a:schemeClr val="tx1">
                    <a:lumMod val="65000"/>
                    <a:lumOff val="35000"/>
                  </a:schemeClr>
                </a:solidFill>
                <a:latin typeface="微软雅黑" panose="020B0503020204020204" pitchFamily="34" charset="-122"/>
                <a:ea typeface="微软雅黑" panose="020B0503020204020204" pitchFamily="34" charset="-122"/>
              </a:rPr>
              <a:t>尼桑蓝鸟</a:t>
            </a:r>
          </a:p>
        </p:txBody>
      </p:sp>
      <p:pic>
        <p:nvPicPr>
          <p:cNvPr id="30" name="图片 29">
            <a:extLst>
              <a:ext uri="{FF2B5EF4-FFF2-40B4-BE49-F238E27FC236}">
                <a16:creationId xmlns:a16="http://schemas.microsoft.com/office/drawing/2014/main" id="{9E11EB42-236E-46DE-AE74-6FC6FA871C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982" y="2739047"/>
            <a:ext cx="2252632" cy="1689474"/>
          </a:xfrm>
          <a:prstGeom prst="rect">
            <a:avLst/>
          </a:prstGeom>
        </p:spPr>
      </p:pic>
      <p:sp>
        <p:nvSpPr>
          <p:cNvPr id="31" name="文本框 30">
            <a:extLst>
              <a:ext uri="{FF2B5EF4-FFF2-40B4-BE49-F238E27FC236}">
                <a16:creationId xmlns:a16="http://schemas.microsoft.com/office/drawing/2014/main" id="{52342811-44D8-4DEE-BC5E-D70D81A0C770}"/>
              </a:ext>
            </a:extLst>
          </p:cNvPr>
          <p:cNvSpPr txBox="1"/>
          <p:nvPr/>
        </p:nvSpPr>
        <p:spPr>
          <a:xfrm>
            <a:off x="6297184" y="4542228"/>
            <a:ext cx="1018227" cy="246221"/>
          </a:xfrm>
          <a:prstGeom prst="rect">
            <a:avLst/>
          </a:prstGeom>
          <a:noFill/>
        </p:spPr>
        <p:txBody>
          <a:bodyPr wrap="none" rtlCol="0">
            <a:spAutoFit/>
          </a:bodyPr>
          <a:lstStyle/>
          <a:p>
            <a:r>
              <a:rPr lang="zh-CN" altLang="en-US" sz="1000" spc="300" dirty="0">
                <a:solidFill>
                  <a:schemeClr val="tx1">
                    <a:lumMod val="65000"/>
                    <a:lumOff val="35000"/>
                  </a:schemeClr>
                </a:solidFill>
                <a:latin typeface="微软雅黑" panose="020B0503020204020204" pitchFamily="34" charset="-122"/>
                <a:ea typeface="微软雅黑" panose="020B0503020204020204" pitchFamily="34" charset="-122"/>
              </a:rPr>
              <a:t>大众帕萨特</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38788"/>
            <a:ext cx="8960556" cy="5040313"/>
          </a:xfrm>
          <a:prstGeom prst="rect">
            <a:avLst/>
          </a:prstGeom>
        </p:spPr>
      </p:pic>
      <p:sp>
        <p:nvSpPr>
          <p:cNvPr id="7" name="椭圆 6"/>
          <p:cNvSpPr/>
          <p:nvPr/>
        </p:nvSpPr>
        <p:spPr>
          <a:xfrm>
            <a:off x="6640105"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2</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167366" y="3554543"/>
            <a:ext cx="3147015"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转速表、速度表识别原理</a:t>
            </a:r>
          </a:p>
        </p:txBody>
      </p:sp>
    </p:spTree>
    <p:extLst>
      <p:ext uri="{BB962C8B-B14F-4D97-AF65-F5344CB8AC3E}">
        <p14:creationId xmlns:p14="http://schemas.microsoft.com/office/powerpoint/2010/main" val="33441315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2864887"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转速表、速度表识别原理</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1311661" y="1612215"/>
            <a:ext cx="6336527" cy="1815882"/>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先将整张图片进行表盘分割，可以分割为四张图片：速度表盘、转速表盘、水温表盘、油量表盘。分别对这四个表盘进行指针识别，可以得到指针的端点坐标，通过坐标可以确定斜率，进而求出指针所处的角度。然后再确定</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值和最大值的偏转角度，就可以求得示数</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最大值*指针偏转角度</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/(360-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。下面来简要介绍算法实现的细节。</a:t>
            </a:r>
          </a:p>
        </p:txBody>
      </p:sp>
    </p:spTree>
    <p:extLst>
      <p:ext uri="{BB962C8B-B14F-4D97-AF65-F5344CB8AC3E}">
        <p14:creationId xmlns:p14="http://schemas.microsoft.com/office/powerpoint/2010/main" val="3682964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2864887"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转速表、速度表识别原理</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915628" y="873551"/>
            <a:ext cx="7128594" cy="3293209"/>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表盘分割：</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先对图片灰度化处理，再对整张图片进行</a:t>
            </a:r>
            <a:r>
              <a:rPr lang="en-US" altLang="zh-CN" sz="1600" spc="300" dirty="0" err="1">
                <a:solidFill>
                  <a:schemeClr val="tx1">
                    <a:lumMod val="65000"/>
                    <a:lumOff val="35000"/>
                  </a:schemeClr>
                </a:solidFill>
                <a:latin typeface="微软雅黑" panose="020B0503020204020204" pitchFamily="34" charset="-122"/>
                <a:ea typeface="微软雅黑" panose="020B0503020204020204" pitchFamily="34" charset="-122"/>
              </a:rPr>
              <a:t>hough</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圆检测，记录每个圆的圆心坐标、半径。分割的图片即为圆心</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坐标</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半径，圆心</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坐标</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半径的范围。</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指针识别：</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先对图片灰度化、二值化处理，再对二值图进行边缘检测。对表盘进行</a:t>
            </a:r>
            <a:r>
              <a:rPr lang="en-US" altLang="zh-CN" sz="1600" spc="300" dirty="0" err="1">
                <a:solidFill>
                  <a:schemeClr val="tx1">
                    <a:lumMod val="65000"/>
                    <a:lumOff val="35000"/>
                  </a:schemeClr>
                </a:solidFill>
                <a:latin typeface="微软雅黑" panose="020B0503020204020204" pitchFamily="34" charset="-122"/>
                <a:ea typeface="微软雅黑" panose="020B0503020204020204" pitchFamily="34" charset="-122"/>
              </a:rPr>
              <a:t>hough</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直线检测，用一个列表记录所得直线的两点坐标信息以及长度，选取长度最长的直线作为指针所在的直线。</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值和最大值的偏转角度确定：</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对图片灰度化、二值化处理，用列表记录指针表盘外围的颜色值，其中白色记为</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，黑色记为</a:t>
            </a:r>
            <a:r>
              <a:rPr lang="en-US" altLang="zh-CN" sz="1600" spc="30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其中下标为偏转角），找出表盘外围的白色部分，即最长的</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串。在这个</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串中，首元素的下标即为</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值偏转角，尾元素的下标即为最大值偏转角。</a:t>
            </a:r>
          </a:p>
        </p:txBody>
      </p:sp>
    </p:spTree>
    <p:extLst>
      <p:ext uri="{BB962C8B-B14F-4D97-AF65-F5344CB8AC3E}">
        <p14:creationId xmlns:p14="http://schemas.microsoft.com/office/powerpoint/2010/main" val="11488060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3</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203366" y="3599359"/>
            <a:ext cx="3147015" cy="369332"/>
          </a:xfrm>
          <a:prstGeom prst="rect">
            <a:avLst/>
          </a:prstGeom>
          <a:noFill/>
        </p:spPr>
        <p:txBody>
          <a:bodyPr wrap="none" rtlCol="0">
            <a:spAutoFit/>
          </a:bodyPr>
          <a:lstStyle/>
          <a:p>
            <a:r>
              <a:rPr lang="zh-CN" altLang="en-US" spc="300" dirty="0">
                <a:solidFill>
                  <a:srgbClr val="17B59E"/>
                </a:solidFill>
                <a:latin typeface="微软雅黑" panose="020B0503020204020204" pitchFamily="34" charset="-122"/>
                <a:ea typeface="微软雅黑" panose="020B0503020204020204" pitchFamily="34" charset="-122"/>
              </a:rPr>
              <a:t>油量表、水温表识别原理</a:t>
            </a:r>
          </a:p>
        </p:txBody>
      </p:sp>
    </p:spTree>
    <p:extLst>
      <p:ext uri="{BB962C8B-B14F-4D97-AF65-F5344CB8AC3E}">
        <p14:creationId xmlns:p14="http://schemas.microsoft.com/office/powerpoint/2010/main" val="33194712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2864887" cy="338554"/>
          </a:xfrm>
          <a:prstGeom prst="rect">
            <a:avLst/>
          </a:prstGeom>
          <a:noFill/>
        </p:spPr>
        <p:txBody>
          <a:bodyPr wrap="non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油量表、水温表识别原理</a:t>
            </a:r>
          </a:p>
        </p:txBody>
      </p:sp>
      <p:sp>
        <p:nvSpPr>
          <p:cNvPr id="25" name="文本框 24">
            <a:extLst>
              <a:ext uri="{FF2B5EF4-FFF2-40B4-BE49-F238E27FC236}">
                <a16:creationId xmlns:a16="http://schemas.microsoft.com/office/drawing/2014/main" id="{77229574-787D-4A09-ABCF-FE26C8C7A79D}"/>
              </a:ext>
            </a:extLst>
          </p:cNvPr>
          <p:cNvSpPr txBox="1"/>
          <p:nvPr/>
        </p:nvSpPr>
        <p:spPr>
          <a:xfrm>
            <a:off x="645605" y="995581"/>
            <a:ext cx="7668639" cy="3046988"/>
          </a:xfrm>
          <a:prstGeom prst="rect">
            <a:avLst/>
          </a:prstGeom>
          <a:noFill/>
        </p:spPr>
        <p:txBody>
          <a:bodyPr wrap="square" rtlCol="0">
            <a:spAutoFit/>
          </a:bodyPr>
          <a:lstStyle/>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尼桑蓝鸟：</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首先确定表盘外围，方法同上，获得</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值与最大值对应的偏转角。然后检测指针的端点坐标，求出指针偏转角。</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水温表示数</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/(360-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油量示数</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=(360-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)/(360-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p>
          <a:p>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大众帕萨特：</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由于表盘外围不连续，因此需要让指针从起始位置分别从顺时针方向和逆时针方向旋转一次，找到最远的两个白点的位置，两个白点的位置即为</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值与最大值对应的偏转角。</a:t>
            </a:r>
            <a:endPar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油量示数</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水温表示数</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=30+(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100)/(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最大值偏转角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rPr>
              <a:t>值偏转角</a:t>
            </a:r>
            <a:r>
              <a:rPr lang="en-US" altLang="zh-CN" sz="1600" spc="3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88117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Pages>0</Pages>
  <Words>851</Words>
  <Characters>0</Characters>
  <Application>Microsoft Office PowerPoint</Application>
  <DocSecurity>0</DocSecurity>
  <PresentationFormat>自定义</PresentationFormat>
  <Lines>0</Lines>
  <Paragraphs>82</Paragraphs>
  <Slides>16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
  <cp:keywords>www.1ppt.com</cp:keywords>
  <dc:description>www.1ppt.com</dc:description>
  <cp:lastModifiedBy/>
  <cp:revision>1</cp:revision>
  <dcterms:created xsi:type="dcterms:W3CDTF">2017-05-18T11:30:35Z</dcterms:created>
  <dcterms:modified xsi:type="dcterms:W3CDTF">2019-12-19T12:18:33Z</dcterms:modified>
</cp:coreProperties>
</file>