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773" r:id="rId2"/>
    <p:sldId id="858" r:id="rId3"/>
    <p:sldId id="774" r:id="rId4"/>
    <p:sldId id="859" r:id="rId5"/>
    <p:sldId id="864" r:id="rId6"/>
    <p:sldId id="860" r:id="rId7"/>
    <p:sldId id="861" r:id="rId8"/>
    <p:sldId id="870" r:id="rId9"/>
    <p:sldId id="871" r:id="rId10"/>
    <p:sldId id="862" r:id="rId11"/>
    <p:sldId id="869" r:id="rId12"/>
    <p:sldId id="872" r:id="rId13"/>
    <p:sldId id="866" r:id="rId14"/>
    <p:sldId id="840" r:id="rId15"/>
    <p:sldId id="838" r:id="rId16"/>
    <p:sldId id="839" r:id="rId17"/>
    <p:sldId id="530" r:id="rId18"/>
  </p:sldIdLst>
  <p:sldSz cx="12192000" cy="6858000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B9B3"/>
    <a:srgbClr val="33AD55"/>
    <a:srgbClr val="5B9BD5"/>
    <a:srgbClr val="17509A"/>
    <a:srgbClr val="85A6D0"/>
    <a:srgbClr val="595959"/>
    <a:srgbClr val="0070C0"/>
    <a:srgbClr val="69AA3C"/>
    <a:srgbClr val="4B77CA"/>
    <a:srgbClr val="F7725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1681" autoAdjust="0"/>
    <p:restoredTop sz="93358" autoAdjust="0"/>
  </p:normalViewPr>
  <p:slideViewPr>
    <p:cSldViewPr snapToGrid="0" showGuides="1">
      <p:cViewPr>
        <p:scale>
          <a:sx n="70" d="100"/>
          <a:sy n="70" d="100"/>
        </p:scale>
        <p:origin x="-378" y="78"/>
      </p:cViewPr>
      <p:guideLst>
        <p:guide orient="horz" pos="2160"/>
        <p:guide pos="1186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eaLnBrk="1" fontAlgn="base" hangingPunct="1"/>
            <a:endParaRPr lang="zh-CN" altLang="en-US" sz="1200" strike="noStrike" noProof="1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algn="r" eaLnBrk="1" fontAlgn="base" hangingPunct="1"/>
            <a:endParaRPr lang="zh-CN" altLang="en-US" sz="1200" strike="noStrike" noProof="1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eaLnBrk="1" fontAlgn="base" hangingPunct="1"/>
            <a:endParaRPr lang="zh-CN" altLang="en-US" sz="1200" strike="noStrike" noProof="1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等线" panose="02010600030101010101" pitchFamily="2" charset="-122"/>
                <a:ea typeface="等线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200" strike="noStrike" noProof="1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5" descr="C:\Users\Administrator\Desktop\8.png8"/>
          <p:cNvPicPr>
            <a:picLocks noChangeAspect="1"/>
          </p:cNvPicPr>
          <p:nvPr userDrawn="1"/>
        </p:nvPicPr>
        <p:blipFill>
          <a:blip r:embed="rId2"/>
          <a:srcRect t="8402"/>
          <a:stretch>
            <a:fillRect/>
          </a:stretch>
        </p:blipFill>
        <p:spPr>
          <a:xfrm>
            <a:off x="4981575" y="-5715"/>
            <a:ext cx="8957310" cy="4105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" name="文本框 17"/>
          <p:cNvSpPr txBox="1"/>
          <p:nvPr userDrawn="1"/>
        </p:nvSpPr>
        <p:spPr>
          <a:xfrm>
            <a:off x="9852902" y="6498591"/>
            <a:ext cx="2339098" cy="27699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l"/>
            <a:r>
              <a:rPr lang="zh-CN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北京沃智讯联科技发展有限公司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7000" y="136439"/>
            <a:ext cx="2011360" cy="6255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354513" y="-635000"/>
            <a:ext cx="727075" cy="635000"/>
          </a:xfrm>
          <a:prstGeom prst="rect">
            <a:avLst/>
          </a:pr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5348288" y="-635000"/>
            <a:ext cx="725488" cy="635000"/>
          </a:xfrm>
          <a:prstGeom prst="rect">
            <a:avLst/>
          </a:prstGeom>
          <a:solidFill>
            <a:srgbClr val="F04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6340475" y="-635000"/>
            <a:ext cx="725488" cy="635000"/>
          </a:xfrm>
          <a:prstGeom prst="rect">
            <a:avLst/>
          </a:pr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7332663" y="-635000"/>
            <a:ext cx="727075" cy="635000"/>
          </a:xfrm>
          <a:prstGeom prst="rect">
            <a:avLst/>
          </a:prstGeom>
          <a:solidFill>
            <a:srgbClr val="BF5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194" name="组合 29"/>
          <p:cNvGrpSpPr/>
          <p:nvPr userDrawn="1"/>
        </p:nvGrpSpPr>
        <p:grpSpPr>
          <a:xfrm>
            <a:off x="338138" y="282258"/>
            <a:ext cx="333375" cy="411162"/>
            <a:chOff x="10668001" y="925959"/>
            <a:chExt cx="444498" cy="545940"/>
          </a:xfrm>
          <a:solidFill>
            <a:schemeClr val="accent6"/>
          </a:solidFill>
        </p:grpSpPr>
        <p:sp>
          <p:nvSpPr>
            <p:cNvPr id="28" name="等腰三角形 27"/>
            <p:cNvSpPr/>
            <p:nvPr/>
          </p:nvSpPr>
          <p:spPr>
            <a:xfrm rot="5400000">
              <a:off x="10633062" y="1005162"/>
              <a:ext cx="501675" cy="431798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5400000">
              <a:off x="10705951" y="955741"/>
              <a:ext cx="436330" cy="37676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cxnSp>
        <p:nvCxnSpPr>
          <p:cNvPr id="6" name="直接连接符 5"/>
          <p:cNvCxnSpPr/>
          <p:nvPr userDrawn="1"/>
        </p:nvCxnSpPr>
        <p:spPr>
          <a:xfrm>
            <a:off x="683260" y="767080"/>
            <a:ext cx="115068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 userDrawn="1"/>
        </p:nvSpPr>
        <p:spPr>
          <a:xfrm>
            <a:off x="9850993" y="6434455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北京沃智讯联科技发展有限公司</a:t>
            </a:r>
            <a:endParaRPr lang="zh-CN" altLang="en-US" sz="12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-22225" y="6628130"/>
            <a:ext cx="9775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5" descr="C:\Users\Administrator\Desktop\8.png8"/>
          <p:cNvPicPr>
            <a:picLocks noChangeAspect="1"/>
          </p:cNvPicPr>
          <p:nvPr userDrawn="1"/>
        </p:nvPicPr>
        <p:blipFill>
          <a:blip r:embed="rId2"/>
          <a:srcRect t="8402"/>
          <a:stretch>
            <a:fillRect/>
          </a:stretch>
        </p:blipFill>
        <p:spPr>
          <a:xfrm>
            <a:off x="4981575" y="-5715"/>
            <a:ext cx="8957310" cy="4105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10074275" y="6440170"/>
            <a:ext cx="2011680" cy="287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奥科科技（北京）有限公司</a:t>
            </a: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-1544320" y="6628130"/>
            <a:ext cx="11627485" cy="0"/>
          </a:xfrm>
          <a:prstGeom prst="line">
            <a:avLst/>
          </a:prstGeom>
          <a:ln w="15875" cmpd="sng">
            <a:solidFill>
              <a:schemeClr val="accent2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 descr="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60055" y="2823845"/>
            <a:ext cx="5093335" cy="49269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单击此处编辑母版文本样式</a:t>
            </a:r>
          </a:p>
          <a:p>
            <a:pPr lvl="1" indent="-22860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 panose="020F0502020204030204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 panose="020F0502020204030204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文本框 18"/>
          <p:cNvSpPr txBox="1"/>
          <p:nvPr/>
        </p:nvSpPr>
        <p:spPr>
          <a:xfrm>
            <a:off x="0" y="2577011"/>
            <a:ext cx="12191999" cy="10156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rgbClr val="1750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乐活</a:t>
            </a:r>
            <a:r>
              <a:rPr lang="zh-CN" altLang="en-US" sz="6000" b="1" dirty="0" smtClean="0">
                <a:solidFill>
                  <a:srgbClr val="1750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券运营平台</a:t>
            </a:r>
            <a:r>
              <a:rPr lang="zh-CN" altLang="en-US" sz="6000" b="1" dirty="0" smtClean="0">
                <a:solidFill>
                  <a:srgbClr val="1750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培训</a:t>
            </a:r>
            <a:endParaRPr lang="zh-CN" altLang="en-US" sz="6000" b="1" dirty="0">
              <a:solidFill>
                <a:srgbClr val="1750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0" y="3712586"/>
            <a:ext cx="12191999" cy="535529"/>
          </a:xfrm>
          <a:prstGeom prst="rect">
            <a:avLst/>
          </a:prstGeom>
          <a:noFill/>
          <a:ln>
            <a:noFill/>
          </a:ln>
        </p:spPr>
        <p:txBody>
          <a:bodyPr wrap="square" lIns="91438" tIns="45719" rIns="91438" bIns="45719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2017-03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23"/>
          <p:cNvSpPr txBox="1"/>
          <p:nvPr/>
        </p:nvSpPr>
        <p:spPr>
          <a:xfrm>
            <a:off x="673735" y="218440"/>
            <a:ext cx="6226175" cy="5791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eaLnBrk="0" hangingPunct="0"/>
            <a:r>
              <a:rPr lang="zh-CN" altLang="en-US" sz="3200" b="1" dirty="0" smtClean="0">
                <a:solidFill>
                  <a:srgbClr val="0070C0"/>
                </a:solidFill>
                <a:latin typeface="经典中宋简" panose="02010609000101010101" charset="-122"/>
                <a:ea typeface="经典中宋简" panose="02010609000101010101" charset="-122"/>
              </a:rPr>
              <a:t>结算</a:t>
            </a:r>
            <a:endParaRPr lang="zh-CN" altLang="en-US" sz="3200" b="1" dirty="0">
              <a:solidFill>
                <a:srgbClr val="0070C0"/>
              </a:solidFill>
              <a:latin typeface="经典中宋简" panose="02010609000101010101" charset="-122"/>
              <a:ea typeface="经典中宋简" panose="02010609000101010101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3707" y="1378424"/>
            <a:ext cx="94033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dirty="0" smtClean="0"/>
              <a:t>对</a:t>
            </a:r>
            <a:r>
              <a:rPr lang="zh-CN" altLang="en-US" sz="2400" dirty="0" smtClean="0"/>
              <a:t>账的标准是商户、运营平台双方的账单数据一致。如有异议可查询金融平台的原始交易记录作为最终对账依据。</a:t>
            </a:r>
            <a:endParaRPr lang="en-US" altLang="zh-CN" sz="2400" dirty="0" smtClean="0"/>
          </a:p>
          <a:p>
            <a:pPr marL="273050" indent="-2730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dirty="0" smtClean="0"/>
              <a:t>与商户的清算在线下完成。</a:t>
            </a:r>
            <a:endParaRPr lang="en-US" altLang="zh-CN" sz="2400" dirty="0" smtClean="0"/>
          </a:p>
        </p:txBody>
      </p:sp>
      <p:pic>
        <p:nvPicPr>
          <p:cNvPr id="4" name="Picture 3" descr="C:\Users\junier_li\Desktop\148911229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14932" y="2625887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407020" y="5254388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下载安装二维码</a:t>
            </a:r>
            <a:endParaRPr lang="en-US" altLang="zh-CN" dirty="0" smtClean="0"/>
          </a:p>
          <a:p>
            <a:r>
              <a:rPr lang="zh-CN" altLang="en-US" dirty="0" smtClean="0"/>
              <a:t>激活码</a:t>
            </a:r>
            <a:r>
              <a:rPr lang="zh-CN" altLang="en-US" dirty="0" smtClean="0"/>
              <a:t>：</a:t>
            </a:r>
            <a:r>
              <a:rPr lang="en-US" altLang="zh-CN" dirty="0" smtClean="0"/>
              <a:t>54917847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3"/>
          <p:cNvSpPr txBox="1"/>
          <p:nvPr/>
        </p:nvSpPr>
        <p:spPr>
          <a:xfrm>
            <a:off x="673735" y="218440"/>
            <a:ext cx="6226175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eaLnBrk="0" hangingPunct="0">
              <a:defRPr sz="3200" b="1">
                <a:solidFill>
                  <a:srgbClr val="0070C0"/>
                </a:solidFill>
                <a:latin typeface="经典中宋简" panose="02010609000101010101" charset="-122"/>
                <a:ea typeface="经典中宋简" panose="02010609000101010101" charset="-122"/>
              </a:defRPr>
            </a:lvl1pPr>
          </a:lstStyle>
          <a:p>
            <a:pPr lvl="0"/>
            <a:r>
              <a:rPr lang="zh-CN" altLang="en-US" dirty="0" smtClean="0"/>
              <a:t>结算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商家账单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86105" y="919480"/>
            <a:ext cx="11332092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u"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dirty="0"/>
              <a:t>打开商户</a:t>
            </a:r>
            <a:r>
              <a:rPr lang="en-US" altLang="zh-CN" dirty="0"/>
              <a:t>App</a:t>
            </a:r>
            <a:r>
              <a:rPr lang="zh-CN" altLang="en-US" dirty="0"/>
              <a:t>首页，点击账本，即可查看收款</a:t>
            </a:r>
            <a:r>
              <a:rPr lang="zh-CN" altLang="en-US" dirty="0" smtClean="0"/>
              <a:t>记录，查看交易清单确认是否到</a:t>
            </a:r>
            <a:r>
              <a:rPr lang="zh-CN" altLang="en-US" dirty="0" smtClean="0"/>
              <a:t>帐</a:t>
            </a:r>
            <a:endParaRPr lang="en-US" altLang="zh-CN" dirty="0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814776" y="1519797"/>
            <a:ext cx="10580190" cy="3766745"/>
            <a:chOff x="144" y="2069"/>
            <a:chExt cx="20394" cy="6969"/>
          </a:xfrm>
        </p:grpSpPr>
        <p:pic>
          <p:nvPicPr>
            <p:cNvPr id="5" name="图片 4" descr="账本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" y="2069"/>
              <a:ext cx="3919" cy="696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6" name="图片 5" descr="账本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11" y="2069"/>
              <a:ext cx="3911" cy="696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图片 6" descr="账本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06" y="2069"/>
              <a:ext cx="3913" cy="696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8" name="图片 7" descr="账本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595" y="2069"/>
              <a:ext cx="3914" cy="696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9" name="图片 8" descr="账本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6701" y="2069"/>
              <a:ext cx="3837" cy="696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10" name="矩形 9"/>
          <p:cNvSpPr/>
          <p:nvPr/>
        </p:nvSpPr>
        <p:spPr>
          <a:xfrm>
            <a:off x="813350" y="5919295"/>
            <a:ext cx="4968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商家账号</a:t>
            </a:r>
            <a:r>
              <a:rPr lang="en-US" altLang="zh-CN" dirty="0" smtClean="0"/>
              <a:t>/</a:t>
            </a:r>
            <a:r>
              <a:rPr lang="zh-CN" altLang="en-US" dirty="0" smtClean="0"/>
              <a:t>密码</a:t>
            </a:r>
            <a:r>
              <a:rPr lang="zh-CN" altLang="en-US" dirty="0" smtClean="0"/>
              <a:t>：</a:t>
            </a:r>
            <a:r>
              <a:rPr lang="en-US" altLang="zh-CN" dirty="0" smtClean="0"/>
              <a:t>deej01/123456   </a:t>
            </a:r>
            <a:r>
              <a:rPr lang="en-US" altLang="zh-CN" dirty="0" smtClean="0"/>
              <a:t>deej02/123456</a:t>
            </a:r>
            <a:endParaRPr lang="zh-CN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3"/>
          <p:cNvSpPr txBox="1"/>
          <p:nvPr/>
        </p:nvSpPr>
        <p:spPr>
          <a:xfrm>
            <a:off x="673735" y="218440"/>
            <a:ext cx="6226175" cy="5791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eaLnBrk="0" hangingPunct="0"/>
            <a:r>
              <a:rPr lang="zh-CN" altLang="en-US" sz="3200" b="1" dirty="0" smtClean="0">
                <a:solidFill>
                  <a:srgbClr val="0070C0"/>
                </a:solidFill>
                <a:latin typeface="经典中宋简" panose="02010609000101010101" charset="-122"/>
                <a:ea typeface="经典中宋简" panose="02010609000101010101" charset="-122"/>
              </a:rPr>
              <a:t>结算</a:t>
            </a:r>
            <a:r>
              <a:rPr lang="en-US" altLang="zh-CN" sz="3200" b="1" dirty="0" smtClean="0">
                <a:solidFill>
                  <a:srgbClr val="0070C0"/>
                </a:solidFill>
                <a:latin typeface="经典中宋简" panose="02010609000101010101" charset="-122"/>
                <a:ea typeface="经典中宋简" panose="02010609000101010101" charset="-122"/>
              </a:rPr>
              <a:t>——</a:t>
            </a:r>
            <a:r>
              <a:rPr lang="zh-CN" altLang="en-US" sz="3200" b="1" dirty="0" smtClean="0">
                <a:solidFill>
                  <a:srgbClr val="0070C0"/>
                </a:solidFill>
                <a:latin typeface="经典中宋简" panose="02010609000101010101" charset="-122"/>
                <a:ea typeface="经典中宋简" panose="02010609000101010101" charset="-122"/>
              </a:rPr>
              <a:t>交易</a:t>
            </a:r>
            <a:r>
              <a:rPr lang="zh-CN" altLang="en-US" sz="3200" b="1" dirty="0" smtClean="0">
                <a:solidFill>
                  <a:srgbClr val="0070C0"/>
                </a:solidFill>
                <a:latin typeface="经典中宋简" panose="02010609000101010101" charset="-122"/>
                <a:ea typeface="经典中宋简" panose="02010609000101010101" charset="-122"/>
              </a:rPr>
              <a:t>清单</a:t>
            </a:r>
            <a:endParaRPr lang="zh-CN" altLang="en-US" sz="3200" b="1" dirty="0">
              <a:solidFill>
                <a:srgbClr val="0070C0"/>
              </a:solidFill>
              <a:latin typeface="经典中宋简" panose="02010609000101010101" charset="-122"/>
              <a:ea typeface="经典中宋简" panose="02010609000101010101" charset="-122"/>
            </a:endParaRPr>
          </a:p>
        </p:txBody>
      </p:sp>
      <p:sp>
        <p:nvSpPr>
          <p:cNvPr id="6" name="内容占位符 1"/>
          <p:cNvSpPr txBox="1"/>
          <p:nvPr/>
        </p:nvSpPr>
        <p:spPr>
          <a:xfrm>
            <a:off x="8255047" y="1022800"/>
            <a:ext cx="3477326" cy="415498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charset="0"/>
              <a:buChar char="u"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zh-CN" dirty="0"/>
              <a:t>在点击工具栏的最右方</a:t>
            </a:r>
            <a:r>
              <a:rPr lang="en-US" altLang="zh-CN" dirty="0"/>
              <a:t>T+0</a:t>
            </a:r>
            <a:r>
              <a:rPr lang="zh-CN" altLang="zh-CN" dirty="0"/>
              <a:t>弹出选择框后选择</a:t>
            </a:r>
            <a:r>
              <a:rPr lang="en-US" altLang="zh-CN" dirty="0"/>
              <a:t>“</a:t>
            </a:r>
            <a:r>
              <a:rPr lang="zh-CN" altLang="zh-CN" dirty="0"/>
              <a:t>交易清单</a:t>
            </a:r>
            <a:r>
              <a:rPr lang="en-US" altLang="zh-CN" dirty="0"/>
              <a:t>”</a:t>
            </a:r>
            <a:r>
              <a:rPr lang="zh-CN" altLang="zh-CN" dirty="0"/>
              <a:t>可筛选或者搜索查看交易记录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r>
              <a:rPr lang="zh-CN" altLang="en-US" dirty="0"/>
              <a:t>开始时间：交易开始时间</a:t>
            </a:r>
            <a:endParaRPr lang="en-US" altLang="zh-CN" dirty="0"/>
          </a:p>
          <a:p>
            <a:r>
              <a:rPr lang="zh-CN" altLang="en-US" dirty="0"/>
              <a:t>结束时间：交易结束时间</a:t>
            </a:r>
            <a:endParaRPr lang="en-US" altLang="zh-CN" dirty="0"/>
          </a:p>
          <a:p>
            <a:r>
              <a:rPr lang="zh-CN" altLang="en-US" dirty="0"/>
              <a:t>关键字：支持按商户名搜索</a:t>
            </a:r>
          </a:p>
        </p:txBody>
      </p:sp>
      <p:pic>
        <p:nvPicPr>
          <p:cNvPr id="8" name="图片 7" descr="/Users/ly/Desktop/屏幕快照 2017-01-12 上午11.09.19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2200" y="982639"/>
            <a:ext cx="7506207" cy="38025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文本框 2"/>
          <p:cNvSpPr txBox="1"/>
          <p:nvPr/>
        </p:nvSpPr>
        <p:spPr>
          <a:xfrm>
            <a:off x="395037" y="5614310"/>
            <a:ext cx="11332092" cy="58477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u"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pPr>
              <a:buNone/>
            </a:pPr>
            <a:r>
              <a:rPr lang="zh-CN" altLang="en-US" sz="1600" dirty="0" smtClean="0"/>
              <a:t>运营管理后台网址：</a:t>
            </a:r>
            <a:r>
              <a:rPr lang="en-US" sz="1600" dirty="0" smtClean="0"/>
              <a:t>http</a:t>
            </a:r>
            <a:r>
              <a:rPr lang="en-US" sz="1600" dirty="0" smtClean="0"/>
              <a:t>://test.kakatool.cn:8001/channel/user/login</a:t>
            </a:r>
            <a:endParaRPr lang="zh-CN" altLang="en-US" sz="1600" dirty="0" smtClean="0"/>
          </a:p>
          <a:p>
            <a:pPr>
              <a:buNone/>
            </a:pPr>
            <a:r>
              <a:rPr lang="zh-CN" altLang="en-US" sz="1600" dirty="0" smtClean="0"/>
              <a:t>账号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密码</a:t>
            </a:r>
            <a:r>
              <a:rPr lang="zh-CN" altLang="en-US" sz="1600" dirty="0" smtClean="0"/>
              <a:t>：</a:t>
            </a:r>
            <a:r>
              <a:rPr lang="en-US" sz="1600" dirty="0" smtClean="0"/>
              <a:t>deej@kakatool.com / </a:t>
            </a:r>
            <a:r>
              <a:rPr lang="en-US" sz="1600" dirty="0" smtClean="0"/>
              <a:t>123456</a:t>
            </a:r>
            <a:endParaRPr lang="zh-CN" alt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3"/>
          <p:cNvSpPr txBox="1"/>
          <p:nvPr/>
        </p:nvSpPr>
        <p:spPr>
          <a:xfrm>
            <a:off x="673735" y="218440"/>
            <a:ext cx="6226175" cy="5791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eaLnBrk="0" hangingPunct="0"/>
            <a:r>
              <a:rPr lang="zh-CN" altLang="en-US" sz="3200" b="1" dirty="0" smtClean="0">
                <a:solidFill>
                  <a:srgbClr val="0070C0"/>
                </a:solidFill>
                <a:latin typeface="经典中宋简" panose="02010609000101010101" charset="-122"/>
                <a:ea typeface="经典中宋简" panose="02010609000101010101" charset="-122"/>
              </a:rPr>
              <a:t>结算</a:t>
            </a:r>
            <a:r>
              <a:rPr lang="en-US" altLang="zh-CN" sz="3200" b="1" dirty="0" smtClean="0">
                <a:solidFill>
                  <a:srgbClr val="0070C0"/>
                </a:solidFill>
                <a:latin typeface="经典中宋简" panose="02010609000101010101" charset="-122"/>
                <a:ea typeface="经典中宋简" panose="02010609000101010101" charset="-122"/>
              </a:rPr>
              <a:t>——</a:t>
            </a:r>
            <a:r>
              <a:rPr lang="zh-CN" altLang="en-US" sz="3200" b="1" dirty="0" smtClean="0">
                <a:solidFill>
                  <a:srgbClr val="0070C0"/>
                </a:solidFill>
                <a:latin typeface="经典中宋简" panose="02010609000101010101" charset="-122"/>
                <a:ea typeface="经典中宋简" panose="02010609000101010101" charset="-122"/>
              </a:rPr>
              <a:t>金融平台账单导出</a:t>
            </a:r>
            <a:endParaRPr lang="zh-CN" altLang="en-US" sz="3200" b="1" dirty="0">
              <a:solidFill>
                <a:srgbClr val="0070C0"/>
              </a:solidFill>
              <a:latin typeface="经典中宋简" panose="02010609000101010101" charset="-122"/>
              <a:ea typeface="经典中宋简" panose="02010609000101010101" charset="-122"/>
            </a:endParaRPr>
          </a:p>
        </p:txBody>
      </p:sp>
      <p:pic>
        <p:nvPicPr>
          <p:cNvPr id="3" name="内容占位符 4"/>
          <p:cNvPicPr/>
          <p:nvPr/>
        </p:nvPicPr>
        <p:blipFill>
          <a:blip r:embed="rId2"/>
          <a:stretch>
            <a:fillRect/>
          </a:stretch>
        </p:blipFill>
        <p:spPr>
          <a:xfrm>
            <a:off x="578200" y="1098738"/>
            <a:ext cx="7044497" cy="3451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内容占位符 1"/>
          <p:cNvSpPr txBox="1"/>
          <p:nvPr/>
        </p:nvSpPr>
        <p:spPr>
          <a:xfrm>
            <a:off x="7855867" y="1115922"/>
            <a:ext cx="3936493" cy="415498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charset="0"/>
              <a:buChar char="u"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zh-CN" dirty="0" smtClean="0"/>
              <a:t>可</a:t>
            </a:r>
            <a:r>
              <a:rPr lang="zh-CN" altLang="zh-CN" dirty="0"/>
              <a:t>在管理后台的“交易管理”中查询详细交易清单，也可通过“账单管理</a:t>
            </a:r>
            <a:r>
              <a:rPr lang="en-US" altLang="zh-CN" dirty="0"/>
              <a:t>-</a:t>
            </a:r>
            <a:r>
              <a:rPr lang="zh-CN" altLang="zh-CN" dirty="0"/>
              <a:t>下载账单”下载指定时间内的离线文件。</a:t>
            </a:r>
          </a:p>
          <a:p>
            <a:r>
              <a:rPr lang="zh-CN" altLang="zh-CN" dirty="0" smtClean="0"/>
              <a:t>如</a:t>
            </a:r>
            <a:r>
              <a:rPr lang="zh-CN" altLang="zh-CN" dirty="0"/>
              <a:t>对交易数据有异议，可使用“账单管理</a:t>
            </a:r>
            <a:r>
              <a:rPr lang="en-US" altLang="zh-CN" dirty="0"/>
              <a:t>-</a:t>
            </a:r>
            <a:r>
              <a:rPr lang="zh-CN" altLang="zh-CN" dirty="0"/>
              <a:t>在线对账”按指定格式上传本地账单，金融平台将自动对账并提供对账结果下载。</a:t>
            </a:r>
          </a:p>
          <a:p>
            <a:endParaRPr lang="zh-CN" altLang="en-US" dirty="0"/>
          </a:p>
        </p:txBody>
      </p:sp>
      <p:sp>
        <p:nvSpPr>
          <p:cNvPr id="5" name="文本框 2"/>
          <p:cNvSpPr txBox="1"/>
          <p:nvPr/>
        </p:nvSpPr>
        <p:spPr>
          <a:xfrm>
            <a:off x="381389" y="5696196"/>
            <a:ext cx="11332092" cy="58477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u"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pPr>
              <a:buNone/>
            </a:pPr>
            <a:r>
              <a:rPr lang="zh-CN" altLang="en-US" sz="1600" dirty="0" smtClean="0"/>
              <a:t>金融平台地址</a:t>
            </a:r>
            <a:r>
              <a:rPr lang="zh-CN" altLang="en-US" sz="1600" dirty="0" smtClean="0"/>
              <a:t>：</a:t>
            </a:r>
            <a:r>
              <a:rPr lang="en-US" sz="1600" dirty="0" smtClean="0"/>
              <a:t>http://neotest.kakatool.cn:8097/backend/login.html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 </a:t>
            </a:r>
            <a:endParaRPr lang="zh-CN" altLang="en-US" sz="1600" dirty="0" smtClean="0"/>
          </a:p>
          <a:p>
            <a:pPr>
              <a:buNone/>
            </a:pPr>
            <a:r>
              <a:rPr lang="zh-CN" altLang="en-US" sz="1600" dirty="0" smtClean="0"/>
              <a:t>账号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密码</a:t>
            </a:r>
            <a:r>
              <a:rPr lang="zh-CN" altLang="en-US" sz="1600" dirty="0" smtClean="0"/>
              <a:t>：</a:t>
            </a:r>
            <a:r>
              <a:rPr lang="en-US" sz="1600" dirty="0" smtClean="0"/>
              <a:t>wsq@qq.com / 123456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3"/>
          <p:cNvSpPr txBox="1"/>
          <p:nvPr/>
        </p:nvSpPr>
        <p:spPr>
          <a:xfrm>
            <a:off x="673735" y="218440"/>
            <a:ext cx="6226175" cy="5791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eaLnBrk="0" hangingPunct="0"/>
            <a:r>
              <a:rPr lang="zh-CN" altLang="en-US" sz="3200" b="1" dirty="0" smtClean="0">
                <a:solidFill>
                  <a:srgbClr val="0070C0"/>
                </a:solidFill>
                <a:latin typeface="经典中宋简" panose="02010609000101010101" charset="-122"/>
                <a:ea typeface="经典中宋简" panose="02010609000101010101" charset="-122"/>
              </a:rPr>
              <a:t>商户管理</a:t>
            </a:r>
            <a:r>
              <a:rPr lang="en-US" altLang="zh-CN" sz="3200" b="1" dirty="0" smtClean="0">
                <a:solidFill>
                  <a:srgbClr val="0070C0"/>
                </a:solidFill>
                <a:latin typeface="经典中宋简" panose="02010609000101010101" charset="-122"/>
                <a:ea typeface="经典中宋简" panose="02010609000101010101" charset="-122"/>
              </a:rPr>
              <a:t>——</a:t>
            </a:r>
            <a:r>
              <a:rPr lang="zh-CN" altLang="en-US" sz="3200" b="1" dirty="0" smtClean="0">
                <a:solidFill>
                  <a:srgbClr val="0070C0"/>
                </a:solidFill>
                <a:latin typeface="经典中宋简" panose="02010609000101010101" charset="-122"/>
                <a:ea typeface="经典中宋简" panose="02010609000101010101" charset="-122"/>
              </a:rPr>
              <a:t>添加</a:t>
            </a:r>
            <a:r>
              <a:rPr lang="en-US" altLang="zh-CN" sz="3200" b="1" dirty="0" smtClean="0">
                <a:solidFill>
                  <a:srgbClr val="0070C0"/>
                </a:solidFill>
                <a:latin typeface="经典中宋简" panose="02010609000101010101" charset="-122"/>
                <a:ea typeface="经典中宋简" panose="02010609000101010101" charset="-122"/>
              </a:rPr>
              <a:t>T+0</a:t>
            </a:r>
            <a:r>
              <a:rPr lang="zh-CN" altLang="en-US" sz="3200" b="1" dirty="0" smtClean="0">
                <a:solidFill>
                  <a:srgbClr val="0070C0"/>
                </a:solidFill>
                <a:latin typeface="经典中宋简" panose="02010609000101010101" charset="-122"/>
                <a:ea typeface="经典中宋简" panose="02010609000101010101" charset="-122"/>
              </a:rPr>
              <a:t>商户</a:t>
            </a:r>
            <a:r>
              <a:rPr lang="zh-CN" altLang="en-US" sz="3200" b="1" dirty="0" smtClean="0">
                <a:solidFill>
                  <a:srgbClr val="0070C0"/>
                </a:solidFill>
                <a:latin typeface="经典中宋简" panose="02010609000101010101" charset="-122"/>
                <a:ea typeface="经典中宋简" panose="02010609000101010101" charset="-122"/>
              </a:rPr>
              <a:t>	</a:t>
            </a:r>
            <a:endParaRPr lang="zh-CN" altLang="en-US" sz="3200" b="1" dirty="0">
              <a:solidFill>
                <a:srgbClr val="0070C0"/>
              </a:solidFill>
              <a:latin typeface="经典中宋简" panose="02010609000101010101" charset="-122"/>
              <a:ea typeface="经典中宋简" panose="02010609000101010101" charset="-122"/>
            </a:endParaRPr>
          </a:p>
        </p:txBody>
      </p:sp>
      <p:sp>
        <p:nvSpPr>
          <p:cNvPr id="6" name="内容占位符 1"/>
          <p:cNvSpPr txBox="1"/>
          <p:nvPr/>
        </p:nvSpPr>
        <p:spPr>
          <a:xfrm>
            <a:off x="8161901" y="1877982"/>
            <a:ext cx="3433316" cy="378565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charset="0"/>
              <a:buChar char="u"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zh-CN" dirty="0"/>
              <a:t>开通商户时点击右上</a:t>
            </a:r>
            <a:r>
              <a:rPr lang="en-US" altLang="zh-CN" dirty="0"/>
              <a:t>“+”</a:t>
            </a:r>
            <a:r>
              <a:rPr lang="zh-CN" altLang="zh-CN" dirty="0"/>
              <a:t>进入开通</a:t>
            </a:r>
            <a:r>
              <a:rPr lang="zh-CN" altLang="zh-CN" dirty="0" smtClean="0"/>
              <a:t>页面</a:t>
            </a:r>
            <a:endParaRPr lang="en-US" altLang="zh-CN" dirty="0"/>
          </a:p>
          <a:p>
            <a:r>
              <a:rPr lang="zh-CN" altLang="zh-CN" dirty="0"/>
              <a:t>接入商户</a:t>
            </a:r>
            <a:r>
              <a:rPr lang="zh-CN" altLang="en-US" dirty="0"/>
              <a:t>：商户</a:t>
            </a:r>
            <a:r>
              <a:rPr lang="en-US" altLang="zh-CN" dirty="0"/>
              <a:t>Bid</a:t>
            </a:r>
          </a:p>
          <a:p>
            <a:r>
              <a:rPr lang="zh-CN" altLang="en-US" dirty="0" smtClean="0"/>
              <a:t>结算</a:t>
            </a:r>
            <a:r>
              <a:rPr lang="zh-CN" altLang="en-US" dirty="0"/>
              <a:t>费率：结算时平台收取的</a:t>
            </a:r>
            <a:r>
              <a:rPr lang="zh-CN" altLang="en-US" dirty="0" smtClean="0"/>
              <a:t>费率</a:t>
            </a:r>
            <a:endParaRPr lang="en-US" altLang="zh-CN" dirty="0" smtClean="0"/>
          </a:p>
          <a:p>
            <a:r>
              <a:rPr lang="zh-CN" altLang="en-US" dirty="0" smtClean="0"/>
              <a:t>支付通道：必须选择乐活券</a:t>
            </a:r>
            <a:endParaRPr lang="en-US" altLang="zh-CN" dirty="0" smtClean="0"/>
          </a:p>
          <a:p>
            <a:r>
              <a:rPr lang="zh-CN" altLang="en-US" dirty="0" smtClean="0"/>
              <a:t>由于不支持在线提现，账号名称、银行账号、提现通道可随意填写</a:t>
            </a:r>
            <a:endParaRPr lang="en-US" altLang="zh-CN" dirty="0"/>
          </a:p>
        </p:txBody>
      </p:sp>
      <p:pic>
        <p:nvPicPr>
          <p:cNvPr id="7" name="图片 6" descr="/Users/ly/Desktop/屏幕快照 2017-01-12 上午11.14.59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1162" y="1877982"/>
            <a:ext cx="6984776" cy="3373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3"/>
          <p:cNvSpPr txBox="1"/>
          <p:nvPr/>
        </p:nvSpPr>
        <p:spPr>
          <a:xfrm>
            <a:off x="673735" y="218440"/>
            <a:ext cx="6226175" cy="5791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eaLnBrk="0" hangingPunct="0"/>
            <a:r>
              <a:rPr lang="zh-CN" altLang="en-US" sz="3200" b="1" dirty="0" smtClean="0">
                <a:solidFill>
                  <a:srgbClr val="0070C0"/>
                </a:solidFill>
                <a:latin typeface="经典中宋简" panose="02010609000101010101" charset="-122"/>
                <a:ea typeface="经典中宋简" panose="02010609000101010101" charset="-122"/>
              </a:rPr>
              <a:t>商户管理</a:t>
            </a:r>
            <a:r>
              <a:rPr lang="en-US" altLang="zh-CN" sz="3200" b="1" dirty="0" smtClean="0">
                <a:solidFill>
                  <a:srgbClr val="0070C0"/>
                </a:solidFill>
                <a:latin typeface="经典中宋简" panose="02010609000101010101" charset="-122"/>
                <a:ea typeface="经典中宋简" panose="02010609000101010101" charset="-122"/>
              </a:rPr>
              <a:t>——</a:t>
            </a:r>
            <a:r>
              <a:rPr lang="zh-CN" altLang="en-US" sz="3200" b="1" dirty="0" smtClean="0">
                <a:solidFill>
                  <a:srgbClr val="0070C0"/>
                </a:solidFill>
                <a:latin typeface="经典中宋简" panose="02010609000101010101" charset="-122"/>
                <a:ea typeface="经典中宋简" panose="02010609000101010101" charset="-122"/>
              </a:rPr>
              <a:t>商户设置</a:t>
            </a:r>
            <a:r>
              <a:rPr lang="en-US" altLang="zh-CN" sz="3200" b="1" dirty="0" smtClean="0">
                <a:solidFill>
                  <a:srgbClr val="0070C0"/>
                </a:solidFill>
                <a:latin typeface="经典中宋简" panose="02010609000101010101" charset="-122"/>
                <a:ea typeface="经典中宋简" panose="02010609000101010101" charset="-122"/>
              </a:rPr>
              <a:t>1</a:t>
            </a:r>
            <a:endParaRPr lang="zh-CN" altLang="en-US" sz="3200" b="1" dirty="0">
              <a:solidFill>
                <a:srgbClr val="0070C0"/>
              </a:solidFill>
              <a:latin typeface="经典中宋简" panose="02010609000101010101" charset="-122"/>
              <a:ea typeface="经典中宋简" panose="0201060900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6105" y="919480"/>
            <a:ext cx="11332092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u"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dirty="0"/>
              <a:t>进入社区运营平台，在工具栏的最右方点击</a:t>
            </a:r>
            <a:r>
              <a:rPr lang="en-US" altLang="zh-CN" dirty="0"/>
              <a:t>T+0</a:t>
            </a:r>
            <a:r>
              <a:rPr lang="zh-CN" altLang="en-US" dirty="0"/>
              <a:t>弹出选择框</a:t>
            </a:r>
            <a:endParaRPr lang="zh-CN" altLang="zh-CN" dirty="0"/>
          </a:p>
        </p:txBody>
      </p:sp>
      <p:pic>
        <p:nvPicPr>
          <p:cNvPr id="4" name="图片 3" descr="/Users/ly/Desktop/屏幕快照 2017-01-12 上午11.49.46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84621" y="2265675"/>
            <a:ext cx="3535059" cy="3227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3"/>
          <p:cNvSpPr txBox="1"/>
          <p:nvPr/>
        </p:nvSpPr>
        <p:spPr>
          <a:xfrm>
            <a:off x="673735" y="218440"/>
            <a:ext cx="6226175" cy="5791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eaLnBrk="0" hangingPunct="0"/>
            <a:r>
              <a:rPr lang="zh-CN" altLang="en-US" sz="3200" b="1" dirty="0" smtClean="0">
                <a:solidFill>
                  <a:srgbClr val="0070C0"/>
                </a:solidFill>
                <a:latin typeface="经典中宋简" panose="02010609000101010101" charset="-122"/>
                <a:ea typeface="经典中宋简" panose="02010609000101010101" charset="-122"/>
              </a:rPr>
              <a:t>商户管理</a:t>
            </a:r>
            <a:r>
              <a:rPr lang="en-US" altLang="zh-CN" sz="3200" b="1" dirty="0" smtClean="0">
                <a:solidFill>
                  <a:srgbClr val="0070C0"/>
                </a:solidFill>
                <a:latin typeface="经典中宋简" panose="02010609000101010101" charset="-122"/>
                <a:ea typeface="经典中宋简" panose="02010609000101010101" charset="-122"/>
              </a:rPr>
              <a:t>——</a:t>
            </a:r>
            <a:r>
              <a:rPr lang="zh-CN" altLang="en-US" sz="3200" b="1" dirty="0" smtClean="0">
                <a:solidFill>
                  <a:srgbClr val="0070C0"/>
                </a:solidFill>
                <a:latin typeface="经典中宋简" panose="02010609000101010101" charset="-122"/>
                <a:ea typeface="经典中宋简" panose="02010609000101010101" charset="-122"/>
              </a:rPr>
              <a:t>商户</a:t>
            </a:r>
            <a:r>
              <a:rPr lang="zh-CN" altLang="en-US" sz="3200" b="1" dirty="0" smtClean="0">
                <a:solidFill>
                  <a:srgbClr val="0070C0"/>
                </a:solidFill>
                <a:latin typeface="经典中宋简" panose="02010609000101010101" charset="-122"/>
                <a:ea typeface="经典中宋简" panose="02010609000101010101" charset="-122"/>
              </a:rPr>
              <a:t>设置</a:t>
            </a:r>
            <a:r>
              <a:rPr lang="en-US" altLang="zh-CN" sz="3200" b="1" dirty="0" smtClean="0">
                <a:solidFill>
                  <a:srgbClr val="0070C0"/>
                </a:solidFill>
                <a:latin typeface="经典中宋简" panose="02010609000101010101" charset="-122"/>
                <a:ea typeface="经典中宋简" panose="02010609000101010101" charset="-122"/>
              </a:rPr>
              <a:t>2</a:t>
            </a:r>
            <a:endParaRPr lang="zh-CN" altLang="en-US" sz="3200" b="1" dirty="0">
              <a:solidFill>
                <a:srgbClr val="0070C0"/>
              </a:solidFill>
              <a:latin typeface="经典中宋简" panose="02010609000101010101" charset="-122"/>
              <a:ea typeface="经典中宋简" panose="02010609000101010101" charset="-122"/>
            </a:endParaRPr>
          </a:p>
        </p:txBody>
      </p:sp>
      <p:pic>
        <p:nvPicPr>
          <p:cNvPr id="3" name="图片 2" descr="屏幕快照%202017-01-12%20上午11.12.51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62828" y="3396328"/>
            <a:ext cx="6570994" cy="306646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内容占位符 1"/>
          <p:cNvSpPr txBox="1"/>
          <p:nvPr/>
        </p:nvSpPr>
        <p:spPr>
          <a:xfrm>
            <a:off x="673735" y="797560"/>
            <a:ext cx="11042984" cy="286232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charset="0"/>
              <a:buChar char="u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zh-C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在弹出的选择框中选择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“</a:t>
            </a:r>
            <a:r>
              <a:rPr lang="zh-CN" altLang="zh-C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商家设置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”</a:t>
            </a:r>
            <a:r>
              <a:rPr lang="zh-CN" altLang="zh-C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进入商家列表页面，可查看／编辑现有</a:t>
            </a:r>
            <a:r>
              <a:rPr lang="zh-CN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商家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账号名称：商户名称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银行账号：提现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银行账号（内部结算可不填真实的）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结算费率：结算时平台收取的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费率（</a:t>
            </a: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0-100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），如：</a:t>
            </a: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代表</a:t>
            </a: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5%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的手续费</a:t>
            </a: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提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现通道：第三方代付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通道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状态：商户运营状态（启用、禁用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</a:p>
          <a:p>
            <a:pPr marL="0" indent="0">
              <a:buNone/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点击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支付通道可进行支付通道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设置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支付折扣：用户使用乐活券在商家消费可享受优惠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折扣（</a:t>
            </a: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0-100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），如：</a:t>
            </a: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95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代表</a:t>
            </a: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9.5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折</a:t>
            </a: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状态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：设置商户支持乐活券收款状态（启用、禁用）</a:t>
            </a:r>
          </a:p>
          <a:p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762885" y="2282825"/>
            <a:ext cx="6657975" cy="2157095"/>
            <a:chOff x="1194" y="3611"/>
            <a:chExt cx="10485" cy="3397"/>
          </a:xfrm>
        </p:grpSpPr>
        <p:sp>
          <p:nvSpPr>
            <p:cNvPr id="12" name="文本框 11"/>
            <p:cNvSpPr txBox="1"/>
            <p:nvPr/>
          </p:nvSpPr>
          <p:spPr>
            <a:xfrm>
              <a:off x="1194" y="4754"/>
              <a:ext cx="10485" cy="2254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ctr"/>
              <a:r>
                <a:rPr lang="zh-CN" altLang="en-US" sz="4400" b="1" dirty="0" smtClean="0">
                  <a:solidFill>
                    <a:srgbClr val="0070C0"/>
                  </a:solidFill>
                  <a:latin typeface="黑体" panose="02010609060101010101" charset="-122"/>
                  <a:ea typeface="黑体" panose="02010609060101010101" charset="-122"/>
                </a:rPr>
                <a:t>感谢观看</a:t>
              </a:r>
            </a:p>
            <a:p>
              <a:endParaRPr lang="zh-CN" altLang="en-US" sz="4400" b="1" dirty="0" smtClean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2088" y="3611"/>
              <a:ext cx="8696" cy="2982"/>
              <a:chOff x="5260" y="3501"/>
              <a:chExt cx="8696" cy="2982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5260" y="3917"/>
                <a:ext cx="8696" cy="2567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70C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7267" y="3501"/>
                <a:ext cx="4628" cy="8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4123" y="3725"/>
              <a:ext cx="4628" cy="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>
                  <a:solidFill>
                    <a:srgbClr val="0070C0"/>
                  </a:solidFill>
                </a:rPr>
                <a:t>THANKS</a:t>
              </a:r>
              <a:r>
                <a:rPr lang="zh-CN" altLang="en-US">
                  <a:solidFill>
                    <a:srgbClr val="0070C0"/>
                  </a:solidFill>
                </a:rPr>
                <a:t>  </a:t>
              </a:r>
              <a:r>
                <a:rPr lang="en-US" altLang="zh-CN">
                  <a:solidFill>
                    <a:srgbClr val="0070C0"/>
                  </a:solidFill>
                </a:rPr>
                <a:t>FOR</a:t>
              </a:r>
              <a:r>
                <a:rPr lang="zh-CN" altLang="en-US">
                  <a:solidFill>
                    <a:srgbClr val="0070C0"/>
                  </a:solidFill>
                </a:rPr>
                <a:t>  </a:t>
              </a:r>
              <a:r>
                <a:rPr lang="en-US" altLang="zh-CN">
                  <a:solidFill>
                    <a:srgbClr val="0070C0"/>
                  </a:solidFill>
                </a:rPr>
                <a:t>WATCHING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23"/>
          <p:cNvSpPr txBox="1"/>
          <p:nvPr/>
        </p:nvSpPr>
        <p:spPr>
          <a:xfrm>
            <a:off x="673735" y="218440"/>
            <a:ext cx="6226175" cy="5791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eaLnBrk="0" hangingPunct="0"/>
            <a:r>
              <a:rPr lang="zh-CN" altLang="en-US" sz="3200" b="1" dirty="0" smtClean="0">
                <a:solidFill>
                  <a:srgbClr val="0070C0"/>
                </a:solidFill>
                <a:latin typeface="经典中宋简" panose="02010609000101010101" charset="-122"/>
                <a:ea typeface="经典中宋简" panose="02010609000101010101" charset="-122"/>
              </a:rPr>
              <a:t>培训目标</a:t>
            </a:r>
            <a:endParaRPr lang="zh-CN" altLang="en-US" sz="3200" b="1" dirty="0">
              <a:solidFill>
                <a:srgbClr val="0070C0"/>
              </a:solidFill>
              <a:latin typeface="经典中宋简" panose="02010609000101010101" charset="-122"/>
              <a:ea typeface="经典中宋简" panose="02010609000101010101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0752" y="1119117"/>
            <a:ext cx="967626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800" dirty="0" smtClean="0"/>
              <a:t>了解全民营销系统的整体架构，乐活券运营平台与其它系统的关系；</a:t>
            </a:r>
            <a:endParaRPr lang="en-US" altLang="zh-CN" sz="2800" dirty="0" smtClean="0"/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800" dirty="0" smtClean="0"/>
              <a:t>了解乐活券运营平台的功能与作用；</a:t>
            </a:r>
            <a:endParaRPr lang="en-US" altLang="zh-CN" sz="2800" dirty="0" smtClean="0"/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800" dirty="0" smtClean="0"/>
              <a:t>熟悉各类使用者关注的功能和作用</a:t>
            </a:r>
            <a:r>
              <a:rPr lang="zh-CN" altLang="en-US" sz="2800" dirty="0" smtClean="0"/>
              <a:t>；</a:t>
            </a:r>
            <a:endParaRPr lang="en-US" altLang="zh-CN" sz="2800" dirty="0" smtClean="0"/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800" dirty="0" smtClean="0"/>
              <a:t>熟悉</a:t>
            </a:r>
            <a:r>
              <a:rPr lang="en-US" altLang="zh-CN" sz="2800" dirty="0" smtClean="0"/>
              <a:t>T + 0</a:t>
            </a:r>
            <a:r>
              <a:rPr lang="zh-CN" altLang="en-US" sz="2800" dirty="0" smtClean="0"/>
              <a:t>的业务流程；</a:t>
            </a:r>
            <a:endParaRPr lang="en-US" altLang="zh-CN" sz="2800" dirty="0" smtClean="0"/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800" dirty="0" smtClean="0"/>
              <a:t> </a:t>
            </a:r>
            <a:r>
              <a:rPr lang="zh-CN" altLang="en-US" sz="2800" dirty="0" smtClean="0"/>
              <a:t>掌握商户接入、收款、对账、结算等核心功能的流程和使用方式。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23"/>
          <p:cNvSpPr txBox="1"/>
          <p:nvPr/>
        </p:nvSpPr>
        <p:spPr>
          <a:xfrm>
            <a:off x="673735" y="218440"/>
            <a:ext cx="6226175" cy="5791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eaLnBrk="0" hangingPunct="0"/>
            <a:r>
              <a:rPr lang="zh-CN" altLang="en-US" sz="3200" b="1" dirty="0" smtClean="0">
                <a:solidFill>
                  <a:srgbClr val="0070C0"/>
                </a:solidFill>
                <a:latin typeface="经典中宋简" panose="02010609000101010101" charset="-122"/>
                <a:ea typeface="经典中宋简" panose="02010609000101010101" charset="-122"/>
              </a:rPr>
              <a:t>培训对象</a:t>
            </a:r>
            <a:endParaRPr lang="zh-CN" altLang="en-US" sz="3200" b="1" dirty="0">
              <a:solidFill>
                <a:srgbClr val="0070C0"/>
              </a:solidFill>
              <a:latin typeface="经典中宋简" panose="02010609000101010101" charset="-122"/>
              <a:ea typeface="经典中宋简" panose="02010609000101010101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399" y="777923"/>
            <a:ext cx="96762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lnSpc>
                <a:spcPct val="150000"/>
              </a:lnSpc>
            </a:pP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培训对象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 </a:t>
            </a:r>
          </a:p>
          <a:p>
            <a:pPr marL="355600" indent="-3556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销售员，重点关注扫码支付功能。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marL="355600" indent="-3556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乐活券运营人员，重点关注管理后台的商家管理功能。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marL="355600" indent="-3556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财务结算人员，重点关注管理后台的交易清单功能。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marL="355600" indent="-3556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系统管理员，重点关注金融平台管理后台的基本功能介绍。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23"/>
          <p:cNvSpPr txBox="1"/>
          <p:nvPr/>
        </p:nvSpPr>
        <p:spPr>
          <a:xfrm>
            <a:off x="673735" y="218440"/>
            <a:ext cx="6226175" cy="5791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eaLnBrk="0" hangingPunct="0"/>
            <a:r>
              <a:rPr lang="zh-CN" altLang="en-US" sz="3200" b="1" dirty="0" smtClean="0">
                <a:solidFill>
                  <a:srgbClr val="0070C0"/>
                </a:solidFill>
                <a:latin typeface="经典中宋简" panose="02010609000101010101" charset="-122"/>
                <a:ea typeface="经典中宋简" panose="02010609000101010101" charset="-122"/>
              </a:rPr>
              <a:t>总体介绍</a:t>
            </a:r>
            <a:endParaRPr lang="zh-CN" altLang="en-US" sz="3200" b="1" dirty="0">
              <a:solidFill>
                <a:srgbClr val="0070C0"/>
              </a:solidFill>
              <a:latin typeface="经典中宋简" panose="02010609000101010101" charset="-122"/>
              <a:ea typeface="经典中宋简" panose="0201060900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6938" y="3125338"/>
            <a:ext cx="1954530" cy="1009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全民营销系统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721118" y="3152633"/>
            <a:ext cx="1954530" cy="968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乐活券运营平台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60748" y="5096813"/>
            <a:ext cx="1954530" cy="908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东阿</a:t>
            </a:r>
            <a:r>
              <a:rPr lang="zh-CN" altLang="en-US" dirty="0" smtClean="0"/>
              <a:t>商城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732548" y="5108243"/>
            <a:ext cx="1954530" cy="92406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金融平台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2871488" y="3149903"/>
            <a:ext cx="754380" cy="434340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奖励</a:t>
            </a:r>
            <a:endParaRPr lang="zh-CN" altLang="en-US" sz="1200" dirty="0"/>
          </a:p>
        </p:txBody>
      </p:sp>
      <p:sp>
        <p:nvSpPr>
          <p:cNvPr id="8" name="右箭头 7"/>
          <p:cNvSpPr/>
          <p:nvPr/>
        </p:nvSpPr>
        <p:spPr>
          <a:xfrm>
            <a:off x="2852438" y="3690923"/>
            <a:ext cx="754380" cy="434340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消费</a:t>
            </a:r>
            <a:endParaRPr lang="zh-CN" altLang="en-US" sz="1200" dirty="0"/>
          </a:p>
        </p:txBody>
      </p:sp>
      <p:sp>
        <p:nvSpPr>
          <p:cNvPr id="9" name="右箭头 8"/>
          <p:cNvSpPr/>
          <p:nvPr/>
        </p:nvSpPr>
        <p:spPr>
          <a:xfrm rot="5400000">
            <a:off x="1061738" y="4414823"/>
            <a:ext cx="754380" cy="434340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用户</a:t>
            </a:r>
            <a:endParaRPr lang="zh-CN" altLang="en-US" sz="1200" dirty="0"/>
          </a:p>
        </p:txBody>
      </p:sp>
      <p:sp>
        <p:nvSpPr>
          <p:cNvPr id="10" name="右箭头 9"/>
          <p:cNvSpPr/>
          <p:nvPr/>
        </p:nvSpPr>
        <p:spPr>
          <a:xfrm rot="5400000">
            <a:off x="1602758" y="4418633"/>
            <a:ext cx="754380" cy="434340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订单</a:t>
            </a:r>
            <a:endParaRPr lang="zh-CN" altLang="en-US" sz="1200" dirty="0"/>
          </a:p>
        </p:txBody>
      </p:sp>
      <p:sp>
        <p:nvSpPr>
          <p:cNvPr id="11" name="右箭头 10"/>
          <p:cNvSpPr/>
          <p:nvPr/>
        </p:nvSpPr>
        <p:spPr>
          <a:xfrm rot="5400000">
            <a:off x="4025918" y="4418633"/>
            <a:ext cx="754380" cy="434340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充值</a:t>
            </a:r>
            <a:endParaRPr lang="zh-CN" altLang="en-US" sz="1200" dirty="0"/>
          </a:p>
        </p:txBody>
      </p:sp>
      <p:sp>
        <p:nvSpPr>
          <p:cNvPr id="12" name="右箭头 11"/>
          <p:cNvSpPr/>
          <p:nvPr/>
        </p:nvSpPr>
        <p:spPr>
          <a:xfrm rot="5400000">
            <a:off x="4566938" y="4422443"/>
            <a:ext cx="754380" cy="434340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消费</a:t>
            </a:r>
            <a:endParaRPr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745963" y="1064524"/>
            <a:ext cx="1954530" cy="99247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东阿内部系统</a:t>
            </a:r>
            <a:endParaRPr lang="zh-CN" altLang="en-US" dirty="0"/>
          </a:p>
        </p:txBody>
      </p:sp>
      <p:sp>
        <p:nvSpPr>
          <p:cNvPr id="14" name="右箭头 13"/>
          <p:cNvSpPr/>
          <p:nvPr/>
        </p:nvSpPr>
        <p:spPr>
          <a:xfrm rot="5400000">
            <a:off x="1323321" y="2356284"/>
            <a:ext cx="754380" cy="434340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用户</a:t>
            </a:r>
            <a:endParaRPr lang="zh-CN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168788" y="1214652"/>
            <a:ext cx="54863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 </a:t>
            </a:r>
            <a:r>
              <a:rPr lang="zh-CN" altLang="en-US" dirty="0" smtClean="0"/>
              <a:t>全民营销系统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串联这个系统，实现东阿产品的在线销售、销售员与会员的互动、销售奖励等。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 </a:t>
            </a:r>
            <a:r>
              <a:rPr lang="zh-CN" altLang="en-US" dirty="0" smtClean="0"/>
              <a:t>东阿商城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在线商城，嵌入到销售端和用户端</a:t>
            </a:r>
            <a:r>
              <a:rPr lang="en-US" altLang="zh-CN" dirty="0" smtClean="0"/>
              <a:t>APP</a:t>
            </a:r>
            <a:r>
              <a:rPr lang="zh-CN" altLang="en-US" dirty="0" smtClean="0"/>
              <a:t>中，实现在线销售。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 </a:t>
            </a:r>
            <a:r>
              <a:rPr lang="zh-CN" altLang="en-US" dirty="0" smtClean="0"/>
              <a:t>乐活券运营平台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实现乐活券的管理、发放、消费，以及商家的接入管理和结算。</a:t>
            </a:r>
            <a:endParaRPr lang="en-US" altLang="zh-CN" dirty="0" smtClean="0"/>
          </a:p>
          <a:p>
            <a:pPr lvl="1">
              <a:buFont typeface="Arial" pitchFamily="34" charset="0"/>
              <a:buChar char="•"/>
            </a:pPr>
            <a:endParaRPr lang="en-US" altLang="zh-CN" dirty="0" smtClean="0"/>
          </a:p>
          <a:p>
            <a:r>
              <a:rPr lang="zh-CN" altLang="en-US" dirty="0" smtClean="0"/>
              <a:t>东阿内部系统、金融平台属于外围支撑系统，并不属于此系统范围。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23"/>
          <p:cNvSpPr txBox="1"/>
          <p:nvPr/>
        </p:nvSpPr>
        <p:spPr>
          <a:xfrm>
            <a:off x="673735" y="218440"/>
            <a:ext cx="6226175" cy="5791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eaLnBrk="0" hangingPunct="0"/>
            <a:r>
              <a:rPr lang="zh-CN" altLang="en-US" sz="3200" b="1" dirty="0" smtClean="0">
                <a:solidFill>
                  <a:srgbClr val="0070C0"/>
                </a:solidFill>
                <a:latin typeface="经典中宋简" panose="02010609000101010101" charset="-122"/>
                <a:ea typeface="经典中宋简" panose="02010609000101010101" charset="-122"/>
              </a:rPr>
              <a:t>系统组成</a:t>
            </a:r>
            <a:endParaRPr lang="zh-CN" altLang="en-US" sz="3200" b="1" dirty="0">
              <a:solidFill>
                <a:srgbClr val="0070C0"/>
              </a:solidFill>
              <a:latin typeface="经典中宋简" panose="02010609000101010101" charset="-122"/>
              <a:ea typeface="经典中宋简" panose="02010609000101010101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035714" y="1415702"/>
          <a:ext cx="10169098" cy="3865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0692"/>
                <a:gridCol w="4498707"/>
                <a:gridCol w="3389699"/>
              </a:tblGrid>
              <a:tr h="5522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模块名称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主要使用人</a:t>
                      </a:r>
                      <a:endParaRPr lang="zh-CN" altLang="en-US" dirty="0"/>
                    </a:p>
                  </a:txBody>
                  <a:tcPr/>
                </a:tc>
              </a:tr>
              <a:tr h="5522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销售端</a:t>
                      </a:r>
                      <a:r>
                        <a:rPr lang="en-US" altLang="zh-CN" dirty="0" smtClean="0"/>
                        <a:t>APP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协助会员采购，乐活券消费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销售员</a:t>
                      </a:r>
                      <a:endParaRPr lang="zh-CN" altLang="en-US" dirty="0"/>
                    </a:p>
                  </a:txBody>
                  <a:tcPr/>
                </a:tc>
              </a:tr>
              <a:tr h="5522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东阿阿胶易购</a:t>
                      </a:r>
                      <a:r>
                        <a:rPr lang="en-US" altLang="zh-CN" dirty="0" smtClean="0"/>
                        <a:t>APP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在线采购东阿产品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会员</a:t>
                      </a:r>
                      <a:endParaRPr lang="zh-CN" altLang="en-US" dirty="0"/>
                    </a:p>
                  </a:txBody>
                  <a:tcPr/>
                </a:tc>
              </a:tr>
              <a:tr h="5522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微信客户端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在线采购东阿产品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微信会员</a:t>
                      </a:r>
                      <a:endParaRPr lang="zh-CN" altLang="en-US" dirty="0"/>
                    </a:p>
                  </a:txBody>
                  <a:tcPr/>
                </a:tc>
              </a:tr>
              <a:tr h="5522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全民营销管理后台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系统管理员</a:t>
                      </a:r>
                      <a:endParaRPr lang="zh-CN" altLang="en-US" dirty="0"/>
                    </a:p>
                  </a:txBody>
                  <a:tcPr/>
                </a:tc>
              </a:tr>
              <a:tr h="5522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商户端</a:t>
                      </a:r>
                      <a:r>
                        <a:rPr lang="en-US" altLang="zh-CN" dirty="0" smtClean="0"/>
                        <a:t>APP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查看乐活券交易情况，获取账单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商户</a:t>
                      </a:r>
                      <a:endParaRPr lang="zh-CN" altLang="en-US" dirty="0"/>
                    </a:p>
                  </a:txBody>
                  <a:tcPr/>
                </a:tc>
              </a:tr>
              <a:tr h="5522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乐活券运营平台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商户接入设置，对账结算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运营人员、财务人员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409433" y="1419367"/>
            <a:ext cx="11436824" cy="371219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93" name="文本框 23"/>
          <p:cNvSpPr txBox="1"/>
          <p:nvPr/>
        </p:nvSpPr>
        <p:spPr>
          <a:xfrm>
            <a:off x="673735" y="218440"/>
            <a:ext cx="6226175" cy="5791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eaLnBrk="0" hangingPunct="0"/>
            <a:r>
              <a:rPr lang="zh-CN" altLang="en-US" sz="3200" b="1" dirty="0" smtClean="0">
                <a:solidFill>
                  <a:srgbClr val="0070C0"/>
                </a:solidFill>
                <a:latin typeface="经典中宋简" panose="02010609000101010101" charset="-122"/>
                <a:ea typeface="经典中宋简" panose="02010609000101010101" charset="-122"/>
              </a:rPr>
              <a:t>乐活</a:t>
            </a:r>
            <a:r>
              <a:rPr lang="zh-CN" altLang="en-US" sz="3200" b="1" dirty="0" smtClean="0">
                <a:solidFill>
                  <a:srgbClr val="0070C0"/>
                </a:solidFill>
                <a:latin typeface="经典中宋简" panose="02010609000101010101" charset="-122"/>
                <a:ea typeface="经典中宋简" panose="02010609000101010101" charset="-122"/>
              </a:rPr>
              <a:t>券消费结算流程</a:t>
            </a:r>
            <a:endParaRPr lang="zh-CN" altLang="en-US" sz="3200" b="1" dirty="0">
              <a:solidFill>
                <a:srgbClr val="0070C0"/>
              </a:solidFill>
              <a:latin typeface="经典中宋简" panose="02010609000101010101" charset="-122"/>
              <a:ea typeface="经典中宋简" panose="0201060900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05970" y="1583140"/>
            <a:ext cx="1433015" cy="436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扫描二维码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05969" y="2374710"/>
            <a:ext cx="1460311" cy="423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输入金额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369558" y="1599062"/>
            <a:ext cx="1433015" cy="436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获取商家信息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9746776" y="2308745"/>
            <a:ext cx="1433015" cy="436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扣款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383206" y="3127612"/>
            <a:ext cx="1433015" cy="436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保存交易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383206" y="3932830"/>
            <a:ext cx="1433015" cy="436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分账</a:t>
            </a:r>
            <a:endParaRPr lang="zh-CN" altLang="en-US" dirty="0"/>
          </a:p>
        </p:txBody>
      </p:sp>
      <p:sp>
        <p:nvSpPr>
          <p:cNvPr id="14" name="右箭头 13"/>
          <p:cNvSpPr/>
          <p:nvPr/>
        </p:nvSpPr>
        <p:spPr>
          <a:xfrm>
            <a:off x="3264089" y="2552131"/>
            <a:ext cx="6275696" cy="81887"/>
          </a:xfrm>
          <a:prstGeom prst="rightArrow">
            <a:avLst/>
          </a:prstGeom>
          <a:solidFill>
            <a:srgbClr val="33AD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33146" y="4521961"/>
            <a:ext cx="1433015" cy="436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到</a:t>
            </a:r>
            <a:r>
              <a:rPr lang="zh-CN" altLang="en-US" dirty="0" smtClean="0"/>
              <a:t>帐通知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062716" y="5343102"/>
            <a:ext cx="1433015" cy="436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导出账单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442346" y="5929955"/>
            <a:ext cx="1433015" cy="436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核对账单</a:t>
            </a:r>
            <a:endParaRPr lang="zh-CN" altLang="en-US" dirty="0"/>
          </a:p>
        </p:txBody>
      </p:sp>
      <p:sp>
        <p:nvSpPr>
          <p:cNvPr id="23" name="右箭头 22"/>
          <p:cNvSpPr/>
          <p:nvPr/>
        </p:nvSpPr>
        <p:spPr>
          <a:xfrm>
            <a:off x="3239069" y="1760561"/>
            <a:ext cx="1032681" cy="68240"/>
          </a:xfrm>
          <a:prstGeom prst="rightArrow">
            <a:avLst/>
          </a:prstGeom>
          <a:solidFill>
            <a:srgbClr val="33AD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下箭头 24"/>
          <p:cNvSpPr/>
          <p:nvPr/>
        </p:nvSpPr>
        <p:spPr>
          <a:xfrm>
            <a:off x="5036024" y="3589362"/>
            <a:ext cx="122830" cy="327545"/>
          </a:xfrm>
          <a:prstGeom prst="downArrow">
            <a:avLst/>
          </a:prstGeom>
          <a:solidFill>
            <a:srgbClr val="33AD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直角上箭头 26"/>
          <p:cNvSpPr/>
          <p:nvPr/>
        </p:nvSpPr>
        <p:spPr>
          <a:xfrm>
            <a:off x="6100550" y="4026091"/>
            <a:ext cx="1760560" cy="477671"/>
          </a:xfrm>
          <a:prstGeom prst="bentUpArrow">
            <a:avLst/>
          </a:prstGeom>
          <a:solidFill>
            <a:srgbClr val="00B050"/>
          </a:solidFill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下箭头 27"/>
          <p:cNvSpPr/>
          <p:nvPr/>
        </p:nvSpPr>
        <p:spPr>
          <a:xfrm>
            <a:off x="7645021" y="4997358"/>
            <a:ext cx="122830" cy="327545"/>
          </a:xfrm>
          <a:prstGeom prst="downArrow">
            <a:avLst/>
          </a:prstGeom>
          <a:solidFill>
            <a:srgbClr val="33AD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614149" y="1583140"/>
            <a:ext cx="641445" cy="3016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支</a:t>
            </a:r>
            <a:endParaRPr lang="en-US" altLang="zh-CN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付</a:t>
            </a:r>
            <a:endParaRPr lang="en-US" altLang="zh-CN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流</a:t>
            </a:r>
            <a:endParaRPr lang="en-US" altLang="zh-CN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程</a:t>
            </a:r>
            <a:endParaRPr lang="zh-CN" altLang="en-US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09433" y="5281684"/>
            <a:ext cx="11436824" cy="118735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464024" y="5349922"/>
            <a:ext cx="941695" cy="998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结</a:t>
            </a:r>
            <a:endParaRPr lang="en-US" altLang="zh-CN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算</a:t>
            </a:r>
            <a:endParaRPr lang="en-US" altLang="zh-CN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流</a:t>
            </a:r>
            <a:endParaRPr lang="en-US" altLang="zh-CN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程</a:t>
            </a:r>
            <a:endParaRPr lang="zh-CN" altLang="en-US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808191" y="5345376"/>
            <a:ext cx="1433015" cy="436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导出账单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1473958" y="846161"/>
            <a:ext cx="2019870" cy="570476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销售</a:t>
            </a:r>
            <a:r>
              <a:rPr lang="zh-CN" altLang="en-US" dirty="0" smtClean="0">
                <a:solidFill>
                  <a:schemeClr val="tx1"/>
                </a:solidFill>
              </a:rPr>
              <a:t>端</a:t>
            </a:r>
            <a:r>
              <a:rPr lang="en-US" altLang="zh-CN" dirty="0" smtClean="0">
                <a:solidFill>
                  <a:schemeClr val="tx1"/>
                </a:solidFill>
              </a:rPr>
              <a:t>APP</a:t>
            </a: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096602" y="848435"/>
            <a:ext cx="2019870" cy="570476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乐活</a:t>
            </a:r>
            <a:r>
              <a:rPr lang="zh-CN" altLang="en-US" dirty="0" smtClean="0">
                <a:solidFill>
                  <a:schemeClr val="tx1"/>
                </a:solidFill>
              </a:rPr>
              <a:t>券运营平台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730620" y="848436"/>
            <a:ext cx="2019870" cy="570476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商户</a:t>
            </a:r>
            <a:r>
              <a:rPr lang="zh-CN" altLang="en-US" dirty="0" smtClean="0">
                <a:solidFill>
                  <a:schemeClr val="tx1"/>
                </a:solidFill>
              </a:rPr>
              <a:t>端</a:t>
            </a:r>
            <a:r>
              <a:rPr lang="en-US" altLang="zh-CN" dirty="0" smtClean="0">
                <a:solidFill>
                  <a:schemeClr val="tx1"/>
                </a:solidFill>
              </a:rPr>
              <a:t>APP</a:t>
            </a: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405582" y="848435"/>
            <a:ext cx="2019870" cy="570476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金融平台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右箭头 38"/>
          <p:cNvSpPr/>
          <p:nvPr/>
        </p:nvSpPr>
        <p:spPr>
          <a:xfrm rot="10307231">
            <a:off x="5853073" y="3030400"/>
            <a:ext cx="3959777" cy="91628"/>
          </a:xfrm>
          <a:prstGeom prst="rightArrow">
            <a:avLst/>
          </a:prstGeom>
          <a:solidFill>
            <a:srgbClr val="33AD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23"/>
          <p:cNvSpPr txBox="1"/>
          <p:nvPr/>
        </p:nvSpPr>
        <p:spPr>
          <a:xfrm>
            <a:off x="673735" y="218440"/>
            <a:ext cx="6226175" cy="5791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eaLnBrk="0" hangingPunct="0"/>
            <a:r>
              <a:rPr lang="zh-CN" altLang="en-US" sz="3200" b="1" dirty="0" smtClean="0">
                <a:solidFill>
                  <a:srgbClr val="0070C0"/>
                </a:solidFill>
                <a:latin typeface="经典中宋简" panose="02010609000101010101" charset="-122"/>
                <a:ea typeface="经典中宋简" panose="02010609000101010101" charset="-122"/>
              </a:rPr>
              <a:t>支付</a:t>
            </a:r>
            <a:endParaRPr lang="zh-CN" altLang="en-US" sz="3200" b="1" dirty="0">
              <a:solidFill>
                <a:srgbClr val="0070C0"/>
              </a:solidFill>
              <a:latin typeface="经典中宋简" panose="02010609000101010101" charset="-122"/>
              <a:ea typeface="经典中宋简" panose="02010609000101010101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3582" y="1132764"/>
            <a:ext cx="94033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dirty="0" smtClean="0"/>
              <a:t>支付流程很简单，映射到我们熟悉的场景，可以把金融平台看作是支付宝，把乐活券运营平台看作是淘宝。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dirty="0" smtClean="0"/>
              <a:t>销售员消费时实际是和系统的“总商户”进行交易，交易完成后通过分账把钱转到商家的现金账户中。映射</a:t>
            </a:r>
            <a:r>
              <a:rPr lang="zh-CN" altLang="en-US" sz="2400" dirty="0" smtClean="0"/>
              <a:t>到我们熟悉的场景，可以</a:t>
            </a:r>
            <a:r>
              <a:rPr lang="zh-CN" altLang="en-US" sz="2400" dirty="0" smtClean="0"/>
              <a:t>把把“总商户”看作是大商场里面统一的收银台，商户则是商场的加盟商。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dirty="0" smtClean="0"/>
              <a:t>支付完成之后，商户</a:t>
            </a:r>
            <a:r>
              <a:rPr lang="en-US" altLang="zh-CN" sz="2400" dirty="0" smtClean="0"/>
              <a:t>APP</a:t>
            </a:r>
            <a:r>
              <a:rPr lang="zh-CN" altLang="en-US" sz="2400" dirty="0" smtClean="0"/>
              <a:t>和商家登记的手机号会分别受到推送和短信通知。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3"/>
          <p:cNvSpPr txBox="1"/>
          <p:nvPr/>
        </p:nvSpPr>
        <p:spPr>
          <a:xfrm>
            <a:off x="673735" y="218440"/>
            <a:ext cx="6226175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eaLnBrk="0" hangingPunct="0">
              <a:defRPr sz="3200" b="1">
                <a:solidFill>
                  <a:srgbClr val="0070C0"/>
                </a:solidFill>
                <a:latin typeface="经典中宋简" panose="02010609000101010101" charset="-122"/>
                <a:ea typeface="经典中宋简" panose="02010609000101010101" charset="-122"/>
              </a:defRPr>
            </a:lvl1pPr>
          </a:lstStyle>
          <a:p>
            <a:r>
              <a:rPr lang="zh-CN" altLang="en-US" dirty="0" smtClean="0"/>
              <a:t>支付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销售端扫码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798" b="5914"/>
          <a:stretch>
            <a:fillRect/>
          </a:stretch>
        </p:blipFill>
        <p:spPr bwMode="auto">
          <a:xfrm>
            <a:off x="632793" y="1017645"/>
            <a:ext cx="2282832" cy="36642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930" b="6309"/>
          <a:stretch>
            <a:fillRect/>
          </a:stretch>
        </p:blipFill>
        <p:spPr bwMode="auto">
          <a:xfrm>
            <a:off x="5741173" y="2465455"/>
            <a:ext cx="2321183" cy="37040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977" b="5794"/>
          <a:stretch>
            <a:fillRect/>
          </a:stretch>
        </p:blipFill>
        <p:spPr bwMode="auto">
          <a:xfrm>
            <a:off x="3071321" y="1747975"/>
            <a:ext cx="2506080" cy="40198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内容占位符 1"/>
          <p:cNvSpPr txBox="1"/>
          <p:nvPr/>
        </p:nvSpPr>
        <p:spPr>
          <a:xfrm>
            <a:off x="8483353" y="2365501"/>
            <a:ext cx="2816530" cy="341631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charset="0"/>
              <a:buChar char="u"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dirty="0"/>
              <a:t>用户使用销售端，打开我的乐活</a:t>
            </a:r>
            <a:r>
              <a:rPr lang="zh-CN" altLang="en-US" dirty="0" smtClean="0"/>
              <a:t>券</a:t>
            </a:r>
            <a:endParaRPr lang="en-US" altLang="zh-CN" dirty="0" smtClean="0"/>
          </a:p>
          <a:p>
            <a:r>
              <a:rPr lang="zh-CN" altLang="en-US" dirty="0" smtClean="0"/>
              <a:t>点击</a:t>
            </a:r>
            <a:r>
              <a:rPr lang="zh-CN" altLang="en-US" dirty="0"/>
              <a:t>右上角扫一扫，对准商家二维</a:t>
            </a:r>
            <a:r>
              <a:rPr lang="zh-CN" altLang="en-US" dirty="0" smtClean="0"/>
              <a:t>码</a:t>
            </a:r>
            <a:endParaRPr lang="en-US" altLang="zh-CN" dirty="0" smtClean="0"/>
          </a:p>
          <a:p>
            <a:r>
              <a:rPr lang="zh-CN" altLang="en-US" dirty="0" smtClean="0"/>
              <a:t>输入</a:t>
            </a:r>
            <a:r>
              <a:rPr lang="zh-CN" altLang="en-US" dirty="0" smtClean="0"/>
              <a:t>金额，实际支付金额根据商户折扣自动计算，立即</a:t>
            </a:r>
            <a:r>
              <a:rPr lang="zh-CN" altLang="en-US" dirty="0"/>
              <a:t>支付款即可</a:t>
            </a:r>
            <a:endParaRPr lang="zh-CN" altLang="zh-CN" dirty="0"/>
          </a:p>
        </p:txBody>
      </p:sp>
      <p:sp>
        <p:nvSpPr>
          <p:cNvPr id="8" name="直角上箭头 7"/>
          <p:cNvSpPr/>
          <p:nvPr/>
        </p:nvSpPr>
        <p:spPr>
          <a:xfrm>
            <a:off x="3125338" y="1296537"/>
            <a:ext cx="1364776" cy="423082"/>
          </a:xfrm>
          <a:prstGeom prst="bentUpArrow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直角上箭头 8"/>
          <p:cNvSpPr/>
          <p:nvPr/>
        </p:nvSpPr>
        <p:spPr>
          <a:xfrm>
            <a:off x="5732061" y="1992573"/>
            <a:ext cx="1378423" cy="450376"/>
          </a:xfrm>
          <a:prstGeom prst="bentUpArrow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3"/>
          <p:cNvSpPr txBox="1"/>
          <p:nvPr/>
        </p:nvSpPr>
        <p:spPr>
          <a:xfrm>
            <a:off x="673735" y="218440"/>
            <a:ext cx="6226175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eaLnBrk="0" hangingPunct="0">
              <a:defRPr sz="3200" b="1">
                <a:solidFill>
                  <a:srgbClr val="0070C0"/>
                </a:solidFill>
                <a:latin typeface="经典中宋简" panose="02010609000101010101" charset="-122"/>
                <a:ea typeface="经典中宋简" panose="02010609000101010101" charset="-122"/>
              </a:defRPr>
            </a:lvl1pPr>
          </a:lstStyle>
          <a:p>
            <a:r>
              <a:rPr lang="zh-CN" altLang="en-US" dirty="0" smtClean="0"/>
              <a:t>支付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测试商户二</a:t>
            </a:r>
            <a:r>
              <a:rPr lang="zh-CN" altLang="en-US" dirty="0" smtClean="0"/>
              <a:t>维码</a:t>
            </a:r>
            <a:endParaRPr lang="zh-CN" altLang="en-US" dirty="0"/>
          </a:p>
        </p:txBody>
      </p:sp>
      <p:pic>
        <p:nvPicPr>
          <p:cNvPr id="2051" name="Picture 3" descr="C:\Users\junier_li\Downloads\148936806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9210" y="1741170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3"/>
          <p:cNvSpPr txBox="1"/>
          <p:nvPr/>
        </p:nvSpPr>
        <p:spPr>
          <a:xfrm>
            <a:off x="1463041" y="4272683"/>
            <a:ext cx="2503170" cy="83099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marL="342900" indent="-342900">
              <a:lnSpc>
                <a:spcPct val="200000"/>
              </a:lnSpc>
              <a:buFont typeface="Wingdings" panose="05000000000000000000" pitchFamily="2" charset="2"/>
              <a:buChar char="Ø"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pPr marL="0" indent="0">
              <a:buNone/>
            </a:pPr>
            <a:r>
              <a:rPr lang="zh-CN" altLang="en-US" dirty="0" smtClean="0"/>
              <a:t>     测试商户</a:t>
            </a:r>
            <a:r>
              <a:rPr lang="en-US" altLang="zh-CN" dirty="0" smtClean="0"/>
              <a:t>1</a:t>
            </a:r>
            <a:endParaRPr lang="en-US" altLang="zh-CN" dirty="0"/>
          </a:p>
        </p:txBody>
      </p:sp>
      <p:pic>
        <p:nvPicPr>
          <p:cNvPr id="2052" name="Picture 4" descr="C:\Users\junier_li\Downloads\148936834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72350" y="1741170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3"/>
          <p:cNvSpPr txBox="1"/>
          <p:nvPr/>
        </p:nvSpPr>
        <p:spPr>
          <a:xfrm>
            <a:off x="7416165" y="4272683"/>
            <a:ext cx="2503170" cy="83099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marL="342900" indent="-342900">
              <a:lnSpc>
                <a:spcPct val="200000"/>
              </a:lnSpc>
              <a:buFont typeface="Wingdings" panose="05000000000000000000" pitchFamily="2" charset="2"/>
              <a:buChar char="Ø"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pPr marL="0" indent="0">
              <a:buNone/>
            </a:pPr>
            <a:r>
              <a:rPr lang="zh-CN" altLang="en-US" dirty="0" smtClean="0"/>
              <a:t>     测试商户</a:t>
            </a:r>
            <a:r>
              <a:rPr lang="en-US" altLang="zh-CN" dirty="0"/>
              <a:t>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998</Words>
  <Application>WPS 演示</Application>
  <PresentationFormat>自定义</PresentationFormat>
  <Paragraphs>200</Paragraphs>
  <Slides>17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哎呀小小草</dc:creator>
  <cp:lastModifiedBy>Administrator</cp:lastModifiedBy>
  <cp:revision>509</cp:revision>
  <dcterms:created xsi:type="dcterms:W3CDTF">2015-09-12T09:18:00Z</dcterms:created>
  <dcterms:modified xsi:type="dcterms:W3CDTF">2017-03-20T08:59:09Z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