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4"/>
  </p:notesMasterIdLst>
  <p:sldIdLst>
    <p:sldId id="257" r:id="rId4"/>
    <p:sldId id="259" r:id="rId5"/>
    <p:sldId id="267" r:id="rId6"/>
    <p:sldId id="272" r:id="rId7"/>
    <p:sldId id="271" r:id="rId8"/>
    <p:sldId id="266" r:id="rId9"/>
    <p:sldId id="268" r:id="rId10"/>
    <p:sldId id="269" r:id="rId11"/>
    <p:sldId id="270" r:id="rId12"/>
    <p:sldId id="273" r:id="rId13"/>
    <p:sldId id="274" r:id="rId14"/>
    <p:sldId id="275" r:id="rId15"/>
    <p:sldId id="276" r:id="rId16"/>
    <p:sldId id="278" r:id="rId17"/>
    <p:sldId id="277" r:id="rId18"/>
    <p:sldId id="279" r:id="rId19"/>
    <p:sldId id="280" r:id="rId20"/>
    <p:sldId id="285" r:id="rId21"/>
    <p:sldId id="281" r:id="rId22"/>
    <p:sldId id="282" r:id="rId2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9">
          <p15:clr>
            <a:srgbClr val="A4A3A4"/>
          </p15:clr>
        </p15:guide>
        <p15:guide id="2" pos="38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CCDE"/>
    <a:srgbClr val="AFABAB"/>
    <a:srgbClr val="8981DA"/>
    <a:srgbClr val="F77258"/>
    <a:srgbClr val="00B050"/>
    <a:srgbClr val="DC5C31"/>
    <a:srgbClr val="F2D2CD"/>
    <a:srgbClr val="F9EAE8"/>
    <a:srgbClr val="70AD4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02" autoAdjust="0"/>
    <p:restoredTop sz="96405"/>
  </p:normalViewPr>
  <p:slideViewPr>
    <p:cSldViewPr snapToGrid="0">
      <p:cViewPr varScale="1">
        <p:scale>
          <a:sx n="93" d="100"/>
          <a:sy n="93" d="100"/>
        </p:scale>
        <p:origin x="224" y="920"/>
      </p:cViewPr>
      <p:guideLst>
        <p:guide orient="horz" pos="2099"/>
        <p:guide pos="38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098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455988" y="0"/>
            <a:ext cx="10612438" cy="5970588"/>
          </a:xfrm>
        </p:spPr>
      </p:sp>
      <p:sp>
        <p:nvSpPr>
          <p:cNvPr id="17411" name="备注占位符 2"/>
          <p:cNvSpPr>
            <a:spLocks noGrp="1" noRot="1" noChangeAspect="1"/>
          </p:cNvSpPr>
          <p:nvPr>
            <p:ph type="body"/>
          </p:nvPr>
        </p:nvSpPr>
        <p:spPr>
          <a:xfrm>
            <a:off x="4025900" y="0"/>
            <a:ext cx="0" cy="69818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zh-CN" altLang="en-US" dirty="0">
                <a:sym typeface="+mn-ea"/>
              </a:rPr>
              <a:t>精简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条，最前面加一条行业的发展情况，体现公司上线</a:t>
            </a:r>
            <a:r>
              <a:rPr lang="en-US" altLang="zh-CN" dirty="0">
                <a:sym typeface="+mn-ea"/>
              </a:rPr>
              <a:t>APP</a:t>
            </a:r>
            <a:r>
              <a:rPr lang="zh-CN" altLang="en-US" dirty="0">
                <a:sym typeface="+mn-ea"/>
              </a:rPr>
              <a:t>是引领行业发展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022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 descr="C:\Users\Administrator\Desktop\8.png8"/>
          <p:cNvPicPr>
            <a:picLocks noChangeAspect="1"/>
          </p:cNvPicPr>
          <p:nvPr userDrawn="1"/>
        </p:nvPicPr>
        <p:blipFill>
          <a:blip r:embed="rId13"/>
          <a:srcRect t="8401"/>
          <a:stretch>
            <a:fillRect/>
          </a:stretch>
        </p:blipFill>
        <p:spPr>
          <a:xfrm>
            <a:off x="4981575" y="0"/>
            <a:ext cx="8956675" cy="410051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51" name="组合 18"/>
          <p:cNvGrpSpPr/>
          <p:nvPr userDrawn="1"/>
        </p:nvGrpSpPr>
        <p:grpSpPr>
          <a:xfrm>
            <a:off x="231775" y="163513"/>
            <a:ext cx="1651000" cy="474662"/>
            <a:chOff x="0" y="0"/>
            <a:chExt cx="2600" cy="748"/>
          </a:xfrm>
        </p:grpSpPr>
        <p:pic>
          <p:nvPicPr>
            <p:cNvPr id="2052" name="图片 2" descr="0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0" y="0"/>
              <a:ext cx="772" cy="74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53" name="文本框 3"/>
            <p:cNvSpPr/>
            <p:nvPr/>
          </p:nvSpPr>
          <p:spPr>
            <a:xfrm>
              <a:off x="712" y="75"/>
              <a:ext cx="1888" cy="6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 eaLnBrk="1" hangingPunct="1"/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奥科科技</a:t>
              </a:r>
              <a:endParaRPr lang="zh-CN" altLang="en-US" dirty="0">
                <a:latin typeface="Calibri" panose="020F0502020204030204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054" name="文本框 17"/>
          <p:cNvSpPr/>
          <p:nvPr userDrawn="1"/>
        </p:nvSpPr>
        <p:spPr>
          <a:xfrm>
            <a:off x="10112375" y="6499225"/>
            <a:ext cx="2009775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1438" tIns="45719" rIns="91438" bIns="45719" anchor="t">
            <a:spAutoFit/>
          </a:bodyPr>
          <a:lstStyle/>
          <a:p>
            <a:pPr lvl="0" indent="0" eaLnBrk="1" hangingPunct="1"/>
            <a:r>
              <a:rPr lang="zh-CN" altLang="en-US" sz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奥科科技（北京）有限公司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sp>
        <p:nvSpPr>
          <p:cNvPr id="2055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2056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  <a:sym typeface="Calibri Light" panose="020F0302020204030204" charset="0"/>
        </a:defRPr>
      </a:lvl1pPr>
    </p:titleStyle>
    <p:bodyStyle>
      <a:lvl1pPr marL="0" lvl="0" indent="0" algn="l" defTabSz="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1pPr>
      <a:lvl2pPr marL="0" lvl="1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2pPr>
      <a:lvl3pPr marL="0" lvl="2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3pPr>
      <a:lvl4pPr marL="0" lvl="3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4pPr>
      <a:lvl5pPr marL="0" lvl="4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5pPr>
      <a:lvl6pPr marL="2514600" lvl="5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6pPr>
      <a:lvl7pPr marL="2971800" lvl="6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7pPr>
      <a:lvl8pPr marL="3429000" lvl="7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8pPr>
      <a:lvl9pPr marL="3886200" lvl="8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  <a:sym typeface="Calibri Light" panose="020F0302020204030204" charset="0"/>
        </a:defRPr>
      </a:lvl1pPr>
    </p:titleStyle>
    <p:bodyStyle>
      <a:lvl1pPr marL="0" lvl="0" indent="0" algn="l" defTabSz="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1pPr>
      <a:lvl2pPr marL="0" lvl="1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2pPr>
      <a:lvl3pPr marL="0" lvl="2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3pPr>
      <a:lvl4pPr marL="0" lvl="3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4pPr>
      <a:lvl5pPr marL="0" lvl="4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5pPr>
      <a:lvl6pPr marL="2514600" lvl="5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6pPr>
      <a:lvl7pPr marL="2971800" lvl="6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7pPr>
      <a:lvl8pPr marL="3429000" lvl="7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8pPr>
      <a:lvl9pPr marL="3886200" lvl="8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29"/>
          <p:cNvGrpSpPr/>
          <p:nvPr userDrawn="1"/>
        </p:nvGrpSpPr>
        <p:grpSpPr>
          <a:xfrm>
            <a:off x="338138" y="282575"/>
            <a:ext cx="333375" cy="411163"/>
            <a:chOff x="0" y="0"/>
            <a:chExt cx="444498" cy="545940"/>
          </a:xfrm>
        </p:grpSpPr>
        <p:sp>
          <p:nvSpPr>
            <p:cNvPr id="3075" name="等腰三角形 27"/>
            <p:cNvSpPr/>
            <p:nvPr/>
          </p:nvSpPr>
          <p:spPr>
            <a:xfrm rot="5400000">
              <a:off x="-34938" y="79188"/>
              <a:ext cx="501675" cy="431798"/>
            </a:xfrm>
            <a:prstGeom prst="triangle">
              <a:avLst>
                <a:gd name="adj" fmla="val 50000"/>
              </a:avLst>
            </a:prstGeom>
            <a:solidFill>
              <a:srgbClr val="ED7D31"/>
            </a:solidFill>
            <a:ln w="9525">
              <a:noFill/>
            </a:ln>
          </p:spPr>
          <p:txBody>
            <a:bodyPr anchor="ctr"/>
            <a:lstStyle/>
            <a:p>
              <a:pPr lvl="0" indent="0" algn="ctr" eaLnBrk="1" hangingPunct="1"/>
              <a:endParaRPr lang="zh-CN" altLang="en-US" b="1" i="1" dirty="0">
                <a:solidFill>
                  <a:srgbClr val="FFFFFF"/>
                </a:solidFill>
                <a:latin typeface="Calibri" panose="020F0502020204030204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6" name="等腰三角形 28"/>
            <p:cNvSpPr/>
            <p:nvPr/>
          </p:nvSpPr>
          <p:spPr>
            <a:xfrm rot="5400000">
              <a:off x="37935" y="29768"/>
              <a:ext cx="436330" cy="376765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lstStyle/>
            <a:p>
              <a:pPr lvl="0" indent="0" algn="ctr" eaLnBrk="1" hangingPunct="1"/>
              <a:endParaRPr lang="zh-CN" altLang="en-US" b="1" i="1" dirty="0">
                <a:solidFill>
                  <a:srgbClr val="FFFFFF"/>
                </a:solidFill>
                <a:latin typeface="Calibri" panose="020F0502020204030204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077" name="直接连接符 5"/>
          <p:cNvSpPr/>
          <p:nvPr userDrawn="1"/>
        </p:nvSpPr>
        <p:spPr>
          <a:xfrm>
            <a:off x="682625" y="766763"/>
            <a:ext cx="11507788" cy="1587"/>
          </a:xfrm>
          <a:prstGeom prst="line">
            <a:avLst/>
          </a:prstGeom>
          <a:ln w="15875" cap="flat" cmpd="sng">
            <a:solidFill>
              <a:srgbClr val="F7725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8" name="文本框 13"/>
          <p:cNvSpPr/>
          <p:nvPr userDrawn="1"/>
        </p:nvSpPr>
        <p:spPr>
          <a:xfrm>
            <a:off x="10074275" y="6440488"/>
            <a:ext cx="2011363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1" hangingPunct="1"/>
            <a:r>
              <a:rPr lang="zh-CN" altLang="en-US" sz="1200" dirty="0">
                <a:solidFill>
                  <a:srgbClr val="C55A1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奥科科技（北京）有限公司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sp>
        <p:nvSpPr>
          <p:cNvPr id="3079" name="直接连接符 14"/>
          <p:cNvSpPr/>
          <p:nvPr userDrawn="1"/>
        </p:nvSpPr>
        <p:spPr>
          <a:xfrm>
            <a:off x="0" y="6627813"/>
            <a:ext cx="10083800" cy="1587"/>
          </a:xfrm>
          <a:prstGeom prst="line">
            <a:avLst/>
          </a:prstGeom>
          <a:ln w="15875" cap="flat" cmpd="sng">
            <a:solidFill>
              <a:srgbClr val="F7CAAC"/>
            </a:solidFill>
            <a:prstDash val="sysDot"/>
            <a:round/>
            <a:headEnd type="none" w="med" len="med"/>
            <a:tailEnd type="none" w="med" len="med"/>
          </a:ln>
        </p:spPr>
      </p:sp>
      <p:pic>
        <p:nvPicPr>
          <p:cNvPr id="3080" name="图片 18" descr="15"/>
          <p:cNvPicPr>
            <a:picLocks noChangeAspect="1"/>
          </p:cNvPicPr>
          <p:nvPr userDrawn="1"/>
        </p:nvPicPr>
        <p:blipFill>
          <a:blip r:embed="rId13"/>
          <a:srcRect r="19136" b="18378"/>
          <a:stretch>
            <a:fillRect/>
          </a:stretch>
        </p:blipFill>
        <p:spPr>
          <a:xfrm>
            <a:off x="8072438" y="2836863"/>
            <a:ext cx="4119562" cy="402113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081" name="组合 29"/>
          <p:cNvGrpSpPr/>
          <p:nvPr userDrawn="1"/>
        </p:nvGrpSpPr>
        <p:grpSpPr>
          <a:xfrm>
            <a:off x="338138" y="293688"/>
            <a:ext cx="333375" cy="411162"/>
            <a:chOff x="0" y="0"/>
            <a:chExt cx="444498" cy="545940"/>
          </a:xfrm>
        </p:grpSpPr>
        <p:sp>
          <p:nvSpPr>
            <p:cNvPr id="3082" name="等腰三角形 27"/>
            <p:cNvSpPr/>
            <p:nvPr/>
          </p:nvSpPr>
          <p:spPr>
            <a:xfrm rot="5400000">
              <a:off x="-34938" y="79188"/>
              <a:ext cx="501675" cy="431798"/>
            </a:xfrm>
            <a:prstGeom prst="triangle">
              <a:avLst>
                <a:gd name="adj" fmla="val 50000"/>
              </a:avLst>
            </a:prstGeom>
            <a:solidFill>
              <a:srgbClr val="ED7D31"/>
            </a:solidFill>
            <a:ln w="9525">
              <a:noFill/>
            </a:ln>
          </p:spPr>
          <p:txBody>
            <a:bodyPr anchor="ctr"/>
            <a:lstStyle/>
            <a:p>
              <a:pPr lvl="0" indent="0" algn="ctr" eaLnBrk="1" hangingPunct="1"/>
              <a:endParaRPr lang="zh-CN" altLang="en-US" b="1" i="1" dirty="0">
                <a:solidFill>
                  <a:srgbClr val="FFFFFF"/>
                </a:solidFill>
                <a:latin typeface="Calibri" panose="020F0502020204030204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3" name="等腰三角形 28"/>
            <p:cNvSpPr/>
            <p:nvPr/>
          </p:nvSpPr>
          <p:spPr>
            <a:xfrm rot="5400000">
              <a:off x="37935" y="29768"/>
              <a:ext cx="436330" cy="376765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lstStyle/>
            <a:p>
              <a:pPr lvl="0" indent="0" algn="ctr" eaLnBrk="1" hangingPunct="1"/>
              <a:endParaRPr lang="zh-CN" altLang="en-US" b="1" i="1" dirty="0">
                <a:solidFill>
                  <a:srgbClr val="FFFFFF"/>
                </a:solidFill>
                <a:latin typeface="Calibri" panose="020F0502020204030204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084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3085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  <a:sym typeface="Calibri Light" panose="020F0302020204030204" charset="0"/>
        </a:defRPr>
      </a:lvl1pPr>
    </p:titleStyle>
    <p:bodyStyle>
      <a:lvl1pPr marL="0" lvl="0" indent="0" algn="l" defTabSz="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1pPr>
      <a:lvl2pPr marL="0" lvl="1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2pPr>
      <a:lvl3pPr marL="0" lvl="2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3pPr>
      <a:lvl4pPr marL="0" lvl="3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4pPr>
      <a:lvl5pPr marL="0" lvl="4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5pPr>
      <a:lvl6pPr marL="2514600" lvl="5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6pPr>
      <a:lvl7pPr marL="2971800" lvl="6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7pPr>
      <a:lvl8pPr marL="3429000" lvl="7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8pPr>
      <a:lvl9pPr marL="3886200" lvl="8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63783" y="1999412"/>
            <a:ext cx="980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2DCCDF"/>
                </a:solidFill>
                <a:latin typeface="微软雅黑" panose="020B0503020204020204" charset="-122"/>
                <a:ea typeface="微软雅黑" panose="020B0503020204020204" charset="-122"/>
              </a:rPr>
              <a:t>物业</a:t>
            </a:r>
            <a:r>
              <a:rPr lang="en-US" altLang="zh-CN" sz="3600" b="1" dirty="0" smtClean="0">
                <a:solidFill>
                  <a:srgbClr val="2DCCDF"/>
                </a:solidFill>
                <a:latin typeface="微软雅黑" panose="020B0503020204020204" charset="-122"/>
                <a:ea typeface="微软雅黑" panose="020B0503020204020204" charset="-122"/>
              </a:rPr>
              <a:t>ERP</a:t>
            </a:r>
            <a:r>
              <a:rPr lang="zh-CN" altLang="en-US" sz="3600" b="1" dirty="0" smtClean="0">
                <a:solidFill>
                  <a:srgbClr val="2DCCDF"/>
                </a:solidFill>
                <a:latin typeface="微软雅黑" panose="020B0503020204020204" charset="-122"/>
                <a:ea typeface="微软雅黑" panose="020B0503020204020204" charset="-122"/>
              </a:rPr>
              <a:t>培训</a:t>
            </a:r>
            <a:endParaRPr lang="zh-CN" altLang="en-US" sz="3600" b="1" dirty="0">
              <a:solidFill>
                <a:srgbClr val="2DCCD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3782" y="3919932"/>
            <a:ext cx="10083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353A3E"/>
                </a:solidFill>
                <a:latin typeface="微软雅黑" panose="020B0503020204020204" charset="-122"/>
                <a:ea typeface="微软雅黑" panose="020B0503020204020204" charset="-122"/>
              </a:rPr>
              <a:t>中国铁建地产西南区域公司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63783" y="4443152"/>
            <a:ext cx="1008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 smtClean="0"/>
              <a:t>2017-03</a:t>
            </a:r>
            <a:endParaRPr kumimoji="1" lang="zh-CN" altLang="en-US" sz="20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7"/>
          <p:cNvGrpSpPr/>
          <p:nvPr/>
        </p:nvGrpSpPr>
        <p:grpSpPr>
          <a:xfrm>
            <a:off x="1773238" y="1554163"/>
            <a:ext cx="6581775" cy="1774039"/>
            <a:chOff x="0" y="0"/>
            <a:chExt cx="6582592" cy="1772244"/>
          </a:xfrm>
        </p:grpSpPr>
        <p:sp>
          <p:nvSpPr>
            <p:cNvPr id="3" name="文本框 18"/>
            <p:cNvSpPr/>
            <p:nvPr/>
          </p:nvSpPr>
          <p:spPr>
            <a:xfrm>
              <a:off x="26930" y="0"/>
              <a:ext cx="4115955" cy="101463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1" hangingPunct="1"/>
              <a:r>
                <a:rPr lang="en-US" altLang="x-none" sz="6000" b="1" dirty="0">
                  <a:solidFill>
                    <a:srgbClr val="2DCCD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Part  </a:t>
              </a:r>
              <a:r>
                <a:rPr lang="en-US" altLang="x-none" sz="6000" b="1" dirty="0" smtClean="0">
                  <a:solidFill>
                    <a:srgbClr val="2DCCD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0</a:t>
              </a:r>
              <a:r>
                <a:rPr lang="en-US" altLang="zh-CN" sz="6000" b="1" dirty="0" smtClean="0">
                  <a:solidFill>
                    <a:srgbClr val="2DCCD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3</a:t>
              </a:r>
              <a:endParaRPr lang="zh-CN" altLang="en-US" sz="6000" b="1" dirty="0">
                <a:solidFill>
                  <a:srgbClr val="2DCCD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4" name="文本框 19"/>
            <p:cNvSpPr/>
            <p:nvPr/>
          </p:nvSpPr>
          <p:spPr>
            <a:xfrm>
              <a:off x="0" y="849848"/>
              <a:ext cx="6582592" cy="9223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0" hangingPunct="0"/>
              <a:r>
                <a:rPr lang="zh-CN" altLang="en-US" sz="5400" b="1" dirty="0" smtClean="0">
                  <a:solidFill>
                    <a:srgbClr val="F77258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签到</a:t>
              </a:r>
              <a:endParaRPr lang="zh-CN" altLang="en-US" sz="5400" b="1" dirty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5" name="文本框 3"/>
          <p:cNvSpPr/>
          <p:nvPr/>
        </p:nvSpPr>
        <p:spPr>
          <a:xfrm>
            <a:off x="1773238" y="3378200"/>
            <a:ext cx="4211637" cy="830995"/>
          </a:xfrm>
          <a:prstGeom prst="rect">
            <a:avLst/>
          </a:prstGeom>
          <a:noFill/>
          <a:ln w="9525">
            <a:noFill/>
          </a:ln>
        </p:spPr>
        <p:txBody>
          <a:bodyPr lIns="91438" tIns="45719" rIns="91438" bIns="45719" anchor="t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srgbClr val="2DCCD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app</a:t>
            </a:r>
            <a:r>
              <a:rPr lang="zh-CN" altLang="en-US" sz="2400" dirty="0" smtClean="0">
                <a:solidFill>
                  <a:srgbClr val="2DCCD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端移动签到</a:t>
            </a:r>
          </a:p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rgbClr val="2DCCD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慧签到后台</a:t>
            </a:r>
            <a:endParaRPr lang="zh-CN" altLang="en-US" sz="2400" dirty="0">
              <a:solidFill>
                <a:srgbClr val="2DCCDF"/>
              </a:solidFill>
              <a:latin typeface="黑体" panose="02010609060101010101" charset="-122"/>
              <a:ea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6" name="图片 5" descr="C:\Users\Administrator\Desktop\8.png8"/>
          <p:cNvPicPr>
            <a:picLocks noChangeAspect="1"/>
          </p:cNvPicPr>
          <p:nvPr/>
        </p:nvPicPr>
        <p:blipFill>
          <a:blip r:embed="rId2"/>
          <a:srcRect t="8401"/>
          <a:stretch>
            <a:fillRect/>
          </a:stretch>
        </p:blipFill>
        <p:spPr>
          <a:xfrm>
            <a:off x="4996815" y="41275"/>
            <a:ext cx="8956675" cy="410051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65985583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3100" y="219075"/>
            <a:ext cx="633730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app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端移动签到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签到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 descr="/Users/liyong/Downloads/归档/12@2x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94" y="1005523"/>
            <a:ext cx="1566806" cy="3164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/Users/liyong/Downloads/归档/9@2x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890" y="1005522"/>
            <a:ext cx="1564491" cy="3164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/Users/liyong/Downloads/归档/8@2x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090" y="962774"/>
            <a:ext cx="1525710" cy="3193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/Users/liyong/Downloads/归档/11@2x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509" y="1005522"/>
            <a:ext cx="1625224" cy="31646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直线箭头连接符 9"/>
          <p:cNvCxnSpPr>
            <a:endCxn id="6" idx="1"/>
          </p:cNvCxnSpPr>
          <p:nvPr/>
        </p:nvCxnSpPr>
        <p:spPr>
          <a:xfrm>
            <a:off x="1071647" y="1812911"/>
            <a:ext cx="1423243" cy="77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endCxn id="8" idx="1"/>
          </p:cNvCxnSpPr>
          <p:nvPr/>
        </p:nvCxnSpPr>
        <p:spPr>
          <a:xfrm flipV="1">
            <a:off x="1822409" y="2587871"/>
            <a:ext cx="5394100" cy="24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6" idx="3"/>
            <a:endCxn id="7" idx="1"/>
          </p:cNvCxnSpPr>
          <p:nvPr/>
        </p:nvCxnSpPr>
        <p:spPr>
          <a:xfrm flipV="1">
            <a:off x="4059381" y="2559671"/>
            <a:ext cx="815709" cy="2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845127" y="4613564"/>
            <a:ext cx="42835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行政班次：每天可签到一次和签退一次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多班倒：每天可根据班次多次签到签退</a:t>
            </a:r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微调：定位不准确时微调位置</a:t>
            </a:r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明细：签到历史以及签到信息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900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3100" y="219075"/>
            <a:ext cx="6614391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en-US" altLang="zh-CN" sz="3200" b="1" dirty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app</a:t>
            </a:r>
            <a:r>
              <a:rPr lang="zh-CN" altLang="en-US" sz="3200" b="1" dirty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端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移动签到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请假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/Users/liyong/Downloads/归档/6@2x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050" y="1010963"/>
            <a:ext cx="1601901" cy="3253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/Users/liyong/Downloads/归档/5@2x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648" y="1010962"/>
            <a:ext cx="1592898" cy="3253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/Users/liyong/Downloads/归档/4@2x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243" y="1010961"/>
            <a:ext cx="1568999" cy="3253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/Users/liyong/Downloads/归档/10@2x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72" y="1010963"/>
            <a:ext cx="1636437" cy="32534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直线箭头连接符 7"/>
          <p:cNvCxnSpPr/>
          <p:nvPr/>
        </p:nvCxnSpPr>
        <p:spPr>
          <a:xfrm flipV="1">
            <a:off x="2364446" y="1759527"/>
            <a:ext cx="1337604" cy="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2265861" y="2018019"/>
            <a:ext cx="3899787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V="1">
            <a:off x="2364446" y="2299855"/>
            <a:ext cx="6255797" cy="2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025236" y="4710545"/>
            <a:ext cx="63610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我要请假：填写请假事由，发起请假申请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请假批复：请假历史，所有请假汇总，包含待批复和已批复</a:t>
            </a:r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请假明细：按照请假事件罗列所有请假详细信息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4809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3100" y="219075"/>
            <a:ext cx="7057736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en-US" altLang="zh-CN" sz="3200" b="1" dirty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app</a:t>
            </a:r>
            <a:r>
              <a:rPr lang="zh-CN" altLang="en-US" sz="3200" b="1" dirty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端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移动签到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外出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/Users/liyong/Downloads/归档/3@2x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572" y="803850"/>
            <a:ext cx="1621790" cy="3253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/Users/liyong/Downloads/归档/2@2x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276" y="1010963"/>
            <a:ext cx="1651924" cy="3253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/Users/liyong/Downloads/归档/3@2x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114" y="1010963"/>
            <a:ext cx="1626177" cy="3253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/Users/liyong/Downloads/归档/10@2x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72" y="1010963"/>
            <a:ext cx="1636437" cy="3253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../../../111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524" y="1726518"/>
            <a:ext cx="1814830" cy="36175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直线箭头连接符 6"/>
          <p:cNvCxnSpPr/>
          <p:nvPr/>
        </p:nvCxnSpPr>
        <p:spPr>
          <a:xfrm flipV="1">
            <a:off x="2360463" y="1734357"/>
            <a:ext cx="1506109" cy="87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2352957" y="2904811"/>
            <a:ext cx="4072319" cy="46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8077200" y="1995055"/>
            <a:ext cx="936914" cy="1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2352956" y="3111924"/>
            <a:ext cx="1513616" cy="8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161185" y="5322077"/>
            <a:ext cx="7384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外出报备：填写外出事由，发起外出申请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外出批复：</a:t>
            </a:r>
            <a:r>
              <a:rPr kumimoji="1" lang="zh-CN" altLang="en-US" dirty="0"/>
              <a:t>外出</a:t>
            </a:r>
            <a:r>
              <a:rPr kumimoji="1" lang="zh-CN" altLang="en-US" dirty="0" smtClean="0"/>
              <a:t>历史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所有</a:t>
            </a:r>
            <a:r>
              <a:rPr kumimoji="1" lang="zh-CN" altLang="en-US" dirty="0"/>
              <a:t>外出</a:t>
            </a:r>
            <a:r>
              <a:rPr kumimoji="1" lang="zh-CN" altLang="en-US" dirty="0" smtClean="0"/>
              <a:t>汇总</a:t>
            </a:r>
            <a:r>
              <a:rPr kumimoji="1" lang="zh-CN" altLang="en-US" dirty="0"/>
              <a:t>，包含待批复和已</a:t>
            </a:r>
            <a:r>
              <a:rPr kumimoji="1" lang="zh-CN" altLang="en-US" dirty="0" smtClean="0"/>
              <a:t>批复</a:t>
            </a:r>
            <a:endParaRPr kumimoji="1" lang="zh-CN" altLang="en-US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外出明细：</a:t>
            </a:r>
            <a:r>
              <a:rPr kumimoji="1" lang="zh-CN" altLang="en-US" dirty="0" smtClean="0"/>
              <a:t>按照</a:t>
            </a:r>
            <a:r>
              <a:rPr kumimoji="1" lang="zh-CN" altLang="en-US" dirty="0"/>
              <a:t>外出</a:t>
            </a:r>
            <a:r>
              <a:rPr kumimoji="1" lang="zh-CN" altLang="en-US" dirty="0" smtClean="0"/>
              <a:t>事件</a:t>
            </a:r>
            <a:r>
              <a:rPr kumimoji="1" lang="zh-CN" altLang="en-US" dirty="0"/>
              <a:t>罗列</a:t>
            </a:r>
            <a:r>
              <a:rPr kumimoji="1" lang="zh-CN" altLang="en-US" dirty="0" smtClean="0"/>
              <a:t>所有</a:t>
            </a:r>
            <a:r>
              <a:rPr kumimoji="1" lang="zh-CN" altLang="en-US" dirty="0"/>
              <a:t>外出</a:t>
            </a:r>
            <a:r>
              <a:rPr kumimoji="1" lang="zh-CN" altLang="en-US" dirty="0" smtClean="0"/>
              <a:t>详细</a:t>
            </a:r>
            <a:r>
              <a:rPr kumimoji="1" lang="zh-CN" altLang="en-US" dirty="0"/>
              <a:t>信息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60973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3100" y="219075"/>
            <a:ext cx="433260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慧签到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签到明细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/Users/liyong/Desktop/移动签到后台/屏幕快照 2017-03-21 16.18.0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78" y="1409988"/>
            <a:ext cx="5720080" cy="1682750"/>
          </a:xfrm>
          <a:prstGeom prst="rect">
            <a:avLst/>
          </a:prstGeom>
          <a:noFill/>
          <a:ln>
            <a:solidFill>
              <a:srgbClr val="39CCDE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1094509" y="3754582"/>
            <a:ext cx="3904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搜索：根据条件筛选签到记录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导出</a:t>
            </a:r>
            <a:r>
              <a:rPr kumimoji="1" lang="en-US" altLang="zh-CN" dirty="0" smtClean="0"/>
              <a:t>excel</a:t>
            </a:r>
            <a:r>
              <a:rPr kumimoji="1" lang="zh-CN" altLang="en-US" dirty="0" smtClean="0"/>
              <a:t>：将签到记录到出到</a:t>
            </a:r>
            <a:r>
              <a:rPr kumimoji="1" lang="en-US" altLang="zh-CN" dirty="0" smtClean="0"/>
              <a:t>excel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7115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3100" y="219075"/>
            <a:ext cx="433260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慧签到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请假管理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/Users/liyong/Desktop/移动签到后台/屏幕快照 2017-03-21 16.16.1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164359"/>
            <a:ext cx="5720080" cy="1536700"/>
          </a:xfrm>
          <a:prstGeom prst="rect">
            <a:avLst/>
          </a:prstGeom>
          <a:noFill/>
          <a:ln>
            <a:solidFill>
              <a:srgbClr val="39CCDE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1108364" y="3934691"/>
            <a:ext cx="3843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搜索：根据条件</a:t>
            </a:r>
            <a:r>
              <a:rPr kumimoji="1" lang="zh-CN" altLang="en-US" dirty="0" smtClean="0"/>
              <a:t>筛选</a:t>
            </a:r>
            <a:r>
              <a:rPr kumimoji="1" lang="zh-CN" altLang="en-US" dirty="0" smtClean="0"/>
              <a:t>请假</a:t>
            </a:r>
            <a:r>
              <a:rPr kumimoji="1" lang="zh-CN" altLang="en-US" dirty="0" smtClean="0"/>
              <a:t>记录</a:t>
            </a:r>
            <a:endParaRPr kumimoji="1" lang="zh-CN" altLang="en-US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导出</a:t>
            </a:r>
            <a:r>
              <a:rPr kumimoji="1" lang="en-US" altLang="zh-CN" dirty="0"/>
              <a:t>excel</a:t>
            </a:r>
            <a:r>
              <a:rPr kumimoji="1" lang="zh-CN" altLang="en-US" dirty="0"/>
              <a:t>：</a:t>
            </a:r>
            <a:r>
              <a:rPr kumimoji="1" lang="zh-CN" altLang="en-US" dirty="0" smtClean="0"/>
              <a:t>将</a:t>
            </a:r>
            <a:r>
              <a:rPr kumimoji="1" lang="zh-CN" altLang="en-US" dirty="0" smtClean="0"/>
              <a:t>请假</a:t>
            </a:r>
            <a:r>
              <a:rPr kumimoji="1" lang="zh-CN" altLang="en-US" dirty="0" smtClean="0"/>
              <a:t>记录</a:t>
            </a:r>
            <a:r>
              <a:rPr kumimoji="1" lang="zh-CN" altLang="en-US" dirty="0"/>
              <a:t>到出到</a:t>
            </a:r>
            <a:r>
              <a:rPr kumimoji="1" lang="en-US" altLang="zh-CN" dirty="0"/>
              <a:t>excel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77267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3100" y="219075"/>
            <a:ext cx="433260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慧签到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外出明细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/Users/liyong/Desktop/移动签到后台/屏幕快照 2017-03-21 16.18.1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2" y="1269104"/>
            <a:ext cx="5729605" cy="1410335"/>
          </a:xfrm>
          <a:prstGeom prst="rect">
            <a:avLst/>
          </a:prstGeom>
          <a:noFill/>
          <a:ln>
            <a:solidFill>
              <a:srgbClr val="39CCDE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1745673" y="3726873"/>
            <a:ext cx="3843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搜索：根据条件</a:t>
            </a:r>
            <a:r>
              <a:rPr kumimoji="1" lang="zh-CN" altLang="en-US" dirty="0" smtClean="0"/>
              <a:t>筛选</a:t>
            </a:r>
            <a:r>
              <a:rPr kumimoji="1" lang="zh-CN" altLang="en-US" dirty="0" smtClean="0"/>
              <a:t>外出</a:t>
            </a:r>
            <a:r>
              <a:rPr kumimoji="1" lang="zh-CN" altLang="en-US" dirty="0" smtClean="0"/>
              <a:t>记录</a:t>
            </a:r>
            <a:endParaRPr kumimoji="1" lang="zh-CN" altLang="en-US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导出</a:t>
            </a:r>
            <a:r>
              <a:rPr kumimoji="1" lang="en-US" altLang="zh-CN" dirty="0"/>
              <a:t>excel</a:t>
            </a:r>
            <a:r>
              <a:rPr kumimoji="1" lang="zh-CN" altLang="en-US" dirty="0"/>
              <a:t>：</a:t>
            </a:r>
            <a:r>
              <a:rPr kumimoji="1" lang="zh-CN" altLang="en-US" dirty="0" smtClean="0"/>
              <a:t>将</a:t>
            </a:r>
            <a:r>
              <a:rPr kumimoji="1" lang="zh-CN" altLang="en-US" dirty="0"/>
              <a:t>外出</a:t>
            </a:r>
            <a:r>
              <a:rPr kumimoji="1" lang="zh-CN" altLang="en-US" dirty="0" smtClean="0"/>
              <a:t>记录</a:t>
            </a:r>
            <a:r>
              <a:rPr kumimoji="1" lang="zh-CN" altLang="en-US" dirty="0"/>
              <a:t>到出到</a:t>
            </a:r>
            <a:r>
              <a:rPr kumimoji="1" lang="en-US" altLang="zh-CN" dirty="0"/>
              <a:t>excel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35111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3100" y="219075"/>
            <a:ext cx="433260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慧签到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签到设置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/Users/liyong/Desktop/移动签到后台/屏幕快照 2017-03-21 16.18.4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218277"/>
            <a:ext cx="5720080" cy="1595120"/>
          </a:xfrm>
          <a:prstGeom prst="rect">
            <a:avLst/>
          </a:prstGeom>
          <a:noFill/>
          <a:ln>
            <a:solidFill>
              <a:srgbClr val="39CCDE"/>
            </a:solidFill>
          </a:ln>
        </p:spPr>
      </p:pic>
      <p:pic>
        <p:nvPicPr>
          <p:cNvPr id="4" name="图片 3" descr="/Users/liyong/Desktop/移动签到后台/屏幕快照 2017-03-21 16.19.0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3227824"/>
            <a:ext cx="5729605" cy="1507490"/>
          </a:xfrm>
          <a:prstGeom prst="rect">
            <a:avLst/>
          </a:prstGeom>
          <a:noFill/>
          <a:ln>
            <a:solidFill>
              <a:srgbClr val="39CCDE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663575" y="4965075"/>
            <a:ext cx="5606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签到地点设置：设置有效的签到地点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新增地点：添加新的签到地点</a:t>
            </a:r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签到范围设置：以签到地点为中心的有效签到范围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41" y="1218277"/>
            <a:ext cx="5455494" cy="307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203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7"/>
          <p:cNvGrpSpPr/>
          <p:nvPr/>
        </p:nvGrpSpPr>
        <p:grpSpPr>
          <a:xfrm>
            <a:off x="1773238" y="1554163"/>
            <a:ext cx="6581775" cy="1774039"/>
            <a:chOff x="0" y="0"/>
            <a:chExt cx="6582592" cy="1772244"/>
          </a:xfrm>
        </p:grpSpPr>
        <p:sp>
          <p:nvSpPr>
            <p:cNvPr id="3" name="文本框 18"/>
            <p:cNvSpPr/>
            <p:nvPr/>
          </p:nvSpPr>
          <p:spPr>
            <a:xfrm>
              <a:off x="26930" y="0"/>
              <a:ext cx="4115955" cy="101463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1" hangingPunct="1"/>
              <a:r>
                <a:rPr lang="en-US" altLang="x-none" sz="6000" b="1" dirty="0">
                  <a:solidFill>
                    <a:srgbClr val="2DCCD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Part  </a:t>
              </a:r>
              <a:r>
                <a:rPr lang="en-US" altLang="x-none" sz="6000" b="1" dirty="0" smtClean="0">
                  <a:solidFill>
                    <a:srgbClr val="2DCCD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0</a:t>
              </a:r>
              <a:r>
                <a:rPr lang="en-US" altLang="zh-CN" sz="6000" b="1" dirty="0">
                  <a:solidFill>
                    <a:srgbClr val="2DCCD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4</a:t>
              </a:r>
              <a:endParaRPr lang="zh-CN" altLang="en-US" sz="6000" b="1" dirty="0">
                <a:solidFill>
                  <a:srgbClr val="2DCCD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4" name="文本框 19"/>
            <p:cNvSpPr/>
            <p:nvPr/>
          </p:nvSpPr>
          <p:spPr>
            <a:xfrm>
              <a:off x="0" y="849848"/>
              <a:ext cx="6582592" cy="9223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0" hangingPunct="0"/>
              <a:r>
                <a:rPr lang="zh-CN" altLang="en-US" sz="5400" b="1" dirty="0" smtClean="0">
                  <a:solidFill>
                    <a:srgbClr val="F77258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公告</a:t>
              </a:r>
              <a:endParaRPr lang="zh-CN" altLang="en-US" sz="5400" b="1" dirty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5" name="文本框 3"/>
          <p:cNvSpPr/>
          <p:nvPr/>
        </p:nvSpPr>
        <p:spPr>
          <a:xfrm>
            <a:off x="1773238" y="3378200"/>
            <a:ext cx="4211637" cy="830995"/>
          </a:xfrm>
          <a:prstGeom prst="rect">
            <a:avLst/>
          </a:prstGeom>
          <a:noFill/>
          <a:ln w="9525">
            <a:noFill/>
          </a:ln>
        </p:spPr>
        <p:txBody>
          <a:bodyPr lIns="91438" tIns="45719" rIns="91438" bIns="45719" anchor="t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srgbClr val="2DCCD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app</a:t>
            </a:r>
            <a:r>
              <a:rPr lang="zh-CN" altLang="en-US" sz="2400" dirty="0" smtClean="0">
                <a:solidFill>
                  <a:srgbClr val="2DCCD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端公告</a:t>
            </a:r>
          </a:p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rgbClr val="2DCCD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公告后台</a:t>
            </a:r>
            <a:endParaRPr lang="zh-CN" altLang="en-US" sz="2400" dirty="0">
              <a:solidFill>
                <a:srgbClr val="2DCCDF"/>
              </a:solidFill>
              <a:latin typeface="黑体" panose="02010609060101010101" charset="-122"/>
              <a:ea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6" name="图片 5" descr="C:\Users\Administrator\Desktop\8.png8"/>
          <p:cNvPicPr>
            <a:picLocks noChangeAspect="1"/>
          </p:cNvPicPr>
          <p:nvPr/>
        </p:nvPicPr>
        <p:blipFill>
          <a:blip r:embed="rId2"/>
          <a:srcRect t="8401"/>
          <a:stretch>
            <a:fillRect/>
          </a:stretch>
        </p:blipFill>
        <p:spPr>
          <a:xfrm>
            <a:off x="4996815" y="41275"/>
            <a:ext cx="8956675" cy="410051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00363226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3"/>
          <p:cNvSpPr/>
          <p:nvPr/>
        </p:nvSpPr>
        <p:spPr>
          <a:xfrm>
            <a:off x="673100" y="219075"/>
            <a:ext cx="433260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app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端公告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8160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1" name="图片 5" descr="C:\Users\Administrator\Desktop\8.png8"/>
          <p:cNvPicPr>
            <a:picLocks noChangeAspect="1"/>
          </p:cNvPicPr>
          <p:nvPr/>
        </p:nvPicPr>
        <p:blipFill>
          <a:blip r:embed="rId2"/>
          <a:srcRect t="8401"/>
          <a:stretch>
            <a:fillRect/>
          </a:stretch>
        </p:blipFill>
        <p:spPr>
          <a:xfrm>
            <a:off x="4996815" y="41275"/>
            <a:ext cx="8956675" cy="41005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70" name="Rectangle 6"/>
          <p:cNvSpPr/>
          <p:nvPr/>
        </p:nvSpPr>
        <p:spPr>
          <a:xfrm>
            <a:off x="7023100" y="4316413"/>
            <a:ext cx="2497138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endParaRPr lang="zh-CN" altLang="en-US" sz="2000" b="1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3564" y="74344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b="1" dirty="0" smtClean="0">
                <a:latin typeface="Microsoft YaHei" charset="0"/>
                <a:ea typeface="Microsoft YaHei" charset="0"/>
                <a:cs typeface="Microsoft YaHei" charset="0"/>
              </a:rPr>
              <a:t>目</a:t>
            </a:r>
            <a:r>
              <a:rPr kumimoji="1" lang="zh-CN" altLang="en-US" sz="3600" b="1" dirty="0" smtClean="0">
                <a:solidFill>
                  <a:srgbClr val="F77258"/>
                </a:solidFill>
                <a:latin typeface="Microsoft YaHei" charset="0"/>
                <a:ea typeface="Microsoft YaHei" charset="0"/>
                <a:cs typeface="Microsoft YaHei" charset="0"/>
              </a:rPr>
              <a:t>录</a:t>
            </a:r>
            <a:endParaRPr kumimoji="1" lang="zh-CN" altLang="en-US" sz="3600" b="1" dirty="0">
              <a:solidFill>
                <a:srgbClr val="F77258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20821" y="1251230"/>
            <a:ext cx="1291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F77258"/>
                </a:solidFill>
                <a:latin typeface="Microsoft YaHei" charset="0"/>
                <a:ea typeface="Microsoft YaHei" charset="0"/>
                <a:cs typeface="Microsoft YaHei" charset="0"/>
              </a:rPr>
              <a:t>Contents</a:t>
            </a:r>
            <a:endParaRPr kumimoji="1" lang="zh-CN" altLang="en-US" sz="2000" dirty="0">
              <a:solidFill>
                <a:srgbClr val="F77258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直接连接符 38"/>
          <p:cNvSpPr/>
          <p:nvPr/>
        </p:nvSpPr>
        <p:spPr>
          <a:xfrm>
            <a:off x="903074" y="1598577"/>
            <a:ext cx="2551113" cy="1"/>
          </a:xfrm>
          <a:prstGeom prst="line">
            <a:avLst/>
          </a:prstGeom>
          <a:ln w="63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" name="组合 6"/>
          <p:cNvGrpSpPr/>
          <p:nvPr/>
        </p:nvGrpSpPr>
        <p:grpSpPr>
          <a:xfrm>
            <a:off x="1122363" y="2247900"/>
            <a:ext cx="3998912" cy="488950"/>
            <a:chOff x="0" y="0"/>
            <a:chExt cx="6297" cy="770"/>
          </a:xfrm>
        </p:grpSpPr>
        <p:sp>
          <p:nvSpPr>
            <p:cNvPr id="8" name="矩形 11"/>
            <p:cNvSpPr/>
            <p:nvPr/>
          </p:nvSpPr>
          <p:spPr>
            <a:xfrm>
              <a:off x="2385" y="0"/>
              <a:ext cx="3913" cy="770"/>
            </a:xfrm>
            <a:prstGeom prst="rect">
              <a:avLst/>
            </a:prstGeom>
            <a:noFill/>
            <a:ln w="9525" cap="flat" cmpd="sng">
              <a:solidFill>
                <a:srgbClr val="F7725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 eaLnBrk="1" hangingPunct="1">
                <a:spcBef>
                  <a:spcPct val="50000"/>
                </a:spcBef>
              </a:pPr>
              <a:endPara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9" name="矩形 9"/>
            <p:cNvSpPr/>
            <p:nvPr/>
          </p:nvSpPr>
          <p:spPr>
            <a:xfrm>
              <a:off x="0" y="0"/>
              <a:ext cx="2093" cy="770"/>
            </a:xfrm>
            <a:prstGeom prst="rect">
              <a:avLst/>
            </a:prstGeom>
            <a:solidFill>
              <a:srgbClr val="F77258"/>
            </a:solidFill>
            <a:ln w="9525">
              <a:noFill/>
            </a:ln>
          </p:spPr>
          <p:txBody>
            <a:bodyPr anchor="ctr"/>
            <a:lstStyle/>
            <a:p>
              <a:pPr lvl="0" indent="0" algn="ctr" eaLnBrk="1" hangingPunct="1"/>
              <a:endParaRPr lang="zh-CN" altLang="en-US" b="1" i="1" dirty="0">
                <a:solidFill>
                  <a:srgbClr val="FFFFFF"/>
                </a:solidFill>
                <a:latin typeface="Calibri" panose="020F0502020204030204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文本框 10"/>
            <p:cNvSpPr/>
            <p:nvPr/>
          </p:nvSpPr>
          <p:spPr>
            <a:xfrm>
              <a:off x="278" y="58"/>
              <a:ext cx="1517" cy="6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1" hangingPunct="1"/>
              <a:r>
                <a:rPr lang="zh-CN" altLang="en-US" sz="20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第一章</a:t>
              </a:r>
              <a:endParaRPr lang="zh-CN" altLang="en-US" dirty="0">
                <a:latin typeface="Calibri" panose="020F0502020204030204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组合 7"/>
          <p:cNvGrpSpPr/>
          <p:nvPr/>
        </p:nvGrpSpPr>
        <p:grpSpPr>
          <a:xfrm>
            <a:off x="1122363" y="2976563"/>
            <a:ext cx="3998912" cy="488950"/>
            <a:chOff x="0" y="0"/>
            <a:chExt cx="6297" cy="770"/>
          </a:xfrm>
        </p:grpSpPr>
        <p:sp>
          <p:nvSpPr>
            <p:cNvPr id="12" name="矩形 18"/>
            <p:cNvSpPr/>
            <p:nvPr/>
          </p:nvSpPr>
          <p:spPr>
            <a:xfrm>
              <a:off x="2385" y="0"/>
              <a:ext cx="3913" cy="770"/>
            </a:xfrm>
            <a:prstGeom prst="rect">
              <a:avLst/>
            </a:prstGeom>
            <a:noFill/>
            <a:ln w="9525" cap="flat" cmpd="sng">
              <a:solidFill>
                <a:srgbClr val="F7725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 eaLnBrk="1" hangingPunct="1">
                <a:spcBef>
                  <a:spcPct val="50000"/>
                </a:spcBef>
              </a:pPr>
              <a:endPara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3" name="矩形 16"/>
            <p:cNvSpPr/>
            <p:nvPr/>
          </p:nvSpPr>
          <p:spPr>
            <a:xfrm>
              <a:off x="0" y="0"/>
              <a:ext cx="2093" cy="770"/>
            </a:xfrm>
            <a:prstGeom prst="rect">
              <a:avLst/>
            </a:prstGeom>
            <a:solidFill>
              <a:srgbClr val="F77258"/>
            </a:solidFill>
            <a:ln w="9525">
              <a:noFill/>
            </a:ln>
          </p:spPr>
          <p:txBody>
            <a:bodyPr anchor="ctr"/>
            <a:lstStyle/>
            <a:p>
              <a:pPr lvl="0" indent="0" algn="ctr" eaLnBrk="1" hangingPunct="1"/>
              <a:endParaRPr lang="zh-CN" altLang="en-US" b="1" i="1" dirty="0">
                <a:solidFill>
                  <a:srgbClr val="FFFFFF"/>
                </a:solidFill>
                <a:latin typeface="Calibri" panose="020F0502020204030204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文本框 17"/>
            <p:cNvSpPr/>
            <p:nvPr/>
          </p:nvSpPr>
          <p:spPr>
            <a:xfrm>
              <a:off x="278" y="58"/>
              <a:ext cx="1517" cy="6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1" hangingPunct="1"/>
              <a:r>
                <a:rPr lang="zh-CN" altLang="en-US" sz="20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第二章</a:t>
              </a:r>
              <a:endParaRPr lang="zh-CN" altLang="en-US" dirty="0">
                <a:latin typeface="Calibri" panose="020F0502020204030204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5" name="Rectangle 6"/>
          <p:cNvSpPr/>
          <p:nvPr/>
        </p:nvSpPr>
        <p:spPr>
          <a:xfrm>
            <a:off x="2641600" y="4353243"/>
            <a:ext cx="2514600" cy="4001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通知公告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sz="2000" b="1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6" name="Rectangle 6"/>
          <p:cNvSpPr/>
          <p:nvPr/>
        </p:nvSpPr>
        <p:spPr>
          <a:xfrm>
            <a:off x="2677795" y="2275523"/>
            <a:ext cx="2497138" cy="4001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系统概述</a:t>
            </a:r>
            <a:endParaRPr lang="zh-CN" altLang="en-US" sz="2000" b="1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7" name="组合 6"/>
          <p:cNvGrpSpPr/>
          <p:nvPr/>
        </p:nvGrpSpPr>
        <p:grpSpPr>
          <a:xfrm>
            <a:off x="1122363" y="3653155"/>
            <a:ext cx="3998912" cy="488950"/>
            <a:chOff x="0" y="0"/>
            <a:chExt cx="6297" cy="770"/>
          </a:xfrm>
        </p:grpSpPr>
        <p:sp>
          <p:nvSpPr>
            <p:cNvPr id="18" name="矩形 11"/>
            <p:cNvSpPr/>
            <p:nvPr/>
          </p:nvSpPr>
          <p:spPr>
            <a:xfrm>
              <a:off x="2385" y="0"/>
              <a:ext cx="3913" cy="770"/>
            </a:xfrm>
            <a:prstGeom prst="rect">
              <a:avLst/>
            </a:prstGeom>
            <a:noFill/>
            <a:ln w="9525" cap="flat" cmpd="sng">
              <a:solidFill>
                <a:srgbClr val="F7725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 eaLnBrk="1" hangingPunct="1">
                <a:spcBef>
                  <a:spcPct val="50000"/>
                </a:spcBef>
              </a:pPr>
              <a:endPara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9" name="矩形 9"/>
            <p:cNvSpPr/>
            <p:nvPr/>
          </p:nvSpPr>
          <p:spPr>
            <a:xfrm>
              <a:off x="0" y="0"/>
              <a:ext cx="2093" cy="770"/>
            </a:xfrm>
            <a:prstGeom prst="rect">
              <a:avLst/>
            </a:prstGeom>
            <a:solidFill>
              <a:srgbClr val="F77258"/>
            </a:solidFill>
            <a:ln w="9525">
              <a:noFill/>
            </a:ln>
          </p:spPr>
          <p:txBody>
            <a:bodyPr anchor="ctr"/>
            <a:lstStyle/>
            <a:p>
              <a:pPr lvl="0" indent="0" algn="ctr" eaLnBrk="1" hangingPunct="1"/>
              <a:endParaRPr lang="zh-CN" altLang="en-US" b="1" i="1" dirty="0">
                <a:solidFill>
                  <a:srgbClr val="FFFFFF"/>
                </a:solidFill>
                <a:latin typeface="Calibri" panose="020F0502020204030204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文本框 10"/>
            <p:cNvSpPr/>
            <p:nvPr/>
          </p:nvSpPr>
          <p:spPr>
            <a:xfrm>
              <a:off x="278" y="58"/>
              <a:ext cx="1517" cy="6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1" hangingPunct="1"/>
              <a:r>
                <a:rPr lang="zh-CN" altLang="en-US" sz="20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第三章</a:t>
              </a:r>
              <a:endParaRPr lang="zh-CN" altLang="en-US" dirty="0">
                <a:latin typeface="Calibri" panose="020F0502020204030204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组合 7"/>
          <p:cNvGrpSpPr/>
          <p:nvPr/>
        </p:nvGrpSpPr>
        <p:grpSpPr>
          <a:xfrm>
            <a:off x="1141731" y="4316413"/>
            <a:ext cx="3998912" cy="488950"/>
            <a:chOff x="0" y="0"/>
            <a:chExt cx="6297" cy="770"/>
          </a:xfrm>
        </p:grpSpPr>
        <p:sp>
          <p:nvSpPr>
            <p:cNvPr id="22" name="矩形 18"/>
            <p:cNvSpPr/>
            <p:nvPr/>
          </p:nvSpPr>
          <p:spPr>
            <a:xfrm>
              <a:off x="2385" y="0"/>
              <a:ext cx="3913" cy="770"/>
            </a:xfrm>
            <a:prstGeom prst="rect">
              <a:avLst/>
            </a:prstGeom>
            <a:noFill/>
            <a:ln w="9525" cap="flat" cmpd="sng">
              <a:solidFill>
                <a:srgbClr val="F7725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 eaLnBrk="1" hangingPunct="1">
                <a:spcBef>
                  <a:spcPct val="50000"/>
                </a:spcBef>
              </a:pPr>
              <a:endPara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23" name="矩形 16"/>
            <p:cNvSpPr/>
            <p:nvPr/>
          </p:nvSpPr>
          <p:spPr>
            <a:xfrm>
              <a:off x="0" y="0"/>
              <a:ext cx="2093" cy="770"/>
            </a:xfrm>
            <a:prstGeom prst="rect">
              <a:avLst/>
            </a:prstGeom>
            <a:solidFill>
              <a:srgbClr val="F77258"/>
            </a:solidFill>
            <a:ln w="9525">
              <a:noFill/>
            </a:ln>
          </p:spPr>
          <p:txBody>
            <a:bodyPr anchor="ctr"/>
            <a:lstStyle/>
            <a:p>
              <a:pPr lvl="0" indent="0" algn="ctr" eaLnBrk="1" hangingPunct="1"/>
              <a:endParaRPr lang="zh-CN" altLang="en-US" b="1" i="1" dirty="0">
                <a:solidFill>
                  <a:srgbClr val="FFFFFF"/>
                </a:solidFill>
                <a:latin typeface="Calibri" panose="020F0502020204030204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文本框 17"/>
            <p:cNvSpPr/>
            <p:nvPr/>
          </p:nvSpPr>
          <p:spPr>
            <a:xfrm>
              <a:off x="278" y="58"/>
              <a:ext cx="1517" cy="6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1" hangingPunct="1"/>
              <a:r>
                <a:rPr lang="zh-CN" altLang="en-US" sz="20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第四章</a:t>
              </a:r>
              <a:endParaRPr lang="zh-CN" altLang="en-US" dirty="0">
                <a:latin typeface="Calibri" panose="020F0502020204030204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5" name="Rectangle 6"/>
          <p:cNvSpPr/>
          <p:nvPr/>
        </p:nvSpPr>
        <p:spPr>
          <a:xfrm>
            <a:off x="2659063" y="3004503"/>
            <a:ext cx="2516187" cy="4001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投诉报修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介绍</a:t>
            </a:r>
            <a:endParaRPr lang="zh-CN" altLang="en-US" sz="2000" b="1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6" name="Rectangle 6"/>
          <p:cNvSpPr/>
          <p:nvPr/>
        </p:nvSpPr>
        <p:spPr>
          <a:xfrm>
            <a:off x="2637155" y="3689668"/>
            <a:ext cx="2497138" cy="4001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移动签到</a:t>
            </a:r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介绍</a:t>
            </a:r>
            <a:endParaRPr lang="zh-CN" altLang="en-US" sz="2000" b="1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/Users/liyong/Downloads/物业公告图片/公告列表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49" y="978910"/>
            <a:ext cx="570992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 descr="/Users/liyong/Downloads/物业公告图片/增加公告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89" y="3850063"/>
            <a:ext cx="5720080" cy="23444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23"/>
          <p:cNvSpPr/>
          <p:nvPr/>
        </p:nvSpPr>
        <p:spPr>
          <a:xfrm>
            <a:off x="673100" y="219075"/>
            <a:ext cx="433260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公告后台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93527" y="1884218"/>
            <a:ext cx="4433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新增公告：在某小区中新增新的公告，新增的公告将会在慧生活中显示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修改公告：修改公告信息后，慧生活刷新则会看到新的公告内容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6928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5" descr="C:\Users\Administrator\Desktop\8.png8"/>
          <p:cNvPicPr>
            <a:picLocks noChangeAspect="1"/>
          </p:cNvPicPr>
          <p:nvPr/>
        </p:nvPicPr>
        <p:blipFill>
          <a:blip r:embed="rId2"/>
          <a:srcRect t="8401"/>
          <a:stretch>
            <a:fillRect/>
          </a:stretch>
        </p:blipFill>
        <p:spPr>
          <a:xfrm>
            <a:off x="4996815" y="41275"/>
            <a:ext cx="8956675" cy="410051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17"/>
          <p:cNvGrpSpPr/>
          <p:nvPr/>
        </p:nvGrpSpPr>
        <p:grpSpPr>
          <a:xfrm>
            <a:off x="1773238" y="1554163"/>
            <a:ext cx="6581775" cy="1774039"/>
            <a:chOff x="0" y="0"/>
            <a:chExt cx="6582592" cy="1772244"/>
          </a:xfrm>
        </p:grpSpPr>
        <p:sp>
          <p:nvSpPr>
            <p:cNvPr id="4" name="文本框 18"/>
            <p:cNvSpPr/>
            <p:nvPr/>
          </p:nvSpPr>
          <p:spPr>
            <a:xfrm>
              <a:off x="26930" y="0"/>
              <a:ext cx="4115955" cy="10695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1" hangingPunct="1"/>
              <a:r>
                <a:rPr lang="en-US" altLang="x-none" sz="6000" b="1" dirty="0">
                  <a:solidFill>
                    <a:srgbClr val="2DCCD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Part  01</a:t>
              </a:r>
              <a:endParaRPr lang="zh-CN" altLang="en-US" sz="6000" b="1" dirty="0">
                <a:solidFill>
                  <a:srgbClr val="2DCCD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5" name="文本框 19"/>
            <p:cNvSpPr/>
            <p:nvPr/>
          </p:nvSpPr>
          <p:spPr>
            <a:xfrm>
              <a:off x="0" y="849848"/>
              <a:ext cx="6582592" cy="9223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0" hangingPunct="0"/>
              <a:r>
                <a:rPr lang="zh-CN" altLang="en-US" sz="5400" b="1" dirty="0" smtClean="0">
                  <a:solidFill>
                    <a:srgbClr val="F77258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系统</a:t>
              </a:r>
              <a:r>
                <a:rPr lang="zh-CN" altLang="en-US" sz="5400" b="1" dirty="0">
                  <a:solidFill>
                    <a:srgbClr val="F77258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概述</a:t>
              </a:r>
            </a:p>
          </p:txBody>
        </p:sp>
      </p:grpSp>
      <p:sp>
        <p:nvSpPr>
          <p:cNvPr id="6" name="文本框 3"/>
          <p:cNvSpPr/>
          <p:nvPr/>
        </p:nvSpPr>
        <p:spPr>
          <a:xfrm>
            <a:off x="1773238" y="3378200"/>
            <a:ext cx="4211637" cy="830995"/>
          </a:xfrm>
          <a:prstGeom prst="rect">
            <a:avLst/>
          </a:prstGeom>
          <a:noFill/>
          <a:ln w="9525">
            <a:noFill/>
          </a:ln>
        </p:spPr>
        <p:txBody>
          <a:bodyPr lIns="91438" tIns="45719" rIns="91438" bIns="45719" anchor="t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rgbClr val="2DCCD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物业</a:t>
            </a:r>
            <a:r>
              <a:rPr lang="en-US" altLang="zh-CN" sz="2400" dirty="0" smtClean="0">
                <a:solidFill>
                  <a:srgbClr val="2DCCD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ERP</a:t>
            </a:r>
            <a:r>
              <a:rPr lang="zh-CN" altLang="en-US" sz="2400" dirty="0" smtClean="0">
                <a:solidFill>
                  <a:srgbClr val="2DCCD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整体</a:t>
            </a:r>
            <a:r>
              <a:rPr lang="zh-CN" altLang="en-US" sz="2400" dirty="0">
                <a:solidFill>
                  <a:srgbClr val="2DCCD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介绍</a:t>
            </a:r>
          </a:p>
          <a:p>
            <a:pPr lvl="0" indent="0" eaLnBrk="1" hangingPunct="1"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2DCCDF"/>
              </a:solidFill>
              <a:latin typeface="黑体" panose="02010609060101010101" charset="-122"/>
              <a:ea typeface="黑体" panose="02010609060101010101" charset="-122"/>
              <a:sym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66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3100" y="219075"/>
            <a:ext cx="5034973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物业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ERP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整体介绍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716515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5" descr="C:\Users\Administrator\Desktop\8.png8"/>
          <p:cNvPicPr>
            <a:picLocks noChangeAspect="1"/>
          </p:cNvPicPr>
          <p:nvPr/>
        </p:nvPicPr>
        <p:blipFill>
          <a:blip r:embed="rId2"/>
          <a:srcRect t="8401"/>
          <a:stretch>
            <a:fillRect/>
          </a:stretch>
        </p:blipFill>
        <p:spPr>
          <a:xfrm>
            <a:off x="4996815" y="41275"/>
            <a:ext cx="8956675" cy="410051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17"/>
          <p:cNvGrpSpPr/>
          <p:nvPr/>
        </p:nvGrpSpPr>
        <p:grpSpPr>
          <a:xfrm>
            <a:off x="1773238" y="1554163"/>
            <a:ext cx="6581775" cy="1774039"/>
            <a:chOff x="0" y="0"/>
            <a:chExt cx="6582592" cy="1772244"/>
          </a:xfrm>
        </p:grpSpPr>
        <p:sp>
          <p:nvSpPr>
            <p:cNvPr id="4" name="文本框 18"/>
            <p:cNvSpPr/>
            <p:nvPr/>
          </p:nvSpPr>
          <p:spPr>
            <a:xfrm>
              <a:off x="26930" y="0"/>
              <a:ext cx="4115955" cy="101463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1" hangingPunct="1"/>
              <a:r>
                <a:rPr lang="en-US" altLang="x-none" sz="6000" b="1" dirty="0">
                  <a:solidFill>
                    <a:srgbClr val="2DCCD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Part  </a:t>
              </a:r>
              <a:r>
                <a:rPr lang="en-US" altLang="x-none" sz="6000" b="1" dirty="0" smtClean="0">
                  <a:solidFill>
                    <a:srgbClr val="2DCCD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0</a:t>
              </a:r>
              <a:r>
                <a:rPr lang="en-US" altLang="zh-CN" sz="6000" b="1" dirty="0">
                  <a:solidFill>
                    <a:srgbClr val="2DCCD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2</a:t>
              </a:r>
              <a:endParaRPr lang="zh-CN" altLang="en-US" sz="6000" b="1" dirty="0">
                <a:solidFill>
                  <a:srgbClr val="2DCCD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5" name="文本框 19"/>
            <p:cNvSpPr/>
            <p:nvPr/>
          </p:nvSpPr>
          <p:spPr>
            <a:xfrm>
              <a:off x="0" y="849848"/>
              <a:ext cx="6582592" cy="9223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0" hangingPunct="0"/>
              <a:r>
                <a:rPr lang="zh-CN" altLang="en-US" sz="5400" b="1" dirty="0" smtClean="0">
                  <a:solidFill>
                    <a:srgbClr val="F77258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投诉报修</a:t>
              </a:r>
              <a:endParaRPr lang="zh-CN" altLang="en-US" sz="5400" b="1" dirty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6" name="文本框 3"/>
          <p:cNvSpPr/>
          <p:nvPr/>
        </p:nvSpPr>
        <p:spPr>
          <a:xfrm>
            <a:off x="1773238" y="3378200"/>
            <a:ext cx="4211637" cy="830995"/>
          </a:xfrm>
          <a:prstGeom prst="rect">
            <a:avLst/>
          </a:prstGeom>
          <a:noFill/>
          <a:ln w="9525">
            <a:noFill/>
          </a:ln>
        </p:spPr>
        <p:txBody>
          <a:bodyPr lIns="91438" tIns="45719" rIns="91438" bIns="45719" anchor="t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srgbClr val="2DCCD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app</a:t>
            </a:r>
            <a:r>
              <a:rPr lang="zh-CN" altLang="en-US" sz="2400" dirty="0" smtClean="0">
                <a:solidFill>
                  <a:srgbClr val="2DCCD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端投诉报修</a:t>
            </a:r>
          </a:p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rgbClr val="2DCCD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投诉报修后台</a:t>
            </a:r>
            <a:endParaRPr lang="zh-CN" altLang="en-US" sz="2400" dirty="0">
              <a:solidFill>
                <a:srgbClr val="2DCCDF"/>
              </a:solidFill>
              <a:latin typeface="黑体" panose="02010609060101010101" charset="-122"/>
              <a:ea typeface="黑体" panose="02010609060101010101" charset="-122"/>
              <a:sym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1009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../11/15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033820"/>
            <a:ext cx="1653540" cy="3318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 descr="../11/17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530" y="1042075"/>
            <a:ext cx="1645285" cy="33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../11/18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726" y="1095112"/>
            <a:ext cx="1644015" cy="32994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7113653" y="1769745"/>
            <a:ext cx="4279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个人维修：选择小区单元，报修类型以及补充其他必须信息后提交申请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公共维修：</a:t>
            </a:r>
            <a:r>
              <a:rPr lang="zh-CN" altLang="en-US" dirty="0"/>
              <a:t>选择小区单元，报修类型以及补充其他必须信息后提交申请</a:t>
            </a:r>
          </a:p>
          <a:p>
            <a:endParaRPr kumimoji="1" lang="zh-CN" altLang="en-US" dirty="0"/>
          </a:p>
        </p:txBody>
      </p:sp>
      <p:sp>
        <p:nvSpPr>
          <p:cNvPr id="8" name="文本框 23"/>
          <p:cNvSpPr/>
          <p:nvPr/>
        </p:nvSpPr>
        <p:spPr>
          <a:xfrm>
            <a:off x="673100" y="219075"/>
            <a:ext cx="5034973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app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端投诉报修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维修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1967953" y="2464075"/>
            <a:ext cx="940577" cy="1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1967953" y="2076595"/>
            <a:ext cx="3043773" cy="1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../11/19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27" y="1310531"/>
            <a:ext cx="1671320" cy="3354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 descr="../11/20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044" y="1310531"/>
            <a:ext cx="1666240" cy="3344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../11/21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281" y="1310530"/>
            <a:ext cx="1666240" cy="33445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23"/>
          <p:cNvSpPr/>
          <p:nvPr/>
        </p:nvSpPr>
        <p:spPr>
          <a:xfrm>
            <a:off x="673100" y="219075"/>
            <a:ext cx="5325918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app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端投诉报修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投诉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2244047" y="2290963"/>
            <a:ext cx="621997" cy="12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V="1">
            <a:off x="2143892" y="2563092"/>
            <a:ext cx="3010389" cy="41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010401" y="1916761"/>
            <a:ext cx="4833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投诉：选择小区以及描述投诉情况提交投诉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建议：选择小区以及描述建议内容提交建议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25802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3100" y="219075"/>
            <a:ext cx="433260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投诉报修后台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维修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/Users/liyong/Desktop/投诉维修/屏幕快照 2017-03-21 16.23.1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962717"/>
            <a:ext cx="5145809" cy="2675255"/>
          </a:xfrm>
          <a:prstGeom prst="rect">
            <a:avLst/>
          </a:prstGeom>
          <a:noFill/>
          <a:ln>
            <a:solidFill>
              <a:srgbClr val="39CCDE"/>
            </a:solidFill>
          </a:ln>
        </p:spPr>
      </p:pic>
      <p:pic>
        <p:nvPicPr>
          <p:cNvPr id="4" name="图片 3" descr="/Users/liyong/Desktop/投诉维修/屏幕快照 2017-03-21 16.23.2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283" y="962718"/>
            <a:ext cx="5221317" cy="2459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/Users/liyong/Desktop/投诉维修/屏幕快照 2017-03-21 16.23.35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283" y="3637972"/>
            <a:ext cx="4981402" cy="2375882"/>
          </a:xfrm>
          <a:prstGeom prst="rect">
            <a:avLst/>
          </a:prstGeom>
          <a:noFill/>
          <a:ln>
            <a:solidFill>
              <a:srgbClr val="39CCDE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692728" y="4073236"/>
            <a:ext cx="51261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联系资料：报修人员的资料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修改状态：对此报修事件做相应的状态修改，将会显示在慧生活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中</a:t>
            </a:r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添加备注：修改状态时添加修改备注</a:t>
            </a:r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查看配图：如果报修人员上传了图片可提前准备维修工具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744592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3100" y="219075"/>
            <a:ext cx="433260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投诉报修后台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投诉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/Users/liyong/Desktop/投诉维修/屏幕快照 2017-03-21 16.22.0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971984"/>
            <a:ext cx="5256645" cy="3267508"/>
          </a:xfrm>
          <a:prstGeom prst="rect">
            <a:avLst/>
          </a:prstGeom>
          <a:noFill/>
          <a:ln>
            <a:solidFill>
              <a:srgbClr val="39CCDE"/>
            </a:solidFill>
          </a:ln>
        </p:spPr>
      </p:pic>
      <p:pic>
        <p:nvPicPr>
          <p:cNvPr id="4" name="图片 3" descr="/Users/liyong/Desktop/投诉维修/屏幕快照 2017-03-21 16.22.27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429" y="803851"/>
            <a:ext cx="5179753" cy="2756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/Users/liyong/Desktop/投诉维修/屏幕快照 2017-03-21 16.22.52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429" y="3560619"/>
            <a:ext cx="5179753" cy="2743199"/>
          </a:xfrm>
          <a:prstGeom prst="rect">
            <a:avLst/>
          </a:prstGeom>
          <a:noFill/>
          <a:ln>
            <a:solidFill>
              <a:srgbClr val="39CCDE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1011383" y="4641273"/>
            <a:ext cx="4738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联系资料</a:t>
            </a:r>
            <a:r>
              <a:rPr kumimoji="1" lang="zh-CN" altLang="en-US" dirty="0" smtClean="0"/>
              <a:t>：</a:t>
            </a:r>
            <a:r>
              <a:rPr kumimoji="1" lang="zh-CN" altLang="en-US" dirty="0" smtClean="0"/>
              <a:t>投诉</a:t>
            </a:r>
            <a:r>
              <a:rPr kumimoji="1" lang="zh-CN" altLang="en-US" dirty="0" smtClean="0"/>
              <a:t>人员</a:t>
            </a:r>
            <a:r>
              <a:rPr kumimoji="1" lang="zh-CN" altLang="en-US" dirty="0"/>
              <a:t>的资料</a:t>
            </a:r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修改状态：</a:t>
            </a:r>
            <a:r>
              <a:rPr kumimoji="1" lang="zh-CN" altLang="en-US" dirty="0" smtClean="0"/>
              <a:t>对此</a:t>
            </a:r>
            <a:r>
              <a:rPr kumimoji="1" lang="zh-CN" altLang="en-US" dirty="0"/>
              <a:t>投诉</a:t>
            </a:r>
            <a:r>
              <a:rPr kumimoji="1" lang="zh-CN" altLang="en-US" dirty="0" smtClean="0"/>
              <a:t>事件</a:t>
            </a:r>
            <a:r>
              <a:rPr kumimoji="1" lang="zh-CN" altLang="en-US" dirty="0"/>
              <a:t>做相应的状态修改，将会显示在慧生活</a:t>
            </a:r>
            <a:r>
              <a:rPr kumimoji="1" lang="en-US" altLang="zh-CN" dirty="0"/>
              <a:t>app</a:t>
            </a:r>
            <a:r>
              <a:rPr kumimoji="1" lang="zh-CN" altLang="en-US" dirty="0"/>
              <a:t>中</a:t>
            </a:r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添加备注：修改状态时添加修改备注</a:t>
            </a:r>
          </a:p>
          <a:p>
            <a:r>
              <a:rPr kumimoji="1" lang="en-US" altLang="zh-CN" dirty="0"/>
              <a:t>4.</a:t>
            </a:r>
            <a:r>
              <a:rPr kumimoji="1" lang="zh-CN" altLang="en-US" dirty="0"/>
              <a:t>查看配图：</a:t>
            </a:r>
            <a:r>
              <a:rPr kumimoji="1" lang="zh-CN" altLang="en-US" dirty="0" smtClean="0"/>
              <a:t>如果</a:t>
            </a:r>
            <a:r>
              <a:rPr kumimoji="1" lang="zh-CN" altLang="en-US" dirty="0"/>
              <a:t>投诉</a:t>
            </a:r>
            <a:r>
              <a:rPr kumimoji="1" lang="zh-CN" altLang="en-US" dirty="0" smtClean="0"/>
              <a:t>人员</a:t>
            </a:r>
            <a:r>
              <a:rPr kumimoji="1" lang="zh-CN" altLang="en-US" dirty="0"/>
              <a:t>上传了图片</a:t>
            </a:r>
            <a:r>
              <a:rPr kumimoji="1" lang="zh-CN" altLang="en-US" dirty="0" smtClean="0"/>
              <a:t>可</a:t>
            </a:r>
            <a:r>
              <a:rPr kumimoji="1" lang="zh-CN" altLang="en-US" dirty="0" smtClean="0"/>
              <a:t>直观查看投诉情况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5714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625</Words>
  <Application>Microsoft Macintosh PowerPoint</Application>
  <PresentationFormat>宽屏</PresentationFormat>
  <Paragraphs>76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Calibri</vt:lpstr>
      <vt:lpstr>Calibri Light</vt:lpstr>
      <vt:lpstr>Microsoft YaHei</vt:lpstr>
      <vt:lpstr>Wingdings</vt:lpstr>
      <vt:lpstr>黑体</vt:lpstr>
      <vt:lpstr>经典中宋简</vt:lpstr>
      <vt:lpstr>宋体</vt:lpstr>
      <vt:lpstr>微软雅黑</vt:lpstr>
      <vt:lpstr>Arial</vt:lpstr>
      <vt:lpstr>1_Office 主题</vt:lpstr>
      <vt:lpstr>2_Office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17419</dc:creator>
  <cp:lastModifiedBy>李勇</cp:lastModifiedBy>
  <cp:revision>192</cp:revision>
  <dcterms:created xsi:type="dcterms:W3CDTF">2017-03-05T12:07:00Z</dcterms:created>
  <dcterms:modified xsi:type="dcterms:W3CDTF">2017-03-21T11:27:47Z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