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57" r:id="rId4"/>
    <p:sldId id="259" r:id="rId5"/>
    <p:sldId id="290" r:id="rId6"/>
    <p:sldId id="291" r:id="rId7"/>
    <p:sldId id="292" r:id="rId8"/>
    <p:sldId id="267" r:id="rId9"/>
    <p:sldId id="272" r:id="rId10"/>
    <p:sldId id="271" r:id="rId11"/>
    <p:sldId id="266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5" r:id="rId24"/>
    <p:sldId id="281" r:id="rId25"/>
    <p:sldId id="282" r:id="rId26"/>
    <p:sldId id="289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39CCDE"/>
    <a:srgbClr val="AFABAB"/>
    <a:srgbClr val="8981DA"/>
    <a:srgbClr val="F77258"/>
    <a:srgbClr val="00B050"/>
    <a:srgbClr val="DC5C31"/>
    <a:srgbClr val="F2D2CD"/>
    <a:srgbClr val="F9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50000"/>
  </p:normalViewPr>
  <p:slideViewPr>
    <p:cSldViewPr snapToGrid="0">
      <p:cViewPr varScale="1">
        <p:scale>
          <a:sx n="50" d="100"/>
          <a:sy n="50" d="100"/>
        </p:scale>
        <p:origin x="2072" y="168"/>
      </p:cViewPr>
      <p:guideLst>
        <p:guide orient="horz" pos="2196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2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56127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 userDrawn="1"/>
        </p:nvGrpSpPr>
        <p:grpSpPr>
          <a:xfrm>
            <a:off x="338138" y="282258"/>
            <a:ext cx="333375" cy="411162"/>
            <a:chOff x="10668001" y="925959"/>
            <a:chExt cx="444498" cy="545940"/>
          </a:xfrm>
          <a:solidFill>
            <a:srgbClr val="00B0F0"/>
          </a:solidFill>
        </p:grpSpPr>
        <p:sp>
          <p:nvSpPr>
            <p:cNvPr id="3" name="等腰三角形 2"/>
            <p:cNvSpPr/>
            <p:nvPr/>
          </p:nvSpPr>
          <p:spPr>
            <a:xfrm rot="5400000">
              <a:off x="10633062" y="1005162"/>
              <a:ext cx="501675" cy="431798"/>
            </a:xfrm>
            <a:prstGeom prst="triangl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0705951" y="955741"/>
              <a:ext cx="436330" cy="37676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683260" y="767080"/>
            <a:ext cx="11506835" cy="0"/>
          </a:xfrm>
          <a:prstGeom prst="line">
            <a:avLst/>
          </a:prstGeom>
          <a:ln w="15875" cmpd="sng">
            <a:solidFill>
              <a:srgbClr val="F7725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35" y="6628130"/>
            <a:ext cx="10082530" cy="0"/>
          </a:xfrm>
          <a:prstGeom prst="line">
            <a:avLst/>
          </a:prstGeom>
          <a:ln w="15875" cmpd="sng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15"/>
          <p:cNvPicPr>
            <a:picLocks noChangeAspect="1"/>
          </p:cNvPicPr>
          <p:nvPr userDrawn="1"/>
        </p:nvPicPr>
        <p:blipFill>
          <a:blip r:embed="rId2"/>
          <a:srcRect r="19137" b="18379"/>
          <a:stretch>
            <a:fillRect/>
          </a:stretch>
        </p:blipFill>
        <p:spPr>
          <a:xfrm>
            <a:off x="8071485" y="2835275"/>
            <a:ext cx="4118610" cy="402145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074275" y="6440170"/>
            <a:ext cx="20116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</p:spTree>
    <p:extLst>
      <p:ext uri="{BB962C8B-B14F-4D97-AF65-F5344CB8AC3E}">
        <p14:creationId xmlns:p14="http://schemas.microsoft.com/office/powerpoint/2010/main" val="100317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13.xml"/><Relationship Id="rId12" Type="http://schemas.openxmlformats.org/officeDocument/2006/relationships/tags" Target="../tags/tag14.xml"/><Relationship Id="rId13" Type="http://schemas.openxmlformats.org/officeDocument/2006/relationships/slideLayout" Target="../slideLayouts/slideLayout31.xml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9" Type="http://schemas.openxmlformats.org/officeDocument/2006/relationships/tags" Target="../tags/tag11.xml"/><Relationship Id="rId10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组合 17"/>
          <p:cNvGrpSpPr/>
          <p:nvPr/>
        </p:nvGrpSpPr>
        <p:grpSpPr>
          <a:xfrm>
            <a:off x="1513840" y="2084705"/>
            <a:ext cx="9261475" cy="1889126"/>
            <a:chOff x="271020" y="2420002"/>
            <a:chExt cx="8709050" cy="1888546"/>
          </a:xfrm>
        </p:grpSpPr>
        <p:sp>
          <p:nvSpPr>
            <p:cNvPr id="5" name="文本框 18"/>
            <p:cNvSpPr txBox="1"/>
            <p:nvPr/>
          </p:nvSpPr>
          <p:spPr>
            <a:xfrm>
              <a:off x="274961" y="2420002"/>
              <a:ext cx="5380682" cy="12658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1" hangingPunct="1"/>
              <a:r>
                <a:rPr lang="zh-CN" altLang="en-US" sz="72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物业</a:t>
              </a:r>
              <a:r>
                <a:rPr lang="en-US" altLang="zh-CN" sz="72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ERP</a:t>
              </a:r>
              <a:r>
                <a:rPr lang="zh-CN" altLang="en-US" sz="72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培训</a:t>
              </a:r>
              <a:r>
                <a:rPr lang="en-US" altLang="zh-CN" sz="72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12" name="文本框 19"/>
            <p:cNvSpPr txBox="1"/>
            <p:nvPr/>
          </p:nvSpPr>
          <p:spPr>
            <a:xfrm>
              <a:off x="271020" y="3499806"/>
              <a:ext cx="8709050" cy="8087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sz="4400" b="1" dirty="0">
                  <a:solidFill>
                    <a:srgbClr val="353A3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中国铁建地产西南区域公司</a:t>
              </a:r>
              <a:endParaRPr lang="zh-CN" altLang="en-US" sz="4400" b="1" dirty="0">
                <a:solidFill>
                  <a:srgbClr val="353A3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69085" y="4147185"/>
            <a:ext cx="1297305" cy="416560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2017-03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7" y="1756301"/>
            <a:ext cx="1671320" cy="335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2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49" y="1756301"/>
            <a:ext cx="1666240" cy="334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66" y="1756300"/>
            <a:ext cx="1666240" cy="3344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3"/>
          <p:cNvSpPr/>
          <p:nvPr/>
        </p:nvSpPr>
        <p:spPr>
          <a:xfrm>
            <a:off x="673100" y="219075"/>
            <a:ext cx="532591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1420" y="2537460"/>
            <a:ext cx="3625850" cy="17360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1.投诉：选择小区以及描述投诉情况提交投诉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2.建议：选择小区以及描述建议内容提交建议</a:t>
            </a:r>
          </a:p>
        </p:txBody>
      </p:sp>
      <p:cxnSp>
        <p:nvCxnSpPr>
          <p:cNvPr id="5" name="肘形连接符 4"/>
          <p:cNvCxnSpPr>
            <a:stCxn id="2" idx="2"/>
            <a:endCxn id="3" idx="2"/>
          </p:cNvCxnSpPr>
          <p:nvPr/>
        </p:nvCxnSpPr>
        <p:spPr>
          <a:xfrm rot="5400000" flipH="1" flipV="1">
            <a:off x="2486660" y="4022725"/>
            <a:ext cx="9525" cy="2165350"/>
          </a:xfrm>
          <a:prstGeom prst="bentConnector3">
            <a:avLst>
              <a:gd name="adj1" fmla="val -2496667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16200000" flipH="1">
            <a:off x="3543300" y="-379730"/>
            <a:ext cx="61595" cy="4333875"/>
          </a:xfrm>
          <a:prstGeom prst="bentConnector3">
            <a:avLst>
              <a:gd name="adj1" fmla="val -386598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投诉维修/屏幕快照 2017-03-21 16.23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1019175"/>
            <a:ext cx="5126355" cy="251142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pic>
        <p:nvPicPr>
          <p:cNvPr id="4" name="图片 3" descr="/Users/liyong/Desktop/投诉维修/屏幕快照 2017-03-21 16.23.2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95" y="974090"/>
            <a:ext cx="5324475" cy="256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esktop/投诉维修/屏幕快照 2017-03-21 16.23.3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95" y="3694430"/>
            <a:ext cx="5221605" cy="259461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69233" y="3659851"/>
            <a:ext cx="5126182" cy="25590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1. 联系资料：报修人员的资料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2.修改状态：对此报修事件做相应的状态修改，将会显示在慧生活app中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3.添加备注：修改状态时添加修改备注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4.查看配图：如果报修人员上传了图片可提前准备维修工具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投诉报修后台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投诉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326" y="906388"/>
            <a:ext cx="10047730" cy="5518780"/>
            <a:chOff x="106" y="1371"/>
            <a:chExt cx="17150" cy="9420"/>
          </a:xfrm>
        </p:grpSpPr>
        <p:pic>
          <p:nvPicPr>
            <p:cNvPr id="3" name="图片 2" descr="/Users/liyong/Desktop/投诉维修/屏幕快照 2017-03-21 16.22.0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" y="1455"/>
              <a:ext cx="8448" cy="4759"/>
            </a:xfrm>
            <a:prstGeom prst="rect">
              <a:avLst/>
            </a:prstGeom>
            <a:noFill/>
            <a:ln>
              <a:solidFill>
                <a:srgbClr val="39CCDE"/>
              </a:solidFill>
            </a:ln>
          </p:spPr>
        </p:pic>
        <p:pic>
          <p:nvPicPr>
            <p:cNvPr id="4" name="图片 3" descr="/Users/liyong/Desktop/投诉维修/屏幕快照 2017-03-21 16.22.27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" y="1371"/>
              <a:ext cx="8379" cy="4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" descr="/Users/liyong/Desktop/投诉维修/屏幕快照 2017-03-21 16.22.52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" y="6290"/>
              <a:ext cx="8401" cy="4501"/>
            </a:xfrm>
            <a:prstGeom prst="rect">
              <a:avLst/>
            </a:prstGeom>
            <a:noFill/>
            <a:ln>
              <a:solidFill>
                <a:srgbClr val="39CCDE"/>
              </a:solidFill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741680" y="3787775"/>
            <a:ext cx="5212080" cy="25590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1. 联系资料：投诉人员的资料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2.修改状态：对此投诉事件做相应的状态修改，将会显示在慧生活app中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3.添加备注：修改状态时添加修改备注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4.查看配图：如果投诉人员上传了图片可直观查看投诉情况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04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移动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签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到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端移动签到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慧签到后台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337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/Users/liyong/Downloads/归档/12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44" y="1005523"/>
            <a:ext cx="1566806" cy="316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9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95" y="1005522"/>
            <a:ext cx="1564005" cy="316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8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5" y="976426"/>
            <a:ext cx="1525270" cy="319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/Users/liyong/Downloads/归档/11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60" y="1005522"/>
            <a:ext cx="1624965" cy="31646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1061720" y="4497070"/>
            <a:ext cx="11230610" cy="192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1.行政班次：每天可签到一次和签退一次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2.多班倒：每天可根据班次多次签到签退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3.微调：定位不准确时微调位置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4.明细：签到历史以及签到信息</a:t>
            </a:r>
          </a:p>
        </p:txBody>
      </p:sp>
      <p:cxnSp>
        <p:nvCxnSpPr>
          <p:cNvPr id="3" name="肘形连接符 2"/>
          <p:cNvCxnSpPr>
            <a:endCxn id="8" idx="2"/>
          </p:cNvCxnSpPr>
          <p:nvPr/>
        </p:nvCxnSpPr>
        <p:spPr>
          <a:xfrm>
            <a:off x="3162300" y="2979420"/>
            <a:ext cx="6258560" cy="1190625"/>
          </a:xfrm>
          <a:prstGeom prst="bentConnector4">
            <a:avLst>
              <a:gd name="adj1" fmla="val 142"/>
              <a:gd name="adj2" fmla="val 120000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" idx="3"/>
          </p:cNvCxnSpPr>
          <p:nvPr/>
        </p:nvCxnSpPr>
        <p:spPr>
          <a:xfrm>
            <a:off x="5753100" y="2587625"/>
            <a:ext cx="664210" cy="635"/>
          </a:xfrm>
          <a:prstGeom prst="straightConnector1">
            <a:avLst/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24885" y="2573655"/>
            <a:ext cx="664210" cy="635"/>
          </a:xfrm>
          <a:prstGeom prst="straightConnector1">
            <a:avLst/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66143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6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59" y="1102401"/>
            <a:ext cx="160147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5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64" y="1102401"/>
            <a:ext cx="159258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4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79" y="1102401"/>
            <a:ext cx="156845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/Users/liyong/Downloads/归档/10@2x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87" y="1102401"/>
            <a:ext cx="1636437" cy="3253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/>
          <p:cNvSpPr/>
          <p:nvPr/>
        </p:nvSpPr>
        <p:spPr>
          <a:xfrm>
            <a:off x="1036955" y="4836795"/>
            <a:ext cx="8660765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1.我要请假：填写请假事由，发起请假申请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2.请假批复：请假历史，所有请假汇总，包含待批复和已批复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3.请假明细：按照请假事件罗列所有请假详细信息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875" y="1860550"/>
            <a:ext cx="880110" cy="3175"/>
          </a:xfrm>
          <a:prstGeom prst="straightConnector1">
            <a:avLst/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4" idx="0"/>
          </p:cNvCxnSpPr>
          <p:nvPr/>
        </p:nvCxnSpPr>
        <p:spPr>
          <a:xfrm flipV="1">
            <a:off x="3312160" y="1102360"/>
            <a:ext cx="3971925" cy="1014730"/>
          </a:xfrm>
          <a:prstGeom prst="bentConnector4">
            <a:avLst>
              <a:gd name="adj1" fmla="val 14500"/>
              <a:gd name="adj2" fmla="val 113266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5" idx="2"/>
          </p:cNvCxnSpPr>
          <p:nvPr/>
        </p:nvCxnSpPr>
        <p:spPr>
          <a:xfrm>
            <a:off x="3317875" y="2369820"/>
            <a:ext cx="6245860" cy="1986280"/>
          </a:xfrm>
          <a:prstGeom prst="bentConnector4">
            <a:avLst>
              <a:gd name="adj1" fmla="val 9475"/>
              <a:gd name="adj2" fmla="val 111988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70577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移动签到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72" y="1010963"/>
            <a:ext cx="1621790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/Users/liyong/Downloads/归档/2@2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86" y="1010963"/>
            <a:ext cx="1651924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/Users/liyong/Downloads/归档/3@2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24" y="1010963"/>
            <a:ext cx="162617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/Users/liyong/Downloads/归档/10@2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2" y="1010963"/>
            <a:ext cx="1636437" cy="32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../../../11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923290"/>
            <a:ext cx="1675765" cy="3341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8077200" y="1995055"/>
            <a:ext cx="936914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2595" y="5183012"/>
            <a:ext cx="7384472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1.外出报备：填写外出事由，发起外出申请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2.外出批复：外出历史，所有外出汇总，包含待批复和已批复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3.外出明细：按照外出事件罗列所有外出详细信息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52675" y="2576830"/>
            <a:ext cx="1511300" cy="11430"/>
          </a:xfrm>
          <a:prstGeom prst="straightConnector1">
            <a:avLst/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4" idx="2"/>
          </p:cNvCxnSpPr>
          <p:nvPr/>
        </p:nvCxnSpPr>
        <p:spPr>
          <a:xfrm>
            <a:off x="2322830" y="2887345"/>
            <a:ext cx="6964680" cy="1377315"/>
          </a:xfrm>
          <a:prstGeom prst="bentConnector4">
            <a:avLst>
              <a:gd name="adj1" fmla="val 12363"/>
              <a:gd name="adj2" fmla="val 117289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5" idx="2"/>
          </p:cNvCxnSpPr>
          <p:nvPr/>
        </p:nvCxnSpPr>
        <p:spPr>
          <a:xfrm>
            <a:off x="2311400" y="3129280"/>
            <a:ext cx="4541520" cy="1135380"/>
          </a:xfrm>
          <a:prstGeom prst="bentConnector4">
            <a:avLst>
              <a:gd name="adj1" fmla="val 12681"/>
              <a:gd name="adj2" fmla="val 140212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35" y="2467610"/>
            <a:ext cx="9549130" cy="2809240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73100" y="803910"/>
            <a:ext cx="5595620" cy="100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1.搜索：根据条件筛选签到记录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2.导出excel：将签到记录到出到excel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请假管理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6.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85" y="2397125"/>
            <a:ext cx="9778365" cy="289369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4" name="矩形 3"/>
          <p:cNvSpPr/>
          <p:nvPr/>
        </p:nvSpPr>
        <p:spPr>
          <a:xfrm>
            <a:off x="673100" y="788035"/>
            <a:ext cx="5786120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1.搜索：根据条件筛选请假记录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2.导出excel：将请假记录到出到excel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外出明细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/Users/liyong/Desktop/移动签到后台/屏幕快照 2017-03-21 16.18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191385"/>
            <a:ext cx="10261600" cy="2985135"/>
          </a:xfrm>
          <a:prstGeom prst="rect">
            <a:avLst/>
          </a:prstGeom>
          <a:noFill/>
          <a:ln>
            <a:solidFill>
              <a:srgbClr val="39CCDE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73100" y="788035"/>
            <a:ext cx="5786120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1.搜索：根据条件筛选外出记录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2.导出excel：将外出记录到出到excel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9120" y="1386840"/>
            <a:ext cx="110807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kumimoji="1" lang="zh-CN" altLang="en-US" sz="36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kumimoji="1" lang="zh-CN" altLang="en-US" sz="36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6645" y="1894205"/>
            <a:ext cx="129159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2000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直接连接符 38"/>
          <p:cNvSpPr/>
          <p:nvPr/>
        </p:nvSpPr>
        <p:spPr>
          <a:xfrm>
            <a:off x="1948815" y="2241550"/>
            <a:ext cx="2551430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组合 6"/>
          <p:cNvGrpSpPr/>
          <p:nvPr/>
        </p:nvGrpSpPr>
        <p:grpSpPr>
          <a:xfrm>
            <a:off x="2168525" y="2641600"/>
            <a:ext cx="3998595" cy="488950"/>
            <a:chOff x="0" y="0"/>
            <a:chExt cx="6297" cy="770"/>
          </a:xfrm>
        </p:grpSpPr>
        <p:sp>
          <p:nvSpPr>
            <p:cNvPr id="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第一章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2168525" y="3323193"/>
            <a:ext cx="3998595" cy="488950"/>
            <a:chOff x="0" y="0"/>
            <a:chExt cx="6297" cy="770"/>
          </a:xfrm>
        </p:grpSpPr>
        <p:sp>
          <p:nvSpPr>
            <p:cNvPr id="1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第二章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" name="Rectangle 6"/>
          <p:cNvSpPr/>
          <p:nvPr/>
        </p:nvSpPr>
        <p:spPr>
          <a:xfrm>
            <a:off x="3723640" y="2682419"/>
            <a:ext cx="249745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0" hangingPunct="0"/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培训目标及对象</a:t>
            </a:r>
          </a:p>
        </p:txBody>
      </p:sp>
      <p:grpSp>
        <p:nvGrpSpPr>
          <p:cNvPr id="17" name="组合 6"/>
          <p:cNvGrpSpPr/>
          <p:nvPr/>
        </p:nvGrpSpPr>
        <p:grpSpPr>
          <a:xfrm>
            <a:off x="2168525" y="4004786"/>
            <a:ext cx="3998595" cy="488950"/>
            <a:chOff x="0" y="0"/>
            <a:chExt cx="6297" cy="770"/>
          </a:xfrm>
        </p:grpSpPr>
        <p:sp>
          <p:nvSpPr>
            <p:cNvPr id="18" name="矩形 11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文本框 10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第三章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7"/>
          <p:cNvGrpSpPr/>
          <p:nvPr/>
        </p:nvGrpSpPr>
        <p:grpSpPr>
          <a:xfrm>
            <a:off x="2168525" y="4686379"/>
            <a:ext cx="3998595" cy="488950"/>
            <a:chOff x="0" y="0"/>
            <a:chExt cx="6297" cy="770"/>
          </a:xfrm>
        </p:grpSpPr>
        <p:sp>
          <p:nvSpPr>
            <p:cNvPr id="22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第四章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6"/>
          <p:cNvSpPr/>
          <p:nvPr/>
        </p:nvSpPr>
        <p:spPr>
          <a:xfrm>
            <a:off x="3705225" y="4055108"/>
            <a:ext cx="251587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投诉报修介绍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683000" y="4753612"/>
            <a:ext cx="249745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移动签到介绍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3672205" y="5417681"/>
            <a:ext cx="25146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通知公告介绍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9" name="组合 7"/>
          <p:cNvGrpSpPr/>
          <p:nvPr/>
        </p:nvGrpSpPr>
        <p:grpSpPr>
          <a:xfrm>
            <a:off x="2168525" y="5367972"/>
            <a:ext cx="3999230" cy="488950"/>
            <a:chOff x="0" y="0"/>
            <a:chExt cx="6298" cy="770"/>
          </a:xfrm>
        </p:grpSpPr>
        <p:sp>
          <p:nvSpPr>
            <p:cNvPr id="30" name="矩形 18"/>
            <p:cNvSpPr/>
            <p:nvPr/>
          </p:nvSpPr>
          <p:spPr>
            <a:xfrm>
              <a:off x="2385" y="0"/>
              <a:ext cx="3913" cy="770"/>
            </a:xfrm>
            <a:prstGeom prst="rect">
              <a:avLst/>
            </a:prstGeom>
            <a:noFill/>
            <a:ln w="9525" cap="flat" cmpd="sng">
              <a:solidFill>
                <a:srgbClr val="F772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1" hangingPunct="1">
                <a:spcBef>
                  <a:spcPct val="50000"/>
                </a:spcBef>
              </a:pP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16"/>
            <p:cNvSpPr/>
            <p:nvPr/>
          </p:nvSpPr>
          <p:spPr>
            <a:xfrm>
              <a:off x="0" y="0"/>
              <a:ext cx="2093" cy="770"/>
            </a:xfrm>
            <a:prstGeom prst="rect">
              <a:avLst/>
            </a:prstGeom>
            <a:solidFill>
              <a:srgbClr val="F77258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17"/>
            <p:cNvSpPr/>
            <p:nvPr/>
          </p:nvSpPr>
          <p:spPr>
            <a:xfrm>
              <a:off x="278" y="58"/>
              <a:ext cx="1517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第五章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" name="Rectangle 6"/>
          <p:cNvSpPr/>
          <p:nvPr/>
        </p:nvSpPr>
        <p:spPr>
          <a:xfrm>
            <a:off x="3714432" y="3375389"/>
            <a:ext cx="249745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系统概述</a:t>
            </a:r>
            <a:endParaRPr lang="zh-CN" altLang="en-US" sz="20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慧签到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签到设置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575" y="4633595"/>
            <a:ext cx="7285990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1.签到地点设置：设置有效的签到地点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2.新增地点：添加新的签到地点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3.签到范围设置：以签到地点为中心的有效签到范围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63575" y="1243695"/>
            <a:ext cx="10978373" cy="3090926"/>
            <a:chOff x="1045" y="1919"/>
            <a:chExt cx="18455" cy="5196"/>
          </a:xfrm>
        </p:grpSpPr>
        <p:pic>
          <p:nvPicPr>
            <p:cNvPr id="3" name="图片 2" descr="/Users/liyong/Desktop/移动签到后台/屏幕快照 2017-03-21 16.18.40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" y="1919"/>
              <a:ext cx="9008" cy="2512"/>
            </a:xfrm>
            <a:prstGeom prst="rect">
              <a:avLst/>
            </a:prstGeom>
            <a:noFill/>
            <a:ln>
              <a:solidFill>
                <a:srgbClr val="39CCDE"/>
              </a:solidFill>
            </a:ln>
          </p:spPr>
        </p:pic>
        <p:pic>
          <p:nvPicPr>
            <p:cNvPr id="4" name="图片 3" descr="/Users/liyong/Desktop/移动签到后台/屏幕快照 2017-03-21 16.19.04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" y="4740"/>
              <a:ext cx="9023" cy="2374"/>
            </a:xfrm>
            <a:prstGeom prst="rect">
              <a:avLst/>
            </a:prstGeom>
            <a:noFill/>
            <a:ln>
              <a:solidFill>
                <a:srgbClr val="39CCDE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" y="1919"/>
              <a:ext cx="9228" cy="519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3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05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通知</a:t>
              </a:r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公告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端公告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公告后台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6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通知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公告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4230" y="2240280"/>
            <a:ext cx="4020185" cy="237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通知公告列表：展示当前所在小区所有公告，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公告详情：点击公告列表中的具体的公告，进入“公告详情”展示该条公告具体的数据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70" y="1323975"/>
            <a:ext cx="2195830" cy="437705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5" y="1271905"/>
            <a:ext cx="2222500" cy="44291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133725" y="2585085"/>
            <a:ext cx="880110" cy="3175"/>
          </a:xfrm>
          <a:prstGeom prst="straightConnector1">
            <a:avLst/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liyong/Downloads/物业公告图片/公告列表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9" y="1116070"/>
            <a:ext cx="570992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/Users/liyong/Downloads/物业公告图片/增加公告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" y="3528118"/>
            <a:ext cx="5720080" cy="23444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23"/>
          <p:cNvSpPr/>
          <p:nvPr/>
        </p:nvSpPr>
        <p:spPr>
          <a:xfrm>
            <a:off x="673100" y="219075"/>
            <a:ext cx="43326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公告后台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4230" y="1943100"/>
            <a:ext cx="4020185" cy="2834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1.新增公告：在某小区中新增新的公告，新增的公告将会在慧生活中显示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2.修改公告：修改公告信息后，慧生活刷新则会看到新的公告内容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2885" y="2282825"/>
            <a:ext cx="6657340" cy="2324735"/>
            <a:chOff x="1194" y="3611"/>
            <a:chExt cx="10484" cy="3661"/>
          </a:xfrm>
        </p:grpSpPr>
        <p:sp>
          <p:nvSpPr>
            <p:cNvPr id="4" name="文本框 3"/>
            <p:cNvSpPr txBox="1"/>
            <p:nvPr/>
          </p:nvSpPr>
          <p:spPr>
            <a:xfrm>
              <a:off x="1194" y="4754"/>
              <a:ext cx="10485" cy="225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ED7D31"/>
                  </a:solidFill>
                  <a:latin typeface="黑体" panose="02010609060101010101" charset="-122"/>
                  <a:ea typeface="黑体" panose="02010609060101010101" charset="-122"/>
                </a:rPr>
                <a:t>感谢观看</a:t>
              </a:r>
            </a:p>
            <a:p>
              <a:endParaRPr lang="zh-CN" altLang="en-US" sz="4400" b="1" dirty="0" smtClean="0">
                <a:solidFill>
                  <a:srgbClr val="ED7D3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88" y="3611"/>
              <a:ext cx="8696" cy="2982"/>
              <a:chOff x="5260" y="3501"/>
              <a:chExt cx="8696" cy="298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260" y="3917"/>
                <a:ext cx="8696" cy="2567"/>
              </a:xfrm>
              <a:prstGeom prst="rect">
                <a:avLst/>
              </a:prstGeom>
              <a:noFill/>
              <a:ln w="254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67" y="3501"/>
                <a:ext cx="4628" cy="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123" y="3725"/>
              <a:ext cx="4628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ED7D31"/>
                  </a:solidFill>
                </a:rPr>
                <a:t>THANKS</a:t>
              </a:r>
              <a:r>
                <a:rPr lang="zh-CN" altLang="en-US">
                  <a:solidFill>
                    <a:srgbClr val="ED7D31"/>
                  </a:solidFill>
                </a:rPr>
                <a:t>  </a:t>
              </a:r>
              <a:r>
                <a:rPr lang="en-US" altLang="zh-CN">
                  <a:solidFill>
                    <a:srgbClr val="ED7D31"/>
                  </a:solidFill>
                </a:rPr>
                <a:t>FOR</a:t>
              </a:r>
              <a:r>
                <a:rPr lang="zh-CN" altLang="en-US">
                  <a:solidFill>
                    <a:srgbClr val="ED7D31"/>
                  </a:solidFill>
                </a:rPr>
                <a:t>  </a:t>
              </a:r>
              <a:r>
                <a:rPr lang="en-US" altLang="zh-CN">
                  <a:solidFill>
                    <a:srgbClr val="ED7D31"/>
                  </a:solidFill>
                </a:rPr>
                <a:t>WATCHING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26" y="6842"/>
              <a:ext cx="3166" cy="43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pPr algn="l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奥科科技（北京）有限公司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17"/>
          <p:cNvGrpSpPr/>
          <p:nvPr/>
        </p:nvGrpSpPr>
        <p:grpSpPr>
          <a:xfrm>
            <a:off x="1755775" y="1680845"/>
            <a:ext cx="6581775" cy="1823085"/>
            <a:chOff x="271020" y="2420002"/>
            <a:chExt cx="6582592" cy="1822191"/>
          </a:xfrm>
        </p:grpSpPr>
        <p:sp>
          <p:nvSpPr>
            <p:cNvPr id="7184" name="文本框 18"/>
            <p:cNvSpPr txBox="1"/>
            <p:nvPr/>
          </p:nvSpPr>
          <p:spPr>
            <a:xfrm>
              <a:off x="297950" y="2420002"/>
              <a:ext cx="4115955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sz="6000" b="1" dirty="0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01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5" name="文本框 19"/>
            <p:cNvSpPr txBox="1"/>
            <p:nvPr/>
          </p:nvSpPr>
          <p:spPr>
            <a:xfrm>
              <a:off x="271020" y="3269850"/>
              <a:ext cx="6582592" cy="9723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eaLnBrk="0" hangingPunct="0"/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培训目标及对象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2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培训目标</a:t>
            </a:r>
          </a:p>
        </p:txBody>
      </p:sp>
      <p:sp>
        <p:nvSpPr>
          <p:cNvPr id="3" name="TextBox 2"/>
          <p:cNvSpPr/>
          <p:nvPr/>
        </p:nvSpPr>
        <p:spPr>
          <a:xfrm>
            <a:off x="559435" y="807085"/>
            <a:ext cx="1147381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了解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投诉报事的功能和使用方式；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了解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移动签到的</a:t>
            </a: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功能和使用方式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了解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通知公告的功能</a:t>
            </a: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和使用方式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熟悉掌握各个部分的核心功能和使用流程与方式。</a:t>
            </a:r>
            <a:endParaRPr lang="zh-CN" altLang="en-US" sz="20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0" y="3429000"/>
            <a:ext cx="5293360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panose="02010609000101010101" charset="-122"/>
                <a:ea typeface="经典中宋简" panose="02010609000101010101" charset="-122"/>
              </a:rPr>
              <a:t>培训对象</a:t>
            </a:r>
          </a:p>
        </p:txBody>
      </p:sp>
      <p:sp>
        <p:nvSpPr>
          <p:cNvPr id="26" name="TextBox 2"/>
          <p:cNvSpPr/>
          <p:nvPr/>
        </p:nvSpPr>
        <p:spPr>
          <a:xfrm>
            <a:off x="559435" y="807085"/>
            <a:ext cx="11473815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物业部</a:t>
            </a: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：投诉报事、公告、签</a:t>
            </a: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到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销售部</a:t>
            </a: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：销售端，用户端使用</a:t>
            </a:r>
          </a:p>
        </p:txBody>
      </p:sp>
      <p:sp>
        <p:nvSpPr>
          <p:cNvPr id="28" name="任意多边形 23"/>
          <p:cNvSpPr/>
          <p:nvPr>
            <p:custDataLst>
              <p:tags r:id="rId1"/>
            </p:custDataLst>
          </p:nvPr>
        </p:nvSpPr>
        <p:spPr>
          <a:xfrm>
            <a:off x="6296342" y="2851296"/>
            <a:ext cx="2104424" cy="2363642"/>
          </a:xfrm>
          <a:custGeom>
            <a:avLst/>
            <a:gdLst>
              <a:gd name="connsiteX0" fmla="*/ 515891 w 1031783"/>
              <a:gd name="connsiteY0" fmla="*/ 0 h 1158876"/>
              <a:gd name="connsiteX1" fmla="*/ 1031782 w 1031783"/>
              <a:gd name="connsiteY1" fmla="*/ 481013 h 1158876"/>
              <a:gd name="connsiteX2" fmla="*/ 1031783 w 1031783"/>
              <a:gd name="connsiteY2" fmla="*/ 1158876 h 1158876"/>
              <a:gd name="connsiteX3" fmla="*/ 954118 w 1031783"/>
              <a:gd name="connsiteY3" fmla="*/ 1158876 h 1158876"/>
              <a:gd name="connsiteX4" fmla="*/ 954118 w 1031783"/>
              <a:gd name="connsiteY4" fmla="*/ 480701 h 1158876"/>
              <a:gd name="connsiteX5" fmla="*/ 515891 w 1031783"/>
              <a:gd name="connsiteY5" fmla="*/ 72101 h 1158876"/>
              <a:gd name="connsiteX6" fmla="*/ 77663 w 1031783"/>
              <a:gd name="connsiteY6" fmla="*/ 480701 h 1158876"/>
              <a:gd name="connsiteX7" fmla="*/ 77663 w 1031783"/>
              <a:gd name="connsiteY7" fmla="*/ 1158876 h 1158876"/>
              <a:gd name="connsiteX8" fmla="*/ 0 w 1031783"/>
              <a:gd name="connsiteY8" fmla="*/ 1158876 h 1158876"/>
              <a:gd name="connsiteX9" fmla="*/ 0 w 1031783"/>
              <a:gd name="connsiteY9" fmla="*/ 481014 h 1158876"/>
              <a:gd name="connsiteX10" fmla="*/ 515892 w 1031783"/>
              <a:gd name="connsiteY10" fmla="*/ 1 h 115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1783" h="1158876">
                <a:moveTo>
                  <a:pt x="515891" y="0"/>
                </a:moveTo>
                <a:cubicBezTo>
                  <a:pt x="800809" y="0"/>
                  <a:pt x="1031782" y="215357"/>
                  <a:pt x="1031782" y="481013"/>
                </a:cubicBezTo>
                <a:lnTo>
                  <a:pt x="1031783" y="1158876"/>
                </a:lnTo>
                <a:lnTo>
                  <a:pt x="954118" y="1158876"/>
                </a:lnTo>
                <a:lnTo>
                  <a:pt x="954118" y="480701"/>
                </a:lnTo>
                <a:cubicBezTo>
                  <a:pt x="954118" y="255037"/>
                  <a:pt x="757918" y="72101"/>
                  <a:pt x="515891" y="72101"/>
                </a:cubicBezTo>
                <a:cubicBezTo>
                  <a:pt x="273864" y="72101"/>
                  <a:pt x="77663" y="255037"/>
                  <a:pt x="77663" y="480701"/>
                </a:cubicBezTo>
                <a:lnTo>
                  <a:pt x="77663" y="1158876"/>
                </a:lnTo>
                <a:lnTo>
                  <a:pt x="0" y="1158876"/>
                </a:lnTo>
                <a:lnTo>
                  <a:pt x="0" y="481014"/>
                </a:lnTo>
                <a:cubicBezTo>
                  <a:pt x="0" y="215358"/>
                  <a:pt x="230973" y="1"/>
                  <a:pt x="515892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销售部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任意多边形 23"/>
          <p:cNvSpPr/>
          <p:nvPr>
            <p:custDataLst>
              <p:tags r:id="rId2"/>
            </p:custDataLst>
          </p:nvPr>
        </p:nvSpPr>
        <p:spPr>
          <a:xfrm>
            <a:off x="3619817" y="2851296"/>
            <a:ext cx="2104424" cy="2363642"/>
          </a:xfrm>
          <a:custGeom>
            <a:avLst/>
            <a:gdLst>
              <a:gd name="connsiteX0" fmla="*/ 515891 w 1031783"/>
              <a:gd name="connsiteY0" fmla="*/ 0 h 1158876"/>
              <a:gd name="connsiteX1" fmla="*/ 1031782 w 1031783"/>
              <a:gd name="connsiteY1" fmla="*/ 481013 h 1158876"/>
              <a:gd name="connsiteX2" fmla="*/ 1031783 w 1031783"/>
              <a:gd name="connsiteY2" fmla="*/ 1158876 h 1158876"/>
              <a:gd name="connsiteX3" fmla="*/ 954118 w 1031783"/>
              <a:gd name="connsiteY3" fmla="*/ 1158876 h 1158876"/>
              <a:gd name="connsiteX4" fmla="*/ 954118 w 1031783"/>
              <a:gd name="connsiteY4" fmla="*/ 480701 h 1158876"/>
              <a:gd name="connsiteX5" fmla="*/ 515891 w 1031783"/>
              <a:gd name="connsiteY5" fmla="*/ 72101 h 1158876"/>
              <a:gd name="connsiteX6" fmla="*/ 77663 w 1031783"/>
              <a:gd name="connsiteY6" fmla="*/ 480701 h 1158876"/>
              <a:gd name="connsiteX7" fmla="*/ 77663 w 1031783"/>
              <a:gd name="connsiteY7" fmla="*/ 1158876 h 1158876"/>
              <a:gd name="connsiteX8" fmla="*/ 0 w 1031783"/>
              <a:gd name="connsiteY8" fmla="*/ 1158876 h 1158876"/>
              <a:gd name="connsiteX9" fmla="*/ 0 w 1031783"/>
              <a:gd name="connsiteY9" fmla="*/ 481014 h 1158876"/>
              <a:gd name="connsiteX10" fmla="*/ 515892 w 1031783"/>
              <a:gd name="connsiteY10" fmla="*/ 1 h 115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1783" h="1158876">
                <a:moveTo>
                  <a:pt x="515891" y="0"/>
                </a:moveTo>
                <a:cubicBezTo>
                  <a:pt x="800809" y="0"/>
                  <a:pt x="1031782" y="215357"/>
                  <a:pt x="1031782" y="481013"/>
                </a:cubicBezTo>
                <a:lnTo>
                  <a:pt x="1031783" y="1158876"/>
                </a:lnTo>
                <a:lnTo>
                  <a:pt x="954118" y="1158876"/>
                </a:lnTo>
                <a:lnTo>
                  <a:pt x="954118" y="480701"/>
                </a:lnTo>
                <a:cubicBezTo>
                  <a:pt x="954118" y="255037"/>
                  <a:pt x="757918" y="72101"/>
                  <a:pt x="515891" y="72101"/>
                </a:cubicBezTo>
                <a:cubicBezTo>
                  <a:pt x="273864" y="72101"/>
                  <a:pt x="77663" y="255037"/>
                  <a:pt x="77663" y="480701"/>
                </a:cubicBezTo>
                <a:lnTo>
                  <a:pt x="77663" y="1158876"/>
                </a:lnTo>
                <a:lnTo>
                  <a:pt x="0" y="1158876"/>
                </a:lnTo>
                <a:lnTo>
                  <a:pt x="0" y="481014"/>
                </a:lnTo>
                <a:cubicBezTo>
                  <a:pt x="0" y="215358"/>
                  <a:pt x="230973" y="1"/>
                  <a:pt x="515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物业部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系统</a:t>
              </a:r>
              <a:r>
                <a:rPr lang="zh-CN" altLang="en-US" sz="5400" b="1" dirty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概述</a:t>
              </a: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物业</a:t>
            </a: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ERP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整体</a:t>
            </a:r>
            <a:r>
              <a:rPr lang="zh-CN" altLang="en-US" sz="2400" dirty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介绍</a:t>
            </a:r>
          </a:p>
          <a:p>
            <a:pPr lvl="0" indent="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物业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ERP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整体介绍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/>
          <p:nvPr/>
        </p:nvSpPr>
        <p:spPr>
          <a:xfrm>
            <a:off x="559435" y="807085"/>
            <a:ext cx="11301730" cy="2834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物业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ERP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分为：投诉报修 、公告、 移动签到。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投诉报修：分为投诉和报修。投诉可以选择小区，输入投诉建议的内容，提交投诉。报修分为个人维修和公共维修，选择小区单元和维修类型，补充其他信息后提交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公告：在某小区中新增新的公告，新增的公告将会在慧生活中显示。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文楷体" panose="02010600040101010101" charset="-122"/>
                <a:sym typeface="+mn-ea"/>
              </a:rPr>
              <a:t>移动签到：根据班次签到，签到时显示位置，位置可微调，系统有签到历史明细。同时可以实现请假和外出报备功能。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92145" y="3619155"/>
            <a:ext cx="6003925" cy="2605115"/>
            <a:chOff x="3234" y="1920"/>
            <a:chExt cx="13132" cy="5698"/>
          </a:xfrm>
        </p:grpSpPr>
        <p:grpSp>
          <p:nvGrpSpPr>
            <p:cNvPr id="4" name="组合 3"/>
            <p:cNvGrpSpPr/>
            <p:nvPr>
              <p:custDataLst>
                <p:tags r:id="rId1"/>
              </p:custDataLst>
            </p:nvPr>
          </p:nvGrpSpPr>
          <p:grpSpPr>
            <a:xfrm>
              <a:off x="3234" y="1920"/>
              <a:ext cx="3435" cy="5699"/>
              <a:chOff x="2053854" y="1219200"/>
              <a:chExt cx="2181007" cy="3618609"/>
            </a:xfrm>
          </p:grpSpPr>
          <p:sp>
            <p:nvSpPr>
              <p:cNvPr id="5" name="任意多边形 4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53854" y="1219200"/>
                <a:ext cx="2181007" cy="2636245"/>
              </a:xfrm>
              <a:custGeom>
                <a:avLst/>
                <a:gdLst>
                  <a:gd name="connsiteX0" fmla="*/ 788019 w 1576037"/>
                  <a:gd name="connsiteY0" fmla="*/ 148697 h 1905000"/>
                  <a:gd name="connsiteX1" fmla="*/ 153283 w 1576037"/>
                  <a:gd name="connsiteY1" fmla="*/ 783433 h 1905000"/>
                  <a:gd name="connsiteX2" fmla="*/ 788019 w 1576037"/>
                  <a:gd name="connsiteY2" fmla="*/ 1418169 h 1905000"/>
                  <a:gd name="connsiteX3" fmla="*/ 1422755 w 1576037"/>
                  <a:gd name="connsiteY3" fmla="*/ 783433 h 1905000"/>
                  <a:gd name="connsiteX4" fmla="*/ 788019 w 1576037"/>
                  <a:gd name="connsiteY4" fmla="*/ 148697 h 1905000"/>
                  <a:gd name="connsiteX5" fmla="*/ 788019 w 1576037"/>
                  <a:gd name="connsiteY5" fmla="*/ 0 h 1905000"/>
                  <a:gd name="connsiteX6" fmla="*/ 1345231 w 1576037"/>
                  <a:gd name="connsiteY6" fmla="*/ 231116 h 1905000"/>
                  <a:gd name="connsiteX7" fmla="*/ 1345231 w 1576037"/>
                  <a:gd name="connsiteY7" fmla="*/ 1347039 h 1905000"/>
                  <a:gd name="connsiteX8" fmla="*/ 788019 w 1576037"/>
                  <a:gd name="connsiteY8" fmla="*/ 1905000 h 1905000"/>
                  <a:gd name="connsiteX9" fmla="*/ 230806 w 1576037"/>
                  <a:gd name="connsiteY9" fmla="*/ 1347039 h 1905000"/>
                  <a:gd name="connsiteX10" fmla="*/ 230806 w 1576037"/>
                  <a:gd name="connsiteY10" fmla="*/ 231116 h 1905000"/>
                  <a:gd name="connsiteX11" fmla="*/ 788019 w 1576037"/>
                  <a:gd name="connsiteY11" fmla="*/ 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76037" h="1905000">
                    <a:moveTo>
                      <a:pt x="788019" y="148697"/>
                    </a:moveTo>
                    <a:cubicBezTo>
                      <a:pt x="437464" y="148697"/>
                      <a:pt x="153283" y="432878"/>
                      <a:pt x="153283" y="783433"/>
                    </a:cubicBezTo>
                    <a:cubicBezTo>
                      <a:pt x="153283" y="1133988"/>
                      <a:pt x="437464" y="1418169"/>
                      <a:pt x="788019" y="1418169"/>
                    </a:cubicBezTo>
                    <a:cubicBezTo>
                      <a:pt x="1138574" y="1418169"/>
                      <a:pt x="1422755" y="1133988"/>
                      <a:pt x="1422755" y="783433"/>
                    </a:cubicBezTo>
                    <a:cubicBezTo>
                      <a:pt x="1422755" y="432878"/>
                      <a:pt x="1138574" y="148697"/>
                      <a:pt x="788019" y="148697"/>
                    </a:cubicBezTo>
                    <a:close/>
                    <a:moveTo>
                      <a:pt x="788019" y="0"/>
                    </a:moveTo>
                    <a:cubicBezTo>
                      <a:pt x="989689" y="-2"/>
                      <a:pt x="1191361" y="77039"/>
                      <a:pt x="1345231" y="231116"/>
                    </a:cubicBezTo>
                    <a:cubicBezTo>
                      <a:pt x="1652973" y="539269"/>
                      <a:pt x="1652973" y="1038884"/>
                      <a:pt x="1345231" y="1347039"/>
                    </a:cubicBezTo>
                    <a:lnTo>
                      <a:pt x="788019" y="1905000"/>
                    </a:lnTo>
                    <a:lnTo>
                      <a:pt x="230806" y="1347039"/>
                    </a:lnTo>
                    <a:cubicBezTo>
                      <a:pt x="-76936" y="1038884"/>
                      <a:pt x="-76936" y="539269"/>
                      <a:pt x="230806" y="231116"/>
                    </a:cubicBezTo>
                    <a:cubicBezTo>
                      <a:pt x="384676" y="77039"/>
                      <a:pt x="586348" y="-2"/>
                      <a:pt x="788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24000" anchor="ctr">
                <a:norm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zh-CN" altLang="en-US" sz="2400" dirty="0" smtClean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华文楷体" panose="02010600040101010101" charset="-122"/>
                    <a:sym typeface="+mn-ea"/>
                  </a:rPr>
                  <a:t>投诉报修</a:t>
                </a:r>
              </a:p>
            </p:txBody>
          </p:sp>
          <p:sp>
            <p:nvSpPr>
              <p:cNvPr id="7" name="任意多边形 6"/>
              <p:cNvSpPr/>
              <p:nvPr>
                <p:custDataLst>
                  <p:tags r:id="rId11"/>
                </p:custDataLst>
              </p:nvPr>
            </p:nvSpPr>
            <p:spPr>
              <a:xfrm rot="16200000">
                <a:off x="2795376" y="3648162"/>
                <a:ext cx="697961" cy="290720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 lnSpcReduction="20000"/>
              </a:bodyPr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2726402" y="4001899"/>
                <a:ext cx="835909" cy="83591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2"/>
              </p:custDataLst>
            </p:nvPr>
          </p:nvGrpSpPr>
          <p:grpSpPr>
            <a:xfrm>
              <a:off x="7882" y="1920"/>
              <a:ext cx="3435" cy="5699"/>
              <a:chOff x="5005497" y="1219200"/>
              <a:chExt cx="2181007" cy="3618609"/>
            </a:xfrm>
          </p:grpSpPr>
          <p:sp>
            <p:nvSpPr>
              <p:cNvPr id="8" name="任意多边形 7"/>
              <p:cNvSpPr/>
              <p:nvPr>
                <p:custDataLst>
                  <p:tags r:id="rId7"/>
                </p:custDataLst>
              </p:nvPr>
            </p:nvSpPr>
            <p:spPr>
              <a:xfrm>
                <a:off x="5005497" y="1219200"/>
                <a:ext cx="2181007" cy="2636245"/>
              </a:xfrm>
              <a:custGeom>
                <a:avLst/>
                <a:gdLst>
                  <a:gd name="connsiteX0" fmla="*/ 788019 w 1576037"/>
                  <a:gd name="connsiteY0" fmla="*/ 148697 h 1905000"/>
                  <a:gd name="connsiteX1" fmla="*/ 153283 w 1576037"/>
                  <a:gd name="connsiteY1" fmla="*/ 783433 h 1905000"/>
                  <a:gd name="connsiteX2" fmla="*/ 788019 w 1576037"/>
                  <a:gd name="connsiteY2" fmla="*/ 1418169 h 1905000"/>
                  <a:gd name="connsiteX3" fmla="*/ 1422755 w 1576037"/>
                  <a:gd name="connsiteY3" fmla="*/ 783433 h 1905000"/>
                  <a:gd name="connsiteX4" fmla="*/ 788019 w 1576037"/>
                  <a:gd name="connsiteY4" fmla="*/ 148697 h 1905000"/>
                  <a:gd name="connsiteX5" fmla="*/ 788019 w 1576037"/>
                  <a:gd name="connsiteY5" fmla="*/ 0 h 1905000"/>
                  <a:gd name="connsiteX6" fmla="*/ 1345231 w 1576037"/>
                  <a:gd name="connsiteY6" fmla="*/ 231116 h 1905000"/>
                  <a:gd name="connsiteX7" fmla="*/ 1345231 w 1576037"/>
                  <a:gd name="connsiteY7" fmla="*/ 1347039 h 1905000"/>
                  <a:gd name="connsiteX8" fmla="*/ 788019 w 1576037"/>
                  <a:gd name="connsiteY8" fmla="*/ 1905000 h 1905000"/>
                  <a:gd name="connsiteX9" fmla="*/ 230806 w 1576037"/>
                  <a:gd name="connsiteY9" fmla="*/ 1347039 h 1905000"/>
                  <a:gd name="connsiteX10" fmla="*/ 230806 w 1576037"/>
                  <a:gd name="connsiteY10" fmla="*/ 231116 h 1905000"/>
                  <a:gd name="connsiteX11" fmla="*/ 788019 w 1576037"/>
                  <a:gd name="connsiteY11" fmla="*/ 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76037" h="1905000">
                    <a:moveTo>
                      <a:pt x="788019" y="148697"/>
                    </a:moveTo>
                    <a:cubicBezTo>
                      <a:pt x="437464" y="148697"/>
                      <a:pt x="153283" y="432878"/>
                      <a:pt x="153283" y="783433"/>
                    </a:cubicBezTo>
                    <a:cubicBezTo>
                      <a:pt x="153283" y="1133988"/>
                      <a:pt x="437464" y="1418169"/>
                      <a:pt x="788019" y="1418169"/>
                    </a:cubicBezTo>
                    <a:cubicBezTo>
                      <a:pt x="1138574" y="1418169"/>
                      <a:pt x="1422755" y="1133988"/>
                      <a:pt x="1422755" y="783433"/>
                    </a:cubicBezTo>
                    <a:cubicBezTo>
                      <a:pt x="1422755" y="432878"/>
                      <a:pt x="1138574" y="148697"/>
                      <a:pt x="788019" y="148697"/>
                    </a:cubicBezTo>
                    <a:close/>
                    <a:moveTo>
                      <a:pt x="788019" y="0"/>
                    </a:moveTo>
                    <a:cubicBezTo>
                      <a:pt x="989689" y="-2"/>
                      <a:pt x="1191361" y="77039"/>
                      <a:pt x="1345231" y="231116"/>
                    </a:cubicBezTo>
                    <a:cubicBezTo>
                      <a:pt x="1652973" y="539269"/>
                      <a:pt x="1652973" y="1038884"/>
                      <a:pt x="1345231" y="1347039"/>
                    </a:cubicBezTo>
                    <a:lnTo>
                      <a:pt x="788019" y="1905000"/>
                    </a:lnTo>
                    <a:lnTo>
                      <a:pt x="230806" y="1347039"/>
                    </a:lnTo>
                    <a:cubicBezTo>
                      <a:pt x="-76936" y="1038884"/>
                      <a:pt x="-76936" y="539269"/>
                      <a:pt x="230806" y="231116"/>
                    </a:cubicBezTo>
                    <a:cubicBezTo>
                      <a:pt x="384676" y="77039"/>
                      <a:pt x="586348" y="-2"/>
                      <a:pt x="7880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24000" anchor="ctr">
                <a:norm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zh-CN" altLang="en-US" sz="2400" dirty="0" smtClean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华文楷体" panose="02010600040101010101" charset="-122"/>
                    <a:sym typeface="+mn-ea"/>
                  </a:rPr>
                  <a:t>公告</a:t>
                </a:r>
              </a:p>
            </p:txBody>
          </p:sp>
          <p:sp>
            <p:nvSpPr>
              <p:cNvPr id="9" name="任意多边形 8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5747019" y="3648162"/>
                <a:ext cx="697961" cy="290720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 lnSpcReduction="20000"/>
              </a:bodyPr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" name="椭圆 9"/>
              <p:cNvSpPr/>
              <p:nvPr>
                <p:custDataLst>
                  <p:tags r:id="rId9"/>
                </p:custDataLst>
              </p:nvPr>
            </p:nvSpPr>
            <p:spPr>
              <a:xfrm>
                <a:off x="5678045" y="4001899"/>
                <a:ext cx="835909" cy="83591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>
              <p:custDataLst>
                <p:tags r:id="rId3"/>
              </p:custDataLst>
            </p:nvPr>
          </p:nvGrpSpPr>
          <p:grpSpPr>
            <a:xfrm>
              <a:off x="12932" y="1920"/>
              <a:ext cx="3435" cy="5699"/>
              <a:chOff x="8211734" y="1219200"/>
              <a:chExt cx="2181007" cy="3618609"/>
            </a:xfrm>
          </p:grpSpPr>
          <p:sp>
            <p:nvSpPr>
              <p:cNvPr id="14" name="任意多边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8211734" y="1219200"/>
                <a:ext cx="2181007" cy="2636245"/>
              </a:xfrm>
              <a:custGeom>
                <a:avLst/>
                <a:gdLst>
                  <a:gd name="connsiteX0" fmla="*/ 788019 w 1576037"/>
                  <a:gd name="connsiteY0" fmla="*/ 148697 h 1905000"/>
                  <a:gd name="connsiteX1" fmla="*/ 153283 w 1576037"/>
                  <a:gd name="connsiteY1" fmla="*/ 783433 h 1905000"/>
                  <a:gd name="connsiteX2" fmla="*/ 788019 w 1576037"/>
                  <a:gd name="connsiteY2" fmla="*/ 1418169 h 1905000"/>
                  <a:gd name="connsiteX3" fmla="*/ 1422755 w 1576037"/>
                  <a:gd name="connsiteY3" fmla="*/ 783433 h 1905000"/>
                  <a:gd name="connsiteX4" fmla="*/ 788019 w 1576037"/>
                  <a:gd name="connsiteY4" fmla="*/ 148697 h 1905000"/>
                  <a:gd name="connsiteX5" fmla="*/ 788019 w 1576037"/>
                  <a:gd name="connsiteY5" fmla="*/ 0 h 1905000"/>
                  <a:gd name="connsiteX6" fmla="*/ 1345231 w 1576037"/>
                  <a:gd name="connsiteY6" fmla="*/ 231116 h 1905000"/>
                  <a:gd name="connsiteX7" fmla="*/ 1345231 w 1576037"/>
                  <a:gd name="connsiteY7" fmla="*/ 1347039 h 1905000"/>
                  <a:gd name="connsiteX8" fmla="*/ 788019 w 1576037"/>
                  <a:gd name="connsiteY8" fmla="*/ 1905000 h 1905000"/>
                  <a:gd name="connsiteX9" fmla="*/ 230806 w 1576037"/>
                  <a:gd name="connsiteY9" fmla="*/ 1347039 h 1905000"/>
                  <a:gd name="connsiteX10" fmla="*/ 230806 w 1576037"/>
                  <a:gd name="connsiteY10" fmla="*/ 231116 h 1905000"/>
                  <a:gd name="connsiteX11" fmla="*/ 788019 w 1576037"/>
                  <a:gd name="connsiteY11" fmla="*/ 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76037" h="1905000">
                    <a:moveTo>
                      <a:pt x="788019" y="148697"/>
                    </a:moveTo>
                    <a:cubicBezTo>
                      <a:pt x="437464" y="148697"/>
                      <a:pt x="153283" y="432878"/>
                      <a:pt x="153283" y="783433"/>
                    </a:cubicBezTo>
                    <a:cubicBezTo>
                      <a:pt x="153283" y="1133988"/>
                      <a:pt x="437464" y="1418169"/>
                      <a:pt x="788019" y="1418169"/>
                    </a:cubicBezTo>
                    <a:cubicBezTo>
                      <a:pt x="1138574" y="1418169"/>
                      <a:pt x="1422755" y="1133988"/>
                      <a:pt x="1422755" y="783433"/>
                    </a:cubicBezTo>
                    <a:cubicBezTo>
                      <a:pt x="1422755" y="432878"/>
                      <a:pt x="1138574" y="148697"/>
                      <a:pt x="788019" y="148697"/>
                    </a:cubicBezTo>
                    <a:close/>
                    <a:moveTo>
                      <a:pt x="788019" y="0"/>
                    </a:moveTo>
                    <a:cubicBezTo>
                      <a:pt x="989689" y="-2"/>
                      <a:pt x="1191361" y="77039"/>
                      <a:pt x="1345231" y="231116"/>
                    </a:cubicBezTo>
                    <a:cubicBezTo>
                      <a:pt x="1652973" y="539269"/>
                      <a:pt x="1652973" y="1038884"/>
                      <a:pt x="1345231" y="1347039"/>
                    </a:cubicBezTo>
                    <a:lnTo>
                      <a:pt x="788019" y="1905000"/>
                    </a:lnTo>
                    <a:lnTo>
                      <a:pt x="230806" y="1347039"/>
                    </a:lnTo>
                    <a:cubicBezTo>
                      <a:pt x="-76936" y="1038884"/>
                      <a:pt x="-76936" y="539269"/>
                      <a:pt x="230806" y="231116"/>
                    </a:cubicBezTo>
                    <a:cubicBezTo>
                      <a:pt x="384676" y="77039"/>
                      <a:pt x="586348" y="-2"/>
                      <a:pt x="7880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24000" anchor="ctr">
                <a:normAutofit/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r>
                  <a:rPr lang="zh-CN" altLang="en-US" sz="2400" dirty="0" smtClean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华文楷体" panose="02010600040101010101" charset="-122"/>
                    <a:sym typeface="+mn-ea"/>
                  </a:rPr>
                  <a:t>移动签到</a:t>
                </a:r>
              </a:p>
            </p:txBody>
          </p:sp>
          <p:sp>
            <p:nvSpPr>
              <p:cNvPr id="15" name="任意多边形 14"/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8953256" y="3648162"/>
                <a:ext cx="697961" cy="290720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 lnSpcReduction="20000"/>
              </a:bodyPr>
              <a:lstStyle/>
              <a:p>
                <a:pPr algn="ctr">
                  <a:defRPr/>
                </a:pP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8884282" y="4001899"/>
                <a:ext cx="835909" cy="83591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sym typeface="Arial" panose="020B0604020202020204" pitchFamily="34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7"/>
          <p:cNvGrpSpPr/>
          <p:nvPr/>
        </p:nvGrpSpPr>
        <p:grpSpPr>
          <a:xfrm>
            <a:off x="1773238" y="1554163"/>
            <a:ext cx="6581775" cy="1774039"/>
            <a:chOff x="0" y="0"/>
            <a:chExt cx="6582592" cy="1772244"/>
          </a:xfrm>
        </p:grpSpPr>
        <p:sp>
          <p:nvSpPr>
            <p:cNvPr id="4" name="文本框 18"/>
            <p:cNvSpPr/>
            <p:nvPr/>
          </p:nvSpPr>
          <p:spPr>
            <a:xfrm>
              <a:off x="26930" y="0"/>
              <a:ext cx="4115955" cy="10146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x-none" sz="6000" b="1" dirty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Part  </a:t>
              </a:r>
              <a:r>
                <a:rPr lang="en-US" altLang="x-none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r>
                <a:rPr lang="en-US" altLang="zh-CN" sz="6000" b="1" dirty="0" smtClean="0">
                  <a:solidFill>
                    <a:srgbClr val="2DCCD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3</a:t>
              </a:r>
              <a:endParaRPr lang="zh-CN" altLang="en-US" sz="6000" b="1" dirty="0">
                <a:solidFill>
                  <a:srgbClr val="2DCCD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" name="文本框 19"/>
            <p:cNvSpPr/>
            <p:nvPr/>
          </p:nvSpPr>
          <p:spPr>
            <a:xfrm>
              <a:off x="0" y="849848"/>
              <a:ext cx="6582592" cy="9223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zh-CN" altLang="en-US" sz="5400" b="1" dirty="0" smtClean="0">
                  <a:solidFill>
                    <a:srgbClr val="F77258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投诉报修</a:t>
              </a:r>
              <a:endParaRPr lang="zh-CN" altLang="en-US" sz="5400" b="1" dirty="0">
                <a:solidFill>
                  <a:srgbClr val="F7725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" name="文本框 3"/>
          <p:cNvSpPr/>
          <p:nvPr/>
        </p:nvSpPr>
        <p:spPr>
          <a:xfrm>
            <a:off x="1773238" y="3378200"/>
            <a:ext cx="4211637" cy="83099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 anchor="t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app</a:t>
            </a: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端投诉报修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2DCCD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投诉报修后台</a:t>
            </a:r>
            <a:endParaRPr lang="zh-CN" altLang="en-US" sz="2400" dirty="0">
              <a:solidFill>
                <a:srgbClr val="2DCCDF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../11/1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1660565"/>
            <a:ext cx="1653540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../11/1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0" y="1668820"/>
            <a:ext cx="1645285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../11/1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16" y="1721857"/>
            <a:ext cx="1644015" cy="32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13653" y="2320925"/>
            <a:ext cx="4279560" cy="2147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</a:lstStyle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1.个人维修：选择小区单元，报修类型以及补充其他必须信息后提交申请</a:t>
            </a:r>
          </a:p>
          <a:p>
            <a:pPr lvl="0" algn="l" fontAlgn="base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2.公共维修：选择小区单元，报修类型以及补充其他必须信息后提交申请</a:t>
            </a:r>
          </a:p>
          <a:p>
            <a:pPr lvl="0" algn="l" fontAlgn="base">
              <a:lnSpc>
                <a:spcPct val="150000"/>
              </a:lnSpc>
            </a:pPr>
            <a:endParaRPr lang="zh-CN" altLang="en-US" sz="1800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文本框 23"/>
          <p:cNvSpPr/>
          <p:nvPr/>
        </p:nvSpPr>
        <p:spPr>
          <a:xfrm>
            <a:off x="673100" y="219075"/>
            <a:ext cx="503497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app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端投诉报修</a:t>
            </a:r>
            <a:r>
              <a:rPr lang="en-US" altLang="zh-CN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——</a:t>
            </a:r>
            <a:r>
              <a:rPr lang="zh-CN" altLang="en-US" sz="3200" b="1" dirty="0" smtClean="0">
                <a:solidFill>
                  <a:srgbClr val="F77258"/>
                </a:solidFill>
                <a:latin typeface="经典中宋简" charset="-122"/>
                <a:ea typeface="经典中宋简" charset="-122"/>
                <a:sym typeface="经典中宋简" charset="-122"/>
              </a:rPr>
              <a:t>维修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肘形连接符 5"/>
          <p:cNvCxnSpPr>
            <a:stCxn id="2" idx="2"/>
            <a:endCxn id="3" idx="2"/>
          </p:cNvCxnSpPr>
          <p:nvPr/>
        </p:nvCxnSpPr>
        <p:spPr>
          <a:xfrm rot="5400000" flipH="1" flipV="1">
            <a:off x="2773045" y="3858895"/>
            <a:ext cx="8255" cy="2231390"/>
          </a:xfrm>
          <a:prstGeom prst="bentConnector3">
            <a:avLst>
              <a:gd name="adj1" fmla="val -5250000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0"/>
            <a:endCxn id="4" idx="0"/>
          </p:cNvCxnSpPr>
          <p:nvPr/>
        </p:nvCxnSpPr>
        <p:spPr>
          <a:xfrm rot="16200000" flipH="1">
            <a:off x="3796665" y="-475615"/>
            <a:ext cx="61595" cy="4333875"/>
          </a:xfrm>
          <a:prstGeom prst="bentConnector3">
            <a:avLst>
              <a:gd name="adj1" fmla="val -386598"/>
            </a:avLst>
          </a:prstGeom>
          <a:ln w="28575">
            <a:solidFill>
              <a:srgbClr val="F772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42"/>
  <p:tag name="KSO_WM_UNIT_TYPE" val="m_h_f"/>
  <p:tag name="KSO_WM_UNIT_INDEX" val="1_2_1"/>
  <p:tag name="KSO_WM_UNIT_ID" val="diagram160042_1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3"/>
  <p:tag name="KSO_WM_UNIT_ID" val="diagram160077_3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4"/>
  <p:tag name="KSO_WM_UNIT_ID" val="diagram160077_3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h_f"/>
  <p:tag name="KSO_WM_UNIT_INDEX" val="1_1_1"/>
  <p:tag name="KSO_WM_UNIT_ID" val="diagram160077_3*l_h_f*1_1_1"/>
  <p:tag name="KSO_WM_UNIT_CLEAR" val="1"/>
  <p:tag name="KSO_WM_UNIT_LAYERLEVEL" val="1_1_1"/>
  <p:tag name="KSO_WM_UNIT_VALUE" val="6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1"/>
  <p:tag name="KSO_WM_UNIT_ID" val="diagram160077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2"/>
  <p:tag name="KSO_WM_UNIT_ID" val="diagram160077_3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42"/>
  <p:tag name="KSO_WM_UNIT_TYPE" val="m_h_f"/>
  <p:tag name="KSO_WM_UNIT_INDEX" val="1_2_1"/>
  <p:tag name="KSO_WM_UNIT_ID" val="diagram160042_1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77_3*i*0"/>
  <p:tag name="KSO_WM_TEMPLATE_CATEGORY" val="diagram"/>
  <p:tag name="KSO_WM_TEMPLATE_INDEX" val="160077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77_3*i*7"/>
  <p:tag name="KSO_WM_TEMPLATE_CATEGORY" val="diagram"/>
  <p:tag name="KSO_WM_TEMPLATE_INDEX" val="160077"/>
  <p:tag name="KSO_WM_UNIT_INDEX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77_3*i*14"/>
  <p:tag name="KSO_WM_TEMPLATE_CATEGORY" val="diagram"/>
  <p:tag name="KSO_WM_TEMPLATE_INDEX" val="160077"/>
  <p:tag name="KSO_WM_UNIT_INDEX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h_f"/>
  <p:tag name="KSO_WM_UNIT_INDEX" val="1_3_1"/>
  <p:tag name="KSO_WM_UNIT_ID" val="diagram160077_3*l_h_f*1_3_1"/>
  <p:tag name="KSO_WM_UNIT_CLEAR" val="1"/>
  <p:tag name="KSO_WM_UNIT_LAYERLEVEL" val="1_1_1"/>
  <p:tag name="KSO_WM_UNIT_VALUE" val="6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5"/>
  <p:tag name="KSO_WM_UNIT_ID" val="diagram160077_3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i"/>
  <p:tag name="KSO_WM_UNIT_INDEX" val="1_6"/>
  <p:tag name="KSO_WM_UNIT_ID" val="diagram160077_3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77"/>
  <p:tag name="KSO_WM_UNIT_TYPE" val="l_h_f"/>
  <p:tag name="KSO_WM_UNIT_INDEX" val="1_2_1"/>
  <p:tag name="KSO_WM_UNIT_ID" val="diagram160077_3*l_h_f*1_2_1"/>
  <p:tag name="KSO_WM_UNIT_CLEAR" val="1"/>
  <p:tag name="KSO_WM_UNIT_LAYERLEVEL" val="1_1_1"/>
  <p:tag name="KSO_WM_UNIT_VALUE" val="64"/>
  <p:tag name="KSO_WM_UNIT_HIGHLIGHT" val="0"/>
  <p:tag name="KSO_WM_UNIT_COMPATIBLE" val="0"/>
  <p:tag name="KSO_WM_DIAGRAM_GROUP_CODE" val="l1-1"/>
  <p:tag name="KSO_WM_UNIT_PRESET_TEXT" val="LOREM"/>
  <p:tag name="KSO_WM_UNIT_FILL_FORE_SCHEMECOLOR_INDEX" val="6"/>
  <p:tag name="KSO_WM_UNIT_FILL_TYPE" val="1"/>
  <p:tag name="KSO_WM_UNIT_TEXT_FILL_FORE_SCHEMECOLOR_INDEX" val="6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869</Words>
  <Application>Microsoft Macintosh PowerPoint</Application>
  <PresentationFormat>宽屏</PresentationFormat>
  <Paragraphs>105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Calibri</vt:lpstr>
      <vt:lpstr>Calibri Light</vt:lpstr>
      <vt:lpstr>Wingdings</vt:lpstr>
      <vt:lpstr>黑体</vt:lpstr>
      <vt:lpstr>华文楷体</vt:lpstr>
      <vt:lpstr>经典中宋简</vt:lpstr>
      <vt:lpstr>宋体</vt:lpstr>
      <vt:lpstr>微软雅黑</vt:lpstr>
      <vt:lpstr>Arial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Microsoft Office 用户</cp:lastModifiedBy>
  <cp:revision>219</cp:revision>
  <dcterms:created xsi:type="dcterms:W3CDTF">2017-03-05T12:07:00Z</dcterms:created>
  <dcterms:modified xsi:type="dcterms:W3CDTF">2017-03-22T04:09:04Z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