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773" r:id="rId2"/>
    <p:sldId id="873" r:id="rId3"/>
    <p:sldId id="894" r:id="rId4"/>
    <p:sldId id="858" r:id="rId5"/>
    <p:sldId id="774" r:id="rId6"/>
    <p:sldId id="897" r:id="rId7"/>
    <p:sldId id="859" r:id="rId8"/>
    <p:sldId id="864" r:id="rId9"/>
    <p:sldId id="898" r:id="rId10"/>
    <p:sldId id="860" r:id="rId11"/>
    <p:sldId id="861" r:id="rId12"/>
    <p:sldId id="870" r:id="rId13"/>
    <p:sldId id="871" r:id="rId14"/>
    <p:sldId id="862" r:id="rId15"/>
    <p:sldId id="869" r:id="rId16"/>
    <p:sldId id="872" r:id="rId17"/>
    <p:sldId id="866" r:id="rId18"/>
    <p:sldId id="899" r:id="rId19"/>
    <p:sldId id="838" r:id="rId20"/>
    <p:sldId id="878" r:id="rId21"/>
    <p:sldId id="879" r:id="rId22"/>
    <p:sldId id="880" r:id="rId23"/>
    <p:sldId id="530" r:id="rId24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00">
          <p15:clr>
            <a:srgbClr val="A4A3A4"/>
          </p15:clr>
        </p15:guide>
        <p15:guide id="2" pos="10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258"/>
    <a:srgbClr val="1C1C1C"/>
    <a:srgbClr val="32B9B3"/>
    <a:srgbClr val="33AD55"/>
    <a:srgbClr val="5B9BD5"/>
    <a:srgbClr val="17509A"/>
    <a:srgbClr val="85A6D0"/>
    <a:srgbClr val="595959"/>
    <a:srgbClr val="0070C0"/>
    <a:srgbClr val="69A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 autoAdjust="0"/>
    <p:restoredTop sz="95536" autoAdjust="0"/>
  </p:normalViewPr>
  <p:slideViewPr>
    <p:cSldViewPr snapToGrid="0" showGuides="1">
      <p:cViewPr>
        <p:scale>
          <a:sx n="96" d="100"/>
          <a:sy n="96" d="100"/>
        </p:scale>
        <p:origin x="312" y="400"/>
      </p:cViewPr>
      <p:guideLst>
        <p:guide orient="horz" pos="2100"/>
        <p:guide pos="1083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eaLnBrk="1" fontAlgn="base" hangingPunct="1"/>
            <a:endParaRPr lang="zh-CN" altLang="en-US" sz="1200" strike="noStrike" noProof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algn="r" eaLnBrk="1" fontAlgn="base" hangingPunct="1"/>
            <a:endParaRPr lang="zh-CN" altLang="en-US" sz="1200" strike="noStrike" noProof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eaLnBrk="1" fontAlgn="base" hangingPunct="1"/>
            <a:endParaRPr lang="zh-CN" altLang="en-US" sz="1200" strike="noStrike" noProof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979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57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5" descr="C:\Users\Administrator\Desktop\8.png8"/>
          <p:cNvPicPr>
            <a:picLocks noChangeAspect="1"/>
          </p:cNvPicPr>
          <p:nvPr userDrawn="1"/>
        </p:nvPicPr>
        <p:blipFill>
          <a:blip r:embed="rId2"/>
          <a:srcRect t="8402"/>
          <a:stretch>
            <a:fillRect/>
          </a:stretch>
        </p:blipFill>
        <p:spPr>
          <a:xfrm>
            <a:off x="4981575" y="-5715"/>
            <a:ext cx="8957310" cy="41052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9" name="组合 18"/>
          <p:cNvGrpSpPr/>
          <p:nvPr userDrawn="1"/>
        </p:nvGrpSpPr>
        <p:grpSpPr>
          <a:xfrm>
            <a:off x="232410" y="163195"/>
            <a:ext cx="1651000" cy="474980"/>
            <a:chOff x="381" y="302"/>
            <a:chExt cx="2600" cy="748"/>
          </a:xfrm>
        </p:grpSpPr>
        <p:pic>
          <p:nvPicPr>
            <p:cNvPr id="3" name="图片 2" descr="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" y="302"/>
              <a:ext cx="772" cy="748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1093" y="377"/>
              <a:ext cx="1888" cy="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奥科科技</a:t>
              </a:r>
            </a:p>
          </p:txBody>
        </p:sp>
      </p:grpSp>
      <p:sp>
        <p:nvSpPr>
          <p:cNvPr id="5" name="文本框 4"/>
          <p:cNvSpPr txBox="1"/>
          <p:nvPr userDrawn="1"/>
        </p:nvSpPr>
        <p:spPr>
          <a:xfrm>
            <a:off x="10113011" y="6498591"/>
            <a:ext cx="2010410" cy="27305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l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奥科科技（北京）有限公司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/>
          <p:cNvGrpSpPr/>
          <p:nvPr userDrawn="1"/>
        </p:nvGrpSpPr>
        <p:grpSpPr>
          <a:xfrm>
            <a:off x="338138" y="282258"/>
            <a:ext cx="333375" cy="411162"/>
            <a:chOff x="10668001" y="925959"/>
            <a:chExt cx="444498" cy="545940"/>
          </a:xfrm>
          <a:solidFill>
            <a:srgbClr val="00B0F0"/>
          </a:solidFill>
        </p:grpSpPr>
        <p:sp>
          <p:nvSpPr>
            <p:cNvPr id="3" name="等腰三角形 2"/>
            <p:cNvSpPr/>
            <p:nvPr/>
          </p:nvSpPr>
          <p:spPr>
            <a:xfrm rot="5400000">
              <a:off x="10633062" y="1005162"/>
              <a:ext cx="501675" cy="431798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0705951" y="955741"/>
              <a:ext cx="436330" cy="376765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5" name="直接连接符 4"/>
          <p:cNvCxnSpPr/>
          <p:nvPr userDrawn="1"/>
        </p:nvCxnSpPr>
        <p:spPr>
          <a:xfrm>
            <a:off x="683260" y="767080"/>
            <a:ext cx="11506835" cy="0"/>
          </a:xfrm>
          <a:prstGeom prst="line">
            <a:avLst/>
          </a:prstGeom>
          <a:ln w="15875" cmpd="sng">
            <a:solidFill>
              <a:srgbClr val="F7725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635" y="6628130"/>
            <a:ext cx="10082530" cy="0"/>
          </a:xfrm>
          <a:prstGeom prst="line">
            <a:avLst/>
          </a:prstGeom>
          <a:ln w="15875" cmpd="sng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15"/>
          <p:cNvPicPr>
            <a:picLocks noChangeAspect="1"/>
          </p:cNvPicPr>
          <p:nvPr userDrawn="1"/>
        </p:nvPicPr>
        <p:blipFill>
          <a:blip r:embed="rId2"/>
          <a:srcRect r="19137" b="18379"/>
          <a:stretch>
            <a:fillRect/>
          </a:stretch>
        </p:blipFill>
        <p:spPr>
          <a:xfrm>
            <a:off x="8071485" y="2835275"/>
            <a:ext cx="4118610" cy="4021455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074275" y="6440170"/>
            <a:ext cx="201168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奥科科技（北京）有限公司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5" descr="C:\Users\Administrator\Desktop\8.png8"/>
          <p:cNvPicPr>
            <a:picLocks noChangeAspect="1"/>
          </p:cNvPicPr>
          <p:nvPr userDrawn="1"/>
        </p:nvPicPr>
        <p:blipFill>
          <a:blip r:embed="rId2"/>
          <a:srcRect t="8402"/>
          <a:stretch>
            <a:fillRect/>
          </a:stretch>
        </p:blipFill>
        <p:spPr>
          <a:xfrm>
            <a:off x="4981575" y="-5715"/>
            <a:ext cx="8957310" cy="4105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074275" y="6440170"/>
            <a:ext cx="201168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奥科科技（北京）有限公司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-1544320" y="6628130"/>
            <a:ext cx="11627485" cy="0"/>
          </a:xfrm>
          <a:prstGeom prst="line">
            <a:avLst/>
          </a:prstGeom>
          <a:ln w="15875" cmpd="sng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60055" y="2823845"/>
            <a:ext cx="5093335" cy="492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tags" Target="../tags/tag20.xml"/><Relationship Id="rId21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"/>
          <p:cNvSpPr txBox="1"/>
          <p:nvPr/>
        </p:nvSpPr>
        <p:spPr>
          <a:xfrm>
            <a:off x="1542415" y="2096135"/>
            <a:ext cx="8862695" cy="12661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1" hangingPunct="1"/>
            <a:r>
              <a:rPr lang="zh-CN" altLang="en-US" sz="7200" b="1" dirty="0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铁豆运营平台培训</a:t>
            </a:r>
            <a:r>
              <a:rPr lang="en-US" altLang="zh-CN" sz="7200" b="1" dirty="0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6000" b="1" dirty="0">
              <a:solidFill>
                <a:srgbClr val="2DCC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69085" y="4158615"/>
            <a:ext cx="1297305" cy="416560"/>
          </a:xfrm>
          <a:prstGeom prst="rect">
            <a:avLst/>
          </a:prstGeom>
          <a:noFill/>
          <a:ln>
            <a:noFill/>
          </a:ln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2017-03</a:t>
            </a:r>
          </a:p>
        </p:txBody>
      </p:sp>
      <p:sp>
        <p:nvSpPr>
          <p:cNvPr id="4" name="文本框 19"/>
          <p:cNvSpPr txBox="1"/>
          <p:nvPr/>
        </p:nvSpPr>
        <p:spPr>
          <a:xfrm>
            <a:off x="1513840" y="3153411"/>
            <a:ext cx="9261475" cy="808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4400" b="1" dirty="0">
                <a:solidFill>
                  <a:srgbClr val="353A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中国铁建地产西南区域公司</a:t>
            </a:r>
            <a:endParaRPr lang="zh-CN" altLang="en-US" sz="4400" b="1" dirty="0">
              <a:solidFill>
                <a:srgbClr val="353A3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铁豆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消费结算流程</a:t>
            </a:r>
          </a:p>
        </p:txBody>
      </p:sp>
      <p:sp>
        <p:nvSpPr>
          <p:cNvPr id="29" name="矩形 28"/>
          <p:cNvSpPr/>
          <p:nvPr/>
        </p:nvSpPr>
        <p:spPr>
          <a:xfrm>
            <a:off x="1143000" y="1911985"/>
            <a:ext cx="9465945" cy="3072130"/>
          </a:xfrm>
          <a:prstGeom prst="rect">
            <a:avLst/>
          </a:prstGeom>
          <a:noFill/>
          <a:ln>
            <a:solidFill>
              <a:srgbClr val="F7725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16150" y="2058670"/>
            <a:ext cx="1186180" cy="36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扫描二维码</a:t>
            </a:r>
          </a:p>
        </p:txBody>
      </p:sp>
      <p:sp>
        <p:nvSpPr>
          <p:cNvPr id="5" name="矩形 4"/>
          <p:cNvSpPr/>
          <p:nvPr/>
        </p:nvSpPr>
        <p:spPr>
          <a:xfrm>
            <a:off x="2216150" y="2713990"/>
            <a:ext cx="1208405" cy="34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输入金额</a:t>
            </a:r>
          </a:p>
        </p:txBody>
      </p:sp>
      <p:sp>
        <p:nvSpPr>
          <p:cNvPr id="9" name="矩形 8"/>
          <p:cNvSpPr/>
          <p:nvPr/>
        </p:nvSpPr>
        <p:spPr>
          <a:xfrm>
            <a:off x="4420235" y="2072005"/>
            <a:ext cx="1186180" cy="36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获取商家信息</a:t>
            </a:r>
          </a:p>
        </p:txBody>
      </p:sp>
      <p:sp>
        <p:nvSpPr>
          <p:cNvPr id="10" name="矩形 9"/>
          <p:cNvSpPr/>
          <p:nvPr/>
        </p:nvSpPr>
        <p:spPr>
          <a:xfrm>
            <a:off x="8870950" y="2659380"/>
            <a:ext cx="1186180" cy="36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扣款</a:t>
            </a:r>
          </a:p>
        </p:txBody>
      </p:sp>
      <p:sp>
        <p:nvSpPr>
          <p:cNvPr id="11" name="矩形 10"/>
          <p:cNvSpPr/>
          <p:nvPr/>
        </p:nvSpPr>
        <p:spPr>
          <a:xfrm>
            <a:off x="4431665" y="3336925"/>
            <a:ext cx="1186180" cy="36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保存交易</a:t>
            </a:r>
          </a:p>
        </p:txBody>
      </p:sp>
      <p:sp>
        <p:nvSpPr>
          <p:cNvPr id="12" name="矩形 11"/>
          <p:cNvSpPr/>
          <p:nvPr/>
        </p:nvSpPr>
        <p:spPr>
          <a:xfrm>
            <a:off x="4431665" y="4003675"/>
            <a:ext cx="1186180" cy="36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分账</a:t>
            </a:r>
          </a:p>
        </p:txBody>
      </p:sp>
      <p:sp>
        <p:nvSpPr>
          <p:cNvPr id="20" name="矩形 19"/>
          <p:cNvSpPr/>
          <p:nvPr/>
        </p:nvSpPr>
        <p:spPr>
          <a:xfrm>
            <a:off x="6624955" y="4491355"/>
            <a:ext cx="1186180" cy="36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到帐通知</a:t>
            </a:r>
          </a:p>
        </p:txBody>
      </p:sp>
      <p:sp>
        <p:nvSpPr>
          <p:cNvPr id="21" name="矩形 20"/>
          <p:cNvSpPr/>
          <p:nvPr/>
        </p:nvSpPr>
        <p:spPr>
          <a:xfrm>
            <a:off x="6649720" y="5170805"/>
            <a:ext cx="1186180" cy="36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导出账单</a:t>
            </a:r>
          </a:p>
        </p:txBody>
      </p:sp>
      <p:sp>
        <p:nvSpPr>
          <p:cNvPr id="22" name="矩形 21"/>
          <p:cNvSpPr/>
          <p:nvPr/>
        </p:nvSpPr>
        <p:spPr>
          <a:xfrm>
            <a:off x="4480560" y="5656580"/>
            <a:ext cx="1186180" cy="36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核对账单</a:t>
            </a:r>
          </a:p>
        </p:txBody>
      </p:sp>
      <p:sp>
        <p:nvSpPr>
          <p:cNvPr id="23" name="右箭头 22"/>
          <p:cNvSpPr/>
          <p:nvPr/>
        </p:nvSpPr>
        <p:spPr>
          <a:xfrm>
            <a:off x="3570605" y="2180590"/>
            <a:ext cx="738505" cy="12954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4972050" y="3719195"/>
            <a:ext cx="101600" cy="271145"/>
          </a:xfrm>
          <a:prstGeom prst="downArrow">
            <a:avLst/>
          </a:prstGeom>
          <a:solidFill>
            <a:srgbClr val="33AD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直角上箭头 26"/>
          <p:cNvSpPr/>
          <p:nvPr/>
        </p:nvSpPr>
        <p:spPr>
          <a:xfrm flipV="1">
            <a:off x="5815330" y="4119880"/>
            <a:ext cx="1457325" cy="303530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7131685" y="4884420"/>
            <a:ext cx="101600" cy="271145"/>
          </a:xfrm>
          <a:prstGeom prst="downArrow">
            <a:avLst/>
          </a:prstGeom>
          <a:solidFill>
            <a:srgbClr val="33AD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89355" y="2228850"/>
            <a:ext cx="530860" cy="2496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</a:t>
            </a:r>
          </a:p>
          <a:p>
            <a:pPr algn="ctr"/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</a:t>
            </a:r>
          </a:p>
          <a:p>
            <a:pPr algn="ctr"/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</a:p>
          <a:p>
            <a:pPr algn="ctr"/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</a:p>
        </p:txBody>
      </p:sp>
      <p:sp>
        <p:nvSpPr>
          <p:cNvPr id="31" name="矩形 30"/>
          <p:cNvSpPr/>
          <p:nvPr/>
        </p:nvSpPr>
        <p:spPr>
          <a:xfrm>
            <a:off x="1143000" y="5120005"/>
            <a:ext cx="9465945" cy="982980"/>
          </a:xfrm>
          <a:prstGeom prst="rect">
            <a:avLst/>
          </a:prstGeom>
          <a:noFill/>
          <a:ln>
            <a:solidFill>
              <a:srgbClr val="F7725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69035" y="5223510"/>
            <a:ext cx="565785" cy="82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</a:p>
          <a:p>
            <a:pPr algn="ctr"/>
            <a:r>
              <a:rPr lang="zh-CN" altLang="en-US" sz="14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  <a:p>
            <a:pPr algn="ctr"/>
            <a:r>
              <a:rPr lang="zh-CN" altLang="en-US" sz="14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</a:p>
          <a:p>
            <a:pPr algn="ctr"/>
            <a:r>
              <a:rPr lang="zh-CN" altLang="en-US" sz="16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</a:p>
        </p:txBody>
      </p:sp>
      <p:sp>
        <p:nvSpPr>
          <p:cNvPr id="33" name="矩形 32"/>
          <p:cNvSpPr/>
          <p:nvPr/>
        </p:nvSpPr>
        <p:spPr>
          <a:xfrm>
            <a:off x="8921750" y="5172710"/>
            <a:ext cx="1186180" cy="36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导出账单</a:t>
            </a:r>
          </a:p>
        </p:txBody>
      </p:sp>
      <p:sp>
        <p:nvSpPr>
          <p:cNvPr id="34" name="矩形 33"/>
          <p:cNvSpPr/>
          <p:nvPr/>
        </p:nvSpPr>
        <p:spPr>
          <a:xfrm>
            <a:off x="2023745" y="1449070"/>
            <a:ext cx="1671955" cy="47212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慧生活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4765" y="1450975"/>
            <a:ext cx="1671955" cy="47212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慧商家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algn="ctr"/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588375" y="1450975"/>
            <a:ext cx="1671955" cy="47212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金融平台</a:t>
            </a:r>
          </a:p>
          <a:p>
            <a:pPr algn="ctr"/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177030" y="1449070"/>
            <a:ext cx="1671955" cy="47212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铁豆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556000" y="2805430"/>
            <a:ext cx="5165090" cy="10795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 rot="10200000" flipV="1">
            <a:off x="5647690" y="3239770"/>
            <a:ext cx="3198495" cy="9525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F77258"/>
                </a:solidFill>
                <a:effectLst/>
                <a:latin typeface="经典中宋简" panose="02010609000101010101" charset="-122"/>
                <a:ea typeface="经典中宋简" panose="02010609000101010101" charset="-122"/>
              </a:rPr>
              <a:t>支付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4897" y="1770939"/>
            <a:ext cx="9403308" cy="283337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支付流程很简单，映射到我们熟悉的场景，可以把金融平台看作是支付宝，把乐活券运营平台看作是淘宝。</a:t>
            </a:r>
            <a:endParaRPr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销售员消费时实际是和系统的“总商户”进行交易，交易完成后通过分账把钱转到商家的现金账户中。映射到我们熟悉的场景，可以把把“总商户”看作是大商场里面统一的收银台，商户则是商场的加盟商。</a:t>
            </a:r>
            <a:endParaRPr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支付完成之后，商户APP和商家登记的手机号会分别收到推送和短信通知。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73735" y="218440"/>
            <a:ext cx="62261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sz="3200" b="1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defRPr>
            </a:lvl1pPr>
          </a:lstStyle>
          <a:p>
            <a:r>
              <a:rPr lang="zh-CN" altLang="en-US" dirty="0" smtClean="0">
                <a:solidFill>
                  <a:srgbClr val="F77258"/>
                </a:solidFill>
              </a:rPr>
              <a:t>支付</a:t>
            </a:r>
            <a:r>
              <a:rPr lang="en-US" altLang="zh-CN" dirty="0" smtClean="0">
                <a:solidFill>
                  <a:srgbClr val="F77258"/>
                </a:solidFill>
              </a:rPr>
              <a:t>——</a:t>
            </a:r>
            <a:r>
              <a:rPr lang="zh-CN" altLang="en-US" dirty="0">
                <a:solidFill>
                  <a:srgbClr val="F77258"/>
                </a:solidFill>
              </a:rPr>
              <a:t>慧生活</a:t>
            </a:r>
            <a:r>
              <a:rPr lang="zh-CN" altLang="en-US" dirty="0" smtClean="0">
                <a:solidFill>
                  <a:srgbClr val="F77258"/>
                </a:solidFill>
              </a:rPr>
              <a:t>扫码</a:t>
            </a:r>
          </a:p>
        </p:txBody>
      </p:sp>
      <p:sp>
        <p:nvSpPr>
          <p:cNvPr id="7" name="内容占位符 1"/>
          <p:cNvSpPr txBox="1"/>
          <p:nvPr/>
        </p:nvSpPr>
        <p:spPr>
          <a:xfrm>
            <a:off x="8626228" y="2331846"/>
            <a:ext cx="2816530" cy="255905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用户使用慧生活，点击右上角扫一扫，对准商家收款二维码</a:t>
            </a:r>
          </a:p>
          <a:p>
            <a:pPr lvl="0"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输入金额，实际支付金额根据商户折扣自动计算，立即支付款即可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501140"/>
            <a:ext cx="250063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860" y="1501140"/>
            <a:ext cx="2534285" cy="429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530" y="1501140"/>
            <a:ext cx="2509520" cy="429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2295525" y="1428750"/>
            <a:ext cx="466725" cy="466725"/>
          </a:xfrm>
          <a:prstGeom prst="ellipse">
            <a:avLst/>
          </a:prstGeom>
          <a:noFill/>
          <a:ln w="28575">
            <a:solidFill>
              <a:srgbClr val="F7725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肘形连接符 3"/>
          <p:cNvCxnSpPr>
            <a:stCxn id="2" idx="0"/>
            <a:endCxn id="1027" idx="0"/>
          </p:cNvCxnSpPr>
          <p:nvPr/>
        </p:nvCxnSpPr>
        <p:spPr>
          <a:xfrm rot="16200000" flipH="1">
            <a:off x="3461068" y="487363"/>
            <a:ext cx="72390" cy="1936115"/>
          </a:xfrm>
          <a:prstGeom prst="bentConnector3">
            <a:avLst>
              <a:gd name="adj1" fmla="val -329386"/>
            </a:avLst>
          </a:prstGeom>
          <a:ln w="28575">
            <a:solidFill>
              <a:srgbClr val="F7725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/>
          <p:nvPr/>
        </p:nvCxnSpPr>
        <p:spPr>
          <a:xfrm rot="16200000" flipH="1">
            <a:off x="6188075" y="534670"/>
            <a:ext cx="72390" cy="1936115"/>
          </a:xfrm>
          <a:prstGeom prst="bentConnector3">
            <a:avLst>
              <a:gd name="adj1" fmla="val -329386"/>
            </a:avLst>
          </a:prstGeom>
          <a:ln w="28575">
            <a:solidFill>
              <a:srgbClr val="F7725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73735" y="218440"/>
            <a:ext cx="62261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sz="3200" b="1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defRPr>
            </a:lvl1pPr>
          </a:lstStyle>
          <a:p>
            <a:r>
              <a:rPr lang="zh-CN" altLang="en-US" dirty="0" smtClean="0">
                <a:solidFill>
                  <a:srgbClr val="F77258"/>
                </a:solidFill>
              </a:rPr>
              <a:t>支付</a:t>
            </a:r>
            <a:r>
              <a:rPr lang="en-US" altLang="zh-CN" dirty="0" smtClean="0">
                <a:solidFill>
                  <a:srgbClr val="F77258"/>
                </a:solidFill>
              </a:rPr>
              <a:t>——</a:t>
            </a:r>
            <a:r>
              <a:rPr lang="zh-CN" altLang="en-US" dirty="0" smtClean="0">
                <a:solidFill>
                  <a:srgbClr val="F77258"/>
                </a:solidFill>
              </a:rPr>
              <a:t>测试商户二维码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1840866" y="4688608"/>
            <a:ext cx="2503170" cy="7078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200000"/>
              </a:lnSpc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000" dirty="0" smtClean="0"/>
              <a:t>铁豆支付体验店</a:t>
            </a:r>
            <a:endParaRPr lang="en-US" altLang="zh-CN" sz="2000" dirty="0" smtClean="0"/>
          </a:p>
        </p:txBody>
      </p:sp>
      <p:sp>
        <p:nvSpPr>
          <p:cNvPr id="7" name="文本框 3"/>
          <p:cNvSpPr txBox="1"/>
          <p:nvPr/>
        </p:nvSpPr>
        <p:spPr>
          <a:xfrm>
            <a:off x="7831455" y="4688608"/>
            <a:ext cx="2503170" cy="7078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200000"/>
              </a:lnSpc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000" dirty="0" smtClean="0"/>
              <a:t>铁豆支付旗舰店</a:t>
            </a:r>
            <a:endParaRPr lang="en-US" altLang="zh-CN" sz="20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755140" y="1750060"/>
            <a:ext cx="2819400" cy="2905125"/>
            <a:chOff x="2304" y="2554"/>
            <a:chExt cx="4440" cy="4575"/>
          </a:xfrm>
        </p:grpSpPr>
        <p:sp>
          <p:nvSpPr>
            <p:cNvPr id="4" name="圆角矩形 3"/>
            <p:cNvSpPr/>
            <p:nvPr/>
          </p:nvSpPr>
          <p:spPr>
            <a:xfrm>
              <a:off x="2304" y="2554"/>
              <a:ext cx="4440" cy="4575"/>
            </a:xfrm>
            <a:prstGeom prst="roundRect">
              <a:avLst>
                <a:gd name="adj" fmla="val 7545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24" y="2742"/>
              <a:ext cx="4200" cy="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/>
          <p:cNvGrpSpPr/>
          <p:nvPr/>
        </p:nvGrpSpPr>
        <p:grpSpPr>
          <a:xfrm>
            <a:off x="7673340" y="1750060"/>
            <a:ext cx="2819400" cy="2905125"/>
            <a:chOff x="11679" y="2742"/>
            <a:chExt cx="4440" cy="4575"/>
          </a:xfrm>
        </p:grpSpPr>
        <p:sp>
          <p:nvSpPr>
            <p:cNvPr id="6" name="圆角矩形 5"/>
            <p:cNvSpPr/>
            <p:nvPr/>
          </p:nvSpPr>
          <p:spPr>
            <a:xfrm>
              <a:off x="11679" y="2742"/>
              <a:ext cx="4440" cy="4575"/>
            </a:xfrm>
            <a:prstGeom prst="roundRect">
              <a:avLst>
                <a:gd name="adj" fmla="val 7545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799" y="2930"/>
              <a:ext cx="4200" cy="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文本框 3"/>
          <p:cNvSpPr txBox="1"/>
          <p:nvPr/>
        </p:nvSpPr>
        <p:spPr>
          <a:xfrm>
            <a:off x="5032486" y="5396492"/>
            <a:ext cx="2503170" cy="7078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200000"/>
              </a:lnSpc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000" dirty="0" smtClean="0"/>
              <a:t>慧</a:t>
            </a:r>
            <a:r>
              <a:rPr lang="zh-CN" altLang="en-US" sz="2000" smtClean="0"/>
              <a:t>生活，扫一扫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698365" y="2383790"/>
            <a:ext cx="2819400" cy="2905125"/>
          </a:xfrm>
          <a:prstGeom prst="roundRect">
            <a:avLst>
              <a:gd name="adj" fmla="val 7545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93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结算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3735" y="864235"/>
            <a:ext cx="11165840" cy="132461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对账的标准是商户、运营平台双方的账单数据一致。如有异议可查询金融平台的原始交易记录作为最终对账依据。</a:t>
            </a:r>
          </a:p>
          <a:p>
            <a:pPr lvl="0"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与商户的清算在线下完成。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0995" y="5416313"/>
            <a:ext cx="2169160" cy="659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下载安装二维码</a:t>
            </a:r>
          </a:p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激活码：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64898792</a:t>
            </a:r>
          </a:p>
        </p:txBody>
      </p:sp>
      <p:pic>
        <p:nvPicPr>
          <p:cNvPr id="3074" name="Picture 2" descr="C:\Users\junier_li\Downloads\14900649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569" y="251245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73735" y="218440"/>
            <a:ext cx="62261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sz="3200" b="1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defRPr>
            </a:lvl1pPr>
          </a:lstStyle>
          <a:p>
            <a:pPr lvl="0"/>
            <a:r>
              <a:rPr lang="zh-CN" altLang="en-US" dirty="0" smtClean="0">
                <a:solidFill>
                  <a:srgbClr val="F77258"/>
                </a:solidFill>
              </a:rPr>
              <a:t>结算</a:t>
            </a:r>
            <a:r>
              <a:rPr lang="en-US" altLang="zh-CN" dirty="0" smtClean="0">
                <a:solidFill>
                  <a:srgbClr val="F77258"/>
                </a:solidFill>
              </a:rPr>
              <a:t>——</a:t>
            </a:r>
            <a:r>
              <a:rPr lang="zh-CN" altLang="en-US" dirty="0" smtClean="0">
                <a:solidFill>
                  <a:srgbClr val="F77258"/>
                </a:solidFill>
              </a:rPr>
              <a:t>商家账单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1830" y="862330"/>
            <a:ext cx="11332092" cy="50165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打开商户App首页，点击账本，即可查看收款记录，查看交易清单确认是否到帐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14776" y="1595467"/>
            <a:ext cx="10580190" cy="3613783"/>
            <a:chOff x="144" y="2209"/>
            <a:chExt cx="20394" cy="6686"/>
          </a:xfrm>
        </p:grpSpPr>
        <p:pic>
          <p:nvPicPr>
            <p:cNvPr id="5" name="图片 4" descr="C:\Users\Administrator\Desktop\01.png0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44" y="2209"/>
              <a:ext cx="3919" cy="66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图片 5" descr="C:\Users\Administrator\Desktop\02.png0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311" y="2215"/>
              <a:ext cx="3911" cy="66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图片 6" descr="C:\Users\Administrator\Desktop\03.png03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8506" y="2215"/>
              <a:ext cx="3913" cy="66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图片 7" descr="C:\Users\Administrator\Desktop\04.png04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2595" y="2215"/>
              <a:ext cx="3914" cy="66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图片 8" descr="C:\Users\Administrator\Desktop\05.png05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16701" y="2280"/>
              <a:ext cx="3837" cy="65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0" name="矩形 9"/>
          <p:cNvSpPr/>
          <p:nvPr/>
        </p:nvSpPr>
        <p:spPr>
          <a:xfrm>
            <a:off x="4575725" y="5985970"/>
            <a:ext cx="3041015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商家账号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ztj/111111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923925" y="4052570"/>
            <a:ext cx="514350" cy="4953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结算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交易清单</a:t>
            </a:r>
          </a:p>
        </p:txBody>
      </p:sp>
      <p:sp>
        <p:nvSpPr>
          <p:cNvPr id="6" name="内容占位符 1"/>
          <p:cNvSpPr txBox="1"/>
          <p:nvPr/>
        </p:nvSpPr>
        <p:spPr>
          <a:xfrm>
            <a:off x="8150225" y="1607820"/>
            <a:ext cx="3564890" cy="255905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在点击工具栏的最右方T+0弹出选择框后选择“交易清单”可筛选或者搜索查看交易记录。</a:t>
            </a:r>
          </a:p>
          <a:p>
            <a:pPr lvl="0"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开始时间：交易开始时间</a:t>
            </a:r>
          </a:p>
          <a:p>
            <a:pPr lvl="0"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结束时间：交易结束时间</a:t>
            </a:r>
          </a:p>
          <a:p>
            <a:pPr lvl="0"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关键字：支持按商户名搜索</a:t>
            </a:r>
          </a:p>
        </p:txBody>
      </p:sp>
      <p:pic>
        <p:nvPicPr>
          <p:cNvPr id="8" name="图片 7" descr="/Users/ly/Desktop/屏幕快照 2017-01-12 上午11.09.19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01040" y="1312545"/>
            <a:ext cx="6972935" cy="3531870"/>
          </a:xfrm>
          <a:prstGeom prst="rect">
            <a:avLst/>
          </a:prstGeom>
          <a:ln>
            <a:noFill/>
          </a:ln>
          <a:effectLst>
            <a:outerShdw blurRad="127000" dist="63500" dir="5400000" sx="101000" sy="101000" algn="t" rotWithShape="0">
              <a:prstClr val="black">
                <a:alpha val="10000"/>
              </a:prstClr>
            </a:outerShdw>
          </a:effectLst>
        </p:spPr>
      </p:pic>
      <p:sp>
        <p:nvSpPr>
          <p:cNvPr id="7" name="文本框 2"/>
          <p:cNvSpPr txBox="1"/>
          <p:nvPr/>
        </p:nvSpPr>
        <p:spPr>
          <a:xfrm>
            <a:off x="631257" y="5366660"/>
            <a:ext cx="11332092" cy="4686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 algn="l">
              <a:buNone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运营管理后台网址：http://test.kakatool.cn:8001/channel/user/login</a:t>
            </a:r>
          </a:p>
          <a:p>
            <a:pPr lvl="0" algn="l">
              <a:buNone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账号/密码：crcc@kakatool.com / 123456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结算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金融平台账单导出</a:t>
            </a:r>
          </a:p>
        </p:txBody>
      </p:sp>
      <p:sp>
        <p:nvSpPr>
          <p:cNvPr id="4" name="内容占位符 1"/>
          <p:cNvSpPr txBox="1"/>
          <p:nvPr/>
        </p:nvSpPr>
        <p:spPr>
          <a:xfrm>
            <a:off x="7885712" y="1589632"/>
            <a:ext cx="3936493" cy="379349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可在管理后台的“交易管理”中查询详细交易清单，也可通过“账单管理-下载账单”下载指定时间内的离线文件。</a:t>
            </a:r>
          </a:p>
          <a:p>
            <a:pPr lvl="0"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如对交易数据有异议，可使用“账单管理-在线对账”按指定格式上传本地账单，金融平台将自动对账并提供对账结果下载。</a:t>
            </a:r>
          </a:p>
          <a:p>
            <a:pPr lvl="0" algn="l">
              <a:lnSpc>
                <a:spcPct val="150000"/>
              </a:lnSpc>
            </a:pPr>
            <a:endParaRPr lang="zh-CN" altLang="en-US" sz="1800" dirty="0" smtClean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635635" y="5363864"/>
            <a:ext cx="11332092" cy="4686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>
              <a:buNone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</a:rPr>
              <a:t>金融平台地址：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http://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120.77.2.241:8097/backend/login.html</a:t>
            </a:r>
          </a:p>
          <a:p>
            <a:pPr>
              <a:buNone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</a:rPr>
              <a:t>账号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</a:rPr>
              <a:t>密码：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</a:rPr>
              <a:t>ztj@crcc.com/1qaz2wsx#EDC$RFV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736" y="1615702"/>
            <a:ext cx="7182859" cy="3327195"/>
          </a:xfrm>
          <a:prstGeom prst="rect">
            <a:avLst/>
          </a:prstGeom>
          <a:ln>
            <a:noFill/>
          </a:ln>
          <a:effectLst>
            <a:outerShdw blurRad="127000" dist="63500" dir="5400000" sx="101000" sy="101000" algn="t" rotWithShape="0">
              <a:prstClr val="black">
                <a:alpha val="1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3" name="组合 17"/>
          <p:cNvGrpSpPr/>
          <p:nvPr/>
        </p:nvGrpSpPr>
        <p:grpSpPr>
          <a:xfrm>
            <a:off x="1755775" y="1680845"/>
            <a:ext cx="6581775" cy="1823085"/>
            <a:chOff x="271020" y="2420002"/>
            <a:chExt cx="6582592" cy="1822191"/>
          </a:xfrm>
        </p:grpSpPr>
        <p:sp>
          <p:nvSpPr>
            <p:cNvPr id="7184" name="文本框 18"/>
            <p:cNvSpPr txBox="1"/>
            <p:nvPr/>
          </p:nvSpPr>
          <p:spPr>
            <a:xfrm>
              <a:off x="297950" y="2420002"/>
              <a:ext cx="4115955" cy="10700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en-US" altLang="zh-CN" sz="6000" b="1" dirty="0">
                  <a:solidFill>
                    <a:srgbClr val="2DCC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 04</a:t>
              </a:r>
              <a:endParaRPr lang="zh-CN" altLang="en-US" sz="6000" b="1" dirty="0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5" name="文本框 19"/>
            <p:cNvSpPr txBox="1"/>
            <p:nvPr/>
          </p:nvSpPr>
          <p:spPr>
            <a:xfrm>
              <a:off x="271020" y="3269850"/>
              <a:ext cx="6582592" cy="9723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 eaLnBrk="0" hangingPunct="0"/>
              <a:r>
                <a:rPr lang="zh-CN" altLang="en-US" sz="5400" b="1" dirty="0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商家管理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商户管理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商户设置</a:t>
            </a:r>
            <a:endParaRPr lang="en-US" altLang="zh-CN" sz="3200" b="1" dirty="0" smtClean="0">
              <a:solidFill>
                <a:srgbClr val="F77258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3735" y="845185"/>
            <a:ext cx="11332092" cy="50165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进入社区运营平台，在工具栏的最右方点击T+0弹出选择框</a:t>
            </a:r>
          </a:p>
        </p:txBody>
      </p:sp>
      <p:pic>
        <p:nvPicPr>
          <p:cNvPr id="4" name="图片 3" descr="/Users/ly/Desktop/屏幕快照 2017-01-12 上午11.49.46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332221" y="2082795"/>
            <a:ext cx="3535059" cy="3227662"/>
          </a:xfrm>
          <a:prstGeom prst="rect">
            <a:avLst/>
          </a:prstGeom>
          <a:ln>
            <a:noFill/>
          </a:ln>
          <a:effectLst>
            <a:outerShdw blurRad="127000" dist="63500" dir="5400000" sx="101000" sy="101000" algn="t" rotWithShape="0">
              <a:prstClr val="black">
                <a:alpha val="1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153920" y="1417320"/>
            <a:ext cx="4170045" cy="3622675"/>
            <a:chOff x="3587" y="1325"/>
            <a:chExt cx="6567" cy="5705"/>
          </a:xfrm>
        </p:grpSpPr>
        <p:grpSp>
          <p:nvGrpSpPr>
            <p:cNvPr id="12" name="组合 11"/>
            <p:cNvGrpSpPr/>
            <p:nvPr/>
          </p:nvGrpSpPr>
          <p:grpSpPr>
            <a:xfrm>
              <a:off x="3807" y="3095"/>
              <a:ext cx="6297" cy="770"/>
              <a:chOff x="2825" y="3620"/>
              <a:chExt cx="6297" cy="770"/>
            </a:xfrm>
          </p:grpSpPr>
          <p:sp>
            <p:nvSpPr>
              <p:cNvPr id="13" name="矩形 11"/>
              <p:cNvSpPr/>
              <p:nvPr/>
            </p:nvSpPr>
            <p:spPr>
              <a:xfrm>
                <a:off x="5210" y="3620"/>
                <a:ext cx="3913" cy="770"/>
              </a:xfrm>
              <a:prstGeom prst="rect">
                <a:avLst/>
              </a:prstGeom>
              <a:noFill/>
              <a:ln w="9525" cap="flat" cmpd="sng">
                <a:solidFill>
                  <a:srgbClr val="F77258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lstStyle/>
              <a:p>
                <a:pPr lvl="0" indent="0" algn="ctr" eaLnBrk="1" hangingPunct="1">
                  <a:spcBef>
                    <a:spcPct val="50000"/>
                  </a:spcBef>
                </a:pPr>
                <a:endPara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25" y="3620"/>
                <a:ext cx="2093" cy="770"/>
              </a:xfrm>
              <a:prstGeom prst="rect">
                <a:avLst/>
              </a:prstGeom>
              <a:solidFill>
                <a:srgbClr val="F77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文本框 10"/>
              <p:cNvSpPr txBox="1"/>
              <p:nvPr/>
            </p:nvSpPr>
            <p:spPr>
              <a:xfrm>
                <a:off x="3103" y="3678"/>
                <a:ext cx="1517" cy="6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lvl="0" indent="0" eaLnBrk="1" hangingPunct="1"/>
                <a:r>
                  <a:rPr lang="zh-CN" altLang="en-US" sz="20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第一章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807" y="4150"/>
              <a:ext cx="6297" cy="770"/>
              <a:chOff x="2825" y="4660"/>
              <a:chExt cx="6297" cy="770"/>
            </a:xfrm>
          </p:grpSpPr>
          <p:sp>
            <p:nvSpPr>
              <p:cNvPr id="23" name="矩形 18"/>
              <p:cNvSpPr/>
              <p:nvPr/>
            </p:nvSpPr>
            <p:spPr>
              <a:xfrm>
                <a:off x="5210" y="4660"/>
                <a:ext cx="3913" cy="770"/>
              </a:xfrm>
              <a:prstGeom prst="rect">
                <a:avLst/>
              </a:prstGeom>
              <a:noFill/>
              <a:ln w="9525" cap="flat" cmpd="sng">
                <a:solidFill>
                  <a:srgbClr val="F77258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lstStyle/>
              <a:p>
                <a:pPr lvl="0" indent="0" algn="ctr" eaLnBrk="1" hangingPunct="1">
                  <a:spcBef>
                    <a:spcPct val="50000"/>
                  </a:spcBef>
                </a:pPr>
                <a:endPara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825" y="4660"/>
                <a:ext cx="2093" cy="770"/>
              </a:xfrm>
              <a:prstGeom prst="rect">
                <a:avLst/>
              </a:prstGeom>
              <a:solidFill>
                <a:srgbClr val="F77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文本框 17"/>
              <p:cNvSpPr txBox="1"/>
              <p:nvPr/>
            </p:nvSpPr>
            <p:spPr>
              <a:xfrm>
                <a:off x="3103" y="4718"/>
                <a:ext cx="1517" cy="6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lvl="0" indent="0" eaLnBrk="1" hangingPunct="1"/>
                <a:r>
                  <a:rPr lang="zh-CN" altLang="en-US" sz="20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第二章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807" y="5205"/>
              <a:ext cx="6300" cy="770"/>
              <a:chOff x="2823" y="5700"/>
              <a:chExt cx="6300" cy="770"/>
            </a:xfrm>
          </p:grpSpPr>
          <p:sp>
            <p:nvSpPr>
              <p:cNvPr id="29" name="矩形 25"/>
              <p:cNvSpPr/>
              <p:nvPr/>
            </p:nvSpPr>
            <p:spPr>
              <a:xfrm>
                <a:off x="5205" y="5700"/>
                <a:ext cx="3918" cy="770"/>
              </a:xfrm>
              <a:prstGeom prst="rect">
                <a:avLst/>
              </a:prstGeom>
              <a:noFill/>
              <a:ln w="9525" cap="flat" cmpd="sng">
                <a:solidFill>
                  <a:srgbClr val="F77258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lstStyle/>
              <a:p>
                <a:pPr lvl="0" indent="0" algn="ctr" eaLnBrk="1" hangingPunct="1">
                  <a:spcBef>
                    <a:spcPct val="50000"/>
                  </a:spcBef>
                </a:pPr>
                <a:endPara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823" y="5700"/>
                <a:ext cx="2093" cy="770"/>
              </a:xfrm>
              <a:prstGeom prst="rect">
                <a:avLst/>
              </a:prstGeom>
              <a:solidFill>
                <a:srgbClr val="F77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文本框 24"/>
              <p:cNvSpPr txBox="1"/>
              <p:nvPr/>
            </p:nvSpPr>
            <p:spPr>
              <a:xfrm>
                <a:off x="3100" y="5758"/>
                <a:ext cx="1515" cy="6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lvl="0" indent="0" eaLnBrk="1" hangingPunct="1"/>
                <a:r>
                  <a:rPr lang="zh-CN" altLang="en-US" sz="20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第三章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807" y="6260"/>
              <a:ext cx="6300" cy="770"/>
              <a:chOff x="2823" y="6740"/>
              <a:chExt cx="6300" cy="770"/>
            </a:xfrm>
          </p:grpSpPr>
          <p:sp>
            <p:nvSpPr>
              <p:cNvPr id="34" name="矩形 32"/>
              <p:cNvSpPr/>
              <p:nvPr/>
            </p:nvSpPr>
            <p:spPr>
              <a:xfrm>
                <a:off x="5205" y="6740"/>
                <a:ext cx="3918" cy="770"/>
              </a:xfrm>
              <a:prstGeom prst="rect">
                <a:avLst/>
              </a:prstGeom>
              <a:noFill/>
              <a:ln w="9525" cap="flat" cmpd="sng">
                <a:solidFill>
                  <a:srgbClr val="F77258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lstStyle/>
              <a:p>
                <a:pPr lvl="0" indent="0" algn="ctr" eaLnBrk="1" hangingPunct="1">
                  <a:spcBef>
                    <a:spcPct val="50000"/>
                  </a:spcBef>
                </a:pPr>
                <a:endPara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823" y="6740"/>
                <a:ext cx="2093" cy="770"/>
              </a:xfrm>
              <a:prstGeom prst="rect">
                <a:avLst/>
              </a:prstGeom>
              <a:solidFill>
                <a:srgbClr val="F77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文本框 31"/>
              <p:cNvSpPr txBox="1"/>
              <p:nvPr/>
            </p:nvSpPr>
            <p:spPr>
              <a:xfrm>
                <a:off x="3100" y="6798"/>
                <a:ext cx="1515" cy="6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lvl="0" indent="0" eaLnBrk="1" hangingPunct="1"/>
                <a:r>
                  <a:rPr lang="zh-CN" altLang="en-US" sz="20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第四章</a:t>
                </a:r>
              </a:p>
            </p:txBody>
          </p:sp>
        </p:grpSp>
        <p:grpSp>
          <p:nvGrpSpPr>
            <p:cNvPr id="6162" name="组合 34"/>
            <p:cNvGrpSpPr/>
            <p:nvPr/>
          </p:nvGrpSpPr>
          <p:grpSpPr>
            <a:xfrm>
              <a:off x="3587" y="1325"/>
              <a:ext cx="4255" cy="1415"/>
              <a:chOff x="467913" y="1102550"/>
              <a:chExt cx="2702007" cy="899374"/>
            </a:xfrm>
          </p:grpSpPr>
          <p:grpSp>
            <p:nvGrpSpPr>
              <p:cNvPr id="6163" name="组合 35"/>
              <p:cNvGrpSpPr/>
              <p:nvPr/>
            </p:nvGrpSpPr>
            <p:grpSpPr>
              <a:xfrm>
                <a:off x="467913" y="1102550"/>
                <a:ext cx="2702007" cy="849531"/>
                <a:chOff x="10870474" y="497840"/>
                <a:chExt cx="2702007" cy="849531"/>
              </a:xfrm>
            </p:grpSpPr>
            <p:sp>
              <p:nvSpPr>
                <p:cNvPr id="37" name="文本框 37"/>
                <p:cNvSpPr txBox="1"/>
                <p:nvPr/>
              </p:nvSpPr>
              <p:spPr>
                <a:xfrm>
                  <a:off x="10870474" y="497840"/>
                  <a:ext cx="1432560" cy="6463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lvl="0" indent="0" eaLnBrk="1" hangingPunct="1"/>
                  <a:r>
                    <a:rPr lang="zh-CN" altLang="en-US" sz="36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目</a:t>
                  </a:r>
                  <a:r>
                    <a:rPr lang="zh-CN" altLang="en-US" sz="3600" b="1" dirty="0">
                      <a:solidFill>
                        <a:srgbClr val="F77258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录</a:t>
                  </a:r>
                </a:p>
              </p:txBody>
            </p:sp>
            <p:cxnSp>
              <p:nvCxnSpPr>
                <p:cNvPr id="38" name="直接连接符 37"/>
                <p:cNvCxnSpPr/>
                <p:nvPr/>
              </p:nvCxnSpPr>
              <p:spPr>
                <a:xfrm>
                  <a:off x="11021291" y="1347956"/>
                  <a:ext cx="2551190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文本框 36"/>
              <p:cNvSpPr txBox="1"/>
              <p:nvPr/>
            </p:nvSpPr>
            <p:spPr>
              <a:xfrm>
                <a:off x="995860" y="1601814"/>
                <a:ext cx="1432560" cy="4001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lvl="0" indent="0" eaLnBrk="1" hangingPunct="1"/>
                <a:r>
                  <a:rPr lang="en-US" altLang="zh-CN" sz="2000" b="1" dirty="0">
                    <a:solidFill>
                      <a:srgbClr val="F772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  <a:endParaRPr lang="zh-CN" altLang="en-US" sz="2000" b="1" dirty="0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Rectangle 6"/>
            <p:cNvSpPr/>
            <p:nvPr/>
          </p:nvSpPr>
          <p:spPr>
            <a:xfrm>
              <a:off x="6193" y="3173"/>
              <a:ext cx="3961" cy="6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 algn="l" eaLnBrk="0" hangingPunct="0"/>
              <a:r>
                <a:rPr lang="zh-CN" altLang="en-US" sz="2000" b="1" dirty="0" smtClean="0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培训目标及对象</a:t>
              </a:r>
            </a:p>
          </p:txBody>
        </p:sp>
        <p:sp>
          <p:nvSpPr>
            <p:cNvPr id="42" name="Rectangle 6"/>
            <p:cNvSpPr/>
            <p:nvPr/>
          </p:nvSpPr>
          <p:spPr>
            <a:xfrm>
              <a:off x="6193" y="4224"/>
              <a:ext cx="3933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 algn="l" eaLnBrk="0" hangingPunct="0"/>
              <a:r>
                <a:rPr lang="zh-CN" altLang="en-US" sz="2000" b="1" dirty="0" smtClean="0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系统概述</a:t>
              </a:r>
            </a:p>
          </p:txBody>
        </p:sp>
        <p:sp>
          <p:nvSpPr>
            <p:cNvPr id="43" name="Rectangle 6"/>
            <p:cNvSpPr/>
            <p:nvPr/>
          </p:nvSpPr>
          <p:spPr>
            <a:xfrm>
              <a:off x="6193" y="5275"/>
              <a:ext cx="3932" cy="6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 algn="l" eaLnBrk="0" hangingPunct="0"/>
              <a:r>
                <a:rPr lang="zh-CN" altLang="en-US" sz="2000" b="1" dirty="0" smtClean="0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支付及结算</a:t>
              </a:r>
            </a:p>
          </p:txBody>
        </p:sp>
        <p:sp>
          <p:nvSpPr>
            <p:cNvPr id="44" name="Rectangle 6"/>
            <p:cNvSpPr/>
            <p:nvPr/>
          </p:nvSpPr>
          <p:spPr>
            <a:xfrm>
              <a:off x="6193" y="6326"/>
              <a:ext cx="3935" cy="6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eaLnBrk="0" hangingPunct="0"/>
              <a:r>
                <a:rPr lang="zh-CN" altLang="en-US" sz="2000" b="1" dirty="0" smtClean="0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商家管理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商户管理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添加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T+0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商户	</a:t>
            </a:r>
          </a:p>
        </p:txBody>
      </p:sp>
      <p:sp>
        <p:nvSpPr>
          <p:cNvPr id="6" name="内容占位符 1"/>
          <p:cNvSpPr txBox="1"/>
          <p:nvPr/>
        </p:nvSpPr>
        <p:spPr>
          <a:xfrm>
            <a:off x="8053459" y="1672147"/>
            <a:ext cx="3570333" cy="379349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开通商户时点击右上“+”进入开通页面</a:t>
            </a:r>
          </a:p>
          <a:p>
            <a:pPr lvl="0"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接入商户：商户Bid</a:t>
            </a:r>
          </a:p>
          <a:p>
            <a:pPr lvl="0"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结算费率：结算时平台收取的费率</a:t>
            </a:r>
          </a:p>
          <a:p>
            <a:pPr lvl="0"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支付通道：必须选择铁豆</a:t>
            </a:r>
          </a:p>
          <a:p>
            <a:pPr lvl="0"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由于不支持在线提现，账号名称、银行账号、提现通道可随意填写</a:t>
            </a:r>
          </a:p>
        </p:txBody>
      </p:sp>
      <p:pic>
        <p:nvPicPr>
          <p:cNvPr id="7" name="图片 6" descr="/Users/ly/Desktop/屏幕快照 2017-01-12 上午11.14.59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64970" y="1691131"/>
            <a:ext cx="6984776" cy="3373140"/>
          </a:xfrm>
          <a:prstGeom prst="rect">
            <a:avLst/>
          </a:prstGeom>
          <a:ln>
            <a:noFill/>
          </a:ln>
          <a:effectLst>
            <a:outerShdw blurRad="127000" dist="63500" dir="5400000" sx="101000" sy="101000" algn="t" rotWithShape="0">
              <a:prstClr val="black">
                <a:alpha val="1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商户管理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结算设置</a:t>
            </a:r>
          </a:p>
        </p:txBody>
      </p:sp>
      <p:pic>
        <p:nvPicPr>
          <p:cNvPr id="3" name="图片 2" descr="屏幕快照%202017-01-12%20上午11.12.51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37014" y="1153043"/>
            <a:ext cx="9356384" cy="3823338"/>
          </a:xfrm>
          <a:prstGeom prst="rect">
            <a:avLst/>
          </a:prstGeom>
          <a:ln>
            <a:noFill/>
          </a:ln>
          <a:effectLst>
            <a:outerShdw blurRad="127000" dist="63500" dir="5400000" sx="101000" sy="101000" algn="t" rotWithShape="0">
              <a:prstClr val="black">
                <a:alpha val="10000"/>
              </a:prstClr>
            </a:outerShdw>
          </a:effectLst>
        </p:spPr>
      </p:pic>
      <p:sp>
        <p:nvSpPr>
          <p:cNvPr id="4" name="内容占位符 1"/>
          <p:cNvSpPr txBox="1"/>
          <p:nvPr/>
        </p:nvSpPr>
        <p:spPr>
          <a:xfrm>
            <a:off x="965466" y="5376719"/>
            <a:ext cx="9957870" cy="92332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状态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商户能否使用扫码支付（启用、禁用）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结算费率：结算时平台收取的费率（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0-100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），如：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代表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5%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的手续费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商户管理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支付通道设置</a:t>
            </a:r>
          </a:p>
        </p:txBody>
      </p:sp>
      <p:sp>
        <p:nvSpPr>
          <p:cNvPr id="4" name="内容占位符 1"/>
          <p:cNvSpPr txBox="1"/>
          <p:nvPr/>
        </p:nvSpPr>
        <p:spPr>
          <a:xfrm>
            <a:off x="969295" y="5375667"/>
            <a:ext cx="9957870" cy="92332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1C1C1C"/>
                </a:solidFill>
              </a:rPr>
              <a:t>状态：商家能否使用支付通道（</a:t>
            </a:r>
            <a:r>
              <a:rPr lang="zh-CN" altLang="en-US" sz="1800" dirty="0">
                <a:solidFill>
                  <a:srgbClr val="1C1C1C"/>
                </a:solidFill>
              </a:rPr>
              <a:t>启用、禁用</a:t>
            </a:r>
            <a:r>
              <a:rPr lang="zh-CN" altLang="en-US" sz="1800" dirty="0" smtClean="0">
                <a:solidFill>
                  <a:srgbClr val="1C1C1C"/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1C1C1C"/>
                </a:solidFill>
              </a:rPr>
              <a:t>支付</a:t>
            </a:r>
            <a:r>
              <a:rPr lang="zh-CN" altLang="en-US" sz="1800" dirty="0">
                <a:solidFill>
                  <a:srgbClr val="1C1C1C"/>
                </a:solidFill>
              </a:rPr>
              <a:t>折扣：用户</a:t>
            </a:r>
            <a:r>
              <a:rPr lang="zh-CN" altLang="en-US" sz="1800" dirty="0" smtClean="0">
                <a:solidFill>
                  <a:srgbClr val="1C1C1C"/>
                </a:solidFill>
              </a:rPr>
              <a:t>使用</a:t>
            </a:r>
            <a:r>
              <a:rPr lang="zh-CN" altLang="en-US" sz="1800" dirty="0">
                <a:solidFill>
                  <a:srgbClr val="1C1C1C"/>
                </a:solidFill>
              </a:rPr>
              <a:t>铁豆</a:t>
            </a:r>
            <a:r>
              <a:rPr lang="zh-CN" altLang="en-US" sz="1800" dirty="0" smtClean="0">
                <a:solidFill>
                  <a:srgbClr val="1C1C1C"/>
                </a:solidFill>
              </a:rPr>
              <a:t>在</a:t>
            </a:r>
            <a:r>
              <a:rPr lang="zh-CN" altLang="en-US" sz="1800" dirty="0">
                <a:solidFill>
                  <a:srgbClr val="1C1C1C"/>
                </a:solidFill>
              </a:rPr>
              <a:t>商家消费可享受优惠</a:t>
            </a:r>
            <a:r>
              <a:rPr lang="zh-CN" altLang="en-US" sz="1800" dirty="0" smtClean="0">
                <a:solidFill>
                  <a:srgbClr val="1C1C1C"/>
                </a:solidFill>
              </a:rPr>
              <a:t>折扣（</a:t>
            </a:r>
            <a:r>
              <a:rPr lang="en-US" altLang="zh-CN" sz="1800" dirty="0" smtClean="0">
                <a:solidFill>
                  <a:srgbClr val="1C1C1C"/>
                </a:solidFill>
              </a:rPr>
              <a:t>0-100</a:t>
            </a:r>
            <a:r>
              <a:rPr lang="zh-CN" altLang="en-US" sz="1800" dirty="0" smtClean="0">
                <a:solidFill>
                  <a:srgbClr val="1C1C1C"/>
                </a:solidFill>
              </a:rPr>
              <a:t>），如：</a:t>
            </a:r>
            <a:r>
              <a:rPr lang="en-US" altLang="zh-CN" sz="1800" dirty="0" smtClean="0">
                <a:solidFill>
                  <a:srgbClr val="1C1C1C"/>
                </a:solidFill>
              </a:rPr>
              <a:t>95</a:t>
            </a:r>
            <a:r>
              <a:rPr lang="zh-CN" altLang="en-US" sz="1800" dirty="0" smtClean="0">
                <a:solidFill>
                  <a:srgbClr val="1C1C1C"/>
                </a:solidFill>
              </a:rPr>
              <a:t>代表</a:t>
            </a:r>
            <a:r>
              <a:rPr lang="en-US" altLang="zh-CN" sz="1800" dirty="0" smtClean="0">
                <a:solidFill>
                  <a:srgbClr val="1C1C1C"/>
                </a:solidFill>
              </a:rPr>
              <a:t>9.5</a:t>
            </a:r>
            <a:r>
              <a:rPr lang="zh-CN" altLang="en-US" sz="1800" dirty="0" smtClean="0">
                <a:solidFill>
                  <a:srgbClr val="1C1C1C"/>
                </a:solidFill>
              </a:rPr>
              <a:t>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350" y="1000760"/>
            <a:ext cx="9686290" cy="2061845"/>
          </a:xfrm>
          <a:prstGeom prst="rect">
            <a:avLst/>
          </a:prstGeom>
          <a:ln>
            <a:noFill/>
          </a:ln>
          <a:effectLst>
            <a:outerShdw blurRad="127000" dist="63500" dir="5400000" sx="101000" sy="101000" algn="t" rotWithShape="0">
              <a:prstClr val="black">
                <a:alpha val="1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38250" y="3517265"/>
            <a:ext cx="9734550" cy="1769745"/>
          </a:xfrm>
          <a:prstGeom prst="rect">
            <a:avLst/>
          </a:prstGeom>
          <a:ln>
            <a:noFill/>
          </a:ln>
          <a:effectLst>
            <a:outerShdw blurRad="127000" dist="63500" dir="5400000" sx="101000" sy="101000" algn="t" rotWithShape="0">
              <a:prstClr val="black">
                <a:alpha val="1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62885" y="2282825"/>
            <a:ext cx="6657340" cy="2324735"/>
            <a:chOff x="1194" y="3611"/>
            <a:chExt cx="10484" cy="3661"/>
          </a:xfrm>
        </p:grpSpPr>
        <p:sp>
          <p:nvSpPr>
            <p:cNvPr id="4" name="文本框 3"/>
            <p:cNvSpPr txBox="1"/>
            <p:nvPr/>
          </p:nvSpPr>
          <p:spPr>
            <a:xfrm>
              <a:off x="1194" y="4754"/>
              <a:ext cx="10485" cy="2254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rgbClr val="ED7D3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感谢观看</a:t>
              </a:r>
            </a:p>
            <a:p>
              <a:endParaRPr lang="zh-CN" altLang="en-US" sz="4400" b="1" dirty="0" smtClean="0">
                <a:solidFill>
                  <a:srgbClr val="ED7D3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88" y="3611"/>
              <a:ext cx="8696" cy="2982"/>
              <a:chOff x="5260" y="3501"/>
              <a:chExt cx="8696" cy="298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260" y="3917"/>
                <a:ext cx="8696" cy="2567"/>
              </a:xfrm>
              <a:prstGeom prst="rect">
                <a:avLst/>
              </a:prstGeom>
              <a:noFill/>
              <a:ln w="25400"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267" y="3501"/>
                <a:ext cx="4628" cy="8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123" y="3725"/>
              <a:ext cx="4628" cy="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ED7D31"/>
                  </a:solidFill>
                </a:rPr>
                <a:t>THANKS</a:t>
              </a:r>
              <a:r>
                <a:rPr lang="zh-CN" altLang="en-US">
                  <a:solidFill>
                    <a:srgbClr val="ED7D31"/>
                  </a:solidFill>
                </a:rPr>
                <a:t>  </a:t>
              </a:r>
              <a:r>
                <a:rPr lang="en-US" altLang="zh-CN">
                  <a:solidFill>
                    <a:srgbClr val="ED7D31"/>
                  </a:solidFill>
                </a:rPr>
                <a:t>FOR</a:t>
              </a:r>
              <a:r>
                <a:rPr lang="zh-CN" altLang="en-US">
                  <a:solidFill>
                    <a:srgbClr val="ED7D31"/>
                  </a:solidFill>
                </a:rPr>
                <a:t>  </a:t>
              </a:r>
              <a:r>
                <a:rPr lang="en-US" altLang="zh-CN">
                  <a:solidFill>
                    <a:srgbClr val="ED7D31"/>
                  </a:solidFill>
                </a:rPr>
                <a:t>WATCHING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826" y="6842"/>
              <a:ext cx="3166" cy="430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pPr algn="l"/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奥科科技（北京）有限公司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3" name="组合 17"/>
          <p:cNvGrpSpPr/>
          <p:nvPr/>
        </p:nvGrpSpPr>
        <p:grpSpPr>
          <a:xfrm>
            <a:off x="1755775" y="1680845"/>
            <a:ext cx="6581775" cy="1823085"/>
            <a:chOff x="271020" y="2420002"/>
            <a:chExt cx="6582592" cy="1822191"/>
          </a:xfrm>
        </p:grpSpPr>
        <p:sp>
          <p:nvSpPr>
            <p:cNvPr id="7184" name="文本框 18"/>
            <p:cNvSpPr txBox="1"/>
            <p:nvPr/>
          </p:nvSpPr>
          <p:spPr>
            <a:xfrm>
              <a:off x="297950" y="2420002"/>
              <a:ext cx="4115955" cy="10156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en-US" altLang="zh-CN" sz="6000" b="1" dirty="0">
                  <a:solidFill>
                    <a:srgbClr val="2DCC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 01</a:t>
              </a:r>
              <a:endParaRPr lang="zh-CN" altLang="en-US" sz="6000" b="1" dirty="0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5" name="文本框 19"/>
            <p:cNvSpPr txBox="1"/>
            <p:nvPr/>
          </p:nvSpPr>
          <p:spPr>
            <a:xfrm>
              <a:off x="271020" y="3269850"/>
              <a:ext cx="6582592" cy="9723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 eaLnBrk="0" hangingPunct="0"/>
              <a:r>
                <a:rPr lang="zh-CN" altLang="en-US" sz="5400" b="1" dirty="0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培训目标及对象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培训目标</a:t>
            </a:r>
          </a:p>
        </p:txBody>
      </p:sp>
      <p:sp>
        <p:nvSpPr>
          <p:cNvPr id="3" name="TextBox 2"/>
          <p:cNvSpPr/>
          <p:nvPr/>
        </p:nvSpPr>
        <p:spPr>
          <a:xfrm>
            <a:off x="559435" y="807085"/>
            <a:ext cx="11473815" cy="2377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0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了解移动售楼系统的整体架构，铁豆运营平台与其它系统的关系；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0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了解铁豆运营平台的功能与作用；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0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熟悉各类使用者关注的功能和作用；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0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熟悉T + 0的业务流程；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0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 掌握商户接入、收款、对账、结算等核心功能的流程和使用方式。</a:t>
            </a: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320" y="3429000"/>
            <a:ext cx="5293360" cy="284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培训对象</a:t>
            </a: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800100" y="2428875"/>
            <a:ext cx="2362200" cy="1866900"/>
            <a:chOff x="1095375" y="2647950"/>
            <a:chExt cx="2362200" cy="1866900"/>
          </a:xfrm>
        </p:grpSpPr>
        <p:sp>
          <p:nvSpPr>
            <p:cNvPr id="4" name="矩形 3"/>
            <p:cNvSpPr/>
            <p:nvPr>
              <p:custDataLst>
                <p:tags r:id="rId17"/>
              </p:custDataLst>
            </p:nvPr>
          </p:nvSpPr>
          <p:spPr>
            <a:xfrm>
              <a:off x="1095375" y="4114800"/>
              <a:ext cx="2362200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18"/>
              </p:custDataLst>
            </p:nvPr>
          </p:nvSpPr>
          <p:spPr>
            <a:xfrm>
              <a:off x="1095375" y="2686050"/>
              <a:ext cx="2362200" cy="1428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重点关注扫码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支付功能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19"/>
              </p:custDataLst>
            </p:nvPr>
          </p:nvSpPr>
          <p:spPr>
            <a:xfrm>
              <a:off x="1095375" y="2647950"/>
              <a:ext cx="23622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圆角矩形 7"/>
            <p:cNvSpPr/>
            <p:nvPr>
              <p:custDataLst>
                <p:tags r:id="rId20"/>
              </p:custDataLst>
            </p:nvPr>
          </p:nvSpPr>
          <p:spPr>
            <a:xfrm>
              <a:off x="1833563" y="4176713"/>
              <a:ext cx="885825" cy="27622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销售员</a:t>
              </a:r>
            </a:p>
          </p:txBody>
        </p:sp>
      </p:grpSp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3514725" y="2428875"/>
            <a:ext cx="2362200" cy="1866900"/>
            <a:chOff x="1095375" y="2647950"/>
            <a:chExt cx="2362200" cy="1866900"/>
          </a:xfrm>
        </p:grpSpPr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1095375" y="4114800"/>
              <a:ext cx="2362200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1095375" y="2686050"/>
              <a:ext cx="2362200" cy="1428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重点关注管理后台的商家管理功能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1095375" y="2647950"/>
              <a:ext cx="23622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圆角矩形 14"/>
            <p:cNvSpPr/>
            <p:nvPr>
              <p:custDataLst>
                <p:tags r:id="rId16"/>
              </p:custDataLst>
            </p:nvPr>
          </p:nvSpPr>
          <p:spPr>
            <a:xfrm>
              <a:off x="1470660" y="4177030"/>
              <a:ext cx="1576705" cy="27622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铁豆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运营人员</a:t>
              </a:r>
              <a:endPara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6229350" y="2428875"/>
            <a:ext cx="2362200" cy="1866900"/>
            <a:chOff x="1095375" y="2647950"/>
            <a:chExt cx="2362200" cy="1866900"/>
          </a:xfrm>
        </p:grpSpPr>
        <p:sp>
          <p:nvSpPr>
            <p:cNvPr id="17" name="矩形 16"/>
            <p:cNvSpPr/>
            <p:nvPr>
              <p:custDataLst>
                <p:tags r:id="rId9"/>
              </p:custDataLst>
            </p:nvPr>
          </p:nvSpPr>
          <p:spPr>
            <a:xfrm>
              <a:off x="1095375" y="4114800"/>
              <a:ext cx="2362200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0"/>
              </p:custDataLst>
            </p:nvPr>
          </p:nvSpPr>
          <p:spPr>
            <a:xfrm>
              <a:off x="1095375" y="2686050"/>
              <a:ext cx="2362200" cy="1428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重点关注管理后台的交易清单功能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1"/>
              </p:custDataLst>
            </p:nvPr>
          </p:nvSpPr>
          <p:spPr>
            <a:xfrm>
              <a:off x="1095375" y="2647950"/>
              <a:ext cx="23622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12"/>
              </p:custDataLst>
            </p:nvPr>
          </p:nvSpPr>
          <p:spPr>
            <a:xfrm>
              <a:off x="1438275" y="4177030"/>
              <a:ext cx="1609090" cy="27622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财务结算人员</a:t>
              </a:r>
              <a:endPara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4"/>
            </p:custDataLst>
          </p:nvPr>
        </p:nvGrpSpPr>
        <p:grpSpPr>
          <a:xfrm>
            <a:off x="8943975" y="2428875"/>
            <a:ext cx="2362200" cy="1866900"/>
            <a:chOff x="1095375" y="2647950"/>
            <a:chExt cx="2362200" cy="1866900"/>
          </a:xfrm>
        </p:grpSpPr>
        <p:sp>
          <p:nvSpPr>
            <p:cNvPr id="22" name="矩形 21"/>
            <p:cNvSpPr/>
            <p:nvPr>
              <p:custDataLst>
                <p:tags r:id="rId5"/>
              </p:custDataLst>
            </p:nvPr>
          </p:nvSpPr>
          <p:spPr>
            <a:xfrm>
              <a:off x="1095375" y="4114800"/>
              <a:ext cx="2362200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6"/>
              </p:custDataLst>
            </p:nvPr>
          </p:nvSpPr>
          <p:spPr>
            <a:xfrm>
              <a:off x="1095375" y="2686050"/>
              <a:ext cx="2362200" cy="1428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重点关注金融平台管理后台的基本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功能介绍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7"/>
              </p:custDataLst>
            </p:nvPr>
          </p:nvSpPr>
          <p:spPr>
            <a:xfrm>
              <a:off x="1095375" y="2647950"/>
              <a:ext cx="23622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圆角矩形 24"/>
            <p:cNvSpPr/>
            <p:nvPr>
              <p:custDataLst>
                <p:tags r:id="rId8"/>
              </p:custDataLst>
            </p:nvPr>
          </p:nvSpPr>
          <p:spPr>
            <a:xfrm>
              <a:off x="1525905" y="4177030"/>
              <a:ext cx="1453515" cy="27622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系统管理员</a:t>
              </a:r>
              <a:endPara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3" name="组合 17"/>
          <p:cNvGrpSpPr/>
          <p:nvPr/>
        </p:nvGrpSpPr>
        <p:grpSpPr>
          <a:xfrm>
            <a:off x="1755775" y="1680845"/>
            <a:ext cx="6581775" cy="1773595"/>
            <a:chOff x="271020" y="2420002"/>
            <a:chExt cx="6582592" cy="1772725"/>
          </a:xfrm>
        </p:grpSpPr>
        <p:sp>
          <p:nvSpPr>
            <p:cNvPr id="7184" name="文本框 18"/>
            <p:cNvSpPr txBox="1"/>
            <p:nvPr/>
          </p:nvSpPr>
          <p:spPr>
            <a:xfrm>
              <a:off x="297950" y="2420002"/>
              <a:ext cx="4115955" cy="10700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en-US" altLang="zh-CN" sz="6000" b="1" dirty="0">
                  <a:solidFill>
                    <a:srgbClr val="2DCC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 02</a:t>
              </a:r>
              <a:endParaRPr lang="zh-CN" altLang="en-US" sz="6000" b="1" dirty="0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5" name="文本框 19"/>
            <p:cNvSpPr txBox="1"/>
            <p:nvPr/>
          </p:nvSpPr>
          <p:spPr>
            <a:xfrm>
              <a:off x="271020" y="3269850"/>
              <a:ext cx="6582592" cy="9228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 eaLnBrk="0" hangingPunct="0"/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系统概述</a:t>
              </a:r>
              <a:endParaRPr lang="zh-CN" altLang="en-US" sz="54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系统概述</a:t>
            </a:r>
          </a:p>
        </p:txBody>
      </p:sp>
      <p:sp>
        <p:nvSpPr>
          <p:cNvPr id="15" name="TextBox 14"/>
          <p:cNvSpPr/>
          <p:nvPr/>
        </p:nvSpPr>
        <p:spPr>
          <a:xfrm>
            <a:off x="6218318" y="1557750"/>
            <a:ext cx="5486399" cy="38404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0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 移动售楼系统</a:t>
            </a:r>
          </a:p>
          <a:p>
            <a:pPr lvl="1" algn="l"/>
            <a:r>
              <a:rPr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串联这个系统，实现售楼管理，在线会员购房跟进、销售员与会员的互动、销售奖励等。</a:t>
            </a:r>
          </a:p>
          <a:p>
            <a:pPr lvl="1" algn="l"/>
            <a:r>
              <a:rPr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</a:p>
          <a:p>
            <a:pPr lvl="1" algn="l"/>
            <a:r>
              <a:rPr>
                <a:solidFill>
                  <a:srgbClr val="1C1C1C"/>
                </a:solidFill>
                <a:latin typeface="+mn-lt"/>
                <a:ea typeface="+mn-ea"/>
                <a:cs typeface="+mn-cs"/>
                <a:sym typeface="+mn-ea"/>
              </a:rPr>
              <a:t> 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0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 铁豆运营平台</a:t>
            </a:r>
          </a:p>
          <a:p>
            <a:pPr lvl="1" algn="l"/>
            <a:r>
              <a:rPr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实现铁豆的管理、发放、消费，以及商家的接入管理和结算。</a:t>
            </a:r>
          </a:p>
          <a:p>
            <a:pPr lvl="1" algn="l"/>
            <a:endParaRPr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20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金融平台属于外围支撑系统，并不属于此系统范围。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07720" y="1917065"/>
            <a:ext cx="4894580" cy="3350260"/>
            <a:chOff x="1211" y="2438"/>
            <a:chExt cx="7708" cy="5276"/>
          </a:xfrm>
        </p:grpSpPr>
        <p:sp>
          <p:nvSpPr>
            <p:cNvPr id="5" name="圆角矩形 4"/>
            <p:cNvSpPr/>
            <p:nvPr/>
          </p:nvSpPr>
          <p:spPr>
            <a:xfrm>
              <a:off x="1211" y="2438"/>
              <a:ext cx="2969" cy="15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移动售楼系统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6025" y="2597"/>
              <a:ext cx="2895" cy="12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铁豆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运营平台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>
              <a:off x="4564" y="2489"/>
              <a:ext cx="1188" cy="684"/>
            </a:xfrm>
            <a:prstGeom prst="rightArrow">
              <a:avLst/>
            </a:prstGeom>
            <a:solidFill>
              <a:srgbClr val="F772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奖励</a:t>
              </a:r>
            </a:p>
          </p:txBody>
        </p:sp>
        <p:sp>
          <p:nvSpPr>
            <p:cNvPr id="8" name="右箭头 7"/>
            <p:cNvSpPr/>
            <p:nvPr/>
          </p:nvSpPr>
          <p:spPr>
            <a:xfrm>
              <a:off x="4534" y="3341"/>
              <a:ext cx="1188" cy="684"/>
            </a:xfrm>
            <a:prstGeom prst="rightArrow">
              <a:avLst/>
            </a:prstGeom>
            <a:solidFill>
              <a:srgbClr val="F772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</a:t>
              </a:r>
            </a:p>
          </p:txBody>
        </p:sp>
        <p:sp>
          <p:nvSpPr>
            <p:cNvPr id="11" name="右箭头 10"/>
            <p:cNvSpPr/>
            <p:nvPr/>
          </p:nvSpPr>
          <p:spPr>
            <a:xfrm rot="5400000">
              <a:off x="6382" y="4487"/>
              <a:ext cx="1188" cy="684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充值</a:t>
              </a:r>
            </a:p>
          </p:txBody>
        </p:sp>
        <p:sp>
          <p:nvSpPr>
            <p:cNvPr id="12" name="右箭头 11"/>
            <p:cNvSpPr/>
            <p:nvPr/>
          </p:nvSpPr>
          <p:spPr>
            <a:xfrm rot="5400000">
              <a:off x="7234" y="4493"/>
              <a:ext cx="1188" cy="684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</a:t>
              </a:r>
            </a:p>
          </p:txBody>
        </p:sp>
        <p:sp>
          <p:nvSpPr>
            <p:cNvPr id="9" name="六边形 8"/>
            <p:cNvSpPr/>
            <p:nvPr/>
          </p:nvSpPr>
          <p:spPr>
            <a:xfrm>
              <a:off x="6292" y="5704"/>
              <a:ext cx="2360" cy="2010"/>
            </a:xfrm>
            <a:prstGeom prst="hexagon">
              <a:avLst/>
            </a:prstGeom>
            <a:solidFill>
              <a:srgbClr val="00B050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</a:p>
            <a:p>
              <a:pPr algn="ctr"/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系统组成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11555" y="1478915"/>
          <a:ext cx="10168890" cy="379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920"/>
                <a:gridCol w="4498340"/>
                <a:gridCol w="3389630"/>
              </a:tblGrid>
              <a:tr h="63309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主要使用人</a:t>
                      </a:r>
                    </a:p>
                  </a:txBody>
                  <a:tcPr anchor="ctr"/>
                </a:tc>
              </a:tr>
              <a:tr h="6324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慧生活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在线预约看房，和销售顾问沟通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会员</a:t>
                      </a:r>
                    </a:p>
                  </a:txBody>
                  <a:tcPr anchor="ctr"/>
                </a:tc>
              </a:tr>
              <a:tr h="63309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销售端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在线跟进购房动态，和会员沟通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销售员</a:t>
                      </a:r>
                    </a:p>
                  </a:txBody>
                  <a:tcPr anchor="ctr"/>
                </a:tc>
              </a:tr>
              <a:tr h="6324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移动售楼管理后台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楼盘管理、会员管理、销售顾问管理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系统管理员</a:t>
                      </a:r>
                    </a:p>
                  </a:txBody>
                  <a:tcPr anchor="ctr"/>
                </a:tc>
              </a:tr>
              <a:tr h="633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慧商家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查看乐活券交易情况，获取账单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商户、售楼处</a:t>
                      </a:r>
                    </a:p>
                  </a:txBody>
                  <a:tcPr anchor="ctr"/>
                </a:tc>
              </a:tr>
              <a:tr h="6324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铁豆运营平台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商户接入设置，对账结算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运营人员、财务人员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3" name="组合 17"/>
          <p:cNvGrpSpPr/>
          <p:nvPr/>
        </p:nvGrpSpPr>
        <p:grpSpPr>
          <a:xfrm>
            <a:off x="1755775" y="1680845"/>
            <a:ext cx="6581775" cy="1823085"/>
            <a:chOff x="271020" y="2420002"/>
            <a:chExt cx="6582592" cy="1822191"/>
          </a:xfrm>
        </p:grpSpPr>
        <p:sp>
          <p:nvSpPr>
            <p:cNvPr id="7184" name="文本框 18"/>
            <p:cNvSpPr txBox="1"/>
            <p:nvPr/>
          </p:nvSpPr>
          <p:spPr>
            <a:xfrm>
              <a:off x="297950" y="2420002"/>
              <a:ext cx="4115955" cy="10700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en-US" altLang="zh-CN" sz="6000" b="1" dirty="0">
                  <a:solidFill>
                    <a:srgbClr val="2DCC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 03</a:t>
              </a:r>
              <a:endParaRPr lang="zh-CN" altLang="en-US" sz="6000" b="1" dirty="0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5" name="文本框 19"/>
            <p:cNvSpPr txBox="1"/>
            <p:nvPr/>
          </p:nvSpPr>
          <p:spPr>
            <a:xfrm>
              <a:off x="271020" y="3269850"/>
              <a:ext cx="6582592" cy="9723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 eaLnBrk="0" hangingPunct="0"/>
              <a:r>
                <a:rPr lang="zh-CN" altLang="en-US" sz="5400" b="1" dirty="0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支付及结算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15_4*i*0"/>
  <p:tag name="KSO_WM_TEMPLATE_CATEGORY" val="diagram"/>
  <p:tag name="KSO_WM_TEMPLATE_INDEX" val="715"/>
  <p:tag name="KSO_WM_UNIT_INDEX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h_f"/>
  <p:tag name="KSO_WM_UNIT_INDEX" val="1_3_1"/>
  <p:tag name="KSO_WM_UNIT_ID" val="diagram715_4*l_h_f*1_3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i"/>
  <p:tag name="KSO_WM_UNIT_INDEX" val="1_8"/>
  <p:tag name="KSO_WM_UNIT_ID" val="diagram715_4*l_i*1_8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i"/>
  <p:tag name="KSO_WM_UNIT_INDEX" val="1_9"/>
  <p:tag name="KSO_WM_UNIT_ID" val="diagram715_4*l_i*1_9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i"/>
  <p:tag name="KSO_WM_UNIT_INDEX" val="1_4"/>
  <p:tag name="KSO_WM_UNIT_ID" val="diagram715_4*l_i*1_4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h_f"/>
  <p:tag name="KSO_WM_UNIT_INDEX" val="1_2_1"/>
  <p:tag name="KSO_WM_UNIT_ID" val="diagram715_4*l_h_f*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i"/>
  <p:tag name="KSO_WM_UNIT_INDEX" val="1_5"/>
  <p:tag name="KSO_WM_UNIT_ID" val="diagram715_4*l_i*1_5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i"/>
  <p:tag name="KSO_WM_UNIT_INDEX" val="1_6"/>
  <p:tag name="KSO_WM_UNIT_ID" val="diagram715_4*l_i*1_6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i"/>
  <p:tag name="KSO_WM_UNIT_INDEX" val="1_1"/>
  <p:tag name="KSO_WM_UNIT_ID" val="diagram715_4*l_i*1_1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h_f"/>
  <p:tag name="KSO_WM_UNIT_INDEX" val="1_1_1"/>
  <p:tag name="KSO_WM_UNIT_ID" val="diagram715_4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i"/>
  <p:tag name="KSO_WM_UNIT_INDEX" val="1_2"/>
  <p:tag name="KSO_WM_UNIT_ID" val="diagram715_4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15_4*i*9"/>
  <p:tag name="KSO_WM_TEMPLATE_CATEGORY" val="diagram"/>
  <p:tag name="KSO_WM_TEMPLATE_INDEX" val="715"/>
  <p:tag name="KSO_WM_UNIT_INDEX" val="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i"/>
  <p:tag name="KSO_WM_UNIT_INDEX" val="1_3"/>
  <p:tag name="KSO_WM_UNIT_ID" val="diagram715_4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15_4*i*18"/>
  <p:tag name="KSO_WM_TEMPLATE_CATEGORY" val="diagram"/>
  <p:tag name="KSO_WM_TEMPLATE_INDEX" val="715"/>
  <p:tag name="KSO_WM_UNIT_INDEX" val="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15_4*i*27"/>
  <p:tag name="KSO_WM_TEMPLATE_CATEGORY" val="diagram"/>
  <p:tag name="KSO_WM_TEMPLATE_INDEX" val="715"/>
  <p:tag name="KSO_WM_UNIT_INDEX" val="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i"/>
  <p:tag name="KSO_WM_UNIT_INDEX" val="1_10"/>
  <p:tag name="KSO_WM_UNIT_ID" val="diagram715_4*l_i*1_10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h_f"/>
  <p:tag name="KSO_WM_UNIT_INDEX" val="1_4_1"/>
  <p:tag name="KSO_WM_UNIT_ID" val="diagram715_4*l_h_f*1_4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i"/>
  <p:tag name="KSO_WM_UNIT_INDEX" val="1_11"/>
  <p:tag name="KSO_WM_UNIT_ID" val="diagram715_4*l_i*1_1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i"/>
  <p:tag name="KSO_WM_UNIT_INDEX" val="1_12"/>
  <p:tag name="KSO_WM_UNIT_ID" val="diagram715_4*l_i*1_1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i"/>
  <p:tag name="KSO_WM_UNIT_INDEX" val="1_7"/>
  <p:tag name="KSO_WM_UNIT_ID" val="diagram715_4*l_i*1_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840</Words>
  <Application>Microsoft Macintosh PowerPoint</Application>
  <PresentationFormat>宽屏</PresentationFormat>
  <Paragraphs>213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Calibri</vt:lpstr>
      <vt:lpstr>Calibri Light</vt:lpstr>
      <vt:lpstr>Wingdings</vt:lpstr>
      <vt:lpstr>等线</vt:lpstr>
      <vt:lpstr>黑体</vt:lpstr>
      <vt:lpstr>华文楷体</vt:lpstr>
      <vt:lpstr>经典中宋简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Microsoft Office 用户</cp:lastModifiedBy>
  <cp:revision>548</cp:revision>
  <dcterms:created xsi:type="dcterms:W3CDTF">2015-09-12T09:18:00Z</dcterms:created>
  <dcterms:modified xsi:type="dcterms:W3CDTF">2017-03-22T06:47:16Z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