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2" r:id="rId5"/>
    <p:sldId id="263" r:id="rId6"/>
    <p:sldId id="267" r:id="rId7"/>
    <p:sldId id="258" r:id="rId8"/>
    <p:sldId id="264" r:id="rId9"/>
    <p:sldId id="265" r:id="rId10"/>
    <p:sldId id="261" r:id="rId11"/>
    <p:sldId id="266" r:id="rId12"/>
    <p:sldId id="274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57404"/>
  </p:normalViewPr>
  <p:slideViewPr>
    <p:cSldViewPr snapToGrid="0" snapToObjects="1">
      <p:cViewPr varScale="1">
        <p:scale>
          <a:sx n="59" d="100"/>
          <a:sy n="59" d="100"/>
        </p:scale>
        <p:origin x="19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3EA6B-EAF2-2F46-BB37-B88066125A97}" type="datetimeFigureOut">
              <a:rPr kumimoji="1" lang="zh-CN" altLang="en-US" smtClean="0"/>
              <a:t>2017/2/2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D00AA-1F1A-F14A-83DB-03FDE7F764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6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007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中铁为例子：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）收费系统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）移动签到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）投诉报修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）停车场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）门禁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）移动审批</a:t>
            </a:r>
            <a:endParaRPr kumimoji="1" lang="en-US" altLang="zh-CN" dirty="0" smtClean="0"/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）商圈（社区</a:t>
            </a:r>
            <a:r>
              <a:rPr kumimoji="1" lang="en-US" altLang="zh-CN" dirty="0" smtClean="0"/>
              <a:t>O2O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8</a:t>
            </a:r>
            <a:r>
              <a:rPr kumimoji="1" lang="zh-CN" altLang="en-US" dirty="0" smtClean="0"/>
              <a:t>）移动售楼系统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84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121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86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135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212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744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930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930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446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35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战略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）合作伙伴：收银系统供应商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）运营商，本地资源的第三方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战略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33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通用：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）中铁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）西南区域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策略：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）通过中铁去实验平台，然后依赖销售去冲击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）技术要求特别高，混合型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Saas:ping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，其他服务，第三方</a:t>
            </a:r>
            <a:r>
              <a:rPr kumimoji="1" lang="en-US" altLang="zh-CN" dirty="0" err="1" smtClean="0"/>
              <a:t>saas</a:t>
            </a:r>
            <a:r>
              <a:rPr kumimoji="1" lang="zh-CN" altLang="en-US" dirty="0" smtClean="0"/>
              <a:t>服务的判断标准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57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3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卡卡兔为核心，融入物业产品</a:t>
            </a:r>
            <a:endParaRPr kumimoji="1" lang="en-US" altLang="zh-CN" dirty="0" smtClean="0"/>
          </a:p>
          <a:p>
            <a:r>
              <a:rPr kumimoji="1" lang="zh-CN" altLang="en-US" dirty="0" smtClean="0"/>
              <a:t>宫文学在物业基础上建立教育平台，门禁，停车场，快递，收费等联动</a:t>
            </a:r>
            <a:endParaRPr kumimoji="1" lang="en-US" altLang="zh-CN" dirty="0" smtClean="0"/>
          </a:p>
          <a:p>
            <a:r>
              <a:rPr kumimoji="1" lang="zh-CN" altLang="en-US" dirty="0" smtClean="0"/>
              <a:t>卡卡兔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收银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社区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停车场：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）有产品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）产品优化（物业算钱，用户缴费）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已经实现：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）用户安装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未实现：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）换频道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定位：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）安装不删除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运营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crossover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培训为例，利用社区资源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80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905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需要部署架构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从运维角度出发要求开发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1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143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D00AA-1F1A-F14A-83DB-03FDE7F764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05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3C2C-D428-8943-8620-8C68237E2EA1}" type="datetimeFigureOut">
              <a:rPr kumimoji="1" lang="zh-CN" altLang="en-US" smtClean="0"/>
              <a:t>2017/2/2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992-D9B8-A543-80B3-3E9CE6DEE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8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3C2C-D428-8943-8620-8C68237E2EA1}" type="datetimeFigureOut">
              <a:rPr kumimoji="1" lang="zh-CN" altLang="en-US" smtClean="0"/>
              <a:t>2017/2/2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992-D9B8-A543-80B3-3E9CE6DEE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3C2C-D428-8943-8620-8C68237E2EA1}" type="datetimeFigureOut">
              <a:rPr kumimoji="1" lang="zh-CN" altLang="en-US" smtClean="0"/>
              <a:t>2017/2/2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992-D9B8-A543-80B3-3E9CE6DEE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99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3C2C-D428-8943-8620-8C68237E2EA1}" type="datetimeFigureOut">
              <a:rPr kumimoji="1" lang="zh-CN" altLang="en-US" smtClean="0"/>
              <a:t>2017/2/2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992-D9B8-A543-80B3-3E9CE6DEE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77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3C2C-D428-8943-8620-8C68237E2EA1}" type="datetimeFigureOut">
              <a:rPr kumimoji="1" lang="zh-CN" altLang="en-US" smtClean="0"/>
              <a:t>2017/2/2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992-D9B8-A543-80B3-3E9CE6DEE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86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3C2C-D428-8943-8620-8C68237E2EA1}" type="datetimeFigureOut">
              <a:rPr kumimoji="1" lang="zh-CN" altLang="en-US" smtClean="0"/>
              <a:t>2017/2/2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992-D9B8-A543-80B3-3E9CE6DEE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73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3C2C-D428-8943-8620-8C68237E2EA1}" type="datetimeFigureOut">
              <a:rPr kumimoji="1" lang="zh-CN" altLang="en-US" smtClean="0"/>
              <a:t>2017/2/2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992-D9B8-A543-80B3-3E9CE6DEE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40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3C2C-D428-8943-8620-8C68237E2EA1}" type="datetimeFigureOut">
              <a:rPr kumimoji="1" lang="zh-CN" altLang="en-US" smtClean="0"/>
              <a:t>2017/2/2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992-D9B8-A543-80B3-3E9CE6DEE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3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3C2C-D428-8943-8620-8C68237E2EA1}" type="datetimeFigureOut">
              <a:rPr kumimoji="1" lang="zh-CN" altLang="en-US" smtClean="0"/>
              <a:t>2017/2/2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992-D9B8-A543-80B3-3E9CE6DEE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56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3C2C-D428-8943-8620-8C68237E2EA1}" type="datetimeFigureOut">
              <a:rPr kumimoji="1" lang="zh-CN" altLang="en-US" smtClean="0"/>
              <a:t>2017/2/2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992-D9B8-A543-80B3-3E9CE6DEE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11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3C2C-D428-8943-8620-8C68237E2EA1}" type="datetimeFigureOut">
              <a:rPr kumimoji="1" lang="zh-CN" altLang="en-US" smtClean="0"/>
              <a:t>2017/2/2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992-D9B8-A543-80B3-3E9CE6DEE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34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3C2C-D428-8943-8620-8C68237E2EA1}" type="datetimeFigureOut">
              <a:rPr kumimoji="1" lang="zh-CN" altLang="en-US" smtClean="0"/>
              <a:t>2017/2/2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5992-D9B8-A543-80B3-3E9CE6DEE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2017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奥科产品化梳理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78652"/>
            <a:ext cx="9144000" cy="1655762"/>
          </a:xfrm>
        </p:spPr>
        <p:txBody>
          <a:bodyPr/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2017-1</a:t>
            </a:r>
          </a:p>
          <a:p>
            <a:endParaRPr kumimoji="1"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V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0.3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3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72" y="56923"/>
            <a:ext cx="10515600" cy="980903"/>
          </a:xfrm>
        </p:spPr>
        <p:txBody>
          <a:bodyPr/>
          <a:lstStyle/>
          <a:p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工作项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5104645" y="4088868"/>
            <a:ext cx="1665514" cy="2082854"/>
            <a:chOff x="707573" y="1295400"/>
            <a:chExt cx="1665514" cy="2082854"/>
          </a:xfrm>
        </p:grpSpPr>
        <p:sp>
          <p:nvSpPr>
            <p:cNvPr id="3" name="矩形 2"/>
            <p:cNvSpPr/>
            <p:nvPr/>
          </p:nvSpPr>
          <p:spPr>
            <a:xfrm>
              <a:off x="707573" y="1295400"/>
              <a:ext cx="1665514" cy="20828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5543" y="1382486"/>
              <a:ext cx="794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运维</a:t>
              </a:r>
              <a:endParaRPr kumimoji="1" lang="zh-CN" altLang="en-US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92629" y="1861457"/>
              <a:ext cx="1317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技术选型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运维规范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en-US" altLang="zh-CN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Wiki</a:t>
              </a:r>
              <a:endParaRPr kumimoji="1" lang="zh-CN" altLang="en-US" sz="12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18459" y="2547257"/>
              <a:ext cx="16546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R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：啊智</a:t>
              </a:r>
              <a:endParaRPr kumimoji="1"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Ender</a:t>
              </a: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C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：昌泰，老宫</a:t>
              </a:r>
              <a:endParaRPr kumimoji="1"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I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Austin</a:t>
              </a:r>
              <a:endParaRPr kumimoji="1"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2894096" y="4102573"/>
            <a:ext cx="1665514" cy="2082854"/>
            <a:chOff x="3048001" y="1295400"/>
            <a:chExt cx="1665514" cy="2082854"/>
          </a:xfrm>
        </p:grpSpPr>
        <p:sp>
          <p:nvSpPr>
            <p:cNvPr id="12" name="矩形 11"/>
            <p:cNvSpPr/>
            <p:nvPr/>
          </p:nvSpPr>
          <p:spPr>
            <a:xfrm>
              <a:off x="3048001" y="1295400"/>
              <a:ext cx="1665514" cy="20828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45971" y="1382486"/>
              <a:ext cx="794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部署</a:t>
              </a:r>
              <a:endParaRPr kumimoji="1" lang="zh-CN" altLang="en-US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233057" y="1861457"/>
              <a:ext cx="1317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en-US" altLang="zh-CN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Docker</a:t>
              </a: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自动化部署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部署规范</a:t>
              </a:r>
              <a:endParaRPr kumimoji="1" lang="zh-CN" altLang="en-US" sz="12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45971" y="2547257"/>
              <a:ext cx="14042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R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：小黑</a:t>
              </a:r>
              <a:endParaRPr kumimoji="1"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Ender</a:t>
              </a: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C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：昌泰，老宫</a:t>
              </a:r>
              <a:endParaRPr kumimoji="1"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I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Austin</a:t>
              </a:r>
              <a:endParaRPr kumimoji="1"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2895595" y="1281695"/>
            <a:ext cx="1665514" cy="2082854"/>
            <a:chOff x="5355771" y="1295400"/>
            <a:chExt cx="1665514" cy="2082854"/>
          </a:xfrm>
        </p:grpSpPr>
        <p:sp>
          <p:nvSpPr>
            <p:cNvPr id="16" name="矩形 15"/>
            <p:cNvSpPr/>
            <p:nvPr/>
          </p:nvSpPr>
          <p:spPr>
            <a:xfrm>
              <a:off x="5355771" y="1295400"/>
              <a:ext cx="1665514" cy="20828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453740" y="1382486"/>
              <a:ext cx="140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Ice</a:t>
              </a:r>
              <a:r>
                <a:rPr kumimoji="1" lang="zh-CN" altLang="en-US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 </a:t>
              </a:r>
              <a:r>
                <a:rPr kumimoji="1" lang="en-US" altLang="zh-CN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2.0</a:t>
              </a:r>
              <a:r>
                <a:rPr kumimoji="1" lang="zh-CN" altLang="en-US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迁移</a:t>
              </a:r>
              <a:endParaRPr kumimoji="1" lang="zh-CN" altLang="en-US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40827" y="1861457"/>
              <a:ext cx="1480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en-US" altLang="zh-CN" sz="1200" dirty="0" err="1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Dubbox</a:t>
              </a: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帽子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多注册中心</a:t>
              </a:r>
              <a:endParaRPr kumimoji="1" lang="zh-CN" altLang="en-US" sz="12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453741" y="2547257"/>
              <a:ext cx="14042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R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：小黑</a:t>
              </a:r>
              <a:r>
                <a:rPr kumimoji="1" lang="zh-CN" altLang="en-US" sz="1000" dirty="0">
                  <a:latin typeface="Microsoft YaHei Light" charset="-122"/>
                  <a:ea typeface="Microsoft YaHei Light" charset="-122"/>
                  <a:cs typeface="Microsoft YaHei Light" charset="-122"/>
                </a:rPr>
                <a:t>、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嘉炜</a:t>
              </a:r>
              <a:endParaRPr kumimoji="1"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Ender</a:t>
              </a: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C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：昌泰，老宫</a:t>
              </a:r>
              <a:endParaRPr kumimoji="1"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I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Austin</a:t>
              </a:r>
              <a:endParaRPr kumimoji="1"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7315194" y="4088868"/>
            <a:ext cx="1665514" cy="2082854"/>
            <a:chOff x="7696196" y="1295400"/>
            <a:chExt cx="1665514" cy="2082854"/>
          </a:xfrm>
        </p:grpSpPr>
        <p:sp>
          <p:nvSpPr>
            <p:cNvPr id="20" name="矩形 19"/>
            <p:cNvSpPr/>
            <p:nvPr/>
          </p:nvSpPr>
          <p:spPr>
            <a:xfrm>
              <a:off x="7696196" y="1295400"/>
              <a:ext cx="1665514" cy="20828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794166" y="1382486"/>
              <a:ext cx="1567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微服务供应侧</a:t>
              </a:r>
              <a:endParaRPr kumimoji="1" lang="zh-CN" altLang="en-US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81252" y="1861457"/>
              <a:ext cx="1480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审核标准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联盟</a:t>
              </a:r>
              <a:endParaRPr kumimoji="1" lang="zh-CN" altLang="en-US" sz="12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794166" y="2547257"/>
              <a:ext cx="14042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R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：志彬、老宫</a:t>
              </a:r>
              <a:endParaRPr kumimoji="1"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Ender</a:t>
              </a: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C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：昌泰，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Austin</a:t>
              </a: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I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Austin</a:t>
              </a:r>
              <a:endParaRPr kumimoji="1"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7315194" y="1265428"/>
            <a:ext cx="1785256" cy="2082854"/>
            <a:chOff x="718458" y="4005943"/>
            <a:chExt cx="1785256" cy="2082854"/>
          </a:xfrm>
        </p:grpSpPr>
        <p:sp>
          <p:nvSpPr>
            <p:cNvPr id="24" name="矩形 23"/>
            <p:cNvSpPr/>
            <p:nvPr/>
          </p:nvSpPr>
          <p:spPr>
            <a:xfrm>
              <a:off x="718458" y="4005943"/>
              <a:ext cx="1665514" cy="20828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6428" y="4093029"/>
              <a:ext cx="1567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微服务升级</a:t>
              </a:r>
              <a:endParaRPr kumimoji="1" lang="zh-CN" altLang="en-US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3514" y="4572000"/>
              <a:ext cx="1480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多租户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多供应商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en-US" altLang="zh-CN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SDK</a:t>
              </a:r>
              <a:endParaRPr kumimoji="1" lang="zh-CN" altLang="en-US" sz="12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16428" y="5257800"/>
              <a:ext cx="16872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R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：小黑、嘉炜</a:t>
              </a:r>
              <a:endParaRPr kumimoji="1"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Ender</a:t>
              </a: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C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：昌泰，老宫</a:t>
              </a:r>
              <a:endParaRPr kumimoji="1"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I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Austin</a:t>
              </a:r>
              <a:endParaRPr kumimoji="1"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9519552" y="1279310"/>
            <a:ext cx="1828798" cy="2082854"/>
            <a:chOff x="3048001" y="4005943"/>
            <a:chExt cx="1828798" cy="2082854"/>
          </a:xfrm>
        </p:grpSpPr>
        <p:sp>
          <p:nvSpPr>
            <p:cNvPr id="28" name="矩形 27"/>
            <p:cNvSpPr/>
            <p:nvPr/>
          </p:nvSpPr>
          <p:spPr>
            <a:xfrm>
              <a:off x="3048001" y="4005943"/>
              <a:ext cx="1665514" cy="20828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45971" y="4093029"/>
              <a:ext cx="1567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平台接入</a:t>
              </a:r>
              <a:endParaRPr kumimoji="1" lang="zh-CN" altLang="en-US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058885" y="4505904"/>
              <a:ext cx="16655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接入流程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en-US" altLang="zh-CN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SDK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在线调试优化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看板</a:t>
              </a:r>
              <a:endParaRPr kumimoji="1" lang="zh-CN" altLang="en-US" sz="12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58884" y="5312229"/>
              <a:ext cx="1817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R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：志彬、嘉炜</a:t>
              </a:r>
              <a:r>
                <a:rPr kumimoji="1" lang="zh-CN" altLang="en-US" sz="1000" dirty="0">
                  <a:latin typeface="Microsoft YaHei Light" charset="-122"/>
                  <a:ea typeface="Microsoft YaHei Light" charset="-122"/>
                  <a:cs typeface="Microsoft YaHei Light" charset="-122"/>
                </a:rPr>
                <a:t>、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阿智、小黑</a:t>
              </a:r>
              <a:endParaRPr kumimoji="1"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Ender</a:t>
              </a: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C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：昌泰，老宫</a:t>
              </a:r>
              <a:endParaRPr kumimoji="1"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I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Austin</a:t>
              </a:r>
              <a:endParaRPr kumimoji="1"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794657" y="4129633"/>
            <a:ext cx="1926771" cy="2168060"/>
            <a:chOff x="5377543" y="4005943"/>
            <a:chExt cx="1926771" cy="2168060"/>
          </a:xfrm>
        </p:grpSpPr>
        <p:sp>
          <p:nvSpPr>
            <p:cNvPr id="32" name="矩形 31"/>
            <p:cNvSpPr/>
            <p:nvPr/>
          </p:nvSpPr>
          <p:spPr>
            <a:xfrm>
              <a:off x="5377543" y="4005943"/>
              <a:ext cx="1665514" cy="20828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475513" y="4093029"/>
              <a:ext cx="1567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开发标准</a:t>
              </a:r>
              <a:endParaRPr kumimoji="1" lang="zh-CN" altLang="en-US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388427" y="4505904"/>
              <a:ext cx="16655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en-US" altLang="zh-CN" sz="1200" dirty="0" err="1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Gitlab</a:t>
              </a: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分支策略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en-US" altLang="zh-CN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Jenkins</a:t>
              </a: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持续集成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代码规划、审核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单元测试</a:t>
              </a:r>
              <a:endParaRPr kumimoji="1" lang="zh-CN" altLang="en-US" sz="12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388426" y="5312229"/>
              <a:ext cx="1915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R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：王海鹏</a:t>
              </a:r>
              <a:endParaRPr kumimoji="1"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Ender</a:t>
              </a: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C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：昌泰，老宫、嘉炜、王运武</a:t>
              </a:r>
              <a:endParaRPr kumimoji="1"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I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Austin</a:t>
              </a:r>
              <a:endParaRPr kumimoji="1"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9530435" y="4102573"/>
            <a:ext cx="1926771" cy="2082854"/>
            <a:chOff x="7696196" y="4005943"/>
            <a:chExt cx="1926771" cy="2082854"/>
          </a:xfrm>
        </p:grpSpPr>
        <p:sp>
          <p:nvSpPr>
            <p:cNvPr id="36" name="矩形 35"/>
            <p:cNvSpPr/>
            <p:nvPr/>
          </p:nvSpPr>
          <p:spPr>
            <a:xfrm>
              <a:off x="7696196" y="4005943"/>
              <a:ext cx="1665514" cy="20828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794166" y="4093029"/>
              <a:ext cx="1567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项目管理</a:t>
              </a:r>
              <a:endParaRPr kumimoji="1" lang="zh-CN" altLang="en-US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707080" y="4505904"/>
              <a:ext cx="1665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四层架构图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七步法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707079" y="5312229"/>
              <a:ext cx="19158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R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Ender</a:t>
              </a: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Ender</a:t>
              </a: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C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：志彬、老宫、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Austin</a:t>
              </a: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I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Austin</a:t>
              </a:r>
              <a:endParaRPr kumimoji="1"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5110836" y="1267990"/>
            <a:ext cx="1926771" cy="2082854"/>
            <a:chOff x="9938653" y="1295400"/>
            <a:chExt cx="1926771" cy="2082854"/>
          </a:xfrm>
        </p:grpSpPr>
        <p:sp>
          <p:nvSpPr>
            <p:cNvPr id="40" name="矩形 39"/>
            <p:cNvSpPr/>
            <p:nvPr/>
          </p:nvSpPr>
          <p:spPr>
            <a:xfrm>
              <a:off x="9938653" y="1295400"/>
              <a:ext cx="1665514" cy="20828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0036623" y="1382486"/>
              <a:ext cx="1567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卡卡兔改造</a:t>
              </a:r>
              <a:endParaRPr kumimoji="1" lang="zh-CN" altLang="en-US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949537" y="1795361"/>
              <a:ext cx="1665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微服务化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标准对接接口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949536" y="2601686"/>
              <a:ext cx="19158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R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：嘉炜</a:t>
              </a:r>
              <a:endParaRPr kumimoji="1"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Ender</a:t>
              </a: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C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：志彬、老宫、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Austin</a:t>
              </a: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I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Austin</a:t>
              </a:r>
              <a:endParaRPr kumimoji="1"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783774" y="1281695"/>
            <a:ext cx="1926771" cy="2082854"/>
            <a:chOff x="9938653" y="4005943"/>
            <a:chExt cx="1926771" cy="2082854"/>
          </a:xfrm>
        </p:grpSpPr>
        <p:sp>
          <p:nvSpPr>
            <p:cNvPr id="44" name="矩形 43"/>
            <p:cNvSpPr/>
            <p:nvPr/>
          </p:nvSpPr>
          <p:spPr>
            <a:xfrm>
              <a:off x="9938653" y="4005943"/>
              <a:ext cx="1665514" cy="20828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036623" y="4093029"/>
              <a:ext cx="1567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预生产环境</a:t>
              </a:r>
              <a:endParaRPr kumimoji="1" lang="zh-CN" altLang="en-US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949537" y="4505904"/>
              <a:ext cx="1665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搭建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中铁试点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2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平台</a:t>
              </a:r>
              <a:endPara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949536" y="5312229"/>
              <a:ext cx="19158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R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：小黑、嘉炜</a:t>
              </a:r>
              <a:endParaRPr kumimoji="1"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Ender</a:t>
              </a: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C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：志彬、老宫、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Austin</a:t>
              </a:r>
            </a:p>
            <a:p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I</a:t>
              </a:r>
              <a:r>
                <a:rPr kumimoji="1" lang="zh-CN" altLang="en-US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：</a:t>
              </a:r>
              <a:r>
                <a:rPr kumimoji="1" lang="en-US" altLang="zh-CN" sz="1000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Austin</a:t>
              </a:r>
              <a:endParaRPr kumimoji="1"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sp>
        <p:nvSpPr>
          <p:cNvPr id="54" name="椭圆 53"/>
          <p:cNvSpPr/>
          <p:nvPr/>
        </p:nvSpPr>
        <p:spPr>
          <a:xfrm>
            <a:off x="1490597" y="3494762"/>
            <a:ext cx="250521" cy="25052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3695619" y="3518324"/>
            <a:ext cx="250521" cy="25052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5914736" y="3481474"/>
            <a:ext cx="250521" cy="25052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7990031" y="3502215"/>
            <a:ext cx="250521" cy="25052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10248741" y="3494762"/>
            <a:ext cx="250521" cy="25052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1490596" y="6337913"/>
            <a:ext cx="250521" cy="25052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3694194" y="6341819"/>
            <a:ext cx="250521" cy="25052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5914735" y="6318920"/>
            <a:ext cx="250521" cy="25052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8022690" y="6312605"/>
            <a:ext cx="250521" cy="25052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10276033" y="6336144"/>
            <a:ext cx="496351" cy="20657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10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276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247" y="210142"/>
            <a:ext cx="10515600" cy="1325563"/>
          </a:xfrm>
        </p:spPr>
        <p:txBody>
          <a:bodyPr/>
          <a:lstStyle/>
          <a:p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通用产品（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2+2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模式）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2" y="1535705"/>
            <a:ext cx="457199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收费系统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物业公司核心系统</a:t>
            </a:r>
            <a:endParaRPr kumimoji="1" lang="en-US" altLang="zh-CN" sz="1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管财</a:t>
            </a:r>
            <a:endParaRPr kumimoji="1" lang="en-US" altLang="zh-CN" sz="1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移动签到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员工考勤管理</a:t>
            </a:r>
            <a:endParaRPr kumimoji="1" lang="en-US" altLang="zh-CN" sz="1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管人</a:t>
            </a:r>
            <a:endParaRPr kumimoji="1" lang="en-US" altLang="zh-CN" sz="1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停车场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占地盘</a:t>
            </a:r>
            <a:endParaRPr kumimoji="1" lang="en-US" altLang="zh-CN" sz="1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效果快</a:t>
            </a:r>
            <a:endParaRPr kumimoji="1" lang="en-US" altLang="zh-CN" sz="1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收益高</a:t>
            </a:r>
            <a:endParaRPr kumimoji="1" lang="en-US" altLang="zh-CN" sz="1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门禁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卡位</a:t>
            </a:r>
            <a:endParaRPr kumimoji="1" lang="en-US" altLang="zh-CN" sz="1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入口</a:t>
            </a:r>
            <a:endParaRPr kumimoji="1" lang="en-US" altLang="zh-CN" sz="1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提升用户活跃度</a:t>
            </a:r>
            <a:endParaRPr kumimoji="1" lang="en-US" altLang="zh-CN" sz="1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27742" y="1535705"/>
            <a:ext cx="45410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此产品矩阵能够快速物业公司，帮助物业提升收入，做好人事管理，提高效率，快速获取用户。随着发展，平台提供更多的系统，帮助物业公司做好人，财，事，物四方面的管理。通过物业产品延伸到社区增值服务，利用运营商把商圈发展起来。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247" y="210142"/>
            <a:ext cx="10515600" cy="1325563"/>
          </a:xfrm>
        </p:spPr>
        <p:txBody>
          <a:bodyPr/>
          <a:lstStyle/>
          <a:p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通用产品（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2+2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模式）实现方式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7905" y="1535705"/>
            <a:ext cx="10244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Ice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2.0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升级，全面迁移到</a:t>
            </a:r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dubbox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，实现微服务层通用化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微服务多租户升级，各个微服务支持多租户，多应用，集中统一部署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鉴权，计数，日志，缓存，数据库公共服务统一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应用多租户升级，全面支持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https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UI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统一风格，单点登录支持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统一入口门户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portal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，提供客户使用产品的唯一入口，自定义域名绑定</a:t>
            </a:r>
            <a:endParaRPr kumimoji="1"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物业平台管理后台，提供管理方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代理方统一开通管理账号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部署自动化，运维标准化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1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375" y="94281"/>
            <a:ext cx="10515600" cy="931271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Ice</a:t>
            </a:r>
            <a:r>
              <a:rPr kumimoji="1"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2.0</a:t>
            </a:r>
            <a:r>
              <a:rPr kumimoji="1"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升级，全面迁移到</a:t>
            </a:r>
            <a:r>
              <a:rPr kumimoji="1" lang="en-US" altLang="zh-CN" sz="32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dubbox</a:t>
            </a:r>
            <a:r>
              <a:rPr kumimoji="1"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，实现微服务层通用化</a:t>
            </a:r>
            <a:endParaRPr kumimoji="1"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65842" y="2870012"/>
            <a:ext cx="4978400" cy="1368425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5842" y="2009587"/>
            <a:ext cx="1390650" cy="458787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5842" y="4644837"/>
            <a:ext cx="1390650" cy="915987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4317" y="4644837"/>
            <a:ext cx="1390650" cy="915987"/>
          </a:xfrm>
          <a:prstGeom prst="rect">
            <a:avLst/>
          </a:prstGeom>
          <a:noFill/>
          <a:ln w="28575" cmpd="sng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3592" y="4644837"/>
            <a:ext cx="1390650" cy="915987"/>
          </a:xfrm>
          <a:prstGeom prst="rect">
            <a:avLst/>
          </a:prstGeom>
          <a:noFill/>
          <a:ln w="28575" cmpd="sng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2056405" y="2468374"/>
            <a:ext cx="9525" cy="3698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13492" y="2871599"/>
            <a:ext cx="895350" cy="203200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13492" y="4035237"/>
            <a:ext cx="895350" cy="203200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80380" y="4035237"/>
            <a:ext cx="895350" cy="203200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01242" y="4035237"/>
            <a:ext cx="895350" cy="203200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2057992" y="4232087"/>
            <a:ext cx="7938" cy="412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8" idx="0"/>
          </p:cNvCxnSpPr>
          <p:nvPr/>
        </p:nvCxnSpPr>
        <p:spPr>
          <a:xfrm>
            <a:off x="3826467" y="4243199"/>
            <a:ext cx="3175" cy="401638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15" idx="2"/>
            <a:endCxn id="9" idx="0"/>
          </p:cNvCxnSpPr>
          <p:nvPr/>
        </p:nvCxnSpPr>
        <p:spPr>
          <a:xfrm>
            <a:off x="5648917" y="4238437"/>
            <a:ext cx="0" cy="406400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1659530" y="2838262"/>
            <a:ext cx="70083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en-US" altLang="zh-TW" sz="1000">
                <a:latin typeface="Microsoft YaHei Light" charset="-122"/>
                <a:ea typeface="Microsoft YaHei Light" charset="-122"/>
                <a:cs typeface="Microsoft YaHei Light" charset="-122"/>
              </a:rPr>
              <a:t>REST/AG</a:t>
            </a:r>
            <a:endParaRPr kumimoji="0" lang="zh-CN" altLang="en-US" sz="10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8" name="文本框 19"/>
          <p:cNvSpPr txBox="1">
            <a:spLocks noChangeArrowheads="1"/>
          </p:cNvSpPr>
          <p:nvPr/>
        </p:nvSpPr>
        <p:spPr bwMode="auto">
          <a:xfrm>
            <a:off x="1659530" y="4022537"/>
            <a:ext cx="70083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en-US" altLang="zh-TW" sz="1000">
                <a:latin typeface="Microsoft YaHei Light" charset="-122"/>
                <a:ea typeface="Microsoft YaHei Light" charset="-122"/>
                <a:cs typeface="Microsoft YaHei Light" charset="-122"/>
              </a:rPr>
              <a:t>REST/AG</a:t>
            </a:r>
            <a:endParaRPr kumimoji="0" lang="zh-CN" altLang="en-US" sz="10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9" name="文本框 27"/>
          <p:cNvSpPr txBox="1">
            <a:spLocks noChangeArrowheads="1"/>
          </p:cNvSpPr>
          <p:nvPr/>
        </p:nvSpPr>
        <p:spPr bwMode="auto">
          <a:xfrm>
            <a:off x="3431180" y="4005074"/>
            <a:ext cx="70083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en-US" altLang="zh-TW" sz="1000">
                <a:latin typeface="Microsoft YaHei Light" charset="-122"/>
                <a:ea typeface="Microsoft YaHei Light" charset="-122"/>
                <a:cs typeface="Microsoft YaHei Light" charset="-122"/>
              </a:rPr>
              <a:t>REST/AG</a:t>
            </a:r>
            <a:endParaRPr kumimoji="0" lang="zh-CN" altLang="en-US" sz="10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0" name="文本框 28"/>
          <p:cNvSpPr txBox="1">
            <a:spLocks noChangeArrowheads="1"/>
          </p:cNvSpPr>
          <p:nvPr/>
        </p:nvSpPr>
        <p:spPr bwMode="auto">
          <a:xfrm>
            <a:off x="5252042" y="4005074"/>
            <a:ext cx="70083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en-US" altLang="zh-TW" sz="1000">
                <a:latin typeface="Microsoft YaHei Light" charset="-122"/>
                <a:ea typeface="Microsoft YaHei Light" charset="-122"/>
                <a:cs typeface="Microsoft YaHei Light" charset="-122"/>
              </a:rPr>
              <a:t>REST/AG</a:t>
            </a:r>
            <a:endParaRPr kumimoji="0" lang="zh-CN" altLang="en-US" sz="10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21" name="直线连接符 20"/>
          <p:cNvCxnSpPr>
            <a:stCxn id="15" idx="2"/>
            <a:endCxn id="32" idx="0"/>
          </p:cNvCxnSpPr>
          <p:nvPr/>
        </p:nvCxnSpPr>
        <p:spPr>
          <a:xfrm>
            <a:off x="2061167" y="3098612"/>
            <a:ext cx="1588" cy="333375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32" idx="4"/>
            <a:endCxn id="32" idx="0"/>
          </p:cNvCxnSpPr>
          <p:nvPr/>
        </p:nvCxnSpPr>
        <p:spPr>
          <a:xfrm flipH="1">
            <a:off x="2061167" y="3663762"/>
            <a:ext cx="1588" cy="358775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32" idx="4"/>
            <a:endCxn id="32" idx="6"/>
          </p:cNvCxnSpPr>
          <p:nvPr/>
        </p:nvCxnSpPr>
        <p:spPr>
          <a:xfrm flipH="1" flipV="1">
            <a:off x="2180230" y="3547874"/>
            <a:ext cx="3459162" cy="0"/>
          </a:xfrm>
          <a:prstGeom prst="line">
            <a:avLst/>
          </a:prstGeom>
          <a:ln w="28575" cmpd="sng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32" idx="4"/>
            <a:endCxn id="32" idx="6"/>
          </p:cNvCxnSpPr>
          <p:nvPr/>
        </p:nvCxnSpPr>
        <p:spPr>
          <a:xfrm>
            <a:off x="5648917" y="3535174"/>
            <a:ext cx="0" cy="493713"/>
          </a:xfrm>
          <a:prstGeom prst="line">
            <a:avLst/>
          </a:prstGeom>
          <a:ln w="28575" cmpd="sng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32" idx="4"/>
            <a:endCxn id="32" idx="6"/>
          </p:cNvCxnSpPr>
          <p:nvPr/>
        </p:nvCxnSpPr>
        <p:spPr>
          <a:xfrm>
            <a:off x="3832817" y="3538349"/>
            <a:ext cx="0" cy="492125"/>
          </a:xfrm>
          <a:prstGeom prst="line">
            <a:avLst/>
          </a:prstGeom>
          <a:ln w="28575" cmpd="sng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55"/>
          <p:cNvSpPr txBox="1">
            <a:spLocks noChangeArrowheads="1"/>
          </p:cNvSpPr>
          <p:nvPr/>
        </p:nvSpPr>
        <p:spPr bwMode="auto">
          <a:xfrm>
            <a:off x="5531442" y="2885565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en-US" altLang="zh-TW" sz="1600">
                <a:latin typeface="Microsoft YaHei Light" charset="-122"/>
                <a:ea typeface="Microsoft YaHei Light" charset="-122"/>
                <a:cs typeface="Microsoft YaHei Light" charset="-122"/>
              </a:rPr>
              <a:t>iCE1.0</a:t>
            </a:r>
            <a:endParaRPr kumimoji="0" lang="zh-CN" altLang="en-US" sz="1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7" name="文本框 56"/>
          <p:cNvSpPr txBox="1">
            <a:spLocks noChangeArrowheads="1"/>
          </p:cNvSpPr>
          <p:nvPr/>
        </p:nvSpPr>
        <p:spPr bwMode="auto">
          <a:xfrm>
            <a:off x="1608730" y="2041337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客户端</a:t>
            </a:r>
            <a:endParaRPr kumimoji="0" lang="zh-CN" altLang="en-US" sz="1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8" name="文本框 57"/>
          <p:cNvSpPr txBox="1">
            <a:spLocks noChangeArrowheads="1"/>
          </p:cNvSpPr>
          <p:nvPr/>
        </p:nvSpPr>
        <p:spPr bwMode="auto">
          <a:xfrm>
            <a:off x="1536100" y="4768662"/>
            <a:ext cx="10342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/>
            <a:r>
              <a:rPr kumimoji="0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微服务</a:t>
            </a:r>
            <a:r>
              <a:rPr kumimoji="0" lang="en-US" altLang="zh-TW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endParaRPr kumimoji="0" lang="en-US" altLang="zh-TW" sz="1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ctr"/>
            <a:r>
              <a:rPr kumimoji="0" lang="en-US" altLang="zh-TW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V1.0</a:t>
            </a:r>
            <a:endParaRPr kumimoji="0" lang="zh-CN" altLang="en-US" sz="1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9" name="文本框 58"/>
          <p:cNvSpPr txBox="1">
            <a:spLocks noChangeArrowheads="1"/>
          </p:cNvSpPr>
          <p:nvPr/>
        </p:nvSpPr>
        <p:spPr bwMode="auto">
          <a:xfrm>
            <a:off x="3314101" y="4801999"/>
            <a:ext cx="10342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/>
            <a:r>
              <a:rPr kumimoji="0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微服务</a:t>
            </a:r>
            <a:r>
              <a:rPr kumimoji="0" lang="en-US" altLang="zh-TW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endParaRPr kumimoji="0" lang="en-US" altLang="zh-TW" sz="1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ctr"/>
            <a:r>
              <a:rPr kumimoji="0" lang="en-US" altLang="zh-TW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V1.1</a:t>
            </a:r>
            <a:endParaRPr kumimoji="0" lang="zh-CN" altLang="en-US" sz="1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0" name="文本框 59"/>
          <p:cNvSpPr txBox="1">
            <a:spLocks noChangeArrowheads="1"/>
          </p:cNvSpPr>
          <p:nvPr/>
        </p:nvSpPr>
        <p:spPr bwMode="auto">
          <a:xfrm>
            <a:off x="5139858" y="4801999"/>
            <a:ext cx="1007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/>
            <a:r>
              <a:rPr kumimoji="0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微服务</a:t>
            </a:r>
            <a:r>
              <a:rPr kumimoji="0" lang="en-US" altLang="zh-TW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B</a:t>
            </a:r>
            <a:endParaRPr kumimoji="0" lang="en-US" altLang="zh-TW" sz="1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ctr"/>
            <a:r>
              <a:rPr kumimoji="0" lang="en-US" altLang="zh-TW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V1.1</a:t>
            </a:r>
            <a:endParaRPr kumimoji="0" lang="zh-CN" altLang="en-US" sz="1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12167" y="3458974"/>
            <a:ext cx="2043113" cy="227013"/>
          </a:xfrm>
          <a:prstGeom prst="rect">
            <a:avLst/>
          </a:prstGeom>
          <a:noFill/>
          <a:ln w="28575" cmpd="sng">
            <a:solidFill>
              <a:srgbClr val="66006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43692" y="3431987"/>
            <a:ext cx="236538" cy="231775"/>
          </a:xfrm>
          <a:prstGeom prst="ellipse">
            <a:avLst/>
          </a:prstGeom>
          <a:noFill/>
          <a:ln w="28575" cmpd="sng">
            <a:solidFill>
              <a:srgbClr val="66006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 sz="28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01505" y="2315969"/>
            <a:ext cx="447901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AG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产品化问题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非分布式，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AG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为单点瓶颈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一个租户只能对应一个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Ag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无法动态创建多个不同租户的实例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Ag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无法自动配置微服务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改造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Ag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成本高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2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037040" y="2653587"/>
            <a:ext cx="895350" cy="355600"/>
          </a:xfrm>
          <a:prstGeom prst="rect">
            <a:avLst/>
          </a:prstGeom>
          <a:solidFill>
            <a:schemeClr val="accent4"/>
          </a:solidFill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81090" y="2647237"/>
            <a:ext cx="6096000" cy="1368425"/>
          </a:xfrm>
          <a:prstGeom prst="rect">
            <a:avLst/>
          </a:prstGeom>
          <a:noFill/>
          <a:ln w="28575" cmpd="sng"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60515" y="1786812"/>
            <a:ext cx="1390650" cy="458787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60515" y="4422062"/>
            <a:ext cx="1390650" cy="915987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28990" y="4422062"/>
            <a:ext cx="1390650" cy="915987"/>
          </a:xfrm>
          <a:prstGeom prst="rect">
            <a:avLst/>
          </a:prstGeom>
          <a:noFill/>
          <a:ln w="28575" cmpd="sng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948265" y="4422062"/>
            <a:ext cx="1390650" cy="915987"/>
          </a:xfrm>
          <a:prstGeom prst="rect">
            <a:avLst/>
          </a:prstGeom>
          <a:noFill/>
          <a:ln w="28575" cmpd="sng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39" name="直线箭头连接符 38"/>
          <p:cNvCxnSpPr/>
          <p:nvPr/>
        </p:nvCxnSpPr>
        <p:spPr>
          <a:xfrm>
            <a:off x="2051078" y="2245599"/>
            <a:ext cx="9525" cy="3698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608165" y="2648824"/>
            <a:ext cx="895350" cy="203200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95915" y="3812462"/>
            <a:ext cx="895350" cy="203200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2052665" y="4009312"/>
            <a:ext cx="7938" cy="412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endCxn id="37" idx="0"/>
          </p:cNvCxnSpPr>
          <p:nvPr/>
        </p:nvCxnSpPr>
        <p:spPr>
          <a:xfrm>
            <a:off x="3821140" y="4020424"/>
            <a:ext cx="3175" cy="401638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4" idx="2"/>
            <a:endCxn id="38" idx="0"/>
          </p:cNvCxnSpPr>
          <p:nvPr/>
        </p:nvCxnSpPr>
        <p:spPr>
          <a:xfrm>
            <a:off x="5643590" y="4015662"/>
            <a:ext cx="0" cy="406400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18"/>
          <p:cNvSpPr txBox="1">
            <a:spLocks noChangeArrowheads="1"/>
          </p:cNvSpPr>
          <p:nvPr/>
        </p:nvSpPr>
        <p:spPr bwMode="auto">
          <a:xfrm>
            <a:off x="1654203" y="2615487"/>
            <a:ext cx="6078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en-US" altLang="zh-TW" sz="1000">
                <a:latin typeface="Microsoft YaHei Light" charset="-122"/>
                <a:ea typeface="Microsoft YaHei Light" charset="-122"/>
                <a:cs typeface="Microsoft YaHei Light" charset="-122"/>
              </a:rPr>
              <a:t>Invoker</a:t>
            </a:r>
            <a:endParaRPr kumimoji="0" lang="zh-CN" altLang="en-US" sz="10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6" name="文本框 19"/>
          <p:cNvSpPr txBox="1">
            <a:spLocks noChangeArrowheads="1"/>
          </p:cNvSpPr>
          <p:nvPr/>
        </p:nvSpPr>
        <p:spPr bwMode="auto">
          <a:xfrm>
            <a:off x="1654203" y="3799762"/>
            <a:ext cx="6703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en-US" altLang="zh-TW" sz="1000">
                <a:latin typeface="Microsoft YaHei Light" charset="-122"/>
                <a:ea typeface="Microsoft YaHei Light" charset="-122"/>
                <a:cs typeface="Microsoft YaHei Light" charset="-122"/>
              </a:rPr>
              <a:t>Exporter</a:t>
            </a:r>
            <a:endParaRPr kumimoji="0" lang="zh-CN" altLang="en-US" sz="10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7" name="文本框 55"/>
          <p:cNvSpPr txBox="1">
            <a:spLocks noChangeArrowheads="1"/>
          </p:cNvSpPr>
          <p:nvPr/>
        </p:nvSpPr>
        <p:spPr bwMode="auto">
          <a:xfrm>
            <a:off x="6157940" y="2631362"/>
            <a:ext cx="7553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en-US" altLang="zh-TW" sz="1600">
                <a:latin typeface="Microsoft YaHei Light" charset="-122"/>
                <a:ea typeface="Microsoft YaHei Light" charset="-122"/>
                <a:cs typeface="Microsoft YaHei Light" charset="-122"/>
              </a:rPr>
              <a:t>iCE2.0</a:t>
            </a:r>
            <a:endParaRPr kumimoji="0" lang="zh-CN" altLang="en-US" sz="16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8" name="文本框 56"/>
          <p:cNvSpPr txBox="1">
            <a:spLocks noChangeArrowheads="1"/>
          </p:cNvSpPr>
          <p:nvPr/>
        </p:nvSpPr>
        <p:spPr bwMode="auto">
          <a:xfrm>
            <a:off x="1179540" y="1378824"/>
            <a:ext cx="1249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en-US" altLang="zh-TW" sz="1800">
                <a:latin typeface="Microsoft YaHei Light" charset="-122"/>
                <a:ea typeface="Microsoft YaHei Light" charset="-122"/>
                <a:cs typeface="Microsoft YaHei Light" charset="-122"/>
              </a:rPr>
              <a:t>Consumer</a:t>
            </a:r>
          </a:p>
        </p:txBody>
      </p:sp>
      <p:sp>
        <p:nvSpPr>
          <p:cNvPr id="49" name="椭圆 48"/>
          <p:cNvSpPr/>
          <p:nvPr/>
        </p:nvSpPr>
        <p:spPr>
          <a:xfrm>
            <a:off x="4664103" y="2729787"/>
            <a:ext cx="236537" cy="231775"/>
          </a:xfrm>
          <a:prstGeom prst="ellipse">
            <a:avLst/>
          </a:prstGeom>
          <a:noFill/>
          <a:ln w="28575" cmpd="sng">
            <a:solidFill>
              <a:srgbClr val="66006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 sz="28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0" name="文本框 32"/>
          <p:cNvSpPr txBox="1">
            <a:spLocks noChangeArrowheads="1"/>
          </p:cNvSpPr>
          <p:nvPr/>
        </p:nvSpPr>
        <p:spPr bwMode="auto">
          <a:xfrm>
            <a:off x="3456015" y="3787062"/>
            <a:ext cx="6703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en-US" altLang="zh-TW" sz="1000">
                <a:latin typeface="Microsoft YaHei Light" charset="-122"/>
                <a:ea typeface="Microsoft YaHei Light" charset="-122"/>
                <a:cs typeface="Microsoft YaHei Light" charset="-122"/>
              </a:rPr>
              <a:t>Exporter</a:t>
            </a:r>
            <a:endParaRPr kumimoji="0" lang="zh-CN" altLang="en-US" sz="10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1" name="文本框 34"/>
          <p:cNvSpPr txBox="1">
            <a:spLocks noChangeArrowheads="1"/>
          </p:cNvSpPr>
          <p:nvPr/>
        </p:nvSpPr>
        <p:spPr bwMode="auto">
          <a:xfrm>
            <a:off x="5272115" y="3798174"/>
            <a:ext cx="6703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en-US" altLang="zh-TW" sz="1000">
                <a:latin typeface="Microsoft YaHei Light" charset="-122"/>
                <a:ea typeface="Microsoft YaHei Light" charset="-122"/>
                <a:cs typeface="Microsoft YaHei Light" charset="-122"/>
              </a:rPr>
              <a:t>Exporter</a:t>
            </a:r>
            <a:endParaRPr kumimoji="0" lang="zh-CN" altLang="en-US" sz="10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244628" y="1466137"/>
            <a:ext cx="1592262" cy="1438275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3" name="文本框 40"/>
          <p:cNvSpPr txBox="1">
            <a:spLocks noChangeArrowheads="1"/>
          </p:cNvSpPr>
          <p:nvPr/>
        </p:nvSpPr>
        <p:spPr bwMode="auto">
          <a:xfrm>
            <a:off x="1603403" y="1818562"/>
            <a:ext cx="1138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客户端</a:t>
            </a:r>
            <a:r>
              <a:rPr kumimoji="0"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BE</a:t>
            </a:r>
            <a:endParaRPr kumimoji="0" lang="zh-CN" altLang="en-US" sz="1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4" name="文本框 41"/>
          <p:cNvSpPr txBox="1">
            <a:spLocks noChangeArrowheads="1"/>
          </p:cNvSpPr>
          <p:nvPr/>
        </p:nvSpPr>
        <p:spPr bwMode="auto">
          <a:xfrm>
            <a:off x="1530773" y="4545887"/>
            <a:ext cx="10342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/>
            <a:r>
              <a:rPr kumimoji="0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微服务</a:t>
            </a:r>
            <a:r>
              <a:rPr kumimoji="0" lang="en-US" altLang="zh-TW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endParaRPr kumimoji="0" lang="en-US" altLang="zh-TW" sz="1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ctr"/>
            <a:r>
              <a:rPr kumimoji="0" lang="en-US" altLang="zh-TW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V1.0</a:t>
            </a:r>
            <a:endParaRPr kumimoji="0" lang="zh-CN" altLang="en-US" sz="1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5" name="文本框 42"/>
          <p:cNvSpPr txBox="1">
            <a:spLocks noChangeArrowheads="1"/>
          </p:cNvSpPr>
          <p:nvPr/>
        </p:nvSpPr>
        <p:spPr bwMode="auto">
          <a:xfrm>
            <a:off x="3308774" y="4579224"/>
            <a:ext cx="10342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/>
            <a:r>
              <a:rPr kumimoji="0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微服务</a:t>
            </a:r>
            <a:r>
              <a:rPr kumimoji="0" lang="en-US" altLang="zh-TW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endParaRPr kumimoji="0" lang="en-US" altLang="zh-TW" sz="1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ctr"/>
            <a:r>
              <a:rPr kumimoji="0" lang="en-US" altLang="zh-TW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V1.1</a:t>
            </a:r>
            <a:endParaRPr kumimoji="0" lang="zh-CN" altLang="en-US" sz="1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6" name="文本框 43"/>
          <p:cNvSpPr txBox="1">
            <a:spLocks noChangeArrowheads="1"/>
          </p:cNvSpPr>
          <p:nvPr/>
        </p:nvSpPr>
        <p:spPr bwMode="auto">
          <a:xfrm>
            <a:off x="5134531" y="4579224"/>
            <a:ext cx="1007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/>
            <a:r>
              <a:rPr kumimoji="0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微服务</a:t>
            </a:r>
            <a:r>
              <a:rPr kumimoji="0" lang="en-US" altLang="zh-TW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B</a:t>
            </a:r>
            <a:endParaRPr kumimoji="0" lang="en-US" altLang="zh-TW" sz="1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ctr"/>
            <a:r>
              <a:rPr kumimoji="0" lang="en-US" altLang="zh-TW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V1.1</a:t>
            </a:r>
            <a:endParaRPr kumimoji="0" lang="zh-CN" altLang="en-US" sz="1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62090" y="3752137"/>
            <a:ext cx="1592263" cy="1879600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8" name="文本框 45"/>
          <p:cNvSpPr txBox="1">
            <a:spLocks noChangeArrowheads="1"/>
          </p:cNvSpPr>
          <p:nvPr/>
        </p:nvSpPr>
        <p:spPr bwMode="auto">
          <a:xfrm>
            <a:off x="1230340" y="5307887"/>
            <a:ext cx="104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en-US" altLang="zh-CN" sz="1800">
                <a:latin typeface="Microsoft YaHei Light" charset="-122"/>
                <a:ea typeface="Microsoft YaHei Light" charset="-122"/>
                <a:cs typeface="Microsoft YaHei Light" charset="-122"/>
              </a:rPr>
              <a:t>Provid</a:t>
            </a:r>
            <a:r>
              <a:rPr kumimoji="0" lang="en-US" altLang="zh-TW" sz="1800">
                <a:latin typeface="Microsoft YaHei Light" charset="-122"/>
                <a:ea typeface="Microsoft YaHei Light" charset="-122"/>
                <a:cs typeface="Microsoft YaHei Light" charset="-122"/>
              </a:rPr>
              <a:t>er</a:t>
            </a:r>
          </a:p>
        </p:txBody>
      </p:sp>
      <p:sp>
        <p:nvSpPr>
          <p:cNvPr id="59" name="矩形 58"/>
          <p:cNvSpPr/>
          <p:nvPr/>
        </p:nvSpPr>
        <p:spPr>
          <a:xfrm>
            <a:off x="3040090" y="3752137"/>
            <a:ext cx="1592263" cy="1879600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0" name="文本框 47"/>
          <p:cNvSpPr txBox="1">
            <a:spLocks noChangeArrowheads="1"/>
          </p:cNvSpPr>
          <p:nvPr/>
        </p:nvSpPr>
        <p:spPr bwMode="auto">
          <a:xfrm>
            <a:off x="3008340" y="5307887"/>
            <a:ext cx="104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en-US" altLang="zh-CN" sz="1800">
                <a:latin typeface="Microsoft YaHei Light" charset="-122"/>
                <a:ea typeface="Microsoft YaHei Light" charset="-122"/>
                <a:cs typeface="Microsoft YaHei Light" charset="-122"/>
              </a:rPr>
              <a:t>Provid</a:t>
            </a:r>
            <a:r>
              <a:rPr kumimoji="0" lang="en-US" altLang="zh-TW" sz="1800">
                <a:latin typeface="Microsoft YaHei Light" charset="-122"/>
                <a:ea typeface="Microsoft YaHei Light" charset="-122"/>
                <a:cs typeface="Microsoft YaHei Light" charset="-122"/>
              </a:rPr>
              <a:t>er</a:t>
            </a:r>
          </a:p>
        </p:txBody>
      </p:sp>
      <p:sp>
        <p:nvSpPr>
          <p:cNvPr id="61" name="矩形 60"/>
          <p:cNvSpPr/>
          <p:nvPr/>
        </p:nvSpPr>
        <p:spPr>
          <a:xfrm>
            <a:off x="4851428" y="3752137"/>
            <a:ext cx="1592262" cy="1879600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2" name="文本框 49"/>
          <p:cNvSpPr txBox="1">
            <a:spLocks noChangeArrowheads="1"/>
          </p:cNvSpPr>
          <p:nvPr/>
        </p:nvSpPr>
        <p:spPr bwMode="auto">
          <a:xfrm>
            <a:off x="4821265" y="5307887"/>
            <a:ext cx="1042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en-US" altLang="zh-CN" sz="1800">
                <a:latin typeface="Microsoft YaHei Light" charset="-122"/>
                <a:ea typeface="Microsoft YaHei Light" charset="-122"/>
                <a:cs typeface="Microsoft YaHei Light" charset="-122"/>
              </a:rPr>
              <a:t>Provid</a:t>
            </a:r>
            <a:r>
              <a:rPr kumimoji="0" lang="en-US" altLang="zh-TW" sz="1800">
                <a:latin typeface="Microsoft YaHei Light" charset="-122"/>
                <a:ea typeface="Microsoft YaHei Light" charset="-122"/>
                <a:cs typeface="Microsoft YaHei Light" charset="-122"/>
              </a:rPr>
              <a:t>er</a:t>
            </a:r>
          </a:p>
        </p:txBody>
      </p:sp>
      <p:sp>
        <p:nvSpPr>
          <p:cNvPr id="63" name="文本框 52"/>
          <p:cNvSpPr txBox="1">
            <a:spLocks noChangeArrowheads="1"/>
          </p:cNvSpPr>
          <p:nvPr/>
        </p:nvSpPr>
        <p:spPr bwMode="auto">
          <a:xfrm>
            <a:off x="3994178" y="2698037"/>
            <a:ext cx="6431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en-US" altLang="zh-TW" sz="1000">
                <a:latin typeface="Microsoft YaHei Light" charset="-122"/>
                <a:ea typeface="Microsoft YaHei Light" charset="-122"/>
                <a:cs typeface="Microsoft YaHei Light" charset="-122"/>
              </a:rPr>
              <a:t>Registry</a:t>
            </a:r>
            <a:endParaRPr kumimoji="0" lang="zh-CN" altLang="en-US" sz="10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64" name="直线连接符 63"/>
          <p:cNvCxnSpPr>
            <a:stCxn id="41" idx="3"/>
          </p:cNvCxnSpPr>
          <p:nvPr/>
        </p:nvCxnSpPr>
        <p:spPr>
          <a:xfrm>
            <a:off x="2503515" y="2750424"/>
            <a:ext cx="1533525" cy="80963"/>
          </a:xfrm>
          <a:prstGeom prst="line">
            <a:avLst/>
          </a:prstGeom>
          <a:ln w="28575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>
            <a:stCxn id="42" idx="0"/>
          </p:cNvCxnSpPr>
          <p:nvPr/>
        </p:nvCxnSpPr>
        <p:spPr>
          <a:xfrm flipV="1">
            <a:off x="2017740" y="3009187"/>
            <a:ext cx="2466975" cy="803275"/>
          </a:xfrm>
          <a:prstGeom prst="line">
            <a:avLst/>
          </a:prstGeom>
          <a:ln w="28575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>
            <a:stCxn id="43" idx="0"/>
          </p:cNvCxnSpPr>
          <p:nvPr/>
        </p:nvCxnSpPr>
        <p:spPr>
          <a:xfrm flipV="1">
            <a:off x="3822728" y="3009187"/>
            <a:ext cx="661987" cy="803275"/>
          </a:xfrm>
          <a:prstGeom prst="line">
            <a:avLst/>
          </a:prstGeom>
          <a:ln w="28575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>
            <a:stCxn id="44" idx="0"/>
          </p:cNvCxnSpPr>
          <p:nvPr/>
        </p:nvCxnSpPr>
        <p:spPr>
          <a:xfrm flipH="1" flipV="1">
            <a:off x="4484715" y="3009187"/>
            <a:ext cx="1158875" cy="803275"/>
          </a:xfrm>
          <a:prstGeom prst="line">
            <a:avLst/>
          </a:prstGeom>
          <a:ln w="28575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570065" y="3812462"/>
            <a:ext cx="893763" cy="203200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375053" y="3812462"/>
            <a:ext cx="895350" cy="203200"/>
          </a:xfrm>
          <a:prstGeom prst="rect">
            <a:avLst/>
          </a:prstGeom>
          <a:noFill/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0" name="矩形 69"/>
          <p:cNvSpPr/>
          <p:nvPr/>
        </p:nvSpPr>
        <p:spPr>
          <a:xfrm flipH="1">
            <a:off x="998565" y="3128249"/>
            <a:ext cx="763588" cy="355600"/>
          </a:xfrm>
          <a:prstGeom prst="rect">
            <a:avLst/>
          </a:prstGeom>
          <a:solidFill>
            <a:schemeClr val="accent4"/>
          </a:solidFill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1" name="文本框 73"/>
          <p:cNvSpPr txBox="1">
            <a:spLocks noChangeArrowheads="1"/>
          </p:cNvSpPr>
          <p:nvPr/>
        </p:nvSpPr>
        <p:spPr bwMode="auto">
          <a:xfrm flipH="1">
            <a:off x="1090640" y="3174287"/>
            <a:ext cx="6447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kumimoji="0" lang="en-US" altLang="zh-TW" sz="1000">
                <a:latin typeface="Microsoft YaHei Light" charset="-122"/>
                <a:ea typeface="Microsoft YaHei Light" charset="-122"/>
                <a:cs typeface="Microsoft YaHei Light" charset="-122"/>
              </a:rPr>
              <a:t>Monitor</a:t>
            </a:r>
            <a:endParaRPr kumimoji="0" lang="zh-CN" altLang="en-US" sz="10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72" name="直线连接符 71"/>
          <p:cNvCxnSpPr/>
          <p:nvPr/>
        </p:nvCxnSpPr>
        <p:spPr>
          <a:xfrm flipH="1">
            <a:off x="1762153" y="2867899"/>
            <a:ext cx="223837" cy="438150"/>
          </a:xfrm>
          <a:prstGeom prst="line">
            <a:avLst/>
          </a:prstGeom>
          <a:ln w="28575" cmpd="sng">
            <a:solidFill>
              <a:schemeClr val="accent4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>
            <a:stCxn id="42" idx="0"/>
          </p:cNvCxnSpPr>
          <p:nvPr/>
        </p:nvCxnSpPr>
        <p:spPr>
          <a:xfrm flipH="1" flipV="1">
            <a:off x="1762153" y="3306049"/>
            <a:ext cx="255587" cy="506413"/>
          </a:xfrm>
          <a:prstGeom prst="line">
            <a:avLst/>
          </a:prstGeom>
          <a:ln w="28575" cmpd="sng">
            <a:solidFill>
              <a:schemeClr val="accent4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>
            <a:stCxn id="43" idx="0"/>
          </p:cNvCxnSpPr>
          <p:nvPr/>
        </p:nvCxnSpPr>
        <p:spPr>
          <a:xfrm flipH="1" flipV="1">
            <a:off x="1762153" y="3306049"/>
            <a:ext cx="2060575" cy="506413"/>
          </a:xfrm>
          <a:prstGeom prst="line">
            <a:avLst/>
          </a:prstGeom>
          <a:ln w="28575" cmpd="sng">
            <a:solidFill>
              <a:schemeClr val="accent4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 flipH="1" flipV="1">
            <a:off x="1762153" y="3306049"/>
            <a:ext cx="3879850" cy="492125"/>
          </a:xfrm>
          <a:prstGeom prst="line">
            <a:avLst/>
          </a:prstGeom>
          <a:ln w="28575" cmpd="sng">
            <a:solidFill>
              <a:schemeClr val="accent4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矩形标注 75"/>
          <p:cNvSpPr/>
          <p:nvPr/>
        </p:nvSpPr>
        <p:spPr>
          <a:xfrm>
            <a:off x="4954615" y="2101137"/>
            <a:ext cx="1133475" cy="352425"/>
          </a:xfrm>
          <a:prstGeom prst="wedgeRectCallout">
            <a:avLst>
              <a:gd name="adj1" fmla="val -59625"/>
              <a:gd name="adj2" fmla="val 137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/>
            <a:r>
              <a:rPr kumimoji="0" lang="zh-CN" altLang="en-US" sz="1000" dirty="0" smtClean="0">
                <a:solidFill>
                  <a:schemeClr val="tx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指向性判断</a:t>
            </a:r>
            <a:r>
              <a:rPr kumimoji="0" lang="zh-TW" altLang="en-US" sz="1000" dirty="0" smtClean="0">
                <a:solidFill>
                  <a:schemeClr val="tx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0" lang="zh-TW" altLang="en-US" sz="1000" dirty="0">
                <a:solidFill>
                  <a:schemeClr val="tx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“</a:t>
            </a:r>
            <a:r>
              <a:rPr kumimoji="0" lang="en-US" altLang="zh-TW" sz="1000" dirty="0">
                <a:solidFill>
                  <a:schemeClr val="tx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Registry</a:t>
            </a:r>
            <a:r>
              <a:rPr kumimoji="0" lang="zh-TW" altLang="en-US" sz="1000" dirty="0">
                <a:solidFill>
                  <a:schemeClr val="tx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”</a:t>
            </a:r>
            <a:endParaRPr kumimoji="0" lang="zh-CN" altLang="en-US" sz="1000" dirty="0">
              <a:solidFill>
                <a:schemeClr val="tx2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7" name="矩形标注 76"/>
          <p:cNvSpPr/>
          <p:nvPr/>
        </p:nvSpPr>
        <p:spPr>
          <a:xfrm>
            <a:off x="3221065" y="1637587"/>
            <a:ext cx="1133475" cy="493712"/>
          </a:xfrm>
          <a:prstGeom prst="wedgeRectCallout">
            <a:avLst>
              <a:gd name="adj1" fmla="val -19109"/>
              <a:gd name="adj2" fmla="val 15257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000" dirty="0">
                <a:solidFill>
                  <a:schemeClr val="tx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iCE1.0 </a:t>
            </a:r>
            <a:r>
              <a:rPr lang="zh-TW" altLang="en-US" sz="1000" dirty="0" smtClean="0">
                <a:solidFill>
                  <a:schemeClr val="tx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r>
              <a:rPr lang="zh-CN" altLang="en-US" sz="1000" dirty="0" smtClean="0">
                <a:solidFill>
                  <a:schemeClr val="tx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单台服务器变成分布式虚拟总线体系</a:t>
            </a:r>
            <a:endParaRPr lang="zh-CN" altLang="en-US" sz="1000" dirty="0">
              <a:solidFill>
                <a:schemeClr val="tx2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8" name="矩形标注 77"/>
          <p:cNvSpPr/>
          <p:nvPr/>
        </p:nvSpPr>
        <p:spPr>
          <a:xfrm>
            <a:off x="2833017" y="826590"/>
            <a:ext cx="1293813" cy="550863"/>
          </a:xfrm>
          <a:prstGeom prst="wedgeRectCallout">
            <a:avLst>
              <a:gd name="adj1" fmla="val -80083"/>
              <a:gd name="adj2" fmla="val 25159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solidFill>
                  <a:schemeClr val="tx2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集成逻辑均由应用进行处理</a:t>
            </a:r>
          </a:p>
        </p:txBody>
      </p:sp>
      <p:sp>
        <p:nvSpPr>
          <p:cNvPr id="79" name="矩形 78"/>
          <p:cNvSpPr/>
          <p:nvPr/>
        </p:nvSpPr>
        <p:spPr>
          <a:xfrm>
            <a:off x="2070128" y="2390062"/>
            <a:ext cx="785812" cy="179387"/>
          </a:xfrm>
          <a:prstGeom prst="rect">
            <a:avLst/>
          </a:prstGeom>
          <a:noFill/>
          <a:ln w="28575" cmpd="sng">
            <a:solidFill>
              <a:srgbClr val="66006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525235" y="2290386"/>
            <a:ext cx="447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Dubbox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产品化解决方案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分布式，多注册中心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微服务共享</a:t>
            </a:r>
            <a:endParaRPr kumimoji="1"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适配器兼容已有微服务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微服务支持多版本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192444" y="4048633"/>
            <a:ext cx="895646" cy="195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 smtClean="0">
                <a:solidFill>
                  <a:srgbClr val="FF0000"/>
                </a:solidFill>
                <a:cs typeface="宋体" charset="0"/>
              </a:rPr>
              <a:t>适配器</a:t>
            </a:r>
            <a:endParaRPr lang="zh-CN" altLang="en-US" sz="1200" dirty="0">
              <a:solidFill>
                <a:srgbClr val="FF0000"/>
              </a:solidFill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509" y="136689"/>
            <a:ext cx="11713024" cy="931271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</a:t>
            </a:r>
            <a:r>
              <a:rPr kumimoji="1"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服务多租户升级，各个微服务支持多租户，多应用</a:t>
            </a:r>
            <a:r>
              <a:rPr kumimoji="1" lang="zh-CN" altLang="en-US" sz="320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，集中统一部署</a:t>
            </a:r>
            <a:endParaRPr kumimoji="1" lang="zh-CN" altLang="en-US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94847" y="2187887"/>
            <a:ext cx="588936" cy="4959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36183" y="2187887"/>
            <a:ext cx="588936" cy="4959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sz="1200" dirty="0">
                <a:solidFill>
                  <a:schemeClr val="tx1"/>
                </a:solidFill>
              </a:rPr>
              <a:t>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53885" y="1676444"/>
            <a:ext cx="2030278" cy="128636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166067" y="1676444"/>
            <a:ext cx="8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公司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630297" y="2187887"/>
            <a:ext cx="588936" cy="4959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71633" y="2187887"/>
            <a:ext cx="588936" cy="4959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sz="1200" dirty="0">
                <a:solidFill>
                  <a:schemeClr val="tx1"/>
                </a:solidFill>
              </a:rPr>
              <a:t>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89335" y="1676444"/>
            <a:ext cx="2030278" cy="128636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401517" y="1676444"/>
            <a:ext cx="8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公司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053885" y="3241772"/>
            <a:ext cx="4265728" cy="418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8218" y="4734345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微服务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963136" y="4734345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微服务</a:t>
            </a:r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98586" y="4734344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微服务</a:t>
            </a:r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395615" y="4734345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微服务</a:t>
            </a:r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30880" y="4734344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微服务</a:t>
            </a:r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62771" y="4734344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微服务</a:t>
            </a:r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线箭头连接符 48"/>
          <p:cNvCxnSpPr>
            <a:stCxn id="54" idx="2"/>
            <a:endCxn id="42" idx="0"/>
          </p:cNvCxnSpPr>
          <p:nvPr/>
        </p:nvCxnSpPr>
        <p:spPr>
          <a:xfrm flipH="1">
            <a:off x="1295598" y="3594360"/>
            <a:ext cx="372119" cy="1139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33" idx="2"/>
            <a:endCxn id="54" idx="0"/>
          </p:cNvCxnSpPr>
          <p:nvPr/>
        </p:nvCxnSpPr>
        <p:spPr>
          <a:xfrm flipH="1">
            <a:off x="1667717" y="2683833"/>
            <a:ext cx="21598" cy="623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557220" y="3783761"/>
            <a:ext cx="18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公司标识</a:t>
            </a:r>
            <a:r>
              <a:rPr kumimoji="1" lang="en-US" altLang="zh-CN" sz="1400" dirty="0" err="1" smtClean="0"/>
              <a:t>corpid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1542097" y="4124206"/>
            <a:ext cx="2338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应用标识</a:t>
            </a:r>
            <a:r>
              <a:rPr kumimoji="1" lang="en-US" altLang="zh-CN" sz="1400" dirty="0" err="1" smtClean="0"/>
              <a:t>appid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1276384" y="3307641"/>
            <a:ext cx="782665" cy="286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鉴权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447295" y="2045776"/>
            <a:ext cx="4881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每个开通的公司有唯一标识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每个公司下的应用有唯一标识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通过鉴权微服务实现标识传递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微服务通过标识实现数据的划分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所有微服务集中统一部署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单个微服务支持多实例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95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6394" y="991892"/>
            <a:ext cx="105078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组织架构微服务（）</a:t>
            </a:r>
            <a:endParaRPr kumimoji="1" lang="en-US" altLang="zh-CN" dirty="0" smtClean="0">
              <a:solidFill>
                <a:srgbClr val="FF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内部账号微服务（）</a:t>
            </a:r>
            <a:endParaRPr kumimoji="1" lang="en-US" altLang="zh-CN" dirty="0" smtClean="0">
              <a:solidFill>
                <a:srgbClr val="FF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岗位微服务（）</a:t>
            </a:r>
            <a:endParaRPr kumimoji="1" lang="en-US" altLang="zh-CN" dirty="0" smtClean="0">
              <a:solidFill>
                <a:srgbClr val="FF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RMS</a:t>
            </a:r>
            <a:r>
              <a:rPr kumimoji="1"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微服务（</a:t>
            </a:r>
            <a:r>
              <a:rPr kumimoji="1" lang="en-US" altLang="zh-CN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dirty="0" smtClean="0">
              <a:solidFill>
                <a:srgbClr val="FF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内部权限微服务（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Oauth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2.0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（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CASE</a:t>
            </a:r>
            <a:r>
              <a:rPr kumimoji="1"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内核微服务（</a:t>
            </a:r>
            <a:r>
              <a:rPr kumimoji="1" lang="en-US" altLang="zh-CN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dirty="0" smtClean="0">
              <a:solidFill>
                <a:srgbClr val="FF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分组标签微服务（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编码微服务（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头像微服务（）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评价微服务（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文件微服务（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状态微服务（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鉴权微服务（</a:t>
            </a:r>
            <a:r>
              <a:rPr kumimoji="1" lang="en-US" altLang="zh-CN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dirty="0" smtClean="0">
              <a:solidFill>
                <a:srgbClr val="FF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注册微服务（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开户微服务（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支付微服务（</a:t>
            </a:r>
            <a:r>
              <a:rPr kumimoji="1" lang="en-US" altLang="zh-CN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dirty="0" smtClean="0">
              <a:solidFill>
                <a:srgbClr val="FF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短信微服务（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推送微服务（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触发器微服务（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4401" y="464949"/>
            <a:ext cx="35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支持多租户 </a:t>
            </a:r>
            <a:r>
              <a:rPr kumimoji="1" lang="en-US" altLang="zh-CN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， 支持多应用 </a:t>
            </a:r>
            <a:r>
              <a:rPr kumimoji="1" lang="en-US" altLang="zh-CN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kumimoji="1" lang="zh-CN" altLang="en-US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4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657" y="334854"/>
            <a:ext cx="11713024" cy="9980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鉴权</a:t>
            </a:r>
            <a:r>
              <a:rPr kumimoji="1"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，计数，日志，缓存，数据库公共服务统一</a:t>
            </a:r>
            <a:br>
              <a:rPr kumimoji="1"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endParaRPr kumimoji="1" lang="zh-CN" altLang="en-US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08141" y="1733701"/>
            <a:ext cx="1041348" cy="6173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sz="1200" dirty="0">
                <a:solidFill>
                  <a:schemeClr val="tx1"/>
                </a:solidFill>
              </a:rPr>
              <a:t>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29169" y="2852485"/>
            <a:ext cx="4265728" cy="9508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72720" y="4300393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微服务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47638" y="4300393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微服务</a:t>
            </a:r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183088" y="4300392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微服务</a:t>
            </a:r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442109" y="4300393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微服务</a:t>
            </a:r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915382" y="4300392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微服务</a:t>
            </a:r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716277" y="4300392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微服务</a:t>
            </a:r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95607" y="1729504"/>
            <a:ext cx="1041348" cy="6173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sz="1200" dirty="0">
                <a:solidFill>
                  <a:schemeClr val="tx1"/>
                </a:solidFill>
              </a:rPr>
              <a:t>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83088" y="1738169"/>
            <a:ext cx="1041348" cy="6173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0109" y="2355475"/>
            <a:ext cx="1056846" cy="3567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framework</a:t>
            </a:r>
            <a:endParaRPr kumimoji="1"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1044667" y="3926332"/>
            <a:ext cx="458311" cy="3567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SDK</a:t>
            </a:r>
            <a:endParaRPr kumimoji="1"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95607" y="2852485"/>
            <a:ext cx="85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ICE 2.0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5607" y="3394129"/>
            <a:ext cx="609207" cy="278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鉴权</a:t>
            </a:r>
            <a:endParaRPr kumimoji="1" lang="zh-CN" altLang="en-US" sz="1200"/>
          </a:p>
        </p:txBody>
      </p:sp>
      <p:sp>
        <p:nvSpPr>
          <p:cNvPr id="68" name="矩形 67"/>
          <p:cNvSpPr/>
          <p:nvPr/>
        </p:nvSpPr>
        <p:spPr>
          <a:xfrm>
            <a:off x="1832351" y="3394129"/>
            <a:ext cx="609207" cy="278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计数</a:t>
            </a:r>
            <a:endParaRPr kumimoji="1" lang="zh-CN" altLang="en-US" sz="1200" dirty="0"/>
          </a:p>
        </p:txBody>
      </p:sp>
      <p:sp>
        <p:nvSpPr>
          <p:cNvPr id="69" name="矩形 68"/>
          <p:cNvSpPr/>
          <p:nvPr/>
        </p:nvSpPr>
        <p:spPr>
          <a:xfrm>
            <a:off x="2545651" y="3394129"/>
            <a:ext cx="609207" cy="278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日志</a:t>
            </a:r>
            <a:endParaRPr kumimoji="1" lang="zh-CN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3311067" y="3394129"/>
            <a:ext cx="609207" cy="278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缓存</a:t>
            </a:r>
            <a:endParaRPr kumimoji="1" lang="zh-CN" altLang="en-US" sz="1200" dirty="0"/>
          </a:p>
        </p:txBody>
      </p:sp>
      <p:sp>
        <p:nvSpPr>
          <p:cNvPr id="71" name="矩形 70"/>
          <p:cNvSpPr/>
          <p:nvPr/>
        </p:nvSpPr>
        <p:spPr>
          <a:xfrm>
            <a:off x="4124754" y="3394129"/>
            <a:ext cx="790628" cy="278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数据库</a:t>
            </a:r>
            <a:endParaRPr kumimoji="1" lang="zh-CN" altLang="en-US" sz="1200" dirty="0"/>
          </a:p>
        </p:txBody>
      </p:sp>
      <p:sp>
        <p:nvSpPr>
          <p:cNvPr id="72" name="矩形 71"/>
          <p:cNvSpPr/>
          <p:nvPr/>
        </p:nvSpPr>
        <p:spPr>
          <a:xfrm>
            <a:off x="2608141" y="2372303"/>
            <a:ext cx="1056846" cy="3567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framework</a:t>
            </a:r>
            <a:endParaRPr kumimoji="1" lang="zh-CN" altLang="en-US" sz="1400" dirty="0"/>
          </a:p>
        </p:txBody>
      </p:sp>
      <p:sp>
        <p:nvSpPr>
          <p:cNvPr id="73" name="矩形 72"/>
          <p:cNvSpPr/>
          <p:nvPr/>
        </p:nvSpPr>
        <p:spPr>
          <a:xfrm>
            <a:off x="4175339" y="2372303"/>
            <a:ext cx="1056846" cy="3567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framework</a:t>
            </a:r>
            <a:endParaRPr kumimoji="1"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1907798" y="3926331"/>
            <a:ext cx="458311" cy="3567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SDK</a:t>
            </a:r>
            <a:endParaRPr kumimoji="1" lang="zh-CN" altLang="en-US" sz="1200" dirty="0"/>
          </a:p>
        </p:txBody>
      </p:sp>
      <p:sp>
        <p:nvSpPr>
          <p:cNvPr id="75" name="矩形 74"/>
          <p:cNvSpPr/>
          <p:nvPr/>
        </p:nvSpPr>
        <p:spPr>
          <a:xfrm>
            <a:off x="2694501" y="3910047"/>
            <a:ext cx="458311" cy="3567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SDK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3398558" y="3926330"/>
            <a:ext cx="458311" cy="3567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SDK</a:t>
            </a:r>
            <a:endParaRPr kumimoji="1"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4158537" y="3926329"/>
            <a:ext cx="458311" cy="3567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SDK</a:t>
            </a:r>
            <a:endParaRPr kumimoji="1"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4871277" y="3943663"/>
            <a:ext cx="458311" cy="3567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SDK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6470185" y="2139142"/>
            <a:ext cx="44170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鉴权，计数，日志，缓存，数据库等公共服务资源统一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每个领域采用成熟的技术实现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通过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framework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和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SDK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的方式降低集成难度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Framework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SDK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多编程语言支持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9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" y="217658"/>
            <a:ext cx="11713024" cy="9389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/>
            </a:r>
            <a:br>
              <a:rPr kumimoji="1"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kumimoji="1"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应用多</a:t>
            </a:r>
            <a:r>
              <a:rPr kumimoji="1"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租户升级，全面支持</a:t>
            </a:r>
            <a:r>
              <a:rPr kumimoji="1"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https</a:t>
            </a:r>
            <a:r>
              <a:rPr kumimoji="1"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kumimoji="1"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UI</a:t>
            </a:r>
            <a:r>
              <a:rPr kumimoji="1"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统一风格，单点登录</a:t>
            </a:r>
            <a:r>
              <a:rPr kumimoji="1"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支持</a:t>
            </a:r>
            <a:r>
              <a:rPr kumimoji="1"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/>
            </a:r>
            <a:br>
              <a:rPr kumimoji="1"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endParaRPr kumimoji="1" lang="zh-CN" altLang="en-US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3738" y="1156603"/>
            <a:ext cx="44170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多租户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利用</a:t>
            </a:r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corpid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来支持不同公司使用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数据划分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支持单点登录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门户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portal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统一入口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安全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支持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https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数据自动增量备份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性能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LVS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四层负载，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Nginx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七层负载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UI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各个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web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系统支持统一风格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7957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804" y="88806"/>
            <a:ext cx="11918196" cy="86903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统一入口门户</a:t>
            </a:r>
            <a:r>
              <a:rPr kumimoji="1"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portal</a:t>
            </a:r>
            <a:r>
              <a:rPr kumimoji="1"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，提供客户使用产品的唯一入口，自定义域名绑定</a:t>
            </a:r>
            <a:endParaRPr kumimoji="1" lang="zh-CN" altLang="en-US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01179" y="1420074"/>
            <a:ext cx="4417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客户使用统一的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portal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来使用系统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客户可以绑定自定义域名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客户可建立自定义应用（符合架构要求）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Portal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利用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OAuth2.0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跳转到不同应用，自动完成登录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应用根据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portal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跳转过来的参数来获取</a:t>
            </a:r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corpid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实现多租户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2888" y="2451358"/>
            <a:ext cx="4265728" cy="418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门户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portal</a:t>
            </a:r>
            <a:endParaRPr kumimoji="1" lang="zh-CN" altLang="en-US" sz="1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7221" y="3943931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2139" y="3943931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7589" y="3943930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64618" y="3943931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99883" y="3943930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1774" y="3943930"/>
            <a:ext cx="414760" cy="11623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12" name="直线箭头连接符 11"/>
          <p:cNvCxnSpPr>
            <a:stCxn id="4" idx="2"/>
          </p:cNvCxnSpPr>
          <p:nvPr/>
        </p:nvCxnSpPr>
        <p:spPr>
          <a:xfrm flipH="1">
            <a:off x="1264602" y="2869812"/>
            <a:ext cx="1891150" cy="1074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383788" y="3273038"/>
            <a:ext cx="18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Oauth</a:t>
            </a: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2.0</a:t>
            </a: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单点登录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3399" y="1573922"/>
            <a:ext cx="4231394" cy="4316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客户</a:t>
            </a:r>
            <a:endParaRPr kumimoji="1" lang="zh-CN" altLang="en-US" sz="1600" dirty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17" name="直线箭头连接符 16"/>
          <p:cNvCxnSpPr>
            <a:stCxn id="16" idx="2"/>
            <a:endCxn id="4" idx="0"/>
          </p:cNvCxnSpPr>
          <p:nvPr/>
        </p:nvCxnSpPr>
        <p:spPr>
          <a:xfrm flipH="1">
            <a:off x="3155752" y="2005557"/>
            <a:ext cx="3344" cy="445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目标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打造能以最小成本推广的互联网软件（开通即用）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支持中小型物业公司通用产品（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2+2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模式 </a:t>
            </a:r>
            <a:r>
              <a:rPr kumimoji="1"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收费，签到，门禁，停车场）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支持大型物业公司定制产品（产品思维做项目）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TW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雙核心戰略：</a:t>
            </a:r>
            <a:endParaRPr kumimoji="1" lang="en-US" altLang="zh-TW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TW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以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卡卡兔为核心</a:t>
            </a:r>
            <a:r>
              <a:rPr kumimoji="1" lang="zh-TW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的互聯網戰略：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融入物业产品，对接收银系统，打造商圈，数据为王</a:t>
            </a:r>
            <a:r>
              <a:rPr kumimoji="1" lang="zh-TW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。發展垂直行業合作夥伴，依託物業平台發展本地運營商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TW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以物業平台為核心的行業戰略：以大帶小、以點帶面。大項目以我為主，發展培養代理，區域性覆蓋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2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804" y="88806"/>
            <a:ext cx="11918196" cy="86903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物业</a:t>
            </a:r>
            <a:r>
              <a:rPr kumimoji="1"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平台管理后台，提供管理方</a:t>
            </a:r>
            <a:r>
              <a:rPr kumimoji="1"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kumimoji="1"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代理方统一开通管理</a:t>
            </a:r>
            <a:r>
              <a:rPr kumimoji="1"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账号</a:t>
            </a:r>
            <a:endParaRPr kumimoji="1" lang="zh-CN" altLang="en-US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01179" y="1420074"/>
            <a:ext cx="44170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管理方和代理方使用的统一管理后台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根据身份不一样，权限不同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开通客户账号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分配客户应用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管理方可开通代理方账号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2888" y="2451358"/>
            <a:ext cx="4265728" cy="418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物业平台管理后台</a:t>
            </a:r>
            <a:endParaRPr kumimoji="1" lang="zh-CN" altLang="en-US" sz="1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12" name="直线箭头连接符 11"/>
          <p:cNvCxnSpPr>
            <a:stCxn id="4" idx="2"/>
            <a:endCxn id="34" idx="0"/>
          </p:cNvCxnSpPr>
          <p:nvPr/>
        </p:nvCxnSpPr>
        <p:spPr>
          <a:xfrm flipH="1">
            <a:off x="1733227" y="2869812"/>
            <a:ext cx="1422525" cy="808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43399" y="1573922"/>
            <a:ext cx="1870282" cy="4316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管理方</a:t>
            </a:r>
            <a:endParaRPr kumimoji="1" lang="zh-CN" altLang="en-US" sz="1600" dirty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17" name="直线箭头连接符 16"/>
          <p:cNvCxnSpPr>
            <a:stCxn id="16" idx="2"/>
            <a:endCxn id="4" idx="0"/>
          </p:cNvCxnSpPr>
          <p:nvPr/>
        </p:nvCxnSpPr>
        <p:spPr>
          <a:xfrm>
            <a:off x="1978540" y="2005557"/>
            <a:ext cx="1177212" cy="445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391410" y="1573921"/>
            <a:ext cx="1870282" cy="4316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代理方</a:t>
            </a:r>
            <a:endParaRPr kumimoji="1" lang="zh-CN" altLang="en-US" sz="1600" dirty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19" name="直线箭头连接符 18"/>
          <p:cNvCxnSpPr>
            <a:stCxn id="18" idx="2"/>
            <a:endCxn id="4" idx="0"/>
          </p:cNvCxnSpPr>
          <p:nvPr/>
        </p:nvCxnSpPr>
        <p:spPr>
          <a:xfrm flipH="1">
            <a:off x="3155752" y="2005556"/>
            <a:ext cx="1170799" cy="445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 29"/>
          <p:cNvGrpSpPr/>
          <p:nvPr/>
        </p:nvGrpSpPr>
        <p:grpSpPr>
          <a:xfrm>
            <a:off x="3676792" y="3652598"/>
            <a:ext cx="1611824" cy="1774944"/>
            <a:chOff x="774915" y="3525476"/>
            <a:chExt cx="1611824" cy="1774944"/>
          </a:xfrm>
        </p:grpSpPr>
        <p:sp>
          <p:nvSpPr>
            <p:cNvPr id="5" name="矩形 4"/>
            <p:cNvSpPr/>
            <p:nvPr/>
          </p:nvSpPr>
          <p:spPr>
            <a:xfrm>
              <a:off x="1057221" y="3943931"/>
              <a:ext cx="414760" cy="116237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应用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1</a:t>
              </a:r>
              <a:endParaRPr kumimoji="1" lang="zh-CN" altLang="en-US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30662" y="3943931"/>
              <a:ext cx="414760" cy="116237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应用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2</a:t>
              </a:r>
              <a:endParaRPr kumimoji="1" lang="zh-CN" altLang="en-US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4915" y="3525476"/>
              <a:ext cx="1611824" cy="1774944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2888" y="3525476"/>
              <a:ext cx="955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客户</a:t>
              </a:r>
              <a:r>
                <a:rPr kumimoji="1" lang="en-US" altLang="zh-CN" dirty="0">
                  <a:latin typeface="Microsoft YaHei Light" charset="-122"/>
                  <a:ea typeface="Microsoft YaHei Light" charset="-122"/>
                  <a:cs typeface="Microsoft YaHei Light" charset="-122"/>
                </a:rPr>
                <a:t>2</a:t>
              </a:r>
              <a:endParaRPr kumimoji="1" lang="zh-CN" altLang="en-US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927315" y="3677876"/>
            <a:ext cx="1611824" cy="1774944"/>
            <a:chOff x="774915" y="3525476"/>
            <a:chExt cx="1611824" cy="1774944"/>
          </a:xfrm>
        </p:grpSpPr>
        <p:sp>
          <p:nvSpPr>
            <p:cNvPr id="32" name="矩形 31"/>
            <p:cNvSpPr/>
            <p:nvPr/>
          </p:nvSpPr>
          <p:spPr>
            <a:xfrm>
              <a:off x="1057221" y="3943931"/>
              <a:ext cx="414760" cy="116237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应用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1</a:t>
              </a:r>
              <a:endParaRPr kumimoji="1" lang="zh-CN" altLang="en-US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30662" y="3943931"/>
              <a:ext cx="414760" cy="116237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应用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2</a:t>
              </a:r>
              <a:endParaRPr kumimoji="1" lang="zh-CN" altLang="en-US" dirty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74915" y="3525476"/>
              <a:ext cx="1611824" cy="1774944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22888" y="3525476"/>
              <a:ext cx="955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客户</a:t>
              </a:r>
              <a:r>
                <a:rPr kumimoji="1" lang="en-US" altLang="zh-CN" dirty="0" smtClean="0">
                  <a:latin typeface="Microsoft YaHei Light" charset="-122"/>
                  <a:ea typeface="Microsoft YaHei Light" charset="-122"/>
                  <a:cs typeface="Microsoft YaHei Light" charset="-122"/>
                </a:rPr>
                <a:t>1</a:t>
              </a:r>
              <a:endParaRPr kumimoji="1" lang="zh-CN" altLang="en-US" dirty="0"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cxnSp>
        <p:nvCxnSpPr>
          <p:cNvPr id="37" name="直线箭头连接符 36"/>
          <p:cNvCxnSpPr>
            <a:stCxn id="4" idx="2"/>
            <a:endCxn id="22" idx="0"/>
          </p:cNvCxnSpPr>
          <p:nvPr/>
        </p:nvCxnSpPr>
        <p:spPr>
          <a:xfrm>
            <a:off x="3155752" y="2869812"/>
            <a:ext cx="1326952" cy="782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804" y="88806"/>
            <a:ext cx="11918196" cy="86903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部署自动化，运维标准化</a:t>
            </a:r>
            <a:endParaRPr kumimoji="1" lang="zh-CN" altLang="en-US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3864" y="829095"/>
            <a:ext cx="44170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服务器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应用对外暴露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微服务内部使用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DNS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异地多活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多层负载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部署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Jenkins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持续集成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应用</a:t>
            </a:r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docker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镜像打包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脚本自动部署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测试、预生成，生成环境隔离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运维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监听，自动警告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日志，易定位，快速响应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976394" y="4572000"/>
            <a:ext cx="836908" cy="914400"/>
            <a:chOff x="945397" y="4169044"/>
            <a:chExt cx="836908" cy="914400"/>
          </a:xfrm>
        </p:grpSpPr>
        <p:sp>
          <p:nvSpPr>
            <p:cNvPr id="3" name="矩形 2"/>
            <p:cNvSpPr/>
            <p:nvPr/>
          </p:nvSpPr>
          <p:spPr>
            <a:xfrm>
              <a:off x="945397" y="4169044"/>
              <a:ext cx="836908" cy="9144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45397" y="4169044"/>
              <a:ext cx="836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ECS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022888" y="4538376"/>
              <a:ext cx="681925" cy="467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84881" y="4757980"/>
              <a:ext cx="542441" cy="2169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800" dirty="0" smtClean="0"/>
                <a:t>微服务</a:t>
              </a:r>
              <a:r>
                <a:rPr kumimoji="1" lang="en-US" altLang="zh-CN" sz="800" dirty="0" smtClean="0"/>
                <a:t>1</a:t>
              </a:r>
              <a:endParaRPr kumimoji="1" lang="zh-CN" altLang="en-US" sz="8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22889" y="4507423"/>
              <a:ext cx="6044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smtClean="0">
                  <a:solidFill>
                    <a:schemeClr val="bg1"/>
                  </a:solidFill>
                </a:rPr>
                <a:t>Docker</a:t>
              </a:r>
              <a:endParaRPr kumimoji="1"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539139" y="4572000"/>
            <a:ext cx="836908" cy="914400"/>
            <a:chOff x="945397" y="4169044"/>
            <a:chExt cx="836908" cy="914400"/>
          </a:xfrm>
        </p:grpSpPr>
        <p:sp>
          <p:nvSpPr>
            <p:cNvPr id="28" name="矩形 27"/>
            <p:cNvSpPr/>
            <p:nvPr/>
          </p:nvSpPr>
          <p:spPr>
            <a:xfrm>
              <a:off x="945397" y="4169044"/>
              <a:ext cx="836908" cy="9144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45397" y="4169044"/>
              <a:ext cx="836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ECS</a:t>
              </a:r>
              <a:endParaRPr kumimoji="1"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022888" y="4538376"/>
              <a:ext cx="681925" cy="467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84881" y="4757980"/>
              <a:ext cx="542441" cy="2169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800" dirty="0" smtClean="0"/>
                <a:t>微服务</a:t>
              </a:r>
              <a:r>
                <a:rPr kumimoji="1" lang="en-US" altLang="zh-CN" sz="800" dirty="0"/>
                <a:t>2</a:t>
              </a:r>
              <a:endParaRPr kumimoji="1" lang="zh-CN" altLang="en-US" sz="8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22889" y="4507423"/>
              <a:ext cx="6044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smtClean="0">
                  <a:solidFill>
                    <a:schemeClr val="bg1"/>
                  </a:solidFill>
                </a:rPr>
                <a:t>Docker</a:t>
              </a:r>
              <a:endParaRPr kumimoji="1"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4127715" y="4589024"/>
            <a:ext cx="836908" cy="914400"/>
            <a:chOff x="945397" y="4169044"/>
            <a:chExt cx="836908" cy="914400"/>
          </a:xfrm>
        </p:grpSpPr>
        <p:sp>
          <p:nvSpPr>
            <p:cNvPr id="41" name="矩形 40"/>
            <p:cNvSpPr/>
            <p:nvPr/>
          </p:nvSpPr>
          <p:spPr>
            <a:xfrm>
              <a:off x="945397" y="4169044"/>
              <a:ext cx="836908" cy="9144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45397" y="4169044"/>
              <a:ext cx="836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ECS</a:t>
              </a:r>
              <a:endParaRPr kumimoji="1"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022888" y="4538376"/>
              <a:ext cx="681925" cy="467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1084881" y="4757980"/>
              <a:ext cx="542441" cy="2169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800" dirty="0" smtClean="0"/>
                <a:t>微服务</a:t>
              </a:r>
              <a:r>
                <a:rPr kumimoji="1" lang="en-US" altLang="zh-CN" sz="800" dirty="0" smtClean="0"/>
                <a:t>N</a:t>
              </a:r>
              <a:endParaRPr kumimoji="1" lang="zh-CN" altLang="en-US" sz="8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22889" y="4507423"/>
              <a:ext cx="6044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smtClean="0">
                  <a:solidFill>
                    <a:schemeClr val="bg1"/>
                  </a:solidFill>
                </a:rPr>
                <a:t>Docker</a:t>
              </a:r>
              <a:endParaRPr kumimoji="1" lang="zh-CN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76393" y="3890075"/>
            <a:ext cx="4026975" cy="4029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Inner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SLB</a:t>
            </a:r>
            <a:endParaRPr kumimoji="1" lang="zh-CN" altLang="en-US" dirty="0"/>
          </a:p>
        </p:txBody>
      </p:sp>
      <p:grpSp>
        <p:nvGrpSpPr>
          <p:cNvPr id="46" name="组 45"/>
          <p:cNvGrpSpPr/>
          <p:nvPr/>
        </p:nvGrpSpPr>
        <p:grpSpPr>
          <a:xfrm>
            <a:off x="976394" y="2658491"/>
            <a:ext cx="836908" cy="914400"/>
            <a:chOff x="945397" y="4169044"/>
            <a:chExt cx="836908" cy="914400"/>
          </a:xfrm>
        </p:grpSpPr>
        <p:sp>
          <p:nvSpPr>
            <p:cNvPr id="47" name="矩形 46"/>
            <p:cNvSpPr/>
            <p:nvPr/>
          </p:nvSpPr>
          <p:spPr>
            <a:xfrm>
              <a:off x="945397" y="4169044"/>
              <a:ext cx="836908" cy="9144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45397" y="4169044"/>
              <a:ext cx="836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ECS</a:t>
              </a:r>
              <a:endParaRPr kumimoji="1"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22888" y="4538376"/>
              <a:ext cx="681925" cy="467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084881" y="4757980"/>
              <a:ext cx="542441" cy="2169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800" dirty="0" smtClean="0"/>
                <a:t>应用</a:t>
              </a:r>
              <a:r>
                <a:rPr kumimoji="1" lang="en-US" altLang="zh-CN" sz="800" dirty="0" smtClean="0"/>
                <a:t>1</a:t>
              </a:r>
              <a:endParaRPr kumimoji="1" lang="zh-CN" altLang="en-US" sz="8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22889" y="4507423"/>
              <a:ext cx="6044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smtClean="0">
                  <a:solidFill>
                    <a:schemeClr val="bg1"/>
                  </a:solidFill>
                </a:rPr>
                <a:t>Docker</a:t>
              </a:r>
              <a:endParaRPr kumimoji="1"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2577884" y="2679682"/>
            <a:ext cx="836908" cy="914400"/>
            <a:chOff x="945397" y="4169044"/>
            <a:chExt cx="836908" cy="914400"/>
          </a:xfrm>
        </p:grpSpPr>
        <p:sp>
          <p:nvSpPr>
            <p:cNvPr id="53" name="矩形 52"/>
            <p:cNvSpPr/>
            <p:nvPr/>
          </p:nvSpPr>
          <p:spPr>
            <a:xfrm>
              <a:off x="945397" y="4169044"/>
              <a:ext cx="836908" cy="9144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45397" y="4169044"/>
              <a:ext cx="836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ECS</a:t>
              </a:r>
              <a:endParaRPr kumimoji="1"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1022888" y="4538376"/>
              <a:ext cx="681925" cy="467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084881" y="4757980"/>
              <a:ext cx="542441" cy="2169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800" dirty="0" smtClean="0"/>
                <a:t>应用</a:t>
              </a:r>
              <a:r>
                <a:rPr kumimoji="1" lang="en-US" altLang="zh-CN" sz="800" dirty="0"/>
                <a:t>2</a:t>
              </a:r>
              <a:endParaRPr kumimoji="1" lang="zh-CN" altLang="en-US" sz="8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22889" y="4507423"/>
              <a:ext cx="6044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smtClean="0">
                  <a:solidFill>
                    <a:schemeClr val="bg1"/>
                  </a:solidFill>
                </a:rPr>
                <a:t>Docker</a:t>
              </a:r>
              <a:endParaRPr kumimoji="1"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4166460" y="2658491"/>
            <a:ext cx="836908" cy="914400"/>
            <a:chOff x="945397" y="4169044"/>
            <a:chExt cx="836908" cy="914400"/>
          </a:xfrm>
        </p:grpSpPr>
        <p:sp>
          <p:nvSpPr>
            <p:cNvPr id="59" name="矩形 58"/>
            <p:cNvSpPr/>
            <p:nvPr/>
          </p:nvSpPr>
          <p:spPr>
            <a:xfrm>
              <a:off x="945397" y="4169044"/>
              <a:ext cx="836908" cy="9144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45397" y="4169044"/>
              <a:ext cx="836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ECS</a:t>
              </a:r>
              <a:endParaRPr kumimoji="1"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1022888" y="4538376"/>
              <a:ext cx="681925" cy="467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1084881" y="4757980"/>
              <a:ext cx="542441" cy="2169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800" dirty="0" smtClean="0"/>
                <a:t>应用</a:t>
              </a:r>
              <a:r>
                <a:rPr kumimoji="1" lang="en-US" altLang="zh-CN" sz="800" dirty="0"/>
                <a:t>N</a:t>
              </a:r>
              <a:endParaRPr kumimoji="1" lang="zh-CN" altLang="en-US" sz="800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022889" y="4507423"/>
              <a:ext cx="6044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smtClean="0">
                  <a:solidFill>
                    <a:schemeClr val="bg1"/>
                  </a:solidFill>
                </a:rPr>
                <a:t>Docker</a:t>
              </a:r>
              <a:endParaRPr kumimoji="1" lang="zh-CN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975100" y="1901899"/>
            <a:ext cx="4026975" cy="4029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O</a:t>
            </a:r>
            <a:r>
              <a:rPr kumimoji="1" lang="en-US" altLang="zh-CN" dirty="0" err="1" smtClean="0"/>
              <a:t>utter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SLB</a:t>
            </a:r>
            <a:endParaRPr kumimoji="1" lang="zh-CN" altLang="en-US" dirty="0"/>
          </a:p>
        </p:txBody>
      </p:sp>
      <p:sp>
        <p:nvSpPr>
          <p:cNvPr id="14" name="罐形 13"/>
          <p:cNvSpPr/>
          <p:nvPr/>
        </p:nvSpPr>
        <p:spPr>
          <a:xfrm>
            <a:off x="1007388" y="5955742"/>
            <a:ext cx="805913" cy="7594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DB</a:t>
            </a:r>
          </a:p>
          <a:p>
            <a:pPr algn="ctr"/>
            <a:r>
              <a:rPr kumimoji="1" lang="en-US" altLang="zh-CN" sz="1400" dirty="0" smtClean="0"/>
              <a:t>Cluster</a:t>
            </a:r>
            <a:endParaRPr kumimoji="1" lang="zh-CN" altLang="en-US" sz="1400" dirty="0"/>
          </a:p>
        </p:txBody>
      </p:sp>
      <p:sp>
        <p:nvSpPr>
          <p:cNvPr id="65" name="罐形 64"/>
          <p:cNvSpPr/>
          <p:nvPr/>
        </p:nvSpPr>
        <p:spPr>
          <a:xfrm>
            <a:off x="2081938" y="5955742"/>
            <a:ext cx="769750" cy="7594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Cache</a:t>
            </a:r>
          </a:p>
          <a:p>
            <a:pPr algn="ctr"/>
            <a:r>
              <a:rPr kumimoji="1" lang="en-US" altLang="zh-CN" sz="1400" dirty="0" smtClean="0"/>
              <a:t>Cluster</a:t>
            </a:r>
            <a:endParaRPr kumimoji="1" lang="zh-CN" altLang="en-US" sz="1400" dirty="0"/>
          </a:p>
        </p:txBody>
      </p:sp>
      <p:sp>
        <p:nvSpPr>
          <p:cNvPr id="66" name="罐形 65"/>
          <p:cNvSpPr/>
          <p:nvPr/>
        </p:nvSpPr>
        <p:spPr>
          <a:xfrm>
            <a:off x="3151319" y="5955742"/>
            <a:ext cx="785249" cy="7594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Log</a:t>
            </a:r>
          </a:p>
          <a:p>
            <a:pPr algn="ctr"/>
            <a:r>
              <a:rPr kumimoji="1" lang="en-US" altLang="zh-CN" sz="1400" dirty="0" smtClean="0"/>
              <a:t>Cluster</a:t>
            </a:r>
            <a:endParaRPr kumimoji="1" lang="zh-CN" altLang="en-US" sz="1400" dirty="0"/>
          </a:p>
        </p:txBody>
      </p:sp>
      <p:sp>
        <p:nvSpPr>
          <p:cNvPr id="67" name="罐形 66"/>
          <p:cNvSpPr/>
          <p:nvPr/>
        </p:nvSpPr>
        <p:spPr>
          <a:xfrm>
            <a:off x="4166460" y="5955741"/>
            <a:ext cx="811076" cy="7594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Queue</a:t>
            </a:r>
          </a:p>
          <a:p>
            <a:pPr algn="ctr"/>
            <a:r>
              <a:rPr kumimoji="1" lang="en-US" altLang="zh-CN" sz="1400" dirty="0" smtClean="0"/>
              <a:t>Cluster</a:t>
            </a:r>
            <a:endParaRPr kumimoji="1"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007388" y="1177871"/>
            <a:ext cx="3970148" cy="38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DNS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74915" y="1785355"/>
            <a:ext cx="4525505" cy="393352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90963" y="1534886"/>
            <a:ext cx="2721429" cy="142603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985" y="-44518"/>
            <a:ext cx="10515600" cy="1325563"/>
          </a:xfrm>
        </p:spPr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产品架构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1591" y="1663474"/>
            <a:ext cx="772886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收费系统</a:t>
            </a:r>
            <a:endParaRPr kumimoji="1"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214219" y="1663474"/>
            <a:ext cx="772886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移动签到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330034" y="2347576"/>
            <a:ext cx="772886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门禁</a:t>
            </a:r>
            <a:endParaRPr kumimoji="1"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3203334" y="2347576"/>
            <a:ext cx="772886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停车场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2185520" y="3218770"/>
            <a:ext cx="8738574" cy="3701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2.0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07291" y="3866474"/>
            <a:ext cx="391886" cy="121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07291" y="3866474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33956" y="4141338"/>
            <a:ext cx="400110" cy="938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</a:rPr>
              <a:t>组织架构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1616" y="3873278"/>
            <a:ext cx="391886" cy="120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61616" y="3873278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26726" y="4148141"/>
            <a:ext cx="461665" cy="7386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R</a:t>
            </a:r>
          </a:p>
          <a:p>
            <a:r>
              <a:rPr kumimoji="1" lang="en-US" altLang="zh-CN" sz="1400" dirty="0" smtClean="0">
                <a:solidFill>
                  <a:schemeClr val="bg1"/>
                </a:solidFill>
              </a:rPr>
              <a:t>M</a:t>
            </a:r>
          </a:p>
          <a:p>
            <a:r>
              <a:rPr kumimoji="1" lang="en-US" altLang="zh-CN" sz="1400" dirty="0" smtClean="0">
                <a:solidFill>
                  <a:schemeClr val="bg1"/>
                </a:solidFill>
              </a:rPr>
              <a:t>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74630" y="3873278"/>
            <a:ext cx="391886" cy="120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74630" y="3873278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12177" y="4137256"/>
            <a:ext cx="400110" cy="1066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</a:rPr>
              <a:t>鉴权微服务</a:t>
            </a:r>
          </a:p>
        </p:txBody>
      </p:sp>
      <p:sp>
        <p:nvSpPr>
          <p:cNvPr id="20" name="矩形 19"/>
          <p:cNvSpPr/>
          <p:nvPr/>
        </p:nvSpPr>
        <p:spPr>
          <a:xfrm>
            <a:off x="4590007" y="3873278"/>
            <a:ext cx="391886" cy="120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90007" y="3873278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16672" y="4148142"/>
            <a:ext cx="400110" cy="1066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</a:rPr>
              <a:t>开户微服务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39866" y="3873278"/>
            <a:ext cx="391886" cy="120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39866" y="3873278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66531" y="4148141"/>
            <a:ext cx="400110" cy="10661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</a:rPr>
              <a:t>支付微服务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60834" y="3873278"/>
            <a:ext cx="391886" cy="120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60834" y="3873278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87499" y="4148142"/>
            <a:ext cx="400110" cy="1066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</a:rPr>
              <a:t>推送微服务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81802" y="3866474"/>
            <a:ext cx="391886" cy="121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1802" y="3866474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46912" y="4141337"/>
            <a:ext cx="461665" cy="9387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sz="1100" dirty="0" smtClean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kumimoji="1" lang="en-US" altLang="zh-CN" sz="1100" dirty="0" smtClean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u</a:t>
            </a:r>
            <a:endParaRPr kumimoji="1" lang="en-US" altLang="zh-CN" sz="11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t</a:t>
            </a:r>
            <a:endParaRPr kumimoji="1" lang="en-US" altLang="zh-CN" sz="11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100" dirty="0" smtClean="0">
                <a:solidFill>
                  <a:schemeClr val="bg1"/>
                </a:solidFill>
              </a:rPr>
              <a:t>h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29706" y="3877360"/>
            <a:ext cx="391886" cy="120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29706" y="3877360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56371" y="4152223"/>
            <a:ext cx="400110" cy="1062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</a:rPr>
              <a:t>状态微服务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87519" y="3866474"/>
            <a:ext cx="391886" cy="121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87519" y="3866474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314184" y="4141338"/>
            <a:ext cx="400110" cy="1016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</a:rPr>
              <a:t>交易微服务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020627" y="3873278"/>
            <a:ext cx="391886" cy="120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20627" y="3873278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047292" y="4148142"/>
            <a:ext cx="400110" cy="10098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</a:rPr>
              <a:t>注册微服务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300057" y="3089504"/>
            <a:ext cx="10624037" cy="822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24005" y="2175108"/>
            <a:ext cx="172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物业产品（</a:t>
            </a:r>
            <a:r>
              <a:rPr kumimoji="1" lang="en-US" altLang="zh-CN" dirty="0" smtClean="0">
                <a:solidFill>
                  <a:srgbClr val="FF0000"/>
                </a:solidFill>
              </a:rPr>
              <a:t>20%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）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0057" y="4199069"/>
            <a:ext cx="131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SAAS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（</a:t>
            </a:r>
            <a:r>
              <a:rPr kumimoji="1" lang="en-US" altLang="zh-CN" dirty="0" smtClean="0">
                <a:solidFill>
                  <a:srgbClr val="FF0000"/>
                </a:solidFill>
              </a:rPr>
              <a:t>80%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）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85077" y="1798255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通用</a:t>
            </a:r>
            <a:endParaRPr kumimoji="1"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192488" y="1148334"/>
            <a:ext cx="2721429" cy="181258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323116" y="1663474"/>
            <a:ext cx="772886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收费系统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215744" y="1663474"/>
            <a:ext cx="772886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移动签到</a:t>
            </a:r>
            <a:endParaRPr kumimoji="1"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5331559" y="2347576"/>
            <a:ext cx="772886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门禁</a:t>
            </a:r>
            <a:endParaRPr kumimoji="1" lang="zh-CN" altLang="en-US" sz="1200"/>
          </a:p>
        </p:txBody>
      </p:sp>
      <p:sp>
        <p:nvSpPr>
          <p:cNvPr id="50" name="矩形 49"/>
          <p:cNvSpPr/>
          <p:nvPr/>
        </p:nvSpPr>
        <p:spPr>
          <a:xfrm>
            <a:off x="6204859" y="2347576"/>
            <a:ext cx="772886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停车场</a:t>
            </a:r>
            <a:endParaRPr kumimoji="1"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7086602" y="1999624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华润</a:t>
            </a:r>
            <a:endParaRPr kumimoji="1"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202665" y="1148334"/>
            <a:ext cx="2721429" cy="18034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333293" y="1654292"/>
            <a:ext cx="772886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收费系统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9225921" y="1654292"/>
            <a:ext cx="772886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移动签到</a:t>
            </a:r>
            <a:endParaRPr kumimoji="1"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8341736" y="2338394"/>
            <a:ext cx="772886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门禁</a:t>
            </a:r>
            <a:endParaRPr kumimoji="1" lang="zh-CN" altLang="en-US" sz="1200"/>
          </a:p>
        </p:txBody>
      </p:sp>
      <p:sp>
        <p:nvSpPr>
          <p:cNvPr id="56" name="矩形 55"/>
          <p:cNvSpPr/>
          <p:nvPr/>
        </p:nvSpPr>
        <p:spPr>
          <a:xfrm>
            <a:off x="9215036" y="2338394"/>
            <a:ext cx="772886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停车场</a:t>
            </a:r>
            <a:endParaRPr kumimoji="1"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0096779" y="1990442"/>
            <a:ext cx="111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彩生活</a:t>
            </a:r>
            <a:endParaRPr kumimoji="1"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684656" y="3873278"/>
            <a:ext cx="391886" cy="120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684656" y="3873278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711321" y="4148142"/>
            <a:ext cx="400110" cy="931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</a:rPr>
              <a:t>券微服务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318261" y="3884164"/>
            <a:ext cx="391886" cy="120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318261" y="3884164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0344926" y="4159027"/>
            <a:ext cx="400110" cy="931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</a:rPr>
              <a:t>卡微服务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339866" y="1295400"/>
            <a:ext cx="2424580" cy="2394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IT</a:t>
            </a:r>
            <a:r>
              <a:rPr kumimoji="1" lang="zh-CN" altLang="en-US" sz="1200" dirty="0" smtClean="0"/>
              <a:t>部门（</a:t>
            </a:r>
            <a:r>
              <a:rPr kumimoji="1" lang="en-US" altLang="zh-CN" sz="1200" dirty="0" smtClean="0"/>
              <a:t>80%</a:t>
            </a:r>
            <a:r>
              <a:rPr kumimoji="1" lang="zh-CN" altLang="en-US" sz="1200" dirty="0" smtClean="0"/>
              <a:t>定制开发工作量）</a:t>
            </a:r>
            <a:endParaRPr kumimoji="1" lang="zh-CN" altLang="en-US" sz="1200" dirty="0"/>
          </a:p>
        </p:txBody>
      </p:sp>
      <p:sp>
        <p:nvSpPr>
          <p:cNvPr id="69" name="矩形 68"/>
          <p:cNvSpPr/>
          <p:nvPr/>
        </p:nvSpPr>
        <p:spPr>
          <a:xfrm>
            <a:off x="8333293" y="1295400"/>
            <a:ext cx="2424580" cy="2394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IT</a:t>
            </a:r>
            <a:r>
              <a:rPr kumimoji="1" lang="zh-CN" altLang="en-US" sz="1200" dirty="0" smtClean="0"/>
              <a:t>部门（</a:t>
            </a:r>
            <a:r>
              <a:rPr kumimoji="1" lang="en-US" altLang="zh-CN" sz="1200" dirty="0" smtClean="0"/>
              <a:t>80%</a:t>
            </a:r>
            <a:r>
              <a:rPr kumimoji="1" lang="zh-CN" altLang="en-US" sz="1200" dirty="0" smtClean="0"/>
              <a:t>定制开发工作量）</a:t>
            </a:r>
            <a:endParaRPr kumimoji="1"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8202665" y="3697840"/>
            <a:ext cx="3434164" cy="151641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0479868" y="4263214"/>
            <a:ext cx="134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卡卡兔</a:t>
            </a:r>
            <a:endParaRPr kumimoji="1"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226143" y="5382892"/>
            <a:ext cx="391886" cy="121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226143" y="5382892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252808" y="5657756"/>
            <a:ext cx="400110" cy="1016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</a:rPr>
              <a:t>门禁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959251" y="5389696"/>
            <a:ext cx="391886" cy="120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959251" y="5389696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985916" y="5664560"/>
            <a:ext cx="400110" cy="10098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</a:rPr>
              <a:t>短信微服务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677710" y="5389696"/>
            <a:ext cx="391886" cy="120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677710" y="5389696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704375" y="5664560"/>
            <a:ext cx="400110" cy="931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</a:rPr>
              <a:t>触发器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11086" y="5214258"/>
            <a:ext cx="2655837" cy="151641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1514948" y="5768747"/>
            <a:ext cx="71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阿瓜</a:t>
            </a:r>
            <a:endParaRPr kumimoji="1"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4643461" y="5382892"/>
            <a:ext cx="391886" cy="121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643461" y="5382892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670126" y="5657756"/>
            <a:ext cx="400110" cy="1016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XX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微服务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76569" y="5389696"/>
            <a:ext cx="391886" cy="120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376569" y="5389696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403234" y="5664560"/>
            <a:ext cx="400110" cy="10098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XX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微服务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040598" y="5389696"/>
            <a:ext cx="391886" cy="120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40598" y="5389696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067263" y="5664560"/>
            <a:ext cx="400110" cy="931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XX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微服务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674203" y="5400582"/>
            <a:ext cx="391886" cy="120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674203" y="5400582"/>
            <a:ext cx="391886" cy="228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700868" y="5675445"/>
            <a:ext cx="400110" cy="931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XX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微服务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58607" y="5214258"/>
            <a:ext cx="3434164" cy="151641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6885373" y="5804855"/>
            <a:ext cx="134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第三方</a:t>
            </a:r>
            <a:endParaRPr kumimoji="1"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4066516" y="2255877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4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72" y="56923"/>
            <a:ext cx="10515600" cy="1325563"/>
          </a:xfrm>
        </p:spPr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产品关注点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627" y="1382485"/>
            <a:ext cx="5670550" cy="47944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）微服务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+ICE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</a:p>
          <a:p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标准化</a:t>
            </a:r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：滿足架構規範、文檔規範、代碼標準、</a:t>
            </a:r>
            <a:r>
              <a:rPr kumimoji="1" lang="en-US" altLang="zh-TW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demo</a:t>
            </a:r>
            <a:endParaRPr kumimoji="1" lang="en-US" altLang="zh-CN" sz="17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易用性</a:t>
            </a:r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在线接口调试、使用文档、</a:t>
            </a:r>
            <a:r>
              <a:rPr kumimoji="1" lang="en-US" altLang="zh-CN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SDK</a:t>
            </a:r>
          </a:p>
          <a:p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联盟生态</a:t>
            </a:r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计费、</a:t>
            </a:r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分賬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、竞争</a:t>
            </a:r>
            <a:endParaRPr kumimoji="1" lang="en-US" altLang="zh-CN" sz="17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en-US" altLang="zh-CN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80%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功能</a:t>
            </a:r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kumimoji="1" lang="en-US" altLang="zh-CN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80%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核心功能集中在微服务实现</a:t>
            </a:r>
            <a:endParaRPr kumimoji="1" lang="en-US" altLang="zh-CN" sz="17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复用性</a:t>
            </a:r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专注核心功能、能被不同系统调用</a:t>
            </a:r>
            <a:endParaRPr kumimoji="1" lang="en-US" altLang="zh-TW" sz="17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安全性：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服务器安全、防</a:t>
            </a:r>
            <a:r>
              <a:rPr kumimoji="1" lang="en-US" altLang="zh-CN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DDOS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，数据备份、数据隔离、</a:t>
            </a:r>
            <a:r>
              <a:rPr kumimoji="1" lang="en-US" altLang="zh-CN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SSL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传输加密</a:t>
            </a:r>
            <a:endParaRPr kumimoji="1" lang="en-US" altLang="zh-TW" sz="17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高併發能力：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负载均衡</a:t>
            </a:r>
            <a:r>
              <a:rPr kumimoji="1" lang="zh-CN" altLang="en-US" sz="1700" dirty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性能标准、业务驱动</a:t>
            </a:r>
            <a:endParaRPr kumimoji="1" lang="en-US" altLang="zh-TW" sz="17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微服務架構</a:t>
            </a:r>
            <a:r>
              <a:rPr kumimoji="1" lang="zh-TW" altLang="zh-TW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四层架构，</a:t>
            </a:r>
            <a:r>
              <a:rPr kumimoji="1" lang="en-US" altLang="zh-CN" sz="17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dubbox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技术框架</a:t>
            </a:r>
            <a:endParaRPr kumimoji="1" lang="en-US" altLang="zh-TW" sz="17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可分布式：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多注册中心、多实例</a:t>
            </a:r>
            <a:endParaRPr kumimoji="1" lang="en-US" altLang="zh-TW" sz="17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多租戶支持：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单个微服务支持给不同公司的不同系统使用，数据独立</a:t>
            </a:r>
            <a:endParaRPr kumimoji="1" lang="en-US" altLang="zh-CN" sz="17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易运维：监控报警、自动部署、异常定位、运维规范</a:t>
            </a:r>
            <a:endParaRPr kumimoji="1" lang="en-US" altLang="zh-CN" sz="17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989524" y="1269752"/>
            <a:ext cx="4723356" cy="47944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）物业产品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市場</a:t>
            </a:r>
            <a:r>
              <a:rPr kumimoji="1" lang="en-US" altLang="zh-TW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ready</a:t>
            </a:r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：產品宣傳物、方案齊備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、成功案例</a:t>
            </a:r>
            <a:endParaRPr kumimoji="1" lang="en-US" altLang="zh-TW" sz="17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易於推廣：</a:t>
            </a:r>
            <a:endParaRPr kumimoji="1" lang="en-US" altLang="zh-TW" sz="17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1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开通即用</a:t>
            </a:r>
            <a:endParaRPr kumimoji="1" lang="en-US" altLang="zh-CN" sz="1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1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自动换皮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對於大型客戶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支持定制</a:t>
            </a:r>
            <a:r>
              <a:rPr kumimoji="1" lang="zh-TW" altLang="zh-CN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需要改變的地方僅限於</a:t>
            </a:r>
            <a:r>
              <a:rPr kumimoji="1" lang="en-US" altLang="zh-CN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20</a:t>
            </a:r>
            <a:r>
              <a:rPr kumimoji="1" lang="en-US" altLang="zh-CN" sz="1700" dirty="0">
                <a:latin typeface="Microsoft YaHei Light" charset="-122"/>
                <a:ea typeface="Microsoft YaHei Light" charset="-122"/>
                <a:cs typeface="Microsoft YaHei Light" charset="-122"/>
              </a:rPr>
              <a:t>%</a:t>
            </a:r>
            <a:r>
              <a:rPr kumimoji="1" lang="zh-CN" altLang="en-US" sz="1700" dirty="0">
                <a:latin typeface="Microsoft YaHei Light" charset="-122"/>
                <a:ea typeface="Microsoft YaHei Light" charset="-122"/>
                <a:cs typeface="Microsoft YaHei Light" charset="-122"/>
              </a:rPr>
              <a:t>功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能</a:t>
            </a:r>
            <a:endParaRPr kumimoji="1" lang="en-US" altLang="zh-CN" sz="17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日常維護要充分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利用大客户的</a:t>
            </a:r>
            <a:r>
              <a:rPr kumimoji="1" lang="en-US" altLang="zh-CN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</a:t>
            </a:r>
            <a:r>
              <a:rPr kumimoji="1" lang="en-US" altLang="zh-TW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</a:t>
            </a:r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endParaRPr kumimoji="1" lang="en-US" altLang="zh-TW" sz="17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日常系统运维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现有系统定制功能开发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需求收集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业务部门系统培训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CN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快速</a:t>
            </a:r>
            <a:r>
              <a:rPr kumimoji="1" lang="zh-TW" altLang="en-US" sz="17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複製</a:t>
            </a:r>
            <a:endParaRPr kumimoji="1" lang="en-US" altLang="zh-TW" sz="17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1"/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大客户标杆，推广至中小客户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1"/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代理商推广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Font typeface="Arial"/>
              <a:buNone/>
            </a:pPr>
            <a:endParaRPr kumimoji="1" lang="en-US" altLang="zh-CN" dirty="0" smtClean="0"/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5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7750690" y="4090221"/>
            <a:ext cx="3673920" cy="213747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598290" y="3937821"/>
            <a:ext cx="3673920" cy="213747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49086" y="1034160"/>
            <a:ext cx="5508176" cy="26343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49086" y="3755572"/>
            <a:ext cx="5508176" cy="1371600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72" y="56923"/>
            <a:ext cx="10515600" cy="6834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产品核心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卡卡兔（对接收银系统）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3382" y="4183287"/>
            <a:ext cx="5279581" cy="328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5278" y="1521943"/>
            <a:ext cx="685800" cy="193765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1319" y="1521943"/>
            <a:ext cx="685800" cy="193765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76607" y="1521943"/>
            <a:ext cx="685800" cy="193765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07338" y="1521943"/>
            <a:ext cx="685800" cy="193765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6424" y="1521943"/>
            <a:ext cx="685800" cy="193765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49058" y="1521943"/>
            <a:ext cx="685800" cy="193765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31478" y="2202298"/>
            <a:ext cx="522515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5276" y="1619914"/>
            <a:ext cx="685802" cy="7386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zh-CN" altLang="en-US" sz="1400" dirty="0">
                <a:latin typeface="Microsoft YaHei Light" charset="-122"/>
                <a:ea typeface="Microsoft YaHei Light" charset="-122"/>
                <a:cs typeface="Microsoft YaHei Light" charset="-122"/>
              </a:rPr>
              <a:t>美容美发</a:t>
            </a:r>
          </a:p>
          <a:p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27519" y="1619914"/>
            <a:ext cx="68580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餐饮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09269" y="1590387"/>
            <a:ext cx="68580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教育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67205" y="1619914"/>
            <a:ext cx="68580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零售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59839" y="1619914"/>
            <a:ext cx="68580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台球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47024" y="1615254"/>
            <a:ext cx="68580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XXX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31478" y="2659498"/>
            <a:ext cx="522515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31478" y="3062268"/>
            <a:ext cx="522515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27518" y="2186675"/>
            <a:ext cx="517075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27518" y="2643875"/>
            <a:ext cx="517075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27518" y="3079303"/>
            <a:ext cx="517075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47360" y="2200692"/>
            <a:ext cx="533404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47360" y="2647006"/>
            <a:ext cx="533404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63688" y="3060662"/>
            <a:ext cx="517076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67205" y="2200692"/>
            <a:ext cx="582383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67205" y="2636120"/>
            <a:ext cx="582383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67205" y="3071548"/>
            <a:ext cx="582383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59839" y="2208447"/>
            <a:ext cx="495298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59838" y="2643875"/>
            <a:ext cx="495299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59838" y="3079303"/>
            <a:ext cx="495299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647024" y="2199127"/>
            <a:ext cx="478970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47023" y="2634555"/>
            <a:ext cx="478971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47019" y="3069983"/>
            <a:ext cx="478975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r>
              <a:rPr kumimoji="1" lang="en-US" altLang="zh-CN" sz="9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</a:t>
            </a:r>
            <a:endParaRPr kumimoji="1" lang="zh-CN" altLang="en-US" sz="9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122720" y="4184852"/>
            <a:ext cx="266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统一对接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1610" y="4683594"/>
            <a:ext cx="5317683" cy="293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810193" y="4659990"/>
            <a:ext cx="1870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核心（微服务化）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6687" y="3807298"/>
            <a:ext cx="1120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卡卡兔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45890" y="654130"/>
            <a:ext cx="3673920" cy="24236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04423" y="2627829"/>
            <a:ext cx="3230342" cy="35922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饭票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704423" y="1244234"/>
            <a:ext cx="1197428" cy="12207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94203" y="2035597"/>
            <a:ext cx="990600" cy="348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彩商家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480226" y="726383"/>
            <a:ext cx="130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彩生活微商</a:t>
            </a: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圈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96949" y="1606631"/>
            <a:ext cx="990600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742757" y="1246627"/>
            <a:ext cx="1197428" cy="12207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862521" y="1907476"/>
            <a:ext cx="990600" cy="348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彩之云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704422" y="1255192"/>
            <a:ext cx="1083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商家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808085" y="1280059"/>
            <a:ext cx="1083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用户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66" name="直线箭头连接符 65"/>
          <p:cNvCxnSpPr/>
          <p:nvPr/>
        </p:nvCxnSpPr>
        <p:spPr>
          <a:xfrm flipH="1">
            <a:off x="8958987" y="1654052"/>
            <a:ext cx="761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8958987" y="1203114"/>
            <a:ext cx="76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smtClean="0">
                <a:latin typeface="Microsoft YaHei Light" charset="-122"/>
                <a:ea typeface="Microsoft YaHei Light" charset="-122"/>
                <a:cs typeface="Microsoft YaHei Light" charset="-122"/>
              </a:rPr>
              <a:t>T+0</a:t>
            </a:r>
          </a:p>
          <a:p>
            <a:pPr algn="ctr"/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（线下）</a:t>
            </a:r>
            <a:endParaRPr kumimoji="1" lang="zh-CN" altLang="en-US" sz="1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68" name="直线箭头连接符 67"/>
          <p:cNvCxnSpPr/>
          <p:nvPr/>
        </p:nvCxnSpPr>
        <p:spPr>
          <a:xfrm flipH="1">
            <a:off x="8958987" y="2186157"/>
            <a:ext cx="761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8918167" y="1730090"/>
            <a:ext cx="865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饭票商城</a:t>
            </a:r>
            <a:endParaRPr kumimoji="1" lang="en-US" altLang="zh-CN" sz="1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ctr"/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（线上）</a:t>
            </a:r>
            <a:endParaRPr kumimoji="1" lang="zh-CN" altLang="en-US" sz="1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71" name="直线箭头连接符 70"/>
          <p:cNvCxnSpPr>
            <a:stCxn id="59" idx="1"/>
          </p:cNvCxnSpPr>
          <p:nvPr/>
        </p:nvCxnSpPr>
        <p:spPr>
          <a:xfrm flipH="1" flipV="1">
            <a:off x="6403591" y="1779635"/>
            <a:ext cx="1393358" cy="11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57" idx="1"/>
            <a:endCxn id="51" idx="3"/>
          </p:cNvCxnSpPr>
          <p:nvPr/>
        </p:nvCxnSpPr>
        <p:spPr>
          <a:xfrm flipH="1">
            <a:off x="6357262" y="2209768"/>
            <a:ext cx="1436941" cy="22316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403591" y="1280059"/>
            <a:ext cx="996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技术</a:t>
            </a:r>
            <a:r>
              <a:rPr kumimoji="1" lang="zh-CN" altLang="en-US" sz="1200" smtClean="0">
                <a:latin typeface="Microsoft YaHei Light" charset="-122"/>
                <a:ea typeface="Microsoft YaHei Light" charset="-122"/>
                <a:cs typeface="Microsoft YaHei Light" charset="-122"/>
              </a:rPr>
              <a:t>生态圈（招标）</a:t>
            </a:r>
            <a:endParaRPr kumimoji="1" lang="zh-CN" altLang="en-US" sz="1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445890" y="3785421"/>
            <a:ext cx="3673920" cy="213747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704423" y="4375525"/>
            <a:ext cx="1197428" cy="12207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794203" y="5166888"/>
            <a:ext cx="990600" cy="348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商家</a:t>
            </a:r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APP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480226" y="3857674"/>
            <a:ext cx="130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XXX</a:t>
            </a: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微商圈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96949" y="4737922"/>
            <a:ext cx="990600" cy="3483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742757" y="4377918"/>
            <a:ext cx="1197428" cy="12207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862521" y="5038767"/>
            <a:ext cx="990600" cy="348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用户</a:t>
            </a:r>
            <a:r>
              <a:rPr kumimoji="1" lang="en-US" altLang="zh-CN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APP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704422" y="4386483"/>
            <a:ext cx="1083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商家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808085" y="4411350"/>
            <a:ext cx="1083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用户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8958987" y="4785343"/>
            <a:ext cx="761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8958987" y="4334405"/>
            <a:ext cx="76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会员卡</a:t>
            </a:r>
            <a:endParaRPr kumimoji="1" lang="en-US" altLang="zh-CN" sz="1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ctr"/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（线下）</a:t>
            </a:r>
            <a:endParaRPr kumimoji="1" lang="zh-CN" altLang="en-US" sz="1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89" name="直线箭头连接符 88"/>
          <p:cNvCxnSpPr/>
          <p:nvPr/>
        </p:nvCxnSpPr>
        <p:spPr>
          <a:xfrm flipH="1">
            <a:off x="8958987" y="5317448"/>
            <a:ext cx="761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8918167" y="4861381"/>
            <a:ext cx="865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商城</a:t>
            </a:r>
            <a:endParaRPr kumimoji="1" lang="en-US" altLang="zh-CN" sz="1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ctr"/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（线上）</a:t>
            </a:r>
            <a:endParaRPr kumimoji="1" lang="zh-CN" altLang="en-US" sz="1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95" name="直线箭头连接符 94"/>
          <p:cNvCxnSpPr/>
          <p:nvPr/>
        </p:nvCxnSpPr>
        <p:spPr>
          <a:xfrm flipH="1" flipV="1">
            <a:off x="6403591" y="3055103"/>
            <a:ext cx="1382474" cy="1873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837361" y="1106108"/>
            <a:ext cx="170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行业</a:t>
            </a:r>
            <a:r>
              <a:rPr kumimoji="1" lang="zh-CN" altLang="en-US" sz="1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收银系统联盟</a:t>
            </a:r>
            <a:endParaRPr kumimoji="1" lang="zh-CN" altLang="en-US" sz="1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105" name="直线箭头连接符 104"/>
          <p:cNvCxnSpPr>
            <a:endCxn id="51" idx="3"/>
          </p:cNvCxnSpPr>
          <p:nvPr/>
        </p:nvCxnSpPr>
        <p:spPr>
          <a:xfrm flipH="1" flipV="1">
            <a:off x="6357262" y="4441372"/>
            <a:ext cx="1393428" cy="8996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96687" y="5387108"/>
            <a:ext cx="61668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卡卡兔微服务化，集成到物业产品，提供标准化接口与收银系统对接</a:t>
            </a:r>
            <a:endParaRPr kumimoji="1" lang="en-US" altLang="zh-CN" sz="1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利用彩生活微商圈业务，彩生活技术生态圈进行收银系统招标，卡卡兔快速打通收银系统</a:t>
            </a:r>
            <a:endParaRPr kumimoji="1" lang="en-US" altLang="zh-CN" sz="1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利用已打通的收银系统，低成本推广至其他项目</a:t>
            </a:r>
            <a:endParaRPr kumimoji="1" lang="en-US" altLang="zh-CN" sz="1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8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8250" y="4405374"/>
            <a:ext cx="983742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物业平台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99168" y="1194916"/>
            <a:ext cx="1021080" cy="18897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51568" y="1332076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商圈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75368" y="1850236"/>
            <a:ext cx="868680" cy="32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卡卡兔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75368" y="2268860"/>
            <a:ext cx="868680" cy="3890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latin typeface="Microsoft YaHei" charset="-122"/>
                <a:ea typeface="Microsoft YaHei" charset="-122"/>
                <a:cs typeface="Microsoft YaHei" charset="-122"/>
              </a:rPr>
              <a:t>收银系统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4440" y="1173480"/>
            <a:ext cx="1021080" cy="18897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34775" y="1310640"/>
            <a:ext cx="461665" cy="1127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停车场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84120" y="1173480"/>
            <a:ext cx="1021080" cy="18897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69215" y="1310640"/>
            <a:ext cx="461665" cy="9367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门禁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707572" y="56923"/>
            <a:ext cx="10515600" cy="6834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产品核心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卡卡兔（与物业平台其他系统串联）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18314" y="1173480"/>
            <a:ext cx="1021080" cy="18897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95789" y="1484234"/>
            <a:ext cx="461665" cy="9216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快递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1014" y="1173480"/>
            <a:ext cx="1021080" cy="18897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61349" y="1349398"/>
            <a:ext cx="461665" cy="12825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收费系统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86948" y="1190748"/>
            <a:ext cx="1021080" cy="18897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46968" y="1327908"/>
            <a:ext cx="46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教育培训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34440" y="3430339"/>
            <a:ext cx="9837420" cy="7911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94460" y="3481000"/>
            <a:ext cx="868680" cy="32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latin typeface="Microsoft YaHei" charset="-122"/>
                <a:ea typeface="Microsoft YaHei" charset="-122"/>
                <a:cs typeface="Microsoft YaHei" charset="-122"/>
              </a:rPr>
              <a:t>通知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51760" y="3481000"/>
            <a:ext cx="868680" cy="32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latin typeface="Microsoft YaHei" charset="-122"/>
                <a:ea typeface="Microsoft YaHei" charset="-122"/>
                <a:cs typeface="Microsoft YaHei" charset="-122"/>
              </a:rPr>
              <a:t>广告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87140" y="3481000"/>
            <a:ext cx="868680" cy="32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推送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22520" y="3481000"/>
            <a:ext cx="868680" cy="32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推荐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35040" y="3490974"/>
            <a:ext cx="868680" cy="32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优惠券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9460" y="3490974"/>
            <a:ext cx="868680" cy="32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更多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49240" y="3837475"/>
            <a:ext cx="18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信息流</a:t>
            </a:r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数据流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11388" y="1190748"/>
            <a:ext cx="1021080" cy="18897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88863" y="1501502"/>
            <a:ext cx="461665" cy="9216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其他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050780" y="1173480"/>
            <a:ext cx="1021080" cy="18897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210800" y="1310640"/>
            <a:ext cx="464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其他垂直行业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34440" y="5471160"/>
            <a:ext cx="983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通过下层的物业平台，利用信息流，数据流实现商圈与物业平台其他系统串联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4" name="直线连接符 33"/>
          <p:cNvCxnSpPr>
            <a:stCxn id="9" idx="2"/>
            <a:endCxn id="21" idx="0"/>
          </p:cNvCxnSpPr>
          <p:nvPr/>
        </p:nvCxnSpPr>
        <p:spPr>
          <a:xfrm>
            <a:off x="1744980" y="3063240"/>
            <a:ext cx="83820" cy="41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9" idx="2"/>
            <a:endCxn id="22" idx="0"/>
          </p:cNvCxnSpPr>
          <p:nvPr/>
        </p:nvCxnSpPr>
        <p:spPr>
          <a:xfrm>
            <a:off x="1744980" y="3063240"/>
            <a:ext cx="1341120" cy="41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9" idx="2"/>
            <a:endCxn id="23" idx="0"/>
          </p:cNvCxnSpPr>
          <p:nvPr/>
        </p:nvCxnSpPr>
        <p:spPr>
          <a:xfrm>
            <a:off x="1744980" y="3063240"/>
            <a:ext cx="2476500" cy="41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5" idx="2"/>
          </p:cNvCxnSpPr>
          <p:nvPr/>
        </p:nvCxnSpPr>
        <p:spPr>
          <a:xfrm flipH="1">
            <a:off x="4202974" y="3084676"/>
            <a:ext cx="3806734" cy="394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endCxn id="5" idx="2"/>
          </p:cNvCxnSpPr>
          <p:nvPr/>
        </p:nvCxnSpPr>
        <p:spPr>
          <a:xfrm flipV="1">
            <a:off x="3086100" y="3084676"/>
            <a:ext cx="4923608" cy="394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>
            <a:stCxn id="21" idx="0"/>
            <a:endCxn id="5" idx="2"/>
          </p:cNvCxnSpPr>
          <p:nvPr/>
        </p:nvCxnSpPr>
        <p:spPr>
          <a:xfrm flipV="1">
            <a:off x="1828800" y="3084676"/>
            <a:ext cx="6180908" cy="39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72" y="56924"/>
            <a:ext cx="10515600" cy="1140506"/>
          </a:xfrm>
        </p:spPr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工作重点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572" y="1160524"/>
            <a:ext cx="10114916" cy="5277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）运维与部署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运维</a:t>
            </a:r>
            <a:r>
              <a:rPr kumimoji="1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endParaRPr kumimoji="1" lang="en-US" altLang="zh-CN" sz="1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标准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运维角度指导开发</a:t>
            </a:r>
            <a:endParaRPr kumimoji="1" lang="en-US" altLang="zh-CN" sz="1600" dirty="0" smtClean="0">
              <a:solidFill>
                <a:srgbClr val="FF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高可用 </a:t>
            </a:r>
            <a:r>
              <a:rPr kumimoji="1" lang="en-US" altLang="zh-CN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kumimoji="1" lang="zh-CN" altLang="en-US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 负载均衡（</a:t>
            </a:r>
            <a:r>
              <a:rPr kumimoji="1" lang="en-US" altLang="zh-CN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SLB/</a:t>
            </a:r>
            <a:r>
              <a:rPr kumimoji="1" lang="en-US" altLang="zh-CN" sz="1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HAProxy</a:t>
            </a:r>
            <a:r>
              <a:rPr kumimoji="1" lang="en-US" altLang="zh-CN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/LVS</a:t>
            </a:r>
            <a:r>
              <a:rPr kumimoji="1" lang="zh-CN" altLang="en-US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 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分库分表统一解决方案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安全 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全网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https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，防御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DDOS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方案，服务器安全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监控 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异常警报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日志 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统一解决方案，易于定位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规范 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运维操作准则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自动化部署：</a:t>
            </a:r>
            <a:endParaRPr kumimoji="1"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部署总体架构</a:t>
            </a:r>
            <a:endParaRPr kumimoji="1" lang="en-US" altLang="zh-CN" sz="1600" dirty="0" smtClean="0">
              <a:solidFill>
                <a:srgbClr val="FF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Jenkins</a:t>
            </a:r>
            <a:r>
              <a:rPr kumimoji="1" lang="zh-CN" altLang="en-US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持续集成，打包</a:t>
            </a:r>
            <a:r>
              <a:rPr kumimoji="1" lang="en-US" altLang="zh-CN" sz="1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docker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镜像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Docker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私有仓库，管理各种语言镜像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自动化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发布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None/>
            </a:pP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None/>
            </a:pP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4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576197" y="413359"/>
            <a:ext cx="5210828" cy="6025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sz="45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4500" dirty="0" smtClean="0">
                <a:latin typeface="Microsoft YaHei" charset="-122"/>
                <a:ea typeface="Microsoft YaHei" charset="-122"/>
                <a:cs typeface="Microsoft YaHei" charset="-122"/>
              </a:rPr>
              <a:t>）产品</a:t>
            </a:r>
            <a:endParaRPr kumimoji="1" lang="en-US" altLang="zh-CN" sz="45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微服务供应侧</a:t>
            </a:r>
            <a:r>
              <a:rPr kumimoji="1" lang="en-US" altLang="zh-CN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供应商合作准则，利益分配方案</a:t>
            </a:r>
            <a:endParaRPr kumimoji="1" lang="en-US" altLang="zh-CN" sz="23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微服务审核流程</a:t>
            </a:r>
            <a:endParaRPr kumimoji="1" lang="en-US" altLang="zh-CN" sz="23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同一微服务多供应竞争规则（业务驱动，评分机制）</a:t>
            </a:r>
            <a:endParaRPr kumimoji="1" lang="en-US" altLang="zh-CN" sz="23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计费，分账</a:t>
            </a:r>
            <a:endParaRPr kumimoji="1" lang="en-US" altLang="zh-CN" sz="23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CN" altLang="en-US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平台接入标准：</a:t>
            </a:r>
            <a:endParaRPr kumimoji="1" lang="en-US" altLang="zh-CN" sz="2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流程 </a:t>
            </a:r>
            <a:r>
              <a:rPr kumimoji="1" lang="en-US" altLang="zh-CN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接入商自主申请开通，平台权限分配</a:t>
            </a:r>
            <a:endParaRPr kumimoji="1" lang="en-US" altLang="zh-CN" sz="23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文档 </a:t>
            </a:r>
            <a:r>
              <a:rPr kumimoji="1" lang="mr-IN" altLang="zh-CN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微服务架构文档，各微服务使用文档</a:t>
            </a:r>
            <a:endParaRPr kumimoji="1" lang="en-US" altLang="zh-CN" sz="23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SDK</a:t>
            </a: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zh-CN" altLang="en-US" sz="23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嵌入即用，多语言支持，集成</a:t>
            </a:r>
            <a:r>
              <a:rPr kumimoji="1" lang="en-US" altLang="zh-CN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Demo</a:t>
            </a:r>
          </a:p>
          <a:p>
            <a:r>
              <a:rPr kumimoji="1" lang="zh-CN" altLang="en-US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开发标准化：</a:t>
            </a:r>
            <a:endParaRPr kumimoji="1" lang="en-US" altLang="zh-CN" sz="2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代码规范 </a:t>
            </a:r>
            <a:r>
              <a:rPr kumimoji="1" lang="mr-IN" altLang="zh-CN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编程语言规范，最佳实践</a:t>
            </a:r>
            <a:endParaRPr kumimoji="1" lang="en-US" altLang="zh-CN" sz="23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代码检查 </a:t>
            </a:r>
            <a:r>
              <a:rPr kumimoji="1" lang="mr-IN" altLang="zh-CN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自动化代码检查，人工</a:t>
            </a:r>
            <a:r>
              <a:rPr kumimoji="1" lang="en-US" altLang="zh-CN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review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单元测试 </a:t>
            </a:r>
            <a:r>
              <a:rPr kumimoji="1" lang="mr-IN" altLang="zh-CN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不同语言的单元测试</a:t>
            </a:r>
            <a:r>
              <a:rPr kumimoji="1" lang="en-US" altLang="zh-CN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demo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持续集成 </a:t>
            </a:r>
            <a:r>
              <a:rPr kumimoji="1" lang="mr-IN" altLang="zh-CN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代码提交即编译打包</a:t>
            </a:r>
            <a:endParaRPr kumimoji="1" lang="en-US" altLang="zh-CN" sz="23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CN" altLang="en-US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平台升级：</a:t>
            </a:r>
            <a:endParaRPr kumimoji="1" lang="en-US" altLang="zh-CN" sz="2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分布式</a:t>
            </a:r>
            <a:r>
              <a:rPr kumimoji="1" lang="zh-CN" altLang="en-US" sz="23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mr-IN" altLang="zh-CN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ag</a:t>
            </a: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升级到</a:t>
            </a:r>
            <a:r>
              <a:rPr kumimoji="1" lang="en-US" altLang="zh-CN" sz="23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dubbox</a:t>
            </a: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，多注册中心</a:t>
            </a:r>
            <a:endParaRPr kumimoji="1" lang="en-US" altLang="zh-CN" sz="23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3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dubbox</a:t>
            </a: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帽子 </a:t>
            </a:r>
            <a:r>
              <a:rPr kumimoji="1" lang="mr-IN" altLang="zh-CN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23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兼容旧平台，过渡方案</a:t>
            </a:r>
            <a:endParaRPr kumimoji="1" lang="en-US" altLang="zh-CN" sz="23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Font typeface="Arial"/>
              <a:buNone/>
            </a:pP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Font typeface="Arial"/>
              <a:buNone/>
            </a:pP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106363" y="839545"/>
            <a:ext cx="5718207" cy="5172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微服务升级</a:t>
            </a:r>
            <a:endParaRPr kumimoji="1"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多租户   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支持不同公司不同应用调用</a:t>
            </a:r>
            <a:endParaRPr kumimoji="1" lang="en-US" altLang="zh-CN" sz="1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多供应商 </a:t>
            </a:r>
            <a:r>
              <a:rPr kumimoji="1"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同一微服务多个供应商提供，可替换原则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SDK</a:t>
            </a:r>
            <a:r>
              <a:rPr kumimoji="1" lang="zh-CN" altLang="en-US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集成鉴权，计费等公共功能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项目管理规范化：</a:t>
            </a:r>
            <a:endParaRPr kumimoji="1"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四层架构图 </a:t>
            </a:r>
            <a:r>
              <a:rPr kumimoji="1"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业务系统必须遵循微服务架构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七步法 </a:t>
            </a:r>
            <a:r>
              <a:rPr kumimoji="1"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每个项目遵循七步法原则，每一步文档驱动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团队协作：</a:t>
            </a:r>
            <a:endParaRPr kumimoji="1"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资源 </a:t>
            </a:r>
            <a:r>
              <a:rPr kumimoji="1"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合理利用不同团队资源，项目驱动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成本 </a:t>
            </a:r>
            <a:r>
              <a:rPr kumimoji="1"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时间比金钱更重要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沟通 </a:t>
            </a:r>
            <a:r>
              <a:rPr kumimoji="1"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避免各个团队重复造轮子，造成资源浪费，看板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kumimoji="1" lang="en-US" altLang="zh-CN" sz="1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WiKi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卡卡兔重构</a:t>
            </a:r>
            <a:endParaRPr kumimoji="1"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重新定位 </a:t>
            </a:r>
            <a:r>
              <a:rPr kumimoji="1"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定位核心卡券功能，做减法，目标在于交易数据，非核心功能外部提供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微服务化 </a:t>
            </a:r>
            <a:r>
              <a:rPr kumimoji="1"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重构卡卡兔，实现微服务架构，融入物业平台，</a:t>
            </a:r>
            <a:r>
              <a:rPr kumimoji="1" lang="zh-CN" altLang="en-US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抽取</a:t>
            </a:r>
            <a:r>
              <a:rPr kumimoji="1" lang="zh-CN" altLang="en-US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核心微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服务，利用现成微服务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接口标准化 </a:t>
            </a:r>
            <a:r>
              <a:rPr kumimoji="1"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建立行业收银系统接口标准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Font typeface="Arial"/>
              <a:buNone/>
            </a:pP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Font typeface="Arial"/>
              <a:buNone/>
            </a:pP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5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788096" y="640616"/>
            <a:ext cx="11011422" cy="452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）市场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Font typeface="Arial"/>
              <a:buNone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以物业行业产品为依托，带动卡卡兔为核心的互联网产品推广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Font typeface="Arial"/>
              <a:buNone/>
            </a:pP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大客户</a:t>
            </a:r>
            <a:endParaRPr kumimoji="1"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1"/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彩生活 </a:t>
            </a:r>
            <a:r>
              <a:rPr kumimoji="1"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创新产品试验基地。同时利用前海微生活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+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技术生态圈推动各行业收银系统对接卡卡兔，发展行业合作伙伴，建立代理渠道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1"/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中铁建 </a:t>
            </a:r>
            <a:r>
              <a:rPr kumimoji="1"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实施</a:t>
            </a:r>
            <a:r>
              <a:rPr kumimoji="1"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&amp;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验证产品化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1"/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华润 </a:t>
            </a:r>
            <a:r>
              <a:rPr kumimoji="1"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</a:t>
            </a:r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解决资金和信用背书 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外部资源销售渠道</a:t>
            </a:r>
            <a:endParaRPr kumimoji="1"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1"/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大客户为背书，服务于中小型物业的标准化产品，利用合资公司的资源进行销售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kumimoji="1"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代理商推广</a:t>
            </a:r>
            <a:endParaRPr kumimoji="1"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1"/>
            <a:r>
              <a:rPr kumimoji="1"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利用代理商资源，提供免费产品，以代理商的名义进行推广</a:t>
            </a:r>
            <a:endParaRPr kumimoji="1"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Font typeface="Arial"/>
              <a:buNone/>
            </a:pP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Font typeface="Arial"/>
              <a:buNone/>
            </a:pP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8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6927</TotalTime>
  <Words>2583</Words>
  <Application>Microsoft Macintosh PowerPoint</Application>
  <PresentationFormat>宽屏</PresentationFormat>
  <Paragraphs>610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DengXian</vt:lpstr>
      <vt:lpstr>DengXian Light</vt:lpstr>
      <vt:lpstr>Microsoft YaHei</vt:lpstr>
      <vt:lpstr>Microsoft YaHei Light</vt:lpstr>
      <vt:lpstr>宋体</vt:lpstr>
      <vt:lpstr>Arial</vt:lpstr>
      <vt:lpstr>Office 主题</vt:lpstr>
      <vt:lpstr>2017奥科产品化梳理</vt:lpstr>
      <vt:lpstr>目标</vt:lpstr>
      <vt:lpstr>产品架构</vt:lpstr>
      <vt:lpstr>产品关注点</vt:lpstr>
      <vt:lpstr>产品核心 - 卡卡兔（对接收银系统）</vt:lpstr>
      <vt:lpstr>产品核心 - 卡卡兔（与物业平台其他系统串联）</vt:lpstr>
      <vt:lpstr>工作重点</vt:lpstr>
      <vt:lpstr>PowerPoint 演示文稿</vt:lpstr>
      <vt:lpstr>PowerPoint 演示文稿</vt:lpstr>
      <vt:lpstr>工作项</vt:lpstr>
      <vt:lpstr>通用产品（2+2模式）</vt:lpstr>
      <vt:lpstr>通用产品（2+2模式）实现方式</vt:lpstr>
      <vt:lpstr>Ice 2.0升级，全面迁移到dubbox，实现微服务层通用化</vt:lpstr>
      <vt:lpstr>PowerPoint 演示文稿</vt:lpstr>
      <vt:lpstr>微服务多租户升级，各个微服务支持多租户，多应用，集中统一部署</vt:lpstr>
      <vt:lpstr>PowerPoint 演示文稿</vt:lpstr>
      <vt:lpstr>鉴权，计数，日志，缓存，数据库公共服务统一 </vt:lpstr>
      <vt:lpstr> 应用多租户升级，全面支持https，UI统一风格，单点登录支持 </vt:lpstr>
      <vt:lpstr>统一入口门户portal，提供客户使用产品的唯一入口，自定义域名绑定</vt:lpstr>
      <vt:lpstr>物业平台管理后台，提供管理方/代理方统一开通管理账号</vt:lpstr>
      <vt:lpstr>部署自动化，运维标准化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2017奥科产品化规划</dc:title>
  <dc:creator>Ender Chen</dc:creator>
  <cp:lastModifiedBy>Ender Chen</cp:lastModifiedBy>
  <cp:revision>385</cp:revision>
  <dcterms:created xsi:type="dcterms:W3CDTF">2017-01-18T03:41:15Z</dcterms:created>
  <dcterms:modified xsi:type="dcterms:W3CDTF">2017-02-02T16:09:50Z</dcterms:modified>
</cp:coreProperties>
</file>