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485" r:id="rId3"/>
    <p:sldId id="494" r:id="rId4"/>
    <p:sldId id="506" r:id="rId5"/>
    <p:sldId id="509" r:id="rId6"/>
    <p:sldId id="489" r:id="rId7"/>
    <p:sldId id="486" r:id="rId8"/>
    <p:sldId id="505" r:id="rId9"/>
  </p:sldIdLst>
  <p:sldSz cx="12192000" cy="6858000"/>
  <p:notesSz cx="7104063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28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95"/>
    <p:restoredTop sz="92788" autoAdjust="0"/>
  </p:normalViewPr>
  <p:slideViewPr>
    <p:cSldViewPr snapToGrid="0">
      <p:cViewPr varScale="1">
        <p:scale>
          <a:sx n="117" d="100"/>
          <a:sy n="117" d="100"/>
        </p:scale>
        <p:origin x="728" y="176"/>
      </p:cViewPr>
      <p:guideLst>
        <p:guide orient="horz" pos="2155"/>
        <p:guide pos="2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kumimoji="1" sz="1200">
                <a:latin typeface="Calibri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kumimoji="1" sz="1200">
                <a:latin typeface="Calibri" charset="0"/>
                <a:ea typeface="宋体" charset="-122"/>
              </a:defRPr>
            </a:lvl1pPr>
          </a:lstStyle>
          <a:p>
            <a:pPr>
              <a:defRPr/>
            </a:pPr>
            <a:fld id="{C9616F9F-9D1C-9240-B37B-664097C41DC7}" type="datetimeFigureOut">
              <a:rPr lang="zh-CN" altLang="en-US"/>
              <a:pPr>
                <a:defRPr/>
              </a:pPr>
              <a:t>2017/1/5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kumimoji="1" sz="1200">
                <a:latin typeface="Calibri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/>
            </a:lvl1pPr>
          </a:lstStyle>
          <a:p>
            <a:pPr>
              <a:defRPr/>
            </a:pPr>
            <a:fld id="{919AA37F-E07D-6E44-BC4A-53DF2A1958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352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kumimoji="1" sz="1200">
                <a:latin typeface="Calibri" panose="020F0502020204030204" pitchFamily="1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Calibri" panose="020F0502020204030204" pitchFamily="1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2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09613" y="4926013"/>
            <a:ext cx="5683250" cy="40290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43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kumimoji="1" sz="1200">
                <a:latin typeface="Calibri" panose="020F0502020204030204" pitchFamily="1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/>
            </a:lvl1pPr>
          </a:lstStyle>
          <a:p>
            <a:pPr>
              <a:defRPr/>
            </a:pPr>
            <a:fld id="{866E279A-8190-304E-B2A4-175C9ECC61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4433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5362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975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7410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7411" name="幻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l"/>
            <a:fld id="{1B792D4F-3654-7A4E-9F9B-A71E80164804}" type="slidenum">
              <a:rPr lang="zh-CN" altLang="en-US" sz="1800"/>
              <a:pPr algn="l"/>
              <a:t>2</a:t>
            </a:fld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399080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9458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9459" name="幻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l"/>
            <a:fld id="{21D35C53-065A-0D43-B1A6-C3EC0E4D1472}" type="slidenum">
              <a:rPr lang="zh-CN" altLang="en-US" sz="1800"/>
              <a:pPr algn="l"/>
              <a:t>3</a:t>
            </a:fld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553932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4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23555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fld id="{44C71112-4D38-B742-8639-5638D191E3FE}" type="slidenum">
              <a:rPr lang="zh-CN" altLang="en-US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559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2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25603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fld id="{82D7D232-2771-784E-92C8-27E6F9984E3C}" type="slidenum">
              <a:rPr lang="zh-CN" altLang="en-US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29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6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7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fld id="{32882DC7-35B5-0141-9EE3-11F51D91E769}" type="slidenum">
              <a:rPr lang="zh-CN" altLang="en-US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451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6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47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fld id="{0A6135D3-858A-FF47-AFA9-373833B88DCE}" type="slidenum">
              <a:rPr lang="zh-CN" altLang="en-US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67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4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5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fld id="{1ADD47C0-A7CC-704A-AAAB-12F275357E3B}" type="slidenum">
              <a:rPr lang="zh-CN" altLang="en-US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736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330D1-F839-7345-9FCE-4713520236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678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8C0B42-30C9-A445-A498-0712ADF617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10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7A09D-FF06-3A4E-B97A-996CEFB9E0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224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81130-DF5F-E944-B4CB-DBBEC16B8B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11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71BC0-55B7-754F-89E0-DF4D707933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44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1E422-CDC0-114B-9DE6-63C504DACF7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314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FC38C-033D-CA4D-AA1A-8EBBD9CD2D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890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7BE73F-F67D-2544-AA08-D34170FB6B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91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E51D0-1AC1-C94E-BC36-30B9FF02B5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170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46E1F-62E7-C848-B7F3-6DE3B2266D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796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 noProof="1">
                <a:solidFill>
                  <a:srgbClr val="898989"/>
                </a:solidFill>
                <a:latin typeface="Calibri" panose="020F0502020204030204" pitchFamily="1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Tx/>
              <a:buNone/>
              <a:defRPr kumimoji="1" sz="1200">
                <a:solidFill>
                  <a:srgbClr val="898989"/>
                </a:solidFill>
                <a:latin typeface="Calibri" panose="020F0502020204030204" pitchFamily="1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E8FD6CD-9820-DE40-80E6-7C31E1DD8D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宋体" panose="02010600030101010101" pitchFamily="2" charset="-122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  <a:cs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  <a:cs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  <a:cs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 noChangeArrowheads="1"/>
          </p:cNvSpPr>
          <p:nvPr>
            <p:ph type="ctrTitle"/>
          </p:nvPr>
        </p:nvSpPr>
        <p:spPr>
          <a:xfrm>
            <a:off x="706438" y="1122363"/>
            <a:ext cx="10734675" cy="2387600"/>
          </a:xfrm>
        </p:spPr>
        <p:txBody>
          <a:bodyPr/>
          <a:lstStyle/>
          <a:p>
            <a:pPr eaLnBrk="1" hangingPunct="1"/>
            <a:r>
              <a:rPr lang="zh-CN" altLang="en-US" sz="4800" b="1"/>
              <a:t>新</a:t>
            </a:r>
            <a:r>
              <a:rPr lang="en-US" altLang="zh-CN" sz="4800" b="1"/>
              <a:t>E</a:t>
            </a:r>
            <a:r>
              <a:rPr lang="zh-CN" altLang="en-US" sz="4800" b="1"/>
              <a:t>签到系统产品架构</a:t>
            </a:r>
          </a:p>
        </p:txBody>
      </p:sp>
      <p:sp>
        <p:nvSpPr>
          <p:cNvPr id="14339" name="文本框 1"/>
          <p:cNvSpPr txBox="1">
            <a:spLocks noChangeArrowheads="1"/>
          </p:cNvSpPr>
          <p:nvPr/>
        </p:nvSpPr>
        <p:spPr bwMode="auto">
          <a:xfrm>
            <a:off x="3848100" y="5873750"/>
            <a:ext cx="38655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kumimoji="0" lang="zh-CN" altLang="en-US" sz="3200" b="1"/>
              <a:t>版本号：</a:t>
            </a:r>
            <a:r>
              <a:rPr kumimoji="0" lang="en-US" altLang="zh-CN" sz="3200" b="1"/>
              <a:t>V0.7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矩形 737"/>
          <p:cNvSpPr/>
          <p:nvPr/>
        </p:nvSpPr>
        <p:spPr>
          <a:xfrm>
            <a:off x="787400" y="895350"/>
            <a:ext cx="2971800" cy="7921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93738" y="757238"/>
            <a:ext cx="9788525" cy="993775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kumimoji="1" lang="zh-CN" altLang="en-US" noProof="1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704850" y="4184650"/>
            <a:ext cx="9785350" cy="327025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 cmpd="sng">
            <a:solidFill>
              <a:schemeClr val="accent5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000" b="1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ESB</a:t>
            </a:r>
          </a:p>
        </p:txBody>
      </p:sp>
      <p:sp>
        <p:nvSpPr>
          <p:cNvPr id="16388" name="文本框 1"/>
          <p:cNvSpPr txBox="1">
            <a:spLocks noChangeArrowheads="1"/>
          </p:cNvSpPr>
          <p:nvPr/>
        </p:nvSpPr>
        <p:spPr bwMode="auto">
          <a:xfrm>
            <a:off x="246063" y="96838"/>
            <a:ext cx="22367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kumimoji="0" lang="zh-CN" altLang="en-US" sz="2000" b="1">
                <a:latin typeface="微软雅黑" charset="-122"/>
                <a:ea typeface="微软雅黑" charset="-122"/>
              </a:rPr>
              <a:t>架构设计基本模型</a:t>
            </a:r>
          </a:p>
        </p:txBody>
      </p:sp>
      <p:sp>
        <p:nvSpPr>
          <p:cNvPr id="16389" name="文本框 1"/>
          <p:cNvSpPr txBox="1">
            <a:spLocks noChangeArrowheads="1"/>
          </p:cNvSpPr>
          <p:nvPr/>
        </p:nvSpPr>
        <p:spPr bwMode="auto">
          <a:xfrm>
            <a:off x="330200" y="795338"/>
            <a:ext cx="361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200" b="1">
                <a:solidFill>
                  <a:srgbClr val="A6A6A6"/>
                </a:solidFill>
                <a:latin typeface="微软雅黑" charset="-122"/>
                <a:ea typeface="微软雅黑" charset="-122"/>
              </a:rPr>
              <a:t>表现层</a:t>
            </a:r>
          </a:p>
        </p:txBody>
      </p:sp>
      <p:sp>
        <p:nvSpPr>
          <p:cNvPr id="190" name="矩形 189"/>
          <p:cNvSpPr/>
          <p:nvPr/>
        </p:nvSpPr>
        <p:spPr>
          <a:xfrm>
            <a:off x="1939925" y="1225550"/>
            <a:ext cx="652463" cy="371475"/>
          </a:xfrm>
          <a:prstGeom prst="rect">
            <a:avLst/>
          </a:prstGeom>
          <a:solidFill>
            <a:srgbClr val="8FAADC"/>
          </a:solidFill>
          <a:ln w="28575" cmpd="sng">
            <a:solidFill>
              <a:srgbClr val="8FAAD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kumimoji="1" altLang="en-US" sz="11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页面</a:t>
            </a:r>
            <a:r>
              <a:rPr kumimoji="1" altLang="zh-TW" sz="11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1</a:t>
            </a:r>
            <a:endParaRPr kumimoji="1" altLang="en-US" sz="1100" noProof="1" smtClean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99" name="矩形 198"/>
          <p:cNvSpPr/>
          <p:nvPr/>
        </p:nvSpPr>
        <p:spPr>
          <a:xfrm>
            <a:off x="2944813" y="1223963"/>
            <a:ext cx="649287" cy="373062"/>
          </a:xfrm>
          <a:prstGeom prst="rect">
            <a:avLst/>
          </a:prstGeom>
          <a:solidFill>
            <a:srgbClr val="8FAADC"/>
          </a:solidFill>
          <a:ln w="28575" cmpd="sng">
            <a:solidFill>
              <a:srgbClr val="8FAAD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kumimoji="1" altLang="en-US" sz="11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页面</a:t>
            </a:r>
            <a:r>
              <a:rPr kumimoji="1" altLang="zh-CN" sz="11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n</a:t>
            </a:r>
            <a:endParaRPr kumimoji="1" altLang="en-US" sz="1100" noProof="1" smtClean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00" name="矩形 199"/>
          <p:cNvSpPr/>
          <p:nvPr/>
        </p:nvSpPr>
        <p:spPr>
          <a:xfrm>
            <a:off x="923925" y="1225550"/>
            <a:ext cx="663575" cy="3714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 cmpd="sng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r>
              <a:rPr kumimoji="1" altLang="en-US" sz="11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页面</a:t>
            </a:r>
            <a:r>
              <a:rPr kumimoji="1" altLang="zh-CN" sz="11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0</a:t>
            </a:r>
          </a:p>
        </p:txBody>
      </p:sp>
      <p:sp>
        <p:nvSpPr>
          <p:cNvPr id="204" name="矩形 203"/>
          <p:cNvSpPr/>
          <p:nvPr/>
        </p:nvSpPr>
        <p:spPr>
          <a:xfrm>
            <a:off x="695325" y="2524125"/>
            <a:ext cx="9786938" cy="1247775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kumimoji="1" lang="zh-CN" altLang="en-US" noProof="1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6394" name="文本框 1"/>
          <p:cNvSpPr txBox="1">
            <a:spLocks noChangeArrowheads="1"/>
          </p:cNvSpPr>
          <p:nvPr/>
        </p:nvSpPr>
        <p:spPr bwMode="auto">
          <a:xfrm>
            <a:off x="331788" y="2778125"/>
            <a:ext cx="3635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200" b="1">
                <a:solidFill>
                  <a:srgbClr val="A6A6A6"/>
                </a:solidFill>
                <a:latin typeface="微软雅黑" charset="-122"/>
                <a:ea typeface="微软雅黑" charset="-122"/>
              </a:rPr>
              <a:t>应用层</a:t>
            </a:r>
          </a:p>
        </p:txBody>
      </p:sp>
      <p:sp>
        <p:nvSpPr>
          <p:cNvPr id="227" name="矩形 226"/>
          <p:cNvSpPr/>
          <p:nvPr/>
        </p:nvSpPr>
        <p:spPr>
          <a:xfrm>
            <a:off x="663575" y="4919663"/>
            <a:ext cx="9826625" cy="1336675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kumimoji="1" lang="zh-CN" altLang="en-US" noProof="1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6396" name="文本框 1"/>
          <p:cNvSpPr txBox="1">
            <a:spLocks noChangeArrowheads="1"/>
          </p:cNvSpPr>
          <p:nvPr/>
        </p:nvSpPr>
        <p:spPr bwMode="auto">
          <a:xfrm>
            <a:off x="315913" y="4979988"/>
            <a:ext cx="3635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200" b="1">
                <a:solidFill>
                  <a:srgbClr val="A6A6A6"/>
                </a:solidFill>
                <a:latin typeface="微软雅黑" charset="-122"/>
                <a:ea typeface="微软雅黑" charset="-122"/>
              </a:rPr>
              <a:t>服务层</a:t>
            </a:r>
          </a:p>
        </p:txBody>
      </p:sp>
      <p:sp>
        <p:nvSpPr>
          <p:cNvPr id="253" name="矩形 252"/>
          <p:cNvSpPr/>
          <p:nvPr/>
        </p:nvSpPr>
        <p:spPr>
          <a:xfrm>
            <a:off x="865188" y="5237163"/>
            <a:ext cx="314325" cy="90011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 cmpd="sng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r>
              <a:rPr kumimoji="1" lang="en-US" altLang="zh-CN" sz="900" noProof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S0</a:t>
            </a:r>
            <a:endParaRPr kumimoji="1" sz="900" noProof="1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6398" name="文本框 738"/>
          <p:cNvSpPr txBox="1">
            <a:spLocks noChangeArrowheads="1"/>
          </p:cNvSpPr>
          <p:nvPr/>
        </p:nvSpPr>
        <p:spPr bwMode="auto">
          <a:xfrm>
            <a:off x="2014538" y="955675"/>
            <a:ext cx="40481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/>
              <a:t>UIO</a:t>
            </a:r>
            <a:endParaRPr lang="zh-CN" altLang="en-US" sz="1100"/>
          </a:p>
        </p:txBody>
      </p:sp>
      <p:sp>
        <p:nvSpPr>
          <p:cNvPr id="89" name="矩形 88"/>
          <p:cNvSpPr/>
          <p:nvPr/>
        </p:nvSpPr>
        <p:spPr>
          <a:xfrm>
            <a:off x="4013200" y="895350"/>
            <a:ext cx="2971800" cy="7921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5165725" y="1225550"/>
            <a:ext cx="652463" cy="371475"/>
          </a:xfrm>
          <a:prstGeom prst="rect">
            <a:avLst/>
          </a:prstGeom>
          <a:solidFill>
            <a:srgbClr val="8FAADC"/>
          </a:solidFill>
          <a:ln w="28575" cmpd="sng">
            <a:solidFill>
              <a:srgbClr val="8FAAD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kumimoji="1" altLang="en-US" sz="11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页面</a:t>
            </a:r>
            <a:r>
              <a:rPr kumimoji="1" altLang="zh-TW" sz="11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1</a:t>
            </a:r>
            <a:endParaRPr kumimoji="1" altLang="en-US" sz="1100" noProof="1" smtClean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6170613" y="1223963"/>
            <a:ext cx="649287" cy="373062"/>
          </a:xfrm>
          <a:prstGeom prst="rect">
            <a:avLst/>
          </a:prstGeom>
          <a:solidFill>
            <a:srgbClr val="8FAADC"/>
          </a:solidFill>
          <a:ln w="28575" cmpd="sng">
            <a:solidFill>
              <a:srgbClr val="8FAAD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kumimoji="1" altLang="en-US" sz="11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页面</a:t>
            </a:r>
            <a:r>
              <a:rPr kumimoji="1" altLang="zh-CN" sz="11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n</a:t>
            </a:r>
            <a:endParaRPr kumimoji="1" altLang="en-US" sz="1100" noProof="1" smtClean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4149725" y="1225550"/>
            <a:ext cx="663575" cy="3714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 cmpd="sng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r>
              <a:rPr kumimoji="1" altLang="en-US" sz="11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页面</a:t>
            </a:r>
            <a:r>
              <a:rPr kumimoji="1" altLang="zh-CN" sz="11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0</a:t>
            </a:r>
          </a:p>
        </p:txBody>
      </p:sp>
      <p:sp>
        <p:nvSpPr>
          <p:cNvPr id="16403" name="文本框 738"/>
          <p:cNvSpPr txBox="1">
            <a:spLocks noChangeArrowheads="1"/>
          </p:cNvSpPr>
          <p:nvPr/>
        </p:nvSpPr>
        <p:spPr bwMode="auto">
          <a:xfrm>
            <a:off x="5240338" y="955675"/>
            <a:ext cx="38258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/>
              <a:t>UI1</a:t>
            </a:r>
            <a:endParaRPr lang="zh-CN" altLang="en-US" sz="1100"/>
          </a:p>
        </p:txBody>
      </p:sp>
      <p:sp>
        <p:nvSpPr>
          <p:cNvPr id="94" name="矩形 93"/>
          <p:cNvSpPr/>
          <p:nvPr/>
        </p:nvSpPr>
        <p:spPr>
          <a:xfrm>
            <a:off x="7340600" y="895350"/>
            <a:ext cx="2971800" cy="7921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8493125" y="1225550"/>
            <a:ext cx="652463" cy="371475"/>
          </a:xfrm>
          <a:prstGeom prst="rect">
            <a:avLst/>
          </a:prstGeom>
          <a:solidFill>
            <a:srgbClr val="8FAADC"/>
          </a:solidFill>
          <a:ln w="28575" cmpd="sng">
            <a:solidFill>
              <a:srgbClr val="8FAAD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kumimoji="1" altLang="en-US" sz="11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页面</a:t>
            </a:r>
            <a:r>
              <a:rPr kumimoji="1" altLang="zh-TW" sz="11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1</a:t>
            </a:r>
            <a:endParaRPr kumimoji="1" altLang="en-US" sz="1100" noProof="1" smtClean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9498013" y="1223963"/>
            <a:ext cx="649287" cy="373062"/>
          </a:xfrm>
          <a:prstGeom prst="rect">
            <a:avLst/>
          </a:prstGeom>
          <a:solidFill>
            <a:srgbClr val="8FAADC"/>
          </a:solidFill>
          <a:ln w="28575" cmpd="sng">
            <a:solidFill>
              <a:srgbClr val="8FAAD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kumimoji="1" altLang="en-US" sz="11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页面</a:t>
            </a:r>
            <a:r>
              <a:rPr kumimoji="1" altLang="zh-CN" sz="11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n</a:t>
            </a:r>
            <a:endParaRPr kumimoji="1" altLang="en-US" sz="1100" noProof="1" smtClean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7477125" y="1225550"/>
            <a:ext cx="663575" cy="3714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 cmpd="sng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r>
              <a:rPr kumimoji="1" altLang="en-US" sz="11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页面</a:t>
            </a:r>
            <a:r>
              <a:rPr kumimoji="1" altLang="zh-CN" sz="11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0</a:t>
            </a:r>
          </a:p>
        </p:txBody>
      </p:sp>
      <p:sp>
        <p:nvSpPr>
          <p:cNvPr id="16408" name="文本框 738"/>
          <p:cNvSpPr txBox="1">
            <a:spLocks noChangeArrowheads="1"/>
          </p:cNvSpPr>
          <p:nvPr/>
        </p:nvSpPr>
        <p:spPr bwMode="auto">
          <a:xfrm>
            <a:off x="8567738" y="955675"/>
            <a:ext cx="3841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/>
              <a:t>UIn</a:t>
            </a:r>
            <a:endParaRPr lang="zh-CN" altLang="en-US" sz="1100"/>
          </a:p>
        </p:txBody>
      </p:sp>
      <p:sp>
        <p:nvSpPr>
          <p:cNvPr id="115" name="矩形 114"/>
          <p:cNvSpPr/>
          <p:nvPr/>
        </p:nvSpPr>
        <p:spPr>
          <a:xfrm>
            <a:off x="787400" y="2762250"/>
            <a:ext cx="2971800" cy="7921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116" name="矩形 115"/>
          <p:cNvSpPr/>
          <p:nvPr/>
        </p:nvSpPr>
        <p:spPr>
          <a:xfrm>
            <a:off x="1939925" y="3092450"/>
            <a:ext cx="652463" cy="371475"/>
          </a:xfrm>
          <a:prstGeom prst="rect">
            <a:avLst/>
          </a:prstGeom>
          <a:solidFill>
            <a:srgbClr val="8FAADC"/>
          </a:solidFill>
          <a:ln w="28575" cmpd="sng">
            <a:solidFill>
              <a:srgbClr val="8FAAD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kumimoji="1" altLang="en-US" sz="11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模块</a:t>
            </a:r>
            <a:r>
              <a:rPr kumimoji="1" altLang="zh-TW" sz="11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1</a:t>
            </a:r>
            <a:endParaRPr kumimoji="1" altLang="en-US" sz="1100" noProof="1" smtClean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2944813" y="3090863"/>
            <a:ext cx="649287" cy="373062"/>
          </a:xfrm>
          <a:prstGeom prst="rect">
            <a:avLst/>
          </a:prstGeom>
          <a:solidFill>
            <a:srgbClr val="8FAADC"/>
          </a:solidFill>
          <a:ln w="28575" cmpd="sng">
            <a:solidFill>
              <a:srgbClr val="8FAAD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kumimoji="1" altLang="en-US" sz="11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模块</a:t>
            </a:r>
            <a:r>
              <a:rPr kumimoji="1" altLang="zh-CN" sz="11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n</a:t>
            </a:r>
            <a:endParaRPr kumimoji="1" altLang="en-US" sz="1100" noProof="1" smtClean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923925" y="3092450"/>
            <a:ext cx="663575" cy="3714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 cmpd="sng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r>
              <a:rPr kumimoji="1" altLang="en-US" sz="11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模块</a:t>
            </a:r>
            <a:r>
              <a:rPr kumimoji="1" altLang="zh-CN" sz="11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0</a:t>
            </a:r>
          </a:p>
        </p:txBody>
      </p:sp>
      <p:sp>
        <p:nvSpPr>
          <p:cNvPr id="16413" name="文本框 738"/>
          <p:cNvSpPr txBox="1">
            <a:spLocks noChangeArrowheads="1"/>
          </p:cNvSpPr>
          <p:nvPr/>
        </p:nvSpPr>
        <p:spPr bwMode="auto">
          <a:xfrm>
            <a:off x="1900238" y="2759075"/>
            <a:ext cx="9207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/>
              <a:t>UIO</a:t>
            </a:r>
            <a:r>
              <a:rPr lang="zh-CN" altLang="en-US" sz="1100"/>
              <a:t> </a:t>
            </a:r>
            <a:r>
              <a:rPr lang="en-US" altLang="zh-CN" sz="1100"/>
              <a:t>BackEnd</a:t>
            </a:r>
            <a:endParaRPr lang="zh-CN" altLang="en-US" sz="1100"/>
          </a:p>
        </p:txBody>
      </p:sp>
      <p:sp>
        <p:nvSpPr>
          <p:cNvPr id="120" name="矩形 119"/>
          <p:cNvSpPr/>
          <p:nvPr/>
        </p:nvSpPr>
        <p:spPr>
          <a:xfrm>
            <a:off x="4013200" y="2762250"/>
            <a:ext cx="2971800" cy="7921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121" name="矩形 120"/>
          <p:cNvSpPr/>
          <p:nvPr/>
        </p:nvSpPr>
        <p:spPr>
          <a:xfrm>
            <a:off x="5165725" y="3092450"/>
            <a:ext cx="652463" cy="371475"/>
          </a:xfrm>
          <a:prstGeom prst="rect">
            <a:avLst/>
          </a:prstGeom>
          <a:solidFill>
            <a:srgbClr val="8FAADC"/>
          </a:solidFill>
          <a:ln w="28575" cmpd="sng">
            <a:solidFill>
              <a:srgbClr val="8FAAD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kumimoji="1" altLang="en-US" sz="11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模块</a:t>
            </a:r>
            <a:r>
              <a:rPr kumimoji="1" altLang="zh-TW" sz="11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1</a:t>
            </a:r>
            <a:endParaRPr kumimoji="1" altLang="en-US" sz="1100" noProof="1" smtClean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6170613" y="3090863"/>
            <a:ext cx="649287" cy="373062"/>
          </a:xfrm>
          <a:prstGeom prst="rect">
            <a:avLst/>
          </a:prstGeom>
          <a:solidFill>
            <a:srgbClr val="8FAADC"/>
          </a:solidFill>
          <a:ln w="28575" cmpd="sng">
            <a:solidFill>
              <a:srgbClr val="8FAAD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kumimoji="1" altLang="en-US" sz="11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模块</a:t>
            </a:r>
            <a:r>
              <a:rPr kumimoji="1" altLang="zh-CN" sz="11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n</a:t>
            </a:r>
            <a:endParaRPr kumimoji="1" altLang="en-US" sz="1100" noProof="1" smtClean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4149725" y="3092450"/>
            <a:ext cx="663575" cy="3714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 cmpd="sng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r>
              <a:rPr kumimoji="1" altLang="en-US" sz="11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模块</a:t>
            </a:r>
            <a:r>
              <a:rPr kumimoji="1" altLang="zh-CN" sz="11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0</a:t>
            </a:r>
          </a:p>
        </p:txBody>
      </p:sp>
      <p:sp>
        <p:nvSpPr>
          <p:cNvPr id="16418" name="文本框 738"/>
          <p:cNvSpPr txBox="1">
            <a:spLocks noChangeArrowheads="1"/>
          </p:cNvSpPr>
          <p:nvPr/>
        </p:nvSpPr>
        <p:spPr bwMode="auto">
          <a:xfrm>
            <a:off x="5113338" y="2759075"/>
            <a:ext cx="8985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/>
              <a:t>UI1</a:t>
            </a:r>
            <a:r>
              <a:rPr lang="zh-CN" altLang="en-US" sz="1100"/>
              <a:t> </a:t>
            </a:r>
            <a:r>
              <a:rPr lang="en-US" altLang="zh-CN" sz="1100"/>
              <a:t>BackEnd</a:t>
            </a:r>
            <a:endParaRPr lang="zh-CN" altLang="en-US" sz="1100"/>
          </a:p>
        </p:txBody>
      </p:sp>
      <p:sp>
        <p:nvSpPr>
          <p:cNvPr id="125" name="矩形 124"/>
          <p:cNvSpPr/>
          <p:nvPr/>
        </p:nvSpPr>
        <p:spPr>
          <a:xfrm>
            <a:off x="7340600" y="2762250"/>
            <a:ext cx="2971800" cy="7921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126" name="矩形 125"/>
          <p:cNvSpPr/>
          <p:nvPr/>
        </p:nvSpPr>
        <p:spPr>
          <a:xfrm>
            <a:off x="8493125" y="3092450"/>
            <a:ext cx="652463" cy="371475"/>
          </a:xfrm>
          <a:prstGeom prst="rect">
            <a:avLst/>
          </a:prstGeom>
          <a:solidFill>
            <a:srgbClr val="8FAADC"/>
          </a:solidFill>
          <a:ln w="28575" cmpd="sng">
            <a:solidFill>
              <a:srgbClr val="8FAAD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kumimoji="1" altLang="en-US" sz="11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模块</a:t>
            </a:r>
            <a:r>
              <a:rPr kumimoji="1" altLang="zh-TW" sz="11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1</a:t>
            </a:r>
            <a:r>
              <a:rPr kumimoji="1" altLang="zh-CN" sz="11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 </a:t>
            </a:r>
            <a:endParaRPr kumimoji="1" altLang="en-US" sz="1100" noProof="1" smtClean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9498013" y="3090863"/>
            <a:ext cx="649287" cy="373062"/>
          </a:xfrm>
          <a:prstGeom prst="rect">
            <a:avLst/>
          </a:prstGeom>
          <a:solidFill>
            <a:srgbClr val="8FAADC"/>
          </a:solidFill>
          <a:ln w="28575" cmpd="sng">
            <a:solidFill>
              <a:srgbClr val="8FAAD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kumimoji="1" altLang="en-US" sz="11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模块</a:t>
            </a:r>
            <a:r>
              <a:rPr kumimoji="1" altLang="zh-CN" sz="11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n</a:t>
            </a:r>
            <a:endParaRPr kumimoji="1" altLang="en-US" sz="1100" noProof="1" smtClean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7477125" y="3092450"/>
            <a:ext cx="663575" cy="3714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 cmpd="sng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r>
              <a:rPr kumimoji="1" altLang="en-US" sz="11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模块</a:t>
            </a:r>
            <a:r>
              <a:rPr kumimoji="1" altLang="zh-CN" sz="11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0</a:t>
            </a:r>
          </a:p>
        </p:txBody>
      </p:sp>
      <p:sp>
        <p:nvSpPr>
          <p:cNvPr id="16423" name="文本框 738"/>
          <p:cNvSpPr txBox="1">
            <a:spLocks noChangeArrowheads="1"/>
          </p:cNvSpPr>
          <p:nvPr/>
        </p:nvSpPr>
        <p:spPr bwMode="auto">
          <a:xfrm>
            <a:off x="8567738" y="2759075"/>
            <a:ext cx="901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/>
              <a:t>UIn</a:t>
            </a:r>
            <a:r>
              <a:rPr lang="zh-CN" altLang="en-US" sz="1100"/>
              <a:t> </a:t>
            </a:r>
            <a:r>
              <a:rPr lang="en-US" altLang="zh-CN" sz="1100"/>
              <a:t>BackEnd</a:t>
            </a:r>
            <a:endParaRPr lang="zh-CN" altLang="en-US" sz="1100"/>
          </a:p>
        </p:txBody>
      </p:sp>
      <p:cxnSp>
        <p:nvCxnSpPr>
          <p:cNvPr id="3" name="直线箭头连接符 2"/>
          <p:cNvCxnSpPr>
            <a:stCxn id="738" idx="2"/>
            <a:endCxn id="115" idx="0"/>
          </p:cNvCxnSpPr>
          <p:nvPr/>
        </p:nvCxnSpPr>
        <p:spPr>
          <a:xfrm>
            <a:off x="2273300" y="1687513"/>
            <a:ext cx="0" cy="10747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线箭头连接符 78"/>
          <p:cNvCxnSpPr>
            <a:stCxn id="89" idx="2"/>
            <a:endCxn id="120" idx="0"/>
          </p:cNvCxnSpPr>
          <p:nvPr/>
        </p:nvCxnSpPr>
        <p:spPr>
          <a:xfrm>
            <a:off x="5499100" y="1687513"/>
            <a:ext cx="0" cy="10747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/>
          <p:cNvCxnSpPr>
            <a:stCxn id="94" idx="2"/>
            <a:endCxn id="125" idx="0"/>
          </p:cNvCxnSpPr>
          <p:nvPr/>
        </p:nvCxnSpPr>
        <p:spPr>
          <a:xfrm>
            <a:off x="8826500" y="1687513"/>
            <a:ext cx="0" cy="10747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27" name="文本框 1"/>
          <p:cNvSpPr txBox="1">
            <a:spLocks noChangeArrowheads="1"/>
          </p:cNvSpPr>
          <p:nvPr/>
        </p:nvSpPr>
        <p:spPr bwMode="auto">
          <a:xfrm>
            <a:off x="306388" y="3971925"/>
            <a:ext cx="3635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200" b="1">
                <a:solidFill>
                  <a:srgbClr val="A6A6A6"/>
                </a:solidFill>
                <a:latin typeface="微软雅黑" charset="-122"/>
                <a:ea typeface="微软雅黑" charset="-122"/>
              </a:rPr>
              <a:t>中间层</a:t>
            </a:r>
          </a:p>
        </p:txBody>
      </p:sp>
      <p:sp>
        <p:nvSpPr>
          <p:cNvPr id="88" name="矩形 87"/>
          <p:cNvSpPr/>
          <p:nvPr/>
        </p:nvSpPr>
        <p:spPr>
          <a:xfrm>
            <a:off x="9996488" y="5237163"/>
            <a:ext cx="314325" cy="90011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 cmpd="sng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r>
              <a:rPr kumimoji="1" lang="en-US" altLang="zh-CN" sz="900" noProof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Sn</a:t>
            </a:r>
            <a:endParaRPr kumimoji="1" sz="900" noProof="1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1879600" y="5237163"/>
            <a:ext cx="314325" cy="90011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 cmpd="sng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r>
              <a:rPr kumimoji="1" lang="en-US" altLang="zh-CN" sz="900" noProof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S1</a:t>
            </a:r>
            <a:endParaRPr kumimoji="1" sz="900" noProof="1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2894013" y="5237163"/>
            <a:ext cx="314325" cy="90011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 cmpd="sng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r>
              <a:rPr kumimoji="1" lang="en-US" altLang="zh-CN" sz="900" b="1" noProof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S2</a:t>
            </a:r>
            <a:endParaRPr kumimoji="1" sz="900" b="1" noProof="1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3908425" y="5237163"/>
            <a:ext cx="314325" cy="90011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 cmpd="sng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r>
              <a:rPr kumimoji="1" lang="en-US" altLang="zh-CN" sz="900" b="1" noProof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S3</a:t>
            </a:r>
            <a:endParaRPr kumimoji="1" sz="900" b="1" noProof="1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4922838" y="5237163"/>
            <a:ext cx="314325" cy="90011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 cmpd="sng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r>
              <a:rPr kumimoji="1" lang="en-US" altLang="zh-CN" sz="900" b="1" noProof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S4</a:t>
            </a:r>
            <a:endParaRPr kumimoji="1" sz="900" b="1" noProof="1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5938838" y="5237163"/>
            <a:ext cx="314325" cy="90011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 cmpd="sng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r>
              <a:rPr kumimoji="1" lang="en-US" altLang="zh-CN" sz="900" b="1" noProof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S5</a:t>
            </a:r>
            <a:endParaRPr kumimoji="1" sz="900" b="1" noProof="1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6953250" y="5237163"/>
            <a:ext cx="314325" cy="90011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 cmpd="sng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r>
              <a:rPr kumimoji="1" lang="en-US" altLang="zh-CN" sz="900" b="1" noProof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S6</a:t>
            </a:r>
            <a:endParaRPr kumimoji="1" sz="900" b="1" noProof="1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7967663" y="5237163"/>
            <a:ext cx="314325" cy="90011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 cmpd="sng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r>
              <a:rPr kumimoji="1" lang="en-US" altLang="zh-CN" sz="900" b="1" noProof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S7</a:t>
            </a:r>
            <a:endParaRPr kumimoji="1" sz="900" b="1" noProof="1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8982075" y="5237163"/>
            <a:ext cx="314325" cy="90011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 cmpd="sng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r>
              <a:rPr altLang="zh-CN" sz="900" b="1" noProof="1">
                <a:solidFill>
                  <a:schemeClr val="bg1"/>
                </a:solidFill>
                <a:latin typeface="微软雅黑" charset="-122"/>
                <a:ea typeface="微软雅黑" charset="-122"/>
              </a:rPr>
              <a:t>…</a:t>
            </a:r>
          </a:p>
        </p:txBody>
      </p:sp>
      <p:cxnSp>
        <p:nvCxnSpPr>
          <p:cNvPr id="106" name="直线箭头连接符 105"/>
          <p:cNvCxnSpPr>
            <a:stCxn id="115" idx="2"/>
          </p:cNvCxnSpPr>
          <p:nvPr/>
        </p:nvCxnSpPr>
        <p:spPr>
          <a:xfrm>
            <a:off x="2273300" y="3554413"/>
            <a:ext cx="0" cy="7000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/>
          <p:cNvCxnSpPr/>
          <p:nvPr/>
        </p:nvCxnSpPr>
        <p:spPr>
          <a:xfrm>
            <a:off x="5537200" y="3541713"/>
            <a:ext cx="0" cy="7000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线箭头连接符 107"/>
          <p:cNvCxnSpPr/>
          <p:nvPr/>
        </p:nvCxnSpPr>
        <p:spPr>
          <a:xfrm>
            <a:off x="8953500" y="3554413"/>
            <a:ext cx="0" cy="7000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/>
          <p:cNvCxnSpPr/>
          <p:nvPr/>
        </p:nvCxnSpPr>
        <p:spPr>
          <a:xfrm flipH="1">
            <a:off x="1054100" y="4483100"/>
            <a:ext cx="127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109"/>
          <p:cNvCxnSpPr/>
          <p:nvPr/>
        </p:nvCxnSpPr>
        <p:spPr>
          <a:xfrm flipH="1">
            <a:off x="2044700" y="4521200"/>
            <a:ext cx="127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线箭头连接符 111"/>
          <p:cNvCxnSpPr/>
          <p:nvPr/>
        </p:nvCxnSpPr>
        <p:spPr>
          <a:xfrm flipH="1">
            <a:off x="3060700" y="4508500"/>
            <a:ext cx="127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线箭头连接符 112"/>
          <p:cNvCxnSpPr/>
          <p:nvPr/>
        </p:nvCxnSpPr>
        <p:spPr>
          <a:xfrm flipH="1">
            <a:off x="4076700" y="4508500"/>
            <a:ext cx="127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线箭头连接符 113"/>
          <p:cNvCxnSpPr/>
          <p:nvPr/>
        </p:nvCxnSpPr>
        <p:spPr>
          <a:xfrm flipH="1">
            <a:off x="5067300" y="4508500"/>
            <a:ext cx="127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线箭头连接符 118"/>
          <p:cNvCxnSpPr/>
          <p:nvPr/>
        </p:nvCxnSpPr>
        <p:spPr>
          <a:xfrm flipH="1">
            <a:off x="6070600" y="4470400"/>
            <a:ext cx="127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直线箭头连接符 123"/>
          <p:cNvCxnSpPr/>
          <p:nvPr/>
        </p:nvCxnSpPr>
        <p:spPr>
          <a:xfrm flipH="1">
            <a:off x="7112000" y="4495800"/>
            <a:ext cx="127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线箭头连接符 128"/>
          <p:cNvCxnSpPr/>
          <p:nvPr/>
        </p:nvCxnSpPr>
        <p:spPr>
          <a:xfrm flipH="1">
            <a:off x="8128000" y="4495800"/>
            <a:ext cx="127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线箭头连接符 129"/>
          <p:cNvCxnSpPr/>
          <p:nvPr/>
        </p:nvCxnSpPr>
        <p:spPr>
          <a:xfrm flipH="1">
            <a:off x="9144000" y="4495800"/>
            <a:ext cx="127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直线箭头连接符 130"/>
          <p:cNvCxnSpPr/>
          <p:nvPr/>
        </p:nvCxnSpPr>
        <p:spPr>
          <a:xfrm flipH="1">
            <a:off x="10121900" y="4508500"/>
            <a:ext cx="127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矩形 131"/>
          <p:cNvSpPr/>
          <p:nvPr/>
        </p:nvSpPr>
        <p:spPr>
          <a:xfrm>
            <a:off x="603250" y="3352800"/>
            <a:ext cx="9964738" cy="2068513"/>
          </a:xfrm>
          <a:prstGeom prst="rect">
            <a:avLst/>
          </a:prstGeom>
          <a:noFill/>
          <a:ln w="3175" cmpd="sng">
            <a:solidFill>
              <a:schemeClr val="tx1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kumimoji="1" lang="zh-CN" altLang="en-US" noProof="1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6451" name="文本框 18"/>
          <p:cNvSpPr txBox="1">
            <a:spLocks noChangeArrowheads="1"/>
          </p:cNvSpPr>
          <p:nvPr/>
        </p:nvSpPr>
        <p:spPr bwMode="auto">
          <a:xfrm>
            <a:off x="11010900" y="3136900"/>
            <a:ext cx="7064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200" b="1"/>
              <a:t>Intranet</a:t>
            </a:r>
            <a:endParaRPr lang="zh-CN" altLang="en-US" sz="1200" b="1"/>
          </a:p>
        </p:txBody>
      </p:sp>
      <p:sp>
        <p:nvSpPr>
          <p:cNvPr id="16452" name="文本框 19"/>
          <p:cNvSpPr txBox="1">
            <a:spLocks noChangeArrowheads="1"/>
          </p:cNvSpPr>
          <p:nvPr/>
        </p:nvSpPr>
        <p:spPr bwMode="auto">
          <a:xfrm>
            <a:off x="10787063" y="6007100"/>
            <a:ext cx="1000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200" b="1"/>
              <a:t>Service</a:t>
            </a:r>
            <a:r>
              <a:rPr lang="zh-CN" altLang="en-US" sz="1200" b="1"/>
              <a:t> </a:t>
            </a:r>
            <a:r>
              <a:rPr lang="en-US" altLang="zh-CN" sz="1200" b="1"/>
              <a:t>Logic</a:t>
            </a:r>
            <a:endParaRPr lang="zh-CN" altLang="en-US" sz="1200" b="1"/>
          </a:p>
        </p:txBody>
      </p:sp>
      <p:cxnSp>
        <p:nvCxnSpPr>
          <p:cNvPr id="22" name="直线箭头连接符 21"/>
          <p:cNvCxnSpPr>
            <a:stCxn id="16452" idx="1"/>
            <a:endCxn id="88" idx="3"/>
          </p:cNvCxnSpPr>
          <p:nvPr/>
        </p:nvCxnSpPr>
        <p:spPr>
          <a:xfrm flipH="1" flipV="1">
            <a:off x="10310813" y="5688013"/>
            <a:ext cx="47625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54" name="文本框 23"/>
          <p:cNvSpPr txBox="1">
            <a:spLocks noChangeArrowheads="1"/>
          </p:cNvSpPr>
          <p:nvPr/>
        </p:nvSpPr>
        <p:spPr bwMode="auto">
          <a:xfrm>
            <a:off x="8431213" y="2479675"/>
            <a:ext cx="21351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200" b="1"/>
              <a:t>Biz Logic/Local</a:t>
            </a:r>
            <a:r>
              <a:rPr lang="zh-CN" altLang="en-US" sz="1200" b="1"/>
              <a:t> </a:t>
            </a:r>
            <a:r>
              <a:rPr lang="en-US" altLang="zh-CN" sz="1200" b="1"/>
              <a:t>Data/Int</a:t>
            </a:r>
            <a:r>
              <a:rPr lang="en-US" altLang="zh-TW" sz="1200" b="1"/>
              <a:t>e</a:t>
            </a:r>
            <a:r>
              <a:rPr lang="zh-CN" altLang="en-US" sz="1200" b="1"/>
              <a:t> </a:t>
            </a:r>
            <a:r>
              <a:rPr lang="en-US" altLang="zh-CN" sz="1200" b="1"/>
              <a:t>Logic</a:t>
            </a:r>
            <a:endParaRPr lang="zh-CN" altLang="en-US" sz="1200" b="1"/>
          </a:p>
        </p:txBody>
      </p:sp>
      <p:cxnSp>
        <p:nvCxnSpPr>
          <p:cNvPr id="133" name="直线箭头连接符 132"/>
          <p:cNvCxnSpPr>
            <a:stCxn id="16454" idx="2"/>
            <a:endCxn id="125" idx="3"/>
          </p:cNvCxnSpPr>
          <p:nvPr/>
        </p:nvCxnSpPr>
        <p:spPr>
          <a:xfrm>
            <a:off x="9499600" y="2755900"/>
            <a:ext cx="812800" cy="4032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6451" idx="2"/>
            <a:endCxn id="132" idx="3"/>
          </p:cNvCxnSpPr>
          <p:nvPr/>
        </p:nvCxnSpPr>
        <p:spPr>
          <a:xfrm flipH="1">
            <a:off x="10567988" y="3413125"/>
            <a:ext cx="796925" cy="9731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矩形 133"/>
          <p:cNvSpPr/>
          <p:nvPr/>
        </p:nvSpPr>
        <p:spPr>
          <a:xfrm>
            <a:off x="603250" y="1549400"/>
            <a:ext cx="9964738" cy="1308100"/>
          </a:xfrm>
          <a:prstGeom prst="rect">
            <a:avLst/>
          </a:prstGeom>
          <a:noFill/>
          <a:ln w="3175" cmpd="sng">
            <a:solidFill>
              <a:schemeClr val="tx1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kumimoji="1" lang="zh-CN" altLang="en-US" noProof="1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6458" name="文本框 134"/>
          <p:cNvSpPr txBox="1">
            <a:spLocks noChangeArrowheads="1"/>
          </p:cNvSpPr>
          <p:nvPr/>
        </p:nvSpPr>
        <p:spPr bwMode="auto">
          <a:xfrm>
            <a:off x="11074400" y="1168400"/>
            <a:ext cx="711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200" b="1"/>
              <a:t>Internet</a:t>
            </a:r>
            <a:endParaRPr lang="zh-CN" altLang="en-US" sz="1200" b="1"/>
          </a:p>
        </p:txBody>
      </p:sp>
      <p:cxnSp>
        <p:nvCxnSpPr>
          <p:cNvPr id="137" name="直线箭头连接符 136"/>
          <p:cNvCxnSpPr>
            <a:stCxn id="16458" idx="2"/>
            <a:endCxn id="134" idx="3"/>
          </p:cNvCxnSpPr>
          <p:nvPr/>
        </p:nvCxnSpPr>
        <p:spPr>
          <a:xfrm flipH="1">
            <a:off x="10567988" y="1444625"/>
            <a:ext cx="862012" cy="758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矩形 773"/>
          <p:cNvSpPr/>
          <p:nvPr/>
        </p:nvSpPr>
        <p:spPr>
          <a:xfrm>
            <a:off x="5876925" y="1847850"/>
            <a:ext cx="4319588" cy="7921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738" name="矩形 737"/>
          <p:cNvSpPr/>
          <p:nvPr/>
        </p:nvSpPr>
        <p:spPr>
          <a:xfrm>
            <a:off x="787400" y="1847850"/>
            <a:ext cx="4319588" cy="7921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93738" y="1722438"/>
            <a:ext cx="9788525" cy="993775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kumimoji="1" lang="zh-CN" altLang="en-US" noProof="1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704850" y="4387850"/>
            <a:ext cx="9785350" cy="327025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 cmpd="sng">
            <a:solidFill>
              <a:schemeClr val="accent5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TW" sz="2000" b="1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iCE2.0</a:t>
            </a:r>
            <a:r>
              <a:rPr lang="en-US" altLang="zh-CN" sz="2000" b="1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平台</a:t>
            </a:r>
          </a:p>
        </p:txBody>
      </p:sp>
      <p:sp>
        <p:nvSpPr>
          <p:cNvPr id="18437" name="文本框 1"/>
          <p:cNvSpPr txBox="1">
            <a:spLocks noChangeArrowheads="1"/>
          </p:cNvSpPr>
          <p:nvPr/>
        </p:nvSpPr>
        <p:spPr bwMode="auto">
          <a:xfrm>
            <a:off x="246063" y="96838"/>
            <a:ext cx="3775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kumimoji="0" lang="zh-CN" altLang="en-US" sz="2000" b="1">
                <a:latin typeface="微软雅黑" charset="-122"/>
                <a:ea typeface="微软雅黑" charset="-122"/>
              </a:rPr>
              <a:t>签到系统架构方案（技术蓝图）</a:t>
            </a:r>
          </a:p>
        </p:txBody>
      </p:sp>
      <p:sp>
        <p:nvSpPr>
          <p:cNvPr id="18438" name="文本框 1"/>
          <p:cNvSpPr txBox="1">
            <a:spLocks noChangeArrowheads="1"/>
          </p:cNvSpPr>
          <p:nvPr/>
        </p:nvSpPr>
        <p:spPr bwMode="auto">
          <a:xfrm>
            <a:off x="339725" y="798513"/>
            <a:ext cx="3635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200" b="1">
                <a:solidFill>
                  <a:srgbClr val="A6A6A6"/>
                </a:solidFill>
                <a:latin typeface="微软雅黑" charset="-122"/>
                <a:ea typeface="微软雅黑" charset="-122"/>
              </a:rPr>
              <a:t>用户</a:t>
            </a:r>
          </a:p>
        </p:txBody>
      </p:sp>
      <p:sp>
        <p:nvSpPr>
          <p:cNvPr id="276" name="矩形 275"/>
          <p:cNvSpPr/>
          <p:nvPr/>
        </p:nvSpPr>
        <p:spPr>
          <a:xfrm>
            <a:off x="693738" y="728663"/>
            <a:ext cx="9779000" cy="798512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kumimoji="1" lang="zh-CN" altLang="en-US" noProof="1"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/>
              <a:ea typeface="微软雅黑"/>
              <a:cs typeface="微软雅黑"/>
            </a:endParaRPr>
          </a:p>
        </p:txBody>
      </p:sp>
      <p:sp>
        <p:nvSpPr>
          <p:cNvPr id="175" name="矩形 174"/>
          <p:cNvSpPr/>
          <p:nvPr/>
        </p:nvSpPr>
        <p:spPr>
          <a:xfrm>
            <a:off x="7497763" y="981075"/>
            <a:ext cx="1079500" cy="39528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 cmpd="sng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r>
              <a:rPr kumimoji="1" lang="zh-CN" altLang="en-US" sz="11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人力资源</a:t>
            </a:r>
            <a:endParaRPr kumimoji="1" altLang="zh-CN" sz="1100" noProof="1" smtClean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1350963" y="944563"/>
            <a:ext cx="1079500" cy="3937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 cmpd="sng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r>
              <a:rPr kumimoji="1" lang="zh-CN" altLang="en-US" sz="11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员工</a:t>
            </a:r>
            <a:endParaRPr kumimoji="1" altLang="zh-CN" sz="1100" noProof="1" smtClean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8442" name="文本框 1"/>
          <p:cNvSpPr txBox="1">
            <a:spLocks noChangeArrowheads="1"/>
          </p:cNvSpPr>
          <p:nvPr/>
        </p:nvSpPr>
        <p:spPr bwMode="auto">
          <a:xfrm>
            <a:off x="330200" y="1760538"/>
            <a:ext cx="361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A6A6A6"/>
                </a:solidFill>
                <a:latin typeface="微软雅黑" charset="-122"/>
                <a:ea typeface="微软雅黑" charset="-122"/>
              </a:rPr>
              <a:t>交互层</a:t>
            </a:r>
            <a:endParaRPr lang="zh-CN" altLang="en-US" sz="1200" b="1">
              <a:solidFill>
                <a:srgbClr val="A6A6A6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00" name="矩形 199"/>
          <p:cNvSpPr/>
          <p:nvPr/>
        </p:nvSpPr>
        <p:spPr>
          <a:xfrm>
            <a:off x="1311275" y="2168525"/>
            <a:ext cx="1079500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 cmpd="sng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r>
              <a:rPr kumimoji="1" altLang="zh-CN" sz="11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E</a:t>
            </a:r>
            <a:r>
              <a:rPr kumimoji="1" altLang="en-US" sz="11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签到</a:t>
            </a:r>
            <a:endParaRPr kumimoji="1" altLang="zh-CN" sz="1100" noProof="1" smtClean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04" name="矩形 203"/>
          <p:cNvSpPr/>
          <p:nvPr/>
        </p:nvSpPr>
        <p:spPr>
          <a:xfrm>
            <a:off x="695325" y="2867025"/>
            <a:ext cx="9786938" cy="1247775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kumimoji="1" lang="zh-CN" altLang="en-US" noProof="1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445" name="文本框 1"/>
          <p:cNvSpPr txBox="1">
            <a:spLocks noChangeArrowheads="1"/>
          </p:cNvSpPr>
          <p:nvPr/>
        </p:nvSpPr>
        <p:spPr bwMode="auto">
          <a:xfrm>
            <a:off x="331788" y="3121025"/>
            <a:ext cx="3635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200" b="1">
                <a:solidFill>
                  <a:srgbClr val="A6A6A6"/>
                </a:solidFill>
                <a:latin typeface="微软雅黑" charset="-122"/>
                <a:ea typeface="微软雅黑" charset="-122"/>
              </a:rPr>
              <a:t>应用层</a:t>
            </a:r>
          </a:p>
        </p:txBody>
      </p:sp>
      <p:sp>
        <p:nvSpPr>
          <p:cNvPr id="227" name="矩形 226"/>
          <p:cNvSpPr/>
          <p:nvPr/>
        </p:nvSpPr>
        <p:spPr>
          <a:xfrm>
            <a:off x="663575" y="4919663"/>
            <a:ext cx="9826625" cy="1336675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kumimoji="1" lang="zh-CN" altLang="en-US" noProof="1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447" name="文本框 1"/>
          <p:cNvSpPr txBox="1">
            <a:spLocks noChangeArrowheads="1"/>
          </p:cNvSpPr>
          <p:nvPr/>
        </p:nvSpPr>
        <p:spPr bwMode="auto">
          <a:xfrm>
            <a:off x="315913" y="4979988"/>
            <a:ext cx="3635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200" b="1">
                <a:solidFill>
                  <a:srgbClr val="A6A6A6"/>
                </a:solidFill>
                <a:latin typeface="微软雅黑" charset="-122"/>
                <a:ea typeface="微软雅黑" charset="-122"/>
              </a:rPr>
              <a:t>服务层</a:t>
            </a:r>
          </a:p>
        </p:txBody>
      </p:sp>
      <p:sp>
        <p:nvSpPr>
          <p:cNvPr id="255" name="矩形 254"/>
          <p:cNvSpPr/>
          <p:nvPr/>
        </p:nvSpPr>
        <p:spPr>
          <a:xfrm>
            <a:off x="6127750" y="5132388"/>
            <a:ext cx="315913" cy="909637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r>
              <a:rPr kumimoji="1" altLang="en-US" sz="10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积分</a:t>
            </a:r>
            <a:endParaRPr kumimoji="1" altLang="zh-CN" sz="1000" noProof="1" smtClean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78" name="矩形 277"/>
          <p:cNvSpPr/>
          <p:nvPr/>
        </p:nvSpPr>
        <p:spPr>
          <a:xfrm>
            <a:off x="7788275" y="5132388"/>
            <a:ext cx="314325" cy="90805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r>
              <a:rPr kumimoji="1" altLang="en-US" sz="10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触发器</a:t>
            </a:r>
            <a:endParaRPr kumimoji="1" altLang="zh-CN" sz="1000" noProof="1" smtClean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79" name="矩形 278"/>
          <p:cNvSpPr/>
          <p:nvPr/>
        </p:nvSpPr>
        <p:spPr>
          <a:xfrm>
            <a:off x="8323263" y="5132388"/>
            <a:ext cx="314325" cy="90805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r>
              <a:rPr kumimoji="1" lang="zh-CN" altLang="en-US" sz="1000" noProof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支付</a:t>
            </a:r>
            <a:endParaRPr kumimoji="1" sz="1000" noProof="1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82" name="矩形 281"/>
          <p:cNvSpPr/>
          <p:nvPr/>
        </p:nvSpPr>
        <p:spPr>
          <a:xfrm>
            <a:off x="9396413" y="5132388"/>
            <a:ext cx="314325" cy="90805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r>
              <a:rPr kumimoji="1" altLang="en-US" sz="10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账户注册</a:t>
            </a:r>
            <a:endParaRPr kumimoji="1" altLang="zh-CN" sz="1000" noProof="1" smtClean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83" name="矩形 282"/>
          <p:cNvSpPr/>
          <p:nvPr/>
        </p:nvSpPr>
        <p:spPr>
          <a:xfrm>
            <a:off x="9931400" y="5132388"/>
            <a:ext cx="315913" cy="90805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r>
              <a:rPr altLang="zh-CN" sz="1000" noProof="1">
                <a:solidFill>
                  <a:schemeClr val="bg1"/>
                </a:solidFill>
                <a:latin typeface="微软雅黑" charset="-122"/>
                <a:ea typeface="微软雅黑" charset="-122"/>
              </a:rPr>
              <a:t>….</a:t>
            </a:r>
          </a:p>
        </p:txBody>
      </p:sp>
      <p:sp>
        <p:nvSpPr>
          <p:cNvPr id="665" name="矩形 664"/>
          <p:cNvSpPr/>
          <p:nvPr/>
        </p:nvSpPr>
        <p:spPr>
          <a:xfrm>
            <a:off x="6577013" y="2151063"/>
            <a:ext cx="1079500" cy="395287"/>
          </a:xfrm>
          <a:prstGeom prst="rect">
            <a:avLst/>
          </a:prstGeom>
          <a:solidFill>
            <a:srgbClr val="8FAADC"/>
          </a:solidFill>
          <a:ln w="28575" cmpd="sng">
            <a:solidFill>
              <a:srgbClr val="8FAAD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r>
              <a:rPr kumimoji="1" altLang="en-US" sz="11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签到</a:t>
            </a:r>
            <a:r>
              <a:rPr kumimoji="1" lang="zh-CN" altLang="en-US" sz="11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设置</a:t>
            </a:r>
            <a:endParaRPr kumimoji="1" lang="en-US" altLang="en-US" sz="1100" noProof="1" smtClean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8454" name="文本框 736"/>
          <p:cNvSpPr txBox="1">
            <a:spLocks noChangeArrowheads="1"/>
          </p:cNvSpPr>
          <p:nvPr/>
        </p:nvSpPr>
        <p:spPr bwMode="auto">
          <a:xfrm>
            <a:off x="5010150" y="2938463"/>
            <a:ext cx="11572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000">
                <a:latin typeface="微软雅黑" charset="-122"/>
                <a:ea typeface="微软雅黑" charset="-122"/>
              </a:rPr>
              <a:t>新</a:t>
            </a:r>
            <a:r>
              <a:rPr lang="en-US" altLang="zh-CN" sz="1000">
                <a:latin typeface="微软雅黑" charset="-122"/>
                <a:ea typeface="微软雅黑" charset="-122"/>
              </a:rPr>
              <a:t>E</a:t>
            </a:r>
            <a:r>
              <a:rPr lang="zh-CN" altLang="en-US" sz="1000">
                <a:latin typeface="微软雅黑" charset="-122"/>
                <a:ea typeface="微软雅黑" charset="-122"/>
              </a:rPr>
              <a:t>签到</a:t>
            </a:r>
            <a:r>
              <a:rPr lang="en-US" altLang="zh-CN" sz="1000">
                <a:latin typeface="微软雅黑" charset="-122"/>
                <a:ea typeface="微软雅黑" charset="-122"/>
              </a:rPr>
              <a:t>backEnd</a:t>
            </a:r>
            <a:endParaRPr lang="zh-CN" altLang="en-US" sz="1000">
              <a:latin typeface="微软雅黑" charset="-122"/>
              <a:ea typeface="微软雅黑" charset="-122"/>
            </a:endParaRPr>
          </a:p>
        </p:txBody>
      </p:sp>
      <p:sp>
        <p:nvSpPr>
          <p:cNvPr id="18455" name="文本框 738"/>
          <p:cNvSpPr txBox="1">
            <a:spLocks noChangeArrowheads="1"/>
          </p:cNvSpPr>
          <p:nvPr/>
        </p:nvSpPr>
        <p:spPr bwMode="auto">
          <a:xfrm>
            <a:off x="2430463" y="1876425"/>
            <a:ext cx="69281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dirty="0" smtClean="0"/>
              <a:t>员工</a:t>
            </a:r>
            <a:r>
              <a:rPr lang="en-US" altLang="zh-CN" sz="1100" dirty="0" smtClean="0"/>
              <a:t>APP</a:t>
            </a:r>
            <a:endParaRPr lang="zh-CN" altLang="en-US" sz="1100" dirty="0"/>
          </a:p>
        </p:txBody>
      </p:sp>
      <p:sp>
        <p:nvSpPr>
          <p:cNvPr id="18456" name="文本框 774"/>
          <p:cNvSpPr txBox="1">
            <a:spLocks noChangeArrowheads="1"/>
          </p:cNvSpPr>
          <p:nvPr/>
        </p:nvSpPr>
        <p:spPr bwMode="auto">
          <a:xfrm>
            <a:off x="7129463" y="1901825"/>
            <a:ext cx="12414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/>
              <a:t>新</a:t>
            </a:r>
            <a:r>
              <a:rPr lang="en-US" altLang="zh-CN" sz="1100"/>
              <a:t>E</a:t>
            </a:r>
            <a:r>
              <a:rPr lang="zh-CN" altLang="en-US" sz="1100"/>
              <a:t>签到管理后台</a:t>
            </a:r>
          </a:p>
        </p:txBody>
      </p:sp>
      <p:sp>
        <p:nvSpPr>
          <p:cNvPr id="798" name="矩形 797"/>
          <p:cNvSpPr/>
          <p:nvPr/>
        </p:nvSpPr>
        <p:spPr>
          <a:xfrm>
            <a:off x="1350963" y="3321050"/>
            <a:ext cx="1079500" cy="39528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 cmpd="sng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r>
              <a:rPr kumimoji="1" altLang="zh-CN" sz="11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E</a:t>
            </a:r>
            <a:r>
              <a:rPr kumimoji="1" altLang="en-US" sz="11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签到</a:t>
            </a:r>
            <a:endParaRPr kumimoji="1" altLang="zh-CN" sz="1100" noProof="1" smtClean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0761663" y="736600"/>
            <a:ext cx="1303337" cy="4935538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kumimoji="1" lang="zh-CN" altLang="en-US" noProof="1"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/>
              <a:ea typeface="微软雅黑"/>
              <a:cs typeface="微软雅黑"/>
            </a:endParaRPr>
          </a:p>
        </p:txBody>
      </p:sp>
      <p:sp>
        <p:nvSpPr>
          <p:cNvPr id="18459" name="文本框 749"/>
          <p:cNvSpPr txBox="1">
            <a:spLocks noChangeArrowheads="1"/>
          </p:cNvSpPr>
          <p:nvPr/>
        </p:nvSpPr>
        <p:spPr bwMode="auto">
          <a:xfrm>
            <a:off x="11041063" y="820738"/>
            <a:ext cx="6969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000"/>
              <a:t>管理系统</a:t>
            </a:r>
          </a:p>
        </p:txBody>
      </p:sp>
      <p:sp>
        <p:nvSpPr>
          <p:cNvPr id="61" name="矩形 60"/>
          <p:cNvSpPr/>
          <p:nvPr/>
        </p:nvSpPr>
        <p:spPr>
          <a:xfrm>
            <a:off x="10980738" y="1163638"/>
            <a:ext cx="868362" cy="512762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r>
              <a:rPr kumimoji="1" lang="zh-CN" altLang="en-US" sz="1000" noProof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财务</a:t>
            </a:r>
            <a:endParaRPr kumimoji="1" sz="1000" noProof="1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0980738" y="1917700"/>
            <a:ext cx="868362" cy="512763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r>
              <a:rPr kumimoji="1" lang="zh-CN" altLang="en-US" sz="1000" noProof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人事</a:t>
            </a:r>
            <a:endParaRPr kumimoji="1" sz="1000" noProof="1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980738" y="2671763"/>
            <a:ext cx="868362" cy="512762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r>
              <a:rPr kumimoji="1" altLang="en-US" sz="10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协同办公</a:t>
            </a:r>
            <a:endParaRPr kumimoji="1" altLang="zh-CN" sz="1000" noProof="1" smtClean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0980738" y="3427413"/>
            <a:ext cx="868362" cy="512762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r>
              <a:rPr kumimoji="1" lang="en-US" altLang="zh-CN" sz="1000" noProof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CASE</a:t>
            </a:r>
            <a:endParaRPr kumimoji="1" sz="1000" noProof="1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0980738" y="4181475"/>
            <a:ext cx="868362" cy="512763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r>
              <a:rPr kumimoji="1" altLang="en-US" sz="10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供应链</a:t>
            </a:r>
            <a:endParaRPr kumimoji="1" altLang="zh-CN" sz="1000" noProof="1" smtClean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0980738" y="4935538"/>
            <a:ext cx="868362" cy="512762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r>
              <a:rPr altLang="zh-CN" sz="1000" noProof="1">
                <a:solidFill>
                  <a:schemeClr val="bg1"/>
                </a:solidFill>
                <a:latin typeface="微软雅黑" charset="-122"/>
                <a:ea typeface="微软雅黑" charset="-122"/>
              </a:rPr>
              <a:t>……</a:t>
            </a:r>
            <a:endParaRPr altLang="en-US" sz="1000" noProof="1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685463" y="6223000"/>
            <a:ext cx="1133475" cy="373063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defRPr/>
            </a:pPr>
            <a:r>
              <a:rPr kumimoji="1" lang="en-US" altLang="zh-CN" sz="1000" dirty="0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ICE</a:t>
            </a:r>
            <a:r>
              <a:rPr kumimoji="1" lang="zh-CN" altLang="en-US" sz="1000" dirty="0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已有</a:t>
            </a:r>
            <a:r>
              <a:rPr kumimoji="1" lang="en-US" altLang="zh-CN" sz="1000" dirty="0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29</a:t>
            </a:r>
            <a:r>
              <a:rPr kumimoji="1" lang="zh-CN" altLang="en-US" sz="1000" dirty="0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个</a:t>
            </a:r>
          </a:p>
          <a:p>
            <a:pPr>
              <a:defRPr/>
            </a:pPr>
            <a:r>
              <a:rPr kumimoji="1" lang="zh-CN" altLang="en-US" sz="1000" dirty="0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微服务</a:t>
            </a:r>
            <a:endParaRPr kumimoji="1" lang="en-US" altLang="zh-CN" sz="1000" dirty="0" smtClean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8263" y="5788025"/>
            <a:ext cx="468312" cy="8080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 cmpd="sng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r>
              <a:rPr kumimoji="1" altLang="en-US" sz="10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签到</a:t>
            </a:r>
            <a:r>
              <a:rPr kumimoji="1" lang="en-US" altLang="zh-CN" sz="10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2</a:t>
            </a:r>
            <a:r>
              <a:rPr kumimoji="1" altLang="en-US" sz="10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个微服务</a:t>
            </a:r>
            <a:endParaRPr kumimoji="1" altLang="zh-CN" sz="1000" noProof="1" smtClean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cxnSp>
        <p:nvCxnSpPr>
          <p:cNvPr id="69" name="直线连接符 68"/>
          <p:cNvCxnSpPr>
            <a:stCxn id="68" idx="3"/>
            <a:endCxn id="79" idx="1"/>
          </p:cNvCxnSpPr>
          <p:nvPr/>
        </p:nvCxnSpPr>
        <p:spPr>
          <a:xfrm flipV="1">
            <a:off x="536575" y="5583238"/>
            <a:ext cx="284163" cy="609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/>
          <p:cNvCxnSpPr>
            <a:stCxn id="67" idx="1"/>
          </p:cNvCxnSpPr>
          <p:nvPr/>
        </p:nvCxnSpPr>
        <p:spPr>
          <a:xfrm flipH="1" flipV="1">
            <a:off x="10247313" y="5657850"/>
            <a:ext cx="438150" cy="7524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663575" y="6357938"/>
            <a:ext cx="9826625" cy="347662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kumimoji="1" lang="zh-CN" altLang="en-US" noProof="1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471" name="文本框 754"/>
          <p:cNvSpPr txBox="1">
            <a:spLocks noChangeArrowheads="1"/>
          </p:cNvSpPr>
          <p:nvPr/>
        </p:nvSpPr>
        <p:spPr bwMode="auto">
          <a:xfrm>
            <a:off x="754063" y="6408738"/>
            <a:ext cx="79216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/>
              <a:t>IT</a:t>
            </a:r>
            <a:r>
              <a:rPr lang="zh-CN" altLang="en-US" sz="1000"/>
              <a:t>基础设施</a:t>
            </a:r>
          </a:p>
        </p:txBody>
      </p:sp>
      <p:sp>
        <p:nvSpPr>
          <p:cNvPr id="73" name="矩形 72"/>
          <p:cNvSpPr/>
          <p:nvPr/>
        </p:nvSpPr>
        <p:spPr>
          <a:xfrm>
            <a:off x="1790700" y="6396038"/>
            <a:ext cx="1524000" cy="2111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kumimoji="1" lang="zh-CN" altLang="en-US" sz="1000" smtClean="0">
                <a:solidFill>
                  <a:srgbClr val="000000"/>
                </a:solidFill>
              </a:rPr>
              <a:t>应用服务器</a:t>
            </a:r>
          </a:p>
        </p:txBody>
      </p:sp>
      <p:sp>
        <p:nvSpPr>
          <p:cNvPr id="74" name="矩形 73"/>
          <p:cNvSpPr/>
          <p:nvPr/>
        </p:nvSpPr>
        <p:spPr>
          <a:xfrm>
            <a:off x="3871913" y="6418263"/>
            <a:ext cx="1524000" cy="2111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kumimoji="1" lang="zh-CN" altLang="en-US" sz="1000" smtClean="0">
                <a:solidFill>
                  <a:srgbClr val="000000"/>
                </a:solidFill>
              </a:rPr>
              <a:t>操作系统</a:t>
            </a:r>
          </a:p>
        </p:txBody>
      </p:sp>
      <p:sp>
        <p:nvSpPr>
          <p:cNvPr id="75" name="矩形 74"/>
          <p:cNvSpPr/>
          <p:nvPr/>
        </p:nvSpPr>
        <p:spPr>
          <a:xfrm>
            <a:off x="6092825" y="6418263"/>
            <a:ext cx="1524000" cy="2111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kumimoji="1" lang="zh-CN" altLang="en-US" sz="1000" smtClean="0">
                <a:solidFill>
                  <a:srgbClr val="000000"/>
                </a:solidFill>
              </a:rPr>
              <a:t>数据库</a:t>
            </a:r>
          </a:p>
        </p:txBody>
      </p:sp>
      <p:sp>
        <p:nvSpPr>
          <p:cNvPr id="76" name="矩形 75"/>
          <p:cNvSpPr/>
          <p:nvPr/>
        </p:nvSpPr>
        <p:spPr>
          <a:xfrm>
            <a:off x="8313738" y="6418263"/>
            <a:ext cx="1524000" cy="2111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000" dirty="0"/>
              <a:t>部署模式</a:t>
            </a:r>
          </a:p>
        </p:txBody>
      </p:sp>
      <p:sp>
        <p:nvSpPr>
          <p:cNvPr id="79" name="矩形 78"/>
          <p:cNvSpPr/>
          <p:nvPr/>
        </p:nvSpPr>
        <p:spPr>
          <a:xfrm>
            <a:off x="820738" y="5132388"/>
            <a:ext cx="314325" cy="89852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 cmpd="sng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r>
              <a:rPr kumimoji="1" lang="zh-CN" altLang="en-US" sz="10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签到</a:t>
            </a:r>
            <a:endParaRPr kumimoji="1" altLang="en-US" sz="1000" noProof="1" smtClean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4605338" y="5132388"/>
            <a:ext cx="315912" cy="90805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r>
              <a:rPr kumimoji="1" lang="en-US" altLang="zh-CN" sz="1000" noProof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RMS</a:t>
            </a:r>
            <a:endParaRPr kumimoji="1" sz="1000" noProof="1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5561013" y="5132388"/>
            <a:ext cx="315912" cy="90805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r>
              <a:rPr kumimoji="1" lang="zh-CN" altLang="en-US" sz="1000" noProof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打印</a:t>
            </a:r>
            <a:endParaRPr kumimoji="1" sz="1000" noProof="1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5084763" y="5132388"/>
            <a:ext cx="314325" cy="909637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r>
              <a:rPr kumimoji="1" altLang="en-US" sz="10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组织架构</a:t>
            </a:r>
            <a:endParaRPr kumimoji="1" altLang="zh-CN" sz="1000" noProof="1" smtClean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3140075" y="5132388"/>
            <a:ext cx="314325" cy="90805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r>
              <a:rPr kumimoji="1" altLang="en-US" sz="10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分组标签</a:t>
            </a:r>
            <a:endParaRPr kumimoji="1" altLang="zh-CN" sz="1000" noProof="1" smtClean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2678113" y="5132388"/>
            <a:ext cx="314325" cy="90805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r>
              <a:rPr kumimoji="1" lang="zh-CN" altLang="en-US" sz="1000" noProof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鉴权</a:t>
            </a:r>
            <a:endParaRPr kumimoji="1" sz="1000" noProof="1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3595688" y="5132388"/>
            <a:ext cx="315912" cy="90805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r>
              <a:rPr kumimoji="1" altLang="en-US" sz="10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定时调度</a:t>
            </a:r>
            <a:endParaRPr kumimoji="1" altLang="zh-CN" sz="1000" noProof="1" smtClean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2233613" y="5132388"/>
            <a:ext cx="314325" cy="90805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r>
              <a:rPr kumimoji="1" lang="en-US" altLang="zh-CN" sz="1000" noProof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oAuth2.0</a:t>
            </a:r>
            <a:endParaRPr kumimoji="1" sz="1000" noProof="1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387475" y="5140325"/>
            <a:ext cx="314325" cy="90011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 cmpd="sng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r>
              <a:rPr kumimoji="1" lang="zh-CN" altLang="en-US" sz="10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流程</a:t>
            </a:r>
            <a:endParaRPr kumimoji="1" altLang="en-US" sz="1000" noProof="1" smtClean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8832850" y="5132388"/>
            <a:ext cx="268288" cy="90805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r>
              <a:rPr kumimoji="1" lang="zh-CN" altLang="en-US" sz="1000" noProof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金融平台</a:t>
            </a:r>
            <a:endParaRPr kumimoji="1" sz="1000" noProof="1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4100513" y="5132388"/>
            <a:ext cx="266700" cy="909637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r>
              <a:rPr kumimoji="1" lang="zh-CN" altLang="en-US" sz="1000" noProof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组织架构</a:t>
            </a:r>
            <a:endParaRPr kumimoji="1" sz="1000" noProof="1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715125" y="5132388"/>
            <a:ext cx="266700" cy="90805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r>
              <a:rPr kumimoji="1" lang="zh-CN" altLang="en-US" sz="1000" noProof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卡券</a:t>
            </a:r>
            <a:endParaRPr kumimoji="1" lang="en-US" altLang="zh-CN" sz="1000" noProof="1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7250113" y="5132388"/>
            <a:ext cx="268287" cy="909637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r>
              <a:rPr kumimoji="1" lang="zh-CN" altLang="en-US" sz="1000" noProof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评价</a:t>
            </a:r>
            <a:endParaRPr kumimoji="1" sz="1000" noProof="1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557963" y="3287713"/>
            <a:ext cx="1079500" cy="39528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 cmpd="sng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r>
              <a:rPr kumimoji="1" lang="zh-CN" altLang="en-US" sz="11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签到设置</a:t>
            </a:r>
            <a:endParaRPr kumimoji="1" altLang="zh-CN" sz="1100" noProof="1" smtClean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480425" y="2160588"/>
            <a:ext cx="1079500" cy="396875"/>
          </a:xfrm>
          <a:prstGeom prst="rect">
            <a:avLst/>
          </a:prstGeom>
          <a:solidFill>
            <a:srgbClr val="8FAADC"/>
          </a:solidFill>
          <a:ln w="28575" cmpd="sng">
            <a:solidFill>
              <a:srgbClr val="8FAAD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r>
              <a:rPr kumimoji="1" lang="zh-CN" altLang="en-US" sz="11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考勤管理</a:t>
            </a:r>
            <a:endParaRPr kumimoji="1" lang="en-US" altLang="en-US" sz="1100" noProof="1" smtClean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8474075" y="3289300"/>
            <a:ext cx="1079500" cy="39528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 cmpd="sng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r>
              <a:rPr kumimoji="1" lang="zh-CN" altLang="en-US" sz="11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考勤管理</a:t>
            </a:r>
            <a:endParaRPr kumimoji="1" altLang="zh-CN" sz="1100" noProof="1" smtClean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3454400" y="2168525"/>
            <a:ext cx="1079500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 cmpd="sng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r>
              <a:rPr kumimoji="1" lang="zh-CN" altLang="en-US" sz="11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请假外出</a:t>
            </a:r>
            <a:endParaRPr kumimoji="1" altLang="zh-CN" sz="1100" noProof="1" smtClean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454400" y="3333750"/>
            <a:ext cx="1079500" cy="39528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 cmpd="sng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r>
              <a:rPr kumimoji="1" lang="zh-CN" altLang="en-US" sz="11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请假外出</a:t>
            </a:r>
            <a:endParaRPr kumimoji="1" altLang="zh-CN" sz="1100" noProof="1" smtClean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454400" y="947738"/>
            <a:ext cx="1079500" cy="39528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 cmpd="sng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r>
              <a:rPr kumimoji="1" lang="zh-CN" altLang="en-US" sz="11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管理人员</a:t>
            </a:r>
            <a:endParaRPr kumimoji="1" altLang="zh-CN" sz="1100" noProof="1" smtClean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矩形 104"/>
          <p:cNvSpPr/>
          <p:nvPr/>
        </p:nvSpPr>
        <p:spPr>
          <a:xfrm>
            <a:off x="825500" y="2774950"/>
            <a:ext cx="10883900" cy="736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04850" y="3727450"/>
            <a:ext cx="11228388" cy="327025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 cmpd="sng">
            <a:solidFill>
              <a:schemeClr val="accent5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TW" sz="2000" b="1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iCE2.0</a:t>
            </a:r>
            <a:r>
              <a:rPr lang="en-US" altLang="zh-CN" sz="2000" b="1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平台</a:t>
            </a:r>
          </a:p>
        </p:txBody>
      </p:sp>
      <p:sp>
        <p:nvSpPr>
          <p:cNvPr id="22531" name="文本框 1"/>
          <p:cNvSpPr txBox="1">
            <a:spLocks noChangeArrowheads="1"/>
          </p:cNvSpPr>
          <p:nvPr/>
        </p:nvSpPr>
        <p:spPr bwMode="auto">
          <a:xfrm>
            <a:off x="246063" y="96838"/>
            <a:ext cx="6451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kumimoji="0" lang="zh-CN" altLang="en-US" sz="2000" b="1" dirty="0">
                <a:latin typeface="微软雅黑" charset="-122"/>
                <a:ea typeface="微软雅黑" charset="-122"/>
              </a:rPr>
              <a:t>新</a:t>
            </a:r>
            <a:r>
              <a:rPr kumimoji="0" lang="en-US" altLang="zh-CN" sz="2000" b="1" dirty="0">
                <a:latin typeface="微软雅黑" charset="-122"/>
                <a:ea typeface="微软雅黑" charset="-122"/>
              </a:rPr>
              <a:t>E</a:t>
            </a:r>
            <a:r>
              <a:rPr kumimoji="0" lang="zh-CN" altLang="en-US" sz="2000" b="1" dirty="0">
                <a:latin typeface="微软雅黑" charset="-122"/>
                <a:ea typeface="微软雅黑" charset="-122"/>
              </a:rPr>
              <a:t>签到（内嵌</a:t>
            </a:r>
            <a:r>
              <a:rPr kumimoji="0" lang="zh-CN" altLang="en-US" sz="2000" b="1" dirty="0" smtClean="0">
                <a:latin typeface="微软雅黑" charset="-122"/>
                <a:ea typeface="微软雅黑" charset="-122"/>
              </a:rPr>
              <a:t>到员工</a:t>
            </a:r>
            <a:r>
              <a:rPr kumimoji="0" lang="en-US" altLang="zh-CN" sz="2000" b="1" dirty="0" smtClean="0">
                <a:latin typeface="微软雅黑" charset="-122"/>
                <a:ea typeface="微软雅黑" charset="-122"/>
              </a:rPr>
              <a:t>APP</a:t>
            </a:r>
            <a:r>
              <a:rPr kumimoji="0" lang="zh-CN" altLang="en-US" sz="2000" b="1" dirty="0">
                <a:latin typeface="微软雅黑" charset="-122"/>
                <a:ea typeface="微软雅黑" charset="-122"/>
              </a:rPr>
              <a:t>）</a:t>
            </a:r>
            <a:r>
              <a:rPr kumimoji="0" lang="en-US" altLang="en-US" sz="2000" b="1" dirty="0">
                <a:latin typeface="微软雅黑" charset="-122"/>
                <a:ea typeface="微软雅黑" charset="-122"/>
              </a:rPr>
              <a:t>模块</a:t>
            </a:r>
            <a:r>
              <a:rPr kumimoji="0" lang="zh-CN" altLang="en-US" sz="2000" b="1" dirty="0">
                <a:latin typeface="微软雅黑" charset="-122"/>
                <a:ea typeface="微软雅黑" charset="-122"/>
              </a:rPr>
              <a:t>设计方案</a:t>
            </a:r>
            <a:r>
              <a:rPr kumimoji="0" lang="en-US" altLang="zh-CN" sz="2000" b="1" dirty="0">
                <a:latin typeface="微软雅黑" charset="-122"/>
                <a:ea typeface="微软雅黑" charset="-122"/>
              </a:rPr>
              <a:t>/</a:t>
            </a:r>
            <a:r>
              <a:rPr kumimoji="0" lang="zh-CN" altLang="en-US" sz="2000" b="1" dirty="0">
                <a:latin typeface="微软雅黑" charset="-122"/>
                <a:ea typeface="微软雅黑" charset="-122"/>
              </a:rPr>
              <a:t>逻辑图</a:t>
            </a:r>
          </a:p>
        </p:txBody>
      </p:sp>
      <p:sp>
        <p:nvSpPr>
          <p:cNvPr id="22532" name="文本框 1"/>
          <p:cNvSpPr txBox="1">
            <a:spLocks noChangeArrowheads="1"/>
          </p:cNvSpPr>
          <p:nvPr/>
        </p:nvSpPr>
        <p:spPr bwMode="auto">
          <a:xfrm>
            <a:off x="339725" y="781050"/>
            <a:ext cx="363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200" b="1">
                <a:solidFill>
                  <a:srgbClr val="A6A6A6"/>
                </a:solidFill>
                <a:latin typeface="微软雅黑" charset="-122"/>
                <a:ea typeface="微软雅黑" charset="-122"/>
              </a:rPr>
              <a:t>用户</a:t>
            </a:r>
          </a:p>
        </p:txBody>
      </p:sp>
      <p:sp>
        <p:nvSpPr>
          <p:cNvPr id="10" name="矩形 9"/>
          <p:cNvSpPr/>
          <p:nvPr/>
        </p:nvSpPr>
        <p:spPr>
          <a:xfrm>
            <a:off x="693738" y="728663"/>
            <a:ext cx="11242675" cy="584200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kumimoji="1" lang="zh-CN" altLang="en-US" noProof="1"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/>
              <a:ea typeface="微软雅黑"/>
              <a:cs typeface="微软雅黑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63575" y="4241800"/>
            <a:ext cx="11239500" cy="2433638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kumimoji="1" lang="zh-CN" altLang="en-US" noProof="1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2535" name="文本框 1"/>
          <p:cNvSpPr txBox="1">
            <a:spLocks noChangeArrowheads="1"/>
          </p:cNvSpPr>
          <p:nvPr/>
        </p:nvSpPr>
        <p:spPr bwMode="auto">
          <a:xfrm>
            <a:off x="298450" y="4208463"/>
            <a:ext cx="3635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200" b="1">
                <a:solidFill>
                  <a:srgbClr val="A6A6A6"/>
                </a:solidFill>
                <a:latin typeface="微软雅黑" charset="-122"/>
                <a:ea typeface="微软雅黑" charset="-122"/>
              </a:rPr>
              <a:t>服务层</a:t>
            </a:r>
          </a:p>
        </p:txBody>
      </p:sp>
      <p:sp>
        <p:nvSpPr>
          <p:cNvPr id="24" name="矩形 23"/>
          <p:cNvSpPr/>
          <p:nvPr/>
        </p:nvSpPr>
        <p:spPr>
          <a:xfrm>
            <a:off x="2989263" y="5683250"/>
            <a:ext cx="315912" cy="90805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r>
              <a:rPr kumimoji="1" lang="en-US" altLang="zh-CN" sz="1000" noProof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RMS</a:t>
            </a:r>
            <a:endParaRPr kumimoji="1" sz="1000" noProof="1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916738" y="5670550"/>
            <a:ext cx="315912" cy="90805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r>
              <a:rPr kumimoji="1" altLang="en-US" sz="10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积分</a:t>
            </a:r>
            <a:endParaRPr kumimoji="1" altLang="zh-CN" sz="1000" noProof="1" smtClean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829050" y="5670550"/>
            <a:ext cx="315913" cy="90805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r>
              <a:rPr kumimoji="1" lang="zh-CN" altLang="en-US" sz="1000" noProof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打印</a:t>
            </a:r>
            <a:endParaRPr kumimoji="1" sz="1000" noProof="1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708900" y="4622800"/>
            <a:ext cx="315913" cy="877888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r>
              <a:rPr kumimoji="1" lang="en-US" sz="1000" noProof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CASE</a:t>
            </a:r>
            <a:endParaRPr kumimoji="1" sz="1000" noProof="1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612188" y="5683250"/>
            <a:ext cx="317500" cy="90805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r>
              <a:rPr kumimoji="1" lang="zh-CN" altLang="en-US" sz="1000" noProof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文件</a:t>
            </a:r>
            <a:endParaRPr kumimoji="1" sz="1000" noProof="1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0347325" y="5670550"/>
            <a:ext cx="315913" cy="90805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r>
              <a:rPr kumimoji="1" lang="zh-CN" altLang="en-US" sz="1000" noProof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金融平台</a:t>
            </a:r>
            <a:endParaRPr kumimoji="1" sz="1000" noProof="1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491663" y="5670550"/>
            <a:ext cx="315912" cy="90805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r>
              <a:rPr kumimoji="1" lang="zh-CN" altLang="en-US" sz="1000" noProof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订单</a:t>
            </a:r>
            <a:endParaRPr kumimoji="1" sz="1000" noProof="1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982913" y="4540250"/>
            <a:ext cx="314325" cy="909638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r>
              <a:rPr kumimoji="1" altLang="en-US" sz="10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组织架构</a:t>
            </a:r>
            <a:endParaRPr kumimoji="1" altLang="zh-CN" sz="1000" noProof="1" smtClean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227138" y="5654675"/>
            <a:ext cx="314325" cy="90805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r>
              <a:rPr kumimoji="1" altLang="en-US" sz="10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分组标签</a:t>
            </a:r>
            <a:endParaRPr kumimoji="1" altLang="zh-CN" sz="1000" noProof="1" smtClean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678363" y="4551363"/>
            <a:ext cx="314325" cy="90805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r>
              <a:rPr kumimoji="1" lang="zh-CN" altLang="en-US" sz="1000" noProof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鉴权</a:t>
            </a:r>
            <a:endParaRPr kumimoji="1" sz="1000" noProof="1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205538" y="5654675"/>
            <a:ext cx="314325" cy="90805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r>
              <a:rPr kumimoji="1" lang="zh-CN" altLang="en-US" sz="1000" noProof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短信</a:t>
            </a:r>
            <a:endParaRPr kumimoji="1" sz="1000" noProof="1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604250" y="4583113"/>
            <a:ext cx="293688" cy="909637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r>
              <a:rPr kumimoji="1" lang="zh-CN" altLang="en-US" sz="1000" noProof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推送</a:t>
            </a:r>
            <a:endParaRPr kumimoji="1" sz="1000" noProof="1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068513" y="5654675"/>
            <a:ext cx="315912" cy="90805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r>
              <a:rPr kumimoji="1" altLang="en-US" sz="10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定时调度</a:t>
            </a:r>
            <a:endParaRPr kumimoji="1" altLang="zh-CN" sz="1000" noProof="1" smtClean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683125" y="5670550"/>
            <a:ext cx="273050" cy="90805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r>
              <a:rPr kumimoji="1" altLang="en-US" sz="10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触发器</a:t>
            </a:r>
            <a:endParaRPr kumimoji="1" altLang="zh-CN" sz="1000" noProof="1" smtClean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474200" y="4572000"/>
            <a:ext cx="315913" cy="90805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r>
              <a:rPr kumimoji="1" lang="zh-CN" altLang="en-US" sz="1000" noProof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支付</a:t>
            </a:r>
            <a:endParaRPr kumimoji="1" sz="1000" noProof="1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225550" y="4570413"/>
            <a:ext cx="314325" cy="90805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r>
              <a:rPr kumimoji="1" lang="en-US" altLang="zh-CN" sz="1000" noProof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oAuth2.0</a:t>
            </a:r>
            <a:endParaRPr kumimoji="1" sz="1000" noProof="1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046288" y="4565650"/>
            <a:ext cx="315912" cy="90805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r>
              <a:rPr kumimoji="1" altLang="en-US" sz="10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账户注册</a:t>
            </a:r>
            <a:endParaRPr kumimoji="1" altLang="zh-CN" sz="1000" noProof="1" smtClean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789363" y="4551363"/>
            <a:ext cx="314325" cy="90805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r>
              <a:rPr kumimoji="1" altLang="en-US" sz="10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岗位</a:t>
            </a:r>
            <a:endParaRPr kumimoji="1" altLang="zh-CN" sz="1000" noProof="1" smtClean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1204575" y="4540250"/>
            <a:ext cx="315913" cy="90805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r>
              <a:rPr kumimoji="1" altLang="en-US" sz="10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购物车</a:t>
            </a:r>
            <a:endParaRPr kumimoji="1" altLang="zh-CN" sz="1000" noProof="1" smtClean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4138" y="6053138"/>
            <a:ext cx="482600" cy="431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defRPr/>
            </a:pPr>
            <a:r>
              <a:rPr kumimoji="1" lang="zh-CN" altLang="en-US" sz="1000" dirty="0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已有</a:t>
            </a:r>
            <a:endParaRPr kumimoji="1" lang="en-US" altLang="zh-CN" sz="1000" dirty="0" smtClean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  <a:p>
            <a:pPr>
              <a:defRPr/>
            </a:pPr>
            <a:r>
              <a:rPr kumimoji="1" lang="zh-CN" altLang="zh-CN" sz="1000" dirty="0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2</a:t>
            </a:r>
            <a:r>
              <a:rPr kumimoji="1" lang="en-US" altLang="zh-CN" sz="1000" dirty="0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9</a:t>
            </a:r>
            <a:r>
              <a:rPr kumimoji="1" lang="zh-CN" altLang="en-US" sz="1000" dirty="0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个</a:t>
            </a:r>
          </a:p>
        </p:txBody>
      </p:sp>
      <p:sp>
        <p:nvSpPr>
          <p:cNvPr id="54" name="矩形 53"/>
          <p:cNvSpPr/>
          <p:nvPr/>
        </p:nvSpPr>
        <p:spPr>
          <a:xfrm>
            <a:off x="42863" y="5122863"/>
            <a:ext cx="558800" cy="46672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 cmpd="sng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r>
              <a:rPr kumimoji="1" altLang="en-US" sz="10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开发</a:t>
            </a:r>
            <a:endParaRPr kumimoji="1" altLang="zh-CN" sz="1000" noProof="1" smtClean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  <a:p>
            <a:pPr algn="ctr" eaLnBrk="1" hangingPunct="1">
              <a:buFont typeface="Arial" charset="0"/>
              <a:buNone/>
              <a:defRPr/>
            </a:pPr>
            <a:r>
              <a:rPr kumimoji="1" lang="en-US" altLang="en-US" sz="10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2</a:t>
            </a:r>
            <a:r>
              <a:rPr kumimoji="1" altLang="en-US" sz="10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个</a:t>
            </a:r>
            <a:endParaRPr kumimoji="1" altLang="zh-CN" sz="1000" noProof="1" smtClean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457825" y="5654675"/>
            <a:ext cx="314325" cy="90805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r>
              <a:rPr kumimoji="1" altLang="en-US" sz="10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卡券</a:t>
            </a:r>
            <a:endParaRPr kumimoji="1" altLang="zh-CN" sz="1000" noProof="1" smtClean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713663" y="5668963"/>
            <a:ext cx="315912" cy="909637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r>
              <a:rPr kumimoji="1" altLang="en-US" sz="10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评价</a:t>
            </a:r>
            <a:endParaRPr kumimoji="1" altLang="zh-CN" sz="1000" noProof="1" smtClean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10320338" y="4570413"/>
            <a:ext cx="314325" cy="90805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r>
              <a:rPr kumimoji="1" altLang="en-US" sz="10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状态</a:t>
            </a:r>
            <a:endParaRPr kumimoji="1" altLang="zh-CN" sz="1000" noProof="1" smtClean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11204575" y="5668963"/>
            <a:ext cx="315913" cy="909637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r>
              <a:rPr kumimoji="1" lang="zh-CN" altLang="en-US" sz="1000" noProof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商品</a:t>
            </a:r>
            <a:endParaRPr kumimoji="1" sz="1000" noProof="1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850900" y="1612900"/>
            <a:ext cx="10883900" cy="736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106" name="文本框 1"/>
          <p:cNvSpPr txBox="1">
            <a:spLocks noChangeArrowheads="1"/>
          </p:cNvSpPr>
          <p:nvPr/>
        </p:nvSpPr>
        <p:spPr bwMode="auto">
          <a:xfrm>
            <a:off x="330200" y="1531938"/>
            <a:ext cx="361950" cy="6461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defRPr/>
            </a:pPr>
            <a:r>
              <a:rPr lang="en-US" altLang="en-US" sz="1200" b="1" dirty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</a:rPr>
              <a:t>交互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</a:rPr>
              <a:t>层</a:t>
            </a:r>
          </a:p>
        </p:txBody>
      </p:sp>
      <p:sp>
        <p:nvSpPr>
          <p:cNvPr id="107" name="矩形 106"/>
          <p:cNvSpPr/>
          <p:nvPr/>
        </p:nvSpPr>
        <p:spPr>
          <a:xfrm>
            <a:off x="695325" y="2679700"/>
            <a:ext cx="11241088" cy="927100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kumimoji="1" lang="zh-CN" altLang="en-US" noProof="1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2564" name="文本框 1"/>
          <p:cNvSpPr txBox="1">
            <a:spLocks noChangeArrowheads="1"/>
          </p:cNvSpPr>
          <p:nvPr/>
        </p:nvSpPr>
        <p:spPr bwMode="auto">
          <a:xfrm>
            <a:off x="292100" y="2774950"/>
            <a:ext cx="3635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200" b="1">
                <a:solidFill>
                  <a:srgbClr val="A6A6A6"/>
                </a:solidFill>
                <a:latin typeface="微软雅黑" charset="-122"/>
                <a:ea typeface="微软雅黑" charset="-122"/>
              </a:rPr>
              <a:t>应用层</a:t>
            </a:r>
          </a:p>
        </p:txBody>
      </p:sp>
      <p:sp>
        <p:nvSpPr>
          <p:cNvPr id="109" name="矩形 108"/>
          <p:cNvSpPr/>
          <p:nvPr/>
        </p:nvSpPr>
        <p:spPr>
          <a:xfrm>
            <a:off x="2033588" y="3013075"/>
            <a:ext cx="3009900" cy="355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 cmpd="sng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r>
              <a:rPr kumimoji="1" altLang="en-US" sz="11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签到模块</a:t>
            </a:r>
            <a:endParaRPr kumimoji="1" altLang="zh-CN" sz="1100" noProof="1" smtClean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7291388" y="3028950"/>
            <a:ext cx="3022600" cy="355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 cmpd="sng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r>
              <a:rPr kumimoji="1" lang="zh-CN" altLang="en-US" sz="11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请假外出</a:t>
            </a:r>
            <a:r>
              <a:rPr kumimoji="1" altLang="en-US" sz="11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模块</a:t>
            </a:r>
          </a:p>
        </p:txBody>
      </p:sp>
      <p:sp>
        <p:nvSpPr>
          <p:cNvPr id="22567" name="文本框 379"/>
          <p:cNvSpPr txBox="1">
            <a:spLocks noChangeArrowheads="1"/>
          </p:cNvSpPr>
          <p:nvPr/>
        </p:nvSpPr>
        <p:spPr bwMode="auto">
          <a:xfrm>
            <a:off x="5867400" y="2794000"/>
            <a:ext cx="8302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000"/>
              <a:t>签到系统</a:t>
            </a:r>
            <a:r>
              <a:rPr lang="en-US" altLang="zh-CN" sz="1000"/>
              <a:t>BE</a:t>
            </a:r>
            <a:endParaRPr lang="zh-CN" altLang="en-US" sz="1000"/>
          </a:p>
        </p:txBody>
      </p:sp>
      <p:cxnSp>
        <p:nvCxnSpPr>
          <p:cNvPr id="112" name="直线箭头连接符 111"/>
          <p:cNvCxnSpPr>
            <a:stCxn id="115" idx="2"/>
            <a:endCxn id="109" idx="0"/>
          </p:cNvCxnSpPr>
          <p:nvPr/>
        </p:nvCxnSpPr>
        <p:spPr>
          <a:xfrm flipH="1">
            <a:off x="3538538" y="2200275"/>
            <a:ext cx="12700" cy="81280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708025" y="1511300"/>
            <a:ext cx="11241088" cy="927100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kumimoji="1" lang="zh-CN" altLang="en-US" noProof="1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2046288" y="1844675"/>
            <a:ext cx="3009900" cy="355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 cmpd="sng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r>
              <a:rPr kumimoji="1" altLang="en-US" sz="11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签到界面</a:t>
            </a:r>
            <a:endParaRPr kumimoji="1" altLang="zh-CN" sz="1100" noProof="1" smtClean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7277100" y="1828800"/>
            <a:ext cx="3022600" cy="355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 cmpd="sng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kumimoji="1" lang="zh-CN" altLang="en-US" sz="1100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请假外出界面</a:t>
            </a:r>
            <a:endParaRPr kumimoji="1" lang="zh-CN" altLang="en-US" sz="1100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72" name="文本框 379"/>
          <p:cNvSpPr txBox="1">
            <a:spLocks noChangeArrowheads="1"/>
          </p:cNvSpPr>
          <p:nvPr/>
        </p:nvSpPr>
        <p:spPr bwMode="auto">
          <a:xfrm>
            <a:off x="5130800" y="1624013"/>
            <a:ext cx="211949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000" dirty="0"/>
              <a:t>新</a:t>
            </a:r>
            <a:r>
              <a:rPr lang="en-US" altLang="zh-CN" sz="1000" dirty="0"/>
              <a:t>E</a:t>
            </a:r>
            <a:r>
              <a:rPr lang="zh-CN" altLang="en-US" sz="1000" dirty="0"/>
              <a:t>签到（签到内签</a:t>
            </a:r>
            <a:r>
              <a:rPr lang="zh-CN" altLang="en-US" sz="1000" dirty="0" smtClean="0"/>
              <a:t>到员工</a:t>
            </a:r>
            <a:r>
              <a:rPr lang="en-US" altLang="zh-CN" sz="1000" dirty="0" smtClean="0"/>
              <a:t>APP</a:t>
            </a:r>
            <a:r>
              <a:rPr lang="zh-CN" altLang="en-US" sz="1000" dirty="0"/>
              <a:t>的）</a:t>
            </a:r>
          </a:p>
        </p:txBody>
      </p:sp>
      <p:cxnSp>
        <p:nvCxnSpPr>
          <p:cNvPr id="119" name="直线箭头连接符 118"/>
          <p:cNvCxnSpPr>
            <a:stCxn id="116" idx="2"/>
            <a:endCxn id="110" idx="0"/>
          </p:cNvCxnSpPr>
          <p:nvPr/>
        </p:nvCxnSpPr>
        <p:spPr>
          <a:xfrm>
            <a:off x="8788400" y="2184400"/>
            <a:ext cx="14288" cy="84455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>
            <a:stCxn id="66" idx="2"/>
          </p:cNvCxnSpPr>
          <p:nvPr/>
        </p:nvCxnSpPr>
        <p:spPr>
          <a:xfrm>
            <a:off x="3544888" y="1192213"/>
            <a:ext cx="6350" cy="43180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/>
          <p:cNvCxnSpPr>
            <a:stCxn id="69" idx="2"/>
          </p:cNvCxnSpPr>
          <p:nvPr/>
        </p:nvCxnSpPr>
        <p:spPr>
          <a:xfrm flipH="1">
            <a:off x="8751888" y="1192213"/>
            <a:ext cx="4762" cy="420687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5700713" y="4592638"/>
            <a:ext cx="314325" cy="90011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 cmpd="sng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r>
              <a:rPr kumimoji="1" lang="zh-CN" altLang="en-US" sz="10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签到</a:t>
            </a:r>
            <a:endParaRPr kumimoji="1" altLang="en-US" sz="1000" noProof="1" smtClean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678613" y="4597400"/>
            <a:ext cx="314325" cy="90011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 cmpd="sng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r>
              <a:rPr kumimoji="1" lang="zh-CN" altLang="en-US" sz="10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流程</a:t>
            </a:r>
            <a:endParaRPr kumimoji="1" altLang="en-US" sz="1000" noProof="1" smtClean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039938" y="836613"/>
            <a:ext cx="3009900" cy="355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 cmpd="sng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r>
              <a:rPr kumimoji="1" lang="zh-CN" altLang="en-US" sz="11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员工</a:t>
            </a:r>
            <a:endParaRPr kumimoji="1" altLang="zh-CN" sz="1100" noProof="1" smtClean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7251700" y="836613"/>
            <a:ext cx="3009900" cy="355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 cmpd="sng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r>
              <a:rPr kumimoji="1" lang="zh-CN" altLang="en-US" sz="11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管理人员</a:t>
            </a:r>
            <a:endParaRPr kumimoji="1" altLang="zh-CN" sz="1100" noProof="1" smtClean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cxnSp>
        <p:nvCxnSpPr>
          <p:cNvPr id="103" name="直线箭头连接符 87"/>
          <p:cNvCxnSpPr/>
          <p:nvPr/>
        </p:nvCxnSpPr>
        <p:spPr>
          <a:xfrm flipH="1">
            <a:off x="4827588" y="3511550"/>
            <a:ext cx="1439862" cy="1046163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线箭头连接符 87"/>
          <p:cNvCxnSpPr>
            <a:stCxn id="105" idx="2"/>
            <a:endCxn id="40" idx="0"/>
          </p:cNvCxnSpPr>
          <p:nvPr/>
        </p:nvCxnSpPr>
        <p:spPr>
          <a:xfrm flipH="1">
            <a:off x="3140075" y="3511550"/>
            <a:ext cx="3127375" cy="102870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线箭头连接符 87"/>
          <p:cNvCxnSpPr>
            <a:stCxn id="105" idx="2"/>
            <a:endCxn id="50" idx="0"/>
          </p:cNvCxnSpPr>
          <p:nvPr/>
        </p:nvCxnSpPr>
        <p:spPr>
          <a:xfrm flipH="1">
            <a:off x="3946525" y="3511550"/>
            <a:ext cx="2320925" cy="1039813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矩形 104"/>
          <p:cNvSpPr/>
          <p:nvPr/>
        </p:nvSpPr>
        <p:spPr>
          <a:xfrm>
            <a:off x="825500" y="2774950"/>
            <a:ext cx="10883900" cy="736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04850" y="3727450"/>
            <a:ext cx="11228388" cy="327025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 cmpd="sng">
            <a:solidFill>
              <a:schemeClr val="accent5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TW" sz="2000" b="1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iCE2.0</a:t>
            </a:r>
            <a:r>
              <a:rPr lang="en-US" altLang="zh-CN" sz="2000" b="1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平台</a:t>
            </a:r>
          </a:p>
        </p:txBody>
      </p:sp>
      <p:sp>
        <p:nvSpPr>
          <p:cNvPr id="24579" name="文本框 1"/>
          <p:cNvSpPr txBox="1">
            <a:spLocks noChangeArrowheads="1"/>
          </p:cNvSpPr>
          <p:nvPr/>
        </p:nvSpPr>
        <p:spPr bwMode="auto">
          <a:xfrm>
            <a:off x="246063" y="96838"/>
            <a:ext cx="6451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kumimoji="0" lang="zh-CN" altLang="en-US" sz="2000" b="1" dirty="0">
                <a:latin typeface="微软雅黑" charset="-122"/>
                <a:ea typeface="微软雅黑" charset="-122"/>
              </a:rPr>
              <a:t>新</a:t>
            </a:r>
            <a:r>
              <a:rPr kumimoji="0" lang="en-US" altLang="zh-CN" sz="2000" b="1" dirty="0">
                <a:latin typeface="微软雅黑" charset="-122"/>
                <a:ea typeface="微软雅黑" charset="-122"/>
              </a:rPr>
              <a:t>E</a:t>
            </a:r>
            <a:r>
              <a:rPr kumimoji="0" lang="zh-CN" altLang="en-US" sz="2000" b="1" dirty="0">
                <a:latin typeface="微软雅黑" charset="-122"/>
                <a:ea typeface="微软雅黑" charset="-122"/>
              </a:rPr>
              <a:t>签到（内嵌</a:t>
            </a:r>
            <a:r>
              <a:rPr kumimoji="0" lang="zh-CN" altLang="en-US" sz="2000" b="1" dirty="0" smtClean="0">
                <a:latin typeface="微软雅黑" charset="-122"/>
                <a:ea typeface="微软雅黑" charset="-122"/>
              </a:rPr>
              <a:t>到员工</a:t>
            </a:r>
            <a:r>
              <a:rPr kumimoji="0" lang="en-US" altLang="zh-CN" sz="2000" b="1" dirty="0" smtClean="0">
                <a:latin typeface="微软雅黑" charset="-122"/>
                <a:ea typeface="微软雅黑" charset="-122"/>
              </a:rPr>
              <a:t>APP</a:t>
            </a:r>
            <a:r>
              <a:rPr kumimoji="0" lang="zh-CN" altLang="en-US" sz="2000" b="1" dirty="0">
                <a:latin typeface="微软雅黑" charset="-122"/>
                <a:ea typeface="微软雅黑" charset="-122"/>
              </a:rPr>
              <a:t>）</a:t>
            </a:r>
            <a:r>
              <a:rPr kumimoji="0" lang="en-US" altLang="en-US" sz="2000" b="1" dirty="0">
                <a:latin typeface="微软雅黑" charset="-122"/>
                <a:ea typeface="微软雅黑" charset="-122"/>
              </a:rPr>
              <a:t>模块</a:t>
            </a:r>
            <a:r>
              <a:rPr kumimoji="0" lang="zh-CN" altLang="en-US" sz="2000" b="1" dirty="0">
                <a:latin typeface="微软雅黑" charset="-122"/>
                <a:ea typeface="微软雅黑" charset="-122"/>
              </a:rPr>
              <a:t>设计方案</a:t>
            </a:r>
            <a:r>
              <a:rPr kumimoji="0" lang="en-US" altLang="zh-CN" sz="2000" b="1" dirty="0">
                <a:latin typeface="微软雅黑" charset="-122"/>
                <a:ea typeface="微软雅黑" charset="-122"/>
              </a:rPr>
              <a:t>/</a:t>
            </a:r>
            <a:r>
              <a:rPr kumimoji="0" lang="zh-CN" altLang="en-US" sz="2000" b="1" dirty="0">
                <a:latin typeface="微软雅黑" charset="-122"/>
                <a:ea typeface="微软雅黑" charset="-122"/>
              </a:rPr>
              <a:t>逻辑图</a:t>
            </a:r>
          </a:p>
        </p:txBody>
      </p:sp>
      <p:sp>
        <p:nvSpPr>
          <p:cNvPr id="24580" name="文本框 1"/>
          <p:cNvSpPr txBox="1">
            <a:spLocks noChangeArrowheads="1"/>
          </p:cNvSpPr>
          <p:nvPr/>
        </p:nvSpPr>
        <p:spPr bwMode="auto">
          <a:xfrm>
            <a:off x="339725" y="781050"/>
            <a:ext cx="363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200" b="1">
                <a:solidFill>
                  <a:srgbClr val="A6A6A6"/>
                </a:solidFill>
                <a:latin typeface="微软雅黑" charset="-122"/>
                <a:ea typeface="微软雅黑" charset="-122"/>
              </a:rPr>
              <a:t>用户</a:t>
            </a:r>
          </a:p>
        </p:txBody>
      </p:sp>
      <p:sp>
        <p:nvSpPr>
          <p:cNvPr id="10" name="矩形 9"/>
          <p:cNvSpPr/>
          <p:nvPr/>
        </p:nvSpPr>
        <p:spPr>
          <a:xfrm>
            <a:off x="693738" y="728663"/>
            <a:ext cx="11242675" cy="584200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kumimoji="1" lang="zh-CN" altLang="en-US" noProof="1"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/>
              <a:ea typeface="微软雅黑"/>
              <a:cs typeface="微软雅黑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63575" y="4241800"/>
            <a:ext cx="11239500" cy="2433638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kumimoji="1" lang="zh-CN" altLang="en-US" noProof="1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4583" name="文本框 1"/>
          <p:cNvSpPr txBox="1">
            <a:spLocks noChangeArrowheads="1"/>
          </p:cNvSpPr>
          <p:nvPr/>
        </p:nvSpPr>
        <p:spPr bwMode="auto">
          <a:xfrm>
            <a:off x="298450" y="4208463"/>
            <a:ext cx="3635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200" b="1">
                <a:solidFill>
                  <a:srgbClr val="A6A6A6"/>
                </a:solidFill>
                <a:latin typeface="微软雅黑" charset="-122"/>
                <a:ea typeface="微软雅黑" charset="-122"/>
              </a:rPr>
              <a:t>服务层</a:t>
            </a:r>
          </a:p>
        </p:txBody>
      </p:sp>
      <p:sp>
        <p:nvSpPr>
          <p:cNvPr id="24" name="矩形 23"/>
          <p:cNvSpPr/>
          <p:nvPr/>
        </p:nvSpPr>
        <p:spPr>
          <a:xfrm>
            <a:off x="2989263" y="5683250"/>
            <a:ext cx="315912" cy="90805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r>
              <a:rPr kumimoji="1" lang="en-US" altLang="zh-CN" sz="1000" noProof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RMS</a:t>
            </a:r>
            <a:endParaRPr kumimoji="1" sz="1000" noProof="1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916738" y="5670550"/>
            <a:ext cx="315912" cy="90805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r>
              <a:rPr kumimoji="1" altLang="en-US" sz="10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积分</a:t>
            </a:r>
            <a:endParaRPr kumimoji="1" altLang="zh-CN" sz="1000" noProof="1" smtClean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829050" y="5670550"/>
            <a:ext cx="315913" cy="90805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r>
              <a:rPr kumimoji="1" lang="zh-CN" altLang="en-US" sz="1000" noProof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打印</a:t>
            </a:r>
            <a:endParaRPr kumimoji="1" sz="1000" noProof="1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708900" y="4622800"/>
            <a:ext cx="315913" cy="877888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r>
              <a:rPr kumimoji="1" lang="en-US" sz="1000" noProof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CASE</a:t>
            </a:r>
            <a:endParaRPr kumimoji="1" sz="1000" noProof="1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612188" y="5683250"/>
            <a:ext cx="317500" cy="90805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r>
              <a:rPr kumimoji="1" lang="zh-CN" altLang="en-US" sz="1000" noProof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文件</a:t>
            </a:r>
            <a:endParaRPr kumimoji="1" sz="1000" noProof="1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0347325" y="5670550"/>
            <a:ext cx="315913" cy="90805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r>
              <a:rPr kumimoji="1" lang="zh-CN" altLang="en-US" sz="1000" noProof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金融平台</a:t>
            </a:r>
            <a:endParaRPr kumimoji="1" sz="1000" noProof="1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491663" y="5670550"/>
            <a:ext cx="315912" cy="90805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r>
              <a:rPr kumimoji="1" lang="zh-CN" altLang="en-US" sz="1000" noProof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订单</a:t>
            </a:r>
            <a:endParaRPr kumimoji="1" sz="1000" noProof="1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982913" y="4540250"/>
            <a:ext cx="314325" cy="909638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r>
              <a:rPr kumimoji="1" altLang="en-US" sz="10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组织架构</a:t>
            </a:r>
            <a:endParaRPr kumimoji="1" altLang="zh-CN" sz="1000" noProof="1" smtClean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227138" y="5654675"/>
            <a:ext cx="314325" cy="90805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r>
              <a:rPr kumimoji="1" altLang="en-US" sz="10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分组标签</a:t>
            </a:r>
            <a:endParaRPr kumimoji="1" altLang="zh-CN" sz="1000" noProof="1" smtClean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678363" y="4551363"/>
            <a:ext cx="314325" cy="90805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r>
              <a:rPr kumimoji="1" lang="zh-CN" altLang="en-US" sz="1000" noProof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鉴权</a:t>
            </a:r>
            <a:endParaRPr kumimoji="1" sz="1000" noProof="1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205538" y="5654675"/>
            <a:ext cx="314325" cy="90805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r>
              <a:rPr kumimoji="1" lang="zh-CN" altLang="en-US" sz="1000" noProof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短信</a:t>
            </a:r>
            <a:endParaRPr kumimoji="1" sz="1000" noProof="1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604250" y="4583113"/>
            <a:ext cx="293688" cy="909637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r>
              <a:rPr kumimoji="1" lang="zh-CN" altLang="en-US" sz="1000" noProof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推送</a:t>
            </a:r>
            <a:endParaRPr kumimoji="1" sz="1000" noProof="1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068513" y="5654675"/>
            <a:ext cx="315912" cy="90805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r>
              <a:rPr kumimoji="1" altLang="en-US" sz="10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定时调度</a:t>
            </a:r>
            <a:endParaRPr kumimoji="1" altLang="zh-CN" sz="1000" noProof="1" smtClean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683125" y="5670550"/>
            <a:ext cx="273050" cy="90805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r>
              <a:rPr kumimoji="1" altLang="en-US" sz="10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触发器</a:t>
            </a:r>
            <a:endParaRPr kumimoji="1" altLang="zh-CN" sz="1000" noProof="1" smtClean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474200" y="4572000"/>
            <a:ext cx="315913" cy="90805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r>
              <a:rPr kumimoji="1" lang="zh-CN" altLang="en-US" sz="1000" noProof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支付</a:t>
            </a:r>
            <a:endParaRPr kumimoji="1" sz="1000" noProof="1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225550" y="4570413"/>
            <a:ext cx="314325" cy="90805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r>
              <a:rPr kumimoji="1" lang="en-US" altLang="zh-CN" sz="1000" noProof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oAuth2.0</a:t>
            </a:r>
            <a:endParaRPr kumimoji="1" sz="1000" noProof="1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046288" y="4565650"/>
            <a:ext cx="315912" cy="90805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r>
              <a:rPr kumimoji="1" altLang="en-US" sz="10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账户注册</a:t>
            </a:r>
            <a:endParaRPr kumimoji="1" altLang="zh-CN" sz="1000" noProof="1" smtClean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789363" y="4551363"/>
            <a:ext cx="314325" cy="90805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r>
              <a:rPr kumimoji="1" altLang="en-US" sz="10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岗位</a:t>
            </a:r>
            <a:endParaRPr kumimoji="1" altLang="zh-CN" sz="1000" noProof="1" smtClean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1204575" y="4540250"/>
            <a:ext cx="315913" cy="90805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r>
              <a:rPr kumimoji="1" altLang="en-US" sz="10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购物车</a:t>
            </a:r>
            <a:endParaRPr kumimoji="1" altLang="zh-CN" sz="1000" noProof="1" smtClean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4138" y="6053138"/>
            <a:ext cx="482600" cy="431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defRPr/>
            </a:pPr>
            <a:r>
              <a:rPr kumimoji="1" lang="zh-CN" altLang="en-US" sz="1000" dirty="0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已有</a:t>
            </a:r>
            <a:endParaRPr kumimoji="1" lang="en-US" altLang="zh-CN" sz="1000" dirty="0" smtClean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  <a:p>
            <a:pPr>
              <a:defRPr/>
            </a:pPr>
            <a:r>
              <a:rPr kumimoji="1" lang="zh-CN" altLang="zh-CN" sz="1000" dirty="0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2</a:t>
            </a:r>
            <a:r>
              <a:rPr kumimoji="1" lang="en-US" altLang="zh-CN" sz="1000" dirty="0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9</a:t>
            </a:r>
            <a:r>
              <a:rPr kumimoji="1" lang="zh-CN" altLang="en-US" sz="1000" dirty="0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个</a:t>
            </a:r>
          </a:p>
        </p:txBody>
      </p:sp>
      <p:sp>
        <p:nvSpPr>
          <p:cNvPr id="54" name="矩形 53"/>
          <p:cNvSpPr/>
          <p:nvPr/>
        </p:nvSpPr>
        <p:spPr>
          <a:xfrm>
            <a:off x="42863" y="5122863"/>
            <a:ext cx="558800" cy="46672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 cmpd="sng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r>
              <a:rPr kumimoji="1" altLang="en-US" sz="10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开发</a:t>
            </a:r>
            <a:endParaRPr kumimoji="1" altLang="zh-CN" sz="1000" noProof="1" smtClean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  <a:p>
            <a:pPr algn="ctr" eaLnBrk="1" hangingPunct="1">
              <a:buFont typeface="Arial" charset="0"/>
              <a:buNone/>
              <a:defRPr/>
            </a:pPr>
            <a:r>
              <a:rPr kumimoji="1" lang="en-US" altLang="en-US" sz="10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2</a:t>
            </a:r>
            <a:r>
              <a:rPr kumimoji="1" altLang="en-US" sz="10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个</a:t>
            </a:r>
            <a:endParaRPr kumimoji="1" altLang="zh-CN" sz="1000" noProof="1" smtClean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457825" y="5654675"/>
            <a:ext cx="314325" cy="90805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r>
              <a:rPr kumimoji="1" altLang="en-US" sz="10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卡券</a:t>
            </a:r>
            <a:endParaRPr kumimoji="1" altLang="zh-CN" sz="1000" noProof="1" smtClean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713663" y="5668963"/>
            <a:ext cx="315912" cy="909637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r>
              <a:rPr kumimoji="1" altLang="en-US" sz="10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评价</a:t>
            </a:r>
            <a:endParaRPr kumimoji="1" altLang="zh-CN" sz="1000" noProof="1" smtClean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10320338" y="4570413"/>
            <a:ext cx="314325" cy="90805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r>
              <a:rPr kumimoji="1" altLang="en-US" sz="10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状态</a:t>
            </a:r>
            <a:endParaRPr kumimoji="1" altLang="zh-CN" sz="1000" noProof="1" smtClean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11204575" y="5668963"/>
            <a:ext cx="315913" cy="909637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r>
              <a:rPr kumimoji="1" lang="zh-CN" altLang="en-US" sz="1000" noProof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商品</a:t>
            </a:r>
            <a:endParaRPr kumimoji="1" sz="1000" noProof="1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850900" y="1612900"/>
            <a:ext cx="10883900" cy="736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106" name="文本框 1"/>
          <p:cNvSpPr txBox="1">
            <a:spLocks noChangeArrowheads="1"/>
          </p:cNvSpPr>
          <p:nvPr/>
        </p:nvSpPr>
        <p:spPr bwMode="auto">
          <a:xfrm>
            <a:off x="330200" y="1531938"/>
            <a:ext cx="361950" cy="6461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defRPr/>
            </a:pPr>
            <a:r>
              <a:rPr lang="en-US" altLang="en-US" sz="1200" b="1" dirty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</a:rPr>
              <a:t>交互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</a:rPr>
              <a:t>层</a:t>
            </a:r>
          </a:p>
        </p:txBody>
      </p:sp>
      <p:sp>
        <p:nvSpPr>
          <p:cNvPr id="107" name="矩形 106"/>
          <p:cNvSpPr/>
          <p:nvPr/>
        </p:nvSpPr>
        <p:spPr>
          <a:xfrm>
            <a:off x="695325" y="2679700"/>
            <a:ext cx="11241088" cy="927100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kumimoji="1" lang="zh-CN" altLang="en-US" noProof="1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4612" name="文本框 1"/>
          <p:cNvSpPr txBox="1">
            <a:spLocks noChangeArrowheads="1"/>
          </p:cNvSpPr>
          <p:nvPr/>
        </p:nvSpPr>
        <p:spPr bwMode="auto">
          <a:xfrm>
            <a:off x="292100" y="2774950"/>
            <a:ext cx="3635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200" b="1">
                <a:solidFill>
                  <a:srgbClr val="A6A6A6"/>
                </a:solidFill>
                <a:latin typeface="微软雅黑" charset="-122"/>
                <a:ea typeface="微软雅黑" charset="-122"/>
              </a:rPr>
              <a:t>应用层</a:t>
            </a:r>
          </a:p>
        </p:txBody>
      </p:sp>
      <p:sp>
        <p:nvSpPr>
          <p:cNvPr id="109" name="矩形 108"/>
          <p:cNvSpPr/>
          <p:nvPr/>
        </p:nvSpPr>
        <p:spPr>
          <a:xfrm>
            <a:off x="2033588" y="3013075"/>
            <a:ext cx="3009900" cy="355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 cmpd="sng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r>
              <a:rPr kumimoji="1" altLang="en-US" sz="11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签到模块</a:t>
            </a:r>
            <a:endParaRPr kumimoji="1" altLang="zh-CN" sz="1100" noProof="1" smtClean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7291388" y="3028950"/>
            <a:ext cx="3022600" cy="355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 cmpd="sng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r>
              <a:rPr kumimoji="1" lang="zh-CN" altLang="en-US" sz="11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请假外出</a:t>
            </a:r>
            <a:r>
              <a:rPr kumimoji="1" altLang="en-US" sz="11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模块</a:t>
            </a:r>
          </a:p>
        </p:txBody>
      </p:sp>
      <p:sp>
        <p:nvSpPr>
          <p:cNvPr id="24615" name="文本框 379"/>
          <p:cNvSpPr txBox="1">
            <a:spLocks noChangeArrowheads="1"/>
          </p:cNvSpPr>
          <p:nvPr/>
        </p:nvSpPr>
        <p:spPr bwMode="auto">
          <a:xfrm>
            <a:off x="5867400" y="2794000"/>
            <a:ext cx="8302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000"/>
              <a:t>签到系统</a:t>
            </a:r>
            <a:r>
              <a:rPr lang="en-US" altLang="zh-CN" sz="1000"/>
              <a:t>BE</a:t>
            </a:r>
            <a:endParaRPr lang="zh-CN" altLang="en-US" sz="1000"/>
          </a:p>
        </p:txBody>
      </p:sp>
      <p:cxnSp>
        <p:nvCxnSpPr>
          <p:cNvPr id="112" name="直线箭头连接符 111"/>
          <p:cNvCxnSpPr>
            <a:stCxn id="115" idx="2"/>
            <a:endCxn id="109" idx="0"/>
          </p:cNvCxnSpPr>
          <p:nvPr/>
        </p:nvCxnSpPr>
        <p:spPr>
          <a:xfrm flipH="1">
            <a:off x="3538538" y="2200275"/>
            <a:ext cx="12700" cy="81280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708025" y="1511300"/>
            <a:ext cx="11241088" cy="927100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kumimoji="1" lang="zh-CN" altLang="en-US" noProof="1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2046288" y="1844675"/>
            <a:ext cx="3009900" cy="355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 cmpd="sng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r>
              <a:rPr kumimoji="1" altLang="en-US" sz="11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签到界面</a:t>
            </a:r>
            <a:endParaRPr kumimoji="1" altLang="zh-CN" sz="1100" noProof="1" smtClean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7277100" y="1828800"/>
            <a:ext cx="3022600" cy="355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 cmpd="sng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kumimoji="1" lang="zh-CN" altLang="en-US" sz="1100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请假外出界面</a:t>
            </a:r>
            <a:endParaRPr kumimoji="1" lang="zh-CN" altLang="en-US" sz="1100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20" name="文本框 379"/>
          <p:cNvSpPr txBox="1">
            <a:spLocks noChangeArrowheads="1"/>
          </p:cNvSpPr>
          <p:nvPr/>
        </p:nvSpPr>
        <p:spPr bwMode="auto">
          <a:xfrm>
            <a:off x="5130800" y="1624013"/>
            <a:ext cx="211949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000" dirty="0"/>
              <a:t>新</a:t>
            </a:r>
            <a:r>
              <a:rPr lang="en-US" altLang="zh-CN" sz="1000" dirty="0"/>
              <a:t>E</a:t>
            </a:r>
            <a:r>
              <a:rPr lang="zh-CN" altLang="en-US" sz="1000" dirty="0"/>
              <a:t>签到（签到内签</a:t>
            </a:r>
            <a:r>
              <a:rPr lang="zh-CN" altLang="en-US" sz="1000" dirty="0" smtClean="0"/>
              <a:t>到员工</a:t>
            </a:r>
            <a:r>
              <a:rPr lang="en-US" altLang="zh-CN" sz="1000" dirty="0" smtClean="0"/>
              <a:t>APP</a:t>
            </a:r>
            <a:r>
              <a:rPr lang="zh-CN" altLang="en-US" sz="1000" dirty="0"/>
              <a:t>的）</a:t>
            </a:r>
          </a:p>
        </p:txBody>
      </p:sp>
      <p:cxnSp>
        <p:nvCxnSpPr>
          <p:cNvPr id="119" name="直线箭头连接符 118"/>
          <p:cNvCxnSpPr>
            <a:stCxn id="116" idx="2"/>
            <a:endCxn id="110" idx="0"/>
          </p:cNvCxnSpPr>
          <p:nvPr/>
        </p:nvCxnSpPr>
        <p:spPr>
          <a:xfrm>
            <a:off x="8788400" y="2184400"/>
            <a:ext cx="14288" cy="84455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>
            <a:stCxn id="66" idx="2"/>
          </p:cNvCxnSpPr>
          <p:nvPr/>
        </p:nvCxnSpPr>
        <p:spPr>
          <a:xfrm>
            <a:off x="3544888" y="1192213"/>
            <a:ext cx="6350" cy="43180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/>
          <p:cNvCxnSpPr>
            <a:stCxn id="69" idx="2"/>
          </p:cNvCxnSpPr>
          <p:nvPr/>
        </p:nvCxnSpPr>
        <p:spPr>
          <a:xfrm flipH="1">
            <a:off x="8751888" y="1192213"/>
            <a:ext cx="4762" cy="420687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5700713" y="4592638"/>
            <a:ext cx="314325" cy="90011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 cmpd="sng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r>
              <a:rPr kumimoji="1" lang="zh-CN" altLang="en-US" sz="10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签到</a:t>
            </a:r>
            <a:endParaRPr kumimoji="1" altLang="en-US" sz="1000" noProof="1" smtClean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cxnSp>
        <p:nvCxnSpPr>
          <p:cNvPr id="5" name="直接箭头连接符 4"/>
          <p:cNvCxnSpPr>
            <a:stCxn id="109" idx="2"/>
            <a:endCxn id="79" idx="0"/>
          </p:cNvCxnSpPr>
          <p:nvPr/>
        </p:nvCxnSpPr>
        <p:spPr>
          <a:xfrm>
            <a:off x="3538538" y="3368675"/>
            <a:ext cx="2319337" cy="1223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109" idx="2"/>
            <a:endCxn id="79" idx="0"/>
          </p:cNvCxnSpPr>
          <p:nvPr/>
        </p:nvCxnSpPr>
        <p:spPr>
          <a:xfrm>
            <a:off x="3538538" y="3368675"/>
            <a:ext cx="2319337" cy="1223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10" idx="2"/>
            <a:endCxn id="36" idx="0"/>
          </p:cNvCxnSpPr>
          <p:nvPr/>
        </p:nvCxnSpPr>
        <p:spPr>
          <a:xfrm flipH="1">
            <a:off x="7867650" y="3384550"/>
            <a:ext cx="935038" cy="12382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6678613" y="4597400"/>
            <a:ext cx="314325" cy="90011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 cmpd="sng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r>
              <a:rPr kumimoji="1" lang="zh-CN" altLang="en-US" sz="10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流程</a:t>
            </a:r>
            <a:endParaRPr kumimoji="1" altLang="en-US" sz="1000" noProof="1" smtClean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cxnSp>
        <p:nvCxnSpPr>
          <p:cNvPr id="64" name="直接箭头连接符 17"/>
          <p:cNvCxnSpPr>
            <a:stCxn id="110" idx="2"/>
            <a:endCxn id="60" idx="0"/>
          </p:cNvCxnSpPr>
          <p:nvPr/>
        </p:nvCxnSpPr>
        <p:spPr>
          <a:xfrm flipH="1">
            <a:off x="6835775" y="3384550"/>
            <a:ext cx="1966913" cy="12128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2039938" y="836613"/>
            <a:ext cx="3009900" cy="355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 cmpd="sng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r>
              <a:rPr kumimoji="1" lang="zh-CN" altLang="en-US" sz="11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员工</a:t>
            </a:r>
            <a:endParaRPr kumimoji="1" altLang="zh-CN" sz="1100" noProof="1" smtClean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7251700" y="836613"/>
            <a:ext cx="3009900" cy="355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 cmpd="sng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r>
              <a:rPr kumimoji="1" lang="zh-CN" altLang="en-US" sz="1100" noProof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管理人员</a:t>
            </a:r>
            <a:endParaRPr kumimoji="1" altLang="zh-CN" sz="1100" noProof="1" smtClean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cxnSp>
        <p:nvCxnSpPr>
          <p:cNvPr id="63" name="直接箭头连接符 17"/>
          <p:cNvCxnSpPr>
            <a:stCxn id="110" idx="2"/>
            <a:endCxn id="44" idx="0"/>
          </p:cNvCxnSpPr>
          <p:nvPr/>
        </p:nvCxnSpPr>
        <p:spPr>
          <a:xfrm flipH="1">
            <a:off x="8751888" y="3384550"/>
            <a:ext cx="50800" cy="11985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22300" y="762000"/>
          <a:ext cx="10829925" cy="3300417"/>
        </p:xfrm>
        <a:graphic>
          <a:graphicData uri="http://schemas.openxmlformats.org/drawingml/2006/table">
            <a:tbl>
              <a:tblPr/>
              <a:tblGrid>
                <a:gridCol w="461963"/>
                <a:gridCol w="2590754"/>
                <a:gridCol w="5464221"/>
                <a:gridCol w="2312987"/>
              </a:tblGrid>
              <a:tr h="36671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宋体" charset="-122"/>
                        </a:rPr>
                        <a:t>ID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宋体" charset="-122"/>
                      </a:endParaRPr>
                    </a:p>
                  </a:txBody>
                  <a:tcPr marL="91438" marR="91438"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宋体" charset="-122"/>
                        </a:rPr>
                        <a:t>微服务名称</a:t>
                      </a:r>
                    </a:p>
                  </a:txBody>
                  <a:tcPr marL="91438" marR="91438"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宋体" charset="-122"/>
                        </a:rPr>
                        <a:t>微服务内容</a:t>
                      </a:r>
                    </a:p>
                  </a:txBody>
                  <a:tcPr marL="91438" marR="91438"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宋体" charset="-122"/>
                        </a:rPr>
                        <a:t>微服务实现方式</a:t>
                      </a:r>
                    </a:p>
                  </a:txBody>
                  <a:tcPr marL="91438" marR="91438"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6671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宋体" charset="-122"/>
                      </a:endParaRPr>
                    </a:p>
                  </a:txBody>
                  <a:tcPr marL="91438" marR="91438"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</a:rPr>
                        <a:t>签到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alibri" charset="0"/>
                          <a:ea typeface="宋体" charset="-122"/>
                        </a:rPr>
                        <a:t>（微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alibri" charset="0"/>
                          <a:ea typeface="宋体" charset="-122"/>
                        </a:rPr>
                        <a:t>服务）</a:t>
                      </a:r>
                    </a:p>
                  </a:txBody>
                  <a:tcPr marL="91438" marR="91438"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9pPr>
                    </a:lstStyle>
                    <a:p>
                      <a:pPr marL="0" indent="0">
                        <a:buFont typeface="Arial" charset="0"/>
                        <a:buNone/>
                      </a:pPr>
                      <a:r>
                        <a:rPr lang="zh-CN" altLang="en-US" sz="1800" dirty="0" smtClean="0"/>
                        <a:t>签到（当前位置、人员、时间、调用方</a:t>
                      </a:r>
                      <a:r>
                        <a:rPr lang="en-US" altLang="zh-CN" sz="1800" dirty="0" smtClean="0"/>
                        <a:t>ID</a:t>
                      </a:r>
                      <a:r>
                        <a:rPr lang="zh-CN" altLang="en-US" sz="1800" dirty="0" smtClean="0"/>
                        <a:t>、设备号）</a:t>
                      </a:r>
                      <a:endParaRPr lang="en-US" altLang="zh-CN" sz="1800" dirty="0" smtClean="0"/>
                    </a:p>
                  </a:txBody>
                  <a:tcPr marL="91438" marR="91438"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</a:rPr>
                        <a:t>重新开发，接入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</a:rPr>
                        <a:t>ICE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宋体" charset="-122"/>
                      </a:endParaRPr>
                    </a:p>
                  </a:txBody>
                  <a:tcPr marL="91438" marR="91438"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6671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</a:rPr>
                        <a:t>2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宋体" charset="-122"/>
                      </a:endParaRPr>
                    </a:p>
                  </a:txBody>
                  <a:tcPr marL="91438" marR="91438"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</a:rPr>
                        <a:t>流程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alibri" charset="0"/>
                          <a:ea typeface="宋体" charset="-122"/>
                        </a:rPr>
                        <a:t>（微服务）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宋体" charset="-122"/>
                      </a:endParaRPr>
                    </a:p>
                  </a:txBody>
                  <a:tcPr marL="91438" marR="91438"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</a:rPr>
                        <a:t>创建流程实例以及执行流程等。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宋体" charset="-122"/>
                      </a:endParaRPr>
                    </a:p>
                  </a:txBody>
                  <a:tcPr marL="91438" marR="91438"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</a:rPr>
                        <a:t>重新开发，接入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-122"/>
                        </a:rPr>
                        <a:t>ICE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宋体" charset="-122"/>
                      </a:endParaRPr>
                    </a:p>
                  </a:txBody>
                  <a:tcPr marL="91438" marR="91438"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6671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宋体" charset="-122"/>
                      </a:endParaRPr>
                    </a:p>
                  </a:txBody>
                  <a:tcPr marL="91438" marR="91438"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宋体" charset="-122"/>
                      </a:endParaRPr>
                    </a:p>
                  </a:txBody>
                  <a:tcPr marL="91438" marR="91438"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宋体" charset="-122"/>
                      </a:endParaRPr>
                    </a:p>
                  </a:txBody>
                  <a:tcPr marL="91438" marR="91438"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宋体" charset="-122"/>
                      </a:endParaRPr>
                    </a:p>
                  </a:txBody>
                  <a:tcPr marL="91438" marR="91438"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6671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宋体" charset="-122"/>
                      </a:endParaRPr>
                    </a:p>
                  </a:txBody>
                  <a:tcPr marL="91438" marR="91438"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宋体" charset="-122"/>
                      </a:endParaRPr>
                    </a:p>
                  </a:txBody>
                  <a:tcPr marL="91438" marR="91438"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宋体" charset="-122"/>
                      </a:endParaRPr>
                    </a:p>
                  </a:txBody>
                  <a:tcPr marL="91438" marR="91438"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宋体" charset="-122"/>
                      </a:endParaRPr>
                    </a:p>
                  </a:txBody>
                  <a:tcPr marL="91438" marR="91438"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6671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宋体" charset="-122"/>
                      </a:endParaRPr>
                    </a:p>
                  </a:txBody>
                  <a:tcPr marL="91438" marR="91438"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宋体" charset="-122"/>
                      </a:endParaRPr>
                    </a:p>
                  </a:txBody>
                  <a:tcPr marL="91438" marR="91438"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宋体" charset="-122"/>
                      </a:endParaRPr>
                    </a:p>
                  </a:txBody>
                  <a:tcPr marL="91438" marR="91438"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宋体" charset="-122"/>
                      </a:endParaRPr>
                    </a:p>
                  </a:txBody>
                  <a:tcPr marL="91438" marR="91438"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6671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宋体" charset="-122"/>
                      </a:endParaRPr>
                    </a:p>
                  </a:txBody>
                  <a:tcPr marL="91438" marR="91438"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宋体" charset="-122"/>
                      </a:endParaRPr>
                    </a:p>
                  </a:txBody>
                  <a:tcPr marL="91438" marR="91438"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宋体" charset="-122"/>
                      </a:endParaRPr>
                    </a:p>
                  </a:txBody>
                  <a:tcPr marL="91438" marR="91438"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宋体" charset="-122"/>
                      </a:endParaRPr>
                    </a:p>
                  </a:txBody>
                  <a:tcPr marL="91438" marR="91438"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6671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宋体" charset="-122"/>
                      </a:endParaRPr>
                    </a:p>
                  </a:txBody>
                  <a:tcPr marL="91438" marR="91438"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宋体" charset="-122"/>
                      </a:endParaRPr>
                    </a:p>
                  </a:txBody>
                  <a:tcPr marL="91438" marR="91438"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宋体" charset="-122"/>
                      </a:endParaRPr>
                    </a:p>
                  </a:txBody>
                  <a:tcPr marL="91438" marR="91438"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宋体" charset="-122"/>
                      </a:endParaRPr>
                    </a:p>
                  </a:txBody>
                  <a:tcPr marL="91438" marR="91438"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6671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宋体" charset="-122"/>
                      </a:endParaRPr>
                    </a:p>
                  </a:txBody>
                  <a:tcPr marL="91438" marR="91438"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宋体" charset="-122"/>
                      </a:endParaRPr>
                    </a:p>
                  </a:txBody>
                  <a:tcPr marL="91438" marR="91438"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宋体" charset="-122"/>
                      </a:endParaRPr>
                    </a:p>
                  </a:txBody>
                  <a:tcPr marL="91438" marR="91438"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宋体" charset="-122"/>
                      </a:endParaRPr>
                    </a:p>
                  </a:txBody>
                  <a:tcPr marL="91438" marR="91438"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20533" name="文本框 1"/>
          <p:cNvSpPr txBox="1">
            <a:spLocks noChangeArrowheads="1"/>
          </p:cNvSpPr>
          <p:nvPr/>
        </p:nvSpPr>
        <p:spPr bwMode="auto">
          <a:xfrm>
            <a:off x="246063" y="96838"/>
            <a:ext cx="35766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/>
              <a:t>签到系统微服务模块列表规划 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内容占位符 2"/>
          <p:cNvSpPr>
            <a:spLocks noGrp="1"/>
          </p:cNvSpPr>
          <p:nvPr>
            <p:ph idx="1"/>
          </p:nvPr>
        </p:nvSpPr>
        <p:spPr>
          <a:xfrm>
            <a:off x="828675" y="327025"/>
            <a:ext cx="10515600" cy="5849938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zh-CN" altLang="en-US"/>
              <a:t>签到微服务：</a:t>
            </a:r>
            <a:endParaRPr lang="en-US" altLang="zh-CN"/>
          </a:p>
          <a:p>
            <a:pPr marL="0" indent="0">
              <a:buFont typeface="Arial" charset="0"/>
              <a:buNone/>
            </a:pPr>
            <a:endParaRPr lang="en-US" altLang="zh-CN" sz="1600"/>
          </a:p>
          <a:p>
            <a:pPr marL="0" indent="0">
              <a:buFont typeface="Arial" charset="0"/>
              <a:buNone/>
            </a:pPr>
            <a:r>
              <a:rPr lang="zh-CN" altLang="en-US" sz="1600"/>
              <a:t>微服务概要：</a:t>
            </a:r>
            <a:endParaRPr lang="en-US" altLang="zh-CN" sz="1600"/>
          </a:p>
          <a:p>
            <a:pPr marL="0" indent="0">
              <a:buFont typeface="Arial" charset="0"/>
              <a:buNone/>
            </a:pPr>
            <a:r>
              <a:rPr lang="en-US" altLang="zh-CN" sz="1600"/>
              <a:t>1</a:t>
            </a:r>
            <a:r>
              <a:rPr lang="zh-CN" altLang="en-US" sz="1600"/>
              <a:t>、签到（当前位置、人员、时间、调用方</a:t>
            </a:r>
            <a:r>
              <a:rPr lang="en-US" altLang="zh-CN" sz="1600"/>
              <a:t>ID</a:t>
            </a:r>
            <a:r>
              <a:rPr lang="zh-CN" altLang="en-US" sz="1600"/>
              <a:t>、设备号）</a:t>
            </a:r>
            <a:endParaRPr lang="en-US" altLang="zh-CN" sz="1600"/>
          </a:p>
          <a:p>
            <a:pPr marL="0" indent="0">
              <a:buFont typeface="Arial" charset="0"/>
              <a:buNone/>
            </a:pPr>
            <a:endParaRPr lang="en-US" altLang="zh-CN" sz="1600"/>
          </a:p>
          <a:p>
            <a:pPr marL="0" indent="0">
              <a:buFont typeface="Arial" charset="0"/>
              <a:buNone/>
            </a:pPr>
            <a:r>
              <a:rPr lang="zh-CN" altLang="en-US" sz="1600"/>
              <a:t>适用场景举例：</a:t>
            </a:r>
            <a:endParaRPr lang="en-US" altLang="zh-CN" sz="1600"/>
          </a:p>
          <a:p>
            <a:pPr marL="0" indent="0">
              <a:buFont typeface="Arial" charset="0"/>
              <a:buNone/>
            </a:pPr>
            <a:r>
              <a:rPr lang="zh-CN" altLang="en-US" sz="1600"/>
              <a:t>上下班打卡签到、签退；</a:t>
            </a:r>
            <a:endParaRPr lang="en-US" altLang="zh-CN" sz="1600"/>
          </a:p>
          <a:p>
            <a:pPr marL="0" indent="0">
              <a:buFont typeface="Arial" charset="0"/>
              <a:buNone/>
            </a:pPr>
            <a:r>
              <a:rPr lang="zh-CN" altLang="en-US" sz="1600"/>
              <a:t>会议签到等需要签到的场景</a:t>
            </a:r>
            <a:endParaRPr lang="en-US" altLang="zh-CN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内容占位符 2"/>
          <p:cNvSpPr>
            <a:spLocks noGrp="1"/>
          </p:cNvSpPr>
          <p:nvPr>
            <p:ph idx="1"/>
          </p:nvPr>
        </p:nvSpPr>
        <p:spPr>
          <a:xfrm>
            <a:off x="828675" y="327025"/>
            <a:ext cx="10515600" cy="5849938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zh-CN" altLang="en-US"/>
              <a:t>流程微服务：</a:t>
            </a:r>
            <a:endParaRPr lang="en-US" altLang="zh-CN"/>
          </a:p>
          <a:p>
            <a:pPr marL="0" indent="0">
              <a:buFont typeface="Arial" charset="0"/>
              <a:buNone/>
            </a:pPr>
            <a:endParaRPr lang="en-US" altLang="zh-CN" sz="1600"/>
          </a:p>
          <a:p>
            <a:pPr marL="0" indent="0">
              <a:buFont typeface="Arial" charset="0"/>
              <a:buNone/>
            </a:pPr>
            <a:r>
              <a:rPr lang="zh-CN" altLang="en-US" sz="1600"/>
              <a:t>微服务概要：</a:t>
            </a:r>
            <a:endParaRPr lang="en-US" altLang="zh-CN" sz="1600"/>
          </a:p>
          <a:p>
            <a:pPr marL="0" indent="0">
              <a:buFont typeface="Arial" charset="0"/>
              <a:buNone/>
            </a:pPr>
            <a:r>
              <a:rPr lang="en-US" altLang="zh-CN" sz="1600"/>
              <a:t>1</a:t>
            </a:r>
            <a:r>
              <a:rPr lang="zh-CN" altLang="en-US" sz="1600"/>
              <a:t>、创建流程实例</a:t>
            </a:r>
            <a:endParaRPr lang="en-US" altLang="zh-CN" sz="1600"/>
          </a:p>
          <a:p>
            <a:pPr marL="0" indent="0">
              <a:buFont typeface="Arial" charset="0"/>
              <a:buNone/>
            </a:pPr>
            <a:r>
              <a:rPr lang="en-US" altLang="zh-CN" sz="1600"/>
              <a:t>2</a:t>
            </a:r>
            <a:r>
              <a:rPr lang="zh-CN" altLang="en-US" sz="1600"/>
              <a:t>、记录流程步骤状态</a:t>
            </a:r>
            <a:endParaRPr lang="en-US" altLang="zh-CN" sz="1600"/>
          </a:p>
          <a:p>
            <a:pPr marL="0" indent="0">
              <a:buFont typeface="Arial" charset="0"/>
              <a:buNone/>
            </a:pPr>
            <a:endParaRPr lang="en-US" altLang="zh-CN" sz="1600"/>
          </a:p>
          <a:p>
            <a:pPr marL="0" indent="0">
              <a:buFont typeface="Arial" charset="0"/>
              <a:buNone/>
            </a:pPr>
            <a:r>
              <a:rPr lang="zh-CN" altLang="en-US" sz="1600"/>
              <a:t>适用场景举例：</a:t>
            </a:r>
            <a:endParaRPr lang="en-US" altLang="zh-CN" sz="1600"/>
          </a:p>
          <a:p>
            <a:pPr marL="0" indent="0">
              <a:buFont typeface="Arial" charset="0"/>
              <a:buNone/>
            </a:pPr>
            <a:r>
              <a:rPr lang="zh-CN" altLang="en-US" sz="1600"/>
              <a:t>可以创建请假流程，外出流程等审批流程；</a:t>
            </a:r>
            <a:endParaRPr lang="en-US" altLang="zh-CN" sz="1600"/>
          </a:p>
          <a:p>
            <a:pPr marL="0" indent="0">
              <a:buFont typeface="Arial" charset="0"/>
              <a:buNone/>
            </a:pPr>
            <a:r>
              <a:rPr lang="zh-CN" altLang="en-US" sz="1600"/>
              <a:t>其他需要流程管理的场景</a:t>
            </a:r>
            <a:endParaRPr lang="en-US" altLang="zh-CN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2972</TotalTime>
  <Pages>0</Pages>
  <Words>489</Words>
  <Characters>0</Characters>
  <Application>Microsoft Macintosh PowerPoint</Application>
  <DocSecurity>0</DocSecurity>
  <PresentationFormat>宽屏</PresentationFormat>
  <Lines>0</Lines>
  <Paragraphs>222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Calibri</vt:lpstr>
      <vt:lpstr>宋体</vt:lpstr>
      <vt:lpstr>Arial</vt:lpstr>
      <vt:lpstr>Calibri Light</vt:lpstr>
      <vt:lpstr>微软雅黑</vt:lpstr>
      <vt:lpstr>Office 主题</vt:lpstr>
      <vt:lpstr>新E签到系统产品架构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Ender Chen</cp:lastModifiedBy>
  <cp:revision>1098</cp:revision>
  <dcterms:created xsi:type="dcterms:W3CDTF">2016-09-20T06:28:32Z</dcterms:created>
  <dcterms:modified xsi:type="dcterms:W3CDTF">2017-01-04T17:34:49Z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2052-10.1.0.5973</vt:lpwstr>
  </property>
</Properties>
</file>