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AF969-6952-8542-BC66-9622E207F63F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CE4C-16B6-134A-969A-CBF313814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CE4C-16B6-134A-969A-CBF3138148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95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4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80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7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8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7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24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5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B1B5-C017-9B4E-BBB7-C04660A57B03}" type="datetimeFigureOut">
              <a:rPr kumimoji="1" lang="zh-CN" altLang="en-US" smtClean="0"/>
              <a:t>2017/1/18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A-83D4-D34D-802C-409EB350ED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06450" y="2873687"/>
            <a:ext cx="990600" cy="9361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0728" y="2873687"/>
            <a:ext cx="990600" cy="93617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30173" y="2903340"/>
            <a:ext cx="990600" cy="9361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8982" y="2920324"/>
            <a:ext cx="990600" cy="9361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2084" y="2756516"/>
            <a:ext cx="980562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5148" y="2891054"/>
            <a:ext cx="990600" cy="936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2990" y="2913973"/>
            <a:ext cx="990600" cy="936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7" name="直线箭头连接符 16"/>
          <p:cNvCxnSpPr>
            <a:stCxn id="15" idx="3"/>
            <a:endCxn id="14" idx="1"/>
          </p:cNvCxnSpPr>
          <p:nvPr/>
        </p:nvCxnSpPr>
        <p:spPr>
          <a:xfrm flipV="1">
            <a:off x="1103590" y="3359141"/>
            <a:ext cx="821558" cy="229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6515072" y="3388411"/>
            <a:ext cx="823247" cy="2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8354924" y="3349525"/>
            <a:ext cx="828264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4695699" y="3370599"/>
            <a:ext cx="833283" cy="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4" idx="3"/>
          </p:cNvCxnSpPr>
          <p:nvPr/>
        </p:nvCxnSpPr>
        <p:spPr>
          <a:xfrm flipV="1">
            <a:off x="2915748" y="3356681"/>
            <a:ext cx="833282" cy="2460"/>
          </a:xfrm>
          <a:prstGeom prst="straightConnector1">
            <a:avLst/>
          </a:prstGeom>
          <a:ln w="2222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0" idx="3"/>
            <a:endCxn id="6" idx="1"/>
          </p:cNvCxnSpPr>
          <p:nvPr/>
        </p:nvCxnSpPr>
        <p:spPr>
          <a:xfrm>
            <a:off x="10171328" y="3341774"/>
            <a:ext cx="83512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4795" y="3174081"/>
            <a:ext cx="112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需求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35137" y="3138281"/>
            <a:ext cx="970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设计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84209" y="2788245"/>
            <a:ext cx="97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确定需求和设计方案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06913" y="2977003"/>
            <a:ext cx="73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代码开发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24807" y="3143303"/>
            <a:ext cx="9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交付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230569" y="3027390"/>
            <a:ext cx="82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预生产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997132" y="3138281"/>
            <a:ext cx="11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上线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9" name="肘形连接符 48"/>
          <p:cNvCxnSpPr/>
          <p:nvPr/>
        </p:nvCxnSpPr>
        <p:spPr>
          <a:xfrm rot="5400000">
            <a:off x="1592539" y="2857455"/>
            <a:ext cx="12700" cy="1934295"/>
          </a:xfrm>
          <a:prstGeom prst="bentConnector4">
            <a:avLst>
              <a:gd name="adj1" fmla="val 5283890"/>
              <a:gd name="adj2" fmla="val 1001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>
            <a:off x="2125365" y="2110074"/>
            <a:ext cx="106698" cy="3614075"/>
          </a:xfrm>
          <a:prstGeom prst="bentConnector3">
            <a:avLst>
              <a:gd name="adj1" fmla="val -10574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799" y="4336582"/>
            <a:ext cx="18441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不清晰，未能设计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77315" y="4773478"/>
            <a:ext cx="6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" name="肘形连接符 71"/>
          <p:cNvCxnSpPr>
            <a:stCxn id="13" idx="0"/>
            <a:endCxn id="14" idx="0"/>
          </p:cNvCxnSpPr>
          <p:nvPr/>
        </p:nvCxnSpPr>
        <p:spPr>
          <a:xfrm rot="16200000" flipH="1" flipV="1">
            <a:off x="3254138" y="1922826"/>
            <a:ext cx="134538" cy="1801917"/>
          </a:xfrm>
          <a:prstGeom prst="bentConnector3">
            <a:avLst>
              <a:gd name="adj1" fmla="val -1699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141766" y="2182136"/>
            <a:ext cx="64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9" name="肘形连接符 78"/>
          <p:cNvCxnSpPr>
            <a:stCxn id="11" idx="0"/>
            <a:endCxn id="42" idx="0"/>
          </p:cNvCxnSpPr>
          <p:nvPr/>
        </p:nvCxnSpPr>
        <p:spPr>
          <a:xfrm rot="16200000" flipH="1" flipV="1">
            <a:off x="6912751" y="2064281"/>
            <a:ext cx="73663" cy="1751780"/>
          </a:xfrm>
          <a:prstGeom prst="bentConnector3">
            <a:avLst>
              <a:gd name="adj1" fmla="val -6533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587777" y="2283923"/>
            <a:ext cx="6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2" name="肘形连接符 81"/>
          <p:cNvCxnSpPr/>
          <p:nvPr/>
        </p:nvCxnSpPr>
        <p:spPr>
          <a:xfrm rot="5400000">
            <a:off x="7935017" y="2022048"/>
            <a:ext cx="46637" cy="3651746"/>
          </a:xfrm>
          <a:prstGeom prst="bentConnector3">
            <a:avLst>
              <a:gd name="adj1" fmla="val 9696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7664657" y="4300957"/>
            <a:ext cx="72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368773" y="4979702"/>
            <a:ext cx="21324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需求不符合业务，未能通过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780248" y="2391330"/>
            <a:ext cx="11059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设计未能通过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4" name="肘形连接符 103"/>
          <p:cNvCxnSpPr>
            <a:stCxn id="12" idx="0"/>
            <a:endCxn id="15" idx="0"/>
          </p:cNvCxnSpPr>
          <p:nvPr/>
        </p:nvCxnSpPr>
        <p:spPr>
          <a:xfrm rot="16200000" flipV="1">
            <a:off x="3313111" y="209153"/>
            <a:ext cx="6351" cy="5415992"/>
          </a:xfrm>
          <a:prstGeom prst="bentConnector3">
            <a:avLst>
              <a:gd name="adj1" fmla="val 163921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11268" y="1698737"/>
            <a:ext cx="17283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需求变更，重新流程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359648" y="2246444"/>
            <a:ext cx="13050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存在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Bug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，验收不通过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203395" y="4146658"/>
            <a:ext cx="2124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影响原有其他</a:t>
            </a:r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系统正常运行 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676" y="192505"/>
            <a:ext cx="598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七步法 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 项目管理流程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4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79716"/>
              </p:ext>
            </p:extLst>
          </p:nvPr>
        </p:nvGraphicFramePr>
        <p:xfrm>
          <a:off x="484741" y="220343"/>
          <a:ext cx="11281273" cy="6508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545"/>
                <a:gridCol w="1703440"/>
                <a:gridCol w="2306071"/>
                <a:gridCol w="996352"/>
                <a:gridCol w="578526"/>
                <a:gridCol w="626739"/>
                <a:gridCol w="835650"/>
                <a:gridCol w="835650"/>
                <a:gridCol w="835650"/>
                <a:gridCol w="835650"/>
              </a:tblGrid>
              <a:tr h="19131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七步法项目流程管理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51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R-谁负责 </a:t>
                      </a:r>
                      <a:r>
                        <a:rPr lang="en-US" sz="1100" u="none" strike="noStrike" dirty="0" err="1">
                          <a:effectLst/>
                        </a:rPr>
                        <a:t>Responsible，A-谁批准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Accountable，C-咨询谁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Consulted，I-告知谁</a:t>
                      </a:r>
                      <a:r>
                        <a:rPr lang="en-US" sz="1100" u="none" strike="noStrike" dirty="0">
                          <a:effectLst/>
                        </a:rPr>
                        <a:t> Informed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9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主要工作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产出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示例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产品经理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项目经理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甲方业务专家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乙方业务专家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甲方技术团队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乙方技术团队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r>
                        <a:rPr lang="zh-CN" altLang="en-US" sz="1100" u="none" strike="noStrike">
                          <a:effectLst/>
                        </a:rPr>
                        <a:t>需求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业务需求分析</a:t>
                      </a:r>
                      <a:r>
                        <a:rPr lang="en-US" altLang="zh-CN" sz="1100" u="none" strike="noStrike" dirty="0">
                          <a:effectLst/>
                        </a:rPr>
                        <a:t>; </a:t>
                      </a:r>
                      <a:r>
                        <a:rPr lang="zh-CN" altLang="en-US" sz="1100" u="none" strike="noStrike" dirty="0">
                          <a:effectLst/>
                        </a:rPr>
                        <a:t>技术工作储备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需求分析文档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系统架构图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低保真原型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业务逻辑线框图（可选）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关系图</a:t>
                      </a:r>
                      <a:r>
                        <a:rPr lang="en-US" altLang="zh-CN" sz="1100" u="none" strike="noStrike">
                          <a:effectLst/>
                        </a:rPr>
                        <a:t>-ER</a:t>
                      </a:r>
                      <a:r>
                        <a:rPr lang="zh-CN" altLang="en-US" sz="1100" u="none" strike="noStrike">
                          <a:effectLst/>
                        </a:rPr>
                        <a:t>（可选）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产品逻辑图（可选）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B</a:t>
                      </a:r>
                      <a:r>
                        <a:rPr lang="zh-CN" altLang="en-US" sz="1100" u="none" strike="noStrike">
                          <a:effectLst/>
                        </a:rPr>
                        <a:t>设计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高保真设计，数据库设计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高保真原型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微服务设计文档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业务接口设计文档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数据库设计文档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r>
                        <a:rPr lang="zh-CN" altLang="en-US" sz="1100" u="none" strike="noStrike">
                          <a:effectLst/>
                        </a:rPr>
                        <a:t>需求和设计方案确认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双方确认需求和设计方案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需求设计确认书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高保真原型确认书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验收标准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D</a:t>
                      </a:r>
                      <a:r>
                        <a:rPr lang="zh-CN" altLang="en-US" sz="1100" u="none" strike="noStrike">
                          <a:effectLst/>
                        </a:rPr>
                        <a:t>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代码开发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开发计划表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进度表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开发工作汇报（日报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周报）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代码审核记录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单元测试记录</a:t>
                      </a:r>
                      <a:r>
                        <a:rPr lang="en-US" altLang="zh-CN" sz="1100" u="none" strike="noStrike">
                          <a:effectLst/>
                        </a:rPr>
                        <a:t>-UAT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集成测试报告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压测记录报告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需求变更文档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版本迭代记录表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测试版软件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E</a:t>
                      </a:r>
                      <a:r>
                        <a:rPr lang="zh-CN" altLang="en-US" sz="1100" u="none" strike="noStrike">
                          <a:effectLst/>
                        </a:rPr>
                        <a:t>交付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代码、使用手册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部署文档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数据迁移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初始化文档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运维文档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培训文档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用户验收测试报告</a:t>
                      </a:r>
                      <a:r>
                        <a:rPr lang="en-US" altLang="zh-CN" sz="1100" u="none" strike="noStrike">
                          <a:effectLst/>
                        </a:rPr>
                        <a:t>-UAT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预生产版本软件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F预生产（pre-production）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部署、上线、测试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运行验收测试报告</a:t>
                      </a:r>
                      <a:r>
                        <a:rPr lang="en-US" altLang="zh-CN" sz="1100" u="none" strike="noStrike">
                          <a:effectLst/>
                        </a:rPr>
                        <a:t>-OAT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可运行版本软件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G</a:t>
                      </a:r>
                      <a:r>
                        <a:rPr lang="zh-CN" altLang="en-US" sz="1100" u="none" strike="noStrike">
                          <a:effectLst/>
                        </a:rPr>
                        <a:t>上线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部署、上线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验收文档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R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5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正式运行版本软件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A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I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-122"/>
                      </a:endParaRPr>
                    </a:p>
                  </a:txBody>
                  <a:tcPr marL="1633" marR="1633" marT="16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428</Words>
  <Application>Microsoft Macintosh PowerPoint</Application>
  <PresentationFormat>宽屏</PresentationFormat>
  <Paragraphs>309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DengXian</vt:lpstr>
      <vt:lpstr>DengXian Light</vt:lpstr>
      <vt:lpstr>Microsoft YaHei</vt:lpstr>
      <vt:lpstr>等线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Ender Chen</dc:creator>
  <cp:lastModifiedBy>Ender Chen</cp:lastModifiedBy>
  <cp:revision>20</cp:revision>
  <dcterms:created xsi:type="dcterms:W3CDTF">2016-12-29T02:31:53Z</dcterms:created>
  <dcterms:modified xsi:type="dcterms:W3CDTF">2017-01-18T15:10:49Z</dcterms:modified>
</cp:coreProperties>
</file>