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9"/>
  </p:notesMasterIdLst>
  <p:sldIdLst>
    <p:sldId id="257" r:id="rId4"/>
    <p:sldId id="259" r:id="rId5"/>
    <p:sldId id="267" r:id="rId6"/>
    <p:sldId id="266" r:id="rId7"/>
    <p:sldId id="288" r:id="rId8"/>
    <p:sldId id="269" r:id="rId9"/>
    <p:sldId id="270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CDE"/>
    <a:srgbClr val="F77258"/>
    <a:srgbClr val="0FD4E2"/>
    <a:srgbClr val="AFABAB"/>
    <a:srgbClr val="8981DA"/>
    <a:srgbClr val="00B050"/>
    <a:srgbClr val="DC5C31"/>
    <a:srgbClr val="F2D2CD"/>
    <a:srgbClr val="F9EAE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4" autoAdjust="0"/>
    <p:restoredTop sz="96405"/>
  </p:normalViewPr>
  <p:slideViewPr>
    <p:cSldViewPr snapToGrid="0">
      <p:cViewPr varScale="1">
        <p:scale>
          <a:sx n="73" d="100"/>
          <a:sy n="73" d="100"/>
        </p:scale>
        <p:origin x="216" y="1336"/>
      </p:cViewPr>
      <p:guideLst>
        <p:guide orient="horz" pos="2099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455988" y="0"/>
            <a:ext cx="10612438" cy="5970588"/>
          </a:xfrm>
        </p:spPr>
      </p:sp>
      <p:sp>
        <p:nvSpPr>
          <p:cNvPr id="17411" name="备注占位符 2"/>
          <p:cNvSpPr>
            <a:spLocks noGrp="1" noRot="1" noChangeAspect="1"/>
          </p:cNvSpPr>
          <p:nvPr>
            <p:ph type="body"/>
          </p:nvPr>
        </p:nvSpPr>
        <p:spPr>
          <a:xfrm>
            <a:off x="4025900" y="0"/>
            <a:ext cx="0" cy="6981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>
                <a:sym typeface="+mn-ea"/>
              </a:rPr>
              <a:t>精简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条，最前面加一条行业的发展情况，体现公司上线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是引领行业发展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22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455988" y="0"/>
            <a:ext cx="10612438" cy="5970588"/>
          </a:xfrm>
        </p:spPr>
      </p:sp>
      <p:sp>
        <p:nvSpPr>
          <p:cNvPr id="17411" name="备注占位符 2"/>
          <p:cNvSpPr>
            <a:spLocks noGrp="1" noRot="1" noChangeAspect="1"/>
          </p:cNvSpPr>
          <p:nvPr>
            <p:ph type="body"/>
          </p:nvPr>
        </p:nvSpPr>
        <p:spPr>
          <a:xfrm>
            <a:off x="4025900" y="0"/>
            <a:ext cx="0" cy="6981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112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C:\Users\Administrator\Desktop\8.png8"/>
          <p:cNvPicPr>
            <a:picLocks noChangeAspect="1"/>
          </p:cNvPicPr>
          <p:nvPr userDrawn="1"/>
        </p:nvPicPr>
        <p:blipFill>
          <a:blip r:embed="rId13"/>
          <a:srcRect t="8401"/>
          <a:stretch>
            <a:fillRect/>
          </a:stretch>
        </p:blipFill>
        <p:spPr>
          <a:xfrm>
            <a:off x="4981575" y="0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组合 18"/>
          <p:cNvGrpSpPr/>
          <p:nvPr userDrawn="1"/>
        </p:nvGrpSpPr>
        <p:grpSpPr>
          <a:xfrm>
            <a:off x="231775" y="163513"/>
            <a:ext cx="1651000" cy="474662"/>
            <a:chOff x="0" y="0"/>
            <a:chExt cx="2600" cy="748"/>
          </a:xfrm>
        </p:grpSpPr>
        <p:pic>
          <p:nvPicPr>
            <p:cNvPr id="2052" name="图片 2" descr="0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772" cy="7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文本框 3"/>
            <p:cNvSpPr/>
            <p:nvPr/>
          </p:nvSpPr>
          <p:spPr>
            <a:xfrm>
              <a:off x="712" y="75"/>
              <a:ext cx="188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奥科科技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54" name="文本框 17"/>
          <p:cNvSpPr/>
          <p:nvPr userDrawn="1"/>
        </p:nvSpPr>
        <p:spPr>
          <a:xfrm>
            <a:off x="10112375" y="6499225"/>
            <a:ext cx="2009775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1438" tIns="45719" rIns="91438" bIns="45719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205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6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9"/>
          <p:cNvGrpSpPr/>
          <p:nvPr userDrawn="1"/>
        </p:nvGrpSpPr>
        <p:grpSpPr>
          <a:xfrm>
            <a:off x="338138" y="282575"/>
            <a:ext cx="333375" cy="411163"/>
            <a:chOff x="0" y="0"/>
            <a:chExt cx="444498" cy="545940"/>
          </a:xfrm>
        </p:grpSpPr>
        <p:sp>
          <p:nvSpPr>
            <p:cNvPr id="3075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7" name="直接连接符 5"/>
          <p:cNvSpPr/>
          <p:nvPr userDrawn="1"/>
        </p:nvSpPr>
        <p:spPr>
          <a:xfrm>
            <a:off x="682625" y="766763"/>
            <a:ext cx="11507788" cy="1587"/>
          </a:xfrm>
          <a:prstGeom prst="line">
            <a:avLst/>
          </a:prstGeom>
          <a:ln w="15875" cap="flat" cmpd="sng">
            <a:solidFill>
              <a:srgbClr val="F7725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8" name="文本框 13"/>
          <p:cNvSpPr/>
          <p:nvPr userDrawn="1"/>
        </p:nvSpPr>
        <p:spPr>
          <a:xfrm>
            <a:off x="10074275" y="6440488"/>
            <a:ext cx="201136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3079" name="直接连接符 14"/>
          <p:cNvSpPr/>
          <p:nvPr userDrawn="1"/>
        </p:nvSpPr>
        <p:spPr>
          <a:xfrm>
            <a:off x="0" y="6627813"/>
            <a:ext cx="10083800" cy="1587"/>
          </a:xfrm>
          <a:prstGeom prst="line">
            <a:avLst/>
          </a:prstGeom>
          <a:ln w="15875" cap="flat" cmpd="sng">
            <a:solidFill>
              <a:srgbClr val="F7CAAC"/>
            </a:solidFill>
            <a:prstDash val="sysDot"/>
            <a:round/>
            <a:headEnd type="none" w="med" len="med"/>
            <a:tailEnd type="none" w="med" len="med"/>
          </a:ln>
        </p:spPr>
      </p:sp>
      <p:pic>
        <p:nvPicPr>
          <p:cNvPr id="3080" name="图片 18" descr="15"/>
          <p:cNvPicPr>
            <a:picLocks noChangeAspect="1"/>
          </p:cNvPicPr>
          <p:nvPr userDrawn="1"/>
        </p:nvPicPr>
        <p:blipFill>
          <a:blip r:embed="rId13"/>
          <a:srcRect r="19136" b="18378"/>
          <a:stretch>
            <a:fillRect/>
          </a:stretch>
        </p:blipFill>
        <p:spPr>
          <a:xfrm>
            <a:off x="8072438" y="2836863"/>
            <a:ext cx="4119562" cy="40211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81" name="组合 29"/>
          <p:cNvGrpSpPr/>
          <p:nvPr userDrawn="1"/>
        </p:nvGrpSpPr>
        <p:grpSpPr>
          <a:xfrm>
            <a:off x="338138" y="293688"/>
            <a:ext cx="333375" cy="411162"/>
            <a:chOff x="0" y="0"/>
            <a:chExt cx="444498" cy="545940"/>
          </a:xfrm>
        </p:grpSpPr>
        <p:sp>
          <p:nvSpPr>
            <p:cNvPr id="3082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308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4" Type="http://schemas.openxmlformats.org/officeDocument/2006/relationships/image" Target="../media/image38.GIF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6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9.png"/><Relationship Id="rId3" Type="http://schemas.openxmlformats.org/officeDocument/2006/relationships/image" Target="../media/image4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1.GIF"/><Relationship Id="rId3" Type="http://schemas.openxmlformats.org/officeDocument/2006/relationships/image" Target="../media/image42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3.GIF"/><Relationship Id="rId3" Type="http://schemas.openxmlformats.org/officeDocument/2006/relationships/image" Target="../media/image44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.png"/><Relationship Id="rId3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3783" y="1999412"/>
            <a:ext cx="980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</a:rPr>
              <a:t>移动售楼系统培训</a:t>
            </a:r>
            <a:endParaRPr lang="zh-CN" altLang="en-US" sz="3600" b="1" dirty="0">
              <a:solidFill>
                <a:srgbClr val="2DCCD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3782" y="3919932"/>
            <a:ext cx="1008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53A3E"/>
                </a:solidFill>
                <a:latin typeface="微软雅黑" panose="020B0503020204020204" charset="-122"/>
                <a:ea typeface="微软雅黑" panose="020B0503020204020204" charset="-122"/>
              </a:rPr>
              <a:t>中国铁建地产西南区域公司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3783" y="4443152"/>
            <a:ext cx="1008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2017-03</a:t>
            </a:r>
            <a:endParaRPr kumimoji="1" lang="zh-CN" alt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户型管理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8095" y="1011663"/>
            <a:ext cx="5273675" cy="499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8094" y="1712174"/>
            <a:ext cx="5273675" cy="1977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428093" y="3840480"/>
            <a:ext cx="5273675" cy="27635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/>
          <p:nvPr/>
        </p:nvSpPr>
        <p:spPr>
          <a:xfrm>
            <a:off x="5888037" y="2091266"/>
            <a:ext cx="605843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户型页面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：查看当前户型，在户型详情中可修改户型信息。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增加户型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户型介绍图片需要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张，图片比例为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3:2,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权重影响在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的显示顺序，如图片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，图片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199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则图片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显示靠前 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3937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房源管理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96" y="977794"/>
            <a:ext cx="5273675" cy="499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95" y="1805093"/>
            <a:ext cx="5273675" cy="2062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95" y="4195127"/>
            <a:ext cx="5273675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478895" y="5171864"/>
            <a:ext cx="5262880" cy="510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4"/>
          <p:cNvSpPr/>
          <p:nvPr/>
        </p:nvSpPr>
        <p:spPr>
          <a:xfrm>
            <a:off x="6133570" y="2299275"/>
            <a:ext cx="605843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进入房源页面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：查看当前项目下的房源。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房源启用与禁用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：修改当前房源的可爽状态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房源推盘与取消推盘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：修改推盘状态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3038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房源管理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7577" y="2499148"/>
            <a:ext cx="3083560" cy="3519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7565706" y="2499148"/>
            <a:ext cx="3359785" cy="3551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99067" y="18626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房源增加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65706" y="186266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房源</a:t>
            </a: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详情与修改</a:t>
            </a: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0193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客源管理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1162" y="961919"/>
            <a:ext cx="5273675" cy="531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1162" y="1493414"/>
            <a:ext cx="5262880" cy="1105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411162" y="2598949"/>
            <a:ext cx="2856971" cy="261651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411162" y="5555192"/>
            <a:ext cx="5262880" cy="765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4"/>
          <p:cNvSpPr/>
          <p:nvPr/>
        </p:nvSpPr>
        <p:spPr>
          <a:xfrm>
            <a:off x="6133570" y="2299275"/>
            <a:ext cx="605843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逐个添加客源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</a:t>
            </a:r>
            <a:r>
              <a:rPr lang="en-US" altLang="zh-CN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excel</a:t>
            </a: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导入客源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：批量导入客源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2154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客源管理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951465"/>
            <a:ext cx="5273675" cy="553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6275" y="1995804"/>
            <a:ext cx="4810125" cy="293179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7009977" y="1641804"/>
            <a:ext cx="4742180" cy="4614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76275" y="5703862"/>
            <a:ext cx="5262880" cy="786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676275" y="1594047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将客源分配给销售顾问跟踪 </a:t>
            </a: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6275" y="530375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buClr>
                <a:srgbClr val="FFFFFF"/>
              </a:buClr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客源启用与禁用 </a:t>
            </a: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09977" y="1179633"/>
            <a:ext cx="3370156" cy="41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FFFFFF"/>
              </a:buClr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修正客源的相关信息</a:t>
            </a:r>
          </a:p>
        </p:txBody>
      </p:sp>
    </p:spTree>
    <p:extLst>
      <p:ext uri="{BB962C8B-B14F-4D97-AF65-F5344CB8AC3E}">
        <p14:creationId xmlns:p14="http://schemas.microsoft.com/office/powerpoint/2010/main" val="91003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团队管理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918527"/>
            <a:ext cx="5262880" cy="956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65480" y="1995804"/>
            <a:ext cx="5273675" cy="1180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665480" y="3533245"/>
            <a:ext cx="5039995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/>
          <p:nvPr/>
        </p:nvSpPr>
        <p:spPr>
          <a:xfrm>
            <a:off x="6133570" y="2299275"/>
            <a:ext cx="605843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添加团队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：为某项目添加销售团队</a:t>
            </a:r>
          </a:p>
        </p:txBody>
      </p:sp>
    </p:spTree>
    <p:extLst>
      <p:ext uri="{BB962C8B-B14F-4D97-AF65-F5344CB8AC3E}">
        <p14:creationId xmlns:p14="http://schemas.microsoft.com/office/powerpoint/2010/main" val="2876448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614362" y="1202902"/>
            <a:ext cx="5273675" cy="659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614362" y="2482639"/>
            <a:ext cx="5262880" cy="605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845185" y="3424661"/>
            <a:ext cx="2881630" cy="2785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/>
          <p:nvPr/>
        </p:nvSpPr>
        <p:spPr>
          <a:xfrm>
            <a:off x="6133570" y="2299275"/>
            <a:ext cx="605843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团队详情与修改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：在团队详情中可修改团队信息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团队启用与禁用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：设置当前团队的工作状态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添加销售经理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：为团队添加销售经理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团队管理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0981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94228" y="1381812"/>
            <a:ext cx="5273675" cy="605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383433" y="2604875"/>
            <a:ext cx="5273675" cy="1275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394228" y="4509346"/>
            <a:ext cx="5262880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6521239" y="3488583"/>
            <a:ext cx="4263390" cy="313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94228" y="2273352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团员管理页面，用于团员管理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3433" y="412853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团队成员添加 </a:t>
            </a:r>
            <a:endParaRPr kumimoji="1" lang="zh-CN" altLang="en-US" dirty="0"/>
          </a:p>
        </p:txBody>
      </p:sp>
      <p:sp>
        <p:nvSpPr>
          <p:cNvPr id="9" name="文本框 4"/>
          <p:cNvSpPr/>
          <p:nvPr/>
        </p:nvSpPr>
        <p:spPr>
          <a:xfrm>
            <a:off x="6133570" y="842191"/>
            <a:ext cx="605843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团员成员管理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：在团队详情中可修改团队信息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团员管理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zh-CN" altLang="zh-CN" sz="2000" dirty="0"/>
              <a:t>用于团员管理 </a:t>
            </a:r>
            <a:endParaRPr lang="zh-CN" altLang="en-US" sz="2000" dirty="0" smtClean="0"/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团队成员添加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：为团队添加成员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团队管理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872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优惠券管理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 descr="16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1090824"/>
            <a:ext cx="5266690" cy="273685"/>
          </a:xfrm>
          <a:prstGeom prst="rect">
            <a:avLst/>
          </a:prstGeom>
        </p:spPr>
      </p:pic>
      <p:pic>
        <p:nvPicPr>
          <p:cNvPr id="5" name="图片 4" descr="17"/>
          <p:cNvPicPr/>
          <p:nvPr/>
        </p:nvPicPr>
        <p:blipFill>
          <a:blip r:embed="rId3"/>
          <a:stretch>
            <a:fillRect/>
          </a:stretch>
        </p:blipFill>
        <p:spPr>
          <a:xfrm>
            <a:off x="676275" y="1657138"/>
            <a:ext cx="5263515" cy="2171065"/>
          </a:xfrm>
          <a:prstGeom prst="rect">
            <a:avLst/>
          </a:prstGeom>
        </p:spPr>
      </p:pic>
      <p:pic>
        <p:nvPicPr>
          <p:cNvPr id="6" name="图片 5" descr="18"/>
          <p:cNvPicPr/>
          <p:nvPr/>
        </p:nvPicPr>
        <p:blipFill>
          <a:blip r:embed="rId4"/>
          <a:stretch>
            <a:fillRect/>
          </a:stretch>
        </p:blipFill>
        <p:spPr>
          <a:xfrm>
            <a:off x="6798522" y="798195"/>
            <a:ext cx="4961890" cy="5590540"/>
          </a:xfrm>
          <a:prstGeom prst="rect">
            <a:avLst/>
          </a:prstGeom>
        </p:spPr>
      </p:pic>
      <p:sp>
        <p:nvSpPr>
          <p:cNvPr id="7" name="文本框 4"/>
          <p:cNvSpPr/>
          <p:nvPr/>
        </p:nvSpPr>
        <p:spPr>
          <a:xfrm>
            <a:off x="676274" y="4055427"/>
            <a:ext cx="5521325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相关事项</a:t>
            </a:r>
            <a:r>
              <a:rPr lang="zh-CN" altLang="zh-CN" sz="2000" dirty="0"/>
              <a:t>：</a:t>
            </a:r>
          </a:p>
          <a:p>
            <a:pPr lvl="0"/>
            <a:r>
              <a:rPr lang="zh-CN" altLang="zh-CN" sz="2000" dirty="0"/>
              <a:t>发放数量为此优惠券一共能使用的数量。</a:t>
            </a:r>
          </a:p>
          <a:p>
            <a:pPr lvl="0"/>
            <a:r>
              <a:rPr lang="zh-CN" altLang="zh-CN" sz="2000" dirty="0"/>
              <a:t>有效天数为用户接到优惠券之后起，可使用的天数。</a:t>
            </a:r>
          </a:p>
          <a:p>
            <a:pPr lvl="0"/>
            <a:r>
              <a:rPr lang="zh-CN" altLang="zh-CN" sz="2000" dirty="0"/>
              <a:t>发放职位要求为对发放人的职位要求，向上兼容。如选择置业顾问则所有人都可发，选择销售主管则只有销售主管和销售经理可发。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608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广告和活动管理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广告管理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6275" y="940964"/>
            <a:ext cx="11041592" cy="64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zh-CN" altLang="zh-CN" dirty="0" smtClean="0"/>
              <a:t>广告</a:t>
            </a:r>
            <a:r>
              <a:rPr lang="zh-CN" altLang="zh-CN" dirty="0"/>
              <a:t>属性分为项目和全局，其中项目广告之后此项目可见，全局广告为整个惠生活</a:t>
            </a:r>
            <a:r>
              <a:rPr lang="en-US" altLang="zh-CN" dirty="0"/>
              <a:t>app</a:t>
            </a:r>
            <a:r>
              <a:rPr lang="zh-CN" altLang="zh-CN" dirty="0"/>
              <a:t>可见，项目广告优先级高，项目广告和全局广告同时存在，项目广告会显示在</a:t>
            </a:r>
            <a:r>
              <a:rPr lang="zh-CN" altLang="zh-CN" dirty="0" smtClean="0"/>
              <a:t>前面</a:t>
            </a:r>
            <a:r>
              <a:rPr lang="zh-CN" altLang="en-US" dirty="0" smtClean="0"/>
              <a:t>。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1727201"/>
            <a:ext cx="5266055" cy="1697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ScreenShot00128"/>
          <p:cNvPicPr/>
          <p:nvPr/>
        </p:nvPicPr>
        <p:blipFill>
          <a:blip r:embed="rId3"/>
          <a:stretch>
            <a:fillRect/>
          </a:stretch>
        </p:blipFill>
        <p:spPr>
          <a:xfrm>
            <a:off x="7203652" y="1584115"/>
            <a:ext cx="4514215" cy="4799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276" y="4067707"/>
            <a:ext cx="65099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77258"/>
                </a:solidFill>
              </a:rPr>
              <a:t>相关事项</a:t>
            </a:r>
            <a:r>
              <a:rPr lang="zh-CN" altLang="zh-CN" dirty="0"/>
              <a:t>：</a:t>
            </a:r>
          </a:p>
          <a:p>
            <a:pPr lvl="0"/>
            <a:r>
              <a:rPr lang="zh-CN" altLang="zh-CN" dirty="0"/>
              <a:t>当选择属性为项目时，必须指定相关项目。</a:t>
            </a:r>
          </a:p>
          <a:p>
            <a:pPr lvl="0"/>
            <a:r>
              <a:rPr lang="zh-CN" altLang="zh-CN" dirty="0"/>
              <a:t>广告类型分为原生和</a:t>
            </a:r>
            <a:r>
              <a:rPr lang="en-US" altLang="zh-CN" dirty="0"/>
              <a:t>H5</a:t>
            </a:r>
            <a:r>
              <a:rPr lang="zh-CN" altLang="zh-CN" dirty="0"/>
              <a:t>，当选择</a:t>
            </a:r>
            <a:r>
              <a:rPr lang="en-US" altLang="zh-CN" dirty="0"/>
              <a:t>H5</a:t>
            </a:r>
            <a:r>
              <a:rPr lang="zh-CN" altLang="zh-CN" dirty="0"/>
              <a:t>时，必须填写指定的跳转链接。</a:t>
            </a:r>
          </a:p>
          <a:p>
            <a:pPr lvl="0"/>
            <a:r>
              <a:rPr lang="zh-CN" altLang="zh-CN" dirty="0"/>
              <a:t>广告图片的比例建议为</a:t>
            </a:r>
            <a:r>
              <a:rPr lang="en-US" altLang="zh-CN" dirty="0"/>
              <a:t>375/140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排序影响广告顺序如广告</a:t>
            </a:r>
            <a:r>
              <a:rPr lang="en-US" altLang="zh-CN" dirty="0"/>
              <a:t>1</a:t>
            </a:r>
            <a:r>
              <a:rPr lang="zh-CN" altLang="zh-CN" dirty="0"/>
              <a:t>排序数为</a:t>
            </a:r>
            <a:r>
              <a:rPr lang="en-US" altLang="zh-CN" dirty="0"/>
              <a:t>1</a:t>
            </a:r>
            <a:r>
              <a:rPr lang="zh-CN" altLang="zh-CN" dirty="0"/>
              <a:t>，则排在第一位。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844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1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03564" y="743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目</a:t>
            </a:r>
            <a:r>
              <a:rPr kumimoji="1" lang="zh-CN" altLang="en-US" sz="3600" b="1" dirty="0" smtClean="0">
                <a:solidFill>
                  <a:srgbClr val="F77258"/>
                </a:solidFill>
                <a:latin typeface="Microsoft YaHei" charset="0"/>
                <a:ea typeface="Microsoft YaHei" charset="0"/>
                <a:cs typeface="Microsoft YaHei" charset="0"/>
              </a:rPr>
              <a:t>录</a:t>
            </a:r>
            <a:endParaRPr kumimoji="1" lang="zh-CN" altLang="en-US" sz="3600" b="1" dirty="0">
              <a:solidFill>
                <a:srgbClr val="F77258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0821" y="1251230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77258"/>
                </a:solidFill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2000" dirty="0">
              <a:solidFill>
                <a:srgbClr val="F77258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直接连接符 38"/>
          <p:cNvSpPr/>
          <p:nvPr/>
        </p:nvSpPr>
        <p:spPr>
          <a:xfrm>
            <a:off x="903074" y="1598577"/>
            <a:ext cx="2551113" cy="1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" name="组合 6"/>
          <p:cNvGrpSpPr/>
          <p:nvPr/>
        </p:nvGrpSpPr>
        <p:grpSpPr>
          <a:xfrm>
            <a:off x="1122363" y="2247900"/>
            <a:ext cx="3998912" cy="488950"/>
            <a:chOff x="0" y="0"/>
            <a:chExt cx="6297" cy="770"/>
          </a:xfrm>
        </p:grpSpPr>
        <p:sp>
          <p:nvSpPr>
            <p:cNvPr id="8" name="矩形 11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9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文本框 10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第一章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7"/>
          <p:cNvGrpSpPr/>
          <p:nvPr/>
        </p:nvGrpSpPr>
        <p:grpSpPr>
          <a:xfrm>
            <a:off x="1122363" y="2976563"/>
            <a:ext cx="3998912" cy="488950"/>
            <a:chOff x="0" y="0"/>
            <a:chExt cx="6297" cy="770"/>
          </a:xfrm>
        </p:grpSpPr>
        <p:sp>
          <p:nvSpPr>
            <p:cNvPr id="12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第二章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" name="Rectangle 6"/>
          <p:cNvSpPr/>
          <p:nvPr/>
        </p:nvSpPr>
        <p:spPr>
          <a:xfrm>
            <a:off x="2641600" y="4353243"/>
            <a:ext cx="25146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慧生活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2677795" y="2275523"/>
            <a:ext cx="2497138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系统概述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7" name="组合 6"/>
          <p:cNvGrpSpPr/>
          <p:nvPr/>
        </p:nvGrpSpPr>
        <p:grpSpPr>
          <a:xfrm>
            <a:off x="1122363" y="3653155"/>
            <a:ext cx="3998912" cy="488950"/>
            <a:chOff x="0" y="0"/>
            <a:chExt cx="6297" cy="770"/>
          </a:xfrm>
        </p:grpSpPr>
        <p:sp>
          <p:nvSpPr>
            <p:cNvPr id="18" name="矩形 11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9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文本框 10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第三章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7"/>
          <p:cNvGrpSpPr/>
          <p:nvPr/>
        </p:nvGrpSpPr>
        <p:grpSpPr>
          <a:xfrm>
            <a:off x="1141731" y="4316413"/>
            <a:ext cx="3998912" cy="488950"/>
            <a:chOff x="0" y="0"/>
            <a:chExt cx="6297" cy="770"/>
          </a:xfrm>
        </p:grpSpPr>
        <p:sp>
          <p:nvSpPr>
            <p:cNvPr id="22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3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第四章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5" name="Rectangle 6"/>
          <p:cNvSpPr/>
          <p:nvPr/>
        </p:nvSpPr>
        <p:spPr>
          <a:xfrm>
            <a:off x="2659063" y="3004503"/>
            <a:ext cx="2516187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售楼员后台介绍</a:t>
            </a:r>
          </a:p>
        </p:txBody>
      </p:sp>
      <p:sp>
        <p:nvSpPr>
          <p:cNvPr id="26" name="Rectangle 6"/>
          <p:cNvSpPr/>
          <p:nvPr/>
        </p:nvSpPr>
        <p:spPr>
          <a:xfrm>
            <a:off x="2637155" y="3689668"/>
            <a:ext cx="2497138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销售端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app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广告和活动管理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广告管理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 descr="ScreenShot00126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970280"/>
            <a:ext cx="5270500" cy="2580640"/>
          </a:xfrm>
          <a:prstGeom prst="rect">
            <a:avLst/>
          </a:prstGeom>
        </p:spPr>
      </p:pic>
      <p:pic>
        <p:nvPicPr>
          <p:cNvPr id="4" name="图片 3" descr="ScreenShot00127"/>
          <p:cNvPicPr/>
          <p:nvPr/>
        </p:nvPicPr>
        <p:blipFill>
          <a:blip r:embed="rId3"/>
          <a:stretch>
            <a:fillRect/>
          </a:stretch>
        </p:blipFill>
        <p:spPr>
          <a:xfrm>
            <a:off x="676275" y="3946419"/>
            <a:ext cx="5273040" cy="1674495"/>
          </a:xfrm>
          <a:prstGeom prst="rect">
            <a:avLst/>
          </a:prstGeom>
        </p:spPr>
      </p:pic>
      <p:sp>
        <p:nvSpPr>
          <p:cNvPr id="5" name="文本框 4"/>
          <p:cNvSpPr/>
          <p:nvPr/>
        </p:nvSpPr>
        <p:spPr>
          <a:xfrm>
            <a:off x="6133570" y="2180649"/>
            <a:ext cx="605843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广告详情与修改</a:t>
            </a: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广告的启用与禁用</a:t>
            </a: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110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"/>
          <p:cNvPicPr/>
          <p:nvPr/>
        </p:nvPicPr>
        <p:blipFill>
          <a:blip r:embed="rId2"/>
          <a:stretch>
            <a:fillRect/>
          </a:stretch>
        </p:blipFill>
        <p:spPr>
          <a:xfrm>
            <a:off x="750464" y="1185333"/>
            <a:ext cx="5272405" cy="2387600"/>
          </a:xfrm>
          <a:prstGeom prst="rect">
            <a:avLst/>
          </a:prstGeom>
        </p:spPr>
      </p:pic>
      <p:pic>
        <p:nvPicPr>
          <p:cNvPr id="3" name="图片 2" descr="14"/>
          <p:cNvPicPr/>
          <p:nvPr/>
        </p:nvPicPr>
        <p:blipFill>
          <a:blip r:embed="rId3"/>
          <a:stretch>
            <a:fillRect/>
          </a:stretch>
        </p:blipFill>
        <p:spPr>
          <a:xfrm>
            <a:off x="751099" y="4031827"/>
            <a:ext cx="5271770" cy="2519680"/>
          </a:xfrm>
          <a:prstGeom prst="rect">
            <a:avLst/>
          </a:prstGeom>
        </p:spPr>
      </p:pic>
      <p:sp>
        <p:nvSpPr>
          <p:cNvPr id="4" name="文本框 23"/>
          <p:cNvSpPr/>
          <p:nvPr/>
        </p:nvSpPr>
        <p:spPr>
          <a:xfrm>
            <a:off x="676275" y="219075"/>
            <a:ext cx="6689725" cy="58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广告和活动管理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活动样式管理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721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6219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372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66622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70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4" name="文本框 18"/>
            <p:cNvSpPr/>
            <p:nvPr/>
          </p:nvSpPr>
          <p:spPr>
            <a:xfrm>
              <a:off x="26930" y="0"/>
              <a:ext cx="4115955" cy="10695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01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系统</a:t>
              </a:r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概述</a:t>
              </a:r>
            </a:p>
          </p:txBody>
        </p:sp>
      </p:grpSp>
      <p:sp>
        <p:nvSpPr>
          <p:cNvPr id="6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系统整体介绍</a:t>
            </a:r>
          </a:p>
          <a:p>
            <a:pPr lvl="0" indent="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1495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/>
          <p:nvPr/>
        </p:nvSpPr>
        <p:spPr>
          <a:xfrm>
            <a:off x="673100" y="219075"/>
            <a:ext cx="433260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系统整体介绍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8605" y="1192530"/>
            <a:ext cx="1165479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移动售楼系统包含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移动售楼系统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后台管理平台、销售端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和慧生活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三个端，旨在通过对信息资源的深化开发和广泛利用，不断提高房地产企业决策、开发、经营、物业管理的效率和水平，进而提高企业网的经济效益和核心竞争力，引领行业发展。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608" y="5200015"/>
            <a:ext cx="3392487" cy="95408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 anchor="ctr"/>
          <a:lstStyle/>
          <a:p>
            <a:pPr lvl="0" indent="0" algn="ctr" eaLnBrk="0" hangingPunct="0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indent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慧生活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app</a:t>
            </a:r>
            <a:endParaRPr lang="zh-CN" altLang="en-US" sz="2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algn="ctr" eaLnBrk="0" hangingPunct="0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320" y="4199890"/>
            <a:ext cx="3392488" cy="954088"/>
          </a:xfrm>
          <a:prstGeom prst="rect">
            <a:avLst/>
          </a:prstGeom>
          <a:solidFill>
            <a:srgbClr val="70AD47"/>
          </a:solidFill>
          <a:ln w="9525">
            <a:noFill/>
          </a:ln>
        </p:spPr>
        <p:txBody>
          <a:bodyPr wrap="square" anchor="ctr"/>
          <a:lstStyle/>
          <a:p>
            <a:pPr lvl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销售端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app</a:t>
            </a:r>
            <a:endParaRPr lang="zh-CN" altLang="en-US" sz="2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9320" y="3183890"/>
            <a:ext cx="3392488" cy="9540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anchor="ctr"/>
          <a:lstStyle/>
          <a:p>
            <a:pPr lvl="0" indent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移动售楼系统后台管理平台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8" name="五边形 5"/>
          <p:cNvSpPr/>
          <p:nvPr/>
        </p:nvSpPr>
        <p:spPr>
          <a:xfrm rot="-5400000">
            <a:off x="2331720" y="1142365"/>
            <a:ext cx="574675" cy="3394075"/>
          </a:xfrm>
          <a:prstGeom prst="homePlate">
            <a:avLst>
              <a:gd name="adj" fmla="val 25000"/>
            </a:avLst>
          </a:prstGeom>
          <a:solidFill>
            <a:srgbClr val="7F7F7F"/>
          </a:solidFill>
          <a:ln w="9525">
            <a:noFill/>
          </a:ln>
        </p:spPr>
        <p:txBody>
          <a:bodyPr wrap="square" anchor="ctr"/>
          <a:lstStyle/>
          <a:p>
            <a:pPr lvl="0" indent="0" algn="ctr" eaLnBrk="0" hangingPunct="0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圆角矩形 1"/>
          <p:cNvSpPr/>
          <p:nvPr/>
        </p:nvSpPr>
        <p:spPr>
          <a:xfrm>
            <a:off x="4916170" y="3183890"/>
            <a:ext cx="6873875" cy="9540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ctr"/>
          <a:lstStyle/>
          <a:p>
            <a:pPr lvl="0" indent="0" algn="ctr" eaLnBrk="0" hangingPunct="0"/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Times New Roman" panose="02020603050405020304" charset="0"/>
            </a:endParaRPr>
          </a:p>
        </p:txBody>
      </p:sp>
      <p:sp>
        <p:nvSpPr>
          <p:cNvPr id="10" name="圆角矩形 1"/>
          <p:cNvSpPr/>
          <p:nvPr/>
        </p:nvSpPr>
        <p:spPr>
          <a:xfrm>
            <a:off x="4916170" y="4199890"/>
            <a:ext cx="6873875" cy="9540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lstStyle/>
          <a:p>
            <a:pPr lvl="0" indent="0" algn="ctr" eaLnBrk="0" hangingPunct="0"/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7223" y="3484067"/>
            <a:ext cx="1287463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latin typeface="Calibri" panose="020F0502020204030204" pitchFamily="2" charset="-122"/>
                <a:ea typeface="宋体" panose="02010600030101010101" pitchFamily="2" charset="-122"/>
              </a:rPr>
              <a:t>项目管理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80941" y="3506705"/>
            <a:ext cx="1973290" cy="364173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latin typeface="Calibri" panose="020F0502020204030204" pitchFamily="2" charset="-122"/>
                <a:ea typeface="宋体" panose="02010600030101010101" pitchFamily="2" charset="-122"/>
              </a:rPr>
              <a:t>广告和活动管理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25655" y="3527828"/>
            <a:ext cx="12858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latin typeface="Calibri" panose="020F0502020204030204" pitchFamily="2" charset="-122"/>
                <a:ea typeface="宋体" panose="02010600030101010101" pitchFamily="2" charset="-122"/>
              </a:rPr>
              <a:t>账号管理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82967" y="3527828"/>
            <a:ext cx="12858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 charset="0"/>
              </a:rPr>
              <a:t>系统管理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"/>
          <p:cNvSpPr/>
          <p:nvPr/>
        </p:nvSpPr>
        <p:spPr>
          <a:xfrm>
            <a:off x="4958542" y="5247640"/>
            <a:ext cx="6836572" cy="954088"/>
          </a:xfrm>
          <a:prstGeom prst="roundRect">
            <a:avLst>
              <a:gd name="adj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170" tIns="46990" rIns="90170" bIns="46990" anchor="ctr"/>
          <a:lstStyle/>
          <a:p>
            <a:pPr lvl="0" indent="0" algn="ctr" eaLnBrk="0" hangingPunct="0"/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3199" y="5567798"/>
            <a:ext cx="1220470" cy="366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 charset="0"/>
              </a:rPr>
              <a:t>绑定顾问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56849" y="5567799"/>
            <a:ext cx="1092373" cy="360442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latin typeface="Calibri" panose="020F0502020204030204" pitchFamily="2" charset="-122"/>
                <a:ea typeface="宋体" panose="02010600030101010101" pitchFamily="2" charset="-122"/>
              </a:rPr>
              <a:t>房源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98757" y="4310539"/>
            <a:ext cx="1633855" cy="366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个人售房统计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76631" y="557952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收藏房源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32612" y="4310539"/>
            <a:ext cx="1923521" cy="327819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待办事项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通知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46078" y="4310539"/>
            <a:ext cx="1330855" cy="327819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会员管理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47224" y="4718156"/>
            <a:ext cx="1333718" cy="325173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项目管理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21687" y="4705773"/>
            <a:ext cx="1237615" cy="337556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会员统计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37303" y="4703868"/>
            <a:ext cx="1255897" cy="339461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团队管理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94602" y="4705773"/>
            <a:ext cx="1633855" cy="366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顾问管理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系统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关系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304" y="4297682"/>
            <a:ext cx="1769654" cy="80004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 anchor="ctr"/>
          <a:lstStyle/>
          <a:p>
            <a:pPr lvl="0" indent="0" algn="ctr" eaLnBrk="0" hangingPunct="0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indent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慧生活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app</a:t>
            </a:r>
            <a:endParaRPr lang="zh-CN" altLang="en-US" sz="2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algn="ctr" eaLnBrk="0" hangingPunct="0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917" y="4297681"/>
            <a:ext cx="1769654" cy="829310"/>
          </a:xfrm>
          <a:prstGeom prst="rect">
            <a:avLst/>
          </a:prstGeom>
          <a:solidFill>
            <a:srgbClr val="70AD47"/>
          </a:solidFill>
          <a:ln w="9525">
            <a:noFill/>
          </a:ln>
        </p:spPr>
        <p:txBody>
          <a:bodyPr wrap="square" anchor="ctr"/>
          <a:lstStyle/>
          <a:p>
            <a:pPr lvl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销售端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app</a:t>
            </a:r>
            <a:endParaRPr lang="zh-CN" altLang="en-US" sz="2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917" y="1398411"/>
            <a:ext cx="5083098" cy="93331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anchor="ctr"/>
          <a:lstStyle/>
          <a:p>
            <a:pPr lvl="0" indent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移动售楼系统后台管理平台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488886" y="3126571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项目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1731608" y="3149481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团队</a:t>
            </a:r>
          </a:p>
        </p:txBody>
      </p:sp>
      <p:sp>
        <p:nvSpPr>
          <p:cNvPr id="13" name="右箭头 12"/>
          <p:cNvSpPr/>
          <p:nvPr/>
        </p:nvSpPr>
        <p:spPr>
          <a:xfrm rot="5400000">
            <a:off x="4144491" y="3126164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房源</a:t>
            </a:r>
          </a:p>
        </p:txBody>
      </p:sp>
      <p:sp>
        <p:nvSpPr>
          <p:cNvPr id="14" name="右箭头 13"/>
          <p:cNvSpPr/>
          <p:nvPr/>
        </p:nvSpPr>
        <p:spPr>
          <a:xfrm>
            <a:off x="2891129" y="4247281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顾问</a:t>
            </a:r>
          </a:p>
        </p:txBody>
      </p:sp>
      <p:sp>
        <p:nvSpPr>
          <p:cNvPr id="15" name="右箭头 14"/>
          <p:cNvSpPr/>
          <p:nvPr/>
        </p:nvSpPr>
        <p:spPr>
          <a:xfrm rot="5400000">
            <a:off x="1098488" y="3138291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会员</a:t>
            </a:r>
          </a:p>
        </p:txBody>
      </p:sp>
      <p:sp>
        <p:nvSpPr>
          <p:cNvPr id="16" name="文本框 4"/>
          <p:cNvSpPr/>
          <p:nvPr/>
        </p:nvSpPr>
        <p:spPr>
          <a:xfrm>
            <a:off x="6359258" y="1490861"/>
            <a:ext cx="542531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移动售楼系统后台管理平台：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管理项目，团队，会员，广告活动以及系统设置。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销售端</a:t>
            </a:r>
            <a:r>
              <a:rPr lang="en-US" altLang="zh-CN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移动查看管理销售信息，获取最新房源信息，管理会员买房的全生命周期，销售经理及总监管理团队成员以及团队会员。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慧生活</a:t>
            </a:r>
            <a:r>
              <a:rPr lang="en-US" altLang="zh-CN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获取房源信息，与销售员在线聊天以及预约看房。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5400000">
            <a:off x="4888921" y="3120705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>
                <a:latin typeface="Calibri" panose="020F0502020204030204" pitchFamily="2" charset="-122"/>
                <a:ea typeface="宋体" panose="02010600030101010101" pitchFamily="2" charset="-122"/>
              </a:rPr>
              <a:t>广告和活动</a:t>
            </a:r>
            <a:endParaRPr lang="zh-CN" altLang="en-US" sz="1200" dirty="0" smtClean="0"/>
          </a:p>
        </p:txBody>
      </p:sp>
      <p:sp>
        <p:nvSpPr>
          <p:cNvPr id="19" name="左箭头 18"/>
          <p:cNvSpPr/>
          <p:nvPr/>
        </p:nvSpPr>
        <p:spPr>
          <a:xfrm>
            <a:off x="2856987" y="4729482"/>
            <a:ext cx="1099553" cy="59865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预约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5785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7"/>
          <p:cNvGrpSpPr/>
          <p:nvPr/>
        </p:nvGrpSpPr>
        <p:grpSpPr>
          <a:xfrm>
            <a:off x="1773238" y="1554163"/>
            <a:ext cx="7370762" cy="2587625"/>
            <a:chOff x="0" y="0"/>
            <a:chExt cx="6582592" cy="2602398"/>
          </a:xfrm>
        </p:grpSpPr>
        <p:sp>
          <p:nvSpPr>
            <p:cNvPr id="4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x-none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r>
                <a:rPr lang="en-US" altLang="zh-CN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文本框 19"/>
            <p:cNvSpPr/>
            <p:nvPr/>
          </p:nvSpPr>
          <p:spPr>
            <a:xfrm>
              <a:off x="0" y="849848"/>
              <a:ext cx="6582592" cy="1752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移动售楼系统后台</a:t>
              </a:r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介绍</a:t>
              </a:r>
            </a:p>
          </p:txBody>
        </p:sp>
      </p:grpSp>
      <p:sp>
        <p:nvSpPr>
          <p:cNvPr id="6" name="文本框 3"/>
          <p:cNvSpPr/>
          <p:nvPr/>
        </p:nvSpPr>
        <p:spPr>
          <a:xfrm>
            <a:off x="1773238" y="3378200"/>
            <a:ext cx="4211637" cy="1938990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移动售楼系统后台概述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项目管理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广告和活动管理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账号管理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系统管理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39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3"/>
          <p:cNvSpPr/>
          <p:nvPr/>
        </p:nvSpPr>
        <p:spPr>
          <a:xfrm>
            <a:off x="673100" y="219075"/>
            <a:ext cx="433260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移动售楼系统后台概述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6388" name="矩形 3"/>
          <p:cNvSpPr/>
          <p:nvPr/>
        </p:nvSpPr>
        <p:spPr>
          <a:xfrm>
            <a:off x="268605" y="1192530"/>
            <a:ext cx="1165479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zh-CN" sz="2000" dirty="0"/>
              <a:t>移动售楼系统后台，用于对整个移动售楼系统的管理。主要包含对项目、户型、房源、客源、团队、优惠券、</a:t>
            </a:r>
            <a:r>
              <a:rPr lang="en-US" altLang="zh-CN" sz="2000" dirty="0"/>
              <a:t>KPI</a:t>
            </a:r>
            <a:r>
              <a:rPr lang="zh-CN" altLang="zh-CN" sz="2000" dirty="0"/>
              <a:t>、统计、广告、活动、账号、角色、居住地、渠道、标签等相关管理，以及相关数据的查阅 </a:t>
            </a: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华文楷体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789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项目增加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4229" y="1451927"/>
            <a:ext cx="5273675" cy="1414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4228" y="2994025"/>
            <a:ext cx="5273675" cy="3409950"/>
          </a:xfrm>
          <a:prstGeom prst="rect">
            <a:avLst/>
          </a:prstGeom>
        </p:spPr>
      </p:pic>
      <p:sp>
        <p:nvSpPr>
          <p:cNvPr id="8" name="文本框 4"/>
          <p:cNvSpPr/>
          <p:nvPr/>
        </p:nvSpPr>
        <p:spPr>
          <a:xfrm>
            <a:off x="5969000" y="1616075"/>
            <a:ext cx="6100763" cy="4708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000" dirty="0" smtClean="0"/>
              <a:t>相关事项：</a:t>
            </a:r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建立</a:t>
            </a:r>
            <a:r>
              <a:rPr lang="zh-CN" altLang="zh-CN" sz="2000" dirty="0"/>
              <a:t>项目之前首先要配置</a:t>
            </a:r>
            <a:r>
              <a:rPr lang="en-US" altLang="zh-CN" sz="2000" dirty="0" err="1"/>
              <a:t>rms</a:t>
            </a:r>
            <a:r>
              <a:rPr lang="zh-CN" altLang="zh-CN" sz="2000" dirty="0"/>
              <a:t>小区（楼盘），建立小区、配置楼栋、单元、和楼层，除此之外在</a:t>
            </a:r>
            <a:r>
              <a:rPr lang="en-US" altLang="zh-CN" sz="2000" dirty="0" err="1"/>
              <a:t>rms</a:t>
            </a:r>
            <a:r>
              <a:rPr lang="zh-CN" altLang="zh-CN" sz="2000" dirty="0"/>
              <a:t>不能进行其他任何操作。</a:t>
            </a:r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建立</a:t>
            </a:r>
            <a:r>
              <a:rPr lang="zh-CN" altLang="zh-CN" sz="2000" dirty="0"/>
              <a:t>项目之前要在</a:t>
            </a:r>
            <a:r>
              <a:rPr lang="en-US" altLang="zh-CN" sz="2000" dirty="0" err="1"/>
              <a:t>weitown</a:t>
            </a:r>
            <a:r>
              <a:rPr lang="zh-CN" altLang="zh-CN" sz="2000" dirty="0"/>
              <a:t>后台建立对应的门禁小区，门禁小区会影响到开门操作。</a:t>
            </a:r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建立</a:t>
            </a:r>
            <a:r>
              <a:rPr lang="zh-CN" altLang="zh-CN" sz="2000" dirty="0"/>
              <a:t>项目之必须要建立一个发优惠券的绑定商户。</a:t>
            </a:r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项目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rms</a:t>
            </a:r>
            <a:r>
              <a:rPr lang="zh-CN" altLang="zh-CN" sz="2000" dirty="0"/>
              <a:t>小区（楼盘）、门禁小区、商户必须要保持一一对应关系，不能重复对应，如 项目（西派城一期）</a:t>
            </a:r>
            <a:r>
              <a:rPr lang="en-US" altLang="zh-CN" sz="2000" dirty="0"/>
              <a:t>--</a:t>
            </a:r>
            <a:r>
              <a:rPr lang="en-US" altLang="zh-CN" sz="2000" dirty="0" err="1"/>
              <a:t>rms</a:t>
            </a:r>
            <a:r>
              <a:rPr lang="zh-CN" altLang="zh-CN" sz="2000" dirty="0"/>
              <a:t>小区（楼盘）（西派城一期）</a:t>
            </a:r>
            <a:r>
              <a:rPr lang="en-US" altLang="zh-CN" sz="2000" dirty="0"/>
              <a:t>--</a:t>
            </a:r>
            <a:r>
              <a:rPr lang="zh-CN" altLang="zh-CN" sz="2000" dirty="0"/>
              <a:t>门禁小区（西派城一期）</a:t>
            </a:r>
            <a:r>
              <a:rPr lang="en-US" altLang="zh-CN" sz="2000" dirty="0"/>
              <a:t>--</a:t>
            </a:r>
            <a:r>
              <a:rPr lang="zh-CN" altLang="zh-CN" sz="2000" dirty="0"/>
              <a:t>绑定商户（西派城一期优惠券专用）。</a:t>
            </a:r>
          </a:p>
          <a:p>
            <a:pPr lvl="0"/>
            <a:r>
              <a:rPr lang="en-US" altLang="zh-CN" sz="2000" dirty="0" smtClean="0"/>
              <a:t>5.</a:t>
            </a:r>
            <a:r>
              <a:rPr lang="zh-CN" altLang="zh-CN" sz="2000" dirty="0" smtClean="0"/>
              <a:t>项目</a:t>
            </a:r>
            <a:r>
              <a:rPr lang="zh-CN" altLang="zh-CN" sz="2000" dirty="0"/>
              <a:t>介绍图片需要</a:t>
            </a:r>
            <a:r>
              <a:rPr lang="en-US" altLang="zh-CN" sz="2000" dirty="0"/>
              <a:t>4</a:t>
            </a:r>
            <a:r>
              <a:rPr lang="zh-CN" altLang="zh-CN" sz="2000" dirty="0"/>
              <a:t>张，图片比例为</a:t>
            </a:r>
            <a:r>
              <a:rPr lang="en-US" altLang="zh-CN" sz="2000" dirty="0"/>
              <a:t>750:450,</a:t>
            </a:r>
            <a:r>
              <a:rPr lang="zh-CN" altLang="zh-CN" sz="2000" dirty="0"/>
              <a:t>权重影响在</a:t>
            </a:r>
            <a:r>
              <a:rPr lang="en-US" altLang="zh-CN" sz="2000" dirty="0"/>
              <a:t>app</a:t>
            </a:r>
            <a:r>
              <a:rPr lang="zh-CN" altLang="zh-CN" sz="2000" dirty="0"/>
              <a:t>的显示顺序，如图片</a:t>
            </a:r>
            <a:r>
              <a:rPr lang="en-US" altLang="zh-CN" sz="2000" dirty="0"/>
              <a:t>1</a:t>
            </a:r>
            <a:r>
              <a:rPr lang="zh-CN" altLang="zh-CN" sz="2000" dirty="0"/>
              <a:t>权重</a:t>
            </a:r>
            <a:r>
              <a:rPr lang="en-US" altLang="zh-CN" sz="2000" dirty="0"/>
              <a:t>200</a:t>
            </a:r>
            <a:r>
              <a:rPr lang="zh-CN" altLang="zh-CN" sz="2000" dirty="0"/>
              <a:t>，图片</a:t>
            </a:r>
            <a:r>
              <a:rPr lang="en-US" altLang="zh-CN" sz="2000" dirty="0"/>
              <a:t>2</a:t>
            </a:r>
            <a:r>
              <a:rPr lang="zh-CN" altLang="zh-CN" sz="2000" dirty="0"/>
              <a:t>权重</a:t>
            </a:r>
            <a:r>
              <a:rPr lang="en-US" altLang="zh-CN" sz="2000" dirty="0"/>
              <a:t>199</a:t>
            </a:r>
            <a:r>
              <a:rPr lang="zh-CN" altLang="zh-CN" sz="2000" dirty="0"/>
              <a:t>则图片</a:t>
            </a:r>
            <a:r>
              <a:rPr lang="en-US" altLang="zh-CN" sz="2000" dirty="0"/>
              <a:t>1</a:t>
            </a:r>
            <a:r>
              <a:rPr lang="zh-CN" altLang="zh-CN" sz="2000" dirty="0"/>
              <a:t>显示靠前。</a:t>
            </a:r>
          </a:p>
        </p:txBody>
      </p:sp>
    </p:spTree>
    <p:extLst>
      <p:ext uri="{BB962C8B-B14F-4D97-AF65-F5344CB8AC3E}">
        <p14:creationId xmlns:p14="http://schemas.microsoft.com/office/powerpoint/2010/main" val="30678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项目修改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 descr="11"/>
          <p:cNvPicPr/>
          <p:nvPr/>
        </p:nvPicPr>
        <p:blipFill>
          <a:blip r:embed="rId2"/>
          <a:stretch>
            <a:fillRect/>
          </a:stretch>
        </p:blipFill>
        <p:spPr>
          <a:xfrm>
            <a:off x="529695" y="1396682"/>
            <a:ext cx="5273675" cy="203835"/>
          </a:xfrm>
          <a:prstGeom prst="rect">
            <a:avLst/>
          </a:prstGeom>
        </p:spPr>
      </p:pic>
      <p:pic>
        <p:nvPicPr>
          <p:cNvPr id="4" name="图片 3" descr="12"/>
          <p:cNvPicPr/>
          <p:nvPr/>
        </p:nvPicPr>
        <p:blipFill>
          <a:blip r:embed="rId3"/>
          <a:stretch>
            <a:fillRect/>
          </a:stretch>
        </p:blipFill>
        <p:spPr>
          <a:xfrm>
            <a:off x="535410" y="1819380"/>
            <a:ext cx="5267960" cy="32531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9695" y="5291348"/>
            <a:ext cx="5262880" cy="829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4"/>
          <p:cNvSpPr/>
          <p:nvPr/>
        </p:nvSpPr>
        <p:spPr>
          <a:xfrm>
            <a:off x="5803370" y="2412999"/>
            <a:ext cx="6058430" cy="31700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项目详情与修改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查看项目的详细信息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对项目信息进行必要修正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 eaLnBrk="0" hangingPunct="0"/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项目启用与禁用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：修改项目的可售状态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022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1022</Words>
  <Application>Microsoft Macintosh PowerPoint</Application>
  <PresentationFormat>宽屏</PresentationFormat>
  <Paragraphs>152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Calibri</vt:lpstr>
      <vt:lpstr>Calibri Light</vt:lpstr>
      <vt:lpstr>Microsoft YaHei</vt:lpstr>
      <vt:lpstr>Times New Roman</vt:lpstr>
      <vt:lpstr>Wingdings</vt:lpstr>
      <vt:lpstr>黑体</vt:lpstr>
      <vt:lpstr>华文楷体</vt:lpstr>
      <vt:lpstr>经典中宋简</vt:lpstr>
      <vt:lpstr>宋体</vt:lpstr>
      <vt:lpstr>微软雅黑</vt:lpstr>
      <vt:lpstr>Arial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17419</dc:creator>
  <cp:lastModifiedBy>李勇</cp:lastModifiedBy>
  <cp:revision>198</cp:revision>
  <dcterms:created xsi:type="dcterms:W3CDTF">2017-03-05T12:07:00Z</dcterms:created>
  <dcterms:modified xsi:type="dcterms:W3CDTF">2017-03-20T10:30:10Z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