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773" r:id="rId2"/>
    <p:sldId id="774" r:id="rId3"/>
    <p:sldId id="828" r:id="rId4"/>
    <p:sldId id="829" r:id="rId5"/>
    <p:sldId id="830" r:id="rId6"/>
    <p:sldId id="849" r:id="rId7"/>
    <p:sldId id="831" r:id="rId8"/>
    <p:sldId id="833" r:id="rId9"/>
    <p:sldId id="834" r:id="rId10"/>
    <p:sldId id="832" r:id="rId11"/>
    <p:sldId id="835" r:id="rId12"/>
    <p:sldId id="836" r:id="rId13"/>
    <p:sldId id="837" r:id="rId14"/>
    <p:sldId id="838" r:id="rId15"/>
    <p:sldId id="839" r:id="rId16"/>
    <p:sldId id="840" r:id="rId17"/>
    <p:sldId id="841" r:id="rId18"/>
    <p:sldId id="842" r:id="rId19"/>
    <p:sldId id="843" r:id="rId20"/>
    <p:sldId id="844" r:id="rId21"/>
    <p:sldId id="845" r:id="rId22"/>
    <p:sldId id="846" r:id="rId23"/>
    <p:sldId id="847" r:id="rId24"/>
    <p:sldId id="848" r:id="rId25"/>
    <p:sldId id="530" r:id="rId26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AD55"/>
    <a:srgbClr val="17509A"/>
    <a:srgbClr val="85A6D0"/>
    <a:srgbClr val="595959"/>
    <a:srgbClr val="0070C0"/>
    <a:srgbClr val="32B9B3"/>
    <a:srgbClr val="69AA3C"/>
    <a:srgbClr val="4B77CA"/>
    <a:srgbClr val="F77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2411" autoAdjust="0"/>
  </p:normalViewPr>
  <p:slideViewPr>
    <p:cSldViewPr snapToGrid="0" showGuides="1">
      <p:cViewPr>
        <p:scale>
          <a:sx n="83" d="100"/>
          <a:sy n="83" d="100"/>
        </p:scale>
        <p:origin x="848" y="616"/>
      </p:cViewPr>
      <p:guideLst>
        <p:guide orient="horz" pos="2160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eaLnBrk="1" fontAlgn="base" hangingPunct="1"/>
            <a:endParaRPr lang="zh-CN" altLang="en-US" sz="1200" strike="noStrike" noProof="1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 eaLnBrk="1" fontAlgn="base" hangingPunct="1"/>
            <a:endParaRPr lang="zh-CN" altLang="en-US" sz="1200" strike="noStrike" noProof="1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eaLnBrk="1" fontAlgn="base" hangingPunct="1"/>
            <a:endParaRPr lang="zh-CN" altLang="en-US" sz="1200" strike="noStrike" noProof="1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等线" pitchFamily="2" charset="-122"/>
                <a:ea typeface="等线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038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 userDrawn="1"/>
        </p:nvSpPr>
        <p:spPr>
          <a:xfrm>
            <a:off x="9852902" y="6498591"/>
            <a:ext cx="2339098" cy="276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北京沃智讯联科技发展有限公司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6439"/>
            <a:ext cx="2011360" cy="625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348288" y="-635000"/>
            <a:ext cx="725488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29"/>
          <p:cNvGrpSpPr/>
          <p:nvPr userDrawn="1"/>
        </p:nvGrpSpPr>
        <p:grpSpPr>
          <a:xfrm>
            <a:off x="338138" y="282258"/>
            <a:ext cx="333375" cy="411162"/>
            <a:chOff x="10668001" y="925959"/>
            <a:chExt cx="444498" cy="545940"/>
          </a:xfrm>
          <a:solidFill>
            <a:schemeClr val="accent6"/>
          </a:solidFill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2"/>
              <a:ext cx="501675" cy="431798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1" y="955741"/>
              <a:ext cx="436330" cy="3767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683260" y="767080"/>
            <a:ext cx="1150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850993" y="64344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北京沃智讯联科技发展有限公司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22225" y="6628130"/>
            <a:ext cx="977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5" descr="C:\Users\Administrator\Desktop\8.png8"/>
          <p:cNvPicPr>
            <a:picLocks noChangeAspect="1"/>
          </p:cNvPicPr>
          <p:nvPr userDrawn="1"/>
        </p:nvPicPr>
        <p:blipFill>
          <a:blip r:embed="rId2"/>
          <a:srcRect t="8402"/>
          <a:stretch>
            <a:fillRect/>
          </a:stretch>
        </p:blipFill>
        <p:spPr>
          <a:xfrm>
            <a:off x="4981575" y="-5715"/>
            <a:ext cx="8957310" cy="410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074275" y="6440170"/>
            <a:ext cx="20116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奥科科技（北京）有限公司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1544320" y="6628130"/>
            <a:ext cx="11627485" cy="0"/>
          </a:xfrm>
          <a:prstGeom prst="line">
            <a:avLst/>
          </a:prstGeom>
          <a:ln w="15875" cmpd="sng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0055" y="2823845"/>
            <a:ext cx="5093335" cy="492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文本框 18"/>
          <p:cNvSpPr txBox="1"/>
          <p:nvPr/>
        </p:nvSpPr>
        <p:spPr>
          <a:xfrm>
            <a:off x="0" y="2577011"/>
            <a:ext cx="1219199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r>
              <a:rPr lang="zh-CN" altLang="en-US" sz="6000" b="1" dirty="0" smtClean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6000" b="1" dirty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T+0</a:t>
            </a:r>
            <a:r>
              <a:rPr lang="zh-CN" altLang="en-US" sz="6000" b="1" dirty="0" smtClean="0">
                <a:solidFill>
                  <a:srgbClr val="175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6000" b="1" dirty="0">
              <a:solidFill>
                <a:srgbClr val="175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3712586"/>
            <a:ext cx="12191999" cy="535529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2017-03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账单管理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内容占位符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590057"/>
            <a:ext cx="7044497" cy="3451225"/>
          </a:xfrm>
          <a:prstGeom prst="rect">
            <a:avLst/>
          </a:prstGeom>
        </p:spPr>
      </p:pic>
      <p:sp>
        <p:nvSpPr>
          <p:cNvPr id="4" name="内容占位符 1"/>
          <p:cNvSpPr txBox="1">
            <a:spLocks/>
          </p:cNvSpPr>
          <p:nvPr/>
        </p:nvSpPr>
        <p:spPr>
          <a:xfrm>
            <a:off x="7842219" y="1730071"/>
            <a:ext cx="3936493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 smtClean="0"/>
              <a:t>可</a:t>
            </a:r>
            <a:r>
              <a:rPr lang="zh-CN" altLang="zh-CN" dirty="0"/>
              <a:t>在管理后台的“交易管理”中查询详细交易清单，也可通过“账单管理</a:t>
            </a:r>
            <a:r>
              <a:rPr lang="en-US" altLang="zh-CN" dirty="0"/>
              <a:t>-</a:t>
            </a:r>
            <a:r>
              <a:rPr lang="zh-CN" altLang="zh-CN" dirty="0"/>
              <a:t>下载账单”下载指定时间内的离线文件。</a:t>
            </a:r>
          </a:p>
          <a:p>
            <a:r>
              <a:rPr lang="zh-CN" altLang="zh-CN" dirty="0" smtClean="0"/>
              <a:t>如</a:t>
            </a:r>
            <a:r>
              <a:rPr lang="zh-CN" altLang="zh-CN" dirty="0"/>
              <a:t>对交易数据有异议，可使用“账单管理</a:t>
            </a:r>
            <a:r>
              <a:rPr lang="en-US" altLang="zh-CN" dirty="0"/>
              <a:t>-</a:t>
            </a:r>
            <a:r>
              <a:rPr lang="zh-CN" altLang="zh-CN" dirty="0"/>
              <a:t>在线对账”按指定格式上传本地账单，金融平台将自动对账并提供对账结果下载。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8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数据统计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900023"/>
            <a:ext cx="7027193" cy="3451225"/>
          </a:xfrm>
          <a:prstGeom prst="rect">
            <a:avLst/>
          </a:prstGeom>
        </p:spPr>
      </p:pic>
      <p:sp>
        <p:nvSpPr>
          <p:cNvPr id="4" name="内容占位符 1"/>
          <p:cNvSpPr txBox="1">
            <a:spLocks/>
          </p:cNvSpPr>
          <p:nvPr/>
        </p:nvSpPr>
        <p:spPr>
          <a:xfrm>
            <a:off x="7815309" y="1900023"/>
            <a:ext cx="3436461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分为：日统计和月统计</a:t>
            </a:r>
            <a:endParaRPr lang="en-US" altLang="zh-CN" dirty="0"/>
          </a:p>
          <a:p>
            <a:r>
              <a:rPr lang="zh-CN" altLang="zh-CN" dirty="0"/>
              <a:t>输入开始时间和结束时间，显示统计时间段内的交易额和交易量，</a:t>
            </a:r>
            <a:r>
              <a:rPr lang="zh-CN" altLang="en-US" dirty="0"/>
              <a:t>对比</a:t>
            </a:r>
            <a:r>
              <a:rPr lang="zh-CN" altLang="zh-CN" dirty="0"/>
              <a:t>交易曲线</a:t>
            </a:r>
            <a:endParaRPr lang="en-US" altLang="zh-CN" dirty="0"/>
          </a:p>
          <a:p>
            <a:r>
              <a:rPr lang="zh-CN" altLang="en-US" dirty="0"/>
              <a:t>按日统计不能超过一个月，按月统计不能超过一年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代理商</a:t>
            </a:r>
            <a:r>
              <a:rPr lang="en-US" altLang="zh-CN" sz="3200" b="1" dirty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T+0</a:t>
            </a:r>
            <a:r>
              <a:rPr lang="zh-CN" altLang="en-US" sz="3200" b="1" dirty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管理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255363" y="2438094"/>
            <a:ext cx="2077072" cy="2076773"/>
            <a:chOff x="1348354" y="2293749"/>
            <a:chExt cx="2077072" cy="2076773"/>
          </a:xfrm>
        </p:grpSpPr>
        <p:sp>
          <p:nvSpPr>
            <p:cNvPr id="3" name="矩形 2"/>
            <p:cNvSpPr/>
            <p:nvPr/>
          </p:nvSpPr>
          <p:spPr>
            <a:xfrm>
              <a:off x="1348354" y="2293749"/>
              <a:ext cx="1817248" cy="1817248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03337" y="2448433"/>
              <a:ext cx="1922089" cy="192208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Heiti SC Light" charset="-122"/>
                  <a:ea typeface="Heiti SC Light" charset="-122"/>
                  <a:cs typeface="Heiti SC Light" charset="-122"/>
                </a:rPr>
                <a:t>商户注册</a:t>
              </a:r>
              <a:endParaRPr lang="en-US" altLang="zh-CN" sz="24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880500" y="2438094"/>
            <a:ext cx="2077072" cy="2076773"/>
            <a:chOff x="1348354" y="2293749"/>
            <a:chExt cx="2077072" cy="2076773"/>
          </a:xfrm>
        </p:grpSpPr>
        <p:sp>
          <p:nvSpPr>
            <p:cNvPr id="9" name="矩形 8"/>
            <p:cNvSpPr/>
            <p:nvPr/>
          </p:nvSpPr>
          <p:spPr>
            <a:xfrm>
              <a:off x="1348354" y="2293749"/>
              <a:ext cx="1817248" cy="181724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03337" y="2448433"/>
              <a:ext cx="1922089" cy="19220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Heiti SC Light" charset="-122"/>
                  <a:ea typeface="Heiti SC Light" charset="-122"/>
                  <a:cs typeface="Heiti SC Light" charset="-122"/>
                </a:rPr>
                <a:t>商户设置</a:t>
              </a:r>
              <a:endParaRPr lang="en-US" altLang="zh-CN" sz="24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505637" y="2438094"/>
            <a:ext cx="2077072" cy="2076773"/>
            <a:chOff x="1348354" y="2293749"/>
            <a:chExt cx="2077072" cy="2076773"/>
          </a:xfrm>
        </p:grpSpPr>
        <p:sp>
          <p:nvSpPr>
            <p:cNvPr id="12" name="矩形 11"/>
            <p:cNvSpPr/>
            <p:nvPr/>
          </p:nvSpPr>
          <p:spPr>
            <a:xfrm>
              <a:off x="1348354" y="2293749"/>
              <a:ext cx="1817248" cy="181724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03337" y="2448433"/>
              <a:ext cx="1922089" cy="192208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smtClean="0"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zh-CN" altLang="en-US" sz="24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商户交易</a:t>
              </a:r>
            </a:p>
            <a:p>
              <a:pPr algn="ctr"/>
              <a:r>
                <a:rPr lang="zh-CN" altLang="en-US" sz="24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清单</a:t>
              </a:r>
              <a:endParaRPr lang="en-US" altLang="zh-CN" sz="2400" b="1" dirty="0"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endParaRPr lang="en-US" altLang="zh-CN" sz="24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130775" y="2438094"/>
            <a:ext cx="2077072" cy="2076773"/>
            <a:chOff x="1348354" y="2293749"/>
            <a:chExt cx="2077072" cy="2076773"/>
          </a:xfrm>
        </p:grpSpPr>
        <p:sp>
          <p:nvSpPr>
            <p:cNvPr id="15" name="矩形 14"/>
            <p:cNvSpPr/>
            <p:nvPr/>
          </p:nvSpPr>
          <p:spPr>
            <a:xfrm>
              <a:off x="1348354" y="2293749"/>
              <a:ext cx="1817248" cy="18172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03337" y="2448433"/>
              <a:ext cx="1922089" cy="192208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latin typeface="Heiti SC Light" charset="-122"/>
                  <a:ea typeface="Heiti SC Light" charset="-122"/>
                  <a:cs typeface="Heiti SC Light" charset="-122"/>
                </a:rPr>
                <a:t>商户</a:t>
              </a:r>
              <a:r>
                <a:rPr lang="zh-CN" altLang="en-US" sz="2400" b="1" smtClean="0">
                  <a:latin typeface="Heiti SC Light" charset="-122"/>
                  <a:ea typeface="Heiti SC Light" charset="-122"/>
                  <a:cs typeface="Heiti SC Light" charset="-122"/>
                </a:rPr>
                <a:t>提现</a:t>
              </a:r>
            </a:p>
            <a:p>
              <a:pPr algn="ctr"/>
              <a:r>
                <a:rPr lang="zh-CN" altLang="en-US" sz="24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清单</a:t>
              </a:r>
              <a:endParaRPr lang="en-US" altLang="zh-CN" sz="24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2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商户注册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商户下载安装商户端</a:t>
            </a:r>
            <a:r>
              <a:rPr lang="en-US" altLang="zh-CN" dirty="0"/>
              <a:t>App</a:t>
            </a:r>
            <a:r>
              <a:rPr lang="zh-CN" altLang="en-US" dirty="0"/>
              <a:t>，注册商户端账号，打开进入</a:t>
            </a:r>
            <a:r>
              <a:rPr lang="en-US" altLang="zh-CN" dirty="0"/>
              <a:t>App</a:t>
            </a:r>
            <a:r>
              <a:rPr lang="zh-CN" altLang="en-US" dirty="0"/>
              <a:t>首页</a:t>
            </a:r>
            <a:endParaRPr lang="zh-CN" altLang="zh-CN" dirty="0"/>
          </a:p>
        </p:txBody>
      </p:sp>
      <p:pic>
        <p:nvPicPr>
          <p:cNvPr id="4" name="Picture 2" descr="C:\Users\junier_li\Desktop\App_download\卡卡兔商户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51" y="2132627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en-US" altLang="zh-CN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T+0</a:t>
            </a:r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管理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进入社区运营平台，在工具栏的最右方点击</a:t>
            </a:r>
            <a:r>
              <a:rPr lang="en-US" altLang="zh-CN" dirty="0"/>
              <a:t>T+0</a:t>
            </a:r>
            <a:r>
              <a:rPr lang="zh-CN" altLang="en-US" dirty="0"/>
              <a:t>弹出选择框</a:t>
            </a:r>
            <a:endParaRPr lang="zh-CN" altLang="zh-CN" dirty="0"/>
          </a:p>
        </p:txBody>
      </p:sp>
      <p:pic>
        <p:nvPicPr>
          <p:cNvPr id="4" name="图片 3" descr="/Users/ly/Desktop/屏幕快照 2017-01-12 上午11.49.4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1" y="2265675"/>
            <a:ext cx="3535059" cy="3227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9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商户设置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图片 2" descr="屏幕快照%202017-01-12%20上午11.12.5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28" y="3396328"/>
            <a:ext cx="6570994" cy="30664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1"/>
          <p:cNvSpPr txBox="1">
            <a:spLocks/>
          </p:cNvSpPr>
          <p:nvPr/>
        </p:nvSpPr>
        <p:spPr>
          <a:xfrm>
            <a:off x="673735" y="797560"/>
            <a:ext cx="11042984" cy="28623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在弹出的选择框中选择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商家设置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进入商家列表页面，可查看／编辑现有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商家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账号名称：商户名称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银行账号：提现银行账号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结算费率：结算时平台收取的费率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提现通道：第三方代付通道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状态：商户运营状态（启用、禁用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点击支付通道可进行支付通道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支付折扣：用户使用乐活券在商家消费可享受优惠折扣，根据实际商务谈判结果来设定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状态：设置商户支持乐活券收款状态（启用、禁用）</a:t>
            </a:r>
          </a:p>
          <a:p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添加商户	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8161901" y="1877982"/>
            <a:ext cx="3433316" cy="3785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开通商户时点击右上</a:t>
            </a:r>
            <a:r>
              <a:rPr lang="en-US" altLang="zh-CN" dirty="0"/>
              <a:t>“+”</a:t>
            </a:r>
            <a:r>
              <a:rPr lang="zh-CN" altLang="zh-CN" dirty="0"/>
              <a:t>进入开通</a:t>
            </a:r>
            <a:r>
              <a:rPr lang="zh-CN" altLang="zh-CN" dirty="0" smtClean="0"/>
              <a:t>页面</a:t>
            </a:r>
            <a:endParaRPr lang="en-US" altLang="zh-CN" dirty="0"/>
          </a:p>
          <a:p>
            <a:r>
              <a:rPr lang="zh-CN" altLang="zh-CN" dirty="0"/>
              <a:t>接入商户</a:t>
            </a:r>
            <a:r>
              <a:rPr lang="zh-CN" altLang="en-US" dirty="0"/>
              <a:t>：商户</a:t>
            </a:r>
            <a:r>
              <a:rPr lang="en-US" altLang="zh-CN" dirty="0"/>
              <a:t>Bid</a:t>
            </a:r>
          </a:p>
          <a:p>
            <a:r>
              <a:rPr lang="zh-CN" altLang="en-US" dirty="0"/>
              <a:t>账号名称：商户名称</a:t>
            </a:r>
            <a:endParaRPr lang="en-US" altLang="zh-CN" dirty="0"/>
          </a:p>
          <a:p>
            <a:r>
              <a:rPr lang="zh-CN" altLang="en-US" dirty="0"/>
              <a:t>银行账号：提现银行账号</a:t>
            </a:r>
            <a:endParaRPr lang="en-US" altLang="zh-CN" dirty="0"/>
          </a:p>
          <a:p>
            <a:r>
              <a:rPr lang="zh-CN" altLang="en-US" dirty="0"/>
              <a:t>结算费率：结算时平台收取的费率</a:t>
            </a:r>
            <a:endParaRPr lang="en-US" altLang="zh-CN" dirty="0"/>
          </a:p>
          <a:p>
            <a:r>
              <a:rPr lang="zh-CN" altLang="en-US" dirty="0"/>
              <a:t>提现通道：第三方代付通道</a:t>
            </a:r>
            <a:endParaRPr lang="en-US" altLang="zh-CN" dirty="0"/>
          </a:p>
        </p:txBody>
      </p:sp>
      <p:pic>
        <p:nvPicPr>
          <p:cNvPr id="7" name="图片 6" descr="/Users/ly/Desktop/屏幕快照 2017-01-12 上午11.14.5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2" y="1877982"/>
            <a:ext cx="6984776" cy="337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3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交易清单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8118570" y="1459528"/>
            <a:ext cx="3477326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在点击工具栏的最右方</a:t>
            </a:r>
            <a:r>
              <a:rPr lang="en-US" altLang="zh-CN" dirty="0"/>
              <a:t>T+0</a:t>
            </a:r>
            <a:r>
              <a:rPr lang="zh-CN" altLang="zh-CN" dirty="0"/>
              <a:t>弹出选择框后选择</a:t>
            </a:r>
            <a:r>
              <a:rPr lang="en-US" altLang="zh-CN" dirty="0"/>
              <a:t>“</a:t>
            </a:r>
            <a:r>
              <a:rPr lang="zh-CN" altLang="zh-CN" dirty="0"/>
              <a:t>交易清单</a:t>
            </a:r>
            <a:r>
              <a:rPr lang="en-US" altLang="zh-CN" dirty="0"/>
              <a:t>”</a:t>
            </a:r>
            <a:r>
              <a:rPr lang="zh-CN" altLang="zh-CN" dirty="0"/>
              <a:t>可筛选或者搜索查看交易记录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en-US" dirty="0"/>
              <a:t>开始时间：交易开始时间</a:t>
            </a:r>
            <a:endParaRPr lang="en-US" altLang="zh-CN" dirty="0"/>
          </a:p>
          <a:p>
            <a:r>
              <a:rPr lang="zh-CN" altLang="en-US" dirty="0"/>
              <a:t>结束时间：交易结束时间</a:t>
            </a:r>
            <a:endParaRPr lang="en-US" altLang="zh-CN" dirty="0"/>
          </a:p>
          <a:p>
            <a:r>
              <a:rPr lang="zh-CN" altLang="en-US" dirty="0"/>
              <a:t>关键字：支持按商户名搜索</a:t>
            </a:r>
            <a:endParaRPr lang="zh-CN" altLang="en-US" dirty="0"/>
          </a:p>
        </p:txBody>
      </p:sp>
      <p:pic>
        <p:nvPicPr>
          <p:cNvPr id="8" name="图片 7" descr="/Users/ly/Desktop/屏幕快照 2017-01-12 上午11.09.1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4" y="2084139"/>
            <a:ext cx="7128792" cy="290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ly/Desktop/屏幕快照 2017-01-12 上午11.09.4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" y="2001482"/>
            <a:ext cx="7416824" cy="2893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提现记录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8090559" y="1637081"/>
            <a:ext cx="3637938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在点击工具栏的最右方</a:t>
            </a:r>
            <a:r>
              <a:rPr lang="en-US" altLang="zh-CN" dirty="0"/>
              <a:t>T+0</a:t>
            </a:r>
            <a:r>
              <a:rPr lang="zh-CN" altLang="zh-CN" dirty="0"/>
              <a:t>弹出选择框后选择</a:t>
            </a:r>
            <a:r>
              <a:rPr lang="en-US" altLang="zh-CN" dirty="0"/>
              <a:t>“</a:t>
            </a:r>
            <a:r>
              <a:rPr lang="zh-CN" altLang="zh-CN" dirty="0"/>
              <a:t>提现清单</a:t>
            </a:r>
            <a:r>
              <a:rPr lang="en-US" altLang="zh-CN" dirty="0"/>
              <a:t>” </a:t>
            </a:r>
            <a:r>
              <a:rPr lang="zh-CN" altLang="zh-CN" dirty="0"/>
              <a:t>可筛选或者搜索查看提现记录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en-US" dirty="0"/>
              <a:t>开始时间：交易开始时间</a:t>
            </a:r>
            <a:endParaRPr lang="en-US" altLang="zh-CN" dirty="0"/>
          </a:p>
          <a:p>
            <a:r>
              <a:rPr lang="zh-CN" altLang="en-US" dirty="0"/>
              <a:t>结束时间：交易结束时间</a:t>
            </a:r>
            <a:endParaRPr lang="en-US" altLang="zh-CN" dirty="0"/>
          </a:p>
          <a:p>
            <a:r>
              <a:rPr lang="zh-CN" altLang="en-US" dirty="0"/>
              <a:t>关键字：支持按商户名搜索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/>
              <a:t>生成商户二维码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619" y="1518053"/>
            <a:ext cx="9493153" cy="3785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商户支付二维码格式：</a:t>
            </a:r>
            <a:r>
              <a:rPr lang="zh-CN" altLang="en-US" dirty="0"/>
              <a:t> </a:t>
            </a:r>
            <a:r>
              <a:rPr lang="en-US" altLang="zh-CN" dirty="0"/>
              <a:t>http://</a:t>
            </a:r>
            <a:r>
              <a:rPr lang="en-US" altLang="zh-CN" dirty="0" err="1"/>
              <a:t>xxxx.com</a:t>
            </a:r>
            <a:r>
              <a:rPr lang="en-US" altLang="zh-CN" dirty="0"/>
              <a:t>/PAY?B=</a:t>
            </a:r>
            <a:r>
              <a:rPr lang="en-US" altLang="zh-CN" dirty="0" err="1"/>
              <a:t>xxxxxxxx</a:t>
            </a:r>
            <a:endParaRPr lang="zh-CN" altLang="zh-CN" dirty="0"/>
          </a:p>
          <a:p>
            <a:r>
              <a:rPr lang="zh-CN" altLang="zh-CN" dirty="0"/>
              <a:t>参数</a:t>
            </a:r>
            <a:r>
              <a:rPr lang="en-US" altLang="zh-CN" dirty="0"/>
              <a:t>B</a:t>
            </a:r>
            <a:r>
              <a:rPr lang="zh-CN" altLang="zh-CN" dirty="0"/>
              <a:t>为商户</a:t>
            </a:r>
            <a:r>
              <a:rPr lang="en-US" altLang="zh-CN" dirty="0"/>
              <a:t>ID</a:t>
            </a:r>
            <a:r>
              <a:rPr lang="zh-CN" altLang="zh-CN" dirty="0"/>
              <a:t>。只要符合</a:t>
            </a:r>
            <a:r>
              <a:rPr lang="en-US" altLang="zh-CN" dirty="0"/>
              <a:t>http://</a:t>
            </a:r>
            <a:r>
              <a:rPr lang="en-US" altLang="zh-CN" dirty="0" err="1"/>
              <a:t>xxxx.com</a:t>
            </a:r>
            <a:r>
              <a:rPr lang="en-US" altLang="zh-CN" dirty="0"/>
              <a:t>/PAY?B=</a:t>
            </a:r>
            <a:r>
              <a:rPr lang="zh-CN" altLang="zh-CN" dirty="0"/>
              <a:t>前缀的都可认为是支付二维码。</a:t>
            </a:r>
            <a:r>
              <a:rPr lang="en-US" altLang="zh-CN" dirty="0"/>
              <a:t>http://</a:t>
            </a:r>
            <a:r>
              <a:rPr lang="en-US" altLang="zh-CN" dirty="0" err="1"/>
              <a:t>xxxx.com</a:t>
            </a:r>
            <a:r>
              <a:rPr lang="zh-CN" altLang="zh-CN" dirty="0"/>
              <a:t>根据实际需要设置，确定后以后不再修改。</a:t>
            </a:r>
            <a:endParaRPr lang="en-US" altLang="zh-CN" dirty="0"/>
          </a:p>
          <a:p>
            <a:r>
              <a:rPr lang="zh-CN" altLang="en-US" dirty="0"/>
              <a:t>将生成的二维码贴在商户收款台位置以供扫码付款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1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0" hangingPunct="0"/>
            <a:r>
              <a:rPr lang="zh-CN" altLang="en-US" sz="3200" b="1" dirty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金融平台介绍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6105" y="919480"/>
            <a:ext cx="10900092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金融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平台是企业内部管理虚拟货币的一套标准金融体系，支持多应用，多种虚拟货币管理，实现多种虚拟币之间的汇兑、转账、结算。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818177" y="3099661"/>
            <a:ext cx="1642820" cy="1642820"/>
          </a:xfrm>
          <a:prstGeom prst="diamond">
            <a:avLst/>
          </a:prstGeom>
          <a:solidFill>
            <a:srgbClr val="33A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虚拟货币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正五边形 2"/>
          <p:cNvSpPr/>
          <p:nvPr/>
        </p:nvSpPr>
        <p:spPr>
          <a:xfrm>
            <a:off x="7501179" y="3099662"/>
            <a:ext cx="1724961" cy="164282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虚拟</a:t>
            </a:r>
          </a:p>
          <a:p>
            <a:pPr algn="ctr"/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货币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上下箭头 3"/>
          <p:cNvSpPr/>
          <p:nvPr/>
        </p:nvSpPr>
        <p:spPr>
          <a:xfrm rot="5400000">
            <a:off x="5741682" y="2544968"/>
            <a:ext cx="588936" cy="2752207"/>
          </a:xfrm>
          <a:prstGeom prst="upDownArrow">
            <a:avLst>
              <a:gd name="adj1" fmla="val 24190"/>
              <a:gd name="adj2" fmla="val 6310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8475" y="3320906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汇兑、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转账</a:t>
            </a:r>
          </a:p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algn="ctr"/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结算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/>
              <a:t>销售端扫码支付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5914"/>
          <a:stretch/>
        </p:blipFill>
        <p:spPr bwMode="auto">
          <a:xfrm>
            <a:off x="673735" y="1850157"/>
            <a:ext cx="2282832" cy="366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b="6309"/>
          <a:stretch/>
        </p:blipFill>
        <p:spPr bwMode="auto">
          <a:xfrm>
            <a:off x="5263501" y="1810363"/>
            <a:ext cx="2321183" cy="370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b="5794"/>
          <a:stretch/>
        </p:blipFill>
        <p:spPr bwMode="auto">
          <a:xfrm>
            <a:off x="2757421" y="1652441"/>
            <a:ext cx="2506080" cy="401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8483353" y="2365501"/>
            <a:ext cx="2816530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用户使用销售端，打开我的乐活券，点击右上角扫一扫，对准商家二维码，输入金额立即支付款即可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87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/>
              <a:t>商家收款查看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打开商户</a:t>
            </a:r>
            <a:r>
              <a:rPr lang="en-US" altLang="zh-CN" dirty="0"/>
              <a:t>App</a:t>
            </a:r>
            <a:r>
              <a:rPr lang="zh-CN" altLang="en-US" dirty="0"/>
              <a:t>首页，点击账本，即可查看收款记录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69366" y="1874638"/>
            <a:ext cx="10580190" cy="3766745"/>
            <a:chOff x="144" y="2069"/>
            <a:chExt cx="20394" cy="6969"/>
          </a:xfrm>
        </p:grpSpPr>
        <p:pic>
          <p:nvPicPr>
            <p:cNvPr id="5" name="图片 4" descr="账本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" y="2069"/>
              <a:ext cx="3919" cy="6967"/>
            </a:xfrm>
            <a:prstGeom prst="rect">
              <a:avLst/>
            </a:prstGeom>
          </p:spPr>
        </p:pic>
        <p:pic>
          <p:nvPicPr>
            <p:cNvPr id="6" name="图片 5" descr="账本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1" y="2069"/>
              <a:ext cx="3911" cy="6966"/>
            </a:xfrm>
            <a:prstGeom prst="rect">
              <a:avLst/>
            </a:prstGeom>
          </p:spPr>
        </p:pic>
        <p:pic>
          <p:nvPicPr>
            <p:cNvPr id="7" name="图片 6" descr="账本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6" y="2069"/>
              <a:ext cx="3913" cy="6968"/>
            </a:xfrm>
            <a:prstGeom prst="rect">
              <a:avLst/>
            </a:prstGeom>
          </p:spPr>
        </p:pic>
        <p:pic>
          <p:nvPicPr>
            <p:cNvPr id="8" name="图片 7" descr="账本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5" y="2069"/>
              <a:ext cx="3914" cy="6969"/>
            </a:xfrm>
            <a:prstGeom prst="rect">
              <a:avLst/>
            </a:prstGeom>
          </p:spPr>
        </p:pic>
        <p:pic>
          <p:nvPicPr>
            <p:cNvPr id="9" name="图片 8" descr="账本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01" y="2069"/>
              <a:ext cx="3837" cy="6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7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/>
              <a:t>现金账户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6105" y="919480"/>
            <a:ext cx="11332092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在商家</a:t>
            </a:r>
            <a:r>
              <a:rPr lang="en-US" altLang="zh-CN" dirty="0"/>
              <a:t>app</a:t>
            </a:r>
            <a:r>
              <a:rPr lang="zh-CN" altLang="zh-CN" dirty="0"/>
              <a:t>首页的右上角点击【更多】按钮，选中列表中的【现金账户】即可查看账户当前所剩余金额</a:t>
            </a:r>
            <a:r>
              <a:rPr lang="zh-CN" altLang="en-US" dirty="0"/>
              <a:t>，发起提现</a:t>
            </a:r>
            <a:r>
              <a:rPr lang="zh-CN" altLang="zh-CN" dirty="0"/>
              <a:t>以及历史提现记录</a:t>
            </a:r>
            <a:endParaRPr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275129" y="2118749"/>
            <a:ext cx="9566101" cy="3755107"/>
            <a:chOff x="1259631" y="3901055"/>
            <a:chExt cx="6811777" cy="2673916"/>
          </a:xfrm>
        </p:grpSpPr>
        <p:pic>
          <p:nvPicPr>
            <p:cNvPr id="5" name="图片 4" descr="../Downloads/归档/12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7" t="13430" r="9161" b="14510"/>
            <a:stretch/>
          </p:blipFill>
          <p:spPr bwMode="auto">
            <a:xfrm>
              <a:off x="1259631" y="3909718"/>
              <a:ext cx="1628711" cy="2665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 descr="../Downloads/归档/3.pn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4" t="13468" r="8938" b="13969"/>
            <a:stretch/>
          </p:blipFill>
          <p:spPr bwMode="auto">
            <a:xfrm>
              <a:off x="3016808" y="3909717"/>
              <a:ext cx="1627200" cy="266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6" descr="../Downloads/归档/2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" t="13613" r="9127" b="13957"/>
            <a:stretch/>
          </p:blipFill>
          <p:spPr bwMode="auto">
            <a:xfrm>
              <a:off x="4745000" y="3901055"/>
              <a:ext cx="1627200" cy="266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7" descr="../Downloads/归档/1.png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1" t="13181" r="8488" b="14402"/>
            <a:stretch/>
          </p:blipFill>
          <p:spPr bwMode="auto">
            <a:xfrm>
              <a:off x="6444208" y="3901055"/>
              <a:ext cx="1627200" cy="2664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50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en-US" altLang="zh-CN" dirty="0"/>
              <a:t>T+0</a:t>
            </a:r>
            <a:r>
              <a:rPr lang="zh-CN" altLang="en-US" dirty="0"/>
              <a:t>提现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7965" y="1520677"/>
            <a:ext cx="10143889" cy="378565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charset="2"/>
              <a:buChar char="Ø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T+0</a:t>
            </a:r>
            <a:r>
              <a:rPr lang="zh-CN" altLang="zh-CN" dirty="0"/>
              <a:t>结算规则：</a:t>
            </a:r>
          </a:p>
          <a:p>
            <a:r>
              <a:rPr lang="zh-CN" altLang="zh-CN" dirty="0"/>
              <a:t>商户可随时提现，每次提现收取</a:t>
            </a:r>
            <a:r>
              <a:rPr lang="en-US" altLang="zh-CN" dirty="0"/>
              <a:t>2</a:t>
            </a:r>
            <a:r>
              <a:rPr lang="zh-CN" altLang="zh-CN" dirty="0"/>
              <a:t>元手续费，注：可累积多笔提现）</a:t>
            </a:r>
          </a:p>
          <a:p>
            <a:r>
              <a:rPr lang="en-US" altLang="zh-CN" dirty="0"/>
              <a:t>14:00</a:t>
            </a:r>
            <a:r>
              <a:rPr lang="zh-CN" altLang="zh-CN" dirty="0"/>
              <a:t>前点击提现按钮，当天即可到账；</a:t>
            </a:r>
          </a:p>
          <a:p>
            <a:r>
              <a:rPr lang="en-US" altLang="zh-CN" dirty="0"/>
              <a:t>14:00</a:t>
            </a:r>
            <a:r>
              <a:rPr lang="zh-CN" altLang="zh-CN" dirty="0"/>
              <a:t>以后提现，则第二天到账；</a:t>
            </a:r>
          </a:p>
          <a:p>
            <a:r>
              <a:rPr lang="zh-CN" altLang="zh-CN" dirty="0"/>
              <a:t>周五</a:t>
            </a:r>
            <a:r>
              <a:rPr lang="en-US" altLang="zh-CN" dirty="0"/>
              <a:t>14:00</a:t>
            </a:r>
            <a:r>
              <a:rPr lang="zh-CN" altLang="zh-CN" dirty="0"/>
              <a:t>后提现，则周一到账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4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eaLnBrk="0" hangingPunct="0">
              <a:defRPr sz="3200" b="1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defRPr>
            </a:lvl1pPr>
          </a:lstStyle>
          <a:p>
            <a:r>
              <a:rPr lang="zh-CN" altLang="en-US" dirty="0"/>
              <a:t>商户合同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63976" y="1905507"/>
            <a:ext cx="9301814" cy="30469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lnSpc>
                <a:spcPct val="200000"/>
              </a:lnSpc>
              <a:buFont typeface="Wingdings" charset="2"/>
              <a:buChar char="Ø"/>
            </a:pPr>
            <a:r>
              <a:rPr lang="zh-CN" altLang="en-US" dirty="0"/>
              <a:t>可根据实际情况同商户签订</a:t>
            </a:r>
            <a:r>
              <a:rPr lang="zh-CN" altLang="zh-CN" dirty="0"/>
              <a:t>合同</a:t>
            </a:r>
            <a:endParaRPr lang="en-US" altLang="zh-CN" dirty="0"/>
          </a:p>
          <a:p>
            <a:pPr lvl="0">
              <a:lnSpc>
                <a:spcPct val="200000"/>
              </a:lnSpc>
              <a:buFont typeface="Wingdings" charset="2"/>
              <a:buChar char="Ø"/>
            </a:pPr>
            <a:r>
              <a:rPr lang="zh-CN" altLang="en-US" dirty="0"/>
              <a:t>可根据实际情况</a:t>
            </a:r>
            <a:r>
              <a:rPr lang="zh-CN" altLang="zh-CN" dirty="0"/>
              <a:t>开具发票：</a:t>
            </a:r>
          </a:p>
          <a:p>
            <a:pPr lvl="0">
              <a:lnSpc>
                <a:spcPct val="200000"/>
              </a:lnSpc>
              <a:buFont typeface="Wingdings" charset="2"/>
              <a:buChar char="Ø"/>
            </a:pPr>
            <a:r>
              <a:rPr lang="zh-CN" altLang="zh-CN" dirty="0"/>
              <a:t>发票抬头为</a:t>
            </a:r>
            <a:r>
              <a:rPr lang="en-US" altLang="zh-CN" dirty="0"/>
              <a:t>XXXX</a:t>
            </a:r>
            <a:r>
              <a:rPr lang="zh-CN" altLang="zh-CN" dirty="0"/>
              <a:t>有限公司</a:t>
            </a:r>
          </a:p>
          <a:p>
            <a:pPr lvl="0">
              <a:lnSpc>
                <a:spcPct val="200000"/>
              </a:lnSpc>
              <a:buFont typeface="Wingdings" charset="2"/>
              <a:buChar char="Ø"/>
            </a:pPr>
            <a:r>
              <a:rPr lang="zh-CN" altLang="zh-CN" dirty="0"/>
              <a:t>发票类型必须为该商户的行业类型，例：餐饮必须开餐饮发票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526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62885" y="2282825"/>
            <a:ext cx="6657975" cy="2157095"/>
            <a:chOff x="1194" y="3611"/>
            <a:chExt cx="10485" cy="3397"/>
          </a:xfrm>
        </p:grpSpPr>
        <p:sp>
          <p:nvSpPr>
            <p:cNvPr id="12" name="文本框 11"/>
            <p:cNvSpPr txBox="1"/>
            <p:nvPr/>
          </p:nvSpPr>
          <p:spPr>
            <a:xfrm>
              <a:off x="1194" y="4754"/>
              <a:ext cx="10485" cy="2254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0070C0"/>
                  </a:solidFill>
                  <a:latin typeface="黑体" panose="02010609060101010101" charset="-122"/>
                  <a:ea typeface="黑体" panose="02010609060101010101" charset="-122"/>
                </a:rPr>
                <a:t>感谢观看</a:t>
              </a:r>
            </a:p>
            <a:p>
              <a:endParaRPr lang="zh-CN" altLang="en-US" sz="4400" b="1" dirty="0" smtClean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088" y="3611"/>
              <a:ext cx="8696" cy="2982"/>
              <a:chOff x="5260" y="3501"/>
              <a:chExt cx="8696" cy="298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260" y="3917"/>
                <a:ext cx="8696" cy="2567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70C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267" y="3501"/>
                <a:ext cx="4628" cy="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123" y="3725"/>
              <a:ext cx="4628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rgbClr val="0070C0"/>
                  </a:solidFill>
                </a:rPr>
                <a:t>THANKS</a:t>
              </a:r>
              <a:r>
                <a:rPr lang="zh-CN" altLang="en-US">
                  <a:solidFill>
                    <a:srgbClr val="0070C0"/>
                  </a:solidFill>
                </a:rPr>
                <a:t>  </a:t>
              </a:r>
              <a:r>
                <a:rPr lang="en-US" altLang="zh-CN">
                  <a:solidFill>
                    <a:srgbClr val="0070C0"/>
                  </a:solidFill>
                </a:rPr>
                <a:t>FOR</a:t>
              </a:r>
              <a:r>
                <a:rPr lang="zh-CN" altLang="en-US">
                  <a:solidFill>
                    <a:srgbClr val="0070C0"/>
                  </a:solidFill>
                </a:rPr>
                <a:t>  </a:t>
              </a:r>
              <a:r>
                <a:rPr lang="en-US" altLang="zh-CN">
                  <a:solidFill>
                    <a:srgbClr val="0070C0"/>
                  </a:solidFill>
                </a:rPr>
                <a:t>WATCHING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金融平台功能</a:t>
            </a:r>
            <a:endParaRPr lang="en-US" altLang="zh-CN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5" name="任意多边形 3"/>
          <p:cNvSpPr/>
          <p:nvPr>
            <p:custDataLst>
              <p:tags r:id="rId1"/>
            </p:custDataLst>
          </p:nvPr>
        </p:nvSpPr>
        <p:spPr>
          <a:xfrm flipH="1">
            <a:off x="1291908" y="4489965"/>
            <a:ext cx="9577952" cy="1380565"/>
          </a:xfrm>
          <a:custGeom>
            <a:avLst/>
            <a:gdLst>
              <a:gd name="connsiteX0" fmla="*/ 3343780 w 3352800"/>
              <a:gd name="connsiteY0" fmla="*/ 466735 h 491067"/>
              <a:gd name="connsiteX1" fmla="*/ 9020 w 3352800"/>
              <a:gd name="connsiteY1" fmla="*/ 466735 h 491067"/>
              <a:gd name="connsiteX2" fmla="*/ 0 w 3352800"/>
              <a:gd name="connsiteY2" fmla="*/ 491067 h 491067"/>
              <a:gd name="connsiteX3" fmla="*/ 3352800 w 3352800"/>
              <a:gd name="connsiteY3" fmla="*/ 491067 h 491067"/>
              <a:gd name="connsiteX4" fmla="*/ 3170766 w 3352800"/>
              <a:gd name="connsiteY4" fmla="*/ 0 h 491067"/>
              <a:gd name="connsiteX5" fmla="*/ 182034 w 3352800"/>
              <a:gd name="connsiteY5" fmla="*/ 0 h 491067"/>
              <a:gd name="connsiteX6" fmla="*/ 15692 w 3352800"/>
              <a:gd name="connsiteY6" fmla="*/ 448735 h 491067"/>
              <a:gd name="connsiteX7" fmla="*/ 3337108 w 3352800"/>
              <a:gd name="connsiteY7" fmla="*/ 448735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491067">
                <a:moveTo>
                  <a:pt x="3343780" y="466735"/>
                </a:moveTo>
                <a:lnTo>
                  <a:pt x="9020" y="466735"/>
                </a:lnTo>
                <a:lnTo>
                  <a:pt x="0" y="491067"/>
                </a:lnTo>
                <a:lnTo>
                  <a:pt x="3352800" y="491067"/>
                </a:lnTo>
                <a:close/>
                <a:moveTo>
                  <a:pt x="3170766" y="0"/>
                </a:moveTo>
                <a:lnTo>
                  <a:pt x="182034" y="0"/>
                </a:lnTo>
                <a:lnTo>
                  <a:pt x="15692" y="448735"/>
                </a:lnTo>
                <a:lnTo>
                  <a:pt x="3337108" y="4487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金融平台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4"/>
          <p:cNvGrpSpPr/>
          <p:nvPr>
            <p:custDataLst>
              <p:tags r:id="rId2"/>
            </p:custDataLst>
          </p:nvPr>
        </p:nvGrpSpPr>
        <p:grpSpPr>
          <a:xfrm>
            <a:off x="4732782" y="2355697"/>
            <a:ext cx="1028700" cy="2661285"/>
            <a:chOff x="4638032" y="1310566"/>
            <a:chExt cx="1028565" cy="2660937"/>
          </a:xfrm>
        </p:grpSpPr>
        <p:cxnSp>
          <p:nvCxnSpPr>
            <p:cNvPr id="7" name="Gerade Verbindung 11"/>
            <p:cNvCxnSpPr/>
            <p:nvPr>
              <p:custDataLst>
                <p:tags r:id="rId18"/>
              </p:custDataLst>
            </p:nvPr>
          </p:nvCxnSpPr>
          <p:spPr bwMode="auto">
            <a:xfrm>
              <a:off x="5152223" y="2337966"/>
              <a:ext cx="0" cy="1633537"/>
            </a:xfrm>
            <a:prstGeom prst="line">
              <a:avLst/>
            </a:prstGeom>
            <a:ln>
              <a:solidFill>
                <a:srgbClr val="595959"/>
              </a:solidFill>
              <a:headEnd type="none" w="med" len="med"/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2" name="Ellips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38032" y="1310566"/>
              <a:ext cx="1028565" cy="10272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额度管理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9" name="组合 23"/>
          <p:cNvGrpSpPr/>
          <p:nvPr>
            <p:custDataLst>
              <p:tags r:id="rId3"/>
            </p:custDataLst>
          </p:nvPr>
        </p:nvGrpSpPr>
        <p:grpSpPr>
          <a:xfrm>
            <a:off x="6340060" y="2350617"/>
            <a:ext cx="1010285" cy="2621280"/>
            <a:chOff x="5742002" y="1350562"/>
            <a:chExt cx="1010152" cy="2620941"/>
          </a:xfrm>
        </p:grpSpPr>
        <p:cxnSp>
          <p:nvCxnSpPr>
            <p:cNvPr id="10" name="Gerade Verbindung 12"/>
            <p:cNvCxnSpPr/>
            <p:nvPr>
              <p:custDataLst>
                <p:tags r:id="rId16"/>
              </p:custDataLst>
            </p:nvPr>
          </p:nvCxnSpPr>
          <p:spPr bwMode="auto">
            <a:xfrm>
              <a:off x="6267769" y="2337966"/>
              <a:ext cx="0" cy="1633537"/>
            </a:xfrm>
            <a:prstGeom prst="line">
              <a:avLst/>
            </a:prstGeom>
            <a:noFill/>
            <a:ln w="12700" cap="flat" cmpd="sng" algn="ctr">
              <a:solidFill>
                <a:srgbClr val="595959"/>
              </a:solidFill>
              <a:prstDash val="sysDash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" name="Ellips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742002" y="1350562"/>
              <a:ext cx="1010152" cy="1010064"/>
            </a:xfrm>
            <a:prstGeom prst="ellipse">
              <a:avLst/>
            </a:prstGeom>
            <a:solidFill>
              <a:srgbClr val="00919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交易管理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2" name="组合 26"/>
          <p:cNvGrpSpPr/>
          <p:nvPr>
            <p:custDataLst>
              <p:tags r:id="rId4"/>
            </p:custDataLst>
          </p:nvPr>
        </p:nvGrpSpPr>
        <p:grpSpPr>
          <a:xfrm>
            <a:off x="3150269" y="2345537"/>
            <a:ext cx="1003935" cy="2656205"/>
            <a:chOff x="2421881" y="1315645"/>
            <a:chExt cx="1003803" cy="2655858"/>
          </a:xfrm>
        </p:grpSpPr>
        <p:cxnSp>
          <p:nvCxnSpPr>
            <p:cNvPr id="13" name="Gerade Verbindung 8"/>
            <p:cNvCxnSpPr/>
            <p:nvPr>
              <p:custDataLst>
                <p:tags r:id="rId14"/>
              </p:custDataLst>
            </p:nvPr>
          </p:nvCxnSpPr>
          <p:spPr bwMode="auto">
            <a:xfrm>
              <a:off x="2924158" y="2337966"/>
              <a:ext cx="0" cy="1633537"/>
            </a:xfrm>
            <a:prstGeom prst="line">
              <a:avLst/>
            </a:prstGeom>
            <a:ln>
              <a:solidFill>
                <a:srgbClr val="595959"/>
              </a:solidFill>
              <a:headEnd type="none" w="med" len="med"/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4" name="Ellips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421881" y="1315645"/>
              <a:ext cx="1003803" cy="1003715"/>
            </a:xfrm>
            <a:prstGeom prst="ellipse">
              <a:avLst/>
            </a:prstGeom>
            <a:solidFill>
              <a:srgbClr val="F7725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商户管理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22" name="组合 23"/>
          <p:cNvGrpSpPr/>
          <p:nvPr>
            <p:custDataLst>
              <p:tags r:id="rId5"/>
            </p:custDataLst>
          </p:nvPr>
        </p:nvGrpSpPr>
        <p:grpSpPr>
          <a:xfrm>
            <a:off x="7928923" y="2373477"/>
            <a:ext cx="992505" cy="2579370"/>
            <a:chOff x="5771207" y="1392463"/>
            <a:chExt cx="992375" cy="2579040"/>
          </a:xfrm>
        </p:grpSpPr>
        <p:cxnSp>
          <p:nvCxnSpPr>
            <p:cNvPr id="23" name="Gerade Verbindung 12"/>
            <p:cNvCxnSpPr/>
            <p:nvPr>
              <p:custDataLst>
                <p:tags r:id="rId12"/>
              </p:custDataLst>
            </p:nvPr>
          </p:nvCxnSpPr>
          <p:spPr bwMode="auto">
            <a:xfrm>
              <a:off x="6267769" y="2337966"/>
              <a:ext cx="0" cy="1633537"/>
            </a:xfrm>
            <a:prstGeom prst="line">
              <a:avLst/>
            </a:prstGeom>
            <a:noFill/>
            <a:ln w="12700" cap="flat" cmpd="sng" algn="ctr">
              <a:solidFill>
                <a:srgbClr val="595959"/>
              </a:solidFill>
              <a:prstDash val="sysDash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4" name="Ellips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771207" y="1392463"/>
              <a:ext cx="992375" cy="992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账单管理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29" name="组合 26"/>
          <p:cNvGrpSpPr/>
          <p:nvPr>
            <p:custDataLst>
              <p:tags r:id="rId6"/>
            </p:custDataLst>
          </p:nvPr>
        </p:nvGrpSpPr>
        <p:grpSpPr>
          <a:xfrm>
            <a:off x="1567756" y="2345537"/>
            <a:ext cx="1003935" cy="2656205"/>
            <a:chOff x="2421881" y="1315645"/>
            <a:chExt cx="1003803" cy="2655858"/>
          </a:xfrm>
        </p:grpSpPr>
        <p:cxnSp>
          <p:nvCxnSpPr>
            <p:cNvPr id="30" name="Gerade Verbindung 8"/>
            <p:cNvCxnSpPr/>
            <p:nvPr>
              <p:custDataLst>
                <p:tags r:id="rId10"/>
              </p:custDataLst>
            </p:nvPr>
          </p:nvCxnSpPr>
          <p:spPr bwMode="auto">
            <a:xfrm>
              <a:off x="2924158" y="2337966"/>
              <a:ext cx="0" cy="1633537"/>
            </a:xfrm>
            <a:prstGeom prst="line">
              <a:avLst/>
            </a:prstGeom>
            <a:ln>
              <a:solidFill>
                <a:srgbClr val="595959"/>
              </a:solidFill>
              <a:headEnd type="none" w="med" len="med"/>
              <a:tailEnd type="oval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31" name="Ellipse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21881" y="1315645"/>
              <a:ext cx="1003803" cy="10037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用户管理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32" name="组合 23"/>
          <p:cNvGrpSpPr/>
          <p:nvPr>
            <p:custDataLst>
              <p:tags r:id="rId7"/>
            </p:custDataLst>
          </p:nvPr>
        </p:nvGrpSpPr>
        <p:grpSpPr>
          <a:xfrm>
            <a:off x="9500006" y="2345537"/>
            <a:ext cx="992505" cy="2579370"/>
            <a:chOff x="5771207" y="1392463"/>
            <a:chExt cx="992375" cy="2579040"/>
          </a:xfrm>
        </p:grpSpPr>
        <p:cxnSp>
          <p:nvCxnSpPr>
            <p:cNvPr id="33" name="Gerade Verbindung 12"/>
            <p:cNvCxnSpPr/>
            <p:nvPr>
              <p:custDataLst>
                <p:tags r:id="rId8"/>
              </p:custDataLst>
            </p:nvPr>
          </p:nvCxnSpPr>
          <p:spPr bwMode="auto">
            <a:xfrm>
              <a:off x="6267769" y="2337966"/>
              <a:ext cx="0" cy="1633537"/>
            </a:xfrm>
            <a:prstGeom prst="line">
              <a:avLst/>
            </a:prstGeom>
            <a:noFill/>
            <a:ln w="12700" cap="flat" cmpd="sng" algn="ctr">
              <a:solidFill>
                <a:srgbClr val="595959"/>
              </a:solidFill>
              <a:prstDash val="sysDash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4" name="Ellipse 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71207" y="1392463"/>
              <a:ext cx="992375" cy="992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zh-CN" altLang="en-US" sz="2000" b="1" dirty="0">
                  <a:latin typeface="Heiti SC Light" charset="-122"/>
                  <a:ea typeface="Heiti SC Light" charset="-122"/>
                  <a:cs typeface="Heiti SC Light" charset="-122"/>
                </a:rPr>
                <a:t>交易统计</a:t>
              </a:r>
              <a:endParaRPr lang="en-US" altLang="zh-CN" sz="20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6105" y="919480"/>
            <a:ext cx="10900092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、用户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2</a:t>
            </a:r>
            <a:r>
              <a:rPr lang="zh-CN" altLang="en-US" dirty="0"/>
              <a:t>、商户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3</a:t>
            </a:r>
            <a:r>
              <a:rPr lang="zh-CN" altLang="en-US" dirty="0"/>
              <a:t>、额度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4</a:t>
            </a:r>
            <a:r>
              <a:rPr lang="zh-CN" altLang="en-US" dirty="0"/>
              <a:t>、交易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5</a:t>
            </a:r>
            <a:r>
              <a:rPr lang="zh-CN" altLang="en-US" dirty="0"/>
              <a:t>、账单</a:t>
            </a:r>
            <a:r>
              <a:rPr lang="zh-CN" altLang="en-US" dirty="0" smtClean="0"/>
              <a:t>管理  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、交易</a:t>
            </a:r>
            <a:r>
              <a:rPr lang="zh-CN" altLang="en-US" dirty="0"/>
              <a:t>统计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3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673735" y="1361450"/>
            <a:ext cx="7416824" cy="4482921"/>
            <a:chOff x="918614" y="1826399"/>
            <a:chExt cx="7416824" cy="4482921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8614" y="1826399"/>
              <a:ext cx="7416824" cy="3240360"/>
            </a:xfrm>
            <a:prstGeom prst="rect">
              <a:avLst/>
            </a:prstGeom>
          </p:spPr>
        </p:pic>
        <p:pic>
          <p:nvPicPr>
            <p:cNvPr id="4" name="图片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18614" y="5013176"/>
              <a:ext cx="7416824" cy="1296144"/>
            </a:xfrm>
            <a:prstGeom prst="rect">
              <a:avLst/>
            </a:prstGeom>
          </p:spPr>
        </p:pic>
      </p:grpSp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首页统计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8280258" y="1361450"/>
            <a:ext cx="3358969" cy="440120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已发放额度：通过业务系统已经发放的额度 </a:t>
            </a:r>
          </a:p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剩余额度：总额度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已发放额度</a:t>
            </a:r>
          </a:p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货币存量：已发放额度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提现</a:t>
            </a:r>
          </a:p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商户：通常为交易的接收方。商家从属于特定的接入商，并由接入商负责创建及维护其账号。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用户：通常是交易的支付方。用户从属于特定的接入商，并由接入商负责创建及维护其账号。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首页统计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0597" y="1440767"/>
            <a:ext cx="3657600" cy="440120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000" dirty="0"/>
              <a:t>转账：</a:t>
            </a:r>
            <a:r>
              <a:rPr lang="zh-CN" altLang="zh-CN" sz="2000" dirty="0"/>
              <a:t>同一账号类型下用户与用户之间的交易。</a:t>
            </a:r>
          </a:p>
          <a:p>
            <a:r>
              <a:rPr lang="zh-CN" altLang="en-US" sz="2000" dirty="0"/>
              <a:t>充值：</a:t>
            </a:r>
            <a:r>
              <a:rPr lang="zh-CN" altLang="zh-CN" sz="2000" dirty="0"/>
              <a:t>同一账号类型下接入商向用户发起的交易。</a:t>
            </a:r>
          </a:p>
          <a:p>
            <a:r>
              <a:rPr lang="zh-CN" altLang="en-US" sz="2000" dirty="0"/>
              <a:t>兑换：</a:t>
            </a:r>
            <a:r>
              <a:rPr lang="zh-CN" altLang="zh-CN" sz="2000" dirty="0"/>
              <a:t>不同账号类型下发生的交易，汇兑只发生在</a:t>
            </a:r>
            <a:r>
              <a:rPr lang="zh-CN" altLang="en-US" sz="2000" dirty="0"/>
              <a:t>不同货币</a:t>
            </a:r>
            <a:r>
              <a:rPr lang="zh-CN" altLang="zh-CN" sz="2000" dirty="0"/>
              <a:t>类支付账号间的交易。</a:t>
            </a:r>
          </a:p>
          <a:p>
            <a:r>
              <a:rPr lang="zh-CN" altLang="en-US" sz="2000" dirty="0"/>
              <a:t>提现：</a:t>
            </a:r>
            <a:r>
              <a:rPr lang="zh-CN" altLang="zh-CN" sz="2000" dirty="0"/>
              <a:t>同一账号类型下用户向接入商发起的交易。</a:t>
            </a:r>
          </a:p>
          <a:p>
            <a:r>
              <a:rPr lang="zh-CN" altLang="en-US" sz="2000" dirty="0"/>
              <a:t>消费：</a:t>
            </a:r>
            <a:r>
              <a:rPr lang="zh-CN" altLang="zh-CN" sz="2000" dirty="0"/>
              <a:t>同一账号类型下用户向商家发起的交易。</a:t>
            </a:r>
          </a:p>
          <a:p>
            <a:r>
              <a:rPr lang="zh-CN" altLang="en-US" sz="2000" dirty="0"/>
              <a:t>冲正：</a:t>
            </a:r>
            <a:r>
              <a:rPr lang="zh-CN" altLang="zh-CN" sz="2000" dirty="0"/>
              <a:t>同一账号类型下商家向用户发起的交易，主要用于退款。</a:t>
            </a:r>
            <a:endParaRPr lang="zh-CN" altLang="zh-CN" sz="2000" dirty="0"/>
          </a:p>
        </p:txBody>
      </p:sp>
      <p:grpSp>
        <p:nvGrpSpPr>
          <p:cNvPr id="5" name="组 4"/>
          <p:cNvGrpSpPr/>
          <p:nvPr/>
        </p:nvGrpSpPr>
        <p:grpSpPr>
          <a:xfrm>
            <a:off x="673735" y="1361450"/>
            <a:ext cx="7416824" cy="4482921"/>
            <a:chOff x="918614" y="1826399"/>
            <a:chExt cx="7416824" cy="4482921"/>
          </a:xfrm>
        </p:grpSpPr>
        <p:pic>
          <p:nvPicPr>
            <p:cNvPr id="6" name="图片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8614" y="1826399"/>
              <a:ext cx="7416824" cy="324036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18614" y="5013176"/>
              <a:ext cx="7416824" cy="129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4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用户管理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pic>
        <p:nvPicPr>
          <p:cNvPr id="3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753905"/>
            <a:ext cx="7408862" cy="335018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450739" y="2274839"/>
            <a:ext cx="3405465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charset="2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新增用户</a:t>
            </a:r>
            <a:endParaRPr lang="en-US" altLang="zh-CN" dirty="0"/>
          </a:p>
          <a:p>
            <a:r>
              <a:rPr lang="zh-CN" altLang="en-US" dirty="0"/>
              <a:t>批量导入用户</a:t>
            </a:r>
            <a:endParaRPr lang="en-US" altLang="zh-CN" dirty="0"/>
          </a:p>
          <a:p>
            <a:r>
              <a:rPr lang="zh-CN" altLang="en-US" dirty="0"/>
              <a:t>搜索（姓名、手机号）用户</a:t>
            </a:r>
            <a:endParaRPr lang="en-US" altLang="zh-CN" dirty="0"/>
          </a:p>
          <a:p>
            <a:r>
              <a:rPr lang="zh-CN" altLang="en-US" dirty="0"/>
              <a:t>修改用户</a:t>
            </a:r>
            <a:endParaRPr lang="en-US" altLang="zh-CN" dirty="0"/>
          </a:p>
          <a:p>
            <a:r>
              <a:rPr lang="zh-CN" altLang="en-US" dirty="0"/>
              <a:t>查看最近用户交易</a:t>
            </a:r>
          </a:p>
        </p:txBody>
      </p:sp>
    </p:spTree>
    <p:extLst>
      <p:ext uri="{BB962C8B-B14F-4D97-AF65-F5344CB8AC3E}">
        <p14:creationId xmlns:p14="http://schemas.microsoft.com/office/powerpoint/2010/main" val="19254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商家管理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8357750" y="2272630"/>
            <a:ext cx="3358969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新增商户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批量导入商户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搜索（名称、电话）商户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修改商户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最近交易查询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746459"/>
            <a:ext cx="7408862" cy="33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额度管理	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73735" y="797560"/>
            <a:ext cx="11042984" cy="14773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总额度：允许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平台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发放最大乐活券额度</a:t>
            </a:r>
          </a:p>
          <a:p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已发放额度：实际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已经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发放乐活券额度</a:t>
            </a:r>
          </a:p>
          <a:p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剩余额度：总额度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已发放额度</a:t>
            </a:r>
          </a:p>
          <a:p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总额度不能满足乐活券实际需求，可以发起额度申请，根据实际情况申请额度及填写申请原因，提交申请，在额度申请记录中会显示当前记录及申请状态，审核通过则实际申请额度生效。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内容占位符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69" y="2590313"/>
            <a:ext cx="7017316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3"/>
          <p:cNvSpPr txBox="1"/>
          <p:nvPr/>
        </p:nvSpPr>
        <p:spPr>
          <a:xfrm>
            <a:off x="673735" y="218440"/>
            <a:ext cx="6226175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zh-CN" altLang="en-US" sz="3200" b="1" dirty="0" smtClean="0">
                <a:solidFill>
                  <a:srgbClr val="0070C0"/>
                </a:solidFill>
                <a:latin typeface="经典中宋简" panose="02010609000101010101" charset="-122"/>
                <a:ea typeface="经典中宋简" panose="02010609000101010101" charset="-122"/>
              </a:rPr>
              <a:t>交易管理	</a:t>
            </a:r>
            <a:endParaRPr lang="zh-CN" altLang="en-US" sz="3200" b="1" dirty="0">
              <a:solidFill>
                <a:srgbClr val="0070C0"/>
              </a:solidFill>
              <a:latin typeface="经典中宋简" panose="02010609000101010101" charset="-122"/>
              <a:ea typeface="经典中宋简" panose="02010609000101010101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8161901" y="2002016"/>
            <a:ext cx="3433316" cy="30469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charset="0"/>
              <a:buChar char="u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可根据交易时间、交易类型、交易状态</a:t>
            </a:r>
            <a:r>
              <a:rPr lang="zh-CN" altLang="en-US" dirty="0"/>
              <a:t>查询实际运营乐活券过程中的</a:t>
            </a:r>
            <a:r>
              <a:rPr lang="zh-CN" altLang="zh-CN" dirty="0"/>
              <a:t>交易记录，也可根据交易编号、第三方交易编号、交易用户帐号、交易商户账号查询交易记录</a:t>
            </a:r>
            <a:endParaRPr lang="zh-CN" altLang="zh-CN" dirty="0"/>
          </a:p>
        </p:txBody>
      </p:sp>
      <p:pic>
        <p:nvPicPr>
          <p:cNvPr id="9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799897"/>
            <a:ext cx="7319630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29"/>
  <p:tag name="KSO_WM_UNIT_PRESET_TEXT_LEN" val="12"/>
  <p:tag name="KSO_WM_UNIT_TYPE" val="m_h_f"/>
  <p:tag name="KSO_WM_UNIT_INDEX" val="1_1_1"/>
  <p:tag name="KSO_WM_UNIT_ID" val="diagram229_1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_INDEX" val="4"/>
  <p:tag name="KSO_WM_DIAGRAM_GROUP_CODE" val="m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4"/>
  <p:tag name="KSO_WM_UNIT_ID" val="diagram587_3*m_i*1_4"/>
  <p:tag name="KSO_WM_UNIT_CLEAR" val="1"/>
  <p:tag name="KSO_WM_UNIT_LAYERLEVEL" val="1_1"/>
  <p:tag name="KSO_WM_DIAGRAM_GROUP_CODE" val="m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1_1"/>
  <p:tag name="KSO_WM_UNIT_ID" val="diagram587_3*m_h_f*1_1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3"/>
  <p:tag name="KSO_WM_UNIT_ID" val="diagram587_3*m_i*1_3"/>
  <p:tag name="KSO_WM_UNIT_CLEAR" val="1"/>
  <p:tag name="KSO_WM_UNIT_LAYERLEVEL" val="1_1"/>
  <p:tag name="KSO_WM_DIAGRAM_GROUP_CODE" val="m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3_1"/>
  <p:tag name="KSO_WM_UNIT_ID" val="diagram587_3*m_h_f*1_3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4"/>
  <p:tag name="KSO_WM_UNIT_ID" val="diagram587_3*m_i*1_4"/>
  <p:tag name="KSO_WM_UNIT_CLEAR" val="1"/>
  <p:tag name="KSO_WM_UNIT_LAYERLEVEL" val="1_1"/>
  <p:tag name="KSO_WM_DIAGRAM_GROUP_CODE" val="m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1_1"/>
  <p:tag name="KSO_WM_UNIT_ID" val="diagram587_3*m_h_f*1_1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3"/>
  <p:tag name="KSO_WM_UNIT_ID" val="diagram587_3*m_i*1_3"/>
  <p:tag name="KSO_WM_UNIT_CLEAR" val="1"/>
  <p:tag name="KSO_WM_UNIT_LAYERLEVEL" val="1_1"/>
  <p:tag name="KSO_WM_DIAGRAM_GROUP_CODE" val="m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3_1"/>
  <p:tag name="KSO_WM_UNIT_ID" val="diagram587_3*m_h_f*1_3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2"/>
  <p:tag name="KSO_WM_UNIT_ID" val="diagram587_3*m_i*1_2"/>
  <p:tag name="KSO_WM_UNIT_CLEAR" val="1"/>
  <p:tag name="KSO_WM_UNIT_LAYERLEVEL" val="1_1"/>
  <p:tag name="KSO_WM_DIAGRAM_GROUP_CODE" val="m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2_1"/>
  <p:tag name="KSO_WM_UNIT_ID" val="diagram587_3*m_h_f*1_2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1"/>
  <p:tag name="KSO_WM_TEMPLATE_CATEGORY" val="diagram"/>
  <p:tag name="KSO_WM_TEMPLATE_INDEX" val="587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6"/>
  <p:tag name="KSO_WM_TEMPLATE_CATEGORY" val="diagram"/>
  <p:tag name="KSO_WM_TEMPLATE_INDEX" val="587"/>
  <p:tag name="KSO_WM_UNIT_INDEX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11"/>
  <p:tag name="KSO_WM_TEMPLATE_CATEGORY" val="diagram"/>
  <p:tag name="KSO_WM_TEMPLATE_INDEX" val="587"/>
  <p:tag name="KSO_WM_UNIT_INDEX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6"/>
  <p:tag name="KSO_WM_TEMPLATE_CATEGORY" val="diagram"/>
  <p:tag name="KSO_WM_TEMPLATE_INDEX" val="587"/>
  <p:tag name="KSO_WM_UNIT_INDEX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11"/>
  <p:tag name="KSO_WM_TEMPLATE_CATEGORY" val="diagram"/>
  <p:tag name="KSO_WM_TEMPLATE_INDEX" val="587"/>
  <p:tag name="KSO_WM_UNIT_INDEX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587_3*i*6"/>
  <p:tag name="KSO_WM_TEMPLATE_CATEGORY" val="diagram"/>
  <p:tag name="KSO_WM_TEMPLATE_INDEX" val="587"/>
  <p:tag name="KSO_WM_UNIT_INDEX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i"/>
  <p:tag name="KSO_WM_UNIT_INDEX" val="1_3"/>
  <p:tag name="KSO_WM_UNIT_ID" val="diagram587_3*m_i*1_3"/>
  <p:tag name="KSO_WM_UNIT_CLEAR" val="1"/>
  <p:tag name="KSO_WM_UNIT_LAYERLEVEL" val="1_1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87"/>
  <p:tag name="KSO_WM_UNIT_TYPE" val="m_h_f"/>
  <p:tag name="KSO_WM_UNIT_INDEX" val="1_3_1"/>
  <p:tag name="KSO_WM_UNIT_ID" val="diagram587_3*m_h_f*1_3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m1-1"/>
  <p:tag name="KSO_WM_UNIT_PRESET_TEXT" val="ame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1076</Words>
  <Application>Microsoft Macintosh PowerPoint</Application>
  <PresentationFormat>宽屏</PresentationFormat>
  <Paragraphs>122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黑体</vt:lpstr>
      <vt:lpstr>Arial</vt:lpstr>
      <vt:lpstr>微软雅黑</vt:lpstr>
      <vt:lpstr>Calibri Light</vt:lpstr>
      <vt:lpstr>Wingdings</vt:lpstr>
      <vt:lpstr>宋体</vt:lpstr>
      <vt:lpstr>经典中宋简</vt:lpstr>
      <vt:lpstr>Calibri</vt:lpstr>
      <vt:lpstr>Heiti SC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Microsoft Office 用户</cp:lastModifiedBy>
  <cp:revision>441</cp:revision>
  <dcterms:created xsi:type="dcterms:W3CDTF">2015-09-12T09:18:00Z</dcterms:created>
  <dcterms:modified xsi:type="dcterms:W3CDTF">2017-03-06T07:09:23Z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