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57" r:id="rId7"/>
    <p:sldId id="258" r:id="rId8"/>
    <p:sldId id="259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B533-98E1-264E-8DA4-F7140984B5D1}" type="datetimeFigureOut">
              <a:rPr kumimoji="1" lang="zh-CN" altLang="en-US" smtClean="0"/>
              <a:t>2017/3/7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96FF-1608-5A41-9D94-C9408A46B1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13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B533-98E1-264E-8DA4-F7140984B5D1}" type="datetimeFigureOut">
              <a:rPr kumimoji="1" lang="zh-CN" altLang="en-US" smtClean="0"/>
              <a:t>2017/3/7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96FF-1608-5A41-9D94-C9408A46B1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B533-98E1-264E-8DA4-F7140984B5D1}" type="datetimeFigureOut">
              <a:rPr kumimoji="1" lang="zh-CN" altLang="en-US" smtClean="0"/>
              <a:t>2017/3/7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96FF-1608-5A41-9D94-C9408A46B1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86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B533-98E1-264E-8DA4-F7140984B5D1}" type="datetimeFigureOut">
              <a:rPr kumimoji="1" lang="zh-CN" altLang="en-US" smtClean="0"/>
              <a:t>2017/3/7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96FF-1608-5A41-9D94-C9408A46B1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32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B533-98E1-264E-8DA4-F7140984B5D1}" type="datetimeFigureOut">
              <a:rPr kumimoji="1" lang="zh-CN" altLang="en-US" smtClean="0"/>
              <a:t>2017/3/7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96FF-1608-5A41-9D94-C9408A46B1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23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B533-98E1-264E-8DA4-F7140984B5D1}" type="datetimeFigureOut">
              <a:rPr kumimoji="1" lang="zh-CN" altLang="en-US" smtClean="0"/>
              <a:t>2017/3/7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96FF-1608-5A41-9D94-C9408A46B1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71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B533-98E1-264E-8DA4-F7140984B5D1}" type="datetimeFigureOut">
              <a:rPr kumimoji="1" lang="zh-CN" altLang="en-US" smtClean="0"/>
              <a:t>2017/3/7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96FF-1608-5A41-9D94-C9408A46B1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85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B533-98E1-264E-8DA4-F7140984B5D1}" type="datetimeFigureOut">
              <a:rPr kumimoji="1" lang="zh-CN" altLang="en-US" smtClean="0"/>
              <a:t>2017/3/7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96FF-1608-5A41-9D94-C9408A46B1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813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B533-98E1-264E-8DA4-F7140984B5D1}" type="datetimeFigureOut">
              <a:rPr kumimoji="1" lang="zh-CN" altLang="en-US" smtClean="0"/>
              <a:t>2017/3/7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96FF-1608-5A41-9D94-C9408A46B1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29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B533-98E1-264E-8DA4-F7140984B5D1}" type="datetimeFigureOut">
              <a:rPr kumimoji="1" lang="zh-CN" altLang="en-US" smtClean="0"/>
              <a:t>2017/3/7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96FF-1608-5A41-9D94-C9408A46B1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86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B533-98E1-264E-8DA4-F7140984B5D1}" type="datetimeFigureOut">
              <a:rPr kumimoji="1" lang="zh-CN" altLang="en-US" smtClean="0"/>
              <a:t>2017/3/7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96FF-1608-5A41-9D94-C9408A46B1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8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7B533-98E1-264E-8DA4-F7140984B5D1}" type="datetimeFigureOut">
              <a:rPr kumimoji="1" lang="zh-CN" altLang="en-US" smtClean="0"/>
              <a:t>2017/3/7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C96FF-1608-5A41-9D94-C9408A46B1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57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云平台解决方案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2017-3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2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512" y="2619810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产品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4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门户</a:t>
            </a:r>
            <a:r>
              <a:rPr kumimoji="1" lang="en-US" altLang="zh-CN" dirty="0" smtClean="0"/>
              <a:t>portal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48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512" y="2619810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技术方案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1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开通租户流程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9112" y="1878904"/>
            <a:ext cx="1164921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填写租户公司信息</a:t>
            </a:r>
            <a:endParaRPr kumimoji="1"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5321469" y="3006897"/>
            <a:ext cx="1164921" cy="6263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默认绑定 </a:t>
            </a:r>
            <a:r>
              <a:rPr kumimoji="1" lang="en-US" altLang="zh-CN" sz="1200" dirty="0" err="1" smtClean="0"/>
              <a:t>xxx.portal.kakatool.cn</a:t>
            </a:r>
            <a:r>
              <a:rPr kumimoji="1" lang="zh-CN" altLang="en-US" sz="1200" dirty="0" smtClean="0"/>
              <a:t>域名</a:t>
            </a:r>
            <a:endParaRPr kumimoji="1"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3650291" y="1878904"/>
            <a:ext cx="1164921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填写超级管理员账号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941534" y="3006572"/>
            <a:ext cx="1164921" cy="6263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组织架构微服务新增一个租户根节点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650292" y="3006572"/>
            <a:ext cx="1164921" cy="6263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新增一个员工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321470" y="1878904"/>
            <a:ext cx="1164921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新建租户</a:t>
            </a:r>
            <a:endParaRPr kumimoji="1"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6992649" y="1878904"/>
            <a:ext cx="1164921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开通应用</a:t>
            </a:r>
            <a:endParaRPr kumimoji="1"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6992649" y="3006571"/>
            <a:ext cx="1164921" cy="6263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租户关联</a:t>
            </a:r>
            <a:r>
              <a:rPr kumimoji="1" lang="zh-CN" altLang="en-US" sz="1200" smtClean="0"/>
              <a:t>多个应用</a:t>
            </a:r>
            <a:endParaRPr kumimoji="1"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6992648" y="3933821"/>
            <a:ext cx="1164921" cy="6263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设置每个应用的超级管理员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8663828" y="1878904"/>
            <a:ext cx="1164921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租户使用超级管理员账号登陆门户</a:t>
            </a:r>
            <a:endParaRPr kumimoji="1" lang="zh-CN" altLang="en-US" sz="1200" dirty="0"/>
          </a:p>
        </p:txBody>
      </p:sp>
      <p:cxnSp>
        <p:nvCxnSpPr>
          <p:cNvPr id="15" name="直线箭头连接符 14"/>
          <p:cNvCxnSpPr>
            <a:stCxn id="4" idx="2"/>
            <a:endCxn id="7" idx="0"/>
          </p:cNvCxnSpPr>
          <p:nvPr/>
        </p:nvCxnSpPr>
        <p:spPr>
          <a:xfrm flipH="1">
            <a:off x="2523995" y="2505205"/>
            <a:ext cx="37578" cy="50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8" idx="0"/>
          </p:cNvCxnSpPr>
          <p:nvPr/>
        </p:nvCxnSpPr>
        <p:spPr>
          <a:xfrm>
            <a:off x="4232752" y="2505205"/>
            <a:ext cx="1" cy="50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9" idx="2"/>
            <a:endCxn id="5" idx="0"/>
          </p:cNvCxnSpPr>
          <p:nvPr/>
        </p:nvCxnSpPr>
        <p:spPr>
          <a:xfrm flipH="1">
            <a:off x="5903930" y="2505205"/>
            <a:ext cx="1" cy="50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0" idx="2"/>
            <a:endCxn id="11" idx="0"/>
          </p:cNvCxnSpPr>
          <p:nvPr/>
        </p:nvCxnSpPr>
        <p:spPr>
          <a:xfrm>
            <a:off x="7575110" y="2505205"/>
            <a:ext cx="0" cy="50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1" idx="2"/>
            <a:endCxn id="12" idx="0"/>
          </p:cNvCxnSpPr>
          <p:nvPr/>
        </p:nvCxnSpPr>
        <p:spPr>
          <a:xfrm flipH="1">
            <a:off x="7575109" y="3632872"/>
            <a:ext cx="1" cy="30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3"/>
            <a:endCxn id="6" idx="1"/>
          </p:cNvCxnSpPr>
          <p:nvPr/>
        </p:nvCxnSpPr>
        <p:spPr>
          <a:xfrm>
            <a:off x="3144033" y="2192055"/>
            <a:ext cx="506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6" idx="3"/>
            <a:endCxn id="9" idx="1"/>
          </p:cNvCxnSpPr>
          <p:nvPr/>
        </p:nvCxnSpPr>
        <p:spPr>
          <a:xfrm>
            <a:off x="4815212" y="2192055"/>
            <a:ext cx="506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9" idx="3"/>
            <a:endCxn id="10" idx="1"/>
          </p:cNvCxnSpPr>
          <p:nvPr/>
        </p:nvCxnSpPr>
        <p:spPr>
          <a:xfrm>
            <a:off x="6486391" y="2192055"/>
            <a:ext cx="506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0" idx="3"/>
            <a:endCxn id="13" idx="1"/>
          </p:cNvCxnSpPr>
          <p:nvPr/>
        </p:nvCxnSpPr>
        <p:spPr>
          <a:xfrm>
            <a:off x="8157570" y="2192055"/>
            <a:ext cx="506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565753" y="4734838"/>
            <a:ext cx="9056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关键点：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）开通新租户的时候，需要在组织架构增加根节点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）超级管理员是一个特殊的员工（不允许删除）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）每个租户拥有一个唯一的别名，用于产生唯一的门户域名，租户可以绑定自定义域名</a:t>
            </a:r>
            <a:r>
              <a:rPr kumimoji="1" lang="en-US" altLang="zh-CN" dirty="0" smtClean="0"/>
              <a:t>】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）分配应用给租户的时候，需要同时设置不同应用的超级管理员账号</a:t>
            </a:r>
            <a:endParaRPr kumimoji="1" lang="zh-CN" altLang="en-US" dirty="0"/>
          </a:p>
        </p:txBody>
      </p:sp>
      <p:cxnSp>
        <p:nvCxnSpPr>
          <p:cNvPr id="34" name="直线箭头连接符 33"/>
          <p:cNvCxnSpPr>
            <a:endCxn id="4" idx="1"/>
          </p:cNvCxnSpPr>
          <p:nvPr/>
        </p:nvCxnSpPr>
        <p:spPr>
          <a:xfrm>
            <a:off x="1077238" y="2192055"/>
            <a:ext cx="901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58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平台上线新应用流程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2082" y="1941535"/>
            <a:ext cx="1152394" cy="75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应用根据</a:t>
            </a:r>
            <a:r>
              <a:rPr kumimoji="1" lang="zh-CN" altLang="en-US" sz="1600" smtClean="0"/>
              <a:t>平台标准开发</a:t>
            </a:r>
            <a:endParaRPr kumimoji="1"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3096017" y="1941535"/>
            <a:ext cx="1152394" cy="75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平台</a:t>
            </a:r>
            <a:r>
              <a:rPr kumimoji="1" lang="zh-CN" altLang="en-US" sz="1600" smtClean="0"/>
              <a:t>管理员新增应用</a:t>
            </a:r>
            <a:endParaRPr kumimoji="1"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5189952" y="1941534"/>
            <a:ext cx="1152394" cy="75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平台管理员分配应用给租户</a:t>
            </a:r>
            <a:endParaRPr kumimoji="1"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002082" y="3094255"/>
            <a:ext cx="1152394" cy="7515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支持多租户</a:t>
            </a:r>
            <a:endParaRPr kumimoji="1"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002082" y="4246975"/>
            <a:ext cx="1152394" cy="7515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以某个租户的身份测试</a:t>
            </a:r>
            <a:endParaRPr kumimoji="1"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096017" y="3094255"/>
            <a:ext cx="1152394" cy="7515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添加应用地址即可</a:t>
            </a:r>
            <a:endParaRPr kumimoji="1"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5189952" y="3094255"/>
            <a:ext cx="1152394" cy="7515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可手动分配给不同租户</a:t>
            </a:r>
            <a:endParaRPr kumimoji="1" lang="zh-CN" altLang="en-US" sz="1600" dirty="0"/>
          </a:p>
        </p:txBody>
      </p:sp>
      <p:cxnSp>
        <p:nvCxnSpPr>
          <p:cNvPr id="12" name="直线箭头连接符 11"/>
          <p:cNvCxnSpPr>
            <a:stCxn id="4" idx="3"/>
            <a:endCxn id="5" idx="1"/>
          </p:cNvCxnSpPr>
          <p:nvPr/>
        </p:nvCxnSpPr>
        <p:spPr>
          <a:xfrm>
            <a:off x="2154476" y="2317316"/>
            <a:ext cx="941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5" idx="3"/>
            <a:endCxn id="6" idx="1"/>
          </p:cNvCxnSpPr>
          <p:nvPr/>
        </p:nvCxnSpPr>
        <p:spPr>
          <a:xfrm flipV="1">
            <a:off x="4248411" y="2317315"/>
            <a:ext cx="9415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6" idx="2"/>
            <a:endCxn id="10" idx="0"/>
          </p:cNvCxnSpPr>
          <p:nvPr/>
        </p:nvCxnSpPr>
        <p:spPr>
          <a:xfrm>
            <a:off x="5766149" y="2693095"/>
            <a:ext cx="0" cy="40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5" idx="2"/>
            <a:endCxn id="9" idx="0"/>
          </p:cNvCxnSpPr>
          <p:nvPr/>
        </p:nvCxnSpPr>
        <p:spPr>
          <a:xfrm>
            <a:off x="3672214" y="2693096"/>
            <a:ext cx="0" cy="40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4" idx="2"/>
            <a:endCxn id="7" idx="0"/>
          </p:cNvCxnSpPr>
          <p:nvPr/>
        </p:nvCxnSpPr>
        <p:spPr>
          <a:xfrm>
            <a:off x="1578279" y="2693096"/>
            <a:ext cx="0" cy="40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7" idx="2"/>
            <a:endCxn id="8" idx="0"/>
          </p:cNvCxnSpPr>
          <p:nvPr/>
        </p:nvCxnSpPr>
        <p:spPr>
          <a:xfrm>
            <a:off x="1578279" y="3845816"/>
            <a:ext cx="0" cy="40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endCxn id="4" idx="1"/>
          </p:cNvCxnSpPr>
          <p:nvPr/>
        </p:nvCxnSpPr>
        <p:spPr>
          <a:xfrm>
            <a:off x="300625" y="2317315"/>
            <a:ext cx="7014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989523" y="764088"/>
            <a:ext cx="4364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关键点：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）平台可动态添加新应用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）添加应用只需要填写名称，图标，应用地址，备注等基本信息即可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）新的应用必须按照平台标准来实现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）新的应用可以通过在生产环境开通一个租户的形式上线测试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6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租户上线新应用流程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2082" y="1941535"/>
            <a:ext cx="1152394" cy="75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应用根据</a:t>
            </a:r>
            <a:r>
              <a:rPr kumimoji="1" lang="zh-CN" altLang="en-US" sz="1600" smtClean="0"/>
              <a:t>平台标准开发</a:t>
            </a:r>
            <a:endParaRPr kumimoji="1"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3096017" y="1941535"/>
            <a:ext cx="1152394" cy="75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租户管理员新增应用</a:t>
            </a:r>
            <a:endParaRPr kumimoji="1"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189952" y="1941534"/>
            <a:ext cx="1152394" cy="75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该租户的用户使用</a:t>
            </a:r>
            <a:endParaRPr kumimoji="1"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002082" y="3094255"/>
            <a:ext cx="1152394" cy="7515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支持多租户</a:t>
            </a:r>
            <a:endParaRPr kumimoji="1"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096017" y="3094255"/>
            <a:ext cx="1152394" cy="7515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添加应用地址即可</a:t>
            </a:r>
            <a:endParaRPr kumimoji="1" lang="zh-CN" altLang="en-US" sz="1600" dirty="0"/>
          </a:p>
        </p:txBody>
      </p:sp>
      <p:cxnSp>
        <p:nvCxnSpPr>
          <p:cNvPr id="12" name="直线箭头连接符 11"/>
          <p:cNvCxnSpPr>
            <a:stCxn id="4" idx="3"/>
            <a:endCxn id="5" idx="1"/>
          </p:cNvCxnSpPr>
          <p:nvPr/>
        </p:nvCxnSpPr>
        <p:spPr>
          <a:xfrm>
            <a:off x="2154476" y="2317316"/>
            <a:ext cx="941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5" idx="3"/>
            <a:endCxn id="6" idx="1"/>
          </p:cNvCxnSpPr>
          <p:nvPr/>
        </p:nvCxnSpPr>
        <p:spPr>
          <a:xfrm flipV="1">
            <a:off x="4248411" y="2317315"/>
            <a:ext cx="9415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5" idx="2"/>
            <a:endCxn id="9" idx="0"/>
          </p:cNvCxnSpPr>
          <p:nvPr/>
        </p:nvCxnSpPr>
        <p:spPr>
          <a:xfrm>
            <a:off x="3672214" y="2693096"/>
            <a:ext cx="0" cy="40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4" idx="2"/>
            <a:endCxn id="7" idx="0"/>
          </p:cNvCxnSpPr>
          <p:nvPr/>
        </p:nvCxnSpPr>
        <p:spPr>
          <a:xfrm>
            <a:off x="1578279" y="2693096"/>
            <a:ext cx="0" cy="40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endCxn id="4" idx="1"/>
          </p:cNvCxnSpPr>
          <p:nvPr/>
        </p:nvCxnSpPr>
        <p:spPr>
          <a:xfrm>
            <a:off x="300625" y="2317315"/>
            <a:ext cx="7014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989523" y="764088"/>
            <a:ext cx="4364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关键点：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）租户可动态添加新应用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）添加应用只需要填写名称，图标，应用地址，备注等基本信息即可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）新的应用必须按照平台标准来实现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）租户的应用只能在自身范围使用，不支持其他租户使用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1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1917" y="17258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总体流程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79946" y="1853852"/>
            <a:ext cx="939452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门户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51751" y="1853852"/>
            <a:ext cx="939452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oauth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23557" y="1853852"/>
            <a:ext cx="939452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617908" y="1853852"/>
            <a:ext cx="939452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鉴权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642961" y="3359063"/>
            <a:ext cx="939452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微服务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4" idx="3"/>
            <a:endCxn id="5" idx="1"/>
          </p:cNvCxnSpPr>
          <p:nvPr/>
        </p:nvCxnSpPr>
        <p:spPr>
          <a:xfrm>
            <a:off x="3319398" y="2079321"/>
            <a:ext cx="1032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5" idx="3"/>
            <a:endCxn id="6" idx="1"/>
          </p:cNvCxnSpPr>
          <p:nvPr/>
        </p:nvCxnSpPr>
        <p:spPr>
          <a:xfrm>
            <a:off x="5291203" y="2079321"/>
            <a:ext cx="1032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7263009" y="1983066"/>
            <a:ext cx="1354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443614" y="1709988"/>
            <a:ext cx="876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smtClean="0"/>
              <a:t>Corp_id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402894" y="1709988"/>
            <a:ext cx="876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smtClean="0"/>
              <a:t>Corp_id</a:t>
            </a:r>
            <a:endParaRPr kumimoji="1"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368437" y="1241558"/>
            <a:ext cx="1330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Corp_id</a:t>
            </a:r>
            <a:endParaRPr kumimoji="1" lang="en-US" altLang="zh-CN" sz="1400" dirty="0" smtClean="0"/>
          </a:p>
          <a:p>
            <a:r>
              <a:rPr kumimoji="1" lang="en-US" altLang="zh-CN" sz="1400" dirty="0" err="1" smtClean="0"/>
              <a:t>App_id</a:t>
            </a:r>
            <a:endParaRPr kumimoji="1" lang="en-US" altLang="zh-CN" sz="1400" dirty="0" smtClean="0"/>
          </a:p>
          <a:p>
            <a:r>
              <a:rPr kumimoji="1" lang="en-US" altLang="zh-CN" sz="1400" dirty="0" err="1" smtClean="0"/>
              <a:t>App_secret</a:t>
            </a:r>
            <a:endParaRPr kumimoji="1" lang="zh-CN" altLang="en-US" sz="1400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8924796" y="2367419"/>
            <a:ext cx="0" cy="95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9344417" y="2367419"/>
            <a:ext cx="12526" cy="95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013527" y="2703927"/>
            <a:ext cx="1330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App_token</a:t>
            </a:r>
            <a:endParaRPr kumimoji="1" lang="en-US" altLang="zh-CN" sz="1400" dirty="0" smtClean="0"/>
          </a:p>
          <a:p>
            <a:r>
              <a:rPr kumimoji="1" lang="en-US" altLang="zh-CN" sz="1400" dirty="0" err="1" smtClean="0"/>
              <a:t>Service_token</a:t>
            </a:r>
            <a:endParaRPr kumimoji="1"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600951" y="2215300"/>
            <a:ext cx="865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token</a:t>
            </a:r>
            <a:endParaRPr kumimoji="1" lang="zh-CN" altLang="en-US" sz="1600" dirty="0"/>
          </a:p>
        </p:txBody>
      </p:sp>
      <p:cxnSp>
        <p:nvCxnSpPr>
          <p:cNvPr id="25" name="直线箭头连接符 24"/>
          <p:cNvCxnSpPr/>
          <p:nvPr/>
        </p:nvCxnSpPr>
        <p:spPr>
          <a:xfrm flipH="1">
            <a:off x="7263009" y="2192054"/>
            <a:ext cx="1354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1"/>
            <a:endCxn id="6" idx="2"/>
          </p:cNvCxnSpPr>
          <p:nvPr/>
        </p:nvCxnSpPr>
        <p:spPr>
          <a:xfrm rot="10800000">
            <a:off x="6793283" y="2304790"/>
            <a:ext cx="1849678" cy="12797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356943" y="2462594"/>
            <a:ext cx="1330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Corp_id</a:t>
            </a:r>
            <a:endParaRPr kumimoji="1" lang="en-US" altLang="zh-CN" sz="1400" dirty="0" smtClean="0"/>
          </a:p>
          <a:p>
            <a:r>
              <a:rPr kumimoji="1" lang="en-US" altLang="zh-CN" sz="1400" dirty="0" err="1" smtClean="0"/>
              <a:t>App_id</a:t>
            </a:r>
            <a:endParaRPr kumimoji="1" lang="en-US" altLang="zh-CN" sz="1400" dirty="0" smtClean="0"/>
          </a:p>
          <a:p>
            <a:r>
              <a:rPr kumimoji="1" lang="en-US" altLang="zh-CN" sz="1400" dirty="0" err="1" smtClean="0"/>
              <a:t>Privilege_list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935506" y="3666138"/>
            <a:ext cx="1330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content</a:t>
            </a:r>
            <a:endParaRPr kumimoji="1" lang="zh-CN" altLang="en-US" sz="1400" dirty="0"/>
          </a:p>
        </p:txBody>
      </p:sp>
      <p:cxnSp>
        <p:nvCxnSpPr>
          <p:cNvPr id="32" name="直线箭头连接符 31"/>
          <p:cNvCxnSpPr>
            <a:endCxn id="4" idx="1"/>
          </p:cNvCxnSpPr>
          <p:nvPr/>
        </p:nvCxnSpPr>
        <p:spPr>
          <a:xfrm>
            <a:off x="1290181" y="2079320"/>
            <a:ext cx="10897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391041" y="2261092"/>
            <a:ext cx="876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域名绑定 </a:t>
            </a:r>
            <a:r>
              <a:rPr kumimoji="1" lang="en-US" altLang="zh-CN" sz="1600" dirty="0" smtClean="0"/>
              <a:t>or</a:t>
            </a:r>
            <a:r>
              <a:rPr kumimoji="1" lang="zh-CN" altLang="en-US" sz="1600" dirty="0" smtClean="0"/>
              <a:t> 其方式获取</a:t>
            </a:r>
            <a:r>
              <a:rPr kumimoji="1" lang="en-US" altLang="zh-CN" sz="1600" dirty="0" err="1" smtClean="0"/>
              <a:t>corp_id</a:t>
            </a:r>
            <a:endParaRPr kumimoji="1"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177448" y="4055520"/>
            <a:ext cx="8743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原则：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所有客户的员工都是通过门户来使用云平台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应用本身只能通过</a:t>
            </a:r>
            <a:r>
              <a:rPr kumimoji="1" lang="en-US" altLang="zh-CN" dirty="0" err="1" smtClean="0"/>
              <a:t>oauth</a:t>
            </a:r>
            <a:r>
              <a:rPr kumimoji="1" lang="zh-CN" altLang="en-US" dirty="0" smtClean="0"/>
              <a:t>来登录使用，不单独提供登录入口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问题：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门户只有一个入口，如何区分租户？</a:t>
            </a:r>
            <a:endParaRPr kumimoji="1" lang="en-US" altLang="zh-CN" dirty="0"/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：根门户如果是：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portal.kakatool.cn</a:t>
            </a:r>
            <a:r>
              <a:rPr kumimoji="1" lang="zh-CN" altLang="en-US" dirty="0" smtClean="0"/>
              <a:t>。企业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来申请平台账号（别名为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且唯一），则我们给他的企业地址就是</a:t>
            </a:r>
            <a:r>
              <a:rPr kumimoji="1" lang="en-US" altLang="zh-CN" dirty="0" err="1" smtClean="0"/>
              <a:t>A.portal.kakatool.cn</a:t>
            </a:r>
            <a:r>
              <a:rPr kumimoji="1" lang="zh-CN" altLang="en-US" dirty="0" smtClean="0"/>
              <a:t>。</a:t>
            </a:r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租户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分配域名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企业自有域名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815" y="41534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鉴权微服务结构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56143" y="1690688"/>
            <a:ext cx="1390389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租户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61770" y="1690688"/>
            <a:ext cx="1390389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租户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44040" y="2920326"/>
            <a:ext cx="1390389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45283" y="2920326"/>
            <a:ext cx="1390389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03103" y="2920326"/>
            <a:ext cx="1390389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4" idx="2"/>
            <a:endCxn id="6" idx="0"/>
          </p:cNvCxnSpPr>
          <p:nvPr/>
        </p:nvCxnSpPr>
        <p:spPr>
          <a:xfrm flipH="1">
            <a:off x="2839235" y="2216781"/>
            <a:ext cx="812103" cy="70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4" idx="2"/>
            <a:endCxn id="7" idx="0"/>
          </p:cNvCxnSpPr>
          <p:nvPr/>
        </p:nvCxnSpPr>
        <p:spPr>
          <a:xfrm>
            <a:off x="3651338" y="2216781"/>
            <a:ext cx="789140" cy="70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4" idx="2"/>
            <a:endCxn id="8" idx="0"/>
          </p:cNvCxnSpPr>
          <p:nvPr/>
        </p:nvCxnSpPr>
        <p:spPr>
          <a:xfrm>
            <a:off x="3651338" y="2216781"/>
            <a:ext cx="2546960" cy="70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5" idx="2"/>
            <a:endCxn id="7" idx="0"/>
          </p:cNvCxnSpPr>
          <p:nvPr/>
        </p:nvCxnSpPr>
        <p:spPr>
          <a:xfrm flipH="1">
            <a:off x="4440478" y="2216781"/>
            <a:ext cx="916487" cy="70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5" idx="2"/>
            <a:endCxn id="8" idx="0"/>
          </p:cNvCxnSpPr>
          <p:nvPr/>
        </p:nvCxnSpPr>
        <p:spPr>
          <a:xfrm>
            <a:off x="5356965" y="2216781"/>
            <a:ext cx="841333" cy="70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95407" y="2920326"/>
            <a:ext cx="1390389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定制应用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4" idx="2"/>
            <a:endCxn id="19" idx="0"/>
          </p:cNvCxnSpPr>
          <p:nvPr/>
        </p:nvCxnSpPr>
        <p:spPr>
          <a:xfrm flipH="1">
            <a:off x="990602" y="2216781"/>
            <a:ext cx="2660736" cy="70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27815" y="3920321"/>
            <a:ext cx="438411" cy="10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微服务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01764" y="3920321"/>
            <a:ext cx="438411" cy="10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微服务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588707" y="3920321"/>
            <a:ext cx="438411" cy="10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微服务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54305" y="3920321"/>
            <a:ext cx="438411" cy="10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微服务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89633" y="3924496"/>
            <a:ext cx="438411" cy="10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微服务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19" idx="2"/>
            <a:endCxn id="22" idx="0"/>
          </p:cNvCxnSpPr>
          <p:nvPr/>
        </p:nvCxnSpPr>
        <p:spPr>
          <a:xfrm flipH="1">
            <a:off x="947021" y="3446419"/>
            <a:ext cx="43581" cy="47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9" idx="2"/>
            <a:endCxn id="23" idx="0"/>
          </p:cNvCxnSpPr>
          <p:nvPr/>
        </p:nvCxnSpPr>
        <p:spPr>
          <a:xfrm>
            <a:off x="990602" y="3446419"/>
            <a:ext cx="1330368" cy="47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6" idx="2"/>
            <a:endCxn id="23" idx="0"/>
          </p:cNvCxnSpPr>
          <p:nvPr/>
        </p:nvCxnSpPr>
        <p:spPr>
          <a:xfrm flipH="1">
            <a:off x="2320970" y="3446419"/>
            <a:ext cx="518265" cy="47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6" idx="2"/>
            <a:endCxn id="25" idx="0"/>
          </p:cNvCxnSpPr>
          <p:nvPr/>
        </p:nvCxnSpPr>
        <p:spPr>
          <a:xfrm>
            <a:off x="2839235" y="3446419"/>
            <a:ext cx="2334276" cy="47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7" idx="2"/>
            <a:endCxn id="24" idx="0"/>
          </p:cNvCxnSpPr>
          <p:nvPr/>
        </p:nvCxnSpPr>
        <p:spPr>
          <a:xfrm flipH="1">
            <a:off x="3807913" y="3446419"/>
            <a:ext cx="632565" cy="47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8" idx="2"/>
            <a:endCxn id="26" idx="0"/>
          </p:cNvCxnSpPr>
          <p:nvPr/>
        </p:nvCxnSpPr>
        <p:spPr>
          <a:xfrm>
            <a:off x="6198298" y="3446419"/>
            <a:ext cx="310541" cy="47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27815" y="4962070"/>
            <a:ext cx="438411" cy="10271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模块</a:t>
            </a:r>
            <a:r>
              <a:rPr kumimoji="1" lang="en-US" altLang="zh-CN" sz="1400" dirty="0" smtClean="0"/>
              <a:t>/</a:t>
            </a:r>
            <a:r>
              <a:rPr kumimoji="1" lang="zh-CN" altLang="en-US" sz="1400" dirty="0" smtClean="0"/>
              <a:t>接口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2104113" y="4957894"/>
            <a:ext cx="438411" cy="10271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模块</a:t>
            </a:r>
            <a:r>
              <a:rPr kumimoji="1" lang="en-US" altLang="zh-CN" sz="1400" dirty="0" smtClean="0"/>
              <a:t>/</a:t>
            </a:r>
            <a:r>
              <a:rPr kumimoji="1" lang="zh-CN" altLang="en-US" sz="1400" dirty="0" smtClean="0"/>
              <a:t>接口</a:t>
            </a:r>
            <a:endParaRPr kumimoji="1"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3588706" y="4957894"/>
            <a:ext cx="438411" cy="10271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模块</a:t>
            </a:r>
            <a:r>
              <a:rPr kumimoji="1" lang="en-US" altLang="zh-CN" sz="1400" dirty="0" smtClean="0"/>
              <a:t>/</a:t>
            </a:r>
            <a:r>
              <a:rPr kumimoji="1" lang="zh-CN" altLang="en-US" sz="1400" dirty="0" smtClean="0"/>
              <a:t>接口</a:t>
            </a:r>
            <a:endParaRPr kumimoji="1"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4954305" y="4957894"/>
            <a:ext cx="438411" cy="10271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模块</a:t>
            </a:r>
            <a:r>
              <a:rPr kumimoji="1" lang="en-US" altLang="zh-CN" sz="1400" dirty="0" smtClean="0"/>
              <a:t>/</a:t>
            </a:r>
            <a:r>
              <a:rPr kumimoji="1" lang="zh-CN" altLang="en-US" sz="1400" dirty="0" smtClean="0"/>
              <a:t>接口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6289632" y="4957894"/>
            <a:ext cx="438411" cy="10271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模块</a:t>
            </a:r>
            <a:r>
              <a:rPr kumimoji="1" lang="en-US" altLang="zh-CN" sz="1400" dirty="0" smtClean="0"/>
              <a:t>/</a:t>
            </a:r>
            <a:r>
              <a:rPr kumimoji="1" lang="zh-CN" altLang="en-US" sz="1400" dirty="0" smtClean="0"/>
              <a:t>接口</a:t>
            </a:r>
            <a:endParaRPr kumimoji="1"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7628351" y="1152395"/>
            <a:ext cx="4033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原则：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）应用可以是平台创建的，也可以是租户创建的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）应用可以被一个或者多个租户使用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）平台可以动态分配应用给租户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0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微服务多租户方案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2499" y="2116899"/>
            <a:ext cx="951978" cy="826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应用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86822" y="2116899"/>
            <a:ext cx="951978" cy="8267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鉴权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2499" y="4599140"/>
            <a:ext cx="951978" cy="826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微服务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4" idx="3"/>
            <a:endCxn id="5" idx="1"/>
          </p:cNvCxnSpPr>
          <p:nvPr/>
        </p:nvCxnSpPr>
        <p:spPr>
          <a:xfrm>
            <a:off x="2154477" y="2530258"/>
            <a:ext cx="2532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4" idx="2"/>
            <a:endCxn id="6" idx="0"/>
          </p:cNvCxnSpPr>
          <p:nvPr/>
        </p:nvCxnSpPr>
        <p:spPr>
          <a:xfrm>
            <a:off x="1678488" y="2943616"/>
            <a:ext cx="0" cy="165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6" idx="3"/>
            <a:endCxn id="5" idx="2"/>
          </p:cNvCxnSpPr>
          <p:nvPr/>
        </p:nvCxnSpPr>
        <p:spPr>
          <a:xfrm flipV="1">
            <a:off x="2154477" y="2943616"/>
            <a:ext cx="3008334" cy="2068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342367" y="2191704"/>
            <a:ext cx="234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1</a:t>
            </a:r>
            <a:r>
              <a:rPr kumimoji="1" lang="zh-CN" altLang="en-US" sz="1600" dirty="0" smtClean="0"/>
              <a:t>、获取应用</a:t>
            </a:r>
            <a:r>
              <a:rPr kumimoji="1" lang="en-US" altLang="zh-CN" sz="1600" dirty="0" smtClean="0"/>
              <a:t>token</a:t>
            </a:r>
            <a:endParaRPr kumimoji="1"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816274" y="3231715"/>
            <a:ext cx="2768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、传递</a:t>
            </a:r>
            <a:r>
              <a:rPr kumimoji="1" lang="en-US" altLang="zh-CN" sz="1600" dirty="0" smtClean="0"/>
              <a:t>token</a:t>
            </a:r>
            <a:r>
              <a:rPr kumimoji="1" lang="zh-CN" altLang="en-US" sz="1600" dirty="0" smtClean="0"/>
              <a:t>给微服务</a:t>
            </a:r>
            <a:endParaRPr kumimoji="1" lang="en-US" altLang="zh-CN" sz="1600" dirty="0" smtClean="0"/>
          </a:p>
          <a:p>
            <a:r>
              <a:rPr kumimoji="1" lang="en-US" altLang="zh-CN" sz="1600" dirty="0"/>
              <a:t>5</a:t>
            </a:r>
            <a:r>
              <a:rPr kumimoji="1" lang="zh-CN" altLang="en-US" sz="1600" dirty="0" smtClean="0"/>
              <a:t>、有权限返回内容，没权限返回错误信息</a:t>
            </a:r>
            <a:endParaRPr kumimoji="1"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732762" y="5109472"/>
            <a:ext cx="2768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3</a:t>
            </a:r>
            <a:r>
              <a:rPr kumimoji="1" lang="zh-CN" altLang="en-US" sz="1600" dirty="0" smtClean="0"/>
              <a:t>、获取微服务</a:t>
            </a:r>
            <a:r>
              <a:rPr kumimoji="1" lang="en-US" altLang="zh-CN" sz="1600" dirty="0" smtClean="0"/>
              <a:t>token</a:t>
            </a:r>
            <a:r>
              <a:rPr kumimoji="1" lang="zh-CN" altLang="en-US" sz="1600" dirty="0" smtClean="0"/>
              <a:t>，连同应用</a:t>
            </a:r>
            <a:r>
              <a:rPr kumimoji="1" lang="en-US" altLang="zh-CN" sz="1600" dirty="0" smtClean="0"/>
              <a:t>token</a:t>
            </a:r>
            <a:r>
              <a:rPr kumimoji="1" lang="zh-CN" altLang="en-US" sz="1600" dirty="0" smtClean="0"/>
              <a:t>去请求鉴权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4</a:t>
            </a:r>
            <a:r>
              <a:rPr kumimoji="1" lang="zh-CN" altLang="en-US" sz="1600" dirty="0" smtClean="0"/>
              <a:t>、鉴权返回</a:t>
            </a:r>
            <a:r>
              <a:rPr kumimoji="1" lang="en-US" altLang="zh-CN" sz="1600" dirty="0" err="1" smtClean="0"/>
              <a:t>corp_id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err="1" smtClean="0"/>
              <a:t>app_id</a:t>
            </a:r>
            <a:r>
              <a:rPr kumimoji="1" lang="zh-CN" altLang="en-US" sz="1600" dirty="0" smtClean="0"/>
              <a:t>和权限列表</a:t>
            </a:r>
            <a:endParaRPr kumimoji="1" lang="zh-CN" altLang="en-US" sz="1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538586" y="1327759"/>
            <a:ext cx="51231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名词：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Corp_id</a:t>
            </a:r>
            <a:r>
              <a:rPr kumimoji="1" lang="zh-CN" altLang="en-US" dirty="0" smtClean="0"/>
              <a:t>：租户</a:t>
            </a:r>
            <a:r>
              <a:rPr kumimoji="1" lang="en-US" altLang="zh-CN" dirty="0" smtClean="0"/>
              <a:t>id</a:t>
            </a:r>
          </a:p>
          <a:p>
            <a:r>
              <a:rPr kumimoji="1" lang="en-US" altLang="zh-CN" dirty="0" err="1" smtClean="0"/>
              <a:t>App_id</a:t>
            </a:r>
            <a:r>
              <a:rPr kumimoji="1" lang="zh-CN" altLang="en-US" dirty="0" smtClean="0"/>
              <a:t>：应用</a:t>
            </a:r>
            <a:r>
              <a:rPr kumimoji="1" lang="en-US" altLang="zh-CN" dirty="0" smtClean="0"/>
              <a:t>id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原则：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）微服务必须支持区分租户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）根据实际情况来区分应用，如</a:t>
            </a:r>
            <a:r>
              <a:rPr kumimoji="1" lang="en-US" altLang="zh-CN" dirty="0" smtClean="0"/>
              <a:t>RMS</a:t>
            </a:r>
            <a:r>
              <a:rPr kumimoji="1" lang="zh-CN" altLang="en-US" dirty="0" smtClean="0"/>
              <a:t>微服务是一个共享基础资源，只需要支持多租户即可，分组标准微服务就要同时支持多租户和多应用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返回数据：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Corp_id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App_id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Privielge_list</a:t>
            </a:r>
            <a:r>
              <a:rPr kumimoji="1" lang="zh-CN" altLang="en-US" dirty="0" smtClean="0"/>
              <a:t> 应用在这个微服务拥有权限的接口列表，微服务自行判断当前请求的接口是否在其中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鉴权集成：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r>
              <a:rPr kumimoji="1" lang="en-US" altLang="zh-CN" dirty="0" err="1" smtClean="0"/>
              <a:t>dubbox</a:t>
            </a:r>
            <a:r>
              <a:rPr kumimoji="1" lang="zh-CN" altLang="en-US" dirty="0" smtClean="0"/>
              <a:t>帽子集成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）微服务</a:t>
            </a:r>
            <a:r>
              <a:rPr kumimoji="1" lang="en-US" altLang="zh-CN" dirty="0" err="1" smtClean="0"/>
              <a:t>sdk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5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应用多租户方案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041743"/>
            <a:ext cx="864295" cy="71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门户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1926" y="2041743"/>
            <a:ext cx="864295" cy="71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OAuth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25652" y="2041743"/>
            <a:ext cx="864295" cy="71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4" idx="3"/>
            <a:endCxn id="5" idx="1"/>
          </p:cNvCxnSpPr>
          <p:nvPr/>
        </p:nvCxnSpPr>
        <p:spPr>
          <a:xfrm>
            <a:off x="1702495" y="2398735"/>
            <a:ext cx="1129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5" idx="3"/>
            <a:endCxn id="6" idx="1"/>
          </p:cNvCxnSpPr>
          <p:nvPr/>
        </p:nvCxnSpPr>
        <p:spPr>
          <a:xfrm>
            <a:off x="3696221" y="2398735"/>
            <a:ext cx="1129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774522" y="2041743"/>
            <a:ext cx="84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Corp_id</a:t>
            </a:r>
            <a:endParaRPr kumimoji="1"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794343" y="2067508"/>
            <a:ext cx="84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Corp_id</a:t>
            </a:r>
            <a:endParaRPr kumimoji="1"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4040688" y="3342077"/>
            <a:ext cx="864295" cy="71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 smtClean="0"/>
          </a:p>
          <a:p>
            <a:pPr algn="ctr"/>
            <a:r>
              <a:rPr kumimoji="1" lang="en-US" altLang="zh-CN" sz="1600" dirty="0" smtClean="0"/>
              <a:t>BL</a:t>
            </a:r>
            <a:endParaRPr kumimoji="1"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5698298" y="3342077"/>
            <a:ext cx="864295" cy="71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集成逻辑</a:t>
            </a:r>
            <a:endParaRPr kumimoji="1" lang="en-US" altLang="zh-CN" sz="1600" dirty="0" smtClean="0"/>
          </a:p>
          <a:p>
            <a:pPr algn="ctr"/>
            <a:r>
              <a:rPr kumimoji="1" lang="en-US" altLang="zh-CN" sz="1600" dirty="0" smtClean="0"/>
              <a:t>IL</a:t>
            </a:r>
            <a:endParaRPr kumimoji="1"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4040688" y="4408877"/>
            <a:ext cx="864295" cy="71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业务数据</a:t>
            </a:r>
            <a:endParaRPr kumimoji="1" lang="en-US" altLang="zh-CN" sz="1600" dirty="0" smtClean="0"/>
          </a:p>
          <a:p>
            <a:pPr algn="ctr"/>
            <a:r>
              <a:rPr kumimoji="1" lang="en-US" altLang="zh-CN" sz="1600" dirty="0"/>
              <a:t>B</a:t>
            </a:r>
            <a:r>
              <a:rPr kumimoji="1" lang="en-US" altLang="zh-CN" sz="1600" dirty="0" smtClean="0"/>
              <a:t>D</a:t>
            </a:r>
            <a:endParaRPr kumimoji="1"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5706649" y="4408877"/>
            <a:ext cx="864295" cy="7139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微服务</a:t>
            </a:r>
            <a:endParaRPr kumimoji="1" lang="en-US" altLang="zh-CN" sz="1600" dirty="0" smtClean="0"/>
          </a:p>
        </p:txBody>
      </p:sp>
      <p:cxnSp>
        <p:nvCxnSpPr>
          <p:cNvPr id="18" name="直线箭头连接符 17"/>
          <p:cNvCxnSpPr>
            <a:stCxn id="6" idx="2"/>
            <a:endCxn id="13" idx="0"/>
          </p:cNvCxnSpPr>
          <p:nvPr/>
        </p:nvCxnSpPr>
        <p:spPr>
          <a:xfrm flipH="1">
            <a:off x="4472836" y="2755727"/>
            <a:ext cx="784964" cy="58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6" idx="2"/>
            <a:endCxn id="14" idx="0"/>
          </p:cNvCxnSpPr>
          <p:nvPr/>
        </p:nvCxnSpPr>
        <p:spPr>
          <a:xfrm>
            <a:off x="5257800" y="2755727"/>
            <a:ext cx="872646" cy="58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3" idx="2"/>
            <a:endCxn id="15" idx="0"/>
          </p:cNvCxnSpPr>
          <p:nvPr/>
        </p:nvCxnSpPr>
        <p:spPr>
          <a:xfrm>
            <a:off x="4472836" y="4056061"/>
            <a:ext cx="0" cy="35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4" idx="2"/>
            <a:endCxn id="16" idx="0"/>
          </p:cNvCxnSpPr>
          <p:nvPr/>
        </p:nvCxnSpPr>
        <p:spPr>
          <a:xfrm>
            <a:off x="6130446" y="4056061"/>
            <a:ext cx="8351" cy="35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889315" y="1302707"/>
            <a:ext cx="446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原则：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）应用通过门户进入，利用</a:t>
            </a:r>
            <a:r>
              <a:rPr kumimoji="1" lang="en-US" altLang="zh-CN" dirty="0" err="1" smtClean="0"/>
              <a:t>oauth</a:t>
            </a:r>
            <a:r>
              <a:rPr kumimoji="1" lang="zh-CN" altLang="en-US" dirty="0" smtClean="0"/>
              <a:t>实现账号登录，获取用户信息和</a:t>
            </a:r>
            <a:r>
              <a:rPr kumimoji="1" lang="en-US" altLang="zh-CN" dirty="0" err="1" smtClean="0"/>
              <a:t>corp_id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）应用业务逻辑需要区分租户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）应用业务数据需要根据租户划分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）应用使用的微服务也是租户、应用划分的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739</Words>
  <Application>Microsoft Macintosh PowerPoint</Application>
  <PresentationFormat>宽屏</PresentationFormat>
  <Paragraphs>135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DengXian</vt:lpstr>
      <vt:lpstr>DengXian Light</vt:lpstr>
      <vt:lpstr>Arial</vt:lpstr>
      <vt:lpstr>Office 主题</vt:lpstr>
      <vt:lpstr>云平台解决方案</vt:lpstr>
      <vt:lpstr>技术方案</vt:lpstr>
      <vt:lpstr>开通租户流程</vt:lpstr>
      <vt:lpstr>平台上线新应用流程</vt:lpstr>
      <vt:lpstr>租户上线新应用流程</vt:lpstr>
      <vt:lpstr>总体流程</vt:lpstr>
      <vt:lpstr>鉴权微服务结构</vt:lpstr>
      <vt:lpstr>微服务多租户方案</vt:lpstr>
      <vt:lpstr>应用多租户方案</vt:lpstr>
      <vt:lpstr>产品</vt:lpstr>
      <vt:lpstr>门户portal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云平台解决方案</dc:title>
  <dc:creator>Ender Chen</dc:creator>
  <cp:lastModifiedBy>Ender Chen</cp:lastModifiedBy>
  <cp:revision>44</cp:revision>
  <dcterms:created xsi:type="dcterms:W3CDTF">2017-03-07T08:15:18Z</dcterms:created>
  <dcterms:modified xsi:type="dcterms:W3CDTF">2017-03-08T09:58:19Z</dcterms:modified>
</cp:coreProperties>
</file>