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6" r:id="rId5"/>
    <p:sldId id="260" r:id="rId6"/>
    <p:sldId id="257" r:id="rId7"/>
    <p:sldId id="259" r:id="rId8"/>
    <p:sldId id="262" r:id="rId9"/>
    <p:sldId id="261" r:id="rId10"/>
    <p:sldId id="263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7" autoAdjust="0"/>
    <p:restoredTop sz="93797" autoAdjust="0"/>
  </p:normalViewPr>
  <p:slideViewPr>
    <p:cSldViewPr>
      <p:cViewPr varScale="1">
        <p:scale>
          <a:sx n="83" d="100"/>
          <a:sy n="83" d="100"/>
        </p:scale>
        <p:origin x="-7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90D47-6B91-4428-ADFA-0DEB35669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F731B-1F08-46CA-8A0D-57252C45D2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F731B-1F08-46CA-8A0D-57252C45D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主体设计思想：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概念解释：</a:t>
            </a:r>
            <a:endParaRPr lang="en-US" altLang="zh-CN" dirty="0" smtClean="0"/>
          </a:p>
          <a:p>
            <a:r>
              <a:rPr lang="zh-CN" altLang="en-US" dirty="0" smtClean="0"/>
              <a:t>      主库：用于存放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通过测试</a:t>
            </a:r>
            <a:r>
              <a:rPr lang="zh-CN" altLang="en-US" baseline="0" dirty="0" smtClean="0"/>
              <a:t> 并且 没有计划出库</a:t>
            </a:r>
            <a:r>
              <a:rPr lang="en-US" altLang="zh-CN" dirty="0" smtClean="0"/>
              <a:t>】 </a:t>
            </a:r>
            <a:r>
              <a:rPr lang="zh-CN" altLang="en-US" dirty="0" smtClean="0"/>
              <a:t>的货物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主库备注：主库又分整机库、备件库</a:t>
            </a:r>
            <a:endParaRPr lang="en-US" altLang="zh-CN" dirty="0" smtClean="0"/>
          </a:p>
          <a:p>
            <a:r>
              <a:rPr lang="zh-CN" altLang="en-US" dirty="0" smtClean="0"/>
              <a:t>到货临时库：用于存放</a:t>
            </a:r>
            <a:r>
              <a:rPr lang="en-US" altLang="zh-CN" dirty="0" smtClean="0">
                <a:sym typeface="Wingdings" panose="05000000000000000000" pitchFamily="2" charset="2"/>
              </a:rPr>
              <a:t>【</a:t>
            </a:r>
            <a:r>
              <a:rPr lang="zh-CN" altLang="en-US" dirty="0" smtClean="0"/>
              <a:t>签收 并且</a:t>
            </a:r>
            <a:r>
              <a:rPr lang="en-US" altLang="zh-CN" dirty="0" smtClean="0"/>
              <a:t> </a:t>
            </a:r>
            <a:r>
              <a:rPr lang="zh-CN" altLang="en-US" baseline="0" dirty="0" smtClean="0"/>
              <a:t>没有测试</a:t>
            </a:r>
            <a:r>
              <a:rPr lang="en-US" altLang="zh-CN" dirty="0" smtClean="0">
                <a:sym typeface="Wingdings" panose="05000000000000000000" pitchFamily="2" charset="2"/>
              </a:rPr>
              <a:t>】         </a:t>
            </a:r>
            <a:r>
              <a:rPr lang="zh-CN" altLang="en-US" dirty="0" smtClean="0">
                <a:sym typeface="Wingdings" panose="05000000000000000000" pitchFamily="2" charset="2"/>
              </a:rPr>
              <a:t>的</a:t>
            </a:r>
            <a:r>
              <a:rPr lang="zh-CN" altLang="en-US" baseline="0" dirty="0" smtClean="0"/>
              <a:t>货物 </a:t>
            </a:r>
            <a:endParaRPr lang="en-US" altLang="zh-CN" baseline="0" dirty="0" smtClean="0"/>
          </a:p>
          <a:p>
            <a:r>
              <a:rPr lang="zh-CN" altLang="en-US" baseline="0" dirty="0" smtClean="0"/>
              <a:t>发货临时库：用于存放</a:t>
            </a:r>
            <a:r>
              <a:rPr lang="en-US" altLang="zh-CN" baseline="0" dirty="0" smtClean="0"/>
              <a:t>【</a:t>
            </a:r>
            <a:r>
              <a:rPr lang="zh-CN" altLang="en-US" baseline="0" dirty="0" smtClean="0"/>
              <a:t>待发</a:t>
            </a:r>
            <a:r>
              <a:rPr lang="en-US" altLang="zh-CN" baseline="0" dirty="0" smtClean="0"/>
              <a:t>】    </a:t>
            </a:r>
            <a:r>
              <a:rPr lang="zh-CN" altLang="en-US" baseline="0" dirty="0" smtClean="0"/>
              <a:t>的货物</a:t>
            </a:r>
            <a:endParaRPr lang="en-US" altLang="zh-CN" baseline="0" dirty="0" smtClean="0"/>
          </a:p>
          <a:p>
            <a:r>
              <a:rPr lang="zh-CN" altLang="en-US" baseline="0" dirty="0" smtClean="0"/>
              <a:t>  测试库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：用于存放</a:t>
            </a:r>
            <a:r>
              <a:rPr lang="en-US" altLang="zh-CN" baseline="0" dirty="0" smtClean="0"/>
              <a:t>【</a:t>
            </a:r>
            <a:r>
              <a:rPr lang="zh-CN" altLang="en-US" baseline="0" dirty="0" smtClean="0"/>
              <a:t>入库测试</a:t>
            </a:r>
            <a:r>
              <a:rPr lang="en-US" altLang="zh-CN" baseline="0" dirty="0" smtClean="0"/>
              <a:t>】</a:t>
            </a:r>
            <a:r>
              <a:rPr lang="zh-CN" altLang="en-US" baseline="0" dirty="0" smtClean="0"/>
              <a:t>的货物</a:t>
            </a:r>
            <a:endParaRPr lang="en-US" altLang="zh-CN" baseline="0" dirty="0" smtClean="0"/>
          </a:p>
          <a:p>
            <a:r>
              <a:rPr lang="zh-CN" altLang="en-US" baseline="0" dirty="0" smtClean="0"/>
              <a:t> 测试库</a:t>
            </a:r>
            <a:r>
              <a:rPr lang="en-US" altLang="zh-CN" baseline="0" dirty="0" smtClean="0"/>
              <a:t>OUT</a:t>
            </a:r>
            <a:r>
              <a:rPr lang="zh-CN" altLang="en-US" baseline="0" dirty="0" smtClean="0"/>
              <a:t>：用于存放</a:t>
            </a:r>
            <a:r>
              <a:rPr lang="en-US" altLang="zh-CN" baseline="0" dirty="0" smtClean="0"/>
              <a:t>【</a:t>
            </a:r>
            <a:r>
              <a:rPr lang="zh-CN" altLang="en-US" baseline="0" dirty="0" smtClean="0"/>
              <a:t>出库测试</a:t>
            </a:r>
            <a:r>
              <a:rPr lang="en-US" altLang="zh-CN" baseline="0" dirty="0" smtClean="0"/>
              <a:t>】</a:t>
            </a:r>
            <a:r>
              <a:rPr lang="zh-CN" altLang="en-US" baseline="0" dirty="0" smtClean="0"/>
              <a:t>的货物</a:t>
            </a:r>
            <a:endParaRPr lang="en-US" altLang="zh-CN" baseline="0" dirty="0" smtClean="0"/>
          </a:p>
          <a:p>
            <a:r>
              <a:rPr lang="zh-CN" altLang="en-US" baseline="0" dirty="0" smtClean="0"/>
              <a:t>    物损库：用于存放</a:t>
            </a:r>
            <a:r>
              <a:rPr lang="en-US" altLang="zh-CN" baseline="0" dirty="0" smtClean="0"/>
              <a:t>【</a:t>
            </a:r>
            <a:r>
              <a:rPr lang="zh-CN" altLang="en-US" baseline="0" dirty="0" smtClean="0"/>
              <a:t>有物损</a:t>
            </a:r>
            <a:r>
              <a:rPr lang="en-US" altLang="zh-CN" baseline="0" dirty="0" smtClean="0"/>
              <a:t>】  </a:t>
            </a:r>
            <a:r>
              <a:rPr lang="zh-CN" altLang="en-US" baseline="0" dirty="0" smtClean="0"/>
              <a:t>的货物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DOA</a:t>
            </a:r>
            <a:r>
              <a:rPr lang="zh-CN" altLang="en-US" baseline="0" dirty="0" smtClean="0"/>
              <a:t>库：用于存放</a:t>
            </a:r>
            <a:r>
              <a:rPr lang="en-US" altLang="zh-CN" baseline="0" dirty="0" smtClean="0"/>
              <a:t>【DOA】     </a:t>
            </a:r>
            <a:r>
              <a:rPr lang="zh-CN" altLang="en-US" baseline="0" dirty="0" smtClean="0"/>
              <a:t>的货物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借出库区分情况：借出不要钱的，租用要收费的</a:t>
            </a:r>
            <a:endParaRPr lang="en-US" altLang="zh-CN" baseline="0" dirty="0" smtClean="0"/>
          </a:p>
          <a:p>
            <a:r>
              <a:rPr lang="zh-CN" altLang="en-US" baseline="0" dirty="0" smtClean="0"/>
              <a:t>显示备件的是否在整机，还是独立。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对外连接。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和物流系统（顺丰、圆通等等）对接。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提醒给：销售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当时的责任人。  </a:t>
            </a:r>
            <a:endParaRPr lang="en-US" altLang="zh-CN" baseline="0" dirty="0" smtClean="0"/>
          </a:p>
          <a:p>
            <a:r>
              <a:rPr lang="zh-CN" altLang="en-US" baseline="0" dirty="0" smtClean="0"/>
              <a:t>订单超期提醒：发出时间</a:t>
            </a:r>
            <a:endParaRPr lang="en-US" altLang="zh-CN" baseline="0" dirty="0" smtClean="0"/>
          </a:p>
          <a:p>
            <a:r>
              <a:rPr lang="zh-CN" altLang="en-US" baseline="0" dirty="0" smtClean="0"/>
              <a:t>提醒出库时间：</a:t>
            </a:r>
            <a:endParaRPr lang="en-US" altLang="zh-CN" baseline="0" dirty="0" smtClean="0"/>
          </a:p>
          <a:p>
            <a:r>
              <a:rPr lang="zh-CN" altLang="en-US" baseline="0" dirty="0" smtClean="0"/>
              <a:t>出库前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小时（销售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销售），超过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个小时（测试主管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库房主管）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出库了也会提醒 销售出库了。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到货、返货，订货计划，关联物流信息。提醒到货的负责人，有货即将到了。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采购管理。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手机上可以实现的：</a:t>
            </a:r>
            <a:endParaRPr lang="en-US" altLang="zh-CN" baseline="0" dirty="0" smtClean="0"/>
          </a:p>
          <a:p>
            <a:r>
              <a:rPr lang="zh-CN" altLang="en-US" baseline="0" dirty="0" smtClean="0"/>
              <a:t>入库的照片、出库的照片、测试报告。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司机送到货，拍个照片（客户签收单）。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保修期管理。保修超期之前提醒（在 返货状态、退换货状态，提醒加速返货）。商务（采购）保修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个月</a:t>
            </a:r>
            <a:endParaRPr lang="en-US" altLang="zh-CN" baseline="0" dirty="0" smtClean="0"/>
          </a:p>
          <a:p>
            <a:r>
              <a:rPr lang="zh-CN" altLang="en-US" baseline="0" dirty="0" smtClean="0"/>
              <a:t>出货（销售）保修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年，再发一个货品，保修期按照第一个货品出货时间计算。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由库房主管（其它主管）发起的测试流程。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客户返货（反错的）的。暂时手工记录。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借出、还回提醒（通过列表查看需要还回的货品）。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自动生成合同文本、货物签收单。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开票申请自动生成。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采购、补库、与供货商的换货区分一下类型。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收款要对应到货品。但是偶尔可能对不上。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报废库，需要走审批流程（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级），然后报废。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签收单生成、标签生成。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打印标签签收单、调用模板（会有多个模板）。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库房可以调拨。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库存预警（最低、最高）。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保修，多个货品，按照保修序列号进行关联（当第一个货品坏了）。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F731B-1F08-46CA-8A0D-57252C45D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PN</a:t>
            </a:r>
            <a:r>
              <a:rPr lang="zh-CN" altLang="en-US" dirty="0" smtClean="0"/>
              <a:t>提示合并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F731B-1F08-46CA-8A0D-57252C45D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F731B-1F08-46CA-8A0D-57252C45D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、销售都有谁？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、询价： 看到库存</a:t>
            </a:r>
            <a:r>
              <a:rPr lang="en-US" altLang="zh-CN" dirty="0" smtClean="0"/>
              <a:t>+</a:t>
            </a:r>
            <a:r>
              <a:rPr lang="zh-CN" altLang="en-US" dirty="0" smtClean="0"/>
              <a:t>之前的询价记录；</a:t>
            </a:r>
            <a:endParaRPr lang="zh-CN" altLang="en-US" dirty="0" smtClean="0"/>
          </a:p>
          <a:p>
            <a:r>
              <a:rPr lang="en-US" altLang="zh-CN" dirty="0" smtClean="0"/>
              <a:t>1.1</a:t>
            </a:r>
            <a:r>
              <a:rPr lang="zh-CN" altLang="en-US" dirty="0" smtClean="0"/>
              <a:t>、买卖</a:t>
            </a:r>
            <a:endParaRPr lang="zh-CN" altLang="en-US" dirty="0" smtClean="0"/>
          </a:p>
          <a:p>
            <a:r>
              <a:rPr lang="en-US" altLang="zh-CN" dirty="0" smtClean="0"/>
              <a:t>1.2</a:t>
            </a:r>
            <a:r>
              <a:rPr lang="zh-CN" altLang="en-US" dirty="0" smtClean="0"/>
              <a:t>、租赁</a:t>
            </a:r>
            <a:endParaRPr lang="zh-CN" altLang="en-US" dirty="0" smtClean="0"/>
          </a:p>
          <a:p>
            <a:r>
              <a:rPr lang="en-US" altLang="zh-CN" dirty="0" smtClean="0"/>
              <a:t>1.3</a:t>
            </a:r>
            <a:r>
              <a:rPr lang="zh-CN" altLang="en-US" dirty="0" smtClean="0"/>
              <a:t>、借用</a:t>
            </a:r>
            <a:endParaRPr lang="zh-CN" altLang="en-US" dirty="0" smtClean="0"/>
          </a:p>
          <a:p>
            <a:r>
              <a:rPr lang="en-US" altLang="zh-CN" dirty="0" smtClean="0"/>
              <a:t>1.4</a:t>
            </a:r>
            <a:r>
              <a:rPr lang="zh-CN" altLang="en-US" dirty="0" smtClean="0"/>
              <a:t>、招标</a:t>
            </a:r>
            <a:endParaRPr lang="zh-CN" altLang="en-US" dirty="0" smtClean="0"/>
          </a:p>
          <a:p>
            <a:r>
              <a:rPr lang="zh-CN" altLang="en-US" dirty="0" smtClean="0"/>
              <a:t>备注：要体现给哪个客户询价、体现出询价性质（买卖、租赁、借用、招标）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回复销售询价：报价、地域、能不能测试、是否现货、保修期（默认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F731B-1F08-46CA-8A0D-57252C45D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smtClean="0"/>
              <a:t>、销售都有谁？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、询价： 看到库存</a:t>
            </a:r>
            <a:r>
              <a:rPr lang="en-US" altLang="zh-CN" dirty="0" smtClean="0"/>
              <a:t>+</a:t>
            </a:r>
            <a:r>
              <a:rPr lang="zh-CN" altLang="en-US" dirty="0" smtClean="0"/>
              <a:t>之前的询价记录；</a:t>
            </a:r>
            <a:endParaRPr lang="zh-CN" altLang="en-US" dirty="0" smtClean="0"/>
          </a:p>
          <a:p>
            <a:r>
              <a:rPr lang="en-US" altLang="zh-CN" dirty="0" smtClean="0"/>
              <a:t>1.1</a:t>
            </a:r>
            <a:r>
              <a:rPr lang="zh-CN" altLang="en-US" dirty="0" smtClean="0"/>
              <a:t>、买卖</a:t>
            </a:r>
            <a:endParaRPr lang="zh-CN" altLang="en-US" dirty="0" smtClean="0"/>
          </a:p>
          <a:p>
            <a:r>
              <a:rPr lang="en-US" altLang="zh-CN" dirty="0" smtClean="0"/>
              <a:t>1.2</a:t>
            </a:r>
            <a:r>
              <a:rPr lang="zh-CN" altLang="en-US" dirty="0" smtClean="0"/>
              <a:t>、租赁</a:t>
            </a:r>
            <a:endParaRPr lang="zh-CN" altLang="en-US" dirty="0" smtClean="0"/>
          </a:p>
          <a:p>
            <a:r>
              <a:rPr lang="en-US" altLang="zh-CN" dirty="0" smtClean="0"/>
              <a:t>1.3</a:t>
            </a:r>
            <a:r>
              <a:rPr lang="zh-CN" altLang="en-US" dirty="0" smtClean="0"/>
              <a:t>、借用</a:t>
            </a:r>
            <a:endParaRPr lang="zh-CN" altLang="en-US" dirty="0" smtClean="0"/>
          </a:p>
          <a:p>
            <a:r>
              <a:rPr lang="en-US" altLang="zh-CN" dirty="0" smtClean="0"/>
              <a:t>1.4</a:t>
            </a:r>
            <a:r>
              <a:rPr lang="zh-CN" altLang="en-US" dirty="0" smtClean="0"/>
              <a:t>、招标</a:t>
            </a:r>
            <a:endParaRPr lang="zh-CN" altLang="en-US" dirty="0" smtClean="0"/>
          </a:p>
          <a:p>
            <a:r>
              <a:rPr lang="zh-CN" altLang="en-US" dirty="0" smtClean="0"/>
              <a:t>备注：要体现给哪个客户询价、体现出询价性质（买卖、租赁、借用、招标）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回复销售询价：报价、地域、能不能测试、是否现货、保修期（默认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F731B-1F08-46CA-8A0D-57252C45D2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8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3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40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7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5" y="1071548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85728"/>
            <a:ext cx="8230993" cy="696627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9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1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3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2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11" y="4915145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1"/>
            <a:ext cx="9144000" cy="71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 panose="05020102010507070707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 panose="05020102010507070707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 panose="05020102010507070707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 panose="05020102010507070707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 panose="050201020105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zh-CN" altLang="en-US" dirty="0" smtClean="0"/>
              <a:t>安和</a:t>
            </a:r>
            <a:r>
              <a:rPr lang="en-US" altLang="zh-CN" dirty="0" smtClean="0"/>
              <a:t>ERP</a:t>
            </a:r>
            <a:r>
              <a:rPr lang="zh-CN" altLang="en-US" dirty="0" smtClean="0"/>
              <a:t>设计构想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91680" y="2852936"/>
            <a:ext cx="6670366" cy="1752600"/>
          </a:xfrm>
        </p:spPr>
        <p:txBody>
          <a:bodyPr anchor="b"/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北京联合汇创科技发展有限公司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宋鑫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98355" y="2768101"/>
            <a:ext cx="9396536" cy="2106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r"/>
            <a:r>
              <a:rPr lang="zh-CN" altLang="en-US" dirty="0" smtClean="0"/>
              <a:t>货物存放位置</a:t>
            </a:r>
            <a:endParaRPr lang="zh-CN" altLang="en-US" dirty="0"/>
          </a:p>
        </p:txBody>
      </p:sp>
      <p:sp>
        <p:nvSpPr>
          <p:cNvPr id="3" name="流程图: 磁盘 2"/>
          <p:cNvSpPr/>
          <p:nvPr/>
        </p:nvSpPr>
        <p:spPr>
          <a:xfrm>
            <a:off x="3779912" y="2817144"/>
            <a:ext cx="1440000" cy="19080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395536" y="3186730"/>
            <a:ext cx="936000" cy="11880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到货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临时库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4031912" y="5121056"/>
            <a:ext cx="936000" cy="11880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DOA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2051720" y="1689721"/>
            <a:ext cx="936000" cy="11880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物损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临时库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051720" y="3186186"/>
            <a:ext cx="936000" cy="11880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测试库</a:t>
            </a:r>
            <a:endParaRPr lang="en-US" altLang="zh-CN" dirty="0" smtClean="0"/>
          </a:p>
          <a:p>
            <a:pPr algn="ctr"/>
            <a:r>
              <a:rPr lang="en-US" altLang="zh-CN" dirty="0"/>
              <a:t>IN</a:t>
            </a:r>
            <a:endParaRPr lang="en-US" altLang="zh-CN" dirty="0" smtClean="0"/>
          </a:p>
        </p:txBody>
      </p:sp>
      <p:sp>
        <p:nvSpPr>
          <p:cNvPr id="8" name="流程图: 磁盘 7"/>
          <p:cNvSpPr/>
          <p:nvPr/>
        </p:nvSpPr>
        <p:spPr>
          <a:xfrm>
            <a:off x="6012160" y="3186185"/>
            <a:ext cx="936000" cy="11880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测试库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OUT</a:t>
            </a:r>
            <a:endParaRPr lang="en-US" altLang="zh-CN" dirty="0" smtClean="0"/>
          </a:p>
        </p:txBody>
      </p:sp>
      <p:cxnSp>
        <p:nvCxnSpPr>
          <p:cNvPr id="42" name="直接箭头连接符 41"/>
          <p:cNvCxnSpPr>
            <a:stCxn id="4" idx="4"/>
            <a:endCxn id="7" idx="2"/>
          </p:cNvCxnSpPr>
          <p:nvPr/>
        </p:nvCxnSpPr>
        <p:spPr>
          <a:xfrm flipV="1">
            <a:off x="1331536" y="3780186"/>
            <a:ext cx="720184" cy="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7" idx="4"/>
            <a:endCxn id="3" idx="2"/>
          </p:cNvCxnSpPr>
          <p:nvPr/>
        </p:nvCxnSpPr>
        <p:spPr>
          <a:xfrm flipV="1">
            <a:off x="2987720" y="3771144"/>
            <a:ext cx="792192" cy="9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" idx="4"/>
            <a:endCxn id="8" idx="2"/>
          </p:cNvCxnSpPr>
          <p:nvPr/>
        </p:nvCxnSpPr>
        <p:spPr>
          <a:xfrm>
            <a:off x="5219912" y="3771144"/>
            <a:ext cx="792248" cy="9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流程图: 磁盘 53"/>
          <p:cNvSpPr/>
          <p:nvPr/>
        </p:nvSpPr>
        <p:spPr>
          <a:xfrm>
            <a:off x="7740352" y="3186186"/>
            <a:ext cx="936000" cy="11880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发货</a:t>
            </a:r>
            <a:endParaRPr lang="en-US" altLang="zh-CN" dirty="0" smtClean="0"/>
          </a:p>
          <a:p>
            <a:pPr algn="ctr"/>
            <a:r>
              <a:rPr lang="zh-CN" altLang="en-US" dirty="0"/>
              <a:t>临时库</a:t>
            </a:r>
            <a:endParaRPr lang="en-US" altLang="zh-CN" dirty="0" smtClean="0"/>
          </a:p>
        </p:txBody>
      </p:sp>
      <p:cxnSp>
        <p:nvCxnSpPr>
          <p:cNvPr id="55" name="直接箭头连接符 54"/>
          <p:cNvCxnSpPr>
            <a:stCxn id="8" idx="4"/>
            <a:endCxn id="54" idx="2"/>
          </p:cNvCxnSpPr>
          <p:nvPr/>
        </p:nvCxnSpPr>
        <p:spPr>
          <a:xfrm>
            <a:off x="6948160" y="3780185"/>
            <a:ext cx="7921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4" idx="1"/>
            <a:endCxn id="6" idx="2"/>
          </p:cNvCxnSpPr>
          <p:nvPr/>
        </p:nvCxnSpPr>
        <p:spPr>
          <a:xfrm rot="5400000" flipH="1" flipV="1">
            <a:off x="1006124" y="2141134"/>
            <a:ext cx="903009" cy="1188184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endCxn id="32" idx="2"/>
          </p:cNvCxnSpPr>
          <p:nvPr/>
        </p:nvCxnSpPr>
        <p:spPr>
          <a:xfrm rot="16200000" flipH="1">
            <a:off x="1633312" y="4936608"/>
            <a:ext cx="1340872" cy="216024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8" idx="3"/>
            <a:endCxn id="5" idx="4"/>
          </p:cNvCxnSpPr>
          <p:nvPr/>
        </p:nvCxnSpPr>
        <p:spPr>
          <a:xfrm rot="5400000">
            <a:off x="5053601" y="4288496"/>
            <a:ext cx="1340871" cy="1512248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3"/>
            <a:endCxn id="5" idx="1"/>
          </p:cNvCxnSpPr>
          <p:nvPr/>
        </p:nvCxnSpPr>
        <p:spPr>
          <a:xfrm>
            <a:off x="4499912" y="4725144"/>
            <a:ext cx="0" cy="395912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3" idx="1"/>
            <a:endCxn id="6" idx="4"/>
          </p:cNvCxnSpPr>
          <p:nvPr/>
        </p:nvCxnSpPr>
        <p:spPr>
          <a:xfrm rot="16200000" flipV="1">
            <a:off x="3477105" y="1794337"/>
            <a:ext cx="533423" cy="1512192"/>
          </a:xfrm>
          <a:prstGeom prst="bentConnector2">
            <a:avLst/>
          </a:prstGeom>
          <a:ln w="12700"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85852" y="2445673"/>
            <a:ext cx="82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6"/>
                </a:solidFill>
              </a:rPr>
              <a:t>日常检查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03920" y="4736177"/>
            <a:ext cx="82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accent6"/>
                </a:solidFill>
              </a:rPr>
              <a:t>日常检查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5876" y="294043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主库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3872240" y="3525793"/>
            <a:ext cx="575984" cy="1008112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备件</a:t>
            </a:r>
            <a:endParaRPr lang="zh-CN" altLang="en-US" dirty="0"/>
          </a:p>
        </p:txBody>
      </p:sp>
      <p:sp>
        <p:nvSpPr>
          <p:cNvPr id="23" name="流程图: 磁盘 22"/>
          <p:cNvSpPr/>
          <p:nvPr/>
        </p:nvSpPr>
        <p:spPr>
          <a:xfrm>
            <a:off x="4548380" y="3525793"/>
            <a:ext cx="575984" cy="1008112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整机</a:t>
            </a:r>
            <a:endParaRPr lang="zh-CN" altLang="en-US" dirty="0"/>
          </a:p>
        </p:txBody>
      </p:sp>
      <p:sp>
        <p:nvSpPr>
          <p:cNvPr id="24" name="流程图: 磁盘 23"/>
          <p:cNvSpPr/>
          <p:nvPr/>
        </p:nvSpPr>
        <p:spPr>
          <a:xfrm>
            <a:off x="6804352" y="1700808"/>
            <a:ext cx="936000" cy="11880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借出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库</a:t>
            </a:r>
            <a:endParaRPr lang="zh-CN" altLang="en-US" dirty="0"/>
          </a:p>
        </p:txBody>
      </p:sp>
      <p:cxnSp>
        <p:nvCxnSpPr>
          <p:cNvPr id="25" name="肘形连接符 24"/>
          <p:cNvCxnSpPr>
            <a:stCxn id="54" idx="1"/>
            <a:endCxn id="24" idx="4"/>
          </p:cNvCxnSpPr>
          <p:nvPr/>
        </p:nvCxnSpPr>
        <p:spPr>
          <a:xfrm rot="16200000" flipV="1">
            <a:off x="7528663" y="2506497"/>
            <a:ext cx="891378" cy="4680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4" idx="1"/>
            <a:endCxn id="4" idx="2"/>
          </p:cNvCxnSpPr>
          <p:nvPr/>
        </p:nvCxnSpPr>
        <p:spPr>
          <a:xfrm rot="16200000" flipH="1" flipV="1">
            <a:off x="2793983" y="-697639"/>
            <a:ext cx="2079922" cy="6876816"/>
          </a:xfrm>
          <a:prstGeom prst="bentConnector4">
            <a:avLst>
              <a:gd name="adj1" fmla="val -10991"/>
              <a:gd name="adj2" fmla="val 103324"/>
            </a:avLst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流程图: 磁盘 26"/>
          <p:cNvSpPr/>
          <p:nvPr/>
        </p:nvSpPr>
        <p:spPr>
          <a:xfrm>
            <a:off x="7740352" y="5044620"/>
            <a:ext cx="936000" cy="11880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客户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库</a:t>
            </a:r>
            <a:endParaRPr lang="en-US" altLang="zh-CN" dirty="0" smtClean="0"/>
          </a:p>
        </p:txBody>
      </p:sp>
      <p:sp>
        <p:nvSpPr>
          <p:cNvPr id="32" name="流程图: 磁盘 31"/>
          <p:cNvSpPr/>
          <p:nvPr/>
        </p:nvSpPr>
        <p:spPr>
          <a:xfrm>
            <a:off x="2411760" y="5121056"/>
            <a:ext cx="936000" cy="11880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维修库</a:t>
            </a:r>
            <a:endParaRPr lang="zh-CN" altLang="en-US" dirty="0"/>
          </a:p>
        </p:txBody>
      </p:sp>
      <p:cxnSp>
        <p:nvCxnSpPr>
          <p:cNvPr id="33" name="肘形连接符 32"/>
          <p:cNvCxnSpPr>
            <a:stCxn id="32" idx="1"/>
          </p:cNvCxnSpPr>
          <p:nvPr/>
        </p:nvCxnSpPr>
        <p:spPr>
          <a:xfrm rot="5400000" flipH="1" flipV="1">
            <a:off x="2992358" y="4333502"/>
            <a:ext cx="674956" cy="900152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2" idx="4"/>
            <a:endCxn id="5" idx="2"/>
          </p:cNvCxnSpPr>
          <p:nvPr/>
        </p:nvCxnSpPr>
        <p:spPr>
          <a:xfrm>
            <a:off x="3347760" y="5715056"/>
            <a:ext cx="684152" cy="127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流程图: 磁盘 42"/>
          <p:cNvSpPr/>
          <p:nvPr/>
        </p:nvSpPr>
        <p:spPr>
          <a:xfrm>
            <a:off x="544055" y="5044620"/>
            <a:ext cx="936000" cy="11880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报废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r"/>
            <a:r>
              <a:rPr lang="zh-CN" altLang="en-US" dirty="0" smtClean="0"/>
              <a:t>涉及系统范围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15816" y="2507352"/>
            <a:ext cx="3456384" cy="192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进销存系统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16216" y="2507352"/>
            <a:ext cx="1584176" cy="2505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客户关系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管理系统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客户管理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销售过程管理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合同订单管理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售后服务</a:t>
            </a:r>
            <a:endParaRPr lang="en-US" altLang="zh-CN" sz="1400" dirty="0" smtClean="0"/>
          </a:p>
        </p:txBody>
      </p:sp>
      <p:sp>
        <p:nvSpPr>
          <p:cNvPr id="11" name="矩形 10"/>
          <p:cNvSpPr/>
          <p:nvPr/>
        </p:nvSpPr>
        <p:spPr>
          <a:xfrm>
            <a:off x="971600" y="1571248"/>
            <a:ext cx="17764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财务管理系统</a:t>
            </a:r>
            <a:endParaRPr lang="en-US" altLang="zh-CN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400" dirty="0"/>
              <a:t>财务审批 </a:t>
            </a:r>
            <a:endParaRPr lang="en-US" altLang="zh-CN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财务</a:t>
            </a:r>
            <a:r>
              <a:rPr lang="zh-CN" altLang="en-US" sz="1400" dirty="0"/>
              <a:t>报表</a:t>
            </a:r>
            <a:endParaRPr lang="zh-CN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923" y="2935971"/>
            <a:ext cx="2974169" cy="128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962720" y="2507352"/>
            <a:ext cx="1089000" cy="2505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与</a:t>
            </a:r>
            <a:br>
              <a:rPr lang="en-US" altLang="zh-CN" dirty="0" smtClean="0"/>
            </a:br>
            <a:r>
              <a:rPr lang="zh-CN" altLang="en-US" dirty="0" smtClean="0"/>
              <a:t>七</a:t>
            </a:r>
            <a:r>
              <a:rPr lang="zh-CN" altLang="en-US" dirty="0"/>
              <a:t>小</a:t>
            </a:r>
            <a:r>
              <a:rPr lang="zh-CN" altLang="en-US" dirty="0" smtClean="0"/>
              <a:t>服</a:t>
            </a:r>
            <a:r>
              <a:rPr lang="en-US" altLang="zh-CN" dirty="0" smtClean="0"/>
              <a:t>APP</a:t>
            </a:r>
            <a:br>
              <a:rPr lang="en-US" altLang="zh-CN" dirty="0" smtClean="0"/>
            </a:br>
            <a:r>
              <a:rPr lang="zh-CN" altLang="en-US" dirty="0" smtClean="0"/>
              <a:t>对接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962720" y="5157192"/>
            <a:ext cx="1785300" cy="59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人事管理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03520" y="2507352"/>
            <a:ext cx="544500" cy="2505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供应商管理</a:t>
            </a:r>
            <a:endParaRPr lang="en-US" altLang="zh-CN" dirty="0" smtClean="0"/>
          </a:p>
          <a:p>
            <a:pPr algn="ctr"/>
            <a:r>
              <a:rPr lang="zh-CN" altLang="en-US" dirty="0"/>
              <a:t>系统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15816" y="1556792"/>
            <a:ext cx="51845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</a:t>
            </a:r>
            <a:r>
              <a:rPr lang="zh-CN" altLang="en-US" dirty="0" smtClean="0"/>
              <a:t>统计分析系统</a:t>
            </a:r>
            <a:endParaRPr lang="en-US" altLang="zh-CN" dirty="0" smtClean="0"/>
          </a:p>
          <a:p>
            <a:pPr algn="ctr"/>
            <a:r>
              <a:rPr lang="zh-CN" altLang="en-US" sz="1400" dirty="0"/>
              <a:t>该</a:t>
            </a:r>
            <a:r>
              <a:rPr lang="zh-CN" altLang="en-US" sz="1400" dirty="0" smtClean="0"/>
              <a:t>模块实现对所有系统的各种统计分析需求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2915816" y="5157192"/>
            <a:ext cx="1512168" cy="59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权限管理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572000" y="5157192"/>
            <a:ext cx="1559092" cy="59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消息管理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300192" y="5157192"/>
            <a:ext cx="1800200" cy="59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工作流引擎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2720" y="5877272"/>
            <a:ext cx="7137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例外说明</a:t>
            </a:r>
            <a:r>
              <a:rPr lang="zh-CN" altLang="en-US" sz="1200" dirty="0"/>
              <a:t>：</a:t>
            </a:r>
            <a:r>
              <a:rPr lang="en-US" altLang="zh-CN" sz="1200" dirty="0"/>
              <a:t>1</a:t>
            </a:r>
            <a:r>
              <a:rPr lang="zh-CN" altLang="en-US" sz="1200" dirty="0"/>
              <a:t>、财务管理</a:t>
            </a:r>
            <a:r>
              <a:rPr lang="zh-CN" altLang="en-US" sz="1200" dirty="0" smtClean="0"/>
              <a:t>，并不</a:t>
            </a:r>
            <a:r>
              <a:rPr lang="zh-CN" altLang="en-US" sz="1200" dirty="0"/>
              <a:t>涉及专业</a:t>
            </a:r>
            <a:r>
              <a:rPr lang="zh-CN" altLang="en-US" sz="1200" dirty="0" smtClean="0"/>
              <a:t>的财务管理，只为财务提供相关的业务数据及各类报表；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       2</a:t>
            </a:r>
            <a:r>
              <a:rPr lang="zh-CN" altLang="en-US" sz="1200" dirty="0" smtClean="0"/>
              <a:t>、即时通讯功能，并不一定在近期能够实现，我们会争取尽量实现其功能。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915816" y="4566672"/>
            <a:ext cx="3456384" cy="44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合同管理系统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r"/>
            <a:r>
              <a:rPr lang="zh-CN" altLang="en-US" dirty="0" smtClean="0"/>
              <a:t>主体设计思想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</a:t>
            </a:r>
            <a:r>
              <a:rPr lang="zh-CN" altLang="en-US" dirty="0"/>
              <a:t>进入安和的货物，都要进入不同的仓库中进行流转；</a:t>
            </a:r>
            <a:endParaRPr lang="en-US" altLang="zh-CN" dirty="0"/>
          </a:p>
          <a:p>
            <a:r>
              <a:rPr lang="zh-CN" altLang="en-US" dirty="0" smtClean="0"/>
              <a:t>每个</a:t>
            </a:r>
            <a:r>
              <a:rPr lang="zh-CN" altLang="en-US" dirty="0"/>
              <a:t>库之间的衔接，都需要进行货物交接；</a:t>
            </a:r>
            <a:endParaRPr lang="en-US" altLang="zh-CN" dirty="0"/>
          </a:p>
          <a:p>
            <a:r>
              <a:rPr lang="zh-CN" altLang="en-US" dirty="0" smtClean="0"/>
              <a:t>所有入库产品：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PN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必须登记</a:t>
            </a:r>
            <a:r>
              <a:rPr lang="zh-CN" altLang="en-US" dirty="0" smtClean="0"/>
              <a:t>（扫描</a:t>
            </a:r>
            <a:r>
              <a:rPr lang="zh-CN" altLang="en-US" dirty="0"/>
              <a:t>）</a:t>
            </a:r>
            <a:r>
              <a:rPr lang="zh-CN" altLang="en-US" dirty="0" smtClean="0"/>
              <a:t>货物上标识的</a:t>
            </a:r>
            <a:r>
              <a:rPr lang="zh-CN" altLang="en-US" b="1" dirty="0" smtClean="0">
                <a:solidFill>
                  <a:srgbClr val="FF0000"/>
                </a:solidFill>
              </a:rPr>
              <a:t>所有</a:t>
            </a:r>
            <a:r>
              <a:rPr lang="en-US" altLang="zh-CN" dirty="0" smtClean="0"/>
              <a:t>PN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SN</a:t>
            </a:r>
            <a:r>
              <a:rPr lang="zh-CN" altLang="en-US" dirty="0" smtClean="0"/>
              <a:t>：分配（也可以利用货物上已有的</a:t>
            </a:r>
            <a:r>
              <a:rPr lang="en-US" altLang="zh-CN" dirty="0" smtClean="0"/>
              <a:t>SN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仅</a:t>
            </a:r>
            <a:r>
              <a:rPr lang="en-US" altLang="zh-CN" dirty="0"/>
              <a:t>SN</a:t>
            </a:r>
            <a:r>
              <a:rPr lang="zh-CN" altLang="en-US" dirty="0"/>
              <a:t>做为系统（也是公司内部）的对某一个货品的唯一标识。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r"/>
            <a:r>
              <a:rPr lang="zh-CN" altLang="en-US" dirty="0" smtClean="0"/>
              <a:t>安和特定业务流程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ERP</a:t>
            </a:r>
            <a:r>
              <a:rPr lang="zh-CN" altLang="en-US" dirty="0" smtClean="0"/>
              <a:t>涉及到的主要流程：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下单流程；</a:t>
            </a:r>
            <a:endParaRPr lang="en-US" altLang="zh-CN" dirty="0" smtClean="0"/>
          </a:p>
          <a:p>
            <a:pPr lvl="1"/>
            <a:r>
              <a:rPr lang="zh-CN" altLang="en-US" dirty="0"/>
              <a:t>出</a:t>
            </a:r>
            <a:r>
              <a:rPr lang="zh-CN" altLang="en-US" dirty="0" smtClean="0"/>
              <a:t>库流程（包含：库存商品、非库存商品）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入库流程（包含：备件、整机）</a:t>
            </a:r>
            <a:endParaRPr lang="en-US" altLang="zh-CN" dirty="0" smtClean="0"/>
          </a:p>
          <a:p>
            <a:pPr lvl="1"/>
            <a:r>
              <a:rPr lang="zh-CN" altLang="en-US" dirty="0"/>
              <a:t>借</a:t>
            </a:r>
            <a:r>
              <a:rPr lang="zh-CN" altLang="en-US" dirty="0" smtClean="0"/>
              <a:t>出还回流程（包含：库里有货、外采）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退货流程</a:t>
            </a:r>
            <a:endParaRPr lang="en-US" altLang="zh-CN" dirty="0" smtClean="0"/>
          </a:p>
          <a:p>
            <a:pPr lvl="1"/>
            <a:r>
              <a:rPr lang="zh-CN" altLang="en-US" dirty="0"/>
              <a:t>返</a:t>
            </a:r>
            <a:r>
              <a:rPr lang="zh-CN" altLang="en-US" dirty="0" smtClean="0"/>
              <a:t>货流程（与供应商、与客户）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日常查库，发现有坏损、</a:t>
            </a:r>
            <a:r>
              <a:rPr lang="en-US" altLang="zh-CN" dirty="0" smtClean="0"/>
              <a:t>DOA</a:t>
            </a:r>
            <a:r>
              <a:rPr lang="zh-CN" altLang="en-US" dirty="0" smtClean="0"/>
              <a:t>货物损坏</a:t>
            </a:r>
            <a:endParaRPr lang="en-US" altLang="zh-CN" dirty="0" smtClean="0"/>
          </a:p>
          <a:p>
            <a:pPr lvl="1"/>
            <a:r>
              <a:rPr lang="zh-CN" altLang="en-US" dirty="0"/>
              <a:t>由库房主管发起的测试流程。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主要流程参见： </a:t>
            </a:r>
            <a:r>
              <a:rPr lang="en-US" altLang="zh-CN" dirty="0"/>
              <a:t>03_</a:t>
            </a:r>
            <a:r>
              <a:rPr lang="zh-CN" altLang="en-US" dirty="0"/>
              <a:t>安和信诚流程</a:t>
            </a:r>
            <a:r>
              <a:rPr lang="en-US" altLang="zh-CN" dirty="0"/>
              <a:t>.</a:t>
            </a:r>
            <a:r>
              <a:rPr lang="en-US" altLang="zh-CN" dirty="0" err="1"/>
              <a:t>pdf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商务流程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491880" y="1772816"/>
            <a:ext cx="4176464" cy="30963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r"/>
            <a:r>
              <a:rPr lang="zh-CN" altLang="en-US" dirty="0" smtClean="0"/>
              <a:t>商务询价流程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3157809"/>
            <a:ext cx="1080120" cy="486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申请询价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5004048" y="5244880"/>
            <a:ext cx="1152128" cy="486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商务经理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能够监控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263691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销售发起</a:t>
            </a:r>
            <a:br>
              <a:rPr lang="en-US" altLang="zh-CN" sz="1400" dirty="0" smtClean="0"/>
            </a:br>
            <a:r>
              <a:rPr lang="zh-CN" altLang="en-US" sz="1400" dirty="0" smtClean="0"/>
              <a:t>询价申请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851920" y="3157809"/>
            <a:ext cx="1152128" cy="486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商务询价</a:t>
            </a:r>
            <a:endParaRPr lang="zh-CN" altLang="en-US" sz="1400" dirty="0"/>
          </a:p>
        </p:txBody>
      </p:sp>
      <p:cxnSp>
        <p:nvCxnSpPr>
          <p:cNvPr id="10" name="直接箭头连接符 9"/>
          <p:cNvCxnSpPr>
            <a:stCxn id="4" idx="3"/>
            <a:endCxn id="9" idx="1"/>
          </p:cNvCxnSpPr>
          <p:nvPr/>
        </p:nvCxnSpPr>
        <p:spPr>
          <a:xfrm>
            <a:off x="2123728" y="3400836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67744" y="2655783"/>
            <a:ext cx="1080120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系统自动根据业务匹配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询</a:t>
            </a:r>
            <a:r>
              <a:rPr lang="zh-CN" altLang="en-US" sz="1400" dirty="0"/>
              <a:t>价</a:t>
            </a:r>
            <a:r>
              <a:rPr lang="zh-CN" altLang="en-US" sz="1400" dirty="0" smtClean="0"/>
              <a:t>人</a:t>
            </a:r>
            <a:endParaRPr lang="en-US" altLang="zh-CN" sz="1400" dirty="0" smtClean="0"/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050" dirty="0" smtClean="0"/>
              <a:t>主机：何冬梅</a:t>
            </a:r>
            <a:endParaRPr lang="en-US" altLang="zh-CN" sz="1050" dirty="0" smtClean="0"/>
          </a:p>
          <a:p>
            <a:pPr algn="ctr"/>
            <a:r>
              <a:rPr lang="zh-CN" altLang="en-US" sz="1050" dirty="0"/>
              <a:t>非</a:t>
            </a:r>
            <a:r>
              <a:rPr lang="zh-CN" altLang="en-US" sz="1050" dirty="0" smtClean="0"/>
              <a:t>主机：余涛</a:t>
            </a:r>
            <a:endParaRPr lang="en-US" altLang="zh-CN" sz="1050" dirty="0" smtClean="0"/>
          </a:p>
          <a:p>
            <a:pPr algn="ctr"/>
            <a:endParaRPr lang="en-US" altLang="zh-CN" sz="1050" dirty="0"/>
          </a:p>
          <a:p>
            <a:pPr algn="ctr"/>
            <a:r>
              <a:rPr lang="zh-CN" altLang="en-US" sz="1050" dirty="0" smtClean="0"/>
              <a:t>如果单子上既有主机、又有非主机，系统自动将单子拆分，分别发给对应的负责人。</a:t>
            </a:r>
            <a:endParaRPr lang="zh-CN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3779912" y="1915671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提醒：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、手机提醒；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、图标数字角标提醒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6084168" y="3157809"/>
            <a:ext cx="1152128" cy="486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销售：查看</a:t>
            </a:r>
            <a:endParaRPr lang="zh-CN" altLang="en-US" sz="1400" dirty="0"/>
          </a:p>
        </p:txBody>
      </p:sp>
      <p:cxnSp>
        <p:nvCxnSpPr>
          <p:cNvPr id="17" name="直接箭头连接符 16"/>
          <p:cNvCxnSpPr>
            <a:stCxn id="9" idx="3"/>
            <a:endCxn id="16" idx="1"/>
          </p:cNvCxnSpPr>
          <p:nvPr/>
        </p:nvCxnSpPr>
        <p:spPr>
          <a:xfrm>
            <a:off x="5004048" y="340083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04048" y="265375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返还销售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012160" y="1915671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提醒：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、手机提醒；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、图标数字角标提醒</a:t>
            </a:r>
            <a:endParaRPr lang="zh-CN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71703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销售</a:t>
            </a:r>
            <a:endParaRPr lang="en-US" altLang="zh-CN" sz="1200" dirty="0" smtClean="0"/>
          </a:p>
          <a:p>
            <a:r>
              <a:rPr lang="zh-CN" altLang="en-US" sz="1200" dirty="0" smtClean="0"/>
              <a:t>所有销售</a:t>
            </a:r>
            <a:br>
              <a:rPr lang="en-US" altLang="zh-CN" sz="1200" dirty="0" smtClean="0"/>
            </a:b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004048" y="5858688"/>
            <a:ext cx="1224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商务经理</a:t>
            </a:r>
            <a:endParaRPr lang="en-US" altLang="zh-CN" sz="1400" dirty="0" smtClean="0"/>
          </a:p>
          <a:p>
            <a:r>
              <a:rPr lang="zh-CN" altLang="en-US" sz="1400" dirty="0"/>
              <a:t>韩秀丽</a:t>
            </a:r>
            <a:br>
              <a:rPr lang="en-US" altLang="zh-CN" sz="1400" dirty="0" smtClean="0"/>
            </a:b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51920" y="3843625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商务</a:t>
            </a:r>
            <a:endParaRPr lang="en-US" altLang="zh-CN" sz="1400" dirty="0" smtClean="0"/>
          </a:p>
          <a:p>
            <a:r>
              <a:rPr lang="zh-CN" altLang="en-US" sz="1400" dirty="0" smtClean="0"/>
              <a:t>何冬梅 </a:t>
            </a:r>
            <a:r>
              <a:rPr lang="en-US" altLang="zh-CN" sz="1400" dirty="0" smtClean="0"/>
              <a:t>- </a:t>
            </a:r>
            <a:r>
              <a:rPr lang="zh-CN" altLang="en-US" sz="1400" dirty="0" smtClean="0"/>
              <a:t>主机</a:t>
            </a:r>
            <a:endParaRPr lang="en-US" altLang="zh-CN" sz="1400" dirty="0" smtClean="0"/>
          </a:p>
          <a:p>
            <a:r>
              <a:rPr lang="zh-CN" altLang="en-US" sz="1400" dirty="0" smtClean="0"/>
              <a:t>余涛     </a:t>
            </a:r>
            <a:r>
              <a:rPr lang="en-US" altLang="zh-CN" sz="1400" dirty="0" smtClean="0"/>
              <a:t>- </a:t>
            </a:r>
            <a:r>
              <a:rPr lang="zh-CN" altLang="en-US" sz="1400" dirty="0" smtClean="0"/>
              <a:t>非主机</a:t>
            </a:r>
            <a:br>
              <a:rPr lang="en-US" altLang="zh-CN" sz="1400" dirty="0" smtClean="0"/>
            </a:b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84168" y="3843625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销售</a:t>
            </a:r>
            <a:br>
              <a:rPr lang="en-US" altLang="zh-CN" sz="1400" dirty="0" smtClean="0"/>
            </a:br>
            <a:r>
              <a:rPr lang="zh-CN" altLang="en-US" sz="1400" dirty="0" smtClean="0"/>
              <a:t>询价发起人</a:t>
            </a:r>
            <a:br>
              <a:rPr lang="en-US" altLang="zh-CN" sz="1400" dirty="0" smtClean="0"/>
            </a:br>
            <a:endParaRPr lang="zh-CN" altLang="en-US" sz="1400" dirty="0"/>
          </a:p>
        </p:txBody>
      </p:sp>
      <p:cxnSp>
        <p:nvCxnSpPr>
          <p:cNvPr id="26" name="直接连接符 25"/>
          <p:cNvCxnSpPr>
            <a:stCxn id="24" idx="2"/>
            <a:endCxn id="5" idx="0"/>
          </p:cNvCxnSpPr>
          <p:nvPr/>
        </p:nvCxnSpPr>
        <p:spPr>
          <a:xfrm>
            <a:off x="5580112" y="4869160"/>
            <a:ext cx="0" cy="37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r"/>
            <a:r>
              <a:rPr lang="zh-CN" altLang="en-US" dirty="0" smtClean="0"/>
              <a:t>商务下单、到货流程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3" y="3086962"/>
            <a:ext cx="1080120" cy="486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采购下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订货单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3" y="2330296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起点：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采购发起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订货流程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2483769" y="2676691"/>
            <a:ext cx="1296144" cy="1310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库房收货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下到货单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转交测试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申请</a:t>
            </a:r>
            <a:r>
              <a:rPr lang="zh-CN" altLang="en-US" sz="1400" dirty="0" smtClean="0"/>
              <a:t>退货换货</a:t>
            </a:r>
            <a:endParaRPr lang="zh-CN" altLang="en-US" sz="1400" dirty="0"/>
          </a:p>
        </p:txBody>
      </p:sp>
      <p:cxnSp>
        <p:nvCxnSpPr>
          <p:cNvPr id="10" name="直接箭头连接符 9"/>
          <p:cNvCxnSpPr>
            <a:stCxn id="4" idx="3"/>
            <a:endCxn id="9" idx="1"/>
          </p:cNvCxnSpPr>
          <p:nvPr/>
        </p:nvCxnSpPr>
        <p:spPr>
          <a:xfrm>
            <a:off x="1619673" y="3329989"/>
            <a:ext cx="864096" cy="1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35697" y="2303874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提醒：快递到货提醒库房收货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4716017" y="2890684"/>
            <a:ext cx="1296144" cy="882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测试部门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确认收货</a:t>
            </a:r>
            <a:endParaRPr lang="en-US" altLang="zh-CN" sz="1400" dirty="0" smtClean="0"/>
          </a:p>
        </p:txBody>
      </p:sp>
      <p:cxnSp>
        <p:nvCxnSpPr>
          <p:cNvPr id="17" name="直接箭头连接符 16"/>
          <p:cNvCxnSpPr>
            <a:stCxn id="9" idx="3"/>
            <a:endCxn id="16" idx="1"/>
          </p:cNvCxnSpPr>
          <p:nvPr/>
        </p:nvCxnSpPr>
        <p:spPr>
          <a:xfrm>
            <a:off x="3779913" y="3331731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36504" y="2276872"/>
            <a:ext cx="923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提醒：系统提醒测试负责人确认收待测试货品</a:t>
            </a:r>
            <a:endParaRPr lang="zh-CN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5" y="3967316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采购部任何人：</a:t>
            </a:r>
            <a:endParaRPr lang="en-US" altLang="zh-CN" sz="1200" dirty="0" smtClean="0"/>
          </a:p>
          <a:p>
            <a:r>
              <a:rPr lang="zh-CN" altLang="en-US" sz="1200" dirty="0"/>
              <a:t>韩</a:t>
            </a:r>
            <a:r>
              <a:rPr lang="zh-CN" altLang="en-US" sz="1200" dirty="0" smtClean="0"/>
              <a:t>秀丽</a:t>
            </a:r>
            <a:endParaRPr lang="en-US" altLang="zh-CN" sz="1200" dirty="0" smtClean="0"/>
          </a:p>
          <a:p>
            <a:r>
              <a:rPr lang="zh-CN" altLang="en-US" sz="1200" dirty="0"/>
              <a:t>何冬</a:t>
            </a:r>
            <a:r>
              <a:rPr lang="zh-CN" altLang="en-US" sz="1200" dirty="0" smtClean="0"/>
              <a:t>梅</a:t>
            </a:r>
            <a:endParaRPr lang="en-US" altLang="zh-CN" sz="1200" dirty="0" smtClean="0"/>
          </a:p>
          <a:p>
            <a:r>
              <a:rPr lang="zh-CN" altLang="en-US" sz="1200" dirty="0"/>
              <a:t>余涛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83769" y="407707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库房</a:t>
            </a:r>
            <a:endParaRPr lang="en-US" altLang="zh-CN" sz="1200" dirty="0" smtClean="0"/>
          </a:p>
          <a:p>
            <a:r>
              <a:rPr lang="zh-CN" altLang="en-US" sz="1200" dirty="0" smtClean="0"/>
              <a:t>收货 </a:t>
            </a:r>
            <a:r>
              <a:rPr lang="en-US" altLang="zh-CN" sz="1200" dirty="0" smtClean="0"/>
              <a:t>-</a:t>
            </a:r>
            <a:r>
              <a:rPr lang="zh-CN" altLang="en-US" sz="1200" dirty="0"/>
              <a:t>赵</a:t>
            </a:r>
            <a:r>
              <a:rPr lang="zh-CN" altLang="en-US" sz="1200" dirty="0" smtClean="0"/>
              <a:t>森 或其它</a:t>
            </a:r>
            <a:endParaRPr lang="zh-CN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39553" y="3646185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标明是否背靠背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302838" y="4623063"/>
            <a:ext cx="1152128" cy="882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库房入库</a:t>
            </a:r>
            <a:endParaRPr lang="zh-CN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668438" y="3792066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提醒：</a:t>
            </a:r>
            <a:endParaRPr lang="en-US" altLang="zh-CN" sz="1200" dirty="0" smtClean="0"/>
          </a:p>
          <a:p>
            <a:r>
              <a:rPr lang="zh-CN" altLang="en-US" sz="1200" dirty="0" smtClean="0"/>
              <a:t>提醒库房入库</a:t>
            </a:r>
            <a:endParaRPr lang="en-US" altLang="zh-CN" sz="1200" dirty="0" smtClean="0"/>
          </a:p>
          <a:p>
            <a:r>
              <a:rPr lang="zh-CN" altLang="en-US" sz="1200" dirty="0" smtClean="0"/>
              <a:t>（主库、退货、换货库）</a:t>
            </a:r>
            <a:endParaRPr lang="zh-CN" altLang="en-US" sz="1200" dirty="0"/>
          </a:p>
        </p:txBody>
      </p:sp>
      <p:cxnSp>
        <p:nvCxnSpPr>
          <p:cNvPr id="65" name="肘形连接符 64"/>
          <p:cNvCxnSpPr>
            <a:stCxn id="9" idx="0"/>
            <a:endCxn id="22" idx="1"/>
          </p:cNvCxnSpPr>
          <p:nvPr/>
        </p:nvCxnSpPr>
        <p:spPr>
          <a:xfrm rot="16200000" flipH="1" flipV="1">
            <a:off x="437929" y="2634299"/>
            <a:ext cx="2651520" cy="2736304"/>
          </a:xfrm>
          <a:prstGeom prst="bentConnector4">
            <a:avLst>
              <a:gd name="adj1" fmla="val -23709"/>
              <a:gd name="adj2" fmla="val 1083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6" idx="0"/>
            <a:endCxn id="22" idx="1"/>
          </p:cNvCxnSpPr>
          <p:nvPr/>
        </p:nvCxnSpPr>
        <p:spPr>
          <a:xfrm rot="16200000" flipH="1" flipV="1">
            <a:off x="1661049" y="1625171"/>
            <a:ext cx="2437527" cy="4968552"/>
          </a:xfrm>
          <a:prstGeom prst="bentConnector4">
            <a:avLst>
              <a:gd name="adj1" fmla="val -34387"/>
              <a:gd name="adj2" fmla="val 1046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95537" y="5085184"/>
            <a:ext cx="1368152" cy="486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采购下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退货、换货单</a:t>
            </a:r>
            <a:endParaRPr lang="zh-CN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691681" y="1628800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库房或测试直接下退货、换货申请</a:t>
            </a:r>
            <a:endParaRPr lang="zh-CN" altLang="en-US" sz="1200" dirty="0"/>
          </a:p>
        </p:txBody>
      </p:sp>
      <p:cxnSp>
        <p:nvCxnSpPr>
          <p:cNvPr id="33" name="肘形连接符 32"/>
          <p:cNvCxnSpPr>
            <a:stCxn id="22" idx="3"/>
            <a:endCxn id="9" idx="1"/>
          </p:cNvCxnSpPr>
          <p:nvPr/>
        </p:nvCxnSpPr>
        <p:spPr>
          <a:xfrm flipV="1">
            <a:off x="1763689" y="3331731"/>
            <a:ext cx="720080" cy="19964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915816" y="5688250"/>
            <a:ext cx="1224136" cy="60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销售直接下退货申请</a:t>
            </a:r>
            <a:endParaRPr lang="zh-CN" altLang="en-US" sz="1400" dirty="0"/>
          </a:p>
        </p:txBody>
      </p:sp>
      <p:cxnSp>
        <p:nvCxnSpPr>
          <p:cNvPr id="38" name="肘形连接符 37"/>
          <p:cNvCxnSpPr>
            <a:stCxn id="34" idx="1"/>
            <a:endCxn id="22" idx="2"/>
          </p:cNvCxnSpPr>
          <p:nvPr/>
        </p:nvCxnSpPr>
        <p:spPr>
          <a:xfrm rot="10800000">
            <a:off x="1079614" y="5571238"/>
            <a:ext cx="1836203" cy="4185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71800" y="5355213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当客户突然不想要了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6960800" y="2882552"/>
            <a:ext cx="1836205" cy="898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具体测试人确认收货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进行测试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交接给库房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申请退换货</a:t>
            </a:r>
            <a:endParaRPr lang="zh-CN" altLang="en-US" sz="1400" dirty="0"/>
          </a:p>
        </p:txBody>
      </p:sp>
      <p:cxnSp>
        <p:nvCxnSpPr>
          <p:cNvPr id="45" name="直接箭头连接符 44"/>
          <p:cNvCxnSpPr>
            <a:stCxn id="16" idx="3"/>
            <a:endCxn id="50" idx="1"/>
          </p:cNvCxnSpPr>
          <p:nvPr/>
        </p:nvCxnSpPr>
        <p:spPr>
          <a:xfrm>
            <a:off x="6012161" y="3331731"/>
            <a:ext cx="9486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15589" y="2830870"/>
            <a:ext cx="945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提醒，交接待测试货品</a:t>
            </a:r>
            <a:endParaRPr lang="zh-CN" altLang="en-US" sz="1200" dirty="0"/>
          </a:p>
        </p:txBody>
      </p:sp>
      <p:cxnSp>
        <p:nvCxnSpPr>
          <p:cNvPr id="72" name="直接箭头连接符 71"/>
          <p:cNvCxnSpPr>
            <a:stCxn id="50" idx="2"/>
            <a:endCxn id="57" idx="0"/>
          </p:cNvCxnSpPr>
          <p:nvPr/>
        </p:nvCxnSpPr>
        <p:spPr>
          <a:xfrm flipH="1">
            <a:off x="7878902" y="3780909"/>
            <a:ext cx="1" cy="842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5516" y="3966155"/>
            <a:ext cx="2080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库房</a:t>
            </a:r>
            <a:endParaRPr lang="en-US" altLang="zh-CN" sz="1200" dirty="0" smtClean="0"/>
          </a:p>
          <a:p>
            <a:r>
              <a:rPr lang="zh-CN" altLang="en-US" sz="1200" dirty="0" smtClean="0"/>
              <a:t>采购入库测试接收人 </a:t>
            </a:r>
            <a:r>
              <a:rPr lang="en-US" altLang="zh-CN" sz="1200" dirty="0" smtClean="0"/>
              <a:t>– </a:t>
            </a:r>
            <a:r>
              <a:rPr lang="zh-CN" altLang="en-US" sz="1200" dirty="0" smtClean="0"/>
              <a:t>每周轮换</a:t>
            </a:r>
            <a:endParaRPr lang="en-US" altLang="zh-CN" sz="1200" dirty="0" smtClean="0"/>
          </a:p>
          <a:p>
            <a:r>
              <a:rPr lang="zh-CN" altLang="en-US" sz="1200" dirty="0"/>
              <a:t>返货</a:t>
            </a:r>
            <a:r>
              <a:rPr lang="zh-CN" altLang="en-US" sz="1200" dirty="0" smtClean="0"/>
              <a:t>测试</a:t>
            </a:r>
            <a:r>
              <a:rPr lang="en-US" altLang="zh-CN" sz="1200" dirty="0" smtClean="0"/>
              <a:t>- </a:t>
            </a:r>
            <a:r>
              <a:rPr lang="zh-CN" altLang="en-US" sz="1200" dirty="0" smtClean="0"/>
              <a:t>廉</a:t>
            </a:r>
            <a:r>
              <a:rPr lang="zh-CN" altLang="en-US" sz="1200" dirty="0"/>
              <a:t>克</a:t>
            </a:r>
            <a:r>
              <a:rPr lang="zh-CN" altLang="en-US" sz="1200" dirty="0" smtClean="0"/>
              <a:t>强 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323528" y="555962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库房</a:t>
            </a:r>
            <a:endParaRPr lang="en-US" altLang="zh-CN" sz="1200" dirty="0" smtClean="0"/>
          </a:p>
          <a:p>
            <a:r>
              <a:rPr lang="zh-CN" altLang="en-US" sz="1200" dirty="0" smtClean="0"/>
              <a:t>收货 </a:t>
            </a:r>
            <a:r>
              <a:rPr lang="en-US" altLang="zh-CN" sz="1200" dirty="0" smtClean="0"/>
              <a:t>-</a:t>
            </a:r>
            <a:r>
              <a:rPr lang="zh-CN" altLang="en-US" sz="1200" dirty="0"/>
              <a:t>赵</a:t>
            </a:r>
            <a:r>
              <a:rPr lang="zh-CN" altLang="en-US" sz="1200" dirty="0" smtClean="0"/>
              <a:t>森 或其它</a:t>
            </a:r>
            <a:endParaRPr lang="zh-CN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7171002" y="5967647"/>
            <a:ext cx="167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库房客户退的货：张馨予收</a:t>
            </a:r>
            <a:endParaRPr lang="zh-CN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779912" y="3331731"/>
            <a:ext cx="100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也可以由库房赵森指定测试收货人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1196752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SN</a:t>
            </a:r>
            <a:r>
              <a:rPr lang="zh-CN" altLang="en-US" dirty="0" smtClean="0"/>
              <a:t>：唯一标识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r>
              <a:rPr lang="en-US" altLang="zh-CN" dirty="0" smtClean="0"/>
              <a:t>PN</a:t>
            </a:r>
            <a:r>
              <a:rPr lang="zh-CN" altLang="en-US" dirty="0" smtClean="0"/>
              <a:t>：代表一类商品的标识 ，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某一个硬盘品种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21728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Dell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63332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硬盘： </a:t>
            </a:r>
            <a:r>
              <a:rPr lang="en-US" altLang="zh-CN" dirty="0" smtClean="0"/>
              <a:t>00A</a:t>
            </a:r>
            <a:r>
              <a:rPr lang="zh-CN" altLang="en-US" dirty="0" smtClean="0"/>
              <a:t>：  </a:t>
            </a:r>
            <a:r>
              <a:rPr lang="en-US" altLang="zh-CN" dirty="0" smtClean="0"/>
              <a:t>001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007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009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84312" y="342540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839720"/>
                <a:gridCol w="20828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001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007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009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002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007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002</a:t>
                      </a:r>
                      <a:r>
                        <a:rPr lang="zh-CN" altLang="en-US" dirty="0" smtClean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005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003</a:t>
                      </a:r>
                      <a:r>
                        <a:rPr lang="zh-CN" altLang="en-US" dirty="0" smtClean="0">
                          <a:solidFill>
                            <a:srgbClr val="0070C0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009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291206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硬盘： </a:t>
            </a:r>
            <a:r>
              <a:rPr lang="en-US" altLang="zh-CN" dirty="0" smtClean="0"/>
              <a:t>00B</a:t>
            </a:r>
            <a:r>
              <a:rPr lang="zh-CN" altLang="en-US" dirty="0" smtClean="0"/>
              <a:t>：  </a:t>
            </a:r>
            <a:r>
              <a:rPr lang="en-US" altLang="zh-CN" dirty="0" smtClean="0"/>
              <a:t>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006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008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9807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TH_sdfdsfssdf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0</TotalTime>
  <Words>1222</Words>
  <Application>WPS 演示</Application>
  <PresentationFormat>全屏显示(4:3)</PresentationFormat>
  <Paragraphs>247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Wingdings 2</vt:lpstr>
      <vt:lpstr>Arial</vt:lpstr>
      <vt:lpstr>隶书</vt:lpstr>
      <vt:lpstr>Maiandra GD</vt:lpstr>
      <vt:lpstr>华文楷体</vt:lpstr>
      <vt:lpstr>Cambria</vt:lpstr>
      <vt:lpstr>微软雅黑</vt:lpstr>
      <vt:lpstr>Arial Unicode MS</vt:lpstr>
      <vt:lpstr>Calibri</vt:lpstr>
      <vt:lpstr>龙腾四海</vt:lpstr>
      <vt:lpstr>安和ERP设计构想</vt:lpstr>
      <vt:lpstr>货物存放位置</vt:lpstr>
      <vt:lpstr>涉及系统范围</vt:lpstr>
      <vt:lpstr>主体设计思想</vt:lpstr>
      <vt:lpstr>安和特定业务流程</vt:lpstr>
      <vt:lpstr>商务流程</vt:lpstr>
      <vt:lpstr>商务询价流程</vt:lpstr>
      <vt:lpstr>商务下单、到货流程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安和库存</dc:title>
  <dc:creator>Johnson</dc:creator>
  <cp:lastModifiedBy>bing</cp:lastModifiedBy>
  <cp:revision>576</cp:revision>
  <dcterms:created xsi:type="dcterms:W3CDTF">2017-06-01T06:24:00Z</dcterms:created>
  <dcterms:modified xsi:type="dcterms:W3CDTF">2017-09-21T01:30:19Z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