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200" y="182880"/>
            <a:ext cx="9144000" cy="1077595"/>
          </a:xfrm>
        </p:spPr>
        <p:txBody>
          <a:bodyPr/>
          <a:lstStyle/>
          <a:p>
            <a:pPr algn="l"/>
            <a:r>
              <a:rPr lang="zh-CN" altLang="en-US"/>
              <a:t>备件</a:t>
            </a:r>
            <a:r>
              <a:rPr lang="en-US" altLang="zh-CN"/>
              <a:t>PN </a:t>
            </a:r>
            <a:r>
              <a:rPr lang="zh-CN" altLang="en-US"/>
              <a:t>确定方式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200" y="1299845"/>
            <a:ext cx="11200130" cy="425831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PN：Part Number 零件号 也是生产制造厂商，为了表示唯一标识而制定的一列数字或数字和字母等的组合。每个服务器厂商命名</a:t>
            </a:r>
            <a:r>
              <a:rPr lang="en-US" altLang="zh-CN"/>
              <a:t>PN </a:t>
            </a:r>
            <a:r>
              <a:rPr lang="zh-CN" altLang="en-US"/>
              <a:t>方式不一样；</a:t>
            </a:r>
            <a:br>
              <a:rPr lang="zh-CN" altLang="en-US"/>
            </a:br>
            <a:r>
              <a:rPr lang="zh-CN" altLang="en-US"/>
              <a:t>PN和FRU号的关系</a:t>
            </a:r>
          </a:p>
          <a:p>
            <a:pPr algn="l"/>
            <a:r>
              <a:rPr lang="en-US" altLang="zh-CN"/>
              <a:t>IBM </a:t>
            </a:r>
          </a:p>
          <a:p>
            <a:pPr algn="l"/>
            <a:r>
              <a:rPr lang="zh-CN" altLang="en-US"/>
              <a:t>PN:Part Number。7位，PN：具有相同特征, PN是厂商给用户看的，如果你想买某个部件，那PARTS就是跟价格相关的。但要注意有时PN不一样的不能混在一起用。  FRU: Field Replacement Unit。7位 ,FRU：部件更换号, 现场可更换单元厂商为了节省成本，把设备分成多个FRU，大到power supply,小到fan之类的。</a:t>
            </a:r>
          </a:p>
          <a:p>
            <a:pPr algn="l"/>
            <a:r>
              <a:rPr lang="zh-CN" altLang="en-US"/>
              <a:t>直接更换而不修，所以想更换零件先看看它是不是fru。如果设备上没有表示fru，那么有part number就是FRU。</a:t>
            </a:r>
          </a:p>
          <a:p>
            <a:pPr algn="l"/>
            <a:r>
              <a:rPr lang="zh-CN" altLang="en-US">
                <a:sym typeface="+mn-ea"/>
              </a:rPr>
              <a:t>SN：序列号（Serial Number）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240"/>
          </a:xfrm>
        </p:spPr>
        <p:txBody>
          <a:bodyPr/>
          <a:lstStyle/>
          <a:p>
            <a:r>
              <a:rPr lang="en-US" altLang="zh-CN"/>
              <a:t>NETAPP </a:t>
            </a:r>
            <a:r>
              <a:rPr lang="zh-CN" altLang="en-US"/>
              <a:t>备件</a:t>
            </a:r>
          </a:p>
        </p:txBody>
      </p:sp>
      <p:pic>
        <p:nvPicPr>
          <p:cNvPr id="5" name="内容占位符 4" descr="QQ截图201709130933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50" y="3757295"/>
            <a:ext cx="2501265" cy="2318385"/>
          </a:xfrm>
          <a:prstGeom prst="rect">
            <a:avLst/>
          </a:prstGeom>
        </p:spPr>
      </p:pic>
      <p:pic>
        <p:nvPicPr>
          <p:cNvPr id="7" name="图片 6" descr="QQ截图20170913093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589020"/>
            <a:ext cx="4091940" cy="292798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838200" y="1650365"/>
            <a:ext cx="10515600" cy="1597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NETAPP PN:</a:t>
            </a:r>
            <a:r>
              <a:rPr lang="zh-CN" altLang="en-US"/>
              <a:t>有两种方式都可以：</a:t>
            </a:r>
            <a:br>
              <a:rPr lang="zh-CN" altLang="en-US"/>
            </a:b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108-00205+B2 </a:t>
            </a:r>
            <a:r>
              <a:rPr lang="zh-CN" altLang="en-US"/>
              <a:t>三位数字</a:t>
            </a:r>
            <a:r>
              <a:rPr lang="en-US" altLang="zh-CN"/>
              <a:t>-</a:t>
            </a:r>
            <a:r>
              <a:rPr lang="zh-CN" altLang="en-US"/>
              <a:t>五位数字</a:t>
            </a:r>
            <a:r>
              <a:rPr lang="en-US" altLang="zh-CN"/>
              <a:t>+</a:t>
            </a:r>
            <a:r>
              <a:rPr lang="zh-CN" altLang="en-US"/>
              <a:t>字母数字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2,291A-R5 </a:t>
            </a:r>
            <a:r>
              <a:rPr lang="zh-CN" altLang="en-US"/>
              <a:t>三位数字字母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字母数字 第一位可以以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开始 </a:t>
            </a:r>
            <a:r>
              <a:rPr lang="en-US" altLang="zh-CN">
                <a:sym typeface="+mn-ea"/>
              </a:rPr>
              <a:t>X306A-R5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FC </a:t>
            </a:r>
            <a:r>
              <a:rPr lang="en-US" altLang="zh-CN" dirty="0" err="1" smtClean="0"/>
              <a:t>ccin</a:t>
            </a:r>
            <a:r>
              <a:rPr lang="en-US" altLang="zh-CN" dirty="0" smtClean="0"/>
              <a:t> </a:t>
            </a:r>
            <a:r>
              <a:rPr lang="en-US" altLang="zh-CN" smtClean="0"/>
              <a:t>fru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定制卡标识号 </a:t>
            </a:r>
            <a:r>
              <a:rPr lang="en-US" altLang="zh-CN" dirty="0"/>
              <a:t>(custom card identification number</a:t>
            </a:r>
            <a:r>
              <a:rPr lang="zh-CN" altLang="en-US" dirty="0"/>
              <a:t>，</a:t>
            </a:r>
            <a:r>
              <a:rPr lang="en-US" altLang="zh-CN" dirty="0" err="1"/>
              <a:t>CCIn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为各种个别硬件部件或组合件分配的唯一字母数字编号。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功能部件代码（</a:t>
            </a:r>
            <a:r>
              <a:rPr lang="en-US" altLang="zh-CN" dirty="0"/>
              <a:t>feature code</a:t>
            </a:r>
            <a:r>
              <a:rPr lang="zh-CN" altLang="en-US" dirty="0"/>
              <a:t>，</a:t>
            </a:r>
            <a:r>
              <a:rPr lang="en-US" altLang="zh-CN" dirty="0"/>
              <a:t>FC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IBM </a:t>
            </a:r>
            <a:r>
              <a:rPr lang="zh-CN" altLang="en-US" dirty="0"/>
              <a:t>用于处理硬件和软件订单的代码。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现场可更换部件 </a:t>
            </a:r>
            <a:r>
              <a:rPr lang="en-US" altLang="zh-CN" dirty="0"/>
              <a:t>(field-replaceable unit</a:t>
            </a:r>
            <a:r>
              <a:rPr lang="zh-CN" altLang="en-US" dirty="0"/>
              <a:t>，</a:t>
            </a:r>
            <a:r>
              <a:rPr lang="en-US" altLang="zh-CN" dirty="0" err="1"/>
              <a:t>FRu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当其中的任何一个组件发生故障时，服务人员将整体更换的一种组合件或部件。  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5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+mn-lt"/>
              </a:rPr>
              <a:t>IBM </a:t>
            </a:r>
            <a:r>
              <a:rPr lang="zh-CN" altLang="en-US" sz="4000">
                <a:latin typeface="+mn-lt"/>
              </a:rPr>
              <a:t>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IBM </a:t>
            </a:r>
            <a:r>
              <a:rPr lang="zh-CN" altLang="en-US" sz="2400"/>
              <a:t>命名</a:t>
            </a:r>
            <a:r>
              <a:rPr lang="en-US" altLang="zh-CN" sz="2400"/>
              <a:t>PN</a:t>
            </a:r>
            <a:r>
              <a:rPr lang="zh-CN" altLang="en-US" sz="2400"/>
              <a:t>，</a:t>
            </a:r>
            <a:r>
              <a:rPr lang="en-US" altLang="zh-CN" sz="2400"/>
              <a:t> FRU </a:t>
            </a:r>
            <a:r>
              <a:rPr lang="zh-CN" altLang="en-US" sz="2400"/>
              <a:t>号 格式；</a:t>
            </a:r>
          </a:p>
          <a:p>
            <a:r>
              <a:rPr lang="en-US" altLang="zh-CN" sz="2400"/>
              <a:t>42D0638 </a:t>
            </a:r>
            <a:r>
              <a:rPr lang="zh-CN" altLang="en-US" sz="2400">
                <a:sym typeface="+mn-ea"/>
              </a:rPr>
              <a:t>两位数字一位字母四位数字</a:t>
            </a:r>
            <a:endParaRPr lang="zh-CN" altLang="en-US" sz="2400"/>
          </a:p>
          <a:p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硬盘</a:t>
            </a:r>
            <a:r>
              <a:rPr lang="zh-CN" altLang="en-US"/>
              <a:t>；</a:t>
            </a:r>
          </a:p>
          <a:p>
            <a:endParaRPr lang="zh-CN" altLang="en-US"/>
          </a:p>
        </p:txBody>
      </p:sp>
      <p:pic>
        <p:nvPicPr>
          <p:cNvPr id="7" name="图片 6" descr="微信截图_201709121758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45" y="3799840"/>
            <a:ext cx="1894840" cy="1316990"/>
          </a:xfrm>
          <a:prstGeom prst="rect">
            <a:avLst/>
          </a:prstGeom>
        </p:spPr>
      </p:pic>
      <p:pic>
        <p:nvPicPr>
          <p:cNvPr id="9" name="图片 8" descr="QQ截图20170912180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808355"/>
            <a:ext cx="2666365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161290"/>
            <a:ext cx="10515600" cy="945515"/>
          </a:xfrm>
        </p:spPr>
        <p:txBody>
          <a:bodyPr>
            <a:normAutofit/>
          </a:bodyPr>
          <a:lstStyle/>
          <a:p>
            <a:r>
              <a:rPr lang="en-US" altLang="zh-CN"/>
              <a:t>HP </a:t>
            </a:r>
            <a:r>
              <a:rPr lang="zh-CN" altLang="en-US"/>
              <a:t>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365" y="942340"/>
            <a:ext cx="10071735" cy="1898015"/>
          </a:xfrm>
        </p:spPr>
        <p:txBody>
          <a:bodyPr>
            <a:normAutofit/>
          </a:bodyPr>
          <a:lstStyle/>
          <a:p>
            <a:r>
              <a:rPr lang="en-US" altLang="zh-CN" sz="2400"/>
              <a:t>HP </a:t>
            </a:r>
            <a:r>
              <a:rPr lang="zh-CN" altLang="en-US" sz="2400"/>
              <a:t>备件命名　</a:t>
            </a:r>
            <a:r>
              <a:rPr lang="en-US" altLang="zh-CN" sz="2400">
                <a:sym typeface="+mn-ea"/>
              </a:rPr>
              <a:t>X86</a:t>
            </a:r>
            <a:r>
              <a:rPr lang="zh-CN" altLang="en-US" sz="2400"/>
              <a:t>备件和小型机及存储备件命名方式不一样；</a:t>
            </a:r>
          </a:p>
          <a:p>
            <a:r>
              <a:rPr lang="en-US" altLang="zh-CN" sz="2400"/>
              <a:t>X86 </a:t>
            </a:r>
            <a:r>
              <a:rPr lang="zh-CN" altLang="en-US" sz="2400"/>
              <a:t>服务器     　备件</a:t>
            </a:r>
            <a:r>
              <a:rPr lang="en-US" altLang="zh-CN" sz="2400"/>
              <a:t>PN :500203-061</a:t>
            </a:r>
            <a:r>
              <a:rPr lang="zh-CN" altLang="en-US" sz="2400"/>
              <a:t>　六位数字</a:t>
            </a:r>
            <a:r>
              <a:rPr lang="zh-CN" altLang="en-US" sz="2400">
                <a:sym typeface="+mn-ea"/>
              </a:rPr>
              <a:t>横杠</a:t>
            </a:r>
            <a:r>
              <a:rPr lang="zh-CN" altLang="en-US" sz="2400"/>
              <a:t>三位数字或者字母</a:t>
            </a:r>
          </a:p>
          <a:p>
            <a:r>
              <a:rPr lang="zh-CN" altLang="en-US" sz="2400"/>
              <a:t>小型机及存储　</a:t>
            </a:r>
            <a:r>
              <a:rPr lang="zh-CN" altLang="en-US" sz="2400">
                <a:sym typeface="+mn-ea"/>
              </a:rPr>
              <a:t>备件</a:t>
            </a:r>
            <a:r>
              <a:rPr lang="en-US" altLang="zh-CN" sz="2400">
                <a:sym typeface="+mn-ea"/>
              </a:rPr>
              <a:t>: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AB423-69001 </a:t>
            </a:r>
            <a:r>
              <a:rPr lang="zh-CN" altLang="en-US" sz="2400">
                <a:sym typeface="+mn-ea"/>
              </a:rPr>
              <a:t>一位或者两位大写字母开头 横杠五位数字</a:t>
            </a:r>
            <a:endParaRPr lang="en-US" altLang="zh-CN" sz="2400">
              <a:sym typeface="+mn-ea"/>
            </a:endParaRPr>
          </a:p>
        </p:txBody>
      </p:sp>
      <p:pic>
        <p:nvPicPr>
          <p:cNvPr id="6" name="图片 5" descr="斥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65" y="3487420"/>
            <a:ext cx="3475990" cy="1876425"/>
          </a:xfrm>
          <a:prstGeom prst="rect">
            <a:avLst/>
          </a:prstGeom>
        </p:spPr>
      </p:pic>
      <p:pic>
        <p:nvPicPr>
          <p:cNvPr id="7" name="图片 6" descr="QQ截图20170912181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05" y="3530600"/>
            <a:ext cx="461073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DELL </a:t>
            </a:r>
            <a:r>
              <a:rPr lang="zh-CN" altLang="en-US"/>
              <a:t>备件</a:t>
            </a:r>
          </a:p>
        </p:txBody>
      </p:sp>
      <p:pic>
        <p:nvPicPr>
          <p:cNvPr id="4" name="内容占位符 3" descr="QQ截图2017091218235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140" y="2868930"/>
            <a:ext cx="4057650" cy="3000375"/>
          </a:xfrm>
          <a:prstGeom prst="rect">
            <a:avLst/>
          </a:prstGeom>
        </p:spPr>
      </p:pic>
      <p:pic>
        <p:nvPicPr>
          <p:cNvPr id="5" name="图片 4" descr="QQ截图20170912182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6135"/>
            <a:ext cx="5125720" cy="220916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838200" y="1691005"/>
            <a:ext cx="9766300" cy="52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DELL </a:t>
            </a:r>
            <a:r>
              <a:rPr lang="zh-CN" altLang="en-US"/>
              <a:t> </a:t>
            </a:r>
            <a:r>
              <a:rPr lang="en-US" altLang="zh-CN"/>
              <a:t>P/N </a:t>
            </a:r>
            <a:r>
              <a:rPr lang="zh-CN" altLang="en-US"/>
              <a:t>一般是</a:t>
            </a:r>
            <a:r>
              <a:rPr lang="en-US" altLang="zh-CN"/>
              <a:t>5-6</a:t>
            </a:r>
            <a:r>
              <a:rPr lang="zh-CN" altLang="en-US"/>
              <a:t>位 数字和字母混合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EMC </a:t>
            </a:r>
            <a:r>
              <a:rPr lang="zh-CN" altLang="en-US"/>
              <a:t>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75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EMC</a:t>
            </a:r>
            <a:r>
              <a:rPr lang="zh-CN" altLang="en-US"/>
              <a:t>备件</a:t>
            </a:r>
            <a:r>
              <a:rPr lang="en-US" altLang="zh-CN"/>
              <a:t>PN </a:t>
            </a:r>
            <a:r>
              <a:rPr lang="zh-CN" altLang="en-US"/>
              <a:t>是</a:t>
            </a:r>
            <a:r>
              <a:rPr lang="en-US" altLang="zh-CN"/>
              <a:t>9</a:t>
            </a:r>
            <a:r>
              <a:rPr lang="zh-CN" altLang="en-US"/>
              <a:t>位数字构成；</a:t>
            </a:r>
          </a:p>
          <a:p>
            <a:r>
              <a:rPr lang="en-US" altLang="zh-CN"/>
              <a:t>CX VNX AX </a:t>
            </a:r>
            <a:r>
              <a:rPr lang="zh-CN" altLang="en-US"/>
              <a:t>系列硬盘是纯</a:t>
            </a:r>
            <a:r>
              <a:rPr lang="en-US" altLang="zh-CN"/>
              <a:t>9</a:t>
            </a:r>
            <a:r>
              <a:rPr lang="zh-CN" altLang="en-US"/>
              <a:t>位数字</a:t>
            </a:r>
          </a:p>
          <a:p>
            <a:r>
              <a:rPr lang="en-US" altLang="zh-CN"/>
              <a:t>DMX </a:t>
            </a:r>
            <a:r>
              <a:rPr lang="zh-CN" altLang="en-US"/>
              <a:t>系列是</a:t>
            </a:r>
            <a:r>
              <a:rPr lang="en-US" altLang="zh-CN"/>
              <a:t>***—***—*** 9</a:t>
            </a:r>
            <a:r>
              <a:rPr lang="zh-CN" altLang="en-US"/>
              <a:t>位数字之间有横杠；</a:t>
            </a:r>
          </a:p>
        </p:txBody>
      </p:sp>
      <p:pic>
        <p:nvPicPr>
          <p:cNvPr id="4" name="图片 3" descr="QQ截图20170912183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30" y="3619500"/>
            <a:ext cx="2771140" cy="1714500"/>
          </a:xfrm>
          <a:prstGeom prst="rect">
            <a:avLst/>
          </a:prstGeom>
        </p:spPr>
      </p:pic>
      <p:pic>
        <p:nvPicPr>
          <p:cNvPr id="5" name="图片 4" descr="QQ截图20170912183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600450"/>
            <a:ext cx="401891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10515600" cy="1325563"/>
          </a:xfrm>
        </p:spPr>
        <p:txBody>
          <a:bodyPr/>
          <a:lstStyle/>
          <a:p>
            <a:r>
              <a:rPr lang="en-US" altLang="zh-CN"/>
              <a:t>HDS XP </a:t>
            </a:r>
            <a:r>
              <a:rPr lang="zh-CN" altLang="en-US"/>
              <a:t>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851025"/>
            <a:ext cx="10515600" cy="502920"/>
          </a:xfrm>
        </p:spPr>
        <p:txBody>
          <a:bodyPr>
            <a:normAutofit/>
          </a:bodyPr>
          <a:lstStyle/>
          <a:p>
            <a:r>
              <a:rPr lang="en-US" altLang="zh-CN"/>
              <a:t>HDS XP: PN 7</a:t>
            </a:r>
            <a:r>
              <a:rPr lang="zh-CN" altLang="en-US"/>
              <a:t>位数字</a:t>
            </a:r>
            <a:r>
              <a:rPr lang="en-US" altLang="zh-CN"/>
              <a:t>+</a:t>
            </a:r>
            <a:r>
              <a:rPr lang="zh-CN" altLang="en-US"/>
              <a:t>字母</a:t>
            </a:r>
          </a:p>
        </p:txBody>
      </p:sp>
      <p:pic>
        <p:nvPicPr>
          <p:cNvPr id="4" name="图片 3" descr="QQ截图20170912183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3274695"/>
            <a:ext cx="3028315" cy="1476375"/>
          </a:xfrm>
          <a:prstGeom prst="rect">
            <a:avLst/>
          </a:prstGeom>
        </p:spPr>
      </p:pic>
      <p:pic>
        <p:nvPicPr>
          <p:cNvPr id="5" name="图片 4" descr="QQ截图201709121839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208020"/>
            <a:ext cx="281876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SUN </a:t>
            </a:r>
            <a:r>
              <a:rPr lang="zh-CN" altLang="en-US"/>
              <a:t>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2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SUN PN :540-7156-01 </a:t>
            </a:r>
            <a:r>
              <a:rPr lang="zh-CN" altLang="en-US">
                <a:sym typeface="+mn-ea"/>
              </a:rPr>
              <a:t>三位数字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四位数字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两位数字  </a:t>
            </a:r>
            <a:endParaRPr lang="en-US" altLang="zh-CN"/>
          </a:p>
        </p:txBody>
      </p:sp>
      <p:pic>
        <p:nvPicPr>
          <p:cNvPr id="4" name="图片 3" descr="QQ截图20170912184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3398520"/>
            <a:ext cx="320929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富士通备件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富士通 </a:t>
            </a:r>
            <a:r>
              <a:rPr lang="en-US" altLang="zh-CN">
                <a:sym typeface="+mn-ea"/>
              </a:rPr>
              <a:t>PN ; CA07237-E042  </a:t>
            </a:r>
            <a:r>
              <a:rPr lang="zh-CN" altLang="en-US">
                <a:sym typeface="+mn-ea"/>
              </a:rPr>
              <a:t>两位字母 五位数字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字母 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位数字</a:t>
            </a:r>
          </a:p>
        </p:txBody>
      </p:sp>
      <p:pic>
        <p:nvPicPr>
          <p:cNvPr id="4" name="图片 3" descr="QQ截图20170912184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5" y="2730500"/>
            <a:ext cx="3323590" cy="2542540"/>
          </a:xfrm>
          <a:prstGeom prst="rect">
            <a:avLst/>
          </a:prstGeom>
        </p:spPr>
      </p:pic>
      <p:pic>
        <p:nvPicPr>
          <p:cNvPr id="5" name="图片 4" descr="QQ截图20170912184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95" y="2857500"/>
            <a:ext cx="3247390" cy="2415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备件PN 确定方式</vt:lpstr>
      <vt:lpstr>FC ccin fru</vt:lpstr>
      <vt:lpstr>IBM 备件</vt:lpstr>
      <vt:lpstr>HP 备件</vt:lpstr>
      <vt:lpstr>DELL 备件</vt:lpstr>
      <vt:lpstr>EMC 备件</vt:lpstr>
      <vt:lpstr>HDS XP 备件</vt:lpstr>
      <vt:lpstr>SUN 备件</vt:lpstr>
      <vt:lpstr>富士通备件</vt:lpstr>
      <vt:lpstr>NETAPP 备件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备件PN 确定方式</dc:title>
  <dc:creator>bing</dc:creator>
  <cp:lastModifiedBy>bingge</cp:lastModifiedBy>
  <cp:revision>23</cp:revision>
  <dcterms:created xsi:type="dcterms:W3CDTF">2015-05-05T08:02:00Z</dcterms:created>
  <dcterms:modified xsi:type="dcterms:W3CDTF">2018-07-31T07:56:34Z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