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Text detection and recognition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EAST(2017)-Text detect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880" cy="169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Structure: a Fully Convolutional Network and an NMS merging stage.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Outputs: a score map, geometric shapes can be rotated boxes or quadrangles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pic>
        <p:nvPicPr>
          <p:cNvPr id="7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7920" y="3299040"/>
            <a:ext cx="2763360" cy="2649600"/>
          </a:xfrm>
          <a:prstGeom prst="rect">
            <a:avLst/>
          </a:prstGeom>
          <a:ln>
            <a:noFill/>
          </a:ln>
        </p:spPr>
      </p:pic>
      <p:pic>
        <p:nvPicPr>
          <p:cNvPr id="7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6076080"/>
            <a:ext cx="1850400" cy="59256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3708000" y="3166560"/>
            <a:ext cx="4823640" cy="182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keys: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label generation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loss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locality-aware NMS</a:t>
            </a:r>
            <a:endParaRPr/>
          </a:p>
        </p:txBody>
      </p:sp>
      <p:pic>
        <p:nvPicPr>
          <p:cNvPr id="79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40000" y="3429000"/>
            <a:ext cx="2446920" cy="1677600"/>
          </a:xfrm>
          <a:prstGeom prst="rect">
            <a:avLst/>
          </a:prstGeom>
          <a:ln>
            <a:noFill/>
          </a:ln>
        </p:spPr>
      </p:pic>
      <p:pic>
        <p:nvPicPr>
          <p:cNvPr id="80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069800" y="5085360"/>
            <a:ext cx="1799640" cy="223560"/>
          </a:xfrm>
          <a:prstGeom prst="rect">
            <a:avLst/>
          </a:prstGeom>
          <a:ln>
            <a:noFill/>
          </a:ln>
        </p:spPr>
      </p:pic>
      <p:pic>
        <p:nvPicPr>
          <p:cNvPr id="81" name="Picture 10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068000" y="5380560"/>
            <a:ext cx="1585440" cy="243720"/>
          </a:xfrm>
          <a:prstGeom prst="rect">
            <a:avLst/>
          </a:prstGeom>
          <a:ln>
            <a:noFill/>
          </a:ln>
        </p:spPr>
      </p:pic>
      <p:graphicFrame>
        <p:nvGraphicFramePr>
          <p:cNvPr id="82" name="Table 4"/>
          <p:cNvGraphicFramePr/>
          <p:nvPr/>
        </p:nvGraphicFramePr>
        <p:xfrm>
          <a:off x="3924000" y="5805360"/>
          <a:ext cx="4607640" cy="852840"/>
        </p:xfrm>
        <a:graphic>
          <a:graphicData uri="http://schemas.openxmlformats.org/drawingml/2006/table">
            <a:tbl>
              <a:tblPr/>
              <a:tblGrid>
                <a:gridCol w="1121760"/>
                <a:gridCol w="871560"/>
                <a:gridCol w="871560"/>
                <a:gridCol w="871560"/>
                <a:gridCol w="871560"/>
              </a:tblGrid>
              <a:tr h="22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Base -net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dataset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recall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precision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F-score</a:t>
                      </a:r>
                      <a:endParaRPr/>
                    </a:p>
                  </a:txBody>
                  <a:tcPr/>
                </a:tc>
              </a:tr>
              <a:tr h="22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PVANET2x RBOX MS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ICDAR2015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0.7833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0.8327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0.8072</a:t>
                      </a:r>
                      <a:endParaRPr/>
                    </a:p>
                  </a:txBody>
                  <a:tcPr/>
                </a:tc>
              </a:tr>
              <a:tr h="22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PVANET2x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MSRA-TD500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0.6743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0.8728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0.7608</a:t>
                      </a:r>
                      <a:endParaRPr/>
                    </a:p>
                  </a:txBody>
                  <a:tcPr/>
                </a:tc>
              </a:tr>
              <a:tr h="22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VGG16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COCO-Text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0.324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0.5039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0.3945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CRNN(2015)-Text recognition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67640" y="1700640"/>
            <a:ext cx="38980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Structure: CNN+RNN+CTC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Outputs: sequence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Keys: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pre-process: scaled to same height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feature sequence: one-pixel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learning rate: Adadeltea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Experiments</a:t>
            </a:r>
            <a:endParaRPr/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00" y="1739160"/>
            <a:ext cx="4112280" cy="4785480"/>
          </a:xfrm>
          <a:prstGeom prst="rect">
            <a:avLst/>
          </a:prstGeom>
          <a:ln>
            <a:noFill/>
          </a:ln>
        </p:spPr>
      </p:pic>
      <p:graphicFrame>
        <p:nvGraphicFramePr>
          <p:cNvPr id="86" name="Table 3"/>
          <p:cNvGraphicFramePr/>
          <p:nvPr/>
        </p:nvGraphicFramePr>
        <p:xfrm>
          <a:off x="1357560" y="4419000"/>
          <a:ext cx="2205720" cy="2346120"/>
        </p:xfrm>
        <a:graphic>
          <a:graphicData uri="http://schemas.openxmlformats.org/drawingml/2006/table">
            <a:tbl>
              <a:tblPr/>
              <a:tblGrid>
                <a:gridCol w="735120"/>
                <a:gridCol w="735120"/>
                <a:gridCol w="735840"/>
              </a:tblGrid>
              <a:tr h="360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dataset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Lexicon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Accuracy(%)</a:t>
                      </a:r>
                      <a:endParaRPr/>
                    </a:p>
                  </a:txBody>
                  <a:tcPr/>
                </a:tc>
              </a:tr>
              <a:tr h="22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IIIT5K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97.6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1k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94.4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0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None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78.2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22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SVT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96.4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None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80.8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22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IC03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98.7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Full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97.6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0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50k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95.5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0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None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89.4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22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IC13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None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86.7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Towards End-to-end Text Spotting with Convolutional Recurrent Neural Networks(2017)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67640" y="1677600"/>
            <a:ext cx="4114080" cy="484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Structure: CNN+RNN+Attention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Outputs: text location and sequence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keys: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TPN: k=24 anchors, two 256-d rectangle filters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RFE: re-sample according to aspect ratios, use RNN encoding to a fixed length vector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TRN: attention mechanism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Curriculum Learning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experiments</a:t>
            </a:r>
            <a:endParaRPr/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6320" y="3285000"/>
            <a:ext cx="4459680" cy="1439280"/>
          </a:xfrm>
          <a:prstGeom prst="rect">
            <a:avLst/>
          </a:prstGeom>
          <a:ln>
            <a:noFill/>
          </a:ln>
        </p:spPr>
      </p:pic>
      <p:pic>
        <p:nvPicPr>
          <p:cNvPr id="9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90040" y="4941000"/>
            <a:ext cx="1727640" cy="1443600"/>
          </a:xfrm>
          <a:prstGeom prst="rect">
            <a:avLst/>
          </a:prstGeom>
          <a:ln cap="rnd" w="15840">
            <a:solidFill>
              <a:srgbClr val="558ed5"/>
            </a:solidFill>
            <a:custDash>
              <a:ds d="7744000000" sp="5808000000"/>
            </a:custDash>
            <a:miter/>
          </a:ln>
        </p:spPr>
      </p:pic>
      <p:pic>
        <p:nvPicPr>
          <p:cNvPr id="91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000" y="1654560"/>
            <a:ext cx="3311640" cy="1442520"/>
          </a:xfrm>
          <a:prstGeom prst="rect">
            <a:avLst/>
          </a:prstGeom>
          <a:ln cap="rnd" w="15840">
            <a:solidFill>
              <a:srgbClr val="558ed5"/>
            </a:solidFill>
            <a:custDash>
              <a:ds d="7744000000" sp="5808000000"/>
            </a:custDash>
            <a:miter/>
          </a:ln>
        </p:spPr>
      </p:pic>
      <p:pic>
        <p:nvPicPr>
          <p:cNvPr id="92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657080"/>
            <a:ext cx="908640" cy="1439640"/>
          </a:xfrm>
          <a:prstGeom prst="rect">
            <a:avLst/>
          </a:prstGeom>
          <a:ln cap="rnd" w="19080">
            <a:solidFill>
              <a:srgbClr val="558ed5"/>
            </a:solidFill>
            <a:custDash>
              <a:ds d="11236000000" sp="8427000000"/>
            </a:custDash>
            <a:miter/>
          </a:ln>
        </p:spPr>
      </p:pic>
      <p:sp>
        <p:nvSpPr>
          <p:cNvPr id="93" name="CustomShape 3"/>
          <p:cNvSpPr/>
          <p:nvPr/>
        </p:nvSpPr>
        <p:spPr>
          <a:xfrm>
            <a:off x="7726680" y="4653000"/>
            <a:ext cx="156960" cy="287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4" name="CustomShape 4"/>
          <p:cNvSpPr/>
          <p:nvPr/>
        </p:nvSpPr>
        <p:spPr>
          <a:xfrm rot="10800000">
            <a:off x="6735240" y="3113280"/>
            <a:ext cx="143280" cy="315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5" name="CustomShape 5"/>
          <p:cNvSpPr/>
          <p:nvPr/>
        </p:nvSpPr>
        <p:spPr>
          <a:xfrm>
            <a:off x="4698720" y="1340640"/>
            <a:ext cx="5983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TPN</a:t>
            </a:r>
            <a:endParaRPr/>
          </a:p>
        </p:txBody>
      </p:sp>
      <p:sp>
        <p:nvSpPr>
          <p:cNvPr id="96" name="CustomShape 6"/>
          <p:cNvSpPr/>
          <p:nvPr/>
        </p:nvSpPr>
        <p:spPr>
          <a:xfrm>
            <a:off x="7166160" y="1340640"/>
            <a:ext cx="5464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RFE</a:t>
            </a:r>
            <a:endParaRPr/>
          </a:p>
        </p:txBody>
      </p:sp>
      <p:sp>
        <p:nvSpPr>
          <p:cNvPr id="97" name="CustomShape 7"/>
          <p:cNvSpPr/>
          <p:nvPr/>
        </p:nvSpPr>
        <p:spPr>
          <a:xfrm>
            <a:off x="7508520" y="6372000"/>
            <a:ext cx="5997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TRN</a:t>
            </a:r>
            <a:endParaRPr/>
          </a:p>
        </p:txBody>
      </p:sp>
      <p:graphicFrame>
        <p:nvGraphicFramePr>
          <p:cNvPr id="98" name="Table 8"/>
          <p:cNvGraphicFramePr/>
          <p:nvPr/>
        </p:nvGraphicFramePr>
        <p:xfrm>
          <a:off x="1373400" y="5373360"/>
          <a:ext cx="3485880" cy="639360"/>
        </p:xfrm>
        <a:graphic>
          <a:graphicData uri="http://schemas.openxmlformats.org/drawingml/2006/table">
            <a:tbl>
              <a:tblPr/>
              <a:tblGrid>
                <a:gridCol w="871560"/>
                <a:gridCol w="871560"/>
                <a:gridCol w="871560"/>
                <a:gridCol w="871560"/>
              </a:tblGrid>
              <a:tr h="22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dataset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recall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precision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Calibri"/>
                        </a:rPr>
                        <a:t>F-score</a:t>
                      </a:r>
                      <a:endParaRPr/>
                    </a:p>
                  </a:txBody>
                  <a:tcPr/>
                </a:tc>
              </a:tr>
              <a:tr h="22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ICDAR2015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80.5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91.4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85.6</a:t>
                      </a:r>
                      <a:endParaRPr/>
                    </a:p>
                  </a:txBody>
                  <a:tcPr/>
                </a:tc>
              </a:tr>
              <a:tr h="22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ICDAR2011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81.7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89.2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085.4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9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04400" y="5301360"/>
            <a:ext cx="4117320" cy="118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FOTS(2018)-Text spotting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611640" y="2968560"/>
            <a:ext cx="7848000" cy="348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structure: CNN+RNN+CTC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outputs: text location and sequence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keys: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augmentation: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feature map: deconv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TDB: similar with EAST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RoIRotate: affine transformation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TRB: CNN+RNN+CTC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experiment</a:t>
            </a:r>
            <a:endParaRPr/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7080" y="1532880"/>
            <a:ext cx="8188560" cy="1422000"/>
          </a:xfrm>
          <a:prstGeom prst="rect">
            <a:avLst/>
          </a:prstGeom>
          <a:ln>
            <a:noFill/>
          </a:ln>
        </p:spPr>
      </p:pic>
      <p:pic>
        <p:nvPicPr>
          <p:cNvPr id="10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68000" y="3069000"/>
            <a:ext cx="2649960" cy="204768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6084000" y="2781000"/>
            <a:ext cx="143280" cy="287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pic>
        <p:nvPicPr>
          <p:cNvPr id="105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5301360"/>
            <a:ext cx="3807720" cy="1237680"/>
          </a:xfrm>
          <a:prstGeom prst="rect">
            <a:avLst/>
          </a:prstGeom>
          <a:ln>
            <a:noFill/>
          </a:ln>
        </p:spPr>
      </p:pic>
      <p:sp>
        <p:nvSpPr>
          <p:cNvPr id="106" name="CustomShape 4"/>
          <p:cNvSpPr/>
          <p:nvPr/>
        </p:nvSpPr>
        <p:spPr>
          <a:xfrm>
            <a:off x="6130800" y="6551640"/>
            <a:ext cx="878760" cy="257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ICDAR2015</a:t>
            </a:r>
            <a:endParaRPr/>
          </a:p>
        </p:txBody>
      </p:sp>
      <p:sp>
        <p:nvSpPr>
          <p:cNvPr id="107" name="Line 5"/>
          <p:cNvSpPr/>
          <p:nvPr/>
        </p:nvSpPr>
        <p:spPr>
          <a:xfrm>
            <a:off x="4644000" y="5920200"/>
            <a:ext cx="1224000" cy="0"/>
          </a:xfrm>
          <a:prstGeom prst="line">
            <a:avLst/>
          </a:prstGeom>
          <a:ln w="9360">
            <a:solidFill>
              <a:srgbClr val="be4b48"/>
            </a:solidFill>
            <a:round/>
          </a:ln>
        </p:spPr>
      </p:sp>
      <p:pic>
        <p:nvPicPr>
          <p:cNvPr id="108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5301360"/>
            <a:ext cx="3911400" cy="1237680"/>
          </a:xfrm>
          <a:prstGeom prst="rect">
            <a:avLst/>
          </a:prstGeom>
          <a:ln>
            <a:noFill/>
          </a:ln>
        </p:spPr>
      </p:pic>
      <p:sp>
        <p:nvSpPr>
          <p:cNvPr id="109" name="CustomShape 6"/>
          <p:cNvSpPr/>
          <p:nvPr/>
        </p:nvSpPr>
        <p:spPr>
          <a:xfrm>
            <a:off x="6130800" y="6551640"/>
            <a:ext cx="878760" cy="2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ICDAR2013</a:t>
            </a:r>
            <a:endParaRPr/>
          </a:p>
        </p:txBody>
      </p:sp>
      <p:sp>
        <p:nvSpPr>
          <p:cNvPr id="110" name="Line 7"/>
          <p:cNvSpPr/>
          <p:nvPr/>
        </p:nvSpPr>
        <p:spPr>
          <a:xfrm>
            <a:off x="5868000" y="6237000"/>
            <a:ext cx="1800000" cy="0"/>
          </a:xfrm>
          <a:prstGeom prst="line">
            <a:avLst/>
          </a:prstGeom>
          <a:ln w="9360">
            <a:solidFill>
              <a:srgbClr val="be4b48"/>
            </a:solidFill>
            <a:round/>
          </a:ln>
        </p:spPr>
      </p:sp>
    </p:spTree>
  </p:cSld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总结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Github: EAST and CRNN source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End-to-end Text Spotting: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训练时有特定思路，先利用合成数据训练，然后再用实际数据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finetune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，直接实现有困难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800000" y="1512000"/>
            <a:ext cx="1584000" cy="1584000"/>
          </a:xfrm>
          <a:prstGeom prst="triangle">
            <a:avLst>
              <a:gd name="adj" fmla="val 10800"/>
            </a:avLst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114" name="CustomShape 2"/>
          <p:cNvSpPr/>
          <p:nvPr/>
        </p:nvSpPr>
        <p:spPr>
          <a:xfrm>
            <a:off x="2124000" y="1980000"/>
            <a:ext cx="936000" cy="936000"/>
          </a:xfrm>
          <a:prstGeom prst="triangle">
            <a:avLst>
              <a:gd name="adj" fmla="val 10995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15" name="CustomShape 3"/>
          <p:cNvSpPr/>
          <p:nvPr/>
        </p:nvSpPr>
        <p:spPr>
          <a:xfrm>
            <a:off x="4680000" y="1476000"/>
            <a:ext cx="1584000" cy="1584000"/>
          </a:xfrm>
          <a:prstGeom prst="triangle">
            <a:avLst>
              <a:gd name="adj" fmla="val 10800"/>
            </a:avLst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116" name="CustomShape 4"/>
          <p:cNvSpPr/>
          <p:nvPr/>
        </p:nvSpPr>
        <p:spPr>
          <a:xfrm>
            <a:off x="5004000" y="1944000"/>
            <a:ext cx="936000" cy="936000"/>
          </a:xfrm>
          <a:prstGeom prst="triangle">
            <a:avLst>
              <a:gd name="adj" fmla="val 10995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17" name="CustomShape 5"/>
          <p:cNvSpPr/>
          <p:nvPr/>
        </p:nvSpPr>
        <p:spPr>
          <a:xfrm>
            <a:off x="1368000" y="3672000"/>
            <a:ext cx="2016000" cy="1944000"/>
          </a:xfrm>
          <a:prstGeom prst="triangle">
            <a:avLst>
              <a:gd name="adj" fmla="val 10800"/>
            </a:avLst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118" name="CustomShape 6"/>
          <p:cNvSpPr/>
          <p:nvPr/>
        </p:nvSpPr>
        <p:spPr>
          <a:xfrm>
            <a:off x="1780200" y="4246200"/>
            <a:ext cx="1191600" cy="1148760"/>
          </a:xfrm>
          <a:prstGeom prst="triangle">
            <a:avLst>
              <a:gd name="adj" fmla="val 10995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19" name="CustomShape 7"/>
          <p:cNvSpPr/>
          <p:nvPr/>
        </p:nvSpPr>
        <p:spPr>
          <a:xfrm>
            <a:off x="4464000" y="3672000"/>
            <a:ext cx="2016000" cy="1944000"/>
          </a:xfrm>
          <a:prstGeom prst="triangle">
            <a:avLst>
              <a:gd name="adj" fmla="val 10800"/>
            </a:avLst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120" name="CustomShape 8"/>
          <p:cNvSpPr/>
          <p:nvPr/>
        </p:nvSpPr>
        <p:spPr>
          <a:xfrm>
            <a:off x="4876200" y="4246200"/>
            <a:ext cx="1191600" cy="1148760"/>
          </a:xfrm>
          <a:prstGeom prst="triangle">
            <a:avLst>
              <a:gd name="adj" fmla="val 10995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</p:sp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