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2" r:id="rId6"/>
    <p:sldId id="272" r:id="rId7"/>
    <p:sldId id="271" r:id="rId8"/>
    <p:sldId id="273" r:id="rId9"/>
    <p:sldId id="274" r:id="rId10"/>
    <p:sldId id="275" r:id="rId11"/>
    <p:sldId id="276" r:id="rId12"/>
    <p:sldId id="263" r:id="rId13"/>
    <p:sldId id="278" r:id="rId14"/>
    <p:sldId id="279" r:id="rId15"/>
    <p:sldId id="280" r:id="rId16"/>
    <p:sldId id="264" r:id="rId17"/>
    <p:sldId id="281" r:id="rId18"/>
    <p:sldId id="283" r:id="rId19"/>
    <p:sldId id="284" r:id="rId20"/>
    <p:sldId id="285" r:id="rId21"/>
    <p:sldId id="265" r:id="rId22"/>
    <p:sldId id="282" r:id="rId23"/>
    <p:sldId id="286" r:id="rId24"/>
    <p:sldId id="287" r:id="rId25"/>
    <p:sldId id="288" r:id="rId26"/>
    <p:sldId id="256" r:id="rId27"/>
    <p:sldId id="266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31F34-F1AE-4440-B118-F8E4D55FAC1C}" type="doc">
      <dgm:prSet loTypeId="urn:microsoft.com/office/officeart/2005/8/layout/chevron2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268C52A4-688F-4991-BCA4-FF8641701095}">
      <dgm:prSet phldrT="[文本]"/>
      <dgm:spPr>
        <a:noFill/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词法分析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6F7B4-2598-47BC-B20D-A58B56ED713A}" type="parTrans" cxnId="{7E87E041-D05C-4C1B-B55E-69B27C6E7124}">
      <dgm:prSet/>
      <dgm:spPr/>
      <dgm:t>
        <a:bodyPr/>
        <a:lstStyle/>
        <a:p>
          <a:endParaRPr lang="zh-CN" altLang="en-US"/>
        </a:p>
      </dgm:t>
    </dgm:pt>
    <dgm:pt modelId="{80B60585-2035-43FD-B44F-756CD097E5B2}" type="sibTrans" cxnId="{7E87E041-D05C-4C1B-B55E-69B27C6E7124}">
      <dgm:prSet/>
      <dgm:spPr/>
      <dgm:t>
        <a:bodyPr/>
        <a:lstStyle/>
        <a:p>
          <a:endParaRPr lang="zh-CN" altLang="en-US"/>
        </a:p>
      </dgm:t>
    </dgm:pt>
    <dgm:pt modelId="{C2DA5CAF-2EE9-4E4F-9815-9759D14C6F27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转化到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NFA</a:t>
          </a:r>
          <a:endParaRPr lang="zh-CN" altLang="en-US" sz="2000" dirty="0"/>
        </a:p>
      </dgm:t>
    </dgm:pt>
    <dgm:pt modelId="{891DDEF6-3CBC-4827-88BC-B6AD8F419548}" type="parTrans" cxnId="{D3E7910B-BBF3-4D3A-B898-C4558B8C211D}">
      <dgm:prSet/>
      <dgm:spPr/>
      <dgm:t>
        <a:bodyPr/>
        <a:lstStyle/>
        <a:p>
          <a:endParaRPr lang="zh-CN" altLang="en-US"/>
        </a:p>
      </dgm:t>
    </dgm:pt>
    <dgm:pt modelId="{84CD2ECD-E675-4481-9618-B5E011F946A2}" type="sibTrans" cxnId="{D3E7910B-BBF3-4D3A-B898-C4558B8C211D}">
      <dgm:prSet/>
      <dgm:spPr/>
      <dgm:t>
        <a:bodyPr/>
        <a:lstStyle/>
        <a:p>
          <a:endParaRPr lang="zh-CN" altLang="en-US"/>
        </a:p>
      </dgm:t>
    </dgm:pt>
    <dgm:pt modelId="{4CF1EA8F-B6E8-45E4-93D5-23E2F24B49D6}">
      <dgm:prSet phldrT="[文本]"/>
      <dgm:spPr>
        <a:noFill/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语法分析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1200E2-B1DC-48C2-A2F1-9DA848009DC3}" type="parTrans" cxnId="{BE7B230F-55FE-4FEE-856A-6830E2A99050}">
      <dgm:prSet/>
      <dgm:spPr/>
      <dgm:t>
        <a:bodyPr/>
        <a:lstStyle/>
        <a:p>
          <a:endParaRPr lang="zh-CN" altLang="en-US"/>
        </a:p>
      </dgm:t>
    </dgm:pt>
    <dgm:pt modelId="{3FD40842-7410-4E93-AB65-2A1FC26EE8BE}" type="sibTrans" cxnId="{BE7B230F-55FE-4FEE-856A-6830E2A99050}">
      <dgm:prSet/>
      <dgm:spPr/>
      <dgm:t>
        <a:bodyPr/>
        <a:lstStyle/>
        <a:p>
          <a:endParaRPr lang="zh-CN" altLang="en-US"/>
        </a:p>
      </dgm:t>
    </dgm:pt>
    <dgm:pt modelId="{221F84E9-A3C5-4239-AA68-988D662984DB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CFG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到下推自动机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951C71-CBDC-4E88-8059-26A7D6666F2A}" type="parTrans" cxnId="{FD0DE1A2-BCE4-42F7-B037-5021F0A63AE5}">
      <dgm:prSet/>
      <dgm:spPr/>
      <dgm:t>
        <a:bodyPr/>
        <a:lstStyle/>
        <a:p>
          <a:endParaRPr lang="zh-CN" altLang="en-US"/>
        </a:p>
      </dgm:t>
    </dgm:pt>
    <dgm:pt modelId="{1631D423-3D59-452E-8C37-EBF04AA11060}" type="sibTrans" cxnId="{FD0DE1A2-BCE4-42F7-B037-5021F0A63AE5}">
      <dgm:prSet/>
      <dgm:spPr/>
      <dgm:t>
        <a:bodyPr/>
        <a:lstStyle/>
        <a:p>
          <a:endParaRPr lang="zh-CN" altLang="en-US"/>
        </a:p>
      </dgm:t>
    </dgm:pt>
    <dgm:pt modelId="{B39F92BF-F6B3-45A9-BFBE-872036568C0C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LR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分析表，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LALR(1)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的映射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D2270F-C709-42CA-ACEB-935EED927AE8}" type="parTrans" cxnId="{FE522D53-5EEB-4A43-A47C-BF31E8D2C2AC}">
      <dgm:prSet/>
      <dgm:spPr/>
      <dgm:t>
        <a:bodyPr/>
        <a:lstStyle/>
        <a:p>
          <a:endParaRPr lang="zh-CN" altLang="en-US"/>
        </a:p>
      </dgm:t>
    </dgm:pt>
    <dgm:pt modelId="{045F8A28-356B-44FC-B57E-51D5C28EA0C4}" type="sibTrans" cxnId="{FE522D53-5EEB-4A43-A47C-BF31E8D2C2AC}">
      <dgm:prSet/>
      <dgm:spPr/>
      <dgm:t>
        <a:bodyPr/>
        <a:lstStyle/>
        <a:p>
          <a:endParaRPr lang="zh-CN" altLang="en-US"/>
        </a:p>
      </dgm:t>
    </dgm:pt>
    <dgm:pt modelId="{8527D0FA-B629-4CBB-9FBB-522BC4091800}">
      <dgm:prSet phldrT="[文本]"/>
      <dgm:spPr>
        <a:noFill/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中间代码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A1BC5-45DF-4DDF-8934-94CB2A1988FE}" type="parTrans" cxnId="{FD08D511-1E6B-41D7-9E19-4D91067663F0}">
      <dgm:prSet/>
      <dgm:spPr/>
      <dgm:t>
        <a:bodyPr/>
        <a:lstStyle/>
        <a:p>
          <a:endParaRPr lang="zh-CN" altLang="en-US"/>
        </a:p>
      </dgm:t>
    </dgm:pt>
    <dgm:pt modelId="{8CB9C735-D66E-40F7-91F5-DFC1CE9E09A7}" type="sibTrans" cxnId="{FD08D511-1E6B-41D7-9E19-4D91067663F0}">
      <dgm:prSet/>
      <dgm:spPr/>
      <dgm:t>
        <a:bodyPr/>
        <a:lstStyle/>
        <a:p>
          <a:endParaRPr lang="zh-CN" altLang="en-US"/>
        </a:p>
      </dgm:t>
    </dgm:pt>
    <dgm:pt modelId="{0A323C16-E8AC-4D5E-9CC9-6904FA3B610A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语法制导翻译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47CA6-DC6F-4A04-96A7-3FA3CE7C5BC6}" type="parTrans" cxnId="{4CD8F16F-F5EC-4FA8-B968-06194A9C1998}">
      <dgm:prSet/>
      <dgm:spPr/>
      <dgm:t>
        <a:bodyPr/>
        <a:lstStyle/>
        <a:p>
          <a:endParaRPr lang="zh-CN" altLang="en-US"/>
        </a:p>
      </dgm:t>
    </dgm:pt>
    <dgm:pt modelId="{293B981F-00CE-4F09-A62C-0F4B05D8FAA9}" type="sibTrans" cxnId="{4CD8F16F-F5EC-4FA8-B968-06194A9C1998}">
      <dgm:prSet/>
      <dgm:spPr/>
      <dgm:t>
        <a:bodyPr/>
        <a:lstStyle/>
        <a:p>
          <a:endParaRPr lang="zh-CN" altLang="en-US"/>
        </a:p>
      </dgm:t>
    </dgm:pt>
    <dgm:pt modelId="{2821A263-5B26-4FDB-9440-203203AFB4EA}">
      <dgm:prSet phldrT="[文本]"/>
      <dgm:spPr>
        <a:noFill/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目标代码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4033F-D646-4E08-98B9-302C6DE36673}" type="parTrans" cxnId="{BA0A5EB8-DF02-44FC-A85E-E13876C697CB}">
      <dgm:prSet/>
      <dgm:spPr/>
      <dgm:t>
        <a:bodyPr/>
        <a:lstStyle/>
        <a:p>
          <a:endParaRPr lang="zh-CN" altLang="en-US"/>
        </a:p>
      </dgm:t>
    </dgm:pt>
    <dgm:pt modelId="{A6A47D85-8268-45D9-8850-2D3BB468D7EA}" type="sibTrans" cxnId="{BA0A5EB8-DF02-44FC-A85E-E13876C697CB}">
      <dgm:prSet/>
      <dgm:spPr/>
      <dgm:t>
        <a:bodyPr/>
        <a:lstStyle/>
        <a:p>
          <a:endParaRPr lang="zh-CN" altLang="en-US"/>
        </a:p>
      </dgm:t>
    </dgm:pt>
    <dgm:pt modelId="{08E3C594-5FFF-4C5C-B1A8-B35169612152}">
      <dgm:prSet/>
      <dgm:spPr>
        <a:noFill/>
        <a:ln>
          <a:noFill/>
        </a:ln>
      </dgm:spPr>
      <dgm:t>
        <a:bodyPr/>
        <a:lstStyle/>
        <a:p>
          <a:endParaRPr lang="zh-CN" altLang="en-US" sz="1200"/>
        </a:p>
      </dgm:t>
    </dgm:pt>
    <dgm:pt modelId="{4CFDDB78-6A8E-4B09-AFAC-46301C78FB04}" type="parTrans" cxnId="{A15023AD-7F05-44C8-A133-DE3ADED77C1B}">
      <dgm:prSet/>
      <dgm:spPr/>
      <dgm:t>
        <a:bodyPr/>
        <a:lstStyle/>
        <a:p>
          <a:endParaRPr lang="zh-CN" altLang="en-US"/>
        </a:p>
      </dgm:t>
    </dgm:pt>
    <dgm:pt modelId="{BA07E65B-81C8-462F-9107-4B34B37D7BE5}" type="sibTrans" cxnId="{A15023AD-7F05-44C8-A133-DE3ADED77C1B}">
      <dgm:prSet/>
      <dgm:spPr/>
      <dgm:t>
        <a:bodyPr/>
        <a:lstStyle/>
        <a:p>
          <a:endParaRPr lang="zh-CN" altLang="en-US"/>
        </a:p>
      </dgm:t>
    </dgm:pt>
    <dgm:pt modelId="{EF3C521F-316E-4F8C-AD19-76D0F0EFF6FF}">
      <dgm:prSet/>
      <dgm:spPr>
        <a:noFill/>
        <a:ln>
          <a:noFill/>
        </a:ln>
      </dgm:spPr>
      <dgm:t>
        <a:bodyPr/>
        <a:lstStyle/>
        <a:p>
          <a:endParaRPr lang="zh-CN" altLang="en-US" sz="1200" dirty="0"/>
        </a:p>
      </dgm:t>
    </dgm:pt>
    <dgm:pt modelId="{12E1933D-73E8-4A26-ABF7-B4A906511207}" type="parTrans" cxnId="{563E3AFB-8114-4EED-9FED-1D11E9AF06CE}">
      <dgm:prSet/>
      <dgm:spPr/>
      <dgm:t>
        <a:bodyPr/>
        <a:lstStyle/>
        <a:p>
          <a:endParaRPr lang="zh-CN" altLang="en-US"/>
        </a:p>
      </dgm:t>
    </dgm:pt>
    <dgm:pt modelId="{6A73AB51-4EB7-4F80-89FB-0584F1265ED6}" type="sibTrans" cxnId="{563E3AFB-8114-4EED-9FED-1D11E9AF06CE}">
      <dgm:prSet/>
      <dgm:spPr/>
      <dgm:t>
        <a:bodyPr/>
        <a:lstStyle/>
        <a:p>
          <a:endParaRPr lang="zh-CN" altLang="en-US"/>
        </a:p>
      </dgm:t>
    </dgm:pt>
    <dgm:pt modelId="{D10EEBF5-FC66-4402-AFB5-F471699D456A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NFA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确定化，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DFA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最小化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964BAC-B0B8-4419-9569-4C1ACA643555}" type="parTrans" cxnId="{8BE5F9F5-B69A-4BD1-B00B-6D60056C3991}">
      <dgm:prSet/>
      <dgm:spPr/>
      <dgm:t>
        <a:bodyPr/>
        <a:lstStyle/>
        <a:p>
          <a:endParaRPr lang="zh-CN" altLang="en-US"/>
        </a:p>
      </dgm:t>
    </dgm:pt>
    <dgm:pt modelId="{7B0132AA-398E-444C-B016-F3BD837504C6}" type="sibTrans" cxnId="{8BE5F9F5-B69A-4BD1-B00B-6D60056C3991}">
      <dgm:prSet/>
      <dgm:spPr/>
      <dgm:t>
        <a:bodyPr/>
        <a:lstStyle/>
        <a:p>
          <a:endParaRPr lang="zh-CN" altLang="en-US"/>
        </a:p>
      </dgm:t>
    </dgm:pt>
    <dgm:pt modelId="{731B58D4-F804-4308-BB74-65E67916D1F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词法分析程序的生成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238AE-2A1F-41FF-9E97-932B9E4BF38A}" type="parTrans" cxnId="{39D718EF-DEDF-4D80-B93E-9F03DC3D2310}">
      <dgm:prSet/>
      <dgm:spPr/>
      <dgm:t>
        <a:bodyPr/>
        <a:lstStyle/>
        <a:p>
          <a:endParaRPr lang="zh-CN" altLang="en-US"/>
        </a:p>
      </dgm:t>
    </dgm:pt>
    <dgm:pt modelId="{31954ED9-838D-4BF7-8AC1-382DA40DD4AA}" type="sibTrans" cxnId="{39D718EF-DEDF-4D80-B93E-9F03DC3D2310}">
      <dgm:prSet/>
      <dgm:spPr/>
      <dgm:t>
        <a:bodyPr/>
        <a:lstStyle/>
        <a:p>
          <a:endParaRPr lang="zh-CN" altLang="en-US"/>
        </a:p>
      </dgm:t>
    </dgm:pt>
    <dgm:pt modelId="{871BC392-D94C-46D7-8996-FE1400B05576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语法分析程序的生成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8759AA-2119-4933-B079-B559E2678CA5}" type="parTrans" cxnId="{CF6B45F3-1B4E-4A92-BBD7-8328900DA5AF}">
      <dgm:prSet/>
      <dgm:spPr/>
      <dgm:t>
        <a:bodyPr/>
        <a:lstStyle/>
        <a:p>
          <a:endParaRPr lang="zh-CN" altLang="en-US"/>
        </a:p>
      </dgm:t>
    </dgm:pt>
    <dgm:pt modelId="{55494DEC-418D-43FD-9283-C687C1EFF926}" type="sibTrans" cxnId="{CF6B45F3-1B4E-4A92-BBD7-8328900DA5AF}">
      <dgm:prSet/>
      <dgm:spPr/>
      <dgm:t>
        <a:bodyPr/>
        <a:lstStyle/>
        <a:p>
          <a:endParaRPr lang="zh-CN" altLang="en-US"/>
        </a:p>
      </dgm:t>
    </dgm:pt>
    <dgm:pt modelId="{C4EBE9F1-F96E-426F-992D-27299B7DD928}">
      <dgm:prSet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寄存器分配与汇编代码生成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33DF5F-E9F9-4B39-9F3E-A250383FAD1A}" type="parTrans" cxnId="{481E1BA0-89E7-4C59-95BE-617EDF9B2CD5}">
      <dgm:prSet/>
      <dgm:spPr/>
      <dgm:t>
        <a:bodyPr/>
        <a:lstStyle/>
        <a:p>
          <a:endParaRPr lang="zh-CN" altLang="en-US"/>
        </a:p>
      </dgm:t>
    </dgm:pt>
    <dgm:pt modelId="{F0EFB6CF-5013-4A04-B566-6A195738DBC5}" type="sibTrans" cxnId="{481E1BA0-89E7-4C59-95BE-617EDF9B2CD5}">
      <dgm:prSet/>
      <dgm:spPr/>
      <dgm:t>
        <a:bodyPr/>
        <a:lstStyle/>
        <a:p>
          <a:endParaRPr lang="zh-CN" altLang="en-US"/>
        </a:p>
      </dgm:t>
    </dgm:pt>
    <dgm:pt modelId="{155FA9C4-6CEE-466E-9F9B-9460B4E1FD9C}">
      <dgm:prSet custT="1"/>
      <dgm:spPr>
        <a:noFill/>
        <a:ln>
          <a:noFill/>
        </a:ln>
      </dgm:spPr>
      <dgm:t>
        <a:bodyPr/>
        <a:lstStyle/>
        <a:p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70C40-93D1-411E-9A0E-AD51945132B1}" type="parTrans" cxnId="{C081C9DB-C421-4259-8685-1507A2C4C5A6}">
      <dgm:prSet/>
      <dgm:spPr/>
      <dgm:t>
        <a:bodyPr/>
        <a:lstStyle/>
        <a:p>
          <a:endParaRPr lang="zh-CN" altLang="en-US"/>
        </a:p>
      </dgm:t>
    </dgm:pt>
    <dgm:pt modelId="{D1C12FB5-EEEC-42C9-8EC6-0841A562047A}" type="sibTrans" cxnId="{C081C9DB-C421-4259-8685-1507A2C4C5A6}">
      <dgm:prSet/>
      <dgm:spPr/>
      <dgm:t>
        <a:bodyPr/>
        <a:lstStyle/>
        <a:p>
          <a:endParaRPr lang="zh-CN" altLang="en-US"/>
        </a:p>
      </dgm:t>
    </dgm:pt>
    <dgm:pt modelId="{1D18239C-A520-4B29-BCBE-6B771D33585F}">
      <dgm:prSet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块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划分，活跃与待用信息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512E61-5ED1-4E4A-B49F-B90E6863D467}" type="parTrans" cxnId="{7C895E1C-0C88-493B-95F4-5A869D1D556D}">
      <dgm:prSet/>
      <dgm:spPr/>
      <dgm:t>
        <a:bodyPr/>
        <a:lstStyle/>
        <a:p>
          <a:endParaRPr lang="zh-CN" altLang="en-US"/>
        </a:p>
      </dgm:t>
    </dgm:pt>
    <dgm:pt modelId="{0C3B22B8-2153-441D-88D8-6F4D5C0C0E6E}" type="sibTrans" cxnId="{7C895E1C-0C88-493B-95F4-5A869D1D556D}">
      <dgm:prSet/>
      <dgm:spPr/>
      <dgm:t>
        <a:bodyPr/>
        <a:lstStyle/>
        <a:p>
          <a:endParaRPr lang="zh-CN" altLang="en-US"/>
        </a:p>
      </dgm:t>
    </dgm:pt>
    <dgm:pt modelId="{9D8E2C2E-631A-41E8-A1CD-23289BF40C1E}">
      <dgm:prSet custT="1"/>
      <dgm:spPr>
        <a:noFill/>
        <a:ln>
          <a:noFill/>
        </a:ln>
      </dgm:spPr>
      <dgm:t>
        <a:bodyPr/>
        <a:lstStyle/>
        <a:p>
          <a:r>
            <a: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栈式存储管理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9994D-4AA6-4FD1-A4D1-57502A300F2C}" type="parTrans" cxnId="{C4C1FF4B-C306-4822-AC41-F0B2915F1181}">
      <dgm:prSet/>
      <dgm:spPr/>
      <dgm:t>
        <a:bodyPr/>
        <a:lstStyle/>
        <a:p>
          <a:endParaRPr lang="zh-CN" altLang="en-US"/>
        </a:p>
      </dgm:t>
    </dgm:pt>
    <dgm:pt modelId="{B54167FC-534D-494C-B475-05D5FCB00992}" type="sibTrans" cxnId="{C4C1FF4B-C306-4822-AC41-F0B2915F1181}">
      <dgm:prSet/>
      <dgm:spPr/>
      <dgm:t>
        <a:bodyPr/>
        <a:lstStyle/>
        <a:p>
          <a:endParaRPr lang="zh-CN" altLang="en-US"/>
        </a:p>
      </dgm:t>
    </dgm:pt>
    <dgm:pt modelId="{3C73120D-D3EE-46CE-A98F-CBC652E46EB8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符号表的设计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0C2F82-DA34-4334-B019-7A0C23638D32}" type="parTrans" cxnId="{1F270A11-88DE-49BC-911D-06D9EB2679F6}">
      <dgm:prSet/>
      <dgm:spPr/>
      <dgm:t>
        <a:bodyPr/>
        <a:lstStyle/>
        <a:p>
          <a:endParaRPr lang="zh-CN" altLang="en-US"/>
        </a:p>
      </dgm:t>
    </dgm:pt>
    <dgm:pt modelId="{AD5A9E6F-8162-4010-A590-E64C84303B69}" type="sibTrans" cxnId="{1F270A11-88DE-49BC-911D-06D9EB2679F6}">
      <dgm:prSet/>
      <dgm:spPr/>
      <dgm:t>
        <a:bodyPr/>
        <a:lstStyle/>
        <a:p>
          <a:endParaRPr lang="zh-CN" altLang="en-US"/>
        </a:p>
      </dgm:t>
    </dgm:pt>
    <dgm:pt modelId="{9150DD21-6D7A-460A-959E-878EB9073590}" type="pres">
      <dgm:prSet presAssocID="{98131F34-F1AE-4440-B118-F8E4D55FAC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7B5741-C80B-481F-A538-7EA7B61C4576}" type="pres">
      <dgm:prSet presAssocID="{268C52A4-688F-4991-BCA4-FF8641701095}" presName="composite" presStyleCnt="0"/>
      <dgm:spPr/>
    </dgm:pt>
    <dgm:pt modelId="{9037D1F4-1D32-483E-B936-66EEDDF7CEA2}" type="pres">
      <dgm:prSet presAssocID="{268C52A4-688F-4991-BCA4-FF864170109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715DF-88DC-4A03-AFB6-141BA211C5C8}" type="pres">
      <dgm:prSet presAssocID="{268C52A4-688F-4991-BCA4-FF8641701095}" presName="descendantText" presStyleLbl="alignAcc1" presStyleIdx="0" presStyleCnt="4" custScaleX="75617" custScaleY="100000" custLinFactNeighborX="-11827" custLinFactNeighborY="5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68F9F-0138-49BD-9D21-174E0D92F540}" type="pres">
      <dgm:prSet presAssocID="{80B60585-2035-43FD-B44F-756CD097E5B2}" presName="sp" presStyleCnt="0"/>
      <dgm:spPr/>
    </dgm:pt>
    <dgm:pt modelId="{E2130170-5316-4AD4-A660-25C11E9A7F2A}" type="pres">
      <dgm:prSet presAssocID="{4CF1EA8F-B6E8-45E4-93D5-23E2F24B49D6}" presName="composite" presStyleCnt="0"/>
      <dgm:spPr/>
    </dgm:pt>
    <dgm:pt modelId="{BB56BBA2-F057-48B7-A759-25E5EA1F837C}" type="pres">
      <dgm:prSet presAssocID="{4CF1EA8F-B6E8-45E4-93D5-23E2F24B49D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ED8C0-AAB5-4B34-8D06-3623E7E2F348}" type="pres">
      <dgm:prSet presAssocID="{4CF1EA8F-B6E8-45E4-93D5-23E2F24B49D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62040-191F-4CE8-8118-FDBA2537F71E}" type="pres">
      <dgm:prSet presAssocID="{3FD40842-7410-4E93-AB65-2A1FC26EE8BE}" presName="sp" presStyleCnt="0"/>
      <dgm:spPr/>
    </dgm:pt>
    <dgm:pt modelId="{C6F93765-1CC7-41B5-8AF5-88FDBB1BD861}" type="pres">
      <dgm:prSet presAssocID="{8527D0FA-B629-4CBB-9FBB-522BC4091800}" presName="composite" presStyleCnt="0"/>
      <dgm:spPr/>
    </dgm:pt>
    <dgm:pt modelId="{AC68D8A3-11D9-463C-8ED7-CF73B97C16BB}" type="pres">
      <dgm:prSet presAssocID="{8527D0FA-B629-4CBB-9FBB-522BC409180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34D05-B2A4-45BA-9A00-16D59B6B888E}" type="pres">
      <dgm:prSet presAssocID="{8527D0FA-B629-4CBB-9FBB-522BC409180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2FD91-90DE-487C-8816-86159234AC5C}" type="pres">
      <dgm:prSet presAssocID="{8CB9C735-D66E-40F7-91F5-DFC1CE9E09A7}" presName="sp" presStyleCnt="0"/>
      <dgm:spPr/>
    </dgm:pt>
    <dgm:pt modelId="{41564860-7E64-48DD-AB65-752049312F53}" type="pres">
      <dgm:prSet presAssocID="{2821A263-5B26-4FDB-9440-203203AFB4EA}" presName="composite" presStyleCnt="0"/>
      <dgm:spPr/>
    </dgm:pt>
    <dgm:pt modelId="{671C418E-6C29-40D4-9144-4BA2DF86CF5C}" type="pres">
      <dgm:prSet presAssocID="{2821A263-5B26-4FDB-9440-203203AFB4E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C1D2C-FFEE-4A3E-85C8-D099A78652CE}" type="pres">
      <dgm:prSet presAssocID="{2821A263-5B26-4FDB-9440-203203AFB4E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0A491C-5DF4-48CB-A849-76A49DE42F9B}" type="presOf" srcId="{0A323C16-E8AC-4D5E-9CC9-6904FA3B610A}" destId="{38634D05-B2A4-45BA-9A00-16D59B6B888E}" srcOrd="0" destOrd="0" presId="urn:microsoft.com/office/officeart/2005/8/layout/chevron2"/>
    <dgm:cxn modelId="{58A7F2FB-F426-4C45-9E85-C726AB48B2C8}" type="presOf" srcId="{2821A263-5B26-4FDB-9440-203203AFB4EA}" destId="{671C418E-6C29-40D4-9144-4BA2DF86CF5C}" srcOrd="0" destOrd="0" presId="urn:microsoft.com/office/officeart/2005/8/layout/chevron2"/>
    <dgm:cxn modelId="{D3E7910B-BBF3-4D3A-B898-C4558B8C211D}" srcId="{268C52A4-688F-4991-BCA4-FF8641701095}" destId="{C2DA5CAF-2EE9-4E4F-9815-9759D14C6F27}" srcOrd="0" destOrd="0" parTransId="{891DDEF6-3CBC-4827-88BC-B6AD8F419548}" sibTransId="{84CD2ECD-E675-4481-9618-B5E011F946A2}"/>
    <dgm:cxn modelId="{C081C9DB-C421-4259-8685-1507A2C4C5A6}" srcId="{2821A263-5B26-4FDB-9440-203203AFB4EA}" destId="{155FA9C4-6CEE-466E-9F9B-9460B4E1FD9C}" srcOrd="1" destOrd="0" parTransId="{E1470C40-93D1-411E-9A0E-AD51945132B1}" sibTransId="{D1C12FB5-EEEC-42C9-8EC6-0841A562047A}"/>
    <dgm:cxn modelId="{6D1FCCA2-776C-4018-8909-F5EB2D9F2E38}" type="presOf" srcId="{C4EBE9F1-F96E-426F-992D-27299B7DD928}" destId="{E3DC1D2C-FFEE-4A3E-85C8-D099A78652CE}" srcOrd="0" destOrd="4" presId="urn:microsoft.com/office/officeart/2005/8/layout/chevron2"/>
    <dgm:cxn modelId="{7E87E041-D05C-4C1B-B55E-69B27C6E7124}" srcId="{98131F34-F1AE-4440-B118-F8E4D55FAC1C}" destId="{268C52A4-688F-4991-BCA4-FF8641701095}" srcOrd="0" destOrd="0" parTransId="{76C6F7B4-2598-47BC-B20D-A58B56ED713A}" sibTransId="{80B60585-2035-43FD-B44F-756CD097E5B2}"/>
    <dgm:cxn modelId="{FD08D511-1E6B-41D7-9E19-4D91067663F0}" srcId="{98131F34-F1AE-4440-B118-F8E4D55FAC1C}" destId="{8527D0FA-B629-4CBB-9FBB-522BC4091800}" srcOrd="2" destOrd="0" parTransId="{12AA1BC5-45DF-4DDF-8934-94CB2A1988FE}" sibTransId="{8CB9C735-D66E-40F7-91F5-DFC1CE9E09A7}"/>
    <dgm:cxn modelId="{1F270A11-88DE-49BC-911D-06D9EB2679F6}" srcId="{8527D0FA-B629-4CBB-9FBB-522BC4091800}" destId="{3C73120D-D3EE-46CE-A98F-CBC652E46EB8}" srcOrd="1" destOrd="0" parTransId="{C20C2F82-DA34-4334-B019-7A0C23638D32}" sibTransId="{AD5A9E6F-8162-4010-A590-E64C84303B69}"/>
    <dgm:cxn modelId="{B33F4E9A-3B6D-4A74-98D0-46E4BD734D87}" type="presOf" srcId="{3C73120D-D3EE-46CE-A98F-CBC652E46EB8}" destId="{38634D05-B2A4-45BA-9A00-16D59B6B888E}" srcOrd="0" destOrd="1" presId="urn:microsoft.com/office/officeart/2005/8/layout/chevron2"/>
    <dgm:cxn modelId="{4D4C717D-E778-4DBD-AEC4-68A26BA66124}" type="presOf" srcId="{871BC392-D94C-46D7-8996-FE1400B05576}" destId="{897ED8C0-AAB5-4B34-8D06-3623E7E2F348}" srcOrd="0" destOrd="2" presId="urn:microsoft.com/office/officeart/2005/8/layout/chevron2"/>
    <dgm:cxn modelId="{02BAF44D-A9EB-4306-BA3C-6B7FC602A8E1}" type="presOf" srcId="{B39F92BF-F6B3-45A9-BFBE-872036568C0C}" destId="{897ED8C0-AAB5-4B34-8D06-3623E7E2F348}" srcOrd="0" destOrd="1" presId="urn:microsoft.com/office/officeart/2005/8/layout/chevron2"/>
    <dgm:cxn modelId="{FE522D53-5EEB-4A43-A47C-BF31E8D2C2AC}" srcId="{4CF1EA8F-B6E8-45E4-93D5-23E2F24B49D6}" destId="{B39F92BF-F6B3-45A9-BFBE-872036568C0C}" srcOrd="1" destOrd="0" parTransId="{9AD2270F-C709-42CA-ACEB-935EED927AE8}" sibTransId="{045F8A28-356B-44FC-B57E-51D5C28EA0C4}"/>
    <dgm:cxn modelId="{351F8F54-B363-4044-BCDA-476F8108432B}" type="presOf" srcId="{731B58D4-F804-4308-BB74-65E67916D1F9}" destId="{274715DF-88DC-4A03-AFB6-141BA211C5C8}" srcOrd="0" destOrd="2" presId="urn:microsoft.com/office/officeart/2005/8/layout/chevron2"/>
    <dgm:cxn modelId="{7C895E1C-0C88-493B-95F4-5A869D1D556D}" srcId="{2821A263-5B26-4FDB-9440-203203AFB4EA}" destId="{1D18239C-A520-4B29-BCBE-6B771D33585F}" srcOrd="2" destOrd="0" parTransId="{9A512E61-5ED1-4E4A-B49F-B90E6863D467}" sibTransId="{0C3B22B8-2153-441D-88D8-6F4D5C0C0E6E}"/>
    <dgm:cxn modelId="{4224712A-C91D-4FA4-8C57-66920D3AF4A6}" type="presOf" srcId="{268C52A4-688F-4991-BCA4-FF8641701095}" destId="{9037D1F4-1D32-483E-B936-66EEDDF7CEA2}" srcOrd="0" destOrd="0" presId="urn:microsoft.com/office/officeart/2005/8/layout/chevron2"/>
    <dgm:cxn modelId="{8BE5F9F5-B69A-4BD1-B00B-6D60056C3991}" srcId="{268C52A4-688F-4991-BCA4-FF8641701095}" destId="{D10EEBF5-FC66-4402-AFB5-F471699D456A}" srcOrd="1" destOrd="0" parTransId="{D8964BAC-B0B8-4419-9569-4C1ACA643555}" sibTransId="{7B0132AA-398E-444C-B016-F3BD837504C6}"/>
    <dgm:cxn modelId="{8DCD3A25-B8B6-48A0-AF33-4BDEFCF1EA29}" type="presOf" srcId="{4CF1EA8F-B6E8-45E4-93D5-23E2F24B49D6}" destId="{BB56BBA2-F057-48B7-A759-25E5EA1F837C}" srcOrd="0" destOrd="0" presId="urn:microsoft.com/office/officeart/2005/8/layout/chevron2"/>
    <dgm:cxn modelId="{A15023AD-7F05-44C8-A133-DE3ADED77C1B}" srcId="{2821A263-5B26-4FDB-9440-203203AFB4EA}" destId="{08E3C594-5FFF-4C5C-B1A8-B35169612152}" srcOrd="0" destOrd="0" parTransId="{4CFDDB78-6A8E-4B09-AFAC-46301C78FB04}" sibTransId="{BA07E65B-81C8-462F-9107-4B34B37D7BE5}"/>
    <dgm:cxn modelId="{563E3AFB-8114-4EED-9FED-1D11E9AF06CE}" srcId="{2821A263-5B26-4FDB-9440-203203AFB4EA}" destId="{EF3C521F-316E-4F8C-AD19-76D0F0EFF6FF}" srcOrd="5" destOrd="0" parTransId="{12E1933D-73E8-4A26-ABF7-B4A906511207}" sibTransId="{6A73AB51-4EB7-4F80-89FB-0584F1265ED6}"/>
    <dgm:cxn modelId="{39D718EF-DEDF-4D80-B93E-9F03DC3D2310}" srcId="{268C52A4-688F-4991-BCA4-FF8641701095}" destId="{731B58D4-F804-4308-BB74-65E67916D1F9}" srcOrd="2" destOrd="0" parTransId="{7C0238AE-2A1F-41FF-9E97-932B9E4BF38A}" sibTransId="{31954ED9-838D-4BF7-8AC1-382DA40DD4AA}"/>
    <dgm:cxn modelId="{977063B2-712D-48A0-9F30-18A4B3EB2F1D}" type="presOf" srcId="{9D8E2C2E-631A-41E8-A1CD-23289BF40C1E}" destId="{E3DC1D2C-FFEE-4A3E-85C8-D099A78652CE}" srcOrd="0" destOrd="3" presId="urn:microsoft.com/office/officeart/2005/8/layout/chevron2"/>
    <dgm:cxn modelId="{719D28F1-6475-4B69-92A1-215710CF7656}" type="presOf" srcId="{C2DA5CAF-2EE9-4E4F-9815-9759D14C6F27}" destId="{274715DF-88DC-4A03-AFB6-141BA211C5C8}" srcOrd="0" destOrd="0" presId="urn:microsoft.com/office/officeart/2005/8/layout/chevron2"/>
    <dgm:cxn modelId="{B85F8B95-03FD-4E24-BC37-4E7124B00074}" type="presOf" srcId="{155FA9C4-6CEE-466E-9F9B-9460B4E1FD9C}" destId="{E3DC1D2C-FFEE-4A3E-85C8-D099A78652CE}" srcOrd="0" destOrd="1" presId="urn:microsoft.com/office/officeart/2005/8/layout/chevron2"/>
    <dgm:cxn modelId="{0F95FF2E-0B4E-4BD4-A047-AE1361A339DF}" type="presOf" srcId="{1D18239C-A520-4B29-BCBE-6B771D33585F}" destId="{E3DC1D2C-FFEE-4A3E-85C8-D099A78652CE}" srcOrd="0" destOrd="2" presId="urn:microsoft.com/office/officeart/2005/8/layout/chevron2"/>
    <dgm:cxn modelId="{2D4D78D3-DD06-4309-96DC-4E45EB12CE97}" type="presOf" srcId="{D10EEBF5-FC66-4402-AFB5-F471699D456A}" destId="{274715DF-88DC-4A03-AFB6-141BA211C5C8}" srcOrd="0" destOrd="1" presId="urn:microsoft.com/office/officeart/2005/8/layout/chevron2"/>
    <dgm:cxn modelId="{481E1BA0-89E7-4C59-95BE-617EDF9B2CD5}" srcId="{2821A263-5B26-4FDB-9440-203203AFB4EA}" destId="{C4EBE9F1-F96E-426F-992D-27299B7DD928}" srcOrd="4" destOrd="0" parTransId="{7333DF5F-E9F9-4B39-9F3E-A250383FAD1A}" sibTransId="{F0EFB6CF-5013-4A04-B566-6A195738DBC5}"/>
    <dgm:cxn modelId="{4CD8F16F-F5EC-4FA8-B968-06194A9C1998}" srcId="{8527D0FA-B629-4CBB-9FBB-522BC4091800}" destId="{0A323C16-E8AC-4D5E-9CC9-6904FA3B610A}" srcOrd="0" destOrd="0" parTransId="{23D47CA6-DC6F-4A04-96A7-3FA3CE7C5BC6}" sibTransId="{293B981F-00CE-4F09-A62C-0F4B05D8FAA9}"/>
    <dgm:cxn modelId="{C4C1FF4B-C306-4822-AC41-F0B2915F1181}" srcId="{2821A263-5B26-4FDB-9440-203203AFB4EA}" destId="{9D8E2C2E-631A-41E8-A1CD-23289BF40C1E}" srcOrd="3" destOrd="0" parTransId="{5A59994D-4AA6-4FD1-A4D1-57502A300F2C}" sibTransId="{B54167FC-534D-494C-B475-05D5FCB00992}"/>
    <dgm:cxn modelId="{FD0DE1A2-BCE4-42F7-B037-5021F0A63AE5}" srcId="{4CF1EA8F-B6E8-45E4-93D5-23E2F24B49D6}" destId="{221F84E9-A3C5-4239-AA68-988D662984DB}" srcOrd="0" destOrd="0" parTransId="{95951C71-CBDC-4E88-8059-26A7D6666F2A}" sibTransId="{1631D423-3D59-452E-8C37-EBF04AA11060}"/>
    <dgm:cxn modelId="{BE7B230F-55FE-4FEE-856A-6830E2A99050}" srcId="{98131F34-F1AE-4440-B118-F8E4D55FAC1C}" destId="{4CF1EA8F-B6E8-45E4-93D5-23E2F24B49D6}" srcOrd="1" destOrd="0" parTransId="{D51200E2-B1DC-48C2-A2F1-9DA848009DC3}" sibTransId="{3FD40842-7410-4E93-AB65-2A1FC26EE8BE}"/>
    <dgm:cxn modelId="{A228E740-A9F9-4E07-A150-2B7F1853FAEF}" type="presOf" srcId="{EF3C521F-316E-4F8C-AD19-76D0F0EFF6FF}" destId="{E3DC1D2C-FFEE-4A3E-85C8-D099A78652CE}" srcOrd="0" destOrd="5" presId="urn:microsoft.com/office/officeart/2005/8/layout/chevron2"/>
    <dgm:cxn modelId="{CF6B45F3-1B4E-4A92-BBD7-8328900DA5AF}" srcId="{4CF1EA8F-B6E8-45E4-93D5-23E2F24B49D6}" destId="{871BC392-D94C-46D7-8996-FE1400B05576}" srcOrd="2" destOrd="0" parTransId="{398759AA-2119-4933-B079-B559E2678CA5}" sibTransId="{55494DEC-418D-43FD-9283-C687C1EFF926}"/>
    <dgm:cxn modelId="{6A17A7DE-EC3D-46C8-9D08-B39B92B7D859}" type="presOf" srcId="{98131F34-F1AE-4440-B118-F8E4D55FAC1C}" destId="{9150DD21-6D7A-460A-959E-878EB9073590}" srcOrd="0" destOrd="0" presId="urn:microsoft.com/office/officeart/2005/8/layout/chevron2"/>
    <dgm:cxn modelId="{BA0A5EB8-DF02-44FC-A85E-E13876C697CB}" srcId="{98131F34-F1AE-4440-B118-F8E4D55FAC1C}" destId="{2821A263-5B26-4FDB-9440-203203AFB4EA}" srcOrd="3" destOrd="0" parTransId="{E964033F-D646-4E08-98B9-302C6DE36673}" sibTransId="{A6A47D85-8268-45D9-8850-2D3BB468D7EA}"/>
    <dgm:cxn modelId="{F8800BE6-438C-40B2-832F-4C9E54BAC1D6}" type="presOf" srcId="{8527D0FA-B629-4CBB-9FBB-522BC4091800}" destId="{AC68D8A3-11D9-463C-8ED7-CF73B97C16BB}" srcOrd="0" destOrd="0" presId="urn:microsoft.com/office/officeart/2005/8/layout/chevron2"/>
    <dgm:cxn modelId="{D05B7441-36D3-442E-9AB3-9BBA2A43C51B}" type="presOf" srcId="{221F84E9-A3C5-4239-AA68-988D662984DB}" destId="{897ED8C0-AAB5-4B34-8D06-3623E7E2F348}" srcOrd="0" destOrd="0" presId="urn:microsoft.com/office/officeart/2005/8/layout/chevron2"/>
    <dgm:cxn modelId="{95320C3F-A6C8-4429-9397-36DDE9DCE854}" type="presOf" srcId="{08E3C594-5FFF-4C5C-B1A8-B35169612152}" destId="{E3DC1D2C-FFEE-4A3E-85C8-D099A78652CE}" srcOrd="0" destOrd="0" presId="urn:microsoft.com/office/officeart/2005/8/layout/chevron2"/>
    <dgm:cxn modelId="{94657985-655F-44DC-BCB0-598B2BEE82AA}" type="presParOf" srcId="{9150DD21-6D7A-460A-959E-878EB9073590}" destId="{4B7B5741-C80B-481F-A538-7EA7B61C4576}" srcOrd="0" destOrd="0" presId="urn:microsoft.com/office/officeart/2005/8/layout/chevron2"/>
    <dgm:cxn modelId="{9AEB3B8F-BADF-4BDD-A014-CFAEF0D6252B}" type="presParOf" srcId="{4B7B5741-C80B-481F-A538-7EA7B61C4576}" destId="{9037D1F4-1D32-483E-B936-66EEDDF7CEA2}" srcOrd="0" destOrd="0" presId="urn:microsoft.com/office/officeart/2005/8/layout/chevron2"/>
    <dgm:cxn modelId="{9780080A-ABC0-4732-9C25-6C59AB64DF06}" type="presParOf" srcId="{4B7B5741-C80B-481F-A538-7EA7B61C4576}" destId="{274715DF-88DC-4A03-AFB6-141BA211C5C8}" srcOrd="1" destOrd="0" presId="urn:microsoft.com/office/officeart/2005/8/layout/chevron2"/>
    <dgm:cxn modelId="{BC0928BF-C010-4CFD-860A-E3562D519E3D}" type="presParOf" srcId="{9150DD21-6D7A-460A-959E-878EB9073590}" destId="{C7468F9F-0138-49BD-9D21-174E0D92F540}" srcOrd="1" destOrd="0" presId="urn:microsoft.com/office/officeart/2005/8/layout/chevron2"/>
    <dgm:cxn modelId="{C059FCCE-5ECC-4054-A5E9-81703E87F5ED}" type="presParOf" srcId="{9150DD21-6D7A-460A-959E-878EB9073590}" destId="{E2130170-5316-4AD4-A660-25C11E9A7F2A}" srcOrd="2" destOrd="0" presId="urn:microsoft.com/office/officeart/2005/8/layout/chevron2"/>
    <dgm:cxn modelId="{719AD09A-6501-48A2-A264-464227B6ACE2}" type="presParOf" srcId="{E2130170-5316-4AD4-A660-25C11E9A7F2A}" destId="{BB56BBA2-F057-48B7-A759-25E5EA1F837C}" srcOrd="0" destOrd="0" presId="urn:microsoft.com/office/officeart/2005/8/layout/chevron2"/>
    <dgm:cxn modelId="{012EDA02-6F06-4B1B-BB7F-E8B256696771}" type="presParOf" srcId="{E2130170-5316-4AD4-A660-25C11E9A7F2A}" destId="{897ED8C0-AAB5-4B34-8D06-3623E7E2F348}" srcOrd="1" destOrd="0" presId="urn:microsoft.com/office/officeart/2005/8/layout/chevron2"/>
    <dgm:cxn modelId="{D73E7ECC-D744-44E6-910E-0F937248BECB}" type="presParOf" srcId="{9150DD21-6D7A-460A-959E-878EB9073590}" destId="{E4062040-191F-4CE8-8118-FDBA2537F71E}" srcOrd="3" destOrd="0" presId="urn:microsoft.com/office/officeart/2005/8/layout/chevron2"/>
    <dgm:cxn modelId="{F6999A0A-A5D6-4CBA-89C5-26546996DF77}" type="presParOf" srcId="{9150DD21-6D7A-460A-959E-878EB9073590}" destId="{C6F93765-1CC7-41B5-8AF5-88FDBB1BD861}" srcOrd="4" destOrd="0" presId="urn:microsoft.com/office/officeart/2005/8/layout/chevron2"/>
    <dgm:cxn modelId="{48966F0C-B0F1-46A1-B6F7-EA709BD5CA05}" type="presParOf" srcId="{C6F93765-1CC7-41B5-8AF5-88FDBB1BD861}" destId="{AC68D8A3-11D9-463C-8ED7-CF73B97C16BB}" srcOrd="0" destOrd="0" presId="urn:microsoft.com/office/officeart/2005/8/layout/chevron2"/>
    <dgm:cxn modelId="{8A995A0A-E11D-4E3F-A22D-8435940C8717}" type="presParOf" srcId="{C6F93765-1CC7-41B5-8AF5-88FDBB1BD861}" destId="{38634D05-B2A4-45BA-9A00-16D59B6B888E}" srcOrd="1" destOrd="0" presId="urn:microsoft.com/office/officeart/2005/8/layout/chevron2"/>
    <dgm:cxn modelId="{2D263C91-2BDF-496F-883A-0C83F6B46BCE}" type="presParOf" srcId="{9150DD21-6D7A-460A-959E-878EB9073590}" destId="{F832FD91-90DE-487C-8816-86159234AC5C}" srcOrd="5" destOrd="0" presId="urn:microsoft.com/office/officeart/2005/8/layout/chevron2"/>
    <dgm:cxn modelId="{624C1FB0-D9E5-4E95-BEA9-87A10D5B17F8}" type="presParOf" srcId="{9150DD21-6D7A-460A-959E-878EB9073590}" destId="{41564860-7E64-48DD-AB65-752049312F53}" srcOrd="6" destOrd="0" presId="urn:microsoft.com/office/officeart/2005/8/layout/chevron2"/>
    <dgm:cxn modelId="{40670D41-403F-47A8-A0DF-5DDA4F66BAE3}" type="presParOf" srcId="{41564860-7E64-48DD-AB65-752049312F53}" destId="{671C418E-6C29-40D4-9144-4BA2DF86CF5C}" srcOrd="0" destOrd="0" presId="urn:microsoft.com/office/officeart/2005/8/layout/chevron2"/>
    <dgm:cxn modelId="{62951A97-ABF7-4649-9C87-3AACF3A897E8}" type="presParOf" srcId="{41564860-7E64-48DD-AB65-752049312F53}" destId="{E3DC1D2C-FFEE-4A3E-85C8-D099A78652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7D1F4-1D32-483E-B936-66EEDDF7CEA2}">
      <dsp:nvSpPr>
        <dsp:cNvPr id="0" name=""/>
        <dsp:cNvSpPr/>
      </dsp:nvSpPr>
      <dsp:spPr>
        <a:xfrm rot="5400000">
          <a:off x="-249295" y="254055"/>
          <a:ext cx="1661973" cy="1163381"/>
        </a:xfrm>
        <a:prstGeom prst="chevron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词法分析</a:t>
          </a:r>
          <a:endParaRPr lang="zh-CN" altLang="en-US" sz="2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" y="586450"/>
        <a:ext cx="1163381" cy="498592"/>
      </dsp:txXfrm>
    </dsp:sp>
    <dsp:sp modelId="{274715DF-88DC-4A03-AFB6-141BA211C5C8}">
      <dsp:nvSpPr>
        <dsp:cNvPr id="0" name=""/>
        <dsp:cNvSpPr/>
      </dsp:nvSpPr>
      <dsp:spPr>
        <a:xfrm rot="5400000">
          <a:off x="2269825" y="-1026502"/>
          <a:ext cx="1080282" cy="3261725"/>
        </a:xfrm>
        <a:prstGeom prst="round2Same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转化到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NFA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NFA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确定化，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DFA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最小化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词法分析程序的生成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79104" y="116954"/>
        <a:ext cx="3208990" cy="974812"/>
      </dsp:txXfrm>
    </dsp:sp>
    <dsp:sp modelId="{BB56BBA2-F057-48B7-A759-25E5EA1F837C}">
      <dsp:nvSpPr>
        <dsp:cNvPr id="0" name=""/>
        <dsp:cNvSpPr/>
      </dsp:nvSpPr>
      <dsp:spPr>
        <a:xfrm rot="5400000">
          <a:off x="-249295" y="1773094"/>
          <a:ext cx="1661973" cy="1163381"/>
        </a:xfrm>
        <a:prstGeom prst="chevron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语法分析</a:t>
          </a:r>
          <a:endParaRPr lang="zh-CN" altLang="en-US" sz="2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" y="2105489"/>
        <a:ext cx="1163381" cy="498592"/>
      </dsp:txXfrm>
    </dsp:sp>
    <dsp:sp modelId="{897ED8C0-AAB5-4B34-8D06-3623E7E2F348}">
      <dsp:nvSpPr>
        <dsp:cNvPr id="0" name=""/>
        <dsp:cNvSpPr/>
      </dsp:nvSpPr>
      <dsp:spPr>
        <a:xfrm rot="5400000">
          <a:off x="2893739" y="-206560"/>
          <a:ext cx="1080282" cy="4540999"/>
        </a:xfrm>
        <a:prstGeom prst="round2Same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CFG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到下推自动机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LR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分析表，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LALR(1)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的映射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语法分析程序的生成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63381" y="1576533"/>
        <a:ext cx="4488264" cy="974812"/>
      </dsp:txXfrm>
    </dsp:sp>
    <dsp:sp modelId="{AC68D8A3-11D9-463C-8ED7-CF73B97C16BB}">
      <dsp:nvSpPr>
        <dsp:cNvPr id="0" name=""/>
        <dsp:cNvSpPr/>
      </dsp:nvSpPr>
      <dsp:spPr>
        <a:xfrm rot="5400000">
          <a:off x="-249295" y="3292132"/>
          <a:ext cx="1661973" cy="1163381"/>
        </a:xfrm>
        <a:prstGeom prst="chevron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中间代码</a:t>
          </a:r>
          <a:endParaRPr lang="zh-CN" altLang="en-US" sz="2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" y="3624527"/>
        <a:ext cx="1163381" cy="498592"/>
      </dsp:txXfrm>
    </dsp:sp>
    <dsp:sp modelId="{38634D05-B2A4-45BA-9A00-16D59B6B888E}">
      <dsp:nvSpPr>
        <dsp:cNvPr id="0" name=""/>
        <dsp:cNvSpPr/>
      </dsp:nvSpPr>
      <dsp:spPr>
        <a:xfrm rot="5400000">
          <a:off x="2893739" y="1312478"/>
          <a:ext cx="1080282" cy="4540999"/>
        </a:xfrm>
        <a:prstGeom prst="round2Same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语法制导翻译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符号表的设计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63381" y="3095572"/>
        <a:ext cx="4488264" cy="974812"/>
      </dsp:txXfrm>
    </dsp:sp>
    <dsp:sp modelId="{671C418E-6C29-40D4-9144-4BA2DF86CF5C}">
      <dsp:nvSpPr>
        <dsp:cNvPr id="0" name=""/>
        <dsp:cNvSpPr/>
      </dsp:nvSpPr>
      <dsp:spPr>
        <a:xfrm rot="5400000">
          <a:off x="-249295" y="4811170"/>
          <a:ext cx="1661973" cy="1163381"/>
        </a:xfrm>
        <a:prstGeom prst="chevron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目标代码</a:t>
          </a:r>
          <a:endParaRPr lang="zh-CN" altLang="en-US" sz="2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" y="5143565"/>
        <a:ext cx="1163381" cy="498592"/>
      </dsp:txXfrm>
    </dsp:sp>
    <dsp:sp modelId="{E3DC1D2C-FFEE-4A3E-85C8-D099A78652CE}">
      <dsp:nvSpPr>
        <dsp:cNvPr id="0" name=""/>
        <dsp:cNvSpPr/>
      </dsp:nvSpPr>
      <dsp:spPr>
        <a:xfrm rot="5400000">
          <a:off x="2893739" y="2831516"/>
          <a:ext cx="1080282" cy="4540999"/>
        </a:xfrm>
        <a:prstGeom prst="round2Same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块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划分，活跃与待用信息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栈式存储管理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寄存器分配与汇编代码生成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 rot="-5400000">
        <a:off x="1163381" y="4614610"/>
        <a:ext cx="4488264" cy="97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1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9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8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660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759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9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6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80F-4FBA-4C66-B61A-241F236726D4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32E-41FC-4470-ADB8-BE2E1C4E00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122363"/>
            <a:ext cx="9728200" cy="2387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编译原理课程设计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Compiler Principle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urriculum Design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1550" y="4160838"/>
            <a:ext cx="26289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09014222 </a:t>
            </a:r>
            <a:r>
              <a:rPr lang="zh-CN" altLang="en-US" dirty="0" smtClean="0"/>
              <a:t>王铎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09014105 </a:t>
            </a:r>
            <a:r>
              <a:rPr lang="zh-CN" altLang="en-US" dirty="0" smtClean="0"/>
              <a:t>杨阳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09014116 </a:t>
            </a:r>
            <a:r>
              <a:rPr lang="zh-CN" altLang="en-US" dirty="0" smtClean="0"/>
              <a:t>曹心成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09014119 </a:t>
            </a:r>
            <a:r>
              <a:rPr lang="zh-CN" altLang="en-US" dirty="0" smtClean="0"/>
              <a:t>郑锜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547350" y="6373019"/>
            <a:ext cx="1644650" cy="370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2017/5/31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8606" y="1891332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822366" y="3372624"/>
            <a:ext cx="4907024" cy="238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>
                <a:solidFill>
                  <a:schemeClr val="tx1"/>
                </a:solidFill>
              </a:rPr>
              <a:t>E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quivalence </a:t>
            </a:r>
            <a:r>
              <a:rPr kumimoji="1" lang="en-US" altLang="zh-CN" sz="6000" b="1" dirty="0">
                <a:solidFill>
                  <a:schemeClr val="tx1"/>
                </a:solidFill>
              </a:rPr>
              <a:t>P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artitioning Algorithm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834286" y="1448923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>
                <a:solidFill>
                  <a:schemeClr val="tx1"/>
                </a:solidFill>
              </a:rPr>
              <a:t>D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FA =&gt; DFA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5917" y="1927375"/>
            <a:ext cx="41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>
                <a:solidFill>
                  <a:schemeClr val="tx1"/>
                </a:solidFill>
              </a:rPr>
              <a:t>0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83669" y="1902936"/>
            <a:ext cx="3231931" cy="879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3064" y="2081057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0,1,2,3,4,5,6,7,8</a:t>
            </a:r>
            <a:endParaRPr lang="zh-CN" altLang="en-US" sz="2800" b="1" dirty="0"/>
          </a:p>
        </p:txBody>
      </p:sp>
      <p:sp>
        <p:nvSpPr>
          <p:cNvPr id="88" name="椭圆 87"/>
          <p:cNvSpPr/>
          <p:nvPr/>
        </p:nvSpPr>
        <p:spPr>
          <a:xfrm>
            <a:off x="6704075" y="3348185"/>
            <a:ext cx="1923597" cy="879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948391" y="3526306"/>
            <a:ext cx="161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0,1,2,3,4</a:t>
            </a:r>
            <a:endParaRPr lang="zh-CN" altLang="en-US" sz="2800" b="1" dirty="0"/>
          </a:p>
        </p:txBody>
      </p:sp>
      <p:sp>
        <p:nvSpPr>
          <p:cNvPr id="90" name="椭圆 89"/>
          <p:cNvSpPr/>
          <p:nvPr/>
        </p:nvSpPr>
        <p:spPr>
          <a:xfrm>
            <a:off x="9391076" y="3350395"/>
            <a:ext cx="1862012" cy="879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9724803" y="3526306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5,6,7,8</a:t>
            </a:r>
            <a:endParaRPr lang="zh-CN" altLang="en-US" sz="2800" b="1" dirty="0"/>
          </a:p>
        </p:txBody>
      </p:sp>
      <p:sp>
        <p:nvSpPr>
          <p:cNvPr id="92" name="椭圆 91"/>
          <p:cNvSpPr/>
          <p:nvPr/>
        </p:nvSpPr>
        <p:spPr>
          <a:xfrm>
            <a:off x="5913002" y="4930515"/>
            <a:ext cx="1098154" cy="876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012613" y="5107109"/>
            <a:ext cx="161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0,1,2</a:t>
            </a:r>
            <a:endParaRPr lang="zh-CN" altLang="en-US" sz="2800" b="1" dirty="0"/>
          </a:p>
        </p:txBody>
      </p:sp>
      <p:sp>
        <p:nvSpPr>
          <p:cNvPr id="94" name="椭圆 93"/>
          <p:cNvSpPr/>
          <p:nvPr/>
        </p:nvSpPr>
        <p:spPr>
          <a:xfrm>
            <a:off x="7527315" y="4930515"/>
            <a:ext cx="1098154" cy="876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99451" y="5107109"/>
            <a:ext cx="73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3,4</a:t>
            </a:r>
            <a:endParaRPr lang="zh-CN" altLang="en-US" sz="2800" b="1" dirty="0"/>
          </a:p>
        </p:txBody>
      </p:sp>
      <p:sp>
        <p:nvSpPr>
          <p:cNvPr id="96" name="椭圆 95"/>
          <p:cNvSpPr/>
          <p:nvPr/>
        </p:nvSpPr>
        <p:spPr>
          <a:xfrm>
            <a:off x="9203533" y="4930515"/>
            <a:ext cx="1098154" cy="876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9397740" y="5107109"/>
            <a:ext cx="70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5,6</a:t>
            </a:r>
            <a:endParaRPr lang="zh-CN" altLang="en-US" sz="2800" b="1" dirty="0"/>
          </a:p>
        </p:txBody>
      </p:sp>
      <p:sp>
        <p:nvSpPr>
          <p:cNvPr id="98" name="椭圆 97"/>
          <p:cNvSpPr/>
          <p:nvPr/>
        </p:nvSpPr>
        <p:spPr>
          <a:xfrm>
            <a:off x="10687029" y="4915115"/>
            <a:ext cx="1098154" cy="876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975412" y="5091708"/>
            <a:ext cx="75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7,8</a:t>
            </a:r>
            <a:endParaRPr lang="zh-CN" altLang="en-US" sz="2800" b="1" dirty="0"/>
          </a:p>
        </p:txBody>
      </p:sp>
      <p:cxnSp>
        <p:nvCxnSpPr>
          <p:cNvPr id="12" name="直接箭头连接符 11"/>
          <p:cNvCxnSpPr>
            <a:endCxn id="88" idx="0"/>
          </p:cNvCxnSpPr>
          <p:nvPr/>
        </p:nvCxnSpPr>
        <p:spPr>
          <a:xfrm flipH="1">
            <a:off x="7665874" y="2746354"/>
            <a:ext cx="672511" cy="601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0" idx="0"/>
          </p:cNvCxnSpPr>
          <p:nvPr/>
        </p:nvCxnSpPr>
        <p:spPr>
          <a:xfrm>
            <a:off x="9762175" y="2746354"/>
            <a:ext cx="559907" cy="604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92" idx="0"/>
          </p:cNvCxnSpPr>
          <p:nvPr/>
        </p:nvCxnSpPr>
        <p:spPr>
          <a:xfrm flipH="1">
            <a:off x="6462079" y="4191603"/>
            <a:ext cx="717419" cy="7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94" idx="0"/>
          </p:cNvCxnSpPr>
          <p:nvPr/>
        </p:nvCxnSpPr>
        <p:spPr>
          <a:xfrm>
            <a:off x="7825692" y="4227647"/>
            <a:ext cx="250700" cy="70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96" idx="0"/>
          </p:cNvCxnSpPr>
          <p:nvPr/>
        </p:nvCxnSpPr>
        <p:spPr>
          <a:xfrm flipH="1">
            <a:off x="9752610" y="4224596"/>
            <a:ext cx="285520" cy="70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98" idx="0"/>
          </p:cNvCxnSpPr>
          <p:nvPr/>
        </p:nvCxnSpPr>
        <p:spPr>
          <a:xfrm>
            <a:off x="10801535" y="4148353"/>
            <a:ext cx="434571" cy="76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4533213" y="5340282"/>
            <a:ext cx="4427779" cy="119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b="1" dirty="0" smtClean="0">
                <a:solidFill>
                  <a:schemeClr val="tx1"/>
                </a:solidFill>
              </a:rPr>
              <a:t>词法分析程序 </a:t>
            </a:r>
            <a:r>
              <a:rPr kumimoji="1" lang="en-US" altLang="zh-CN" sz="3200" b="1" dirty="0" smtClean="0">
                <a:solidFill>
                  <a:schemeClr val="tx1"/>
                </a:solidFill>
              </a:rPr>
              <a:t>yyparse()</a:t>
            </a:r>
          </a:p>
          <a:p>
            <a:r>
              <a:rPr kumimoji="1" lang="zh-CN" altLang="en-US" sz="3200" b="1" dirty="0" smtClean="0">
                <a:solidFill>
                  <a:schemeClr val="tx1"/>
                </a:solidFill>
              </a:rPr>
              <a:t>得到</a:t>
            </a:r>
            <a:r>
              <a:rPr kumimoji="1" lang="en-US" altLang="zh-CN" sz="3200" b="1" dirty="0" smtClean="0">
                <a:solidFill>
                  <a:schemeClr val="tx1"/>
                </a:solidFill>
              </a:rPr>
              <a:t>TokenList</a:t>
            </a:r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233" y="1960279"/>
            <a:ext cx="1765738" cy="638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93018" y="1925834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RE.l</a:t>
            </a:r>
            <a:endParaRPr lang="zh-CN" altLang="en-US" sz="4000" b="1" dirty="0"/>
          </a:p>
        </p:txBody>
      </p:sp>
      <p:sp>
        <p:nvSpPr>
          <p:cNvPr id="31" name="矩形 30"/>
          <p:cNvSpPr/>
          <p:nvPr/>
        </p:nvSpPr>
        <p:spPr>
          <a:xfrm>
            <a:off x="7893086" y="3648504"/>
            <a:ext cx="2530766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21372" y="3614059"/>
            <a:ext cx="238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tableLex.h</a:t>
            </a:r>
            <a:endParaRPr lang="zh-CN" altLang="en-US" sz="4000" b="1" dirty="0"/>
          </a:p>
        </p:txBody>
      </p:sp>
      <p:sp>
        <p:nvSpPr>
          <p:cNvPr id="33" name="矩形 32"/>
          <p:cNvSpPr/>
          <p:nvPr/>
        </p:nvSpPr>
        <p:spPr>
          <a:xfrm>
            <a:off x="7893086" y="2560608"/>
            <a:ext cx="2743200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021372" y="2526163"/>
            <a:ext cx="276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actionLex.h</a:t>
            </a:r>
            <a:endParaRPr lang="zh-CN" altLang="en-US" sz="4000" b="1" dirty="0"/>
          </a:p>
        </p:txBody>
      </p:sp>
      <p:sp>
        <p:nvSpPr>
          <p:cNvPr id="35" name="矩形 34"/>
          <p:cNvSpPr/>
          <p:nvPr/>
        </p:nvSpPr>
        <p:spPr>
          <a:xfrm>
            <a:off x="5875624" y="4544369"/>
            <a:ext cx="1407484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03910" y="450992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lex.h</a:t>
            </a:r>
            <a:endParaRPr lang="zh-CN" altLang="en-US" sz="4000" b="1" dirty="0"/>
          </a:p>
        </p:txBody>
      </p:sp>
      <p:sp>
        <p:nvSpPr>
          <p:cNvPr id="37" name="矩形 36"/>
          <p:cNvSpPr/>
          <p:nvPr/>
        </p:nvSpPr>
        <p:spPr>
          <a:xfrm>
            <a:off x="2407415" y="3944823"/>
            <a:ext cx="2321515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35702" y="3910378"/>
            <a:ext cx="2193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lexHelp.h</a:t>
            </a:r>
            <a:endParaRPr lang="zh-CN" altLang="en-US" sz="40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311373" y="2633720"/>
            <a:ext cx="6567" cy="187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占位符 2"/>
          <p:cNvSpPr txBox="1">
            <a:spLocks/>
          </p:cNvSpPr>
          <p:nvPr/>
        </p:nvSpPr>
        <p:spPr>
          <a:xfrm>
            <a:off x="4533213" y="2936354"/>
            <a:ext cx="1834968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用户自定义函数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endCxn id="33" idx="1"/>
          </p:cNvCxnSpPr>
          <p:nvPr/>
        </p:nvCxnSpPr>
        <p:spPr>
          <a:xfrm>
            <a:off x="7212895" y="2599276"/>
            <a:ext cx="680191" cy="298053"/>
          </a:xfrm>
          <a:prstGeom prst="bentConnector3">
            <a:avLst>
              <a:gd name="adj1" fmla="val -390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2"/>
          <p:cNvSpPr txBox="1">
            <a:spLocks/>
          </p:cNvSpPr>
          <p:nvPr/>
        </p:nvSpPr>
        <p:spPr>
          <a:xfrm>
            <a:off x="7429717" y="2162213"/>
            <a:ext cx="2331800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返回内容与动作部分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>
            <a:endCxn id="31" idx="1"/>
          </p:cNvCxnSpPr>
          <p:nvPr/>
        </p:nvCxnSpPr>
        <p:spPr>
          <a:xfrm rot="16200000" flipH="1">
            <a:off x="6579532" y="2671671"/>
            <a:ext cx="1399368" cy="1227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2"/>
          <p:cNvSpPr txBox="1">
            <a:spLocks/>
          </p:cNvSpPr>
          <p:nvPr/>
        </p:nvSpPr>
        <p:spPr>
          <a:xfrm>
            <a:off x="6607658" y="3335103"/>
            <a:ext cx="1428252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状态转移表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88586" y="5094959"/>
            <a:ext cx="2785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yyparseFct()</a:t>
            </a:r>
            <a:endParaRPr lang="zh-CN" altLang="en-US" sz="4000" b="1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2339027" y="4652709"/>
            <a:ext cx="380421" cy="55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8" idx="3"/>
          </p:cNvCxnSpPr>
          <p:nvPr/>
        </p:nvCxnSpPr>
        <p:spPr>
          <a:xfrm flipH="1" flipV="1">
            <a:off x="4728931" y="4264321"/>
            <a:ext cx="1204766" cy="31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2"/>
          <p:cNvSpPr txBox="1">
            <a:spLocks/>
          </p:cNvSpPr>
          <p:nvPr/>
        </p:nvSpPr>
        <p:spPr>
          <a:xfrm>
            <a:off x="4989196" y="4122632"/>
            <a:ext cx="866194" cy="301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调用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/>
          <p:nvPr/>
        </p:nvCxnSpPr>
        <p:spPr>
          <a:xfrm flipV="1">
            <a:off x="1543793" y="1431368"/>
            <a:ext cx="9454632" cy="3807469"/>
          </a:xfrm>
          <a:prstGeom prst="bentConnector3">
            <a:avLst>
              <a:gd name="adj1" fmla="val -1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31" idx="3"/>
          </p:cNvCxnSpPr>
          <p:nvPr/>
        </p:nvCxnSpPr>
        <p:spPr>
          <a:xfrm rot="5400000">
            <a:off x="9440919" y="2427719"/>
            <a:ext cx="2540439" cy="574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10711138" y="2827486"/>
            <a:ext cx="304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占位符 2"/>
          <p:cNvSpPr txBox="1">
            <a:spLocks/>
          </p:cNvSpPr>
          <p:nvPr/>
        </p:nvSpPr>
        <p:spPr>
          <a:xfrm>
            <a:off x="5838012" y="1119134"/>
            <a:ext cx="866194" cy="301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调用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语法分析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Syntax Analyze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39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Part3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4016" y="1573453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1177118" y="3758708"/>
            <a:ext cx="2386804" cy="238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4400" b="1" dirty="0" smtClean="0">
                <a:solidFill>
                  <a:schemeClr val="tx1"/>
                </a:solidFill>
              </a:rPr>
              <a:t>First()</a:t>
            </a:r>
          </a:p>
          <a:p>
            <a:pPr algn="l"/>
            <a:r>
              <a:rPr kumimoji="1" lang="en-US" altLang="zh-CN" sz="4400" b="1" dirty="0" smtClean="0">
                <a:solidFill>
                  <a:schemeClr val="tx1"/>
                </a:solidFill>
              </a:rPr>
              <a:t>Goto()</a:t>
            </a:r>
          </a:p>
          <a:p>
            <a:pPr algn="l"/>
            <a:r>
              <a:rPr kumimoji="1" lang="en-US" altLang="zh-CN" sz="4400" b="1" dirty="0" smtClean="0">
                <a:solidFill>
                  <a:schemeClr val="tx1"/>
                </a:solidFill>
              </a:rPr>
              <a:t>Closure()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058930" y="-53069"/>
            <a:ext cx="9695169" cy="1522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CFG =&gt; LR(1) push-down automation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55" y="1416790"/>
            <a:ext cx="7342104" cy="45488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5549" y="1486183"/>
            <a:ext cx="16546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/>
            <a:r>
              <a:rPr lang="en-US" altLang="zh-CN" sz="2800" b="1" dirty="0">
                <a:solidFill>
                  <a:prstClr val="black"/>
                </a:solidFill>
              </a:rPr>
              <a:t>0)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S-&gt;E</a:t>
            </a:r>
          </a:p>
          <a:p>
            <a:pPr defTabSz="1079998"/>
            <a:r>
              <a:rPr lang="en-US" altLang="zh-CN" sz="2800" b="1" dirty="0">
                <a:solidFill>
                  <a:prstClr val="black"/>
                </a:solidFill>
              </a:rPr>
              <a:t>1) E-&gt;E+E</a:t>
            </a:r>
          </a:p>
          <a:p>
            <a:pPr defTabSz="1079998"/>
            <a:r>
              <a:rPr lang="en-US" altLang="zh-CN" sz="2800" b="1" dirty="0">
                <a:solidFill>
                  <a:prstClr val="black"/>
                </a:solidFill>
              </a:rPr>
              <a:t>2) E-&gt;E*E</a:t>
            </a:r>
          </a:p>
          <a:p>
            <a:pPr defTabSz="1079998"/>
            <a:r>
              <a:rPr lang="en-US" altLang="zh-CN" sz="2800" b="1" dirty="0">
                <a:solidFill>
                  <a:prstClr val="black"/>
                </a:solidFill>
              </a:rPr>
              <a:t>3) E-&gt;(E)</a:t>
            </a:r>
          </a:p>
          <a:p>
            <a:pPr defTabSz="1079998"/>
            <a:r>
              <a:rPr lang="en-US" altLang="zh-CN" sz="2800" b="1" dirty="0">
                <a:solidFill>
                  <a:prstClr val="black"/>
                </a:solidFill>
              </a:rPr>
              <a:t>4) E-&gt;i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3585807" y="2240664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Part3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4016" y="1573453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占位符 2"/>
          <p:cNvSpPr txBox="1">
            <a:spLocks/>
          </p:cNvSpPr>
          <p:nvPr/>
        </p:nvSpPr>
        <p:spPr>
          <a:xfrm>
            <a:off x="3058930" y="-53069"/>
            <a:ext cx="9695169" cy="1522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b="1" dirty="0" smtClean="0">
                <a:solidFill>
                  <a:schemeClr val="tx1"/>
                </a:solidFill>
              </a:rPr>
              <a:t>LR(1) push-down automation =&gt; Parsing Table</a:t>
            </a:r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" y="1336661"/>
            <a:ext cx="4251685" cy="2634147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16200000">
            <a:off x="5425420" y="2102642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66" y="1047913"/>
            <a:ext cx="4810796" cy="5439534"/>
          </a:xfrm>
          <a:prstGeom prst="rect">
            <a:avLst/>
          </a:prstGeom>
        </p:spPr>
      </p:pic>
      <p:sp>
        <p:nvSpPr>
          <p:cNvPr id="12" name="文本占位符 2"/>
          <p:cNvSpPr txBox="1">
            <a:spLocks/>
          </p:cNvSpPr>
          <p:nvPr/>
        </p:nvSpPr>
        <p:spPr>
          <a:xfrm>
            <a:off x="602745" y="4169943"/>
            <a:ext cx="5299745" cy="1111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4400" b="1" dirty="0" smtClean="0">
                <a:solidFill>
                  <a:schemeClr val="tx1"/>
                </a:solidFill>
              </a:rPr>
              <a:t>Association &amp; Priority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Part3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4016" y="1573453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占位符 2"/>
          <p:cNvSpPr txBox="1">
            <a:spLocks/>
          </p:cNvSpPr>
          <p:nvPr/>
        </p:nvSpPr>
        <p:spPr>
          <a:xfrm>
            <a:off x="4153527" y="194420"/>
            <a:ext cx="4170994" cy="837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LR(1) =&gt; LALR(1)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9" y="1315655"/>
            <a:ext cx="3635680" cy="2252499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16200000">
            <a:off x="5425420" y="2102642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24" y="1459826"/>
            <a:ext cx="4608872" cy="18104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60" y="3836570"/>
            <a:ext cx="3047739" cy="21171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2" y="3820767"/>
            <a:ext cx="2293366" cy="2593093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16200000">
            <a:off x="7740563" y="4526233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676117" y="3897754"/>
            <a:ext cx="4085888" cy="199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Same-Core-State</a:t>
            </a:r>
          </a:p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Merging</a:t>
            </a:r>
          </a:p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Backward</a:t>
            </a:r>
            <a:endParaRPr kumimoji="1" lang="zh-CN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中间代码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Intermediate Code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60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15549" y="-1113036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439386" y="4762825"/>
            <a:ext cx="6374256" cy="96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Reduce while Translate</a:t>
            </a:r>
          </a:p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Postfix Translation Theme</a:t>
            </a:r>
          </a:p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Modified Grammar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53117" y="43624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Syntax 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D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irected 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T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ranslation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386" y="1486183"/>
            <a:ext cx="117526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/>
            <a:r>
              <a:rPr lang="en-US" altLang="zh-CN" sz="2800" dirty="0" smtClean="0">
                <a:solidFill>
                  <a:prstClr val="black"/>
                </a:solidFill>
              </a:rPr>
              <a:t>if_stmt : 'if</a:t>
            </a:r>
            <a:r>
              <a:rPr lang="en-US" altLang="zh-CN" sz="2800" dirty="0">
                <a:solidFill>
                  <a:prstClr val="black"/>
                </a:solidFill>
              </a:rPr>
              <a:t>' BlockLeader '(' logic_expr ')' M stmt N 'else' M stmt {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	backpatch($4.truelist, $6.instr);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	backpatch($4.falselist, $10.instr);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	$$.nextlist = merge(merge($7.nextlist, $8.instr), $11.nextlist);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	}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15549" y="-1113036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884048" y="4845952"/>
            <a:ext cx="3693227" cy="96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Quadruple</a:t>
            </a:r>
          </a:p>
          <a:p>
            <a:r>
              <a:rPr kumimoji="1" lang="en-US" altLang="zh-CN" sz="4400" b="1" dirty="0" smtClean="0">
                <a:solidFill>
                  <a:schemeClr val="tx1"/>
                </a:solidFill>
              </a:rPr>
              <a:t>backpatching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53117" y="43624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Syntax 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D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irected 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T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ranslation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386" y="1486183"/>
            <a:ext cx="76952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/>
            <a:r>
              <a:rPr lang="en-US" altLang="zh-CN" sz="2800" dirty="0" smtClean="0">
                <a:solidFill>
                  <a:prstClr val="black"/>
                </a:solidFill>
              </a:rPr>
              <a:t>logic_expr : </a:t>
            </a:r>
            <a:r>
              <a:rPr lang="en-US" altLang="zh-CN" sz="2800" dirty="0">
                <a:solidFill>
                  <a:prstClr val="black"/>
                </a:solidFill>
              </a:rPr>
              <a:t>expr rel expr {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  $$.</a:t>
            </a:r>
            <a:r>
              <a:rPr lang="en-US" altLang="zh-CN" sz="2800" dirty="0">
                <a:solidFill>
                  <a:prstClr val="black"/>
                </a:solidFill>
              </a:rPr>
              <a:t>truelist = </a:t>
            </a:r>
            <a:r>
              <a:rPr lang="en-US" altLang="zh-CN" sz="2800" dirty="0" smtClean="0">
                <a:solidFill>
                  <a:prstClr val="black"/>
                </a:solidFill>
              </a:rPr>
              <a:t>makelist(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nextInstr</a:t>
            </a:r>
            <a:r>
              <a:rPr lang="en-US" altLang="zh-CN" sz="2800" dirty="0" smtClean="0">
                <a:solidFill>
                  <a:prstClr val="black"/>
                </a:solidFill>
              </a:rPr>
              <a:t>);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  $$.</a:t>
            </a:r>
            <a:r>
              <a:rPr lang="en-US" altLang="zh-CN" sz="2800" dirty="0">
                <a:solidFill>
                  <a:prstClr val="black"/>
                </a:solidFill>
              </a:rPr>
              <a:t>falselist = makelist(nextInstr+1);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  emit</a:t>
            </a:r>
            <a:r>
              <a:rPr lang="en-US" altLang="zh-CN" sz="2800" dirty="0">
                <a:solidFill>
                  <a:prstClr val="black"/>
                </a:solidFill>
              </a:rPr>
              <a:t>("j"+$2.op, $</a:t>
            </a:r>
            <a:r>
              <a:rPr lang="en-US" altLang="zh-CN" sz="2800" dirty="0" smtClean="0">
                <a:solidFill>
                  <a:prstClr val="black"/>
                </a:solidFill>
              </a:rPr>
              <a:t>1.place</a:t>
            </a:r>
            <a:r>
              <a:rPr lang="en-US" altLang="zh-CN" sz="2800" dirty="0">
                <a:solidFill>
                  <a:prstClr val="black"/>
                </a:solidFill>
              </a:rPr>
              <a:t>, $3.place, "_");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  emit</a:t>
            </a:r>
            <a:r>
              <a:rPr lang="en-US" altLang="zh-CN" sz="2800" dirty="0">
                <a:solidFill>
                  <a:prstClr val="black"/>
                </a:solidFill>
              </a:rPr>
              <a:t>("j</a:t>
            </a:r>
            <a:r>
              <a:rPr lang="en-US" altLang="zh-CN" sz="2800" dirty="0" smtClean="0">
                <a:solidFill>
                  <a:prstClr val="black"/>
                </a:solidFill>
              </a:rPr>
              <a:t>","","","_");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      }</a:t>
            </a:r>
          </a:p>
          <a:p>
            <a:pPr defTabSz="1079998"/>
            <a:r>
              <a:rPr lang="en-US" altLang="zh-CN" sz="2800" dirty="0" smtClean="0">
                <a:solidFill>
                  <a:prstClr val="black"/>
                </a:solidFill>
              </a:rPr>
              <a:t>  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15549" y="-1113036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7144348" y="1287505"/>
            <a:ext cx="5327891" cy="5045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struct SymbolTable {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vector&lt;</a:t>
            </a:r>
            <a:r>
              <a:rPr kumimoji="1" lang="en-US" altLang="zh-CN" sz="2400" b="1" dirty="0" err="1" smtClean="0">
                <a:solidFill>
                  <a:schemeClr val="tx1"/>
                </a:solidFill>
              </a:rPr>
              <a:t>varState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&gt; _field;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struct varState {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unsigned int _offset;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unsigned int _space;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string _name;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string _type;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string _place;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53117" y="43624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Symbol Table Management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386" y="1486183"/>
            <a:ext cx="64313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var_decl   : type_spec 'id' {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enter($2.lexeme,$1.type,$1.width);</a:t>
            </a:r>
          </a:p>
          <a:p>
            <a:pPr defTabSz="1079998"/>
            <a:r>
              <a:rPr lang="en-US" altLang="zh-CN" sz="2800" dirty="0" smtClean="0">
                <a:solidFill>
                  <a:prstClr val="black"/>
                </a:solidFill>
              </a:rPr>
              <a:t>         }</a:t>
            </a:r>
          </a:p>
          <a:p>
            <a:pPr defTabSz="1079998"/>
            <a:r>
              <a:rPr lang="en-US" altLang="zh-CN" sz="2800" dirty="0" smtClean="0">
                <a:solidFill>
                  <a:prstClr val="black"/>
                </a:solidFill>
              </a:rPr>
              <a:t>     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expr : 'id'   {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$$.</a:t>
            </a:r>
            <a:r>
              <a:rPr lang="en-US" altLang="zh-CN" sz="2800" dirty="0">
                <a:solidFill>
                  <a:prstClr val="black"/>
                </a:solidFill>
              </a:rPr>
              <a:t>place = lookupPlace($1.lexeme);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            </a:t>
            </a:r>
            <a:r>
              <a:rPr lang="en-US" altLang="zh-CN" sz="2800" dirty="0" smtClean="0">
                <a:solidFill>
                  <a:prstClr val="black"/>
                </a:solidFill>
              </a:rPr>
              <a:t>}</a:t>
            </a:r>
          </a:p>
          <a:p>
            <a:pPr defTabSz="1079998"/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     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11546" y="1909011"/>
            <a:ext cx="4588044" cy="401052"/>
          </a:xfrm>
        </p:spPr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总体框架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Framework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词法分析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Lexical Analyze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语法分析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4014955" y="4622800"/>
            <a:ext cx="2374235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Syntax Analyze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目标代码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Target Code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现场演示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865808" y="4622667"/>
            <a:ext cx="1846774" cy="455476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emonstration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中间代码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Intermediate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Code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5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4688461" y="5264085"/>
            <a:ext cx="4427779" cy="119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b="1" dirty="0">
                <a:solidFill>
                  <a:schemeClr val="tx1"/>
                </a:solidFill>
              </a:rPr>
              <a:t>语</a:t>
            </a:r>
            <a:r>
              <a:rPr kumimoji="1" lang="zh-CN" altLang="en-US" sz="3200" b="1" dirty="0" smtClean="0">
                <a:solidFill>
                  <a:schemeClr val="tx1"/>
                </a:solidFill>
              </a:rPr>
              <a:t>法分析程序 </a:t>
            </a:r>
            <a:r>
              <a:rPr kumimoji="1" lang="en-US" altLang="zh-CN" sz="3200" b="1" dirty="0" smtClean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11" name="矩形 10"/>
          <p:cNvSpPr/>
          <p:nvPr/>
        </p:nvSpPr>
        <p:spPr>
          <a:xfrm>
            <a:off x="5369554" y="1960279"/>
            <a:ext cx="1999417" cy="638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12858" y="1895193"/>
            <a:ext cx="211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Cminus.y</a:t>
            </a:r>
            <a:endParaRPr lang="zh-CN" altLang="en-US" sz="4000" b="1" dirty="0"/>
          </a:p>
        </p:txBody>
      </p:sp>
      <p:sp>
        <p:nvSpPr>
          <p:cNvPr id="31" name="矩形 30"/>
          <p:cNvSpPr/>
          <p:nvPr/>
        </p:nvSpPr>
        <p:spPr>
          <a:xfrm>
            <a:off x="7893086" y="3648504"/>
            <a:ext cx="2530766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22723" y="3614059"/>
            <a:ext cx="259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tableYacc.h</a:t>
            </a:r>
            <a:endParaRPr lang="zh-CN" altLang="en-US" sz="4000" b="1" dirty="0"/>
          </a:p>
        </p:txBody>
      </p:sp>
      <p:sp>
        <p:nvSpPr>
          <p:cNvPr id="33" name="矩形 32"/>
          <p:cNvSpPr/>
          <p:nvPr/>
        </p:nvSpPr>
        <p:spPr>
          <a:xfrm>
            <a:off x="7893086" y="2560608"/>
            <a:ext cx="2743200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893086" y="2526163"/>
            <a:ext cx="288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actionYacc.h</a:t>
            </a:r>
            <a:endParaRPr lang="zh-CN" altLang="en-US" sz="4000" b="1" dirty="0"/>
          </a:p>
        </p:txBody>
      </p:sp>
      <p:sp>
        <p:nvSpPr>
          <p:cNvPr id="35" name="矩形 34"/>
          <p:cNvSpPr/>
          <p:nvPr/>
        </p:nvSpPr>
        <p:spPr>
          <a:xfrm>
            <a:off x="5875624" y="4544369"/>
            <a:ext cx="2134220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03910" y="4509924"/>
            <a:ext cx="2005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yacc.cpp</a:t>
            </a:r>
            <a:endParaRPr lang="zh-CN" altLang="en-US" sz="4000" b="1" dirty="0"/>
          </a:p>
        </p:txBody>
      </p:sp>
      <p:sp>
        <p:nvSpPr>
          <p:cNvPr id="37" name="矩形 36"/>
          <p:cNvSpPr/>
          <p:nvPr/>
        </p:nvSpPr>
        <p:spPr>
          <a:xfrm>
            <a:off x="2407415" y="3944823"/>
            <a:ext cx="2581781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35702" y="3910378"/>
            <a:ext cx="249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yacc</a:t>
            </a:r>
            <a:r>
              <a:rPr lang="en-US" altLang="zh-CN" sz="4000" b="1" dirty="0" smtClean="0"/>
              <a:t>Help.h</a:t>
            </a:r>
            <a:endParaRPr lang="zh-CN" altLang="en-US" sz="4000" b="1" dirty="0"/>
          </a:p>
        </p:txBody>
      </p:sp>
      <p:cxnSp>
        <p:nvCxnSpPr>
          <p:cNvPr id="18" name="肘形连接符 17"/>
          <p:cNvCxnSpPr>
            <a:endCxn id="33" idx="1"/>
          </p:cNvCxnSpPr>
          <p:nvPr/>
        </p:nvCxnSpPr>
        <p:spPr>
          <a:xfrm>
            <a:off x="7212895" y="2599276"/>
            <a:ext cx="680191" cy="298053"/>
          </a:xfrm>
          <a:prstGeom prst="bentConnector3">
            <a:avLst>
              <a:gd name="adj1" fmla="val -390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2"/>
          <p:cNvSpPr txBox="1">
            <a:spLocks/>
          </p:cNvSpPr>
          <p:nvPr/>
        </p:nvSpPr>
        <p:spPr>
          <a:xfrm>
            <a:off x="7429717" y="2162213"/>
            <a:ext cx="2331800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语义动作翻译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>
            <a:endCxn id="31" idx="1"/>
          </p:cNvCxnSpPr>
          <p:nvPr/>
        </p:nvCxnSpPr>
        <p:spPr>
          <a:xfrm rot="16200000" flipH="1">
            <a:off x="6579532" y="2671671"/>
            <a:ext cx="1399368" cy="1227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2"/>
          <p:cNvSpPr txBox="1">
            <a:spLocks/>
          </p:cNvSpPr>
          <p:nvPr/>
        </p:nvSpPr>
        <p:spPr>
          <a:xfrm>
            <a:off x="6607658" y="3335103"/>
            <a:ext cx="1428252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1" dirty="0" smtClean="0">
                <a:solidFill>
                  <a:schemeClr val="tx1"/>
                </a:solidFill>
              </a:rPr>
              <a:t>LR</a:t>
            </a:r>
            <a:r>
              <a:rPr kumimoji="1" lang="zh-CN" altLang="en-US" sz="1800" b="1" dirty="0" smtClean="0">
                <a:solidFill>
                  <a:schemeClr val="tx1"/>
                </a:solidFill>
              </a:rPr>
              <a:t>分析表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88586" y="5094959"/>
            <a:ext cx="2454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yyreduce()</a:t>
            </a:r>
            <a:endParaRPr lang="zh-CN" altLang="en-US" sz="4000" b="1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2339027" y="4652709"/>
            <a:ext cx="380421" cy="55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8" idx="3"/>
          </p:cNvCxnSpPr>
          <p:nvPr/>
        </p:nvCxnSpPr>
        <p:spPr>
          <a:xfrm flipH="1" flipV="1">
            <a:off x="5035361" y="4264321"/>
            <a:ext cx="898338" cy="31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2"/>
          <p:cNvSpPr txBox="1">
            <a:spLocks/>
          </p:cNvSpPr>
          <p:nvPr/>
        </p:nvSpPr>
        <p:spPr>
          <a:xfrm>
            <a:off x="4989196" y="4122632"/>
            <a:ext cx="866194" cy="301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调用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/>
          <p:nvPr/>
        </p:nvCxnSpPr>
        <p:spPr>
          <a:xfrm flipV="1">
            <a:off x="1543793" y="1431368"/>
            <a:ext cx="9454632" cy="3807469"/>
          </a:xfrm>
          <a:prstGeom prst="bentConnector3">
            <a:avLst>
              <a:gd name="adj1" fmla="val -1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31" idx="3"/>
          </p:cNvCxnSpPr>
          <p:nvPr/>
        </p:nvCxnSpPr>
        <p:spPr>
          <a:xfrm rot="5400000">
            <a:off x="9440919" y="2427719"/>
            <a:ext cx="2540439" cy="574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10711138" y="2827486"/>
            <a:ext cx="304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占位符 2"/>
          <p:cNvSpPr txBox="1">
            <a:spLocks/>
          </p:cNvSpPr>
          <p:nvPr/>
        </p:nvSpPr>
        <p:spPr>
          <a:xfrm>
            <a:off x="1681278" y="2840822"/>
            <a:ext cx="2324508" cy="25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>
                <a:solidFill>
                  <a:schemeClr val="tx1"/>
                </a:solidFill>
              </a:rPr>
              <a:t>调用（边规约边翻译）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8095022" y="4802900"/>
            <a:ext cx="1021218" cy="14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占位符 2"/>
          <p:cNvSpPr txBox="1">
            <a:spLocks/>
          </p:cNvSpPr>
          <p:nvPr/>
        </p:nvSpPr>
        <p:spPr>
          <a:xfrm>
            <a:off x="8625671" y="4452323"/>
            <a:ext cx="3041901" cy="908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b="1" dirty="0" smtClean="0">
                <a:solidFill>
                  <a:schemeClr val="tx1"/>
                </a:solidFill>
              </a:rPr>
              <a:t>yyparse()</a:t>
            </a:r>
          </a:p>
          <a:p>
            <a:r>
              <a:rPr kumimoji="1" lang="en-US" altLang="zh-CN" sz="3200" b="1" dirty="0" smtClean="0">
                <a:solidFill>
                  <a:schemeClr val="tx1"/>
                </a:solidFill>
              </a:rPr>
              <a:t>tokenList</a:t>
            </a:r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40" name="文本占位符 2"/>
          <p:cNvSpPr txBox="1">
            <a:spLocks/>
          </p:cNvSpPr>
          <p:nvPr/>
        </p:nvSpPr>
        <p:spPr>
          <a:xfrm>
            <a:off x="8162520" y="4521610"/>
            <a:ext cx="866194" cy="301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调用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3086" y="461978"/>
            <a:ext cx="4029480" cy="638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893086" y="410694"/>
            <a:ext cx="412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supportFunction.h</a:t>
            </a:r>
            <a:endParaRPr lang="zh-CN" altLang="en-US" sz="40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761517" y="1118580"/>
            <a:ext cx="0" cy="1467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占位符 2"/>
          <p:cNvSpPr txBox="1">
            <a:spLocks/>
          </p:cNvSpPr>
          <p:nvPr/>
        </p:nvSpPr>
        <p:spPr>
          <a:xfrm>
            <a:off x="8379338" y="1636988"/>
            <a:ext cx="2331800" cy="423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b="1" dirty="0" smtClean="0">
                <a:solidFill>
                  <a:schemeClr val="tx1"/>
                </a:solidFill>
              </a:rPr>
              <a:t>支撑函数调用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3170" y="583443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chemeClr val="tx1"/>
                </a:solidFill>
              </a:rPr>
              <a:t>得到四元式序列</a:t>
            </a:r>
            <a:endParaRPr kumimoji="1" lang="zh-CN" altLang="en-US" sz="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目标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Target Code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54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Group 2"/>
          <p:cNvGrpSpPr>
            <a:grpSpLocks/>
          </p:cNvGrpSpPr>
          <p:nvPr/>
        </p:nvGrpSpPr>
        <p:grpSpPr bwMode="auto">
          <a:xfrm>
            <a:off x="7119257" y="607620"/>
            <a:ext cx="3797301" cy="5421313"/>
            <a:chOff x="864" y="480"/>
            <a:chExt cx="2392" cy="3415"/>
          </a:xfrm>
        </p:grpSpPr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1233" y="480"/>
              <a:ext cx="786" cy="52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(</a:t>
              </a:r>
              <a:r>
                <a:rPr lang="en-US" altLang="zh-CN" dirty="0" smtClean="0"/>
                <a:t>1)X = 3</a:t>
              </a:r>
              <a:endParaRPr lang="en-US" altLang="zh-CN" dirty="0"/>
            </a:p>
            <a:p>
              <a:r>
                <a:rPr lang="en-US" altLang="zh-CN" dirty="0"/>
                <a:t>(</a:t>
              </a:r>
              <a:r>
                <a:rPr lang="en-US" altLang="zh-CN" dirty="0" smtClean="0"/>
                <a:t>2)Y = 4</a:t>
              </a:r>
              <a:endParaRPr lang="en-US" altLang="zh-CN" dirty="0"/>
            </a:p>
          </p:txBody>
        </p:sp>
        <p:sp>
          <p:nvSpPr>
            <p:cNvPr id="96" name="Text Box 4"/>
            <p:cNvSpPr txBox="1">
              <a:spLocks noChangeArrowheads="1"/>
            </p:cNvSpPr>
            <p:nvPr/>
          </p:nvSpPr>
          <p:spPr bwMode="auto">
            <a:xfrm>
              <a:off x="1233" y="1344"/>
              <a:ext cx="1654" cy="75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(3) </a:t>
              </a:r>
              <a:r>
                <a:rPr lang="en-US" altLang="zh-CN" dirty="0" smtClean="0"/>
                <a:t>T1 = X + Y</a:t>
              </a:r>
              <a:endParaRPr lang="en-US" altLang="zh-CN" dirty="0"/>
            </a:p>
            <a:p>
              <a:r>
                <a:rPr lang="en-US" altLang="zh-CN" dirty="0"/>
                <a:t>(4) If </a:t>
              </a:r>
              <a:r>
                <a:rPr lang="en-US" altLang="zh-CN" dirty="0" smtClean="0"/>
                <a:t>T1&gt;0 </a:t>
              </a:r>
              <a:r>
                <a:rPr lang="en-US" altLang="zh-CN" dirty="0"/>
                <a:t>goto (6)</a:t>
              </a:r>
            </a:p>
            <a:p>
              <a:r>
                <a:rPr lang="en-US" altLang="zh-CN" dirty="0"/>
                <a:t>(</a:t>
              </a:r>
              <a:r>
                <a:rPr lang="en-US" altLang="zh-CN" dirty="0" smtClean="0"/>
                <a:t>5) goto </a:t>
              </a:r>
              <a:r>
                <a:rPr lang="en-US" altLang="zh-CN" dirty="0"/>
                <a:t>(</a:t>
              </a:r>
              <a:r>
                <a:rPr lang="en-US" altLang="zh-CN" dirty="0" smtClean="0"/>
                <a:t>10)</a:t>
              </a:r>
              <a:endParaRPr lang="en-US" altLang="zh-CN" dirty="0"/>
            </a:p>
          </p:txBody>
        </p:sp>
        <p:sp>
          <p:nvSpPr>
            <p:cNvPr id="97" name="Text Box 5"/>
            <p:cNvSpPr txBox="1">
              <a:spLocks noChangeArrowheads="1"/>
            </p:cNvSpPr>
            <p:nvPr/>
          </p:nvSpPr>
          <p:spPr bwMode="auto">
            <a:xfrm>
              <a:off x="1233" y="2448"/>
              <a:ext cx="1455" cy="98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(6</a:t>
              </a:r>
              <a:r>
                <a:rPr lang="en-US" altLang="zh-CN" dirty="0" smtClean="0"/>
                <a:t>) T = X - Y</a:t>
              </a:r>
              <a:endParaRPr lang="en-US" altLang="zh-CN" dirty="0"/>
            </a:p>
            <a:p>
              <a:r>
                <a:rPr lang="en-US" altLang="zh-CN" dirty="0"/>
                <a:t>(7</a:t>
              </a:r>
              <a:r>
                <a:rPr lang="en-US" altLang="zh-CN" dirty="0" smtClean="0"/>
                <a:t>) X = Y</a:t>
              </a:r>
              <a:endParaRPr lang="en-US" altLang="zh-CN" dirty="0"/>
            </a:p>
            <a:p>
              <a:r>
                <a:rPr lang="en-US" altLang="zh-CN" dirty="0"/>
                <a:t>(8</a:t>
              </a:r>
              <a:r>
                <a:rPr lang="en-US" altLang="zh-CN" dirty="0" smtClean="0"/>
                <a:t>) Y = T</a:t>
              </a:r>
              <a:endParaRPr lang="en-US" altLang="zh-CN" dirty="0"/>
            </a:p>
            <a:p>
              <a:r>
                <a:rPr lang="en-US" altLang="zh-CN" dirty="0"/>
                <a:t>(9</a:t>
              </a:r>
              <a:r>
                <a:rPr lang="en-US" altLang="zh-CN" dirty="0" smtClean="0"/>
                <a:t>) goto </a:t>
              </a:r>
              <a:r>
                <a:rPr lang="en-US" altLang="zh-CN" dirty="0"/>
                <a:t>(3)</a:t>
              </a:r>
            </a:p>
          </p:txBody>
        </p:sp>
        <p:sp>
          <p:nvSpPr>
            <p:cNvPr id="98" name="Line 6"/>
            <p:cNvSpPr>
              <a:spLocks noChangeShapeType="1"/>
            </p:cNvSpPr>
            <p:nvPr/>
          </p:nvSpPr>
          <p:spPr bwMode="auto">
            <a:xfrm>
              <a:off x="1809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>
              <a:off x="1905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8"/>
            <p:cNvSpPr>
              <a:spLocks noChangeShapeType="1"/>
            </p:cNvSpPr>
            <p:nvPr/>
          </p:nvSpPr>
          <p:spPr bwMode="auto">
            <a:xfrm>
              <a:off x="2887" y="168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" name="Group 9"/>
            <p:cNvGrpSpPr>
              <a:grpSpLocks/>
            </p:cNvGrpSpPr>
            <p:nvPr/>
          </p:nvGrpSpPr>
          <p:grpSpPr bwMode="auto">
            <a:xfrm>
              <a:off x="1281" y="1680"/>
              <a:ext cx="1975" cy="2215"/>
              <a:chOff x="3360" y="1680"/>
              <a:chExt cx="1975" cy="2215"/>
            </a:xfrm>
          </p:grpSpPr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604"/>
                <a:ext cx="108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/>
                  <a:t>(</a:t>
                </a:r>
                <a:r>
                  <a:rPr lang="en-US" altLang="zh-CN" dirty="0" smtClean="0"/>
                  <a:t>10)return Y</a:t>
                </a:r>
                <a:endParaRPr lang="en-US" altLang="zh-CN" dirty="0"/>
              </a:p>
            </p:txBody>
          </p:sp>
          <p:sp>
            <p:nvSpPr>
              <p:cNvPr id="105" name="Line 11"/>
              <p:cNvSpPr>
                <a:spLocks noChangeShapeType="1"/>
              </p:cNvSpPr>
              <p:nvPr/>
            </p:nvSpPr>
            <p:spPr bwMode="auto">
              <a:xfrm>
                <a:off x="5328" y="1680"/>
                <a:ext cx="7" cy="2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 flipH="1" flipV="1">
                <a:off x="4444" y="3785"/>
                <a:ext cx="8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Arc 13"/>
            <p:cNvSpPr>
              <a:spLocks/>
            </p:cNvSpPr>
            <p:nvPr/>
          </p:nvSpPr>
          <p:spPr bwMode="auto">
            <a:xfrm flipH="1" flipV="1">
              <a:off x="864" y="1586"/>
              <a:ext cx="561" cy="1630"/>
            </a:xfrm>
            <a:custGeom>
              <a:avLst/>
              <a:gdLst>
                <a:gd name="T0" fmla="*/ 176 w 21600"/>
                <a:gd name="T1" fmla="*/ 0 h 40717"/>
                <a:gd name="T2" fmla="*/ 198 w 21600"/>
                <a:gd name="T3" fmla="*/ 1630 h 40717"/>
                <a:gd name="T4" fmla="*/ 0 w 21600"/>
                <a:gd name="T5" fmla="*/ 821 h 407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717"/>
                <a:gd name="T11" fmla="*/ 21600 w 21600"/>
                <a:gd name="T12" fmla="*/ 40717 h 40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717" fill="none" extrusionOk="0">
                  <a:moveTo>
                    <a:pt x="6762" y="-1"/>
                  </a:moveTo>
                  <a:cubicBezTo>
                    <a:pt x="15617" y="2918"/>
                    <a:pt x="21600" y="11190"/>
                    <a:pt x="21600" y="20514"/>
                  </a:cubicBezTo>
                  <a:cubicBezTo>
                    <a:pt x="21600" y="29495"/>
                    <a:pt x="16041" y="37540"/>
                    <a:pt x="7641" y="40717"/>
                  </a:cubicBezTo>
                </a:path>
                <a:path w="21600" h="40717" stroke="0" extrusionOk="0">
                  <a:moveTo>
                    <a:pt x="6762" y="-1"/>
                  </a:moveTo>
                  <a:cubicBezTo>
                    <a:pt x="15617" y="2918"/>
                    <a:pt x="21600" y="11190"/>
                    <a:pt x="21600" y="20514"/>
                  </a:cubicBezTo>
                  <a:cubicBezTo>
                    <a:pt x="21600" y="29495"/>
                    <a:pt x="16041" y="37540"/>
                    <a:pt x="7641" y="40717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Line 14"/>
            <p:cNvSpPr>
              <a:spLocks noChangeShapeType="1"/>
            </p:cNvSpPr>
            <p:nvPr/>
          </p:nvSpPr>
          <p:spPr bwMode="auto">
            <a:xfrm flipV="1">
              <a:off x="1137" y="15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文本占位符 2"/>
          <p:cNvSpPr txBox="1">
            <a:spLocks/>
          </p:cNvSpPr>
          <p:nvPr/>
        </p:nvSpPr>
        <p:spPr>
          <a:xfrm>
            <a:off x="475677" y="1026720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Basic Block Partition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文本占位符 2"/>
          <p:cNvSpPr txBox="1">
            <a:spLocks/>
          </p:cNvSpPr>
          <p:nvPr/>
        </p:nvSpPr>
        <p:spPr>
          <a:xfrm>
            <a:off x="462448" y="2237719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Flow Graph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下箭头 108"/>
          <p:cNvSpPr/>
          <p:nvPr/>
        </p:nvSpPr>
        <p:spPr>
          <a:xfrm>
            <a:off x="3681351" y="1979220"/>
            <a:ext cx="285007" cy="60166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占位符 2"/>
          <p:cNvSpPr txBox="1">
            <a:spLocks/>
          </p:cNvSpPr>
          <p:nvPr/>
        </p:nvSpPr>
        <p:spPr>
          <a:xfrm>
            <a:off x="564577" y="4053265"/>
            <a:ext cx="3795112" cy="843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>
                <a:solidFill>
                  <a:schemeClr val="tx1"/>
                </a:solidFill>
              </a:rPr>
              <a:t>predecessor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文本占位符 2"/>
          <p:cNvSpPr txBox="1">
            <a:spLocks/>
          </p:cNvSpPr>
          <p:nvPr/>
        </p:nvSpPr>
        <p:spPr>
          <a:xfrm>
            <a:off x="564577" y="4896492"/>
            <a:ext cx="3503910" cy="74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</a:t>
            </a:r>
            <a:r>
              <a:rPr kumimoji="1" lang="en-US" altLang="zh-CN" sz="4000" b="1" dirty="0">
                <a:solidFill>
                  <a:schemeClr val="tx1"/>
                </a:solidFill>
              </a:rPr>
              <a:t>successor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文本占位符 2"/>
          <p:cNvSpPr txBox="1">
            <a:spLocks/>
          </p:cNvSpPr>
          <p:nvPr/>
        </p:nvSpPr>
        <p:spPr>
          <a:xfrm>
            <a:off x="3618731" y="4420287"/>
            <a:ext cx="3795112" cy="843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>
                <a:solidFill>
                  <a:schemeClr val="tx1"/>
                </a:solidFill>
              </a:rPr>
              <a:t>i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n/out-live </a:t>
            </a:r>
          </a:p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variable set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占位符 2"/>
          <p:cNvSpPr txBox="1">
            <a:spLocks/>
          </p:cNvSpPr>
          <p:nvPr/>
        </p:nvSpPr>
        <p:spPr>
          <a:xfrm>
            <a:off x="3326858" y="156829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Live-NextUse Procedure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 txBox="1">
            <a:spLocks/>
          </p:cNvSpPr>
          <p:nvPr/>
        </p:nvSpPr>
        <p:spPr>
          <a:xfrm>
            <a:off x="636361" y="1650592"/>
            <a:ext cx="3341873" cy="4619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4000" b="1" dirty="0" smtClean="0">
                <a:solidFill>
                  <a:schemeClr val="tx1"/>
                </a:solidFill>
              </a:rPr>
              <a:t>1) T = A – B</a:t>
            </a:r>
          </a:p>
          <a:p>
            <a:pPr algn="l"/>
            <a:endParaRPr kumimoji="1" lang="en-US" altLang="zh-CN" sz="4000" b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4000" b="1" dirty="0" smtClean="0">
                <a:solidFill>
                  <a:schemeClr val="tx1"/>
                </a:solidFill>
              </a:rPr>
              <a:t>2) U = A – C</a:t>
            </a:r>
          </a:p>
          <a:p>
            <a:pPr algn="l"/>
            <a:endParaRPr kumimoji="1" lang="en-US" altLang="zh-CN" sz="4000" b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4000" b="1" dirty="0" smtClean="0">
                <a:solidFill>
                  <a:schemeClr val="tx1"/>
                </a:solidFill>
              </a:rPr>
              <a:t>3) V = T + U</a:t>
            </a:r>
          </a:p>
          <a:p>
            <a:pPr algn="l"/>
            <a:endParaRPr kumimoji="1" lang="en-US" altLang="zh-CN" sz="4000" b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4000" b="1" dirty="0" smtClean="0">
                <a:solidFill>
                  <a:schemeClr val="tx1"/>
                </a:solidFill>
              </a:rPr>
              <a:t>4) W = V + U</a:t>
            </a:r>
          </a:p>
          <a:p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100" y="2351313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85736" y="2351312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877" y="2351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343513" y="2351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788037" y="2351313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03673" y="2351312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45814" y="2351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261450" y="2351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703404" y="2351313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119040" y="2351312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761181" y="23513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76817" y="23513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70100" y="3606328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285736" y="3606327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7877" y="36063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343513" y="3606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788037" y="3603562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203673" y="3603561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845814" y="36035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61450" y="3603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703404" y="3603562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119040" y="3603561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761181" y="36035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176817" y="3603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70100" y="4840570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285736" y="4840569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27877" y="4840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3513" y="484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788037" y="4830864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203673" y="4830863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845814" y="48308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261450" y="483086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703404" y="4830864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119040" y="4830863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761181" y="48308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√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176817" y="4830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73950" y="6058165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289586" y="6058164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1727" y="6058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347363" y="605816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788037" y="6058165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203673" y="6058164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845814" y="60581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 smtClean="0"/>
          </a:p>
        </p:txBody>
      </p:sp>
      <p:sp>
        <p:nvSpPr>
          <p:cNvPr id="66" name="文本框 65"/>
          <p:cNvSpPr txBox="1"/>
          <p:nvPr/>
        </p:nvSpPr>
        <p:spPr>
          <a:xfrm>
            <a:off x="2261450" y="605816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703404" y="6058165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119040" y="6058164"/>
            <a:ext cx="415636" cy="3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761181" y="60581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176817" y="605816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71" name="文本占位符 2"/>
          <p:cNvSpPr txBox="1">
            <a:spLocks/>
          </p:cNvSpPr>
          <p:nvPr/>
        </p:nvSpPr>
        <p:spPr>
          <a:xfrm>
            <a:off x="4202251" y="1285917"/>
            <a:ext cx="7515850" cy="532405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800" b="1" dirty="0" smtClean="0">
                <a:solidFill>
                  <a:schemeClr val="tx1"/>
                </a:solidFill>
              </a:rPr>
              <a:t>将符号表中各变量的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Next-Use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栏全部置为空</a:t>
            </a:r>
          </a:p>
          <a:p>
            <a:pPr algn="l"/>
            <a:r>
              <a:rPr kumimoji="1" lang="zh-CN" altLang="en-US" sz="2800" b="1" dirty="0" smtClean="0">
                <a:solidFill>
                  <a:schemeClr val="tx1"/>
                </a:solidFill>
              </a:rPr>
              <a:t>根据出口的活跃变量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集将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相应变量的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Live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置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true</a:t>
            </a:r>
          </a:p>
          <a:p>
            <a:pPr algn="l"/>
            <a:r>
              <a:rPr kumimoji="1" lang="en-US" altLang="zh-CN" sz="2800" b="1" dirty="0" smtClean="0">
                <a:solidFill>
                  <a:schemeClr val="tx1"/>
                </a:solidFill>
              </a:rPr>
              <a:t>FOR i = end TO begin DO BEGIN</a:t>
            </a:r>
          </a:p>
          <a:p>
            <a:pPr lvl="1"/>
            <a:r>
              <a:rPr kumimoji="1" lang="zh-CN" altLang="en-US" sz="2800" b="1" dirty="0" smtClean="0">
                <a:solidFill>
                  <a:schemeClr val="tx1"/>
                </a:solidFill>
              </a:rPr>
              <a:t>取序号为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的四元式 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A = B op C</a:t>
            </a:r>
          </a:p>
          <a:p>
            <a:pPr lvl="1"/>
            <a:r>
              <a:rPr kumimoji="1" lang="zh-CN" altLang="en-US" sz="2800" b="1" dirty="0" smtClean="0">
                <a:solidFill>
                  <a:schemeClr val="tx1"/>
                </a:solidFill>
              </a:rPr>
              <a:t>将符号表中变量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A,B,C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Live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与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Next-Use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填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到  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   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变量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A,B,C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的附加信息两栏内</a:t>
            </a:r>
          </a:p>
          <a:p>
            <a:pPr lvl="1"/>
            <a:r>
              <a:rPr kumimoji="1" lang="zh-CN" altLang="en-US" sz="2800" b="1" dirty="0" smtClean="0">
                <a:solidFill>
                  <a:schemeClr val="tx1"/>
                </a:solidFill>
              </a:rPr>
              <a:t>清除符号表中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Live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和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Next-Use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项</a:t>
            </a:r>
          </a:p>
          <a:p>
            <a:pPr lvl="1"/>
            <a:r>
              <a:rPr kumimoji="1" lang="zh-CN" altLang="en-US" sz="2800" b="1" dirty="0" smtClean="0">
                <a:solidFill>
                  <a:schemeClr val="tx1"/>
                </a:solidFill>
              </a:rPr>
              <a:t>将符号表中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B,C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Live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置为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true, Next-Use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置为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i</a:t>
            </a:r>
          </a:p>
          <a:p>
            <a:pPr algn="l"/>
            <a:r>
              <a:rPr kumimoji="1" lang="en-US" altLang="zh-CN" sz="2800" b="1" dirty="0" smtClean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477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占位符 2"/>
          <p:cNvSpPr txBox="1">
            <a:spLocks/>
          </p:cNvSpPr>
          <p:nvPr/>
        </p:nvSpPr>
        <p:spPr>
          <a:xfrm>
            <a:off x="6165503" y="2029862"/>
            <a:ext cx="5246542" cy="853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</a:t>
            </a:r>
            <a:r>
              <a:rPr kumimoji="1" lang="en-US" altLang="zh-CN" sz="3200" b="1" dirty="0">
                <a:solidFill>
                  <a:schemeClr val="tx1"/>
                </a:solidFill>
              </a:rPr>
              <a:t>Variable Address Descriptor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006"/>
              </p:ext>
            </p:extLst>
          </p:nvPr>
        </p:nvGraphicFramePr>
        <p:xfrm>
          <a:off x="878487" y="2927523"/>
          <a:ext cx="4310746" cy="2553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478"/>
                <a:gridCol w="1430489"/>
                <a:gridCol w="1522779"/>
              </a:tblGrid>
              <a:tr h="5149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RValue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RNextUse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A,B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03735"/>
              </p:ext>
            </p:extLst>
          </p:nvPr>
        </p:nvGraphicFramePr>
        <p:xfrm>
          <a:off x="6633401" y="2927522"/>
          <a:ext cx="4310746" cy="2553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478"/>
                <a:gridCol w="1430489"/>
                <a:gridCol w="1522779"/>
              </a:tblGrid>
              <a:tr h="5149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IN-R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IN-M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/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7884" y="2207746"/>
            <a:ext cx="3516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1"/>
                </a:solidFill>
              </a:rPr>
              <a:t>Register Descriptor </a:t>
            </a:r>
            <a:endParaRPr lang="zh-CN" altLang="en-US" sz="3200" dirty="0"/>
          </a:p>
        </p:txBody>
      </p:sp>
      <p:sp>
        <p:nvSpPr>
          <p:cNvPr id="24" name="文本占位符 2"/>
          <p:cNvSpPr txBox="1">
            <a:spLocks/>
          </p:cNvSpPr>
          <p:nvPr/>
        </p:nvSpPr>
        <p:spPr>
          <a:xfrm>
            <a:off x="3326858" y="156829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Register Allocation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文本占位符 2"/>
          <p:cNvSpPr txBox="1">
            <a:spLocks/>
          </p:cNvSpPr>
          <p:nvPr/>
        </p:nvSpPr>
        <p:spPr>
          <a:xfrm>
            <a:off x="6165503" y="5680205"/>
            <a:ext cx="5246542" cy="853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</a:t>
            </a:r>
            <a:r>
              <a:rPr kumimoji="1" lang="en-US" altLang="zh-CN" sz="3200" b="1" dirty="0" smtClean="0">
                <a:solidFill>
                  <a:schemeClr val="tx1"/>
                </a:solidFill>
              </a:rPr>
              <a:t>stored in symbol table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占位符 2"/>
          <p:cNvSpPr txBox="1">
            <a:spLocks/>
          </p:cNvSpPr>
          <p:nvPr/>
        </p:nvSpPr>
        <p:spPr>
          <a:xfrm>
            <a:off x="2752956" y="108108"/>
            <a:ext cx="6690712" cy="129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b="1" dirty="0" smtClean="0">
                <a:solidFill>
                  <a:schemeClr val="tx1"/>
                </a:solidFill>
              </a:rPr>
              <a:t> </a:t>
            </a:r>
            <a:r>
              <a:rPr kumimoji="1" lang="en-US" altLang="zh-CN" sz="4000" b="1" dirty="0" smtClean="0">
                <a:solidFill>
                  <a:schemeClr val="tx1"/>
                </a:solidFill>
              </a:rPr>
              <a:t>Code Generation</a:t>
            </a:r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 txBox="1">
            <a:spLocks/>
          </p:cNvSpPr>
          <p:nvPr/>
        </p:nvSpPr>
        <p:spPr>
          <a:xfrm>
            <a:off x="861070" y="1302186"/>
            <a:ext cx="2690497" cy="688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4000" b="1" dirty="0" smtClean="0">
                <a:solidFill>
                  <a:schemeClr val="tx1"/>
                </a:solidFill>
              </a:rPr>
              <a:t>A = B op C</a:t>
            </a:r>
            <a:endParaRPr kumimoji="1" lang="en-US" altLang="zh-CN" sz="4000" b="1" dirty="0" smtClean="0">
              <a:solidFill>
                <a:schemeClr val="tx1"/>
              </a:solidFill>
            </a:endParaRPr>
          </a:p>
          <a:p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文本占位符 2"/>
          <p:cNvSpPr txBox="1">
            <a:spLocks/>
          </p:cNvSpPr>
          <p:nvPr/>
        </p:nvSpPr>
        <p:spPr>
          <a:xfrm>
            <a:off x="766529" y="2245306"/>
            <a:ext cx="10966292" cy="424655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400" b="1" dirty="0" smtClean="0">
                <a:solidFill>
                  <a:schemeClr val="tx1"/>
                </a:solidFill>
              </a:rPr>
              <a:t>模型机指令系统：</a:t>
            </a:r>
            <a:endParaRPr kumimoji="1" lang="en-US" altLang="zh-CN" sz="2400" b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A,B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必定在寄存器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reg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中，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C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在寄存器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reg/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内存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mem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中</a:t>
            </a:r>
            <a:endParaRPr kumimoji="1" lang="en-US" altLang="zh-CN" sz="2400" b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Step1: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为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选择一个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1) B.IN_R == regB</a:t>
            </a: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 2)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有空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reg,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分配一个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给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3)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通过保存变量来空余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给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B(store-to-get-reg)</a:t>
            </a:r>
            <a:br>
              <a:rPr kumimoji="1" lang="en-US" altLang="zh-CN" sz="2400" b="1" dirty="0" smtClean="0">
                <a:solidFill>
                  <a:schemeClr val="tx1"/>
                </a:solidFill>
              </a:rPr>
            </a:br>
            <a:r>
              <a:rPr kumimoji="1" lang="en-US" altLang="zh-CN" sz="2400" b="1" dirty="0" smtClean="0">
                <a:solidFill>
                  <a:schemeClr val="tx1"/>
                </a:solidFill>
              </a:rPr>
              <a:t>Step2: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为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选择一个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regA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1)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选择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作为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regA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(regB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中只存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而且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不活跃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/A = A op C)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2)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有空闲的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reg,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分配一个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regA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给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A</a:t>
            </a:r>
          </a:p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             3)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通过保存变量来空余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reg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给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A(store-to-get-reg)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400" b="1" dirty="0" smtClean="0">
                <a:solidFill>
                  <a:schemeClr val="tx1"/>
                </a:solidFill>
              </a:rPr>
              <a:t>Step3: 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如果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C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在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中，根据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live-</a:t>
            </a:r>
            <a:r>
              <a:rPr kumimoji="1" lang="en-US" altLang="zh-CN" sz="2400" b="1" dirty="0" err="1" smtClean="0">
                <a:solidFill>
                  <a:schemeClr val="tx1"/>
                </a:solidFill>
              </a:rPr>
              <a:t>nextUse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及时腾出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>reg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给后续翻译使用</a:t>
            </a:r>
            <a:r>
              <a:rPr kumimoji="1" lang="en-US" altLang="zh-CN" sz="2400" b="1" dirty="0" smtClean="0">
                <a:solidFill>
                  <a:schemeClr val="tx1"/>
                </a:solidFill>
              </a:rPr>
              <a:t/>
            </a:r>
            <a:br>
              <a:rPr kumimoji="1" lang="en-US" altLang="zh-CN" sz="2400" b="1" dirty="0" smtClean="0">
                <a:solidFill>
                  <a:schemeClr val="tx1"/>
                </a:solidFill>
              </a:rPr>
            </a:br>
            <a:endParaRPr kumimoji="1" lang="en-US" altLang="zh-CN" sz="2400" b="1" dirty="0" smtClean="0">
              <a:solidFill>
                <a:schemeClr val="tx1"/>
              </a:solidFill>
            </a:endParaRPr>
          </a:p>
          <a:p>
            <a:pPr algn="l"/>
            <a:endParaRPr kumimoji="1"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0368" y="1102506"/>
            <a:ext cx="7046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/>
              <a:t>store-to-get-reg:</a:t>
            </a:r>
            <a:endParaRPr kumimoji="1" lang="en-US" altLang="zh-CN" sz="2000" b="1" dirty="0"/>
          </a:p>
          <a:p>
            <a:r>
              <a:rPr kumimoji="1" lang="en-US" altLang="zh-CN" sz="2000" b="1" dirty="0"/>
              <a:t> </a:t>
            </a:r>
            <a:r>
              <a:rPr kumimoji="1" lang="en-US" altLang="zh-CN" sz="2000" b="1" dirty="0" smtClean="0"/>
              <a:t>         reg</a:t>
            </a:r>
            <a:r>
              <a:rPr kumimoji="1" lang="zh-CN" altLang="en-US" sz="2000" b="1" dirty="0"/>
              <a:t>中的变量在</a:t>
            </a:r>
            <a:r>
              <a:rPr kumimoji="1" lang="en-US" altLang="zh-CN" sz="2000" b="1" dirty="0"/>
              <a:t>mem</a:t>
            </a:r>
            <a:r>
              <a:rPr kumimoji="1" lang="zh-CN" altLang="en-US" sz="2000" b="1" dirty="0"/>
              <a:t>中</a:t>
            </a:r>
            <a:r>
              <a:rPr kumimoji="1" lang="zh-CN" altLang="en-US" sz="2000" b="1" dirty="0" smtClean="0"/>
              <a:t>副本</a:t>
            </a:r>
            <a:r>
              <a:rPr kumimoji="1" lang="en-US" altLang="zh-CN" sz="2000" b="1" dirty="0" smtClean="0"/>
              <a:t>             IN-M == true                      </a:t>
            </a:r>
          </a:p>
          <a:p>
            <a:r>
              <a:rPr kumimoji="1" lang="en-US" altLang="zh-CN" sz="2000" b="1" dirty="0" smtClean="0"/>
              <a:t>          reg</a:t>
            </a:r>
            <a:r>
              <a:rPr kumimoji="1" lang="zh-CN" altLang="en-US" sz="2000" b="1" dirty="0" smtClean="0"/>
              <a:t>中的变量在最远的将来使用     </a:t>
            </a:r>
            <a:r>
              <a:rPr kumimoji="1" lang="en-US" altLang="zh-CN" sz="2000" b="1" dirty="0" smtClean="0"/>
              <a:t>max (RNextUse)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068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3967" y="2286807"/>
            <a:ext cx="523460" cy="3139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</a:t>
            </a:r>
          </a:p>
        </p:txBody>
      </p:sp>
      <p:sp>
        <p:nvSpPr>
          <p:cNvPr id="5" name="矩形 4"/>
          <p:cNvSpPr/>
          <p:nvPr/>
        </p:nvSpPr>
        <p:spPr>
          <a:xfrm>
            <a:off x="3007770" y="4375426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380554" y="3030126"/>
            <a:ext cx="3087546" cy="307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smtClean="0"/>
              <a:t>//suppose :  int var is of 2B space</a:t>
            </a:r>
          </a:p>
          <a:p>
            <a:pPr algn="l"/>
            <a:r>
              <a:rPr lang="en-US" altLang="zh-CN" sz="1600" dirty="0" smtClean="0"/>
              <a:t>int fun(int x, int y) {</a:t>
            </a:r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int m = x + y;</a:t>
            </a:r>
          </a:p>
          <a:p>
            <a:pPr algn="l"/>
            <a:r>
              <a:rPr lang="en-US" altLang="zh-CN" sz="1600" dirty="0" smtClean="0"/>
              <a:t>      int k = m + y;</a:t>
            </a:r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return k;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algn="l"/>
            <a:r>
              <a:rPr lang="en-US" altLang="zh-CN" sz="1600" dirty="0"/>
              <a:t>void</a:t>
            </a:r>
            <a:r>
              <a:rPr lang="en-US" altLang="zh-CN" sz="1600" dirty="0" smtClean="0"/>
              <a:t> main() {</a:t>
            </a:r>
          </a:p>
          <a:p>
            <a:pPr algn="l"/>
            <a:r>
              <a:rPr lang="en-US" altLang="zh-CN" sz="1600" dirty="0" smtClean="0"/>
              <a:t>     int a = fun(2,4);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3007771" y="4647095"/>
            <a:ext cx="1139687" cy="94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05909" y="4094638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3158514" y="4342454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y</a:t>
            </a:r>
            <a:r>
              <a:rPr lang="en-US" altLang="zh-CN" sz="2000" dirty="0" smtClean="0"/>
              <a:t> = 4</a:t>
            </a:r>
            <a:endParaRPr lang="en-US" altLang="zh-CN" sz="2000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156166" y="4072819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x = 2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3006419" y="3825006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153819" y="3803187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IP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3006418" y="3557727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3153818" y="3535908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BP</a:t>
            </a:r>
            <a:endParaRPr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3003880" y="2860763"/>
            <a:ext cx="1140129" cy="699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2923229" y="3026363"/>
            <a:ext cx="1290826" cy="367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Registers</a:t>
            </a:r>
            <a:endParaRPr lang="en-US" altLang="zh-CN" sz="2000" dirty="0"/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4249066" y="2808938"/>
            <a:ext cx="1134230" cy="41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 smtClean="0"/>
              <a:t>BP &lt;= SP</a:t>
            </a:r>
            <a:endParaRPr lang="en-US" altLang="zh-CN" sz="1900" dirty="0"/>
          </a:p>
        </p:txBody>
      </p:sp>
      <p:sp>
        <p:nvSpPr>
          <p:cNvPr id="20" name="矩形 19"/>
          <p:cNvSpPr/>
          <p:nvPr/>
        </p:nvSpPr>
        <p:spPr>
          <a:xfrm>
            <a:off x="3008766" y="2585878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副标题 2"/>
          <p:cNvSpPr txBox="1">
            <a:spLocks/>
          </p:cNvSpPr>
          <p:nvPr/>
        </p:nvSpPr>
        <p:spPr>
          <a:xfrm>
            <a:off x="3169059" y="2553507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</a:t>
            </a:r>
          </a:p>
        </p:txBody>
      </p:sp>
      <p:sp>
        <p:nvSpPr>
          <p:cNvPr id="27" name="矩形 26"/>
          <p:cNvSpPr/>
          <p:nvPr/>
        </p:nvSpPr>
        <p:spPr>
          <a:xfrm>
            <a:off x="3008766" y="2319178"/>
            <a:ext cx="1139688" cy="27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副标题 2"/>
          <p:cNvSpPr txBox="1">
            <a:spLocks/>
          </p:cNvSpPr>
          <p:nvPr/>
        </p:nvSpPr>
        <p:spPr>
          <a:xfrm>
            <a:off x="3181759" y="2286807"/>
            <a:ext cx="838199" cy="30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k</a:t>
            </a:r>
            <a:endParaRPr lang="en-US" altLang="zh-CN" sz="2000" dirty="0"/>
          </a:p>
        </p:txBody>
      </p:sp>
      <p:sp>
        <p:nvSpPr>
          <p:cNvPr id="29" name="副标题 2"/>
          <p:cNvSpPr txBox="1">
            <a:spLocks/>
          </p:cNvSpPr>
          <p:nvPr/>
        </p:nvSpPr>
        <p:spPr>
          <a:xfrm>
            <a:off x="5057989" y="2502707"/>
            <a:ext cx="1134230" cy="41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 smtClean="0"/>
              <a:t>[BP-2]</a:t>
            </a:r>
            <a:endParaRPr lang="en-US" altLang="zh-CN" sz="1900" dirty="0"/>
          </a:p>
        </p:txBody>
      </p:sp>
      <p:sp>
        <p:nvSpPr>
          <p:cNvPr id="30" name="副标题 2"/>
          <p:cNvSpPr txBox="1">
            <a:spLocks/>
          </p:cNvSpPr>
          <p:nvPr/>
        </p:nvSpPr>
        <p:spPr>
          <a:xfrm>
            <a:off x="5057989" y="2236007"/>
            <a:ext cx="1134230" cy="41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 smtClean="0"/>
              <a:t>[BP-4]</a:t>
            </a:r>
            <a:endParaRPr lang="en-US" altLang="zh-CN" sz="1900" dirty="0"/>
          </a:p>
        </p:txBody>
      </p:sp>
      <p:sp>
        <p:nvSpPr>
          <p:cNvPr id="33" name="副标题 2"/>
          <p:cNvSpPr txBox="1">
            <a:spLocks/>
          </p:cNvSpPr>
          <p:nvPr/>
        </p:nvSpPr>
        <p:spPr>
          <a:xfrm>
            <a:off x="4456198" y="5574195"/>
            <a:ext cx="523460" cy="31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</a:t>
            </a:r>
            <a:r>
              <a:rPr lang="en-US" altLang="zh-CN" dirty="0" smtClean="0"/>
              <a:t>P</a:t>
            </a:r>
            <a:endParaRPr lang="en-US" altLang="zh-CN" dirty="0"/>
          </a:p>
        </p:txBody>
      </p:sp>
      <p:sp>
        <p:nvSpPr>
          <p:cNvPr id="35" name="左大括号 34"/>
          <p:cNvSpPr/>
          <p:nvPr/>
        </p:nvSpPr>
        <p:spPr>
          <a:xfrm>
            <a:off x="2593277" y="2355764"/>
            <a:ext cx="326159" cy="22913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/>
          <p:cNvSpPr txBox="1">
            <a:spLocks/>
          </p:cNvSpPr>
          <p:nvPr/>
        </p:nvSpPr>
        <p:spPr>
          <a:xfrm>
            <a:off x="1988334" y="3374249"/>
            <a:ext cx="523460" cy="31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fun</a:t>
            </a:r>
            <a:endParaRPr lang="en-US" altLang="zh-CN" dirty="0"/>
          </a:p>
        </p:txBody>
      </p:sp>
      <p:sp>
        <p:nvSpPr>
          <p:cNvPr id="37" name="左大括号 36"/>
          <p:cNvSpPr/>
          <p:nvPr/>
        </p:nvSpPr>
        <p:spPr>
          <a:xfrm>
            <a:off x="2589329" y="4702118"/>
            <a:ext cx="351696" cy="8720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副标题 2"/>
          <p:cNvSpPr txBox="1">
            <a:spLocks/>
          </p:cNvSpPr>
          <p:nvPr/>
        </p:nvSpPr>
        <p:spPr>
          <a:xfrm>
            <a:off x="1712173" y="4961074"/>
            <a:ext cx="877155" cy="36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/>
              <a:t>main</a:t>
            </a:r>
          </a:p>
        </p:txBody>
      </p:sp>
      <p:sp>
        <p:nvSpPr>
          <p:cNvPr id="39" name="副标题 2"/>
          <p:cNvSpPr txBox="1">
            <a:spLocks/>
          </p:cNvSpPr>
          <p:nvPr/>
        </p:nvSpPr>
        <p:spPr>
          <a:xfrm>
            <a:off x="5082557" y="4017008"/>
            <a:ext cx="1134230" cy="41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 smtClean="0"/>
              <a:t>[BP+14]</a:t>
            </a:r>
            <a:endParaRPr lang="en-US" altLang="zh-CN" sz="1900" dirty="0"/>
          </a:p>
        </p:txBody>
      </p:sp>
      <p:sp>
        <p:nvSpPr>
          <p:cNvPr id="40" name="副标题 2"/>
          <p:cNvSpPr txBox="1">
            <a:spLocks/>
          </p:cNvSpPr>
          <p:nvPr/>
        </p:nvSpPr>
        <p:spPr>
          <a:xfrm>
            <a:off x="5082557" y="4303129"/>
            <a:ext cx="1134230" cy="41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 smtClean="0"/>
              <a:t>[BP+16]</a:t>
            </a:r>
            <a:endParaRPr lang="en-US" altLang="zh-CN" sz="1900" dirty="0"/>
          </a:p>
        </p:txBody>
      </p:sp>
      <p:sp>
        <p:nvSpPr>
          <p:cNvPr id="41" name="副标题 2"/>
          <p:cNvSpPr txBox="1">
            <a:spLocks/>
          </p:cNvSpPr>
          <p:nvPr/>
        </p:nvSpPr>
        <p:spPr>
          <a:xfrm>
            <a:off x="8380554" y="984715"/>
            <a:ext cx="2664817" cy="416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symbol table of fun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5995"/>
              </p:ext>
            </p:extLst>
          </p:nvPr>
        </p:nvGraphicFramePr>
        <p:xfrm>
          <a:off x="8511184" y="1400902"/>
          <a:ext cx="2403558" cy="1456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031"/>
                <a:gridCol w="596475"/>
                <a:gridCol w="634957"/>
                <a:gridCol w="606095"/>
              </a:tblGrid>
              <a:tr h="291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space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副标题 2"/>
          <p:cNvSpPr txBox="1">
            <a:spLocks/>
          </p:cNvSpPr>
          <p:nvPr/>
        </p:nvSpPr>
        <p:spPr>
          <a:xfrm>
            <a:off x="6216787" y="2192155"/>
            <a:ext cx="1690939" cy="665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l</a:t>
            </a:r>
            <a:r>
              <a:rPr lang="en-US" altLang="zh-CN" sz="2000" dirty="0" smtClean="0"/>
              <a:t>ocal variables</a:t>
            </a:r>
          </a:p>
          <a:p>
            <a:r>
              <a:rPr lang="en-US" altLang="zh-CN" sz="2000" dirty="0" smtClean="0"/>
              <a:t>[BP-offset]</a:t>
            </a:r>
            <a:endParaRPr lang="en-US" altLang="zh-CN" sz="2000" dirty="0"/>
          </a:p>
        </p:txBody>
      </p:sp>
      <p:sp>
        <p:nvSpPr>
          <p:cNvPr id="44" name="副标题 2"/>
          <p:cNvSpPr txBox="1">
            <a:spLocks/>
          </p:cNvSpPr>
          <p:nvPr/>
        </p:nvSpPr>
        <p:spPr>
          <a:xfrm>
            <a:off x="6243209" y="3926764"/>
            <a:ext cx="1690939" cy="791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parameters</a:t>
            </a:r>
          </a:p>
          <a:p>
            <a:r>
              <a:rPr lang="en-US" altLang="zh-CN" sz="2000" dirty="0" smtClean="0"/>
              <a:t>[BP+12+offset]</a:t>
            </a:r>
          </a:p>
          <a:p>
            <a:endParaRPr lang="en-US" altLang="zh-CN" sz="2000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712173" y="2286807"/>
            <a:ext cx="0" cy="3287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副标题 2"/>
          <p:cNvSpPr txBox="1">
            <a:spLocks/>
          </p:cNvSpPr>
          <p:nvPr/>
        </p:nvSpPr>
        <p:spPr>
          <a:xfrm>
            <a:off x="3225340" y="5731184"/>
            <a:ext cx="751035" cy="52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stack</a:t>
            </a:r>
            <a:endParaRPr lang="en-US" altLang="zh-CN" dirty="0"/>
          </a:p>
        </p:txBody>
      </p:sp>
      <p:sp>
        <p:nvSpPr>
          <p:cNvPr id="50" name="副标题 2"/>
          <p:cNvSpPr txBox="1">
            <a:spLocks/>
          </p:cNvSpPr>
          <p:nvPr/>
        </p:nvSpPr>
        <p:spPr>
          <a:xfrm>
            <a:off x="5755258" y="5178723"/>
            <a:ext cx="1780538" cy="52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X86 </a:t>
            </a:r>
            <a:r>
              <a:rPr lang="zh-CN" altLang="en-US" dirty="0" smtClean="0"/>
              <a:t>小端存储</a:t>
            </a:r>
            <a:endParaRPr lang="en-US" altLang="zh-CN" dirty="0"/>
          </a:p>
        </p:txBody>
      </p:sp>
      <p:sp>
        <p:nvSpPr>
          <p:cNvPr id="51" name="副标题 2"/>
          <p:cNvSpPr txBox="1">
            <a:spLocks/>
          </p:cNvSpPr>
          <p:nvPr/>
        </p:nvSpPr>
        <p:spPr>
          <a:xfrm>
            <a:off x="1197949" y="1914654"/>
            <a:ext cx="1252673" cy="52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</a:t>
            </a:r>
            <a:r>
              <a:rPr lang="en-US" altLang="zh-CN" dirty="0" smtClean="0"/>
              <a:t>ow  addr</a:t>
            </a:r>
            <a:endParaRPr lang="en-US" altLang="zh-CN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195685" y="2956061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188430" y="2411774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217459" y="5692005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3" idx="3"/>
          </p:cNvCxnSpPr>
          <p:nvPr/>
        </p:nvCxnSpPr>
        <p:spPr>
          <a:xfrm flipH="1" flipV="1">
            <a:off x="3934114" y="3688228"/>
            <a:ext cx="1045544" cy="2042957"/>
          </a:xfrm>
          <a:prstGeom prst="bentConnector4">
            <a:avLst>
              <a:gd name="adj1" fmla="val -21864"/>
              <a:gd name="adj2" fmla="val 100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副标题 2"/>
          <p:cNvSpPr txBox="1">
            <a:spLocks/>
          </p:cNvSpPr>
          <p:nvPr/>
        </p:nvSpPr>
        <p:spPr>
          <a:xfrm>
            <a:off x="1202880" y="5773135"/>
            <a:ext cx="1252673" cy="524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</a:t>
            </a:r>
            <a:r>
              <a:rPr lang="en-US" altLang="zh-CN" dirty="0" smtClean="0"/>
              <a:t>igh addr</a:t>
            </a:r>
            <a:endParaRPr lang="en-US" altLang="zh-CN" dirty="0"/>
          </a:p>
        </p:txBody>
      </p:sp>
      <p:sp>
        <p:nvSpPr>
          <p:cNvPr id="66" name="文本框 65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占位符 2"/>
          <p:cNvSpPr txBox="1">
            <a:spLocks/>
          </p:cNvSpPr>
          <p:nvPr/>
        </p:nvSpPr>
        <p:spPr>
          <a:xfrm>
            <a:off x="3058931" y="236883"/>
            <a:ext cx="7343854" cy="84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84586" y="167744"/>
            <a:ext cx="6008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b="1" dirty="0"/>
              <a:t>Stack </a:t>
            </a:r>
            <a:r>
              <a:rPr kumimoji="1" lang="en-US" altLang="zh-CN" sz="4000" b="1" dirty="0" smtClean="0"/>
              <a:t>Storage Management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80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现场演示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10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谢谢聆听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Thanks for Listening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7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总体框架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Framework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43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Part1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702897284"/>
              </p:ext>
            </p:extLst>
          </p:nvPr>
        </p:nvGraphicFramePr>
        <p:xfrm>
          <a:off x="6487619" y="463138"/>
          <a:ext cx="5704381" cy="62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60073" y="2934403"/>
            <a:ext cx="1223357" cy="47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4431" y="293440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RE.l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98752" y="3651613"/>
            <a:ext cx="1703563" cy="48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7038" y="3617168"/>
            <a:ext cx="153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Cminus.y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051254" y="3205337"/>
            <a:ext cx="3007707" cy="67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20166" y="3170892"/>
            <a:ext cx="294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Compiler.exe</a:t>
            </a:r>
            <a:endParaRPr lang="zh-CN" altLang="en-US" sz="4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169033" y="1641877"/>
            <a:ext cx="249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</a:t>
            </a:r>
            <a:r>
              <a:rPr lang="en-US" altLang="zh-CN" sz="4000" b="1" dirty="0" smtClean="0"/>
              <a:t>ource.cpp</a:t>
            </a:r>
            <a:endParaRPr lang="zh-CN" altLang="en-US" sz="4000" b="1" dirty="0"/>
          </a:p>
        </p:txBody>
      </p:sp>
      <p:sp>
        <p:nvSpPr>
          <p:cNvPr id="17" name="下箭头 16"/>
          <p:cNvSpPr/>
          <p:nvPr/>
        </p:nvSpPr>
        <p:spPr>
          <a:xfrm>
            <a:off x="4275117" y="2386940"/>
            <a:ext cx="279990" cy="7839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290020">
            <a:off x="2306583" y="3273371"/>
            <a:ext cx="711786" cy="921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0440211">
            <a:off x="2345019" y="3664672"/>
            <a:ext cx="666590" cy="1067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280365" y="4071257"/>
            <a:ext cx="279990" cy="7839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1370" y="4855209"/>
            <a:ext cx="221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</a:t>
            </a:r>
            <a:r>
              <a:rPr lang="en-US" altLang="zh-CN" sz="4000" b="1" dirty="0" smtClean="0"/>
              <a:t>ode.asm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7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词法分析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Lexical Analyze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7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8606" y="1891332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822366" y="3372624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Reverse Polish Algorithm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681294" y="1741278"/>
            <a:ext cx="5596350" cy="143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800" b="1" dirty="0">
                <a:solidFill>
                  <a:schemeClr val="tx1"/>
                </a:solidFill>
              </a:rPr>
              <a:t>i</a:t>
            </a:r>
            <a:r>
              <a:rPr kumimoji="1" lang="en-US" altLang="zh-CN" sz="4800" b="1" dirty="0" smtClean="0">
                <a:solidFill>
                  <a:schemeClr val="tx1"/>
                </a:solidFill>
              </a:rPr>
              <a:t>nfix RE =&gt; postfix RE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6277644" y="1288540"/>
            <a:ext cx="5596350" cy="143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800" b="1" dirty="0" smtClean="0">
                <a:solidFill>
                  <a:schemeClr val="tx1"/>
                </a:solidFill>
              </a:rPr>
              <a:t>C*(A|B)D?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6277644" y="4010890"/>
            <a:ext cx="5596350" cy="143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800" b="1" dirty="0" smtClean="0">
                <a:solidFill>
                  <a:schemeClr val="tx1"/>
                </a:solidFill>
              </a:rPr>
              <a:t>C*AB|·D</a:t>
            </a:r>
            <a:r>
              <a:rPr kumimoji="1" lang="zh-CN" altLang="en-US" sz="4800" b="1" dirty="0" smtClean="0">
                <a:solidFill>
                  <a:schemeClr val="tx1"/>
                </a:solidFill>
              </a:rPr>
              <a:t>？</a:t>
            </a:r>
            <a:r>
              <a:rPr kumimoji="1" lang="en-US" altLang="zh-CN" sz="4800" b="1" dirty="0">
                <a:solidFill>
                  <a:schemeClr val="tx1"/>
                </a:solidFill>
              </a:rPr>
              <a:t>·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8770130" y="2456698"/>
            <a:ext cx="510639" cy="18006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8606" y="1891332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 descr="D:\study\大三上\编译原理\09014222王铎实验\报告图片素材\词法DFA\df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12" y="434063"/>
            <a:ext cx="4972124" cy="59442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822366" y="3372624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Thompson</a:t>
            </a:r>
          </a:p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Algorithm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834286" y="1448923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RE =&gt; NFA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8606" y="1891332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822366" y="3372624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6000" b="1" dirty="0">
                <a:solidFill>
                  <a:schemeClr val="tx1"/>
                </a:solidFill>
              </a:rPr>
              <a:t>ε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-Closure</a:t>
            </a:r>
          </a:p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Algorithm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834286" y="1448923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 smtClean="0">
                <a:solidFill>
                  <a:schemeClr val="tx1"/>
                </a:solidFill>
              </a:rPr>
              <a:t>NFA =&gt; DFA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5703574" y="863708"/>
            <a:ext cx="5795158" cy="1511311"/>
            <a:chOff x="480" y="2320"/>
            <a:chExt cx="4580" cy="1088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4532" y="2688"/>
              <a:ext cx="528" cy="480"/>
            </a:xfrm>
            <a:custGeom>
              <a:avLst/>
              <a:gdLst>
                <a:gd name="T0" fmla="*/ 264 w 21600"/>
                <a:gd name="T1" fmla="*/ 0 h 21600"/>
                <a:gd name="T2" fmla="*/ 77 w 21600"/>
                <a:gd name="T3" fmla="*/ 70 h 21600"/>
                <a:gd name="T4" fmla="*/ 0 w 21600"/>
                <a:gd name="T5" fmla="*/ 240 h 21600"/>
                <a:gd name="T6" fmla="*/ 77 w 21600"/>
                <a:gd name="T7" fmla="*/ 410 h 21600"/>
                <a:gd name="T8" fmla="*/ 264 w 21600"/>
                <a:gd name="T9" fmla="*/ 480 h 21600"/>
                <a:gd name="T10" fmla="*/ 451 w 21600"/>
                <a:gd name="T11" fmla="*/ 410 h 21600"/>
                <a:gd name="T12" fmla="*/ 528 w 21600"/>
                <a:gd name="T13" fmla="*/ 240 h 21600"/>
                <a:gd name="T14" fmla="*/ 451 w 21600"/>
                <a:gd name="T15" fmla="*/ 7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945" y="10800"/>
                  </a:moveTo>
                  <a:cubicBezTo>
                    <a:pt x="2945" y="15138"/>
                    <a:pt x="6462" y="18655"/>
                    <a:pt x="10800" y="18655"/>
                  </a:cubicBezTo>
                  <a:cubicBezTo>
                    <a:pt x="15138" y="18655"/>
                    <a:pt x="18655" y="15138"/>
                    <a:pt x="18655" y="10800"/>
                  </a:cubicBezTo>
                  <a:cubicBezTo>
                    <a:pt x="18655" y="6462"/>
                    <a:pt x="15138" y="2945"/>
                    <a:pt x="10800" y="2945"/>
                  </a:cubicBezTo>
                  <a:cubicBezTo>
                    <a:pt x="6462" y="2945"/>
                    <a:pt x="2945" y="6462"/>
                    <a:pt x="2945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2160" y="2736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872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198" y="2730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1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676" y="27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y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230" y="2636"/>
              <a:ext cx="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en-US" altLang="zh-CN" sz="2800" baseline="30000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264" y="273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2</a:t>
              </a: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816" y="2736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80" y="29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864" y="2752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x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391" y="236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488" y="2736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526" y="2730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5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902" y="2636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524" y="2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grpSp>
          <p:nvGrpSpPr>
            <p:cNvPr id="29" name="Group 20"/>
            <p:cNvGrpSpPr>
              <a:grpSpLocks/>
            </p:cNvGrpSpPr>
            <p:nvPr/>
          </p:nvGrpSpPr>
          <p:grpSpPr bwMode="auto">
            <a:xfrm rot="-10708369">
              <a:off x="1536" y="2496"/>
              <a:ext cx="288" cy="288"/>
              <a:chOff x="2976" y="624"/>
              <a:chExt cx="288" cy="288"/>
            </a:xfrm>
          </p:grpSpPr>
          <p:sp>
            <p:nvSpPr>
              <p:cNvPr id="66" name="Arc 21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4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702" y="23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  <a:endParaRPr lang="en-US" altLang="zh-CN" sz="2800" baseline="3000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214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512" y="2730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3572" y="2636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3542" y="29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3830" y="2736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868" y="2730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6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4244" y="2636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800"/>
                <a:t> </a:t>
              </a:r>
            </a:p>
          </p:txBody>
        </p: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 rot="-10708369">
              <a:off x="3878" y="2496"/>
              <a:ext cx="288" cy="288"/>
              <a:chOff x="2976" y="624"/>
              <a:chExt cx="288" cy="288"/>
            </a:xfrm>
          </p:grpSpPr>
          <p:sp>
            <p:nvSpPr>
              <p:cNvPr id="62" name="Arc 34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6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37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044" y="23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  <a:endParaRPr lang="en-US" altLang="zh-CN" sz="2800" baseline="30000"/>
            </a:p>
          </p:txBody>
        </p: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 rot="10708369" flipV="1">
              <a:off x="1584" y="3072"/>
              <a:ext cx="288" cy="288"/>
              <a:chOff x="2976" y="624"/>
              <a:chExt cx="288" cy="288"/>
            </a:xfrm>
          </p:grpSpPr>
          <p:sp>
            <p:nvSpPr>
              <p:cNvPr id="58" name="Arc 40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42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43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1431" y="29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  <a:endParaRPr lang="en-US" altLang="zh-CN" sz="2800" baseline="30000"/>
            </a:p>
          </p:txBody>
        </p: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 rot="10708369" flipV="1">
              <a:off x="3897" y="3072"/>
              <a:ext cx="288" cy="288"/>
              <a:chOff x="2976" y="624"/>
              <a:chExt cx="288" cy="288"/>
            </a:xfrm>
          </p:grpSpPr>
          <p:sp>
            <p:nvSpPr>
              <p:cNvPr id="54" name="Arc 46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3744" y="29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  <a:endParaRPr lang="en-US" altLang="zh-CN" sz="2800" baseline="30000"/>
            </a:p>
          </p:txBody>
        </p:sp>
        <p:sp>
          <p:nvSpPr>
            <p:cNvPr id="44" name="Oval 51"/>
            <p:cNvSpPr>
              <a:spLocks noChangeArrowheads="1"/>
            </p:cNvSpPr>
            <p:nvPr/>
          </p:nvSpPr>
          <p:spPr bwMode="auto">
            <a:xfrm>
              <a:off x="2640" y="2352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2736" y="23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3</a:t>
              </a:r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2640" y="3024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2736" y="30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4</a:t>
              </a: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V="1">
              <a:off x="2448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3024" y="259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2448" y="307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 flipV="1">
              <a:off x="3024" y="3072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3063" y="241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3024" y="2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b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5839136" y="3218315"/>
            <a:ext cx="5332413" cy="3490913"/>
            <a:chOff x="2160" y="1408"/>
            <a:chExt cx="3359" cy="2199"/>
          </a:xfrm>
        </p:grpSpPr>
        <p:sp>
          <p:nvSpPr>
            <p:cNvPr id="71" name="Oval 42"/>
            <p:cNvSpPr>
              <a:spLocks noChangeArrowheads="1"/>
            </p:cNvSpPr>
            <p:nvPr/>
          </p:nvSpPr>
          <p:spPr bwMode="auto">
            <a:xfrm>
              <a:off x="2448" y="23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2486" y="2394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0</a:t>
              </a:r>
            </a:p>
          </p:txBody>
        </p:sp>
        <p:sp>
          <p:nvSpPr>
            <p:cNvPr id="73" name="Oval 44"/>
            <p:cNvSpPr>
              <a:spLocks noChangeArrowheads="1"/>
            </p:cNvSpPr>
            <p:nvPr/>
          </p:nvSpPr>
          <p:spPr bwMode="auto">
            <a:xfrm>
              <a:off x="3072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3110" y="18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1</a:t>
              </a:r>
            </a:p>
          </p:txBody>
        </p:sp>
        <p:sp>
          <p:nvSpPr>
            <p:cNvPr id="75" name="Oval 46"/>
            <p:cNvSpPr>
              <a:spLocks noChangeArrowheads="1"/>
            </p:cNvSpPr>
            <p:nvPr/>
          </p:nvSpPr>
          <p:spPr bwMode="auto">
            <a:xfrm>
              <a:off x="3120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3158" y="30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2</a:t>
              </a: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4022" y="18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3</a:t>
              </a: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070" y="30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4</a:t>
              </a:r>
            </a:p>
          </p:txBody>
        </p:sp>
        <p:sp>
          <p:nvSpPr>
            <p:cNvPr id="79" name="Text Box 50"/>
            <p:cNvSpPr txBox="1">
              <a:spLocks noChangeArrowheads="1"/>
            </p:cNvSpPr>
            <p:nvPr/>
          </p:nvSpPr>
          <p:spPr bwMode="auto">
            <a:xfrm>
              <a:off x="4982" y="30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6</a:t>
              </a:r>
            </a:p>
          </p:txBody>
        </p:sp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4934" y="1818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/>
                <a:t> I</a:t>
              </a:r>
              <a:r>
                <a:rPr lang="en-US" altLang="zh-CN" sz="2800" baseline="-25000" dirty="0"/>
                <a:t>5</a:t>
              </a:r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>
              <a:off x="216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V="1">
              <a:off x="2784" y="20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2640" y="273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V="1">
              <a:off x="3408" y="211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>
              <a:off x="3216" y="21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>
              <a:off x="3456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350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4368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416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 flipH="1">
              <a:off x="4272" y="2112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2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3"/>
            <p:cNvSpPr>
              <a:spLocks noChangeShapeType="1"/>
            </p:cNvSpPr>
            <p:nvPr/>
          </p:nvSpPr>
          <p:spPr bwMode="auto">
            <a:xfrm flipV="1">
              <a:off x="5232" y="211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64"/>
            <p:cNvSpPr>
              <a:spLocks noChangeShapeType="1"/>
            </p:cNvSpPr>
            <p:nvPr/>
          </p:nvSpPr>
          <p:spPr bwMode="auto">
            <a:xfrm>
              <a:off x="5040" y="21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65"/>
            <p:cNvSpPr txBox="1">
              <a:spLocks noChangeArrowheads="1"/>
            </p:cNvSpPr>
            <p:nvPr/>
          </p:nvSpPr>
          <p:spPr bwMode="auto">
            <a:xfrm>
              <a:off x="2774" y="201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95" name="Text Box 66"/>
            <p:cNvSpPr txBox="1">
              <a:spLocks noChangeArrowheads="1"/>
            </p:cNvSpPr>
            <p:nvPr/>
          </p:nvSpPr>
          <p:spPr bwMode="auto">
            <a:xfrm>
              <a:off x="3015" y="2320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b   a</a:t>
              </a:r>
            </a:p>
          </p:txBody>
        </p:sp>
        <p:sp>
          <p:nvSpPr>
            <p:cNvPr id="96" name="Text Box 67"/>
            <p:cNvSpPr txBox="1">
              <a:spLocks noChangeArrowheads="1"/>
            </p:cNvSpPr>
            <p:nvPr/>
          </p:nvSpPr>
          <p:spPr bwMode="auto">
            <a:xfrm>
              <a:off x="3591" y="169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4800" y="2272"/>
              <a:ext cx="7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 a      b</a:t>
              </a:r>
            </a:p>
          </p:txBody>
        </p:sp>
        <p:sp>
          <p:nvSpPr>
            <p:cNvPr id="98" name="Text Box 69"/>
            <p:cNvSpPr txBox="1">
              <a:spLocks noChangeArrowheads="1"/>
            </p:cNvSpPr>
            <p:nvPr/>
          </p:nvSpPr>
          <p:spPr bwMode="auto">
            <a:xfrm>
              <a:off x="4272" y="210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99" name="Text Box 70"/>
            <p:cNvSpPr txBox="1">
              <a:spLocks noChangeArrowheads="1"/>
            </p:cNvSpPr>
            <p:nvPr/>
          </p:nvSpPr>
          <p:spPr bwMode="auto">
            <a:xfrm>
              <a:off x="2784" y="26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100" name="Text Box 71"/>
            <p:cNvSpPr txBox="1">
              <a:spLocks noChangeArrowheads="1"/>
            </p:cNvSpPr>
            <p:nvPr/>
          </p:nvSpPr>
          <p:spPr bwMode="auto">
            <a:xfrm>
              <a:off x="3628" y="28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101" name="Text Box 72"/>
            <p:cNvSpPr txBox="1">
              <a:spLocks noChangeArrowheads="1"/>
            </p:cNvSpPr>
            <p:nvPr/>
          </p:nvSpPr>
          <p:spPr bwMode="auto">
            <a:xfrm>
              <a:off x="4252" y="25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102" name="Text Box 73"/>
            <p:cNvSpPr txBox="1">
              <a:spLocks noChangeArrowheads="1"/>
            </p:cNvSpPr>
            <p:nvPr/>
          </p:nvSpPr>
          <p:spPr bwMode="auto">
            <a:xfrm>
              <a:off x="4492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grpSp>
          <p:nvGrpSpPr>
            <p:cNvPr id="103" name="Group 74"/>
            <p:cNvGrpSpPr>
              <a:grpSpLocks/>
            </p:cNvGrpSpPr>
            <p:nvPr/>
          </p:nvGrpSpPr>
          <p:grpSpPr bwMode="auto">
            <a:xfrm flipV="1">
              <a:off x="4032" y="1536"/>
              <a:ext cx="288" cy="288"/>
              <a:chOff x="2976" y="624"/>
              <a:chExt cx="288" cy="288"/>
            </a:xfrm>
          </p:grpSpPr>
          <p:sp>
            <p:nvSpPr>
              <p:cNvPr id="115" name="Arc 75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76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77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8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Group 79"/>
            <p:cNvGrpSpPr>
              <a:grpSpLocks/>
            </p:cNvGrpSpPr>
            <p:nvPr/>
          </p:nvGrpSpPr>
          <p:grpSpPr bwMode="auto">
            <a:xfrm>
              <a:off x="4080" y="3312"/>
              <a:ext cx="288" cy="288"/>
              <a:chOff x="2976" y="624"/>
              <a:chExt cx="288" cy="288"/>
            </a:xfrm>
          </p:grpSpPr>
          <p:sp>
            <p:nvSpPr>
              <p:cNvPr id="111" name="Arc 80"/>
              <p:cNvSpPr>
                <a:spLocks/>
              </p:cNvSpPr>
              <p:nvPr/>
            </p:nvSpPr>
            <p:spPr bwMode="auto">
              <a:xfrm flipH="1" flipV="1">
                <a:off x="2976" y="624"/>
                <a:ext cx="288" cy="288"/>
              </a:xfrm>
              <a:custGeom>
                <a:avLst/>
                <a:gdLst>
                  <a:gd name="T0" fmla="*/ 0 w 43185"/>
                  <a:gd name="T1" fmla="*/ 277 h 21600"/>
                  <a:gd name="T2" fmla="*/ 288 w 43185"/>
                  <a:gd name="T3" fmla="*/ 288 h 21600"/>
                  <a:gd name="T4" fmla="*/ 144 w 43185"/>
                  <a:gd name="T5" fmla="*/ 288 h 21600"/>
                  <a:gd name="T6" fmla="*/ 0 60000 65536"/>
                  <a:gd name="T7" fmla="*/ 0 60000 65536"/>
                  <a:gd name="T8" fmla="*/ 0 60000 65536"/>
                  <a:gd name="T9" fmla="*/ 0 w 43185"/>
                  <a:gd name="T10" fmla="*/ 0 h 21600"/>
                  <a:gd name="T11" fmla="*/ 43185 w 431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5" h="21600" fill="none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</a:path>
                  <a:path w="43185" h="21600" stroke="0" extrusionOk="0">
                    <a:moveTo>
                      <a:pt x="0" y="20787"/>
                    </a:moveTo>
                    <a:cubicBezTo>
                      <a:pt x="437" y="9182"/>
                      <a:pt x="9971" y="-1"/>
                      <a:pt x="21585" y="0"/>
                    </a:cubicBezTo>
                    <a:cubicBezTo>
                      <a:pt x="33514" y="0"/>
                      <a:pt x="43185" y="9670"/>
                      <a:pt x="43185" y="21600"/>
                    </a:cubicBezTo>
                    <a:lnTo>
                      <a:pt x="2158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81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82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83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" name="Text Box 84"/>
            <p:cNvSpPr txBox="1">
              <a:spLocks noChangeArrowheads="1"/>
            </p:cNvSpPr>
            <p:nvPr/>
          </p:nvSpPr>
          <p:spPr bwMode="auto">
            <a:xfrm>
              <a:off x="3916" y="32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106" name="Text Box 85"/>
            <p:cNvSpPr txBox="1">
              <a:spLocks noChangeArrowheads="1"/>
            </p:cNvSpPr>
            <p:nvPr/>
          </p:nvSpPr>
          <p:spPr bwMode="auto">
            <a:xfrm>
              <a:off x="3888" y="140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107" name="AutoShape 86"/>
            <p:cNvSpPr>
              <a:spLocks noChangeArrowheads="1"/>
            </p:cNvSpPr>
            <p:nvPr/>
          </p:nvSpPr>
          <p:spPr bwMode="auto">
            <a:xfrm>
              <a:off x="3984" y="1776"/>
              <a:ext cx="384" cy="384"/>
            </a:xfrm>
            <a:custGeom>
              <a:avLst/>
              <a:gdLst>
                <a:gd name="T0" fmla="*/ 192 w 21600"/>
                <a:gd name="T1" fmla="*/ 0 h 21600"/>
                <a:gd name="T2" fmla="*/ 56 w 21600"/>
                <a:gd name="T3" fmla="*/ 56 h 21600"/>
                <a:gd name="T4" fmla="*/ 0 w 21600"/>
                <a:gd name="T5" fmla="*/ 192 h 21600"/>
                <a:gd name="T6" fmla="*/ 56 w 21600"/>
                <a:gd name="T7" fmla="*/ 328 h 21600"/>
                <a:gd name="T8" fmla="*/ 192 w 21600"/>
                <a:gd name="T9" fmla="*/ 384 h 21600"/>
                <a:gd name="T10" fmla="*/ 328 w 21600"/>
                <a:gd name="T11" fmla="*/ 328 h 21600"/>
                <a:gd name="T12" fmla="*/ 384 w 21600"/>
                <a:gd name="T13" fmla="*/ 192 h 21600"/>
                <a:gd name="T14" fmla="*/ 328 w 21600"/>
                <a:gd name="T15" fmla="*/ 5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00" y="10800"/>
                  </a:moveTo>
                  <a:cubicBezTo>
                    <a:pt x="1200" y="16102"/>
                    <a:pt x="5498" y="20400"/>
                    <a:pt x="10800" y="20400"/>
                  </a:cubicBezTo>
                  <a:cubicBezTo>
                    <a:pt x="16102" y="20400"/>
                    <a:pt x="20400" y="16102"/>
                    <a:pt x="20400" y="10800"/>
                  </a:cubicBezTo>
                  <a:cubicBezTo>
                    <a:pt x="20400" y="5498"/>
                    <a:pt x="16102" y="1200"/>
                    <a:pt x="10800" y="1200"/>
                  </a:cubicBezTo>
                  <a:cubicBezTo>
                    <a:pt x="5498" y="1200"/>
                    <a:pt x="1200" y="5498"/>
                    <a:pt x="120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AutoShape 87"/>
            <p:cNvSpPr>
              <a:spLocks noChangeArrowheads="1"/>
            </p:cNvSpPr>
            <p:nvPr/>
          </p:nvSpPr>
          <p:spPr bwMode="auto">
            <a:xfrm>
              <a:off x="4032" y="2976"/>
              <a:ext cx="384" cy="384"/>
            </a:xfrm>
            <a:custGeom>
              <a:avLst/>
              <a:gdLst>
                <a:gd name="T0" fmla="*/ 192 w 21600"/>
                <a:gd name="T1" fmla="*/ 0 h 21600"/>
                <a:gd name="T2" fmla="*/ 56 w 21600"/>
                <a:gd name="T3" fmla="*/ 56 h 21600"/>
                <a:gd name="T4" fmla="*/ 0 w 21600"/>
                <a:gd name="T5" fmla="*/ 192 h 21600"/>
                <a:gd name="T6" fmla="*/ 56 w 21600"/>
                <a:gd name="T7" fmla="*/ 328 h 21600"/>
                <a:gd name="T8" fmla="*/ 192 w 21600"/>
                <a:gd name="T9" fmla="*/ 384 h 21600"/>
                <a:gd name="T10" fmla="*/ 328 w 21600"/>
                <a:gd name="T11" fmla="*/ 328 h 21600"/>
                <a:gd name="T12" fmla="*/ 384 w 21600"/>
                <a:gd name="T13" fmla="*/ 192 h 21600"/>
                <a:gd name="T14" fmla="*/ 328 w 21600"/>
                <a:gd name="T15" fmla="*/ 5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00" y="10800"/>
                  </a:moveTo>
                  <a:cubicBezTo>
                    <a:pt x="1200" y="16102"/>
                    <a:pt x="5498" y="20400"/>
                    <a:pt x="10800" y="20400"/>
                  </a:cubicBezTo>
                  <a:cubicBezTo>
                    <a:pt x="16102" y="20400"/>
                    <a:pt x="20400" y="16102"/>
                    <a:pt x="20400" y="10800"/>
                  </a:cubicBezTo>
                  <a:cubicBezTo>
                    <a:pt x="20400" y="5498"/>
                    <a:pt x="16102" y="1200"/>
                    <a:pt x="10800" y="1200"/>
                  </a:cubicBezTo>
                  <a:cubicBezTo>
                    <a:pt x="5498" y="1200"/>
                    <a:pt x="1200" y="5498"/>
                    <a:pt x="120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AutoShape 88"/>
            <p:cNvSpPr>
              <a:spLocks noChangeArrowheads="1"/>
            </p:cNvSpPr>
            <p:nvPr/>
          </p:nvSpPr>
          <p:spPr bwMode="auto">
            <a:xfrm>
              <a:off x="4896" y="1776"/>
              <a:ext cx="384" cy="384"/>
            </a:xfrm>
            <a:custGeom>
              <a:avLst/>
              <a:gdLst>
                <a:gd name="T0" fmla="*/ 192 w 21600"/>
                <a:gd name="T1" fmla="*/ 0 h 21600"/>
                <a:gd name="T2" fmla="*/ 56 w 21600"/>
                <a:gd name="T3" fmla="*/ 56 h 21600"/>
                <a:gd name="T4" fmla="*/ 0 w 21600"/>
                <a:gd name="T5" fmla="*/ 192 h 21600"/>
                <a:gd name="T6" fmla="*/ 56 w 21600"/>
                <a:gd name="T7" fmla="*/ 328 h 21600"/>
                <a:gd name="T8" fmla="*/ 192 w 21600"/>
                <a:gd name="T9" fmla="*/ 384 h 21600"/>
                <a:gd name="T10" fmla="*/ 328 w 21600"/>
                <a:gd name="T11" fmla="*/ 328 h 21600"/>
                <a:gd name="T12" fmla="*/ 384 w 21600"/>
                <a:gd name="T13" fmla="*/ 192 h 21600"/>
                <a:gd name="T14" fmla="*/ 328 w 21600"/>
                <a:gd name="T15" fmla="*/ 5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00" y="10800"/>
                  </a:moveTo>
                  <a:cubicBezTo>
                    <a:pt x="1200" y="16102"/>
                    <a:pt x="5498" y="20400"/>
                    <a:pt x="10800" y="20400"/>
                  </a:cubicBezTo>
                  <a:cubicBezTo>
                    <a:pt x="16102" y="20400"/>
                    <a:pt x="20400" y="16102"/>
                    <a:pt x="20400" y="10800"/>
                  </a:cubicBezTo>
                  <a:cubicBezTo>
                    <a:pt x="20400" y="5498"/>
                    <a:pt x="16102" y="1200"/>
                    <a:pt x="10800" y="1200"/>
                  </a:cubicBezTo>
                  <a:cubicBezTo>
                    <a:pt x="5498" y="1200"/>
                    <a:pt x="1200" y="5498"/>
                    <a:pt x="120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AutoShape 89"/>
            <p:cNvSpPr>
              <a:spLocks noChangeArrowheads="1"/>
            </p:cNvSpPr>
            <p:nvPr/>
          </p:nvSpPr>
          <p:spPr bwMode="auto">
            <a:xfrm>
              <a:off x="4944" y="2976"/>
              <a:ext cx="384" cy="384"/>
            </a:xfrm>
            <a:custGeom>
              <a:avLst/>
              <a:gdLst>
                <a:gd name="T0" fmla="*/ 192 w 21600"/>
                <a:gd name="T1" fmla="*/ 0 h 21600"/>
                <a:gd name="T2" fmla="*/ 56 w 21600"/>
                <a:gd name="T3" fmla="*/ 56 h 21600"/>
                <a:gd name="T4" fmla="*/ 0 w 21600"/>
                <a:gd name="T5" fmla="*/ 192 h 21600"/>
                <a:gd name="T6" fmla="*/ 56 w 21600"/>
                <a:gd name="T7" fmla="*/ 328 h 21600"/>
                <a:gd name="T8" fmla="*/ 192 w 21600"/>
                <a:gd name="T9" fmla="*/ 384 h 21600"/>
                <a:gd name="T10" fmla="*/ 328 w 21600"/>
                <a:gd name="T11" fmla="*/ 328 h 21600"/>
                <a:gd name="T12" fmla="*/ 384 w 21600"/>
                <a:gd name="T13" fmla="*/ 192 h 21600"/>
                <a:gd name="T14" fmla="*/ 328 w 21600"/>
                <a:gd name="T15" fmla="*/ 5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00" y="10800"/>
                  </a:moveTo>
                  <a:cubicBezTo>
                    <a:pt x="1200" y="16102"/>
                    <a:pt x="5498" y="20400"/>
                    <a:pt x="10800" y="20400"/>
                  </a:cubicBezTo>
                  <a:cubicBezTo>
                    <a:pt x="16102" y="20400"/>
                    <a:pt x="20400" y="16102"/>
                    <a:pt x="20400" y="10800"/>
                  </a:cubicBezTo>
                  <a:cubicBezTo>
                    <a:pt x="20400" y="5498"/>
                    <a:pt x="16102" y="1200"/>
                    <a:pt x="10800" y="1200"/>
                  </a:cubicBezTo>
                  <a:cubicBezTo>
                    <a:pt x="5498" y="1200"/>
                    <a:pt x="1200" y="5498"/>
                    <a:pt x="120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" name="下箭头 118"/>
          <p:cNvSpPr/>
          <p:nvPr/>
        </p:nvSpPr>
        <p:spPr>
          <a:xfrm>
            <a:off x="8531138" y="2502202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386" y="463138"/>
            <a:ext cx="304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48606" y="1891332"/>
            <a:ext cx="3319811" cy="2606964"/>
            <a:chOff x="1179103" y="64220"/>
            <a:chExt cx="3319811" cy="2606964"/>
          </a:xfrm>
        </p:grpSpPr>
        <p:sp>
          <p:nvSpPr>
            <p:cNvPr id="6" name="同侧圆角矩形 5"/>
            <p:cNvSpPr/>
            <p:nvPr/>
          </p:nvSpPr>
          <p:spPr>
            <a:xfrm rot="5400000">
              <a:off x="2269825" y="-1026502"/>
              <a:ext cx="1080282" cy="3261725"/>
            </a:xfrm>
            <a:prstGeom prst="round2SameRect">
              <a:avLst/>
            </a:pr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同侧圆角矩形 4"/>
            <p:cNvSpPr/>
            <p:nvPr/>
          </p:nvSpPr>
          <p:spPr>
            <a:xfrm>
              <a:off x="1289924" y="1696372"/>
              <a:ext cx="3208990" cy="974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822366" y="3372624"/>
            <a:ext cx="4907024" cy="238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>
                <a:solidFill>
                  <a:schemeClr val="tx1"/>
                </a:solidFill>
              </a:rPr>
              <a:t>E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quivalence </a:t>
            </a:r>
            <a:r>
              <a:rPr kumimoji="1" lang="en-US" altLang="zh-CN" sz="6000" b="1" dirty="0">
                <a:solidFill>
                  <a:schemeClr val="tx1"/>
                </a:solidFill>
              </a:rPr>
              <a:t>P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artitioning Algorithm 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834286" y="1448923"/>
            <a:ext cx="4735286" cy="17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b="1" dirty="0">
                <a:solidFill>
                  <a:schemeClr val="tx1"/>
                </a:solidFill>
              </a:rPr>
              <a:t>D</a:t>
            </a:r>
            <a:r>
              <a:rPr kumimoji="1" lang="en-US" altLang="zh-CN" sz="6000" b="1" dirty="0" smtClean="0">
                <a:solidFill>
                  <a:schemeClr val="tx1"/>
                </a:solidFill>
              </a:rPr>
              <a:t>FA =&gt; DFA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20" name="Group 1027"/>
          <p:cNvGrpSpPr>
            <a:grpSpLocks/>
          </p:cNvGrpSpPr>
          <p:nvPr/>
        </p:nvGrpSpPr>
        <p:grpSpPr bwMode="auto">
          <a:xfrm rot="5335856" flipV="1">
            <a:off x="8825840" y="3390099"/>
            <a:ext cx="457200" cy="381000"/>
            <a:chOff x="2736" y="3360"/>
            <a:chExt cx="288" cy="240"/>
          </a:xfrm>
        </p:grpSpPr>
        <p:sp>
          <p:nvSpPr>
            <p:cNvPr id="121" name="Arc 1028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029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" name="Oval 1030"/>
          <p:cNvSpPr>
            <a:spLocks noChangeArrowheads="1"/>
          </p:cNvSpPr>
          <p:nvPr/>
        </p:nvSpPr>
        <p:spPr bwMode="auto">
          <a:xfrm>
            <a:off x="5968340" y="1751799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" name="Line 1031"/>
          <p:cNvSpPr>
            <a:spLocks noChangeShapeType="1"/>
          </p:cNvSpPr>
          <p:nvPr/>
        </p:nvSpPr>
        <p:spPr bwMode="auto">
          <a:xfrm>
            <a:off x="5358740" y="205659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Text Box 1032"/>
          <p:cNvSpPr txBox="1">
            <a:spLocks noChangeArrowheads="1"/>
          </p:cNvSpPr>
          <p:nvPr/>
        </p:nvSpPr>
        <p:spPr bwMode="auto">
          <a:xfrm>
            <a:off x="6028665" y="174227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/>
              <a:t> 0</a:t>
            </a:r>
          </a:p>
        </p:txBody>
      </p:sp>
      <p:sp>
        <p:nvSpPr>
          <p:cNvPr id="126" name="Oval 1033"/>
          <p:cNvSpPr>
            <a:spLocks noChangeArrowheads="1"/>
          </p:cNvSpPr>
          <p:nvPr/>
        </p:nvSpPr>
        <p:spPr bwMode="auto">
          <a:xfrm>
            <a:off x="7111340" y="92312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7" name="Text Box 1034"/>
          <p:cNvSpPr txBox="1">
            <a:spLocks noChangeArrowheads="1"/>
          </p:cNvSpPr>
          <p:nvPr/>
        </p:nvSpPr>
        <p:spPr bwMode="auto">
          <a:xfrm>
            <a:off x="7171665" y="91359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1</a:t>
            </a:r>
          </a:p>
        </p:txBody>
      </p:sp>
      <p:sp>
        <p:nvSpPr>
          <p:cNvPr id="128" name="Oval 1035"/>
          <p:cNvSpPr>
            <a:spLocks noChangeArrowheads="1"/>
          </p:cNvSpPr>
          <p:nvPr/>
        </p:nvSpPr>
        <p:spPr bwMode="auto">
          <a:xfrm>
            <a:off x="7111340" y="259952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Text Box 1036"/>
          <p:cNvSpPr txBox="1">
            <a:spLocks noChangeArrowheads="1"/>
          </p:cNvSpPr>
          <p:nvPr/>
        </p:nvSpPr>
        <p:spPr bwMode="auto">
          <a:xfrm>
            <a:off x="7171665" y="258999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2</a:t>
            </a:r>
          </a:p>
        </p:txBody>
      </p:sp>
      <p:sp>
        <p:nvSpPr>
          <p:cNvPr id="130" name="AutoShape 1037"/>
          <p:cNvSpPr>
            <a:spLocks noChangeArrowheads="1"/>
          </p:cNvSpPr>
          <p:nvPr/>
        </p:nvSpPr>
        <p:spPr bwMode="auto">
          <a:xfrm>
            <a:off x="8635340" y="761199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 Box 1038"/>
          <p:cNvSpPr txBox="1">
            <a:spLocks noChangeArrowheads="1"/>
          </p:cNvSpPr>
          <p:nvPr/>
        </p:nvSpPr>
        <p:spPr bwMode="auto">
          <a:xfrm>
            <a:off x="8771865" y="90407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3</a:t>
            </a:r>
          </a:p>
        </p:txBody>
      </p:sp>
      <p:sp>
        <p:nvSpPr>
          <p:cNvPr id="132" name="AutoShape 1039"/>
          <p:cNvSpPr>
            <a:spLocks noChangeArrowheads="1"/>
          </p:cNvSpPr>
          <p:nvPr/>
        </p:nvSpPr>
        <p:spPr bwMode="auto">
          <a:xfrm>
            <a:off x="8635340" y="2589999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 Box 1040"/>
          <p:cNvSpPr txBox="1">
            <a:spLocks noChangeArrowheads="1"/>
          </p:cNvSpPr>
          <p:nvPr/>
        </p:nvSpPr>
        <p:spPr bwMode="auto">
          <a:xfrm>
            <a:off x="8771865" y="273287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5</a:t>
            </a:r>
          </a:p>
        </p:txBody>
      </p:sp>
      <p:sp>
        <p:nvSpPr>
          <p:cNvPr id="134" name="AutoShape 1041"/>
          <p:cNvSpPr>
            <a:spLocks noChangeArrowheads="1"/>
          </p:cNvSpPr>
          <p:nvPr/>
        </p:nvSpPr>
        <p:spPr bwMode="auto">
          <a:xfrm>
            <a:off x="10464140" y="761199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 Box 1042"/>
          <p:cNvSpPr txBox="1">
            <a:spLocks noChangeArrowheads="1"/>
          </p:cNvSpPr>
          <p:nvPr/>
        </p:nvSpPr>
        <p:spPr bwMode="auto">
          <a:xfrm>
            <a:off x="10600665" y="90407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4</a:t>
            </a:r>
          </a:p>
        </p:txBody>
      </p:sp>
      <p:sp>
        <p:nvSpPr>
          <p:cNvPr id="136" name="AutoShape 1043"/>
          <p:cNvSpPr>
            <a:spLocks noChangeArrowheads="1"/>
          </p:cNvSpPr>
          <p:nvPr/>
        </p:nvSpPr>
        <p:spPr bwMode="auto">
          <a:xfrm>
            <a:off x="10540340" y="2589999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 Box 1044"/>
          <p:cNvSpPr txBox="1">
            <a:spLocks noChangeArrowheads="1"/>
          </p:cNvSpPr>
          <p:nvPr/>
        </p:nvSpPr>
        <p:spPr bwMode="auto">
          <a:xfrm>
            <a:off x="10676865" y="273287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6</a:t>
            </a:r>
          </a:p>
        </p:txBody>
      </p:sp>
      <p:sp>
        <p:nvSpPr>
          <p:cNvPr id="138" name="Line 1045"/>
          <p:cNvSpPr>
            <a:spLocks noChangeShapeType="1"/>
          </p:cNvSpPr>
          <p:nvPr/>
        </p:nvSpPr>
        <p:spPr bwMode="auto">
          <a:xfrm flipV="1">
            <a:off x="6425540" y="1294599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1046"/>
          <p:cNvSpPr>
            <a:spLocks noChangeShapeType="1"/>
          </p:cNvSpPr>
          <p:nvPr/>
        </p:nvSpPr>
        <p:spPr bwMode="auto">
          <a:xfrm>
            <a:off x="6349340" y="2361399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1047"/>
          <p:cNvSpPr>
            <a:spLocks noChangeShapeType="1"/>
          </p:cNvSpPr>
          <p:nvPr/>
        </p:nvSpPr>
        <p:spPr bwMode="auto">
          <a:xfrm>
            <a:off x="7187540" y="1446999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1048"/>
          <p:cNvSpPr>
            <a:spLocks noChangeShapeType="1"/>
          </p:cNvSpPr>
          <p:nvPr/>
        </p:nvSpPr>
        <p:spPr bwMode="auto">
          <a:xfrm flipV="1">
            <a:off x="7568540" y="152319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1049"/>
          <p:cNvSpPr>
            <a:spLocks noChangeShapeType="1"/>
          </p:cNvSpPr>
          <p:nvPr/>
        </p:nvSpPr>
        <p:spPr bwMode="auto">
          <a:xfrm>
            <a:off x="7720940" y="114219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1050"/>
          <p:cNvSpPr>
            <a:spLocks noChangeShapeType="1"/>
          </p:cNvSpPr>
          <p:nvPr/>
        </p:nvSpPr>
        <p:spPr bwMode="auto">
          <a:xfrm>
            <a:off x="7720940" y="289479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1051"/>
          <p:cNvSpPr>
            <a:spLocks noChangeShapeType="1"/>
          </p:cNvSpPr>
          <p:nvPr/>
        </p:nvSpPr>
        <p:spPr bwMode="auto">
          <a:xfrm>
            <a:off x="9473540" y="1142199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1052"/>
          <p:cNvSpPr>
            <a:spLocks noChangeShapeType="1"/>
          </p:cNvSpPr>
          <p:nvPr/>
        </p:nvSpPr>
        <p:spPr bwMode="auto">
          <a:xfrm>
            <a:off x="9473540" y="2970999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1053"/>
          <p:cNvSpPr>
            <a:spLocks noChangeShapeType="1"/>
          </p:cNvSpPr>
          <p:nvPr/>
        </p:nvSpPr>
        <p:spPr bwMode="auto">
          <a:xfrm flipH="1">
            <a:off x="9397340" y="1370799"/>
            <a:ext cx="1143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1054"/>
          <p:cNvSpPr>
            <a:spLocks noChangeShapeType="1"/>
          </p:cNvSpPr>
          <p:nvPr/>
        </p:nvSpPr>
        <p:spPr bwMode="auto">
          <a:xfrm flipH="1" flipV="1">
            <a:off x="9321140" y="1446999"/>
            <a:ext cx="1295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Line 1055"/>
          <p:cNvSpPr>
            <a:spLocks noChangeShapeType="1"/>
          </p:cNvSpPr>
          <p:nvPr/>
        </p:nvSpPr>
        <p:spPr bwMode="auto">
          <a:xfrm>
            <a:off x="10768940" y="152319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Line 1056"/>
          <p:cNvSpPr>
            <a:spLocks noChangeShapeType="1"/>
          </p:cNvSpPr>
          <p:nvPr/>
        </p:nvSpPr>
        <p:spPr bwMode="auto">
          <a:xfrm flipV="1">
            <a:off x="11149940" y="1446999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Text Box 1057"/>
          <p:cNvSpPr txBox="1">
            <a:spLocks noChangeArrowheads="1"/>
          </p:cNvSpPr>
          <p:nvPr/>
        </p:nvSpPr>
        <p:spPr bwMode="auto">
          <a:xfrm>
            <a:off x="6485865" y="1132674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1" name="Text Box 1058"/>
          <p:cNvSpPr txBox="1">
            <a:spLocks noChangeArrowheads="1"/>
          </p:cNvSpPr>
          <p:nvPr/>
        </p:nvSpPr>
        <p:spPr bwMode="auto">
          <a:xfrm>
            <a:off x="7416140" y="1675599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2" name="Text Box 1059"/>
          <p:cNvSpPr txBox="1">
            <a:spLocks noChangeArrowheads="1"/>
          </p:cNvSpPr>
          <p:nvPr/>
        </p:nvSpPr>
        <p:spPr bwMode="auto">
          <a:xfrm>
            <a:off x="7900328" y="699287"/>
            <a:ext cx="43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3" name="Text Box 1060"/>
          <p:cNvSpPr txBox="1">
            <a:spLocks noChangeArrowheads="1"/>
          </p:cNvSpPr>
          <p:nvPr/>
        </p:nvSpPr>
        <p:spPr bwMode="auto">
          <a:xfrm>
            <a:off x="8787740" y="227799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4" name="Text Box 1061"/>
          <p:cNvSpPr txBox="1">
            <a:spLocks noChangeArrowheads="1"/>
          </p:cNvSpPr>
          <p:nvPr/>
        </p:nvSpPr>
        <p:spPr bwMode="auto">
          <a:xfrm>
            <a:off x="9652928" y="2528087"/>
            <a:ext cx="43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5" name="Text Box 1062"/>
          <p:cNvSpPr txBox="1">
            <a:spLocks noChangeArrowheads="1"/>
          </p:cNvSpPr>
          <p:nvPr/>
        </p:nvSpPr>
        <p:spPr bwMode="auto">
          <a:xfrm>
            <a:off x="10414928" y="1675599"/>
            <a:ext cx="43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6" name="Text Box 1063"/>
          <p:cNvSpPr txBox="1">
            <a:spLocks noChangeArrowheads="1"/>
          </p:cNvSpPr>
          <p:nvPr/>
        </p:nvSpPr>
        <p:spPr bwMode="auto">
          <a:xfrm>
            <a:off x="9271928" y="1537487"/>
            <a:ext cx="43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57" name="Text Box 1064"/>
          <p:cNvSpPr txBox="1">
            <a:spLocks noChangeArrowheads="1"/>
          </p:cNvSpPr>
          <p:nvPr/>
        </p:nvSpPr>
        <p:spPr bwMode="auto">
          <a:xfrm>
            <a:off x="6577940" y="2223287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58" name="Text Box 1065"/>
          <p:cNvSpPr txBox="1">
            <a:spLocks noChangeArrowheads="1"/>
          </p:cNvSpPr>
          <p:nvPr/>
        </p:nvSpPr>
        <p:spPr bwMode="auto">
          <a:xfrm>
            <a:off x="7949540" y="2451887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59" name="Text Box 1066"/>
          <p:cNvSpPr txBox="1">
            <a:spLocks noChangeArrowheads="1"/>
          </p:cNvSpPr>
          <p:nvPr/>
        </p:nvSpPr>
        <p:spPr bwMode="auto">
          <a:xfrm>
            <a:off x="6812890" y="1689887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60" name="Text Box 1067"/>
          <p:cNvSpPr txBox="1">
            <a:spLocks noChangeArrowheads="1"/>
          </p:cNvSpPr>
          <p:nvPr/>
        </p:nvSpPr>
        <p:spPr bwMode="auto">
          <a:xfrm>
            <a:off x="9930740" y="129459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61" name="Text Box 1068"/>
          <p:cNvSpPr txBox="1">
            <a:spLocks noChangeArrowheads="1"/>
          </p:cNvSpPr>
          <p:nvPr/>
        </p:nvSpPr>
        <p:spPr bwMode="auto">
          <a:xfrm>
            <a:off x="9625940" y="699287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62" name="Text Box 1069"/>
          <p:cNvSpPr txBox="1">
            <a:spLocks noChangeArrowheads="1"/>
          </p:cNvSpPr>
          <p:nvPr/>
        </p:nvSpPr>
        <p:spPr bwMode="auto">
          <a:xfrm>
            <a:off x="10775290" y="167559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63" name="Text Box 1070"/>
          <p:cNvSpPr txBox="1">
            <a:spLocks noChangeArrowheads="1"/>
          </p:cNvSpPr>
          <p:nvPr/>
        </p:nvSpPr>
        <p:spPr bwMode="auto">
          <a:xfrm>
            <a:off x="8794090" y="3290087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grpSp>
        <p:nvGrpSpPr>
          <p:cNvPr id="164" name="Group 1071"/>
          <p:cNvGrpSpPr>
            <a:grpSpLocks/>
          </p:cNvGrpSpPr>
          <p:nvPr/>
        </p:nvGrpSpPr>
        <p:grpSpPr bwMode="auto">
          <a:xfrm rot="-5335856">
            <a:off x="8825840" y="418299"/>
            <a:ext cx="457200" cy="381000"/>
            <a:chOff x="2736" y="3360"/>
            <a:chExt cx="288" cy="240"/>
          </a:xfrm>
        </p:grpSpPr>
        <p:sp>
          <p:nvSpPr>
            <p:cNvPr id="165" name="Arc 1072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073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" name="Oval 1027"/>
          <p:cNvSpPr>
            <a:spLocks noChangeArrowheads="1"/>
          </p:cNvSpPr>
          <p:nvPr/>
        </p:nvSpPr>
        <p:spPr bwMode="auto">
          <a:xfrm>
            <a:off x="6589815" y="528668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" name="Line 1028"/>
          <p:cNvSpPr>
            <a:spLocks noChangeShapeType="1"/>
          </p:cNvSpPr>
          <p:nvPr/>
        </p:nvSpPr>
        <p:spPr bwMode="auto">
          <a:xfrm>
            <a:off x="5980215" y="559148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Text Box 1029"/>
          <p:cNvSpPr txBox="1">
            <a:spLocks noChangeArrowheads="1"/>
          </p:cNvSpPr>
          <p:nvPr/>
        </p:nvSpPr>
        <p:spPr bwMode="auto">
          <a:xfrm>
            <a:off x="6650140" y="527715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0</a:t>
            </a:r>
          </a:p>
        </p:txBody>
      </p:sp>
      <p:sp>
        <p:nvSpPr>
          <p:cNvPr id="170" name="Oval 1030"/>
          <p:cNvSpPr>
            <a:spLocks noChangeArrowheads="1"/>
          </p:cNvSpPr>
          <p:nvPr/>
        </p:nvSpPr>
        <p:spPr bwMode="auto">
          <a:xfrm>
            <a:off x="7732815" y="4458009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" name="Text Box 1031"/>
          <p:cNvSpPr txBox="1">
            <a:spLocks noChangeArrowheads="1"/>
          </p:cNvSpPr>
          <p:nvPr/>
        </p:nvSpPr>
        <p:spPr bwMode="auto">
          <a:xfrm>
            <a:off x="7793140" y="444848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1</a:t>
            </a:r>
          </a:p>
        </p:txBody>
      </p:sp>
      <p:sp>
        <p:nvSpPr>
          <p:cNvPr id="172" name="Oval 1032"/>
          <p:cNvSpPr>
            <a:spLocks noChangeArrowheads="1"/>
          </p:cNvSpPr>
          <p:nvPr/>
        </p:nvSpPr>
        <p:spPr bwMode="auto">
          <a:xfrm>
            <a:off x="7732815" y="6134409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" name="Text Box 1033"/>
          <p:cNvSpPr txBox="1">
            <a:spLocks noChangeArrowheads="1"/>
          </p:cNvSpPr>
          <p:nvPr/>
        </p:nvSpPr>
        <p:spPr bwMode="auto">
          <a:xfrm>
            <a:off x="7793140" y="612488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2</a:t>
            </a:r>
          </a:p>
        </p:txBody>
      </p:sp>
      <p:sp>
        <p:nvSpPr>
          <p:cNvPr id="174" name="Line 1034"/>
          <p:cNvSpPr>
            <a:spLocks noChangeShapeType="1"/>
          </p:cNvSpPr>
          <p:nvPr/>
        </p:nvSpPr>
        <p:spPr bwMode="auto">
          <a:xfrm flipV="1">
            <a:off x="7047015" y="4829484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035"/>
          <p:cNvSpPr>
            <a:spLocks noChangeShapeType="1"/>
          </p:cNvSpPr>
          <p:nvPr/>
        </p:nvSpPr>
        <p:spPr bwMode="auto">
          <a:xfrm>
            <a:off x="6970815" y="5896284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036"/>
          <p:cNvSpPr>
            <a:spLocks noChangeShapeType="1"/>
          </p:cNvSpPr>
          <p:nvPr/>
        </p:nvSpPr>
        <p:spPr bwMode="auto">
          <a:xfrm>
            <a:off x="7809015" y="498188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1037"/>
          <p:cNvSpPr>
            <a:spLocks noChangeShapeType="1"/>
          </p:cNvSpPr>
          <p:nvPr/>
        </p:nvSpPr>
        <p:spPr bwMode="auto">
          <a:xfrm flipV="1">
            <a:off x="8190015" y="5058084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Text Box 1038"/>
          <p:cNvSpPr txBox="1">
            <a:spLocks noChangeArrowheads="1"/>
          </p:cNvSpPr>
          <p:nvPr/>
        </p:nvSpPr>
        <p:spPr bwMode="auto">
          <a:xfrm>
            <a:off x="7107340" y="4667559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79" name="Text Box 1039"/>
          <p:cNvSpPr txBox="1">
            <a:spLocks noChangeArrowheads="1"/>
          </p:cNvSpPr>
          <p:nvPr/>
        </p:nvSpPr>
        <p:spPr bwMode="auto">
          <a:xfrm>
            <a:off x="8037615" y="5210484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80" name="Text Box 1040"/>
          <p:cNvSpPr txBox="1">
            <a:spLocks noChangeArrowheads="1"/>
          </p:cNvSpPr>
          <p:nvPr/>
        </p:nvSpPr>
        <p:spPr bwMode="auto">
          <a:xfrm>
            <a:off x="7199415" y="5758172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81" name="Text Box 1041"/>
          <p:cNvSpPr txBox="1">
            <a:spLocks noChangeArrowheads="1"/>
          </p:cNvSpPr>
          <p:nvPr/>
        </p:nvSpPr>
        <p:spPr bwMode="auto">
          <a:xfrm>
            <a:off x="7434365" y="5224772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82" name="AutoShape 1042"/>
          <p:cNvSpPr>
            <a:spLocks noChangeArrowheads="1"/>
          </p:cNvSpPr>
          <p:nvPr/>
        </p:nvSpPr>
        <p:spPr bwMode="auto">
          <a:xfrm>
            <a:off x="9942615" y="5210484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Text Box 1043"/>
          <p:cNvSpPr txBox="1">
            <a:spLocks noChangeArrowheads="1"/>
          </p:cNvSpPr>
          <p:nvPr/>
        </p:nvSpPr>
        <p:spPr bwMode="auto">
          <a:xfrm>
            <a:off x="10079140" y="5353359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3</a:t>
            </a:r>
          </a:p>
        </p:txBody>
      </p:sp>
      <p:sp>
        <p:nvSpPr>
          <p:cNvPr id="184" name="Text Box 1044"/>
          <p:cNvSpPr txBox="1">
            <a:spLocks noChangeArrowheads="1"/>
          </p:cNvSpPr>
          <p:nvPr/>
        </p:nvSpPr>
        <p:spPr bwMode="auto">
          <a:xfrm>
            <a:off x="8875815" y="4615172"/>
            <a:ext cx="430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sp>
        <p:nvSpPr>
          <p:cNvPr id="185" name="Text Box 1045"/>
          <p:cNvSpPr txBox="1">
            <a:spLocks noChangeArrowheads="1"/>
          </p:cNvSpPr>
          <p:nvPr/>
        </p:nvSpPr>
        <p:spPr bwMode="auto">
          <a:xfrm>
            <a:off x="10095015" y="4677084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a</a:t>
            </a:r>
          </a:p>
        </p:txBody>
      </p:sp>
      <p:grpSp>
        <p:nvGrpSpPr>
          <p:cNvPr id="186" name="Group 1046"/>
          <p:cNvGrpSpPr>
            <a:grpSpLocks/>
          </p:cNvGrpSpPr>
          <p:nvPr/>
        </p:nvGrpSpPr>
        <p:grpSpPr bwMode="auto">
          <a:xfrm rot="-5335856">
            <a:off x="10133115" y="4867584"/>
            <a:ext cx="457200" cy="381000"/>
            <a:chOff x="2736" y="3360"/>
            <a:chExt cx="288" cy="240"/>
          </a:xfrm>
        </p:grpSpPr>
        <p:sp>
          <p:nvSpPr>
            <p:cNvPr id="187" name="Arc 1047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1048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" name="Line 1049"/>
          <p:cNvSpPr>
            <a:spLocks noChangeShapeType="1"/>
          </p:cNvSpPr>
          <p:nvPr/>
        </p:nvSpPr>
        <p:spPr bwMode="auto">
          <a:xfrm>
            <a:off x="8342415" y="4753284"/>
            <a:ext cx="1600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1050"/>
          <p:cNvSpPr>
            <a:spLocks noChangeShapeType="1"/>
          </p:cNvSpPr>
          <p:nvPr/>
        </p:nvSpPr>
        <p:spPr bwMode="auto">
          <a:xfrm flipV="1">
            <a:off x="8342415" y="5667684"/>
            <a:ext cx="1600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Text Box 1051"/>
          <p:cNvSpPr txBox="1">
            <a:spLocks noChangeArrowheads="1"/>
          </p:cNvSpPr>
          <p:nvPr/>
        </p:nvSpPr>
        <p:spPr bwMode="auto">
          <a:xfrm>
            <a:off x="8882165" y="559148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grpSp>
        <p:nvGrpSpPr>
          <p:cNvPr id="192" name="Group 1052"/>
          <p:cNvGrpSpPr>
            <a:grpSpLocks/>
          </p:cNvGrpSpPr>
          <p:nvPr/>
        </p:nvGrpSpPr>
        <p:grpSpPr bwMode="auto">
          <a:xfrm rot="10735856" flipH="1">
            <a:off x="10704615" y="5400984"/>
            <a:ext cx="457200" cy="381000"/>
            <a:chOff x="2736" y="3360"/>
            <a:chExt cx="288" cy="240"/>
          </a:xfrm>
        </p:grpSpPr>
        <p:sp>
          <p:nvSpPr>
            <p:cNvPr id="193" name="Arc 1053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054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" name="Text Box 1055"/>
          <p:cNvSpPr txBox="1">
            <a:spLocks noChangeArrowheads="1"/>
          </p:cNvSpPr>
          <p:nvPr/>
        </p:nvSpPr>
        <p:spPr bwMode="auto">
          <a:xfrm>
            <a:off x="10933215" y="5515284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 b</a:t>
            </a:r>
          </a:p>
        </p:txBody>
      </p:sp>
      <p:sp>
        <p:nvSpPr>
          <p:cNvPr id="196" name="下箭头 195"/>
          <p:cNvSpPr/>
          <p:nvPr/>
        </p:nvSpPr>
        <p:spPr>
          <a:xfrm>
            <a:off x="7949540" y="3416195"/>
            <a:ext cx="334620" cy="73780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85917" y="1927375"/>
            <a:ext cx="41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>
                <a:solidFill>
                  <a:schemeClr val="tx1"/>
                </a:solidFill>
              </a:rPr>
              <a:t>0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939</Words>
  <Application>Microsoft Office PowerPoint</Application>
  <PresentationFormat>宽屏</PresentationFormat>
  <Paragraphs>415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华文楷体</vt:lpstr>
      <vt:lpstr>宋体</vt:lpstr>
      <vt:lpstr>Microsoft YaHei</vt:lpstr>
      <vt:lpstr>Microsoft YaHei</vt:lpstr>
      <vt:lpstr>Arial</vt:lpstr>
      <vt:lpstr>Calibri</vt:lpstr>
      <vt:lpstr>Calibri Light</vt:lpstr>
      <vt:lpstr>Segoe UI</vt:lpstr>
      <vt:lpstr>Symbol</vt:lpstr>
      <vt:lpstr>Times New Roman</vt:lpstr>
      <vt:lpstr>Office 主题</vt:lpstr>
      <vt:lpstr>编译原理课程设计 Compiler Principle Curriculum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wangduo</dc:creator>
  <cp:lastModifiedBy>wangduo</cp:lastModifiedBy>
  <cp:revision>190</cp:revision>
  <dcterms:created xsi:type="dcterms:W3CDTF">2017-05-31T05:09:54Z</dcterms:created>
  <dcterms:modified xsi:type="dcterms:W3CDTF">2017-06-01T02:43:42Z</dcterms:modified>
</cp:coreProperties>
</file>