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197"/>
  </p:notesMasterIdLst>
  <p:handoutMasterIdLst>
    <p:handoutMasterId r:id="rId198"/>
  </p:handoutMasterIdLst>
  <p:sldIdLst>
    <p:sldId id="364" r:id="rId2"/>
    <p:sldId id="365" r:id="rId3"/>
    <p:sldId id="366" r:id="rId4"/>
    <p:sldId id="293" r:id="rId5"/>
    <p:sldId id="260" r:id="rId6"/>
    <p:sldId id="295" r:id="rId7"/>
    <p:sldId id="296" r:id="rId8"/>
    <p:sldId id="297" r:id="rId9"/>
    <p:sldId id="261" r:id="rId10"/>
    <p:sldId id="262" r:id="rId11"/>
    <p:sldId id="263" r:id="rId12"/>
    <p:sldId id="264" r:id="rId13"/>
    <p:sldId id="298" r:id="rId14"/>
    <p:sldId id="265" r:id="rId15"/>
    <p:sldId id="299" r:id="rId16"/>
    <p:sldId id="300" r:id="rId17"/>
    <p:sldId id="302" r:id="rId18"/>
    <p:sldId id="301" r:id="rId19"/>
    <p:sldId id="303" r:id="rId20"/>
    <p:sldId id="362" r:id="rId21"/>
    <p:sldId id="304" r:id="rId22"/>
    <p:sldId id="305" r:id="rId23"/>
    <p:sldId id="306" r:id="rId24"/>
    <p:sldId id="348" r:id="rId25"/>
    <p:sldId id="307" r:id="rId26"/>
    <p:sldId id="308" r:id="rId27"/>
    <p:sldId id="349" r:id="rId28"/>
    <p:sldId id="309" r:id="rId29"/>
    <p:sldId id="310" r:id="rId30"/>
    <p:sldId id="350" r:id="rId31"/>
    <p:sldId id="351" r:id="rId32"/>
    <p:sldId id="311" r:id="rId33"/>
    <p:sldId id="312" r:id="rId34"/>
    <p:sldId id="313" r:id="rId35"/>
    <p:sldId id="352" r:id="rId36"/>
    <p:sldId id="367" r:id="rId37"/>
    <p:sldId id="368" r:id="rId38"/>
    <p:sldId id="369" r:id="rId39"/>
    <p:sldId id="370" r:id="rId40"/>
    <p:sldId id="371" r:id="rId41"/>
    <p:sldId id="372" r:id="rId42"/>
    <p:sldId id="373" r:id="rId43"/>
    <p:sldId id="374" r:id="rId44"/>
    <p:sldId id="375" r:id="rId45"/>
    <p:sldId id="376" r:id="rId46"/>
    <p:sldId id="377" r:id="rId47"/>
    <p:sldId id="378" r:id="rId48"/>
    <p:sldId id="379" r:id="rId49"/>
    <p:sldId id="380" r:id="rId50"/>
    <p:sldId id="381" r:id="rId51"/>
    <p:sldId id="382" r:id="rId52"/>
    <p:sldId id="383" r:id="rId53"/>
    <p:sldId id="384" r:id="rId54"/>
    <p:sldId id="385" r:id="rId55"/>
    <p:sldId id="386" r:id="rId56"/>
    <p:sldId id="387" r:id="rId57"/>
    <p:sldId id="388" r:id="rId58"/>
    <p:sldId id="389" r:id="rId59"/>
    <p:sldId id="390" r:id="rId60"/>
    <p:sldId id="391" r:id="rId61"/>
    <p:sldId id="392" r:id="rId62"/>
    <p:sldId id="393" r:id="rId63"/>
    <p:sldId id="394" r:id="rId64"/>
    <p:sldId id="395" r:id="rId65"/>
    <p:sldId id="396" r:id="rId66"/>
    <p:sldId id="397" r:id="rId67"/>
    <p:sldId id="398" r:id="rId68"/>
    <p:sldId id="399" r:id="rId69"/>
    <p:sldId id="400" r:id="rId70"/>
    <p:sldId id="401" r:id="rId71"/>
    <p:sldId id="402" r:id="rId72"/>
    <p:sldId id="403" r:id="rId73"/>
    <p:sldId id="404" r:id="rId74"/>
    <p:sldId id="405" r:id="rId75"/>
    <p:sldId id="406" r:id="rId76"/>
    <p:sldId id="407" r:id="rId77"/>
    <p:sldId id="408" r:id="rId78"/>
    <p:sldId id="409" r:id="rId79"/>
    <p:sldId id="410" r:id="rId80"/>
    <p:sldId id="411" r:id="rId81"/>
    <p:sldId id="412" r:id="rId82"/>
    <p:sldId id="413" r:id="rId83"/>
    <p:sldId id="414" r:id="rId84"/>
    <p:sldId id="415" r:id="rId85"/>
    <p:sldId id="416" r:id="rId86"/>
    <p:sldId id="417" r:id="rId87"/>
    <p:sldId id="418" r:id="rId88"/>
    <p:sldId id="419" r:id="rId89"/>
    <p:sldId id="420" r:id="rId90"/>
    <p:sldId id="421" r:id="rId91"/>
    <p:sldId id="422" r:id="rId92"/>
    <p:sldId id="423" r:id="rId93"/>
    <p:sldId id="424" r:id="rId94"/>
    <p:sldId id="425" r:id="rId95"/>
    <p:sldId id="426" r:id="rId96"/>
    <p:sldId id="427" r:id="rId97"/>
    <p:sldId id="428" r:id="rId98"/>
    <p:sldId id="429" r:id="rId99"/>
    <p:sldId id="430" r:id="rId100"/>
    <p:sldId id="431" r:id="rId101"/>
    <p:sldId id="432" r:id="rId102"/>
    <p:sldId id="433" r:id="rId103"/>
    <p:sldId id="434" r:id="rId104"/>
    <p:sldId id="435" r:id="rId105"/>
    <p:sldId id="436" r:id="rId106"/>
    <p:sldId id="437" r:id="rId107"/>
    <p:sldId id="438" r:id="rId108"/>
    <p:sldId id="439" r:id="rId109"/>
    <p:sldId id="440" r:id="rId110"/>
    <p:sldId id="441" r:id="rId111"/>
    <p:sldId id="442" r:id="rId112"/>
    <p:sldId id="443" r:id="rId113"/>
    <p:sldId id="444" r:id="rId114"/>
    <p:sldId id="445" r:id="rId115"/>
    <p:sldId id="446" r:id="rId116"/>
    <p:sldId id="447" r:id="rId117"/>
    <p:sldId id="448" r:id="rId118"/>
    <p:sldId id="449" r:id="rId119"/>
    <p:sldId id="450" r:id="rId120"/>
    <p:sldId id="451" r:id="rId121"/>
    <p:sldId id="452" r:id="rId122"/>
    <p:sldId id="453" r:id="rId123"/>
    <p:sldId id="454" r:id="rId124"/>
    <p:sldId id="455" r:id="rId125"/>
    <p:sldId id="456" r:id="rId126"/>
    <p:sldId id="457" r:id="rId127"/>
    <p:sldId id="458" r:id="rId128"/>
    <p:sldId id="459" r:id="rId129"/>
    <p:sldId id="460" r:id="rId130"/>
    <p:sldId id="461" r:id="rId131"/>
    <p:sldId id="462" r:id="rId132"/>
    <p:sldId id="463" r:id="rId133"/>
    <p:sldId id="464" r:id="rId134"/>
    <p:sldId id="465" r:id="rId135"/>
    <p:sldId id="466" r:id="rId136"/>
    <p:sldId id="467" r:id="rId137"/>
    <p:sldId id="468" r:id="rId138"/>
    <p:sldId id="469" r:id="rId139"/>
    <p:sldId id="470" r:id="rId140"/>
    <p:sldId id="471" r:id="rId141"/>
    <p:sldId id="472" r:id="rId142"/>
    <p:sldId id="473" r:id="rId143"/>
    <p:sldId id="474" r:id="rId144"/>
    <p:sldId id="475" r:id="rId145"/>
    <p:sldId id="476" r:id="rId146"/>
    <p:sldId id="477" r:id="rId147"/>
    <p:sldId id="478" r:id="rId148"/>
    <p:sldId id="479" r:id="rId149"/>
    <p:sldId id="480" r:id="rId150"/>
    <p:sldId id="481" r:id="rId151"/>
    <p:sldId id="482" r:id="rId152"/>
    <p:sldId id="483" r:id="rId153"/>
    <p:sldId id="484" r:id="rId154"/>
    <p:sldId id="485" r:id="rId155"/>
    <p:sldId id="486" r:id="rId156"/>
    <p:sldId id="487" r:id="rId157"/>
    <p:sldId id="488" r:id="rId158"/>
    <p:sldId id="489" r:id="rId159"/>
    <p:sldId id="490" r:id="rId160"/>
    <p:sldId id="491" r:id="rId161"/>
    <p:sldId id="492" r:id="rId162"/>
    <p:sldId id="493" r:id="rId163"/>
    <p:sldId id="494" r:id="rId164"/>
    <p:sldId id="495" r:id="rId165"/>
    <p:sldId id="496" r:id="rId166"/>
    <p:sldId id="497" r:id="rId167"/>
    <p:sldId id="498" r:id="rId168"/>
    <p:sldId id="499" r:id="rId169"/>
    <p:sldId id="500" r:id="rId170"/>
    <p:sldId id="501" r:id="rId171"/>
    <p:sldId id="502" r:id="rId172"/>
    <p:sldId id="503" r:id="rId173"/>
    <p:sldId id="504" r:id="rId174"/>
    <p:sldId id="505" r:id="rId175"/>
    <p:sldId id="506" r:id="rId176"/>
    <p:sldId id="507" r:id="rId177"/>
    <p:sldId id="508" r:id="rId178"/>
    <p:sldId id="509" r:id="rId179"/>
    <p:sldId id="510" r:id="rId180"/>
    <p:sldId id="511" r:id="rId181"/>
    <p:sldId id="512" r:id="rId182"/>
    <p:sldId id="513" r:id="rId183"/>
    <p:sldId id="514" r:id="rId184"/>
    <p:sldId id="515" r:id="rId185"/>
    <p:sldId id="516" r:id="rId186"/>
    <p:sldId id="517" r:id="rId187"/>
    <p:sldId id="518" r:id="rId188"/>
    <p:sldId id="519" r:id="rId189"/>
    <p:sldId id="520" r:id="rId190"/>
    <p:sldId id="521" r:id="rId191"/>
    <p:sldId id="522" r:id="rId192"/>
    <p:sldId id="523" r:id="rId193"/>
    <p:sldId id="524" r:id="rId194"/>
    <p:sldId id="525" r:id="rId195"/>
    <p:sldId id="526" r:id="rId196"/>
  </p:sldIdLst>
  <p:sldSz cx="9144000" cy="6858000" type="screen4x3"/>
  <p:notesSz cx="7077075" cy="9363075"/>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ヒラギノ角ゴ Pro W3" pitchFamily="-112"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ヒラギノ角ゴ Pro W3" pitchFamily="-112"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ヒラギノ角ゴ Pro W3" pitchFamily="-112"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ヒラギノ角ゴ Pro W3" pitchFamily="-112"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ヒラギノ角ゴ Pro W3" pitchFamily="-112" charset="-128"/>
        <a:cs typeface="+mn-cs"/>
      </a:defRPr>
    </a:lvl5pPr>
    <a:lvl6pPr marL="2286000" algn="l" defTabSz="914400" rtl="0" eaLnBrk="1" latinLnBrk="0" hangingPunct="1">
      <a:defRPr kern="1200">
        <a:solidFill>
          <a:schemeClr val="tx1"/>
        </a:solidFill>
        <a:latin typeface="Arial" panose="020B0604020202020204" pitchFamily="34" charset="0"/>
        <a:ea typeface="ヒラギノ角ゴ Pro W3" pitchFamily="-112" charset="-128"/>
        <a:cs typeface="+mn-cs"/>
      </a:defRPr>
    </a:lvl6pPr>
    <a:lvl7pPr marL="2743200" algn="l" defTabSz="914400" rtl="0" eaLnBrk="1" latinLnBrk="0" hangingPunct="1">
      <a:defRPr kern="1200">
        <a:solidFill>
          <a:schemeClr val="tx1"/>
        </a:solidFill>
        <a:latin typeface="Arial" panose="020B0604020202020204" pitchFamily="34" charset="0"/>
        <a:ea typeface="ヒラギノ角ゴ Pro W3" pitchFamily="-112" charset="-128"/>
        <a:cs typeface="+mn-cs"/>
      </a:defRPr>
    </a:lvl7pPr>
    <a:lvl8pPr marL="3200400" algn="l" defTabSz="914400" rtl="0" eaLnBrk="1" latinLnBrk="0" hangingPunct="1">
      <a:defRPr kern="1200">
        <a:solidFill>
          <a:schemeClr val="tx1"/>
        </a:solidFill>
        <a:latin typeface="Arial" panose="020B0604020202020204" pitchFamily="34" charset="0"/>
        <a:ea typeface="ヒラギノ角ゴ Pro W3" pitchFamily="-112" charset="-128"/>
        <a:cs typeface="+mn-cs"/>
      </a:defRPr>
    </a:lvl8pPr>
    <a:lvl9pPr marL="3657600" algn="l" defTabSz="914400" rtl="0" eaLnBrk="1" latinLnBrk="0" hangingPunct="1">
      <a:defRPr kern="1200">
        <a:solidFill>
          <a:schemeClr val="tx1"/>
        </a:solidFill>
        <a:latin typeface="Arial" panose="020B0604020202020204" pitchFamily="34" charset="0"/>
        <a:ea typeface="ヒラギノ角ゴ Pro W3" pitchFamily="-112"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49">
          <p15:clr>
            <a:srgbClr val="A4A3A4"/>
          </p15:clr>
        </p15:guide>
        <p15:guide id="2" pos="222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FFFF93"/>
    <a:srgbClr val="FFFF81"/>
    <a:srgbClr val="FFCC99"/>
    <a:srgbClr val="CFE3F3"/>
    <a:srgbClr val="BDA9E5"/>
    <a:srgbClr val="CCFFFF"/>
    <a:srgbClr val="CCECFF"/>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38" autoAdjust="0"/>
    <p:restoredTop sz="76538" autoAdjust="0"/>
  </p:normalViewPr>
  <p:slideViewPr>
    <p:cSldViewPr>
      <p:cViewPr varScale="1">
        <p:scale>
          <a:sx n="56" d="100"/>
          <a:sy n="56" d="100"/>
        </p:scale>
        <p:origin x="1650" y="66"/>
      </p:cViewPr>
      <p:guideLst>
        <p:guide orient="horz" pos="2160"/>
        <p:guide pos="2880"/>
      </p:guideLst>
    </p:cSldViewPr>
  </p:slideViewPr>
  <p:outlineViewPr>
    <p:cViewPr>
      <p:scale>
        <a:sx n="33" d="100"/>
        <a:sy n="33" d="100"/>
      </p:scale>
      <p:origin x="0" y="-774"/>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4" d="100"/>
          <a:sy n="84" d="100"/>
        </p:scale>
        <p:origin x="-708" y="-84"/>
      </p:cViewPr>
      <p:guideLst>
        <p:guide orient="horz" pos="2949"/>
        <p:guide pos="2229"/>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slide" Target="slides/slide195.xml"/><Relationship Id="rId200"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notesMaster" Target="notesMasters/notesMaster1.xml"/><Relationship Id="rId201"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handoutMaster" Target="handoutMasters/handoutMaster1.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65463" cy="468313"/>
          </a:xfrm>
          <a:prstGeom prst="rect">
            <a:avLst/>
          </a:prstGeom>
          <a:noFill/>
          <a:ln w="9525">
            <a:noFill/>
            <a:miter lim="800000"/>
            <a:headEnd/>
            <a:tailEnd/>
          </a:ln>
        </p:spPr>
        <p:txBody>
          <a:bodyPr vert="horz" wrap="square" lIns="93933" tIns="46966" rIns="93933" bIns="46966" numCol="1" anchor="t" anchorCtr="0" compatLnSpc="1">
            <a:prstTxWarp prst="textNoShape">
              <a:avLst/>
            </a:prstTxWarp>
          </a:bodyPr>
          <a:lstStyle>
            <a:lvl1pPr algn="l" defTabSz="938920" eaLnBrk="1" hangingPunct="1">
              <a:defRPr sz="1200">
                <a:latin typeface="Arial" charset="0"/>
                <a:ea typeface="ヒラギノ角ゴ Pro W3" pitchFamily="-111" charset="-128"/>
                <a:cs typeface="+mn-cs"/>
              </a:defRPr>
            </a:lvl1pPr>
          </a:lstStyle>
          <a:p>
            <a:pPr>
              <a:defRPr/>
            </a:pPr>
            <a:endParaRPr lang="en-US" dirty="0"/>
          </a:p>
        </p:txBody>
      </p:sp>
      <p:sp>
        <p:nvSpPr>
          <p:cNvPr id="3" name="Date Placeholder 2"/>
          <p:cNvSpPr>
            <a:spLocks noGrp="1"/>
          </p:cNvSpPr>
          <p:nvPr>
            <p:ph type="dt" sz="quarter" idx="1"/>
          </p:nvPr>
        </p:nvSpPr>
        <p:spPr bwMode="auto">
          <a:xfrm>
            <a:off x="4010025" y="0"/>
            <a:ext cx="3065463" cy="468313"/>
          </a:xfrm>
          <a:prstGeom prst="rect">
            <a:avLst/>
          </a:prstGeom>
          <a:noFill/>
          <a:ln w="9525">
            <a:noFill/>
            <a:miter lim="800000"/>
            <a:headEnd/>
            <a:tailEnd/>
          </a:ln>
        </p:spPr>
        <p:txBody>
          <a:bodyPr vert="horz" wrap="square" lIns="93933" tIns="46966" rIns="93933" bIns="46966" numCol="1" anchor="t" anchorCtr="0" compatLnSpc="1">
            <a:prstTxWarp prst="textNoShape">
              <a:avLst/>
            </a:prstTxWarp>
          </a:bodyPr>
          <a:lstStyle>
            <a:lvl1pPr algn="r" defTabSz="938920" eaLnBrk="1" hangingPunct="1">
              <a:defRPr sz="1200">
                <a:latin typeface="Arial" charset="0"/>
                <a:ea typeface="ヒラギノ角ゴ Pro W3" pitchFamily="-111" charset="-128"/>
                <a:cs typeface="+mn-cs"/>
              </a:defRPr>
            </a:lvl1pPr>
          </a:lstStyle>
          <a:p>
            <a:pPr>
              <a:defRPr/>
            </a:pPr>
            <a:fld id="{7209460A-E4EC-4D09-91B8-6F02E2315146}" type="datetime1">
              <a:rPr lang="en-US"/>
              <a:pPr>
                <a:defRPr/>
              </a:pPr>
              <a:t>11/14/2018</a:t>
            </a:fld>
            <a:endParaRPr lang="en-US" dirty="0"/>
          </a:p>
        </p:txBody>
      </p:sp>
      <p:sp>
        <p:nvSpPr>
          <p:cNvPr id="4" name="Footer Placeholder 3"/>
          <p:cNvSpPr>
            <a:spLocks noGrp="1"/>
          </p:cNvSpPr>
          <p:nvPr>
            <p:ph type="ftr" sz="quarter" idx="2"/>
          </p:nvPr>
        </p:nvSpPr>
        <p:spPr bwMode="auto">
          <a:xfrm>
            <a:off x="0" y="8893175"/>
            <a:ext cx="3065463" cy="468313"/>
          </a:xfrm>
          <a:prstGeom prst="rect">
            <a:avLst/>
          </a:prstGeom>
          <a:noFill/>
          <a:ln w="9525">
            <a:noFill/>
            <a:miter lim="800000"/>
            <a:headEnd/>
            <a:tailEnd/>
          </a:ln>
        </p:spPr>
        <p:txBody>
          <a:bodyPr vert="horz" wrap="square" lIns="93933" tIns="46966" rIns="93933" bIns="46966" numCol="1" anchor="b" anchorCtr="0" compatLnSpc="1">
            <a:prstTxWarp prst="textNoShape">
              <a:avLst/>
            </a:prstTxWarp>
          </a:bodyPr>
          <a:lstStyle>
            <a:lvl1pPr algn="l" defTabSz="938920" eaLnBrk="1" hangingPunct="1">
              <a:defRPr sz="1200">
                <a:latin typeface="Arial" charset="0"/>
                <a:ea typeface="ヒラギノ角ゴ Pro W3" pitchFamily="-111" charset="-128"/>
                <a:cs typeface="+mn-cs"/>
              </a:defRPr>
            </a:lvl1pPr>
          </a:lstStyle>
          <a:p>
            <a:pPr>
              <a:defRPr/>
            </a:pPr>
            <a:endParaRPr lang="en-US" dirty="0"/>
          </a:p>
        </p:txBody>
      </p:sp>
      <p:sp>
        <p:nvSpPr>
          <p:cNvPr id="5" name="Slide Number Placeholder 4"/>
          <p:cNvSpPr>
            <a:spLocks noGrp="1"/>
          </p:cNvSpPr>
          <p:nvPr>
            <p:ph type="sldNum" sz="quarter" idx="3"/>
          </p:nvPr>
        </p:nvSpPr>
        <p:spPr bwMode="auto">
          <a:xfrm>
            <a:off x="4010025" y="8893175"/>
            <a:ext cx="3065463" cy="468313"/>
          </a:xfrm>
          <a:prstGeom prst="rect">
            <a:avLst/>
          </a:prstGeom>
          <a:noFill/>
          <a:ln w="9525">
            <a:noFill/>
            <a:miter lim="800000"/>
            <a:headEnd/>
            <a:tailEnd/>
          </a:ln>
        </p:spPr>
        <p:txBody>
          <a:bodyPr vert="horz" wrap="square" lIns="93933" tIns="46966" rIns="93933" bIns="46966" numCol="1" anchor="b" anchorCtr="0" compatLnSpc="1">
            <a:prstTxWarp prst="textNoShape">
              <a:avLst/>
            </a:prstTxWarp>
          </a:bodyPr>
          <a:lstStyle>
            <a:lvl1pPr algn="r" defTabSz="938920" eaLnBrk="1" hangingPunct="1">
              <a:defRPr sz="1200" smtClean="0"/>
            </a:lvl1pPr>
          </a:lstStyle>
          <a:p>
            <a:pPr>
              <a:defRPr/>
            </a:pPr>
            <a:fld id="{B77C4E44-C3EA-42B4-9CCF-6B26CEF1CA5D}" type="slidenum">
              <a:rPr lang="en-US" altLang="en-US"/>
              <a:pPr>
                <a:defRPr/>
              </a:pPr>
              <a:t>‹#›</a:t>
            </a:fld>
            <a:endParaRPr lang="en-US" altLang="en-US" dirty="0"/>
          </a:p>
        </p:txBody>
      </p:sp>
    </p:spTree>
    <p:extLst>
      <p:ext uri="{BB962C8B-B14F-4D97-AF65-F5344CB8AC3E}">
        <p14:creationId xmlns:p14="http://schemas.microsoft.com/office/powerpoint/2010/main" val="38569494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3410" name="Rectangle 2"/>
          <p:cNvSpPr>
            <a:spLocks noGrp="1" noChangeArrowheads="1"/>
          </p:cNvSpPr>
          <p:nvPr>
            <p:ph type="hdr" sz="quarter"/>
          </p:nvPr>
        </p:nvSpPr>
        <p:spPr bwMode="auto">
          <a:xfrm>
            <a:off x="0" y="0"/>
            <a:ext cx="3065463" cy="468313"/>
          </a:xfrm>
          <a:prstGeom prst="rect">
            <a:avLst/>
          </a:prstGeom>
          <a:noFill/>
          <a:ln w="9525">
            <a:noFill/>
            <a:miter lim="800000"/>
            <a:headEnd/>
            <a:tailEnd/>
          </a:ln>
        </p:spPr>
        <p:txBody>
          <a:bodyPr vert="horz" wrap="square" lIns="93933" tIns="46966" rIns="93933" bIns="46966" numCol="1" anchor="t" anchorCtr="0" compatLnSpc="1">
            <a:prstTxWarp prst="textNoShape">
              <a:avLst/>
            </a:prstTxWarp>
          </a:bodyPr>
          <a:lstStyle>
            <a:lvl1pPr algn="l" defTabSz="938920" eaLnBrk="1" hangingPunct="1">
              <a:defRPr sz="1200">
                <a:latin typeface="Arial" charset="0"/>
                <a:ea typeface="ヒラギノ角ゴ Pro W3" pitchFamily="-111" charset="-128"/>
                <a:cs typeface="+mn-cs"/>
              </a:defRPr>
            </a:lvl1pPr>
          </a:lstStyle>
          <a:p>
            <a:pPr>
              <a:defRPr/>
            </a:pPr>
            <a:endParaRPr lang="en-US" dirty="0"/>
          </a:p>
        </p:txBody>
      </p:sp>
      <p:sp>
        <p:nvSpPr>
          <p:cNvPr id="273411" name="Rectangle 3"/>
          <p:cNvSpPr>
            <a:spLocks noGrp="1" noChangeArrowheads="1"/>
          </p:cNvSpPr>
          <p:nvPr>
            <p:ph type="dt" idx="1"/>
          </p:nvPr>
        </p:nvSpPr>
        <p:spPr bwMode="auto">
          <a:xfrm>
            <a:off x="4010025" y="0"/>
            <a:ext cx="3065463" cy="468313"/>
          </a:xfrm>
          <a:prstGeom prst="rect">
            <a:avLst/>
          </a:prstGeom>
          <a:noFill/>
          <a:ln w="9525">
            <a:noFill/>
            <a:miter lim="800000"/>
            <a:headEnd/>
            <a:tailEnd/>
          </a:ln>
        </p:spPr>
        <p:txBody>
          <a:bodyPr vert="horz" wrap="square" lIns="93933" tIns="46966" rIns="93933" bIns="46966" numCol="1" anchor="t" anchorCtr="0" compatLnSpc="1">
            <a:prstTxWarp prst="textNoShape">
              <a:avLst/>
            </a:prstTxWarp>
          </a:bodyPr>
          <a:lstStyle>
            <a:lvl1pPr algn="r" defTabSz="938920" eaLnBrk="1" hangingPunct="1">
              <a:defRPr sz="1200">
                <a:latin typeface="Arial" charset="0"/>
                <a:ea typeface="ヒラギノ角ゴ Pro W3" pitchFamily="-111" charset="-128"/>
                <a:cs typeface="+mn-cs"/>
              </a:defRPr>
            </a:lvl1pPr>
          </a:lstStyle>
          <a:p>
            <a:pPr>
              <a:defRPr/>
            </a:pPr>
            <a:endParaRPr lang="en-US" dirty="0"/>
          </a:p>
        </p:txBody>
      </p:sp>
      <p:sp>
        <p:nvSpPr>
          <p:cNvPr id="2052" name="Rectangle 4"/>
          <p:cNvSpPr>
            <a:spLocks noGrp="1" noRot="1" noChangeAspect="1" noChangeArrowheads="1" noTextEdit="1"/>
          </p:cNvSpPr>
          <p:nvPr>
            <p:ph type="sldImg" idx="2"/>
          </p:nvPr>
        </p:nvSpPr>
        <p:spPr bwMode="auto">
          <a:xfrm>
            <a:off x="1198563" y="701675"/>
            <a:ext cx="4679950" cy="35115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3413" name="Rectangle 5"/>
          <p:cNvSpPr>
            <a:spLocks noGrp="1" noChangeArrowheads="1"/>
          </p:cNvSpPr>
          <p:nvPr>
            <p:ph type="body" sz="quarter" idx="3"/>
          </p:nvPr>
        </p:nvSpPr>
        <p:spPr bwMode="auto">
          <a:xfrm>
            <a:off x="708025" y="4448175"/>
            <a:ext cx="5661025" cy="4213225"/>
          </a:xfrm>
          <a:prstGeom prst="rect">
            <a:avLst/>
          </a:prstGeom>
          <a:noFill/>
          <a:ln w="9525">
            <a:noFill/>
            <a:miter lim="800000"/>
            <a:headEnd/>
            <a:tailEnd/>
          </a:ln>
        </p:spPr>
        <p:txBody>
          <a:bodyPr vert="horz" wrap="square" lIns="93933" tIns="46966" rIns="93933" bIns="4696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73414" name="Rectangle 6"/>
          <p:cNvSpPr>
            <a:spLocks noGrp="1" noChangeArrowheads="1"/>
          </p:cNvSpPr>
          <p:nvPr>
            <p:ph type="ftr" sz="quarter" idx="4"/>
          </p:nvPr>
        </p:nvSpPr>
        <p:spPr bwMode="auto">
          <a:xfrm>
            <a:off x="0" y="8893175"/>
            <a:ext cx="3065463" cy="468313"/>
          </a:xfrm>
          <a:prstGeom prst="rect">
            <a:avLst/>
          </a:prstGeom>
          <a:noFill/>
          <a:ln w="9525">
            <a:noFill/>
            <a:miter lim="800000"/>
            <a:headEnd/>
            <a:tailEnd/>
          </a:ln>
        </p:spPr>
        <p:txBody>
          <a:bodyPr vert="horz" wrap="square" lIns="93933" tIns="46966" rIns="93933" bIns="46966" numCol="1" anchor="b" anchorCtr="0" compatLnSpc="1">
            <a:prstTxWarp prst="textNoShape">
              <a:avLst/>
            </a:prstTxWarp>
          </a:bodyPr>
          <a:lstStyle>
            <a:lvl1pPr algn="l" defTabSz="938920" eaLnBrk="1" hangingPunct="1">
              <a:defRPr sz="1200">
                <a:latin typeface="Arial" charset="0"/>
                <a:ea typeface="ヒラギノ角ゴ Pro W3" pitchFamily="-111" charset="-128"/>
                <a:cs typeface="+mn-cs"/>
              </a:defRPr>
            </a:lvl1pPr>
          </a:lstStyle>
          <a:p>
            <a:pPr>
              <a:defRPr/>
            </a:pPr>
            <a:endParaRPr lang="en-US" dirty="0"/>
          </a:p>
        </p:txBody>
      </p:sp>
      <p:sp>
        <p:nvSpPr>
          <p:cNvPr id="273415" name="Rectangle 7"/>
          <p:cNvSpPr>
            <a:spLocks noGrp="1" noChangeArrowheads="1"/>
          </p:cNvSpPr>
          <p:nvPr>
            <p:ph type="sldNum" sz="quarter" idx="5"/>
          </p:nvPr>
        </p:nvSpPr>
        <p:spPr bwMode="auto">
          <a:xfrm>
            <a:off x="4010025" y="8893175"/>
            <a:ext cx="3065463" cy="468313"/>
          </a:xfrm>
          <a:prstGeom prst="rect">
            <a:avLst/>
          </a:prstGeom>
          <a:noFill/>
          <a:ln w="9525">
            <a:noFill/>
            <a:miter lim="800000"/>
            <a:headEnd/>
            <a:tailEnd/>
          </a:ln>
        </p:spPr>
        <p:txBody>
          <a:bodyPr vert="horz" wrap="square" lIns="93933" tIns="46966" rIns="93933" bIns="46966" numCol="1" anchor="b" anchorCtr="0" compatLnSpc="1">
            <a:prstTxWarp prst="textNoShape">
              <a:avLst/>
            </a:prstTxWarp>
          </a:bodyPr>
          <a:lstStyle>
            <a:lvl1pPr algn="r" defTabSz="938920" eaLnBrk="1" hangingPunct="1">
              <a:defRPr sz="1200" smtClean="0"/>
            </a:lvl1pPr>
          </a:lstStyle>
          <a:p>
            <a:pPr>
              <a:defRPr/>
            </a:pPr>
            <a:fld id="{3359A83C-C081-452C-A522-6E76424C1D48}" type="slidenum">
              <a:rPr lang="en-US" altLang="en-US"/>
              <a:pPr>
                <a:defRPr/>
              </a:pPr>
              <a:t>‹#›</a:t>
            </a:fld>
            <a:endParaRPr lang="en-US" altLang="en-US" dirty="0"/>
          </a:p>
        </p:txBody>
      </p:sp>
    </p:spTree>
    <p:extLst>
      <p:ext uri="{BB962C8B-B14F-4D97-AF65-F5344CB8AC3E}">
        <p14:creationId xmlns:p14="http://schemas.microsoft.com/office/powerpoint/2010/main" val="34947156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ヒラギノ角ゴ Pro W3" pitchFamily="-111" charset="-128"/>
        <a:cs typeface="ヒラギノ角ゴ Pro W3" pitchFamily="-111" charset="-128"/>
      </a:defRPr>
    </a:lvl1pPr>
    <a:lvl2pPr marL="457200" algn="l" rtl="0" eaLnBrk="0" fontAlgn="base" hangingPunct="0">
      <a:spcBef>
        <a:spcPct val="30000"/>
      </a:spcBef>
      <a:spcAft>
        <a:spcPct val="0"/>
      </a:spcAft>
      <a:defRPr sz="1200" kern="1200">
        <a:solidFill>
          <a:schemeClr val="tx1"/>
        </a:solidFill>
        <a:latin typeface="Arial" charset="0"/>
        <a:ea typeface="ヒラギノ角ゴ Pro W3" pitchFamily="-111" charset="-128"/>
        <a:cs typeface="ヒラギノ角ゴ Pro W3"/>
      </a:defRPr>
    </a:lvl2pPr>
    <a:lvl3pPr marL="914400" algn="l" rtl="0" eaLnBrk="0" fontAlgn="base" hangingPunct="0">
      <a:spcBef>
        <a:spcPct val="30000"/>
      </a:spcBef>
      <a:spcAft>
        <a:spcPct val="0"/>
      </a:spcAft>
      <a:defRPr sz="1200" kern="1200">
        <a:solidFill>
          <a:schemeClr val="tx1"/>
        </a:solidFill>
        <a:latin typeface="Arial" charset="0"/>
        <a:ea typeface="ヒラギノ角ゴ Pro W3" pitchFamily="-111" charset="-128"/>
        <a:cs typeface="ヒラギノ角ゴ Pro W3"/>
      </a:defRPr>
    </a:lvl3pPr>
    <a:lvl4pPr marL="1371600" algn="l" rtl="0" eaLnBrk="0" fontAlgn="base" hangingPunct="0">
      <a:spcBef>
        <a:spcPct val="30000"/>
      </a:spcBef>
      <a:spcAft>
        <a:spcPct val="0"/>
      </a:spcAft>
      <a:defRPr sz="1200" kern="1200">
        <a:solidFill>
          <a:schemeClr val="tx1"/>
        </a:solidFill>
        <a:latin typeface="Arial" charset="0"/>
        <a:ea typeface="ヒラギノ角ゴ Pro W3" pitchFamily="-111" charset="-128"/>
        <a:cs typeface="ヒラギノ角ゴ Pro W3"/>
      </a:defRPr>
    </a:lvl4pPr>
    <a:lvl5pPr marL="1828800" algn="l" rtl="0" eaLnBrk="0" fontAlgn="base" hangingPunct="0">
      <a:spcBef>
        <a:spcPct val="30000"/>
      </a:spcBef>
      <a:spcAft>
        <a:spcPct val="0"/>
      </a:spcAft>
      <a:defRPr sz="1200" kern="1200">
        <a:solidFill>
          <a:schemeClr val="tx1"/>
        </a:solidFill>
        <a:latin typeface="Arial" charset="0"/>
        <a:ea typeface="ヒラギノ角ゴ Pro W3" pitchFamily="-111" charset="-128"/>
        <a:cs typeface="ヒラギノ角ゴ Pro W3"/>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u="sng" dirty="0" smtClean="0">
                <a:latin typeface="Arial" pitchFamily="34" charset="0"/>
                <a:ea typeface="ヒラギノ角ゴ Pro W3" pitchFamily="-112" charset="-128"/>
              </a:rPr>
              <a:t>Annualized loss expectancy (ALE)</a:t>
            </a:r>
            <a:r>
              <a:rPr lang="en-US" altLang="en-US" dirty="0" smtClean="0">
                <a:latin typeface="Arial" pitchFamily="34" charset="0"/>
                <a:ea typeface="ヒラギノ角ゴ Pro W3" pitchFamily="-112" charset="-128"/>
              </a:rPr>
              <a:t> –</a:t>
            </a:r>
            <a:r>
              <a:rPr lang="en-US" altLang="en-US" i="1" dirty="0" smtClean="0">
                <a:latin typeface="Arial" pitchFamily="34" charset="0"/>
                <a:ea typeface="ヒラギノ角ゴ Pro W3" pitchFamily="-112" charset="-128"/>
              </a:rPr>
              <a:t> </a:t>
            </a:r>
            <a:r>
              <a:rPr lang="en-US" altLang="en-US" dirty="0" smtClean="0">
                <a:latin typeface="Arial" pitchFamily="34" charset="0"/>
                <a:ea typeface="ヒラギノ角ゴ Pro W3" pitchFamily="-112" charset="-128"/>
              </a:rPr>
              <a:t>How much an event is expected to cost the business per year, given the dollar cost of the loss and how often it is likely to occur. ALE = single loss expectancy × annualized rate of occurrence.</a:t>
            </a:r>
          </a:p>
          <a:p>
            <a:r>
              <a:rPr lang="en-US" altLang="en-US" u="sng" dirty="0" smtClean="0">
                <a:latin typeface="Arial" pitchFamily="34" charset="0"/>
                <a:ea typeface="ヒラギノ角ゴ Pro W3" pitchFamily="-112" charset="-128"/>
              </a:rPr>
              <a:t>Annualized rate of occurrence (ARO)</a:t>
            </a:r>
            <a:r>
              <a:rPr lang="en-US" altLang="en-US" i="1" dirty="0" smtClean="0">
                <a:latin typeface="Arial" pitchFamily="34" charset="0"/>
                <a:ea typeface="ヒラギノ角ゴ Pro W3" pitchFamily="-112" charset="-128"/>
              </a:rPr>
              <a:t> </a:t>
            </a:r>
            <a:r>
              <a:rPr lang="en-US" altLang="en-US" dirty="0" smtClean="0">
                <a:latin typeface="Arial" pitchFamily="34" charset="0"/>
                <a:ea typeface="ヒラギノ角ゴ Pro W3" pitchFamily="-112" charset="-128"/>
              </a:rPr>
              <a:t>–</a:t>
            </a:r>
            <a:r>
              <a:rPr lang="en-US" altLang="en-US" i="1" dirty="0" smtClean="0">
                <a:latin typeface="Arial" pitchFamily="34" charset="0"/>
                <a:ea typeface="ヒラギノ角ゴ Pro W3" pitchFamily="-112" charset="-128"/>
              </a:rPr>
              <a:t> </a:t>
            </a:r>
            <a:r>
              <a:rPr lang="en-US" altLang="en-US" dirty="0" smtClean="0">
                <a:latin typeface="Arial" pitchFamily="34" charset="0"/>
                <a:ea typeface="ヒラギノ角ゴ Pro W3" pitchFamily="-112" charset="-128"/>
              </a:rPr>
              <a:t>The frequency with which an event is expected to occur on an annualized basis.</a:t>
            </a:r>
          </a:p>
          <a:p>
            <a:r>
              <a:rPr lang="en-US" altLang="en-US" u="sng" dirty="0" smtClean="0">
                <a:latin typeface="Arial" pitchFamily="34" charset="0"/>
                <a:ea typeface="ヒラギノ角ゴ Pro W3" pitchFamily="-112" charset="-128"/>
              </a:rPr>
              <a:t>Asset</a:t>
            </a:r>
            <a:r>
              <a:rPr lang="en-US" altLang="en-US" dirty="0" smtClean="0">
                <a:latin typeface="Arial" pitchFamily="34" charset="0"/>
                <a:ea typeface="ヒラギノ角ゴ Pro W3" pitchFamily="-112" charset="-128"/>
              </a:rPr>
              <a:t> –</a:t>
            </a:r>
            <a:r>
              <a:rPr lang="en-US" altLang="en-US" i="1" dirty="0" smtClean="0">
                <a:latin typeface="Arial" pitchFamily="34" charset="0"/>
                <a:ea typeface="ヒラギノ角ゴ Pro W3" pitchFamily="-112" charset="-128"/>
              </a:rPr>
              <a:t> </a:t>
            </a:r>
            <a:r>
              <a:rPr lang="en-US" altLang="en-US" dirty="0" smtClean="0">
                <a:latin typeface="Arial" pitchFamily="34" charset="0"/>
                <a:ea typeface="ヒラギノ角ゴ Pro W3" pitchFamily="-112" charset="-128"/>
              </a:rPr>
              <a:t>Resources and information an organization needs to conduct its business.</a:t>
            </a:r>
          </a:p>
          <a:p>
            <a:r>
              <a:rPr lang="en-US" sz="1200" b="0" i="0" u="sng" kern="1200" dirty="0" smtClean="0">
                <a:solidFill>
                  <a:schemeClr val="tx1"/>
                </a:solidFill>
                <a:effectLst/>
                <a:latin typeface="Arial" charset="0"/>
                <a:ea typeface="ヒラギノ角ゴ Pro W3" pitchFamily="-111" charset="-128"/>
                <a:cs typeface="ヒラギノ角ゴ Pro W3" pitchFamily="-111" charset="-128"/>
              </a:rPr>
              <a:t>Availability</a:t>
            </a:r>
            <a:r>
              <a:rPr lang="en-US" sz="1200" b="0" i="0" kern="1200" dirty="0" smtClean="0">
                <a:solidFill>
                  <a:schemeClr val="tx1"/>
                </a:solidFill>
                <a:effectLst/>
                <a:latin typeface="Arial" charset="0"/>
                <a:ea typeface="ヒラギノ角ゴ Pro W3" pitchFamily="-111" charset="-128"/>
                <a:cs typeface="ヒラギノ角ゴ Pro W3" pitchFamily="-111" charset="-128"/>
              </a:rPr>
              <a:t> – Part of the “CIA” of security. Availability applies to hardware, software, and data, specifically meaning that each of these should be present and accessible when the subject (the user) wants to access or use them.</a:t>
            </a:r>
            <a:endParaRPr lang="en-US" altLang="en-US" dirty="0" smtClean="0">
              <a:latin typeface="Arial" pitchFamily="34" charset="0"/>
              <a:ea typeface="ヒラギノ角ゴ Pro W3" pitchFamily="-112" charset="-128"/>
            </a:endParaRPr>
          </a:p>
          <a:p>
            <a:r>
              <a:rPr lang="en-US" altLang="en-US" u="sng" dirty="0" smtClean="0">
                <a:latin typeface="Arial" pitchFamily="34" charset="0"/>
                <a:ea typeface="ヒラギノ角ゴ Pro W3" pitchFamily="-112" charset="-128"/>
              </a:rPr>
              <a:t>Control</a:t>
            </a:r>
            <a:r>
              <a:rPr lang="en-US" altLang="en-US" dirty="0" smtClean="0">
                <a:latin typeface="Arial" pitchFamily="34" charset="0"/>
                <a:ea typeface="ヒラギノ角ゴ Pro W3" pitchFamily="-112" charset="-128"/>
              </a:rPr>
              <a:t> –</a:t>
            </a:r>
            <a:r>
              <a:rPr lang="en-US" altLang="en-US" i="1" dirty="0" smtClean="0">
                <a:latin typeface="Arial" pitchFamily="34" charset="0"/>
                <a:ea typeface="ヒラギノ角ゴ Pro W3" pitchFamily="-112" charset="-128"/>
              </a:rPr>
              <a:t> </a:t>
            </a:r>
            <a:r>
              <a:rPr lang="en-US" altLang="en-US" dirty="0" smtClean="0">
                <a:latin typeface="Arial" pitchFamily="34" charset="0"/>
                <a:ea typeface="ヒラギノ角ゴ Pro W3" pitchFamily="-112" charset="-128"/>
              </a:rPr>
              <a:t>A measure taken to detect, prevent, or mitigate the risk associated with a threat.</a:t>
            </a:r>
          </a:p>
          <a:p>
            <a:r>
              <a:rPr lang="en-US" altLang="en-US" u="sng" dirty="0" smtClean="0">
                <a:latin typeface="Arial" pitchFamily="34" charset="0"/>
                <a:ea typeface="ヒラギノ角ゴ Pro W3" pitchFamily="-112" charset="-128"/>
              </a:rPr>
              <a:t>Countermeasure</a:t>
            </a:r>
            <a:r>
              <a:rPr lang="en-US" altLang="en-US" dirty="0" smtClean="0">
                <a:latin typeface="Arial" pitchFamily="34" charset="0"/>
                <a:ea typeface="ヒラギノ角ゴ Pro W3" pitchFamily="-112" charset="-128"/>
              </a:rPr>
              <a:t> –</a:t>
            </a:r>
            <a:r>
              <a:rPr lang="en-US" altLang="en-US" i="1" dirty="0" smtClean="0">
                <a:latin typeface="Arial" pitchFamily="34" charset="0"/>
                <a:ea typeface="ヒラギノ角ゴ Pro W3" pitchFamily="-112" charset="-128"/>
              </a:rPr>
              <a:t> See</a:t>
            </a:r>
            <a:r>
              <a:rPr lang="en-US" altLang="en-US" dirty="0" smtClean="0">
                <a:latin typeface="Arial" pitchFamily="34" charset="0"/>
                <a:ea typeface="ヒラギノ角ゴ Pro W3" pitchFamily="-112" charset="-128"/>
              </a:rPr>
              <a:t> control.</a:t>
            </a:r>
          </a:p>
          <a:p>
            <a:r>
              <a:rPr lang="en-US" altLang="en-US" u="sng" dirty="0" smtClean="0">
                <a:latin typeface="Arial" pitchFamily="34" charset="0"/>
                <a:ea typeface="ヒラギノ角ゴ Pro W3" pitchFamily="-112" charset="-128"/>
              </a:rPr>
              <a:t>Exposure factor</a:t>
            </a:r>
            <a:r>
              <a:rPr lang="en-US" altLang="en-US" dirty="0" smtClean="0">
                <a:latin typeface="Arial" pitchFamily="34" charset="0"/>
                <a:ea typeface="ヒラギノ角ゴ Pro W3" pitchFamily="-112" charset="-128"/>
              </a:rPr>
              <a:t> –</a:t>
            </a:r>
            <a:r>
              <a:rPr lang="en-US" altLang="en-US" i="1" dirty="0" smtClean="0">
                <a:latin typeface="Arial" pitchFamily="34" charset="0"/>
                <a:ea typeface="ヒラギノ角ゴ Pro W3" pitchFamily="-112" charset="-128"/>
              </a:rPr>
              <a:t> </a:t>
            </a:r>
            <a:r>
              <a:rPr lang="en-US" altLang="en-US" dirty="0" smtClean="0">
                <a:latin typeface="Arial" pitchFamily="34" charset="0"/>
                <a:ea typeface="ヒラギノ角ゴ Pro W3" pitchFamily="-112" charset="-128"/>
              </a:rPr>
              <a:t>A measure of the magnitude of loss of an asset. Used in the calculation of single loss expectancy (SLE).</a:t>
            </a:r>
          </a:p>
          <a:p>
            <a:r>
              <a:rPr lang="en-US" altLang="en-US" u="sng" dirty="0" smtClean="0">
                <a:latin typeface="Arial" pitchFamily="34" charset="0"/>
                <a:ea typeface="ヒラギノ角ゴ Pro W3" pitchFamily="-112" charset="-128"/>
              </a:rPr>
              <a:t>Hazard</a:t>
            </a:r>
            <a:r>
              <a:rPr lang="en-US" altLang="en-US" dirty="0" smtClean="0">
                <a:latin typeface="Arial" pitchFamily="34" charset="0"/>
                <a:ea typeface="ヒラギノ角ゴ Pro W3" pitchFamily="-112" charset="-128"/>
              </a:rPr>
              <a:t> – A hazard is a situation that increases risk.</a:t>
            </a:r>
          </a:p>
          <a:p>
            <a:r>
              <a:rPr lang="en-US" altLang="en-US" u="sng" dirty="0" smtClean="0">
                <a:latin typeface="Arial" pitchFamily="34" charset="0"/>
                <a:ea typeface="ヒラギノ角ゴ Pro W3" pitchFamily="-112" charset="-128"/>
              </a:rPr>
              <a:t>Impact</a:t>
            </a:r>
            <a:r>
              <a:rPr lang="en-US" altLang="en-US" dirty="0" smtClean="0">
                <a:latin typeface="Arial" pitchFamily="34" charset="0"/>
                <a:ea typeface="ヒラギノ角ゴ Pro W3" pitchFamily="-112" charset="-128"/>
              </a:rPr>
              <a:t> –</a:t>
            </a:r>
            <a:r>
              <a:rPr lang="en-US" altLang="en-US" i="1" dirty="0" smtClean="0">
                <a:latin typeface="Arial" pitchFamily="34" charset="0"/>
                <a:ea typeface="ヒラギノ角ゴ Pro W3" pitchFamily="-112" charset="-128"/>
              </a:rPr>
              <a:t> </a:t>
            </a:r>
            <a:r>
              <a:rPr lang="en-US" altLang="en-US" dirty="0" smtClean="0">
                <a:latin typeface="Arial" pitchFamily="34" charset="0"/>
                <a:ea typeface="ヒラギノ角ゴ Pro W3" pitchFamily="-112" charset="-128"/>
              </a:rPr>
              <a:t>The result of a vulnerability being exploited by a threat, resulting in a loss.</a:t>
            </a:r>
          </a:p>
          <a:p>
            <a:r>
              <a:rPr lang="en-US" altLang="en-US" u="sng" dirty="0" smtClean="0">
                <a:latin typeface="Arial" pitchFamily="34" charset="0"/>
                <a:ea typeface="ヒラギノ角ゴ Pro W3" pitchFamily="-112" charset="-128"/>
              </a:rPr>
              <a:t>Intangible impact</a:t>
            </a:r>
            <a:r>
              <a:rPr lang="en-US" altLang="en-US" dirty="0" smtClean="0">
                <a:latin typeface="Arial" pitchFamily="34" charset="0"/>
                <a:ea typeface="ヒラギノ角ゴ Pro W3" pitchFamily="-112" charset="-128"/>
              </a:rPr>
              <a:t> –</a:t>
            </a:r>
            <a:r>
              <a:rPr lang="en-US" altLang="en-US" i="1" dirty="0" smtClean="0">
                <a:latin typeface="Arial" pitchFamily="34" charset="0"/>
                <a:ea typeface="ヒラギノ角ゴ Pro W3" pitchFamily="-112" charset="-128"/>
              </a:rPr>
              <a:t> </a:t>
            </a:r>
            <a:r>
              <a:rPr lang="en-US" altLang="en-US" dirty="0" smtClean="0">
                <a:latin typeface="Arial" pitchFamily="34" charset="0"/>
                <a:ea typeface="ヒラギノ角ゴ Pro W3" pitchFamily="-112" charset="-128"/>
              </a:rPr>
              <a:t>An impact for which a monetary equivalent is difficult or impossible to determine. Examples are damage to brand recognition and loss of goodwill.</a:t>
            </a:r>
          </a:p>
          <a:p>
            <a:r>
              <a:rPr lang="en-US" u="sng" dirty="0" smtClean="0"/>
              <a:t>Mean time between failures (MTBF)</a:t>
            </a:r>
            <a:r>
              <a:rPr lang="en-US" u="none" dirty="0" smtClean="0"/>
              <a:t> – The statistically determined period of time between failures of the system.</a:t>
            </a:r>
          </a:p>
          <a:p>
            <a:r>
              <a:rPr lang="en-US" u="sng" dirty="0" smtClean="0"/>
              <a:t>Mean time to failure (MTTF)</a:t>
            </a:r>
            <a:r>
              <a:rPr lang="en-US" u="none" dirty="0" smtClean="0"/>
              <a:t> – The statistically determined time to the next failure.</a:t>
            </a:r>
          </a:p>
          <a:p>
            <a:r>
              <a:rPr lang="en-US" u="sng" dirty="0" smtClean="0"/>
              <a:t>Mean time to repair (MTTR</a:t>
            </a:r>
            <a:r>
              <a:rPr lang="en-US" dirty="0" smtClean="0"/>
              <a:t>) – A common measure of how long it takes to repair a given failure. This is the average time, and may or may not include the time needed to obtain parts.</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4</a:t>
            </a:fld>
            <a:endParaRPr lang="en-US" altLang="en-US" dirty="0"/>
          </a:p>
        </p:txBody>
      </p:sp>
    </p:spTree>
    <p:extLst>
      <p:ext uri="{BB962C8B-B14F-4D97-AF65-F5344CB8AC3E}">
        <p14:creationId xmlns:p14="http://schemas.microsoft.com/office/powerpoint/2010/main" val="2828012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dirty="0" smtClean="0">
                <a:latin typeface="Arial" pitchFamily="34" charset="0"/>
                <a:ea typeface="ヒラギノ角ゴ Pro W3" pitchFamily="-112" charset="-128"/>
              </a:rPr>
              <a:t>Quantitative risk assessment </a:t>
            </a:r>
            <a:r>
              <a:rPr lang="en-US" altLang="en-US" dirty="0" smtClean="0">
                <a:latin typeface="Arial" pitchFamily="34" charset="0"/>
                <a:ea typeface="ヒラギノ角ゴ Pro W3" pitchFamily="-112" charset="-128"/>
              </a:rPr>
              <a:t>is the process of objectively determining the impact of an event that affects a project, program, or business. Completing the assessment usually involves the use of metrics and models.</a:t>
            </a:r>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B1F2DAB7-ACE7-43A7-AEF4-C279DA819372}" type="slidenum">
              <a:rPr lang="en-US" altLang="en-US" smtClean="0"/>
              <a:pPr eaLnBrk="1" hangingPunct="1"/>
              <a:t>13</a:t>
            </a:fld>
            <a:endParaRPr lang="en-US" altLang="en-US" dirty="0" smtClean="0"/>
          </a:p>
        </p:txBody>
      </p:sp>
    </p:spTree>
    <p:extLst>
      <p:ext uri="{BB962C8B-B14F-4D97-AF65-F5344CB8AC3E}">
        <p14:creationId xmlns:p14="http://schemas.microsoft.com/office/powerpoint/2010/main" val="321924776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computer security incident response team in an organization typically includes key skilled members who bring a wide range of skills to bear in the response effort. Incident response teams are common in corporations as well as in public service organizations.</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105</a:t>
            </a:fld>
            <a:endParaRPr lang="en-US" altLang="en-US" dirty="0"/>
          </a:p>
        </p:txBody>
      </p:sp>
    </p:spTree>
    <p:extLst>
      <p:ext uri="{BB962C8B-B14F-4D97-AF65-F5344CB8AC3E}">
        <p14:creationId xmlns:p14="http://schemas.microsoft.com/office/powerpoint/2010/main" val="80048728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Incident response team members ideally are trained and prepared to fulfill the roles required by the specific situation (for example, to serve as incident commander in the event of a large-scale public emergency). Incident response teams are frequently dynamically sized to the scale and nature of an incident, and as the size of an incident grows and as more resources are drawn into the event, the command of the situation may shift through several phases. In a small-scale event, or in the case of a small firm, usually only a volunteer or ad hoc team may exist to respond. In cases where the incident spreads beyond the local control of the incident response team, higher-level resources through industry groups and government groups exist to assist in the incident. Advanced preparation in the form of contacting and establishing working relations with higher-level groups is an important preparation step.</a:t>
            </a:r>
          </a:p>
          <a:p>
            <a:endParaRPr lang="en-US" dirty="0" smtClean="0"/>
          </a:p>
          <a:p>
            <a:r>
              <a:rPr lang="en-US" sz="1200" i="0" kern="1200" dirty="0" smtClean="0">
                <a:solidFill>
                  <a:schemeClr val="tx1"/>
                </a:solidFill>
                <a:effectLst/>
                <a:latin typeface="Arial" charset="0"/>
                <a:ea typeface="ヒラギノ角ゴ Pro W3" pitchFamily="-111" charset="-128"/>
                <a:cs typeface="ヒラギノ角ゴ Pro W3" pitchFamily="-111" charset="-128"/>
              </a:rPr>
              <a:t>Team membership will vary depending on the type of incident or suspected incident, but may include the following members:</a:t>
            </a:r>
            <a:br>
              <a:rPr lang="en-US" sz="1200" i="0" kern="1200" dirty="0" smtClean="0">
                <a:solidFill>
                  <a:schemeClr val="tx1"/>
                </a:solidFill>
                <a:effectLst/>
                <a:latin typeface="Arial" charset="0"/>
                <a:ea typeface="ヒラギノ角ゴ Pro W3" pitchFamily="-111" charset="-128"/>
                <a:cs typeface="ヒラギノ角ゴ Pro W3" pitchFamily="-111" charset="-128"/>
              </a:rPr>
            </a:br>
            <a:r>
              <a:rPr lang="en-US" sz="1200" i="0" kern="1200" dirty="0" smtClean="0">
                <a:solidFill>
                  <a:schemeClr val="tx1"/>
                </a:solidFill>
                <a:effectLst/>
                <a:latin typeface="Arial" charset="0"/>
                <a:ea typeface="ヒラギノ角ゴ Pro W3" pitchFamily="-111" charset="-128"/>
                <a:cs typeface="ヒラギノ角ゴ Pro W3" pitchFamily="-111" charset="-128"/>
              </a:rPr>
              <a:t>■ Team lead</a:t>
            </a:r>
            <a:br>
              <a:rPr lang="en-US" sz="1200" i="0" kern="1200" dirty="0" smtClean="0">
                <a:solidFill>
                  <a:schemeClr val="tx1"/>
                </a:solidFill>
                <a:effectLst/>
                <a:latin typeface="Arial" charset="0"/>
                <a:ea typeface="ヒラギノ角ゴ Pro W3" pitchFamily="-111" charset="-128"/>
                <a:cs typeface="ヒラギノ角ゴ Pro W3" pitchFamily="-111" charset="-128"/>
              </a:rPr>
            </a:br>
            <a:r>
              <a:rPr lang="en-US" sz="1200" i="0" kern="1200" dirty="0" smtClean="0">
                <a:solidFill>
                  <a:schemeClr val="tx1"/>
                </a:solidFill>
                <a:effectLst/>
                <a:latin typeface="Arial" charset="0"/>
                <a:ea typeface="ヒラギノ角ゴ Pro W3" pitchFamily="-111" charset="-128"/>
                <a:cs typeface="ヒラギノ角ゴ Pro W3" pitchFamily="-111" charset="-128"/>
              </a:rPr>
              <a:t>■ Network/security analyst</a:t>
            </a:r>
            <a:br>
              <a:rPr lang="en-US" sz="1200" i="0" kern="1200" dirty="0" smtClean="0">
                <a:solidFill>
                  <a:schemeClr val="tx1"/>
                </a:solidFill>
                <a:effectLst/>
                <a:latin typeface="Arial" charset="0"/>
                <a:ea typeface="ヒラギノ角ゴ Pro W3" pitchFamily="-111" charset="-128"/>
                <a:cs typeface="ヒラギノ角ゴ Pro W3" pitchFamily="-111" charset="-128"/>
              </a:rPr>
            </a:br>
            <a:r>
              <a:rPr lang="en-US" sz="1200" i="0" kern="1200" dirty="0" smtClean="0">
                <a:solidFill>
                  <a:schemeClr val="tx1"/>
                </a:solidFill>
                <a:effectLst/>
                <a:latin typeface="Arial" charset="0"/>
                <a:ea typeface="ヒラギノ角ゴ Pro W3" pitchFamily="-111" charset="-128"/>
                <a:cs typeface="ヒラギノ角ゴ Pro W3" pitchFamily="-111" charset="-128"/>
              </a:rPr>
              <a:t>■ Internal and external subject matter experts</a:t>
            </a:r>
            <a:br>
              <a:rPr lang="en-US" sz="1200" i="0" kern="1200" dirty="0" smtClean="0">
                <a:solidFill>
                  <a:schemeClr val="tx1"/>
                </a:solidFill>
                <a:effectLst/>
                <a:latin typeface="Arial" charset="0"/>
                <a:ea typeface="ヒラギノ角ゴ Pro W3" pitchFamily="-111" charset="-128"/>
                <a:cs typeface="ヒラギノ角ゴ Pro W3" pitchFamily="-111" charset="-128"/>
              </a:rPr>
            </a:br>
            <a:r>
              <a:rPr lang="en-US" sz="1200" i="0" kern="1200" dirty="0" smtClean="0">
                <a:solidFill>
                  <a:schemeClr val="tx1"/>
                </a:solidFill>
                <a:effectLst/>
                <a:latin typeface="Arial" charset="0"/>
                <a:ea typeface="ヒラギノ角ゴ Pro W3" pitchFamily="-111" charset="-128"/>
                <a:cs typeface="ヒラギノ角ゴ Pro W3" pitchFamily="-111" charset="-128"/>
              </a:rPr>
              <a:t>■ Legal counsel</a:t>
            </a:r>
            <a:br>
              <a:rPr lang="en-US" sz="1200" i="0" kern="1200" dirty="0" smtClean="0">
                <a:solidFill>
                  <a:schemeClr val="tx1"/>
                </a:solidFill>
                <a:effectLst/>
                <a:latin typeface="Arial" charset="0"/>
                <a:ea typeface="ヒラギノ角ゴ Pro W3" pitchFamily="-111" charset="-128"/>
                <a:cs typeface="ヒラギノ角ゴ Pro W3" pitchFamily="-111" charset="-128"/>
              </a:rPr>
            </a:br>
            <a:r>
              <a:rPr lang="en-US" sz="1200" i="0" kern="1200" dirty="0" smtClean="0">
                <a:solidFill>
                  <a:schemeClr val="tx1"/>
                </a:solidFill>
                <a:effectLst/>
                <a:latin typeface="Arial" charset="0"/>
                <a:ea typeface="ヒラギノ角ゴ Pro W3" pitchFamily="-111" charset="-128"/>
                <a:cs typeface="ヒラギノ角ゴ Pro W3" pitchFamily="-111" charset="-128"/>
              </a:rPr>
              <a:t>■ Public affairs officer</a:t>
            </a:r>
            <a:br>
              <a:rPr lang="en-US" sz="1200" i="0" kern="1200" dirty="0" smtClean="0">
                <a:solidFill>
                  <a:schemeClr val="tx1"/>
                </a:solidFill>
                <a:effectLst/>
                <a:latin typeface="Arial" charset="0"/>
                <a:ea typeface="ヒラギノ角ゴ Pro W3" pitchFamily="-111" charset="-128"/>
                <a:cs typeface="ヒラギノ角ゴ Pro W3" pitchFamily="-111" charset="-128"/>
              </a:rPr>
            </a:br>
            <a:r>
              <a:rPr lang="en-US" sz="1200" i="0" kern="1200" dirty="0" smtClean="0">
                <a:solidFill>
                  <a:schemeClr val="tx1"/>
                </a:solidFill>
                <a:effectLst/>
                <a:latin typeface="Arial" charset="0"/>
                <a:ea typeface="ヒラギノ角ゴ Pro W3" pitchFamily="-111" charset="-128"/>
                <a:cs typeface="ヒラギノ角ゴ Pro W3" pitchFamily="-111" charset="-128"/>
              </a:rPr>
              <a:t>■ Security office contact</a:t>
            </a:r>
            <a:br>
              <a:rPr lang="en-US" sz="1200" i="0" kern="1200" dirty="0" smtClean="0">
                <a:solidFill>
                  <a:schemeClr val="tx1"/>
                </a:solidFill>
                <a:effectLst/>
                <a:latin typeface="Arial" charset="0"/>
                <a:ea typeface="ヒラギノ角ゴ Pro W3" pitchFamily="-111" charset="-128"/>
                <a:cs typeface="ヒラギノ角ゴ Pro W3" pitchFamily="-111" charset="-128"/>
              </a:rPr>
            </a:br>
            <a:endParaRPr lang="en-US" sz="1200" i="0" kern="1200" dirty="0" smtClean="0">
              <a:solidFill>
                <a:schemeClr val="tx1"/>
              </a:solidFill>
              <a:effectLst/>
              <a:latin typeface="Arial" charset="0"/>
              <a:ea typeface="ヒラギノ角ゴ Pro W3" pitchFamily="-111" charset="-128"/>
              <a:cs typeface="ヒラギノ角ゴ Pro W3" pitchFamily="-111" charset="-128"/>
            </a:endParaRPr>
          </a:p>
          <a:p>
            <a:r>
              <a:rPr lang="en-US" sz="1200" i="0" kern="1200" dirty="0" smtClean="0">
                <a:solidFill>
                  <a:schemeClr val="tx1"/>
                </a:solidFill>
                <a:effectLst/>
                <a:latin typeface="Arial" charset="0"/>
                <a:ea typeface="ヒラギノ角ゴ Pro W3" pitchFamily="-111" charset="-128"/>
                <a:cs typeface="ヒラギノ角ゴ Pro W3" pitchFamily="-111" charset="-128"/>
              </a:rPr>
              <a:t>In determining the specific makeup of the team for a specific incident, there are some general points to think about. The team needs a leader, preferably a higher-level manager who has the ability to obtain cooperation from employees as needed. It also needs a computer or network security analyst, since the assumption is that the team will be responding to a computer security incident. Specialists may be added to the team for specific hardware or software platforms as needed. The organization’s legal counsel should be part of the team on at least a part-time or as-needed basis. The public affairs office should also be available on an as-needed basis, because it is responsible for formulating the public response should a security incident become public. The organization’s security office should also be kept informed. It should designate a point of contact for the team in case criminal activity is suspected. In this case, care must be taken to preserve evidence should the organization decide to push for prosecution of the individual(s).</a:t>
            </a:r>
          </a:p>
          <a:p>
            <a:endParaRPr lang="en-US" sz="1200" i="0" kern="1200" dirty="0" smtClean="0">
              <a:solidFill>
                <a:schemeClr val="tx1"/>
              </a:solidFill>
              <a:effectLst/>
              <a:latin typeface="Arial" charset="0"/>
              <a:ea typeface="ヒラギノ角ゴ Pro W3" pitchFamily="-111" charset="-128"/>
            </a:endParaRPr>
          </a:p>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106</a:t>
            </a:fld>
            <a:endParaRPr lang="en-US" altLang="en-US" dirty="0"/>
          </a:p>
        </p:txBody>
      </p:sp>
    </p:spTree>
    <p:extLst>
      <p:ext uri="{BB962C8B-B14F-4D97-AF65-F5344CB8AC3E}">
        <p14:creationId xmlns:p14="http://schemas.microsoft.com/office/powerpoint/2010/main" val="117637726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function in a timely and efficient manner, ideally a team has already defined a protocol or set of actions to perform to mitigate the negative effects of most common forms of an incident. One key and often overlooked member of the incident response team is the business. It may be an IT system being investigated, but the data, processes, and value all belong to the business, and the business is the element that understands the risk and value of what is under attack. Having key, knowledgeable business members on the incident response team is a necessity to ensure that the security actions remain aligned with the business goals and objectives of the organization.</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107</a:t>
            </a:fld>
            <a:endParaRPr lang="en-US" altLang="en-US" dirty="0"/>
          </a:p>
        </p:txBody>
      </p:sp>
    </p:spTree>
    <p:extLst>
      <p:ext uri="{BB962C8B-B14F-4D97-AF65-F5344CB8AC3E}">
        <p14:creationId xmlns:p14="http://schemas.microsoft.com/office/powerpoint/2010/main" val="23924712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data that is stored is subject to breach or compromise. Given this assumption, the question becomes, what is the best mitigation strategy to reduce the risk associated with breach or compromise?</a:t>
            </a:r>
          </a:p>
          <a:p>
            <a:endParaRPr lang="en-US" dirty="0" smtClean="0"/>
          </a:p>
          <a:p>
            <a:r>
              <a:rPr lang="en-US" dirty="0" smtClean="0"/>
              <a:t>Data requires protection in each of the three states of the data lifecycle: in storage, in transit, and during processing.</a:t>
            </a:r>
          </a:p>
          <a:p>
            <a:endParaRPr lang="en-US" dirty="0" smtClean="0"/>
          </a:p>
          <a:p>
            <a:r>
              <a:rPr lang="en-US" dirty="0" smtClean="0"/>
              <a:t>The level of risk in each state differs due to several factors:</a:t>
            </a:r>
          </a:p>
          <a:p>
            <a:r>
              <a:rPr lang="en-US" dirty="0" smtClean="0"/>
              <a:t>■ Time </a:t>
            </a:r>
            <a:r>
              <a:rPr lang="en-US" sz="1200" kern="1200" dirty="0" smtClean="0">
                <a:solidFill>
                  <a:schemeClr val="tx1"/>
                </a:solidFill>
                <a:effectLst/>
                <a:latin typeface="Arial" charset="0"/>
                <a:ea typeface="ヒラギノ角ゴ Pro W3" pitchFamily="-111" charset="-128"/>
                <a:cs typeface="ヒラギノ角ゴ Pro W3" pitchFamily="-111" charset="-128"/>
              </a:rPr>
              <a:t>–</a:t>
            </a:r>
            <a:r>
              <a:rPr lang="en-US" dirty="0" smtClean="0"/>
              <a:t> Data tends to spend more time in storage, and hence is subject to breach or compromise over longer time periods.</a:t>
            </a:r>
          </a:p>
          <a:p>
            <a:r>
              <a:rPr lang="en-US" dirty="0" smtClean="0"/>
              <a:t>■ Quantity </a:t>
            </a:r>
            <a:r>
              <a:rPr lang="en-US" sz="1200" kern="1200" dirty="0" smtClean="0">
                <a:solidFill>
                  <a:schemeClr val="tx1"/>
                </a:solidFill>
                <a:effectLst/>
                <a:latin typeface="Arial" charset="0"/>
                <a:ea typeface="ヒラギノ角ゴ Pro W3" pitchFamily="-111" charset="-128"/>
                <a:cs typeface="ヒラギノ角ゴ Pro W3" pitchFamily="-111" charset="-128"/>
              </a:rPr>
              <a:t>–</a:t>
            </a:r>
            <a:r>
              <a:rPr lang="en-US" dirty="0" smtClean="0"/>
              <a:t> Data in storage tends to offer a greater quantity to breach or compromise than data in transit, and data in processing offers even less. If records are being compromised while being processed, then only records being processed are subjected to risk.</a:t>
            </a:r>
          </a:p>
          <a:p>
            <a:r>
              <a:rPr lang="en-US" dirty="0" smtClean="0"/>
              <a:t>■ Access </a:t>
            </a:r>
            <a:r>
              <a:rPr lang="en-US" sz="1200" kern="1200" dirty="0" smtClean="0">
                <a:solidFill>
                  <a:schemeClr val="tx1"/>
                </a:solidFill>
                <a:effectLst/>
                <a:latin typeface="Arial" charset="0"/>
                <a:ea typeface="ヒラギノ角ゴ Pro W3" pitchFamily="-111" charset="-128"/>
                <a:cs typeface="ヒラギノ角ゴ Pro W3" pitchFamily="-111" charset="-128"/>
              </a:rPr>
              <a:t>–</a:t>
            </a:r>
            <a:r>
              <a:rPr lang="en-US" dirty="0" smtClean="0"/>
              <a:t> Different protection mechanisms exist in each of the domains, and this has a direct effect on the risk associated with breach or compromise. Operating systems tend to have very tight controls to prevent cross-process data issues such as error and contamination.</a:t>
            </a:r>
          </a:p>
          <a:p>
            <a:endParaRPr lang="en-US" dirty="0" smtClean="0"/>
          </a:p>
          <a:p>
            <a:r>
              <a:rPr lang="en-US" dirty="0" smtClean="0"/>
              <a:t>The next aspect of risk during processing is within process access to the data, and a variety of attack techniques address this channel specifically. Data in transit is subject to breach or compromise from a variety of network-level attacks and vulnerabilities. Some of these are under the control of the enterprise, and some are not.</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108</a:t>
            </a:fld>
            <a:endParaRPr lang="en-US" altLang="en-US" dirty="0"/>
          </a:p>
        </p:txBody>
      </p:sp>
    </p:spTree>
    <p:extLst>
      <p:ext uri="{BB962C8B-B14F-4D97-AF65-F5344CB8AC3E}">
        <p14:creationId xmlns:p14="http://schemas.microsoft.com/office/powerpoint/2010/main" val="227817201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simple example of this is the case of spam remediation. If spam is separated from e-mail before it hits a mailbox, one can assert that it is not mail and not subject to storage, backup, or data retention issues. As spam can comprise greater than 50 percent of incoming mail, spam remediation can dramatically improve operational efficiency in terms of both speed and cost.</a:t>
            </a:r>
          </a:p>
          <a:p>
            <a:endParaRPr lang="en-US" dirty="0" smtClean="0"/>
          </a:p>
          <a:p>
            <a:r>
              <a:rPr lang="en-US" dirty="0" smtClean="0"/>
              <a:t>This same principle holds true for other forms of information. When processing credit card transactions, certain data elements are required for</a:t>
            </a:r>
            <a:r>
              <a:rPr lang="en-US" baseline="0" dirty="0" smtClean="0"/>
              <a:t> </a:t>
            </a:r>
            <a:r>
              <a:rPr lang="en-US" dirty="0" smtClean="0"/>
              <a:t>the actual transaction, but once the transaction is approved, they have no further business value. Storing of this information provides no business</a:t>
            </a:r>
            <a:r>
              <a:rPr lang="en-US" baseline="0" dirty="0" smtClean="0"/>
              <a:t> </a:t>
            </a:r>
            <a:r>
              <a:rPr lang="en-US" dirty="0" smtClean="0"/>
              <a:t>value, yet it does represent a risk in the case of a data breach. Data storage should be governed not by what you can store, but by the business need to store. What is not stored is not subject to breach, and minimizing storage to only what is supported by business need reduces risk and cost to the enterprise.</a:t>
            </a:r>
          </a:p>
          <a:p>
            <a:endParaRPr lang="en-US" dirty="0" smtClean="0"/>
          </a:p>
          <a:p>
            <a:r>
              <a:rPr lang="en-US" dirty="0" smtClean="0"/>
              <a:t>Minimization efforts begin before data even hits a system, let alone a breach. During system design, the appropriate security controls are determined and deployed, with periodic audits to ensure compliance. These controls are based on the sensitivity of the information being protected. One tool that can be used to assist in the selection of controls is a data classification scheme. Not all data is equally important, nor is it equally</a:t>
            </a:r>
            <a:r>
              <a:rPr lang="en-US" baseline="0" dirty="0" smtClean="0"/>
              <a:t> </a:t>
            </a:r>
            <a:r>
              <a:rPr lang="en-US" dirty="0" smtClean="0"/>
              <a:t>damaging in the event of loss. Developing and deploying a data classification scheme can assist in preventative planning efforts when designing security for data elements.</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109</a:t>
            </a:fld>
            <a:endParaRPr lang="en-US" altLang="en-US" dirty="0"/>
          </a:p>
        </p:txBody>
      </p:sp>
    </p:spTree>
    <p:extLst>
      <p:ext uri="{BB962C8B-B14F-4D97-AF65-F5344CB8AC3E}">
        <p14:creationId xmlns:p14="http://schemas.microsoft.com/office/powerpoint/2010/main" val="94623722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a:t>
            </a:r>
            <a:r>
              <a:rPr lang="en-US" i="1" dirty="0" smtClean="0"/>
              <a:t>incident</a:t>
            </a:r>
            <a:r>
              <a:rPr lang="en-US" dirty="0" smtClean="0"/>
              <a:t> is defined as a situation that departs from normal, routine operations. Whether an incident is important or not is the first determination to be made as part of an incident response process. A single failed login is technically an incident, but if it is followed by a correct login, then it is</a:t>
            </a:r>
            <a:r>
              <a:rPr lang="en-US" baseline="0" dirty="0" smtClean="0"/>
              <a:t> </a:t>
            </a:r>
            <a:r>
              <a:rPr lang="en-US" dirty="0" smtClean="0"/>
              <a:t>not of any consequence. In fact, this could even be considered as normal. But 10,000 failed attempts on a system, or failures across a large number of accounts, are distinctly different and may be worthy of further investigation.</a:t>
            </a:r>
          </a:p>
          <a:p>
            <a:endParaRPr lang="en-US" dirty="0" smtClean="0"/>
          </a:p>
          <a:p>
            <a:r>
              <a:rPr lang="en-US" dirty="0" smtClean="0"/>
              <a:t>A key first step is in the processing of information and the determination of whether or not to invoke incident response processes. Incident</a:t>
            </a:r>
            <a:r>
              <a:rPr lang="en-US" baseline="0" dirty="0" smtClean="0"/>
              <a:t> </a:t>
            </a:r>
            <a:r>
              <a:rPr lang="en-US" dirty="0" smtClean="0"/>
              <a:t>information can come from a wide range of sources, including logs, employees, help desk calls, system monitoring, security devices, and more. The challenge is to detect that something other than simple common, routine errors is occurring. When evidence accumulates, or in some cases when specific items such as security device logs indicate a potential incident, the next step is to escalate the situation to the incident response team.</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110</a:t>
            </a:fld>
            <a:endParaRPr lang="en-US" altLang="en-US" dirty="0"/>
          </a:p>
        </p:txBody>
      </p:sp>
    </p:spTree>
    <p:extLst>
      <p:ext uri="{BB962C8B-B14F-4D97-AF65-F5344CB8AC3E}">
        <p14:creationId xmlns:p14="http://schemas.microsoft.com/office/powerpoint/2010/main" val="344525977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things can be misinterpreted as a possible security incident. For example, a software bug in an application may cause a user to lose a file, and the user may blame this on a virus or similar malicious software.</a:t>
            </a:r>
          </a:p>
          <a:p>
            <a:endParaRPr lang="en-US" dirty="0" smtClean="0"/>
          </a:p>
          <a:p>
            <a:r>
              <a:rPr lang="en-US" sz="1200" i="0" kern="1200" dirty="0" smtClean="0">
                <a:solidFill>
                  <a:schemeClr val="tx1"/>
                </a:solidFill>
                <a:effectLst/>
                <a:latin typeface="Arial" charset="0"/>
                <a:ea typeface="ヒラギノ角ゴ Pro W3" pitchFamily="-111" charset="-128"/>
                <a:cs typeface="ヒラギノ角ゴ Pro W3" pitchFamily="-111" charset="-128"/>
              </a:rPr>
              <a:t>The incident response team must investigate each reported incident and treat it as a potential security incident until it can determine whether it is or isn’t. This means that your organization will want to respond initially with a limited response team before wasting a lot of time having the full team respond. This is the initial step to take when a report is received that a possible incident has been detected.</a:t>
            </a:r>
          </a:p>
          <a:p>
            <a:endParaRPr lang="en-US" sz="1200" i="0" kern="1200" dirty="0" smtClean="0">
              <a:solidFill>
                <a:schemeClr val="tx1"/>
              </a:solidFill>
              <a:effectLst/>
              <a:latin typeface="Arial" charset="0"/>
              <a:ea typeface="ヒラギノ角ゴ Pro W3" pitchFamily="-111" charset="-128"/>
            </a:endParaRPr>
          </a:p>
          <a:p>
            <a:r>
              <a:rPr lang="en-US" dirty="0" smtClean="0"/>
              <a:t>Security incidents can take a variety of forms, and who discovers the incident will vary as well. One of the groups most likely to discover an incident is the team of network and security administrators who run</a:t>
            </a:r>
            <a:r>
              <a:rPr lang="en-US" baseline="0" dirty="0" smtClean="0"/>
              <a:t> </a:t>
            </a:r>
            <a:r>
              <a:rPr lang="en-US" dirty="0" smtClean="0"/>
              <a:t>devices such as the organization’s firewalls and intrusion detection systems.</a:t>
            </a:r>
          </a:p>
          <a:p>
            <a:endParaRPr lang="en-US" dirty="0" smtClean="0"/>
          </a:p>
          <a:p>
            <a:r>
              <a:rPr lang="en-US" sz="1200" i="0" kern="1200" dirty="0" smtClean="0">
                <a:solidFill>
                  <a:schemeClr val="tx1"/>
                </a:solidFill>
                <a:effectLst/>
                <a:latin typeface="Arial" charset="0"/>
                <a:ea typeface="ヒラギノ角ゴ Pro W3" pitchFamily="-111" charset="-128"/>
                <a:cs typeface="ヒラギノ角ゴ Pro W3" pitchFamily="-111" charset="-128"/>
              </a:rPr>
              <a:t>Another common incident is a virus. Several packages are available that can help an organization detect potential virus activity or other malicious code. Administrators will often be the ones to notice something is amiss, but so might an average user who has been hit by the virus.</a:t>
            </a:r>
          </a:p>
          <a:p>
            <a:endParaRPr lang="en-US" sz="1200" i="0" kern="1200" dirty="0" smtClean="0">
              <a:solidFill>
                <a:schemeClr val="tx1"/>
              </a:solidFill>
              <a:effectLst/>
              <a:latin typeface="Arial" charset="0"/>
              <a:ea typeface="ヒラギノ角ゴ Pro W3" pitchFamily="-111" charset="-128"/>
            </a:endParaRPr>
          </a:p>
          <a:p>
            <a:r>
              <a:rPr lang="en-US" dirty="0" smtClean="0"/>
              <a:t>Social engineering is a common technique used by potential intruders to acquire information that may be useful in gaining access to computer systems, networks, or the physical facilities that house them. Anybody in the organization can be the target of a social engineering attack, so all employees need to know what to be looking for regarding this type of attack. In fact, the target might not even be one of your organization’s employees—it could be a contractor, such as somebody on the custodial staff or nighttime security staff.</a:t>
            </a:r>
          </a:p>
          <a:p>
            <a:endParaRPr lang="en-US" dirty="0" smtClean="0"/>
          </a:p>
          <a:p>
            <a:r>
              <a:rPr lang="en-US" dirty="0" smtClean="0"/>
              <a:t>Whatever the type of security incident suspected, and no matter who suspects it, a reporting procedure needs to be in place for the employees to use when an incident is detected. Everybody needs to know who to call should they suspect something, and everybody needs to know what to do. A common technique is to develop a reporting template that can be supplied to an individual who suspects an incident, so that the necessary information is gathered in a timely manner.</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111</a:t>
            </a:fld>
            <a:endParaRPr lang="en-US" altLang="en-US" dirty="0"/>
          </a:p>
        </p:txBody>
      </p:sp>
    </p:spTree>
    <p:extLst>
      <p:ext uri="{BB962C8B-B14F-4D97-AF65-F5344CB8AC3E}">
        <p14:creationId xmlns:p14="http://schemas.microsoft.com/office/powerpoint/2010/main" val="341097148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there is no such thing as a typical incident, for any incident there is a series of questions that can be answered to form a proper initial response.</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112</a:t>
            </a:fld>
            <a:endParaRPr lang="en-US" altLang="en-US" dirty="0"/>
          </a:p>
        </p:txBody>
      </p:sp>
    </p:spTree>
    <p:extLst>
      <p:ext uri="{BB962C8B-B14F-4D97-AF65-F5344CB8AC3E}">
        <p14:creationId xmlns:p14="http://schemas.microsoft.com/office/powerpoint/2010/main" val="116907970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purpose of an initial response is to begin the incident response action and place it on a proper pathway toward success.</a:t>
            </a:r>
          </a:p>
          <a:p>
            <a:endParaRPr lang="en-US" dirty="0" smtClean="0"/>
          </a:p>
          <a:p>
            <a:r>
              <a:rPr lang="en-US" dirty="0" smtClean="0"/>
              <a:t>The initial response must support the goals of the information security program. If something is very critical, treating it as routine would be a mistake, so triage with respect to information criticality is important. The initial response must also be aligned with the business practices and objectives. Triage with respect to current business imperatives and conditions is important. The initial response actions need to be designed to comply with administrative and legal policies as well as to support decisions with regard to civil, administrative, or criminal investigations/actions. For these purposes, maintaining a forensically sound process from the beginning is important.</a:t>
            </a:r>
          </a:p>
          <a:p>
            <a:endParaRPr lang="en-US" dirty="0" smtClean="0"/>
          </a:p>
          <a:p>
            <a:r>
              <a:rPr lang="en-US" dirty="0" smtClean="0"/>
              <a:t>It is also important that the information is delivered accurately and expeditiously to the appropriate decision-makers so that future actions can be timely. One of the greatest tools to achieve all of these goals is a simple and efficient process, so establishing fewer steps that are clear and clean is preferred. Complexity in the initial response process only leads to issues later because of delays, confusion, and incomplete information.</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113</a:t>
            </a:fld>
            <a:endParaRPr lang="en-US" altLang="en-US" dirty="0"/>
          </a:p>
        </p:txBody>
      </p:sp>
    </p:spTree>
    <p:extLst>
      <p:ext uri="{BB962C8B-B14F-4D97-AF65-F5344CB8AC3E}">
        <p14:creationId xmlns:p14="http://schemas.microsoft.com/office/powerpoint/2010/main" val="1388359505"/>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Look around on the desk, on the Rolodex, under the keyboard, in desktop storage areas, and on cubicle bulletin boards for any information that might be relevant.</a:t>
            </a:r>
          </a:p>
          <a:p>
            <a:pPr marL="171450" indent="-171450">
              <a:buFont typeface="Arial" panose="020B0604020202020204" pitchFamily="34" charset="0"/>
              <a:buChar char="•"/>
            </a:pPr>
            <a:r>
              <a:rPr lang="en-US" dirty="0" smtClean="0"/>
              <a:t>Secure floppy disks, optical discs, flash memory cards, USB drives, tapes, and other removable media.</a:t>
            </a:r>
            <a:endParaRPr lang="en-US" baseline="0" dirty="0" smtClean="0"/>
          </a:p>
          <a:p>
            <a:pPr marL="171450" indent="-171450">
              <a:buFont typeface="Arial" panose="020B0604020202020204" pitchFamily="34" charset="0"/>
              <a:buChar char="•"/>
            </a:pPr>
            <a:r>
              <a:rPr lang="en-US" dirty="0" smtClean="0"/>
              <a:t>Request copies of logs as soon as possible. Most ISPs will protect logs that could be subpoenaed.</a:t>
            </a:r>
          </a:p>
          <a:p>
            <a:pPr marL="171450" indent="-171450">
              <a:buFont typeface="Arial" panose="020B0604020202020204" pitchFamily="34" charset="0"/>
              <a:buChar char="•"/>
            </a:pPr>
            <a:r>
              <a:rPr lang="en-US" dirty="0" smtClean="0"/>
              <a:t>Take photos (some localities require use of Polaroid photos, as they are more difficult to modify without obvious tampering) or video.</a:t>
            </a:r>
          </a:p>
          <a:p>
            <a:pPr marL="171450" indent="-171450">
              <a:buFont typeface="Arial" panose="020B0604020202020204" pitchFamily="34" charset="0"/>
              <a:buChar char="•"/>
            </a:pPr>
            <a:r>
              <a:rPr lang="en-US" dirty="0" smtClean="0"/>
              <a:t>Include photos of operating computer screens and hardware components from multiple angles. Be sure to photograph internal components before removing them for analysis.</a:t>
            </a:r>
          </a:p>
          <a:p>
            <a:pPr marL="0" indent="0">
              <a:buFont typeface="Arial" panose="020B0604020202020204" pitchFamily="34" charset="0"/>
              <a:buNone/>
            </a:pPr>
            <a:endParaRPr lang="en-US" dirty="0" smtClean="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114</a:t>
            </a:fld>
            <a:endParaRPr lang="en-US" altLang="en-US" dirty="0"/>
          </a:p>
        </p:txBody>
      </p:sp>
    </p:spTree>
    <p:extLst>
      <p:ext uri="{BB962C8B-B14F-4D97-AF65-F5344CB8AC3E}">
        <p14:creationId xmlns:p14="http://schemas.microsoft.com/office/powerpoint/2010/main" val="3557338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itchFamily="34" charset="0"/>
              <a:ea typeface="ヒラギノ角ゴ Pro W3" pitchFamily="-112" charset="-128"/>
            </a:endParaRPr>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694AED74-CF1D-4125-88EF-85251672A251}" type="slidenum">
              <a:rPr lang="en-US" altLang="en-US" smtClean="0"/>
              <a:pPr eaLnBrk="1" hangingPunct="1"/>
              <a:t>14</a:t>
            </a:fld>
            <a:endParaRPr lang="en-US" altLang="en-US" dirty="0" smtClean="0"/>
          </a:p>
        </p:txBody>
      </p:sp>
    </p:spTree>
    <p:extLst>
      <p:ext uri="{BB962C8B-B14F-4D97-AF65-F5344CB8AC3E}">
        <p14:creationId xmlns:p14="http://schemas.microsoft.com/office/powerpoint/2010/main" val="155247331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115</a:t>
            </a:fld>
            <a:endParaRPr lang="en-US" altLang="en-US" dirty="0"/>
          </a:p>
        </p:txBody>
      </p:sp>
    </p:spTree>
    <p:extLst>
      <p:ext uri="{BB962C8B-B14F-4D97-AF65-F5344CB8AC3E}">
        <p14:creationId xmlns:p14="http://schemas.microsoft.com/office/powerpoint/2010/main" val="3041917291"/>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116</a:t>
            </a:fld>
            <a:endParaRPr lang="en-US" altLang="en-US" dirty="0"/>
          </a:p>
        </p:txBody>
      </p:sp>
    </p:spTree>
    <p:extLst>
      <p:ext uri="{BB962C8B-B14F-4D97-AF65-F5344CB8AC3E}">
        <p14:creationId xmlns:p14="http://schemas.microsoft.com/office/powerpoint/2010/main" val="3485089502"/>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117</a:t>
            </a:fld>
            <a:endParaRPr lang="en-US" altLang="en-US" dirty="0"/>
          </a:p>
        </p:txBody>
      </p:sp>
    </p:spTree>
    <p:extLst>
      <p:ext uri="{BB962C8B-B14F-4D97-AF65-F5344CB8AC3E}">
        <p14:creationId xmlns:p14="http://schemas.microsoft.com/office/powerpoint/2010/main" val="301893084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118</a:t>
            </a:fld>
            <a:endParaRPr lang="en-US" altLang="en-US" dirty="0"/>
          </a:p>
        </p:txBody>
      </p:sp>
    </p:spTree>
    <p:extLst>
      <p:ext uri="{BB962C8B-B14F-4D97-AF65-F5344CB8AC3E}">
        <p14:creationId xmlns:p14="http://schemas.microsoft.com/office/powerpoint/2010/main" val="3938920261"/>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machine may be allowed to run, but its connection to other machines is broken in a manner to prevent the spread of infection.</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119</a:t>
            </a:fld>
            <a:endParaRPr lang="en-US" altLang="en-US" dirty="0"/>
          </a:p>
        </p:txBody>
      </p:sp>
    </p:spTree>
    <p:extLst>
      <p:ext uri="{BB962C8B-B14F-4D97-AF65-F5344CB8AC3E}">
        <p14:creationId xmlns:p14="http://schemas.microsoft.com/office/powerpoint/2010/main" val="626721033"/>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120</a:t>
            </a:fld>
            <a:endParaRPr lang="en-US" altLang="en-US" dirty="0"/>
          </a:p>
        </p:txBody>
      </p:sp>
    </p:spTree>
    <p:extLst>
      <p:ext uri="{BB962C8B-B14F-4D97-AF65-F5344CB8AC3E}">
        <p14:creationId xmlns:p14="http://schemas.microsoft.com/office/powerpoint/2010/main" val="3090403987"/>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Making an assessment of the risk associated with an incident is an important first step. If the characteristics of an incident include a large number of packets destined for different services on a machine (an attack commonly referred to as a port scan), then the actions needed are different than those needed to respond to a large number of packets destined to a single machine service. Port scans are common, and to a degree relatively harmless, while port flooding can result in denial of service.</a:t>
            </a:r>
            <a:r>
              <a:rPr lang="en-US" baseline="0" dirty="0" smtClean="0"/>
              <a:t> </a:t>
            </a:r>
            <a:r>
              <a:rPr lang="en-US" dirty="0" smtClean="0"/>
              <a:t>Making a determination of the specific downstream risks is important in prioritizing response actions.</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121</a:t>
            </a:fld>
            <a:endParaRPr lang="en-US" altLang="en-US" dirty="0"/>
          </a:p>
        </p:txBody>
      </p:sp>
    </p:spTree>
    <p:extLst>
      <p:ext uri="{BB962C8B-B14F-4D97-AF65-F5344CB8AC3E}">
        <p14:creationId xmlns:p14="http://schemas.microsoft.com/office/powerpoint/2010/main" val="2428970123"/>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variety of factors should be considered in the planning and deployment of strategies, including, but not limited to, the following:</a:t>
            </a:r>
          </a:p>
          <a:p>
            <a:r>
              <a:rPr lang="en-US" dirty="0" smtClean="0"/>
              <a:t>■ How critical are the impacted systems?</a:t>
            </a:r>
          </a:p>
          <a:p>
            <a:r>
              <a:rPr lang="en-US" dirty="0" smtClean="0"/>
              <a:t>■ How sensitive is the data?</a:t>
            </a:r>
          </a:p>
          <a:p>
            <a:r>
              <a:rPr lang="en-US" dirty="0" smtClean="0"/>
              <a:t>■ What is the potential overall dollar loss involved/rate of loss?</a:t>
            </a:r>
          </a:p>
          <a:p>
            <a:r>
              <a:rPr lang="en-US" dirty="0" smtClean="0"/>
              <a:t>■ How much downtime can be tolerated?</a:t>
            </a:r>
          </a:p>
          <a:p>
            <a:r>
              <a:rPr lang="en-US" dirty="0" smtClean="0"/>
              <a:t>■ Who are the perpetrators?</a:t>
            </a:r>
          </a:p>
          <a:p>
            <a:r>
              <a:rPr lang="en-US" dirty="0" smtClean="0"/>
              <a:t>■ What is the skill level of the attacker?</a:t>
            </a:r>
          </a:p>
          <a:p>
            <a:r>
              <a:rPr lang="en-US" dirty="0" smtClean="0"/>
              <a:t>■ Does the incident have adverse publicity potential?</a:t>
            </a:r>
          </a:p>
          <a:p>
            <a:endParaRPr lang="en-US" dirty="0" smtClean="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122</a:t>
            </a:fld>
            <a:endParaRPr lang="en-US" altLang="en-US" dirty="0"/>
          </a:p>
        </p:txBody>
      </p:sp>
    </p:spTree>
    <p:extLst>
      <p:ext uri="{BB962C8B-B14F-4D97-AF65-F5344CB8AC3E}">
        <p14:creationId xmlns:p14="http://schemas.microsoft.com/office/powerpoint/2010/main" val="2216494980"/>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pieces of information provide boundaries for the upcoming investigations.</a:t>
            </a:r>
          </a:p>
          <a:p>
            <a:r>
              <a:rPr lang="en-US" dirty="0" smtClean="0"/>
              <a:t>There are still numerous issues that need to be determined with respect to the upcoming investigation. Addressing these issues helps provide focal points during the investigation:</a:t>
            </a:r>
          </a:p>
          <a:p>
            <a:r>
              <a:rPr lang="en-US" dirty="0" smtClean="0"/>
              <a:t>■</a:t>
            </a:r>
            <a:r>
              <a:rPr lang="en-US" baseline="0" dirty="0" smtClean="0"/>
              <a:t> </a:t>
            </a:r>
            <a:r>
              <a:rPr lang="en-US" dirty="0" smtClean="0"/>
              <a:t>Restore normal operations</a:t>
            </a:r>
          </a:p>
          <a:p>
            <a:pPr lvl="1"/>
            <a:r>
              <a:rPr lang="en-US" dirty="0" smtClean="0"/>
              <a:t>■ Offline recovery?</a:t>
            </a:r>
          </a:p>
          <a:p>
            <a:pPr lvl="1"/>
            <a:r>
              <a:rPr lang="en-US" dirty="0" smtClean="0"/>
              <a:t>■ Online recovery?</a:t>
            </a:r>
          </a:p>
          <a:p>
            <a:r>
              <a:rPr lang="en-US" dirty="0" smtClean="0"/>
              <a:t>■ Determine public relations play</a:t>
            </a:r>
          </a:p>
          <a:p>
            <a:r>
              <a:rPr lang="en-US" dirty="0" smtClean="0"/>
              <a:t>■ “To spin or not to spin?”</a:t>
            </a:r>
          </a:p>
          <a:p>
            <a:r>
              <a:rPr lang="en-US" dirty="0" smtClean="0"/>
              <a:t>■ Determine probable attacker</a:t>
            </a:r>
          </a:p>
          <a:p>
            <a:pPr lvl="1"/>
            <a:r>
              <a:rPr lang="en-US" dirty="0" smtClean="0"/>
              <a:t>■ Internal: handle internally or prosecute?</a:t>
            </a:r>
          </a:p>
          <a:p>
            <a:pPr lvl="1"/>
            <a:r>
              <a:rPr lang="en-US" dirty="0" smtClean="0"/>
              <a:t>■ External: prosecute?</a:t>
            </a:r>
          </a:p>
          <a:p>
            <a:pPr lvl="1"/>
            <a:r>
              <a:rPr lang="en-US" dirty="0" smtClean="0"/>
              <a:t>■ Involve law enforcement?</a:t>
            </a:r>
          </a:p>
          <a:p>
            <a:r>
              <a:rPr lang="en-US" dirty="0" smtClean="0"/>
              <a:t>■ Determine type of attack</a:t>
            </a:r>
          </a:p>
          <a:p>
            <a:pPr lvl="1"/>
            <a:r>
              <a:rPr lang="en-US" dirty="0" smtClean="0"/>
              <a:t>■ DoS, theft, vandalism, policy violation?</a:t>
            </a:r>
          </a:p>
          <a:p>
            <a:pPr lvl="1"/>
            <a:r>
              <a:rPr lang="en-US" dirty="0" smtClean="0"/>
              <a:t>■ Ongoing intrusion?</a:t>
            </a:r>
          </a:p>
          <a:p>
            <a:pPr lvl="1"/>
            <a:r>
              <a:rPr lang="en-US" dirty="0" smtClean="0"/>
              <a:t>■ Pivoting?</a:t>
            </a:r>
          </a:p>
          <a:p>
            <a:r>
              <a:rPr lang="en-US" dirty="0" smtClean="0"/>
              <a:t>■ Classify victim system</a:t>
            </a:r>
          </a:p>
          <a:p>
            <a:pPr lvl="1"/>
            <a:r>
              <a:rPr lang="en-US" dirty="0" smtClean="0"/>
              <a:t>■ Critical server/application?</a:t>
            </a:r>
          </a:p>
          <a:p>
            <a:pPr lvl="1"/>
            <a:r>
              <a:rPr lang="en-US" dirty="0" smtClean="0"/>
              <a:t>■ Number of users?</a:t>
            </a:r>
          </a:p>
          <a:p>
            <a:pPr lvl="1"/>
            <a:r>
              <a:rPr lang="en-US" dirty="0" smtClean="0"/>
              <a:t>■ What other systems are affected?</a:t>
            </a:r>
          </a:p>
          <a:p>
            <a:pPr lvl="0"/>
            <a:endParaRPr lang="en-US" dirty="0" smtClean="0"/>
          </a:p>
          <a:p>
            <a:pPr lvl="0"/>
            <a:r>
              <a:rPr lang="en-US" dirty="0" smtClean="0"/>
              <a:t>Using the answers to these questions helps the team determine the necessary steps in the upcoming investigation phase. Although it is impossible to account for all circumstances, this level of strategy can greatly assist in scoping the work ahead during the investigation phase.</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123</a:t>
            </a:fld>
            <a:endParaRPr lang="en-US" altLang="en-US" dirty="0"/>
          </a:p>
        </p:txBody>
      </p:sp>
    </p:spTree>
    <p:extLst>
      <p:ext uri="{BB962C8B-B14F-4D97-AF65-F5344CB8AC3E}">
        <p14:creationId xmlns:p14="http://schemas.microsoft.com/office/powerpoint/2010/main" val="910902688"/>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124</a:t>
            </a:fld>
            <a:endParaRPr lang="en-US" altLang="en-US" dirty="0"/>
          </a:p>
        </p:txBody>
      </p:sp>
    </p:spTree>
    <p:extLst>
      <p:ext uri="{BB962C8B-B14F-4D97-AF65-F5344CB8AC3E}">
        <p14:creationId xmlns:p14="http://schemas.microsoft.com/office/powerpoint/2010/main" val="1221767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en-US" b="1" dirty="0" smtClean="0">
                <a:latin typeface="Arial" pitchFamily="34" charset="0"/>
                <a:ea typeface="ヒラギノ角ゴ Pro W3" pitchFamily="-112" charset="-128"/>
              </a:rPr>
              <a:t>Systematic risk </a:t>
            </a:r>
            <a:r>
              <a:rPr lang="en-US" altLang="en-US" dirty="0" smtClean="0">
                <a:latin typeface="Arial" pitchFamily="34" charset="0"/>
                <a:ea typeface="ヒラギノ角ゴ Pro W3" pitchFamily="-112" charset="-128"/>
              </a:rPr>
              <a:t>is the chance of loss that is predictable under relatively stable circumstances. Examples such as fire, wind, or flood produce losses that, in the aggregate over time, can be accurately predicted despite short-term fluctuations. Systematic risk can be diversified away, which gives managers a level of control that can be employed.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1" dirty="0" smtClean="0">
              <a:ea typeface="ヒラギノ角ゴ Pro W3" pitchFamily="-111" charset="-128"/>
              <a:cs typeface="ヒラギノ角ゴ Pro W3" pitchFamily="-111"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ea typeface="ヒラギノ角ゴ Pro W3" pitchFamily="-111" charset="-128"/>
                <a:cs typeface="ヒラギノ角ゴ Pro W3" pitchFamily="-111" charset="-128"/>
              </a:rPr>
              <a:t>Unsystematic risk </a:t>
            </a:r>
            <a:r>
              <a:rPr lang="en-US" b="0" dirty="0" smtClean="0">
                <a:ea typeface="ヒラギノ角ゴ Pro W3" pitchFamily="-111" charset="-128"/>
                <a:cs typeface="ヒラギノ角ゴ Pro W3" pitchFamily="-111" charset="-128"/>
              </a:rPr>
              <a:t>is the chance of loss that is unpredictable in the aggregate because it results from forces difficult to predict. Examples include, but are not limited to, recession, unemployment, epidemics, war-related events, and so forth. Unsystematic risk cannot be mitigated via diversification, limiting management responses.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en-US" b="0" dirty="0" smtClean="0">
              <a:latin typeface="Arial" pitchFamily="34" charset="0"/>
              <a:ea typeface="ヒラギノ角ゴ Pro W3" pitchFamily="-112" charset="-128"/>
            </a:endParaRPr>
          </a:p>
          <a:p>
            <a:r>
              <a:rPr lang="en-US" altLang="en-US" b="0" dirty="0" smtClean="0">
                <a:latin typeface="Arial" pitchFamily="34" charset="0"/>
                <a:ea typeface="ヒラギノ角ゴ Pro W3" pitchFamily="-112" charset="-128"/>
              </a:rPr>
              <a:t>A </a:t>
            </a:r>
            <a:r>
              <a:rPr lang="en-US" altLang="en-US" b="1" dirty="0" smtClean="0">
                <a:latin typeface="Arial" pitchFamily="34" charset="0"/>
                <a:ea typeface="ヒラギノ角ゴ Pro W3" pitchFamily="-112" charset="-128"/>
              </a:rPr>
              <a:t>hazard</a:t>
            </a:r>
            <a:r>
              <a:rPr lang="en-US" altLang="en-US" b="0" dirty="0" smtClean="0">
                <a:latin typeface="Arial" pitchFamily="34" charset="0"/>
                <a:ea typeface="ヒラギノ角ゴ Pro W3" pitchFamily="-112" charset="-128"/>
              </a:rPr>
              <a:t> is a circumstance that increases the likelihood or probable severity of a loss. For example, running systems without antivirus is a hazard because it increases the probability of loss due to malware.</a:t>
            </a:r>
            <a:endParaRPr lang="en-US" sz="1200" b="0" i="0" kern="1200" dirty="0" smtClean="0">
              <a:solidFill>
                <a:schemeClr val="tx1"/>
              </a:solidFill>
              <a:effectLst/>
              <a:latin typeface="Arial" charset="0"/>
              <a:ea typeface="ヒラギノ角ゴ Pro W3" pitchFamily="-111" charset="-128"/>
              <a:cs typeface="ヒラギノ角ゴ Pro W3" pitchFamily="-111" charset="-128"/>
            </a:endParaRPr>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694AED74-CF1D-4125-88EF-85251672A251}" type="slidenum">
              <a:rPr lang="en-US" altLang="en-US" smtClean="0"/>
              <a:pPr eaLnBrk="1" hangingPunct="1"/>
              <a:t>15</a:t>
            </a:fld>
            <a:endParaRPr lang="en-US" altLang="en-US" dirty="0" smtClean="0"/>
          </a:p>
        </p:txBody>
      </p:sp>
    </p:spTree>
    <p:extLst>
      <p:ext uri="{BB962C8B-B14F-4D97-AF65-F5344CB8AC3E}">
        <p14:creationId xmlns:p14="http://schemas.microsoft.com/office/powerpoint/2010/main" val="3142710314"/>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Looking at the list, it is daunting, but this is where the real work of incident response occurs. It will take a team effort, partly because of workload, partly because of specialized skills, and partly because the entire effort is being performed in a race against time.</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125</a:t>
            </a:fld>
            <a:endParaRPr lang="en-US" altLang="en-US" dirty="0"/>
          </a:p>
        </p:txBody>
      </p:sp>
    </p:spTree>
    <p:extLst>
      <p:ext uri="{BB962C8B-B14F-4D97-AF65-F5344CB8AC3E}">
        <p14:creationId xmlns:p14="http://schemas.microsoft.com/office/powerpoint/2010/main" val="3926698401"/>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126</a:t>
            </a:fld>
            <a:endParaRPr lang="en-US" altLang="en-US" dirty="0"/>
          </a:p>
        </p:txBody>
      </p:sp>
    </p:spTree>
    <p:extLst>
      <p:ext uri="{BB962C8B-B14F-4D97-AF65-F5344CB8AC3E}">
        <p14:creationId xmlns:p14="http://schemas.microsoft.com/office/powerpoint/2010/main" val="1542003702"/>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127</a:t>
            </a:fld>
            <a:endParaRPr lang="en-US" altLang="en-US" dirty="0"/>
          </a:p>
        </p:txBody>
      </p:sp>
    </p:spTree>
    <p:extLst>
      <p:ext uri="{BB962C8B-B14F-4D97-AF65-F5344CB8AC3E}">
        <p14:creationId xmlns:p14="http://schemas.microsoft.com/office/powerpoint/2010/main" val="1788524315"/>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128</a:t>
            </a:fld>
            <a:endParaRPr lang="en-US" altLang="en-US" dirty="0"/>
          </a:p>
        </p:txBody>
      </p:sp>
    </p:spTree>
    <p:extLst>
      <p:ext uri="{BB962C8B-B14F-4D97-AF65-F5344CB8AC3E}">
        <p14:creationId xmlns:p14="http://schemas.microsoft.com/office/powerpoint/2010/main" val="1309200742"/>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129</a:t>
            </a:fld>
            <a:endParaRPr lang="en-US" altLang="en-US" dirty="0"/>
          </a:p>
        </p:txBody>
      </p:sp>
    </p:spTree>
    <p:extLst>
      <p:ext uri="{BB962C8B-B14F-4D97-AF65-F5344CB8AC3E}">
        <p14:creationId xmlns:p14="http://schemas.microsoft.com/office/powerpoint/2010/main" val="401927757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130</a:t>
            </a:fld>
            <a:endParaRPr lang="en-US" altLang="en-US" dirty="0"/>
          </a:p>
        </p:txBody>
      </p:sp>
    </p:spTree>
    <p:extLst>
      <p:ext uri="{BB962C8B-B14F-4D97-AF65-F5344CB8AC3E}">
        <p14:creationId xmlns:p14="http://schemas.microsoft.com/office/powerpoint/2010/main" val="49474999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the system has been restored, the incident response team creates a report of the incident. Detailing what was discovered, how it was discovered, what was done, and the results, this report acts as a corporate</a:t>
            </a:r>
            <a:r>
              <a:rPr lang="en-US" baseline="0" dirty="0" smtClean="0"/>
              <a:t> </a:t>
            </a:r>
            <a:r>
              <a:rPr lang="en-US" dirty="0" smtClean="0"/>
              <a:t>memory and can be used for future incidents. Having a knowledge base of previous incidents and the actions used is a valuable resource because it is in the context of the particular enterprise. These reports also allow a mechanism to close the loop with management over the incident and, most importantly, provide a roadmap of the actions that can be used in the future to prevent events of identical or similar nature.</a:t>
            </a:r>
          </a:p>
          <a:p>
            <a:endParaRPr lang="en-US" dirty="0" smtClean="0"/>
          </a:p>
          <a:p>
            <a:r>
              <a:rPr lang="en-US" dirty="0" smtClean="0"/>
              <a:t>Part of the report will be recommendations, if appropriate, to change existing policies and procedures, including disaster recovery and business continuity. The similarity in objectives makes a natural overlap, and the cross-pollination between these operations is important to make all processes as efficient as possible.</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131</a:t>
            </a:fld>
            <a:endParaRPr lang="en-US" altLang="en-US" dirty="0"/>
          </a:p>
        </p:txBody>
      </p:sp>
    </p:spTree>
    <p:extLst>
      <p:ext uri="{BB962C8B-B14F-4D97-AF65-F5344CB8AC3E}">
        <p14:creationId xmlns:p14="http://schemas.microsoft.com/office/powerpoint/2010/main" val="2877706217"/>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reporting process, a critical assessment of what went right, what went wrong, what can be improved, and what should be continued is prepared as a form of lessons learned. This is a critical part of self-improvement, and is not meant to place blame, but rather to assist in future</a:t>
            </a:r>
            <a:r>
              <a:rPr lang="en-US" baseline="0" dirty="0" smtClean="0"/>
              <a:t> </a:t>
            </a:r>
            <a:r>
              <a:rPr lang="en-US" dirty="0" smtClean="0"/>
              <a:t>prevention. Having things go wrong in a complex environment is part of normal operations; having repeat failures that are preventable is not. The key to the lessons learned section of the report is to make the necessary changes so that a repeat event will not occur. Because many incidents are a result of attackers using known methods, once the attack patterns are known in an enterprise and methods exist to mitigate them, then it is the task of the entire enterprise to take the necessary actions to mitigate future events.</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132</a:t>
            </a:fld>
            <a:endParaRPr lang="en-US" altLang="en-US" dirty="0"/>
          </a:p>
        </p:txBody>
      </p:sp>
    </p:spTree>
    <p:extLst>
      <p:ext uri="{BB962C8B-B14F-4D97-AF65-F5344CB8AC3E}">
        <p14:creationId xmlns:p14="http://schemas.microsoft.com/office/powerpoint/2010/main" val="1333568391"/>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133</a:t>
            </a:fld>
            <a:endParaRPr lang="en-US" altLang="en-US" dirty="0"/>
          </a:p>
        </p:txBody>
      </p:sp>
    </p:spTree>
    <p:extLst>
      <p:ext uri="{BB962C8B-B14F-4D97-AF65-F5344CB8AC3E}">
        <p14:creationId xmlns:p14="http://schemas.microsoft.com/office/powerpoint/2010/main" val="748628985"/>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working assumption when planning for, responding to, and managing the overall incident response process is that the systems are compromised and that prevention cannot be the only means of defense.</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134</a:t>
            </a:fld>
            <a:endParaRPr lang="en-US" altLang="en-US" dirty="0"/>
          </a:p>
        </p:txBody>
      </p:sp>
    </p:spTree>
    <p:extLst>
      <p:ext uri="{BB962C8B-B14F-4D97-AF65-F5344CB8AC3E}">
        <p14:creationId xmlns:p14="http://schemas.microsoft.com/office/powerpoint/2010/main" val="34424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Three definitions relating to risk management reveal why it is sometimes considered difficult to understand:</a:t>
            </a:r>
          </a:p>
          <a:p>
            <a:r>
              <a:rPr lang="en-US" dirty="0" smtClean="0"/>
              <a:t>■ The dictionary defines risk as the possibility of suffering harm or loss.</a:t>
            </a:r>
          </a:p>
          <a:p>
            <a:r>
              <a:rPr lang="en-US" dirty="0" smtClean="0"/>
              <a:t>■ Carnegie Mellon University’s Software Engineering Institute (SEI) defines continuous risk management as “processes, methods, and tools for managing risks in a project. It provides a disciplined environment for proactive decision-making to 1) assess continuously what could go wrong (risks); 2) determine which risks are important to deal with; and 3) implement strategies to deal with those risks” (SEI, Continuous Risk Management Guidebook [Pittsburgh, PA: Carnegie Mellon University, 1996], 22).</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16</a:t>
            </a:fld>
            <a:endParaRPr lang="en-US" altLang="en-US" dirty="0"/>
          </a:p>
        </p:txBody>
      </p:sp>
    </p:spTree>
    <p:extLst>
      <p:ext uri="{BB962C8B-B14F-4D97-AF65-F5344CB8AC3E}">
        <p14:creationId xmlns:p14="http://schemas.microsoft.com/office/powerpoint/2010/main" val="3516540250"/>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135</a:t>
            </a:fld>
            <a:endParaRPr lang="en-US" altLang="en-US" dirty="0"/>
          </a:p>
        </p:txBody>
      </p:sp>
    </p:spTree>
    <p:extLst>
      <p:ext uri="{BB962C8B-B14F-4D97-AF65-F5344CB8AC3E}">
        <p14:creationId xmlns:p14="http://schemas.microsoft.com/office/powerpoint/2010/main" val="303049490"/>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136</a:t>
            </a:fld>
            <a:endParaRPr lang="en-US" altLang="en-US" dirty="0"/>
          </a:p>
        </p:txBody>
      </p:sp>
    </p:spTree>
    <p:extLst>
      <p:ext uri="{BB962C8B-B14F-4D97-AF65-F5344CB8AC3E}">
        <p14:creationId xmlns:p14="http://schemas.microsoft.com/office/powerpoint/2010/main" val="2079522684"/>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137</a:t>
            </a:fld>
            <a:endParaRPr lang="en-US" altLang="en-US" dirty="0"/>
          </a:p>
        </p:txBody>
      </p:sp>
    </p:spTree>
    <p:extLst>
      <p:ext uri="{BB962C8B-B14F-4D97-AF65-F5344CB8AC3E}">
        <p14:creationId xmlns:p14="http://schemas.microsoft.com/office/powerpoint/2010/main" val="2238710909"/>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URL for the document is in the “For More Information” section at the end of the chapter.</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138</a:t>
            </a:fld>
            <a:endParaRPr lang="en-US" altLang="en-US" dirty="0"/>
          </a:p>
        </p:txBody>
      </p:sp>
    </p:spTree>
    <p:extLst>
      <p:ext uri="{BB962C8B-B14F-4D97-AF65-F5344CB8AC3E}">
        <p14:creationId xmlns:p14="http://schemas.microsoft.com/office/powerpoint/2010/main" val="1278029555"/>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139</a:t>
            </a:fld>
            <a:endParaRPr lang="en-US" altLang="en-US" dirty="0"/>
          </a:p>
        </p:txBody>
      </p:sp>
    </p:spTree>
    <p:extLst>
      <p:ext uri="{BB962C8B-B14F-4D97-AF65-F5344CB8AC3E}">
        <p14:creationId xmlns:p14="http://schemas.microsoft.com/office/powerpoint/2010/main" val="4023271944"/>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“For More Information” section at the end of the chapter provides URLs for all three standards.</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140</a:t>
            </a:fld>
            <a:endParaRPr lang="en-US" altLang="en-US" dirty="0"/>
          </a:p>
        </p:txBody>
      </p:sp>
    </p:spTree>
    <p:extLst>
      <p:ext uri="{BB962C8B-B14F-4D97-AF65-F5344CB8AC3E}">
        <p14:creationId xmlns:p14="http://schemas.microsoft.com/office/powerpoint/2010/main" val="2365787204"/>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Taking the information already presented, we know the steps that hackers take and we have indicators that can clue us in to the current status of an attack. Using this information, we can plan specific interventions to each step of the attacker’s process. The kill chain process has received a lot of press since it was introduced by Lockheed Martin, some positive and some negative. In most cases, the negative press is related to what many would call a misapplication of the model. As with all security models and defensive strategies, it is important to customize and adapt how it interacts</a:t>
            </a:r>
            <a:r>
              <a:rPr lang="en-US" baseline="0" dirty="0" smtClean="0"/>
              <a:t> </a:t>
            </a:r>
            <a:r>
              <a:rPr lang="en-US" dirty="0" smtClean="0"/>
              <a:t>with the specific processes it is meant to protect.</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141</a:t>
            </a:fld>
            <a:endParaRPr lang="en-US" altLang="en-US" dirty="0"/>
          </a:p>
        </p:txBody>
      </p:sp>
    </p:spTree>
    <p:extLst>
      <p:ext uri="{BB962C8B-B14F-4D97-AF65-F5344CB8AC3E}">
        <p14:creationId xmlns:p14="http://schemas.microsoft.com/office/powerpoint/2010/main" val="371121038"/>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entirety of the project is beyond the scope of this text, but Table 22.1 lists some of the common items by category, a few of which are described next in a bit more detail.</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142</a:t>
            </a:fld>
            <a:endParaRPr lang="en-US" altLang="en-US" dirty="0"/>
          </a:p>
        </p:txBody>
      </p:sp>
    </p:spTree>
    <p:extLst>
      <p:ext uri="{BB962C8B-B14F-4D97-AF65-F5344CB8AC3E}">
        <p14:creationId xmlns:p14="http://schemas.microsoft.com/office/powerpoint/2010/main" val="264193544"/>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MITRE has continued its efforts in the process of making security measurable and adding automation to the mix.</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143</a:t>
            </a:fld>
            <a:endParaRPr lang="en-US" altLang="en-US" dirty="0"/>
          </a:p>
        </p:txBody>
      </p:sp>
    </p:spTree>
    <p:extLst>
      <p:ext uri="{BB962C8B-B14F-4D97-AF65-F5344CB8AC3E}">
        <p14:creationId xmlns:p14="http://schemas.microsoft.com/office/powerpoint/2010/main" val="1862198557"/>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144</a:t>
            </a:fld>
            <a:endParaRPr lang="en-US" altLang="en-US" dirty="0"/>
          </a:p>
        </p:txBody>
      </p:sp>
    </p:spTree>
    <p:extLst>
      <p:ext uri="{BB962C8B-B14F-4D97-AF65-F5344CB8AC3E}">
        <p14:creationId xmlns:p14="http://schemas.microsoft.com/office/powerpoint/2010/main" val="20622316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Three definitions relating to risk management reveal why it is sometimes considered difficult to understand (continued):</a:t>
            </a:r>
          </a:p>
          <a:p>
            <a:r>
              <a:rPr lang="en-US" dirty="0" smtClean="0"/>
              <a:t>■ The Information Systems Audit and Control Association (ISACA) says, “In modern business terms, risk management is the process of identifying vulnerabilities and threats to an organization’s resources and assets and deciding what countermeasures, if any, to take to reduce the level of risk to an acceptable level based on the value of the asset to the organization” (ISACA, Certified Information Systems Auditor (CISA) Review Manual, 2002 [Rolling Meadows, IL: ISACA, 2002], 344).</a:t>
            </a:r>
          </a:p>
          <a:p>
            <a:endParaRPr lang="en-US" dirty="0" smtClean="0"/>
          </a:p>
          <a:p>
            <a:r>
              <a:rPr lang="en-US" dirty="0" smtClean="0"/>
              <a:t>These three definitions show that risk management is based on what can go wrong and what action should be taken, if any.</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17</a:t>
            </a:fld>
            <a:endParaRPr lang="en-US" altLang="en-US" dirty="0"/>
          </a:p>
        </p:txBody>
      </p:sp>
    </p:spTree>
    <p:extLst>
      <p:ext uri="{BB962C8B-B14F-4D97-AF65-F5344CB8AC3E}">
        <p14:creationId xmlns:p14="http://schemas.microsoft.com/office/powerpoint/2010/main" val="604622610"/>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0" u="sng" dirty="0" smtClean="0">
                <a:latin typeface="Arial" pitchFamily="34" charset="0"/>
                <a:ea typeface="ヒラギノ角ゴ Pro W3" pitchFamily="-112" charset="-128"/>
              </a:rPr>
              <a:t>Backout planning</a:t>
            </a:r>
            <a:r>
              <a:rPr lang="en-US" altLang="en-US" b="0" dirty="0" smtClean="0">
                <a:latin typeface="Arial" pitchFamily="34" charset="0"/>
                <a:ea typeface="ヒラギノ角ゴ Pro W3" pitchFamily="-112" charset="-128"/>
              </a:rPr>
              <a:t> – The part of a configuration change plan where steps are devised to undo a change, even when not complete, to restore a system back to the previous operating condition.</a:t>
            </a:r>
          </a:p>
          <a:p>
            <a:r>
              <a:rPr lang="en-US" altLang="en-US" b="0" u="sng" dirty="0" smtClean="0">
                <a:latin typeface="Arial" pitchFamily="34" charset="0"/>
                <a:ea typeface="ヒラギノ角ゴ Pro W3" pitchFamily="-112" charset="-128"/>
              </a:rPr>
              <a:t>Business continuity plan (BCP)</a:t>
            </a:r>
            <a:r>
              <a:rPr lang="en-US" altLang="en-US" b="0" dirty="0" smtClean="0">
                <a:latin typeface="Arial" pitchFamily="34" charset="0"/>
                <a:ea typeface="ヒラギノ角ゴ Pro W3" pitchFamily="-112" charset="-128"/>
              </a:rPr>
              <a:t> – The plans a business develops to continue critical operations in the event of a major disruption.</a:t>
            </a:r>
          </a:p>
          <a:p>
            <a:r>
              <a:rPr lang="en-US" altLang="en-US" b="0" u="sng" dirty="0" smtClean="0">
                <a:latin typeface="Arial" pitchFamily="34" charset="0"/>
                <a:ea typeface="ヒラギノ角ゴ Pro W3" pitchFamily="-112" charset="-128"/>
              </a:rPr>
              <a:t>Business impact analysis (BIA)</a:t>
            </a:r>
            <a:r>
              <a:rPr lang="en-US" altLang="en-US" b="0" dirty="0" smtClean="0">
                <a:latin typeface="Arial" pitchFamily="34" charset="0"/>
                <a:ea typeface="ヒラギノ角ゴ Pro W3" pitchFamily="-112" charset="-128"/>
              </a:rPr>
              <a:t> – An analysis of the impact to the business of a specific event.</a:t>
            </a:r>
          </a:p>
          <a:p>
            <a:r>
              <a:rPr lang="en-US" altLang="en-US" b="0" u="sng" dirty="0" smtClean="0">
                <a:latin typeface="Arial" pitchFamily="34" charset="0"/>
                <a:ea typeface="ヒラギノ角ゴ Pro W3" pitchFamily="-112" charset="-128"/>
              </a:rPr>
              <a:t>Cold site</a:t>
            </a:r>
            <a:r>
              <a:rPr lang="en-US" altLang="en-US" b="0" dirty="0" smtClean="0">
                <a:latin typeface="Arial" pitchFamily="34" charset="0"/>
                <a:ea typeface="ヒラギノ角ゴ Pro W3" pitchFamily="-112" charset="-128"/>
              </a:rPr>
              <a:t> – An inexpensive form of backup site that does not include a current set of data at all times. A cold site takes longer to get your operational system back up, but it is considerably less expensive than a warm or hot site.</a:t>
            </a:r>
          </a:p>
          <a:p>
            <a:r>
              <a:rPr lang="en-US" altLang="en-US" b="0" u="sng" dirty="0" smtClean="0">
                <a:latin typeface="Arial" pitchFamily="34" charset="0"/>
                <a:ea typeface="ヒラギノ角ゴ Pro W3" pitchFamily="-112" charset="-128"/>
              </a:rPr>
              <a:t>Delta backup</a:t>
            </a:r>
            <a:r>
              <a:rPr lang="en-US" altLang="en-US" b="0" dirty="0" smtClean="0">
                <a:latin typeface="Arial" pitchFamily="34" charset="0"/>
                <a:ea typeface="ヒラギノ角ゴ Pro W3" pitchFamily="-112" charset="-128"/>
              </a:rPr>
              <a:t> – A type of backup that preserves only the blocks that have changed since the last full backup.</a:t>
            </a:r>
          </a:p>
          <a:p>
            <a:r>
              <a:rPr lang="en-US" altLang="en-US" b="0" u="sng" dirty="0" smtClean="0">
                <a:latin typeface="Arial" pitchFamily="34" charset="0"/>
                <a:ea typeface="ヒラギノ角ゴ Pro W3" pitchFamily="-112" charset="-128"/>
              </a:rPr>
              <a:t>Differential backup</a:t>
            </a:r>
            <a:r>
              <a:rPr lang="en-US" altLang="en-US" b="0" dirty="0" smtClean="0">
                <a:latin typeface="Arial" pitchFamily="34" charset="0"/>
                <a:ea typeface="ヒラギノ角ゴ Pro W3" pitchFamily="-112" charset="-128"/>
              </a:rPr>
              <a:t> – A type of backup that preserves only changes since the last full backup.</a:t>
            </a:r>
          </a:p>
          <a:p>
            <a:r>
              <a:rPr lang="en-US" altLang="en-US" b="0" u="sng" dirty="0" smtClean="0">
                <a:latin typeface="Arial" pitchFamily="34" charset="0"/>
                <a:ea typeface="ヒラギノ角ゴ Pro W3" pitchFamily="-112" charset="-128"/>
              </a:rPr>
              <a:t>Disaster recovery plan (DRP)</a:t>
            </a:r>
            <a:r>
              <a:rPr lang="en-US" altLang="en-US" b="0" dirty="0" smtClean="0">
                <a:latin typeface="Arial" pitchFamily="34" charset="0"/>
                <a:ea typeface="ヒラギノ角ゴ Pro W3" pitchFamily="-112" charset="-128"/>
              </a:rPr>
              <a:t> – A written plan developed to address how an organization will react to a natural or manmade disaster in order to ensure</a:t>
            </a:r>
            <a:r>
              <a:rPr lang="en-US" altLang="en-US" b="0" baseline="0" dirty="0" smtClean="0">
                <a:latin typeface="Arial" pitchFamily="34" charset="0"/>
                <a:ea typeface="ヒラギノ角ゴ Pro W3" pitchFamily="-112" charset="-128"/>
              </a:rPr>
              <a:t> </a:t>
            </a:r>
            <a:r>
              <a:rPr lang="en-US" altLang="en-US" b="0" dirty="0" smtClean="0">
                <a:latin typeface="Arial" pitchFamily="34" charset="0"/>
                <a:ea typeface="ヒラギノ角ゴ Pro W3" pitchFamily="-112" charset="-128"/>
              </a:rPr>
              <a:t>business continuity. Related to the concept of a business continuity</a:t>
            </a:r>
            <a:r>
              <a:rPr lang="en-US" altLang="en-US" b="0" baseline="0" dirty="0" smtClean="0">
                <a:latin typeface="Arial" pitchFamily="34" charset="0"/>
                <a:ea typeface="ヒラギノ角ゴ Pro W3" pitchFamily="-112" charset="-128"/>
              </a:rPr>
              <a:t> </a:t>
            </a:r>
            <a:r>
              <a:rPr lang="en-US" altLang="en-US" b="0" dirty="0" smtClean="0">
                <a:latin typeface="Arial" pitchFamily="34" charset="0"/>
                <a:ea typeface="ヒラギノ角ゴ Pro W3" pitchFamily="-112" charset="-128"/>
              </a:rPr>
              <a:t>plan (BCP).</a:t>
            </a:r>
          </a:p>
          <a:p>
            <a:r>
              <a:rPr lang="en-US" altLang="en-US" b="0" u="sng" dirty="0" smtClean="0">
                <a:latin typeface="Arial" pitchFamily="34" charset="0"/>
                <a:ea typeface="ヒラギノ角ゴ Pro W3" pitchFamily="-112" charset="-128"/>
              </a:rPr>
              <a:t>Fault tolerance</a:t>
            </a:r>
            <a:r>
              <a:rPr lang="en-US" altLang="en-US" b="0" dirty="0" smtClean="0">
                <a:latin typeface="Arial" pitchFamily="34" charset="0"/>
                <a:ea typeface="ヒラギノ角ゴ Pro W3" pitchFamily="-112" charset="-128"/>
              </a:rPr>
              <a:t> – The characteristics of a system that permit it to operate even when sub-components of the overall system fail.</a:t>
            </a:r>
          </a:p>
          <a:p>
            <a:r>
              <a:rPr lang="en-US" altLang="en-US" b="0" u="sng" dirty="0" smtClean="0">
                <a:latin typeface="Arial" pitchFamily="34" charset="0"/>
                <a:ea typeface="ヒラギノ角ゴ Pro W3" pitchFamily="-112" charset="-128"/>
              </a:rPr>
              <a:t>Full backup</a:t>
            </a:r>
            <a:r>
              <a:rPr lang="en-US" altLang="en-US" b="0" dirty="0" smtClean="0">
                <a:latin typeface="Arial" pitchFamily="34" charset="0"/>
                <a:ea typeface="ヒラギノ角ゴ Pro W3" pitchFamily="-112" charset="-128"/>
              </a:rPr>
              <a:t> – A complete backup of all files and structures of a system to another location.</a:t>
            </a:r>
          </a:p>
          <a:p>
            <a:r>
              <a:rPr lang="en-US" altLang="en-US" b="0" u="sng" dirty="0" smtClean="0">
                <a:latin typeface="Arial" pitchFamily="34" charset="0"/>
                <a:ea typeface="ヒラギノ角ゴ Pro W3" pitchFamily="-112" charset="-128"/>
              </a:rPr>
              <a:t>High availability</a:t>
            </a:r>
            <a:r>
              <a:rPr lang="en-US" altLang="en-US" b="0" dirty="0" smtClean="0">
                <a:latin typeface="Arial" pitchFamily="34" charset="0"/>
                <a:ea typeface="ヒラギノ角ゴ Pro W3" pitchFamily="-112" charset="-128"/>
              </a:rPr>
              <a:t> – Refers to the ability to maintain availability of data and operational processing despite a disrupting event.</a:t>
            </a:r>
          </a:p>
          <a:p>
            <a:r>
              <a:rPr lang="en-US" altLang="en-US" b="0" u="sng" dirty="0" smtClean="0">
                <a:latin typeface="Arial" pitchFamily="34" charset="0"/>
                <a:ea typeface="ヒラギノ角ゴ Pro W3" pitchFamily="-112" charset="-128"/>
              </a:rPr>
              <a:t>Hot site</a:t>
            </a:r>
            <a:r>
              <a:rPr lang="en-US" altLang="en-US" b="0" dirty="0" smtClean="0">
                <a:latin typeface="Arial" pitchFamily="34" charset="0"/>
                <a:ea typeface="ヒラギノ角ゴ Pro W3" pitchFamily="-112" charset="-128"/>
              </a:rPr>
              <a:t> – A backup site that is fully configured with equipment and data and is ready to immediately accept transfer of operational processing in the event of failure of the operational system.</a:t>
            </a:r>
          </a:p>
          <a:p>
            <a:r>
              <a:rPr lang="en-US" altLang="en-US" b="0" u="sng" dirty="0" smtClean="0">
                <a:latin typeface="Arial" pitchFamily="34" charset="0"/>
                <a:ea typeface="ヒラギノ角ゴ Pro W3" pitchFamily="-112" charset="-128"/>
              </a:rPr>
              <a:t>Incremental backup</a:t>
            </a:r>
            <a:r>
              <a:rPr lang="en-US" altLang="en-US" b="0" dirty="0" smtClean="0">
                <a:latin typeface="Arial" pitchFamily="34" charset="0"/>
                <a:ea typeface="ヒラギノ角ゴ Pro W3" pitchFamily="-112" charset="-128"/>
              </a:rPr>
              <a:t> – A backup model where files that have changed since last full or incremental backup are backed up.</a:t>
            </a:r>
          </a:p>
          <a:p>
            <a:r>
              <a:rPr lang="en-US" altLang="en-US" b="0" u="sng" dirty="0" smtClean="0">
                <a:latin typeface="Arial" pitchFamily="34" charset="0"/>
                <a:ea typeface="ヒラギノ角ゴ Pro W3" pitchFamily="-112" charset="-128"/>
              </a:rPr>
              <a:t>Mutual aid agreement</a:t>
            </a:r>
            <a:r>
              <a:rPr lang="en-US" altLang="en-US" b="0" dirty="0" smtClean="0">
                <a:latin typeface="Arial" pitchFamily="34" charset="0"/>
                <a:ea typeface="ヒラギノ角ゴ Pro W3" pitchFamily="-112" charset="-128"/>
              </a:rPr>
              <a:t> – An agreement</a:t>
            </a:r>
            <a:r>
              <a:rPr lang="en-US" altLang="en-US" b="0" baseline="0" dirty="0" smtClean="0">
                <a:latin typeface="Arial" pitchFamily="34" charset="0"/>
                <a:ea typeface="ヒラギノ角ゴ Pro W3" pitchFamily="-112" charset="-128"/>
              </a:rPr>
              <a:t> between similar organizations where the organizations agree to assume the processing for the other party in the event a disaster occurs.</a:t>
            </a:r>
            <a:endParaRPr lang="en-US" altLang="en-US" b="0" dirty="0" smtClean="0">
              <a:latin typeface="Arial" pitchFamily="34" charset="0"/>
              <a:ea typeface="ヒラギノ角ゴ Pro W3" pitchFamily="-112" charset="-128"/>
            </a:endParaRPr>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F4B8F787-6B6D-47F5-BB3D-F948AE86415F}" type="slidenum">
              <a:rPr lang="en-US" altLang="en-US" smtClean="0"/>
              <a:pPr eaLnBrk="1" hangingPunct="1"/>
              <a:t>146</a:t>
            </a:fld>
            <a:endParaRPr lang="en-US" altLang="en-US" smtClean="0"/>
          </a:p>
        </p:txBody>
      </p:sp>
    </p:spTree>
    <p:extLst>
      <p:ext uri="{BB962C8B-B14F-4D97-AF65-F5344CB8AC3E}">
        <p14:creationId xmlns:p14="http://schemas.microsoft.com/office/powerpoint/2010/main" val="351871344"/>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r>
              <a:rPr lang="en-US" u="sng" dirty="0" smtClean="0"/>
              <a:t>Recovery point objective (RPO)</a:t>
            </a:r>
            <a:r>
              <a:rPr lang="en-US" dirty="0" smtClean="0"/>
              <a:t> – T</a:t>
            </a:r>
            <a:r>
              <a:rPr lang="en-US" sz="1200" i="0" kern="1200" dirty="0" smtClean="0">
                <a:solidFill>
                  <a:schemeClr val="tx1"/>
                </a:solidFill>
                <a:effectLst/>
                <a:latin typeface="Arial" charset="0"/>
                <a:ea typeface="ヒラギノ角ゴ Pro W3" pitchFamily="-111" charset="-128"/>
                <a:cs typeface="ヒラギノ角ゴ Pro W3" pitchFamily="-111" charset="-128"/>
              </a:rPr>
              <a:t>he amount of data that a business is willing to place at risk. It is determined by the amount of time a business has to restore a process before an unacceptable amount of data loss results from a disruption.</a:t>
            </a:r>
            <a:endParaRPr lang="en-US" dirty="0" smtClean="0"/>
          </a:p>
          <a:p>
            <a:pPr>
              <a:defRPr/>
            </a:pPr>
            <a:r>
              <a:rPr lang="en-US" u="sng" dirty="0" smtClean="0"/>
              <a:t>Recovery time objective (RTO)</a:t>
            </a:r>
            <a:r>
              <a:rPr lang="en-US" dirty="0" smtClean="0"/>
              <a:t> – The amount of time a business has to restore a process before unacceptable outcomes result from a disruption.</a:t>
            </a:r>
          </a:p>
          <a:p>
            <a:pPr>
              <a:defRPr/>
            </a:pPr>
            <a:r>
              <a:rPr lang="en-US" u="sng" dirty="0" smtClean="0"/>
              <a:t>Redundant Array of Independent Disks (RAID)</a:t>
            </a:r>
            <a:r>
              <a:rPr lang="en-US" dirty="0" smtClean="0"/>
              <a:t> – The use of an array of disks arranged in a single unit of storage for increasing storage capacity, redundancy, and performance characteristics. Formerly known as Redundant Array of Inexpensive disks.</a:t>
            </a:r>
          </a:p>
          <a:p>
            <a:pPr>
              <a:defRPr/>
            </a:pPr>
            <a:r>
              <a:rPr lang="en-US" u="sng" dirty="0" smtClean="0"/>
              <a:t>Warm site</a:t>
            </a:r>
            <a:r>
              <a:rPr lang="en-US" dirty="0" smtClean="0"/>
              <a:t> – A backup site, off premises, that has hardware but is not configured with data and will take some time to switch over to.</a:t>
            </a:r>
            <a:endParaRPr lang="en-US" dirty="0"/>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0D3944BB-8D52-4FD3-BC1B-292C2C7E2C22}" type="slidenum">
              <a:rPr lang="en-US" altLang="en-US" smtClean="0"/>
              <a:pPr eaLnBrk="1" hangingPunct="1"/>
              <a:t>147</a:t>
            </a:fld>
            <a:endParaRPr lang="en-US" altLang="en-US" smtClean="0"/>
          </a:p>
        </p:txBody>
      </p:sp>
    </p:spTree>
    <p:extLst>
      <p:ext uri="{BB962C8B-B14F-4D97-AF65-F5344CB8AC3E}">
        <p14:creationId xmlns:p14="http://schemas.microsoft.com/office/powerpoint/2010/main" val="1010300353"/>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topics of planning, business impact analysis, identification of critical systems and components, single points of failure, and more are detailed in the following sections.</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148</a:t>
            </a:fld>
            <a:endParaRPr lang="en-US" altLang="en-US" dirty="0"/>
          </a:p>
        </p:txBody>
      </p:sp>
    </p:spTree>
    <p:extLst>
      <p:ext uri="{BB962C8B-B14F-4D97-AF65-F5344CB8AC3E}">
        <p14:creationId xmlns:p14="http://schemas.microsoft.com/office/powerpoint/2010/main" val="61390157"/>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might wonder what the difference is between a disaster recovery plan and a business continuity plan—after all, isn’t the purpose of disaster recovery the continued operation of the organization or business during a period of disruption? Many times, these two terms are sometimes used synonymously, and for many organizations there may be no major difference in the two. There are, however, real differences between a BCP and a DRP, one of which is the </a:t>
            </a:r>
            <a:r>
              <a:rPr lang="en-US" i="1" dirty="0" smtClean="0"/>
              <a:t>focus</a:t>
            </a:r>
            <a:r>
              <a:rPr lang="en-US" dirty="0" smtClean="0"/>
              <a:t>.</a:t>
            </a:r>
          </a:p>
          <a:p>
            <a:endParaRPr lang="en-US" dirty="0" smtClean="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149</a:t>
            </a:fld>
            <a:endParaRPr lang="en-US" altLang="en-US" dirty="0"/>
          </a:p>
        </p:txBody>
      </p:sp>
    </p:spTree>
    <p:extLst>
      <p:ext uri="{BB962C8B-B14F-4D97-AF65-F5344CB8AC3E}">
        <p14:creationId xmlns:p14="http://schemas.microsoft.com/office/powerpoint/2010/main" val="610465704"/>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150</a:t>
            </a:fld>
            <a:endParaRPr lang="en-US" altLang="en-US" dirty="0"/>
          </a:p>
        </p:txBody>
      </p:sp>
    </p:spTree>
    <p:extLst>
      <p:ext uri="{BB962C8B-B14F-4D97-AF65-F5344CB8AC3E}">
        <p14:creationId xmlns:p14="http://schemas.microsoft.com/office/powerpoint/2010/main" val="1810486450"/>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each person may consider their individual tasks to be important, the BIA is a business-level analysis of the criticality of all elements with respect to the business as a whole. The BIA will take into account the increased risk from minimal operations, and is designed to determine and justify what is essentially critical for a business to survive versus what someone may state or wish.</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151</a:t>
            </a:fld>
            <a:endParaRPr lang="en-US" altLang="en-US" dirty="0"/>
          </a:p>
        </p:txBody>
      </p:sp>
    </p:spTree>
    <p:extLst>
      <p:ext uri="{BB962C8B-B14F-4D97-AF65-F5344CB8AC3E}">
        <p14:creationId xmlns:p14="http://schemas.microsoft.com/office/powerpoint/2010/main" val="982355509"/>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152</a:t>
            </a:fld>
            <a:endParaRPr lang="en-US" altLang="en-US" dirty="0"/>
          </a:p>
        </p:txBody>
      </p:sp>
    </p:spTree>
    <p:extLst>
      <p:ext uri="{BB962C8B-B14F-4D97-AF65-F5344CB8AC3E}">
        <p14:creationId xmlns:p14="http://schemas.microsoft.com/office/powerpoint/2010/main" val="3723223852"/>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153</a:t>
            </a:fld>
            <a:endParaRPr lang="en-US" altLang="en-US" dirty="0"/>
          </a:p>
        </p:txBody>
      </p:sp>
    </p:spTree>
    <p:extLst>
      <p:ext uri="{BB962C8B-B14F-4D97-AF65-F5344CB8AC3E}">
        <p14:creationId xmlns:p14="http://schemas.microsoft.com/office/powerpoint/2010/main" val="1383108246"/>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154</a:t>
            </a:fld>
            <a:endParaRPr lang="en-US" altLang="en-US" dirty="0"/>
          </a:p>
        </p:txBody>
      </p:sp>
    </p:spTree>
    <p:extLst>
      <p:ext uri="{BB962C8B-B14F-4D97-AF65-F5344CB8AC3E}">
        <p14:creationId xmlns:p14="http://schemas.microsoft.com/office/powerpoint/2010/main" val="3161968055"/>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155</a:t>
            </a:fld>
            <a:endParaRPr lang="en-US" altLang="en-US" dirty="0"/>
          </a:p>
        </p:txBody>
      </p:sp>
    </p:spTree>
    <p:extLst>
      <p:ext uri="{BB962C8B-B14F-4D97-AF65-F5344CB8AC3E}">
        <p14:creationId xmlns:p14="http://schemas.microsoft.com/office/powerpoint/2010/main" val="339798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20.1 provides a macro-level view of how to manage risk.</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18</a:t>
            </a:fld>
            <a:endParaRPr lang="en-US" altLang="en-US" dirty="0"/>
          </a:p>
        </p:txBody>
      </p:sp>
    </p:spTree>
    <p:extLst>
      <p:ext uri="{BB962C8B-B14F-4D97-AF65-F5344CB8AC3E}">
        <p14:creationId xmlns:p14="http://schemas.microsoft.com/office/powerpoint/2010/main" val="503426433"/>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156</a:t>
            </a:fld>
            <a:endParaRPr lang="en-US" altLang="en-US" dirty="0"/>
          </a:p>
        </p:txBody>
      </p:sp>
    </p:spTree>
    <p:extLst>
      <p:ext uri="{BB962C8B-B14F-4D97-AF65-F5344CB8AC3E}">
        <p14:creationId xmlns:p14="http://schemas.microsoft.com/office/powerpoint/2010/main" val="3103838306"/>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itchFamily="34" charset="0"/>
                <a:ea typeface="ヒラギノ角ゴ Pro W3" pitchFamily="-112" charset="-128"/>
              </a:rPr>
              <a:t>Many types of disasters, whether natural or caused by people, can disrupt your organization’s operations for some length of time. Such disasters are unlike threats that intentionally target your computer systems and networks, such as industrial espionage, hacking, attacks from disgruntled employees, and insider threats, because the events that cause the disruption are not specifically aimed at your organization. Although both disasters and</a:t>
            </a:r>
            <a:r>
              <a:rPr lang="en-US" altLang="en-US" baseline="0" dirty="0" smtClean="0">
                <a:latin typeface="Arial" pitchFamily="34" charset="0"/>
                <a:ea typeface="ヒラギノ角ゴ Pro W3" pitchFamily="-112" charset="-128"/>
              </a:rPr>
              <a:t> </a:t>
            </a:r>
            <a:r>
              <a:rPr lang="en-US" altLang="en-US" dirty="0" smtClean="0">
                <a:latin typeface="Arial" pitchFamily="34" charset="0"/>
                <a:ea typeface="ヒラギノ角ゴ Pro W3" pitchFamily="-112" charset="-128"/>
              </a:rPr>
              <a:t>intentional threats must be considered important in planning for disaster recovery, the purpose of this section is to focus on recovering from disasters. How long your organization’s operations are disrupted depends in part on how prepared it is for a disaster and what plans are in place to mitigate the effects of a disaster.</a:t>
            </a:r>
          </a:p>
          <a:p>
            <a:endParaRPr lang="en-US" altLang="en-US" dirty="0" smtClean="0">
              <a:latin typeface="Arial" pitchFamily="34" charset="0"/>
              <a:ea typeface="ヒラギノ角ゴ Pro W3" pitchFamily="-112" charset="-128"/>
            </a:endParaRPr>
          </a:p>
          <a:p>
            <a:r>
              <a:rPr lang="en-US" altLang="en-US" dirty="0" smtClean="0">
                <a:latin typeface="Arial" pitchFamily="34" charset="0"/>
                <a:ea typeface="ヒラギノ角ゴ Pro W3" pitchFamily="-112" charset="-128"/>
              </a:rPr>
              <a:t>It is more likely that business operations will be interrupted due to employee error (such as accidental corruption of a database or unplugging a system to plug in a vacuum cleaner—an event that has occurred at more than one organization). A good disaster recovery plan will prepare your organization for any type of organizational disruption.</a:t>
            </a:r>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728B1C31-86E7-4D84-B850-05E162DE62EF}" type="slidenum">
              <a:rPr lang="en-US" altLang="en-US" smtClean="0"/>
              <a:pPr eaLnBrk="1" hangingPunct="1"/>
              <a:t>157</a:t>
            </a:fld>
            <a:endParaRPr lang="en-US" altLang="en-US" smtClean="0"/>
          </a:p>
        </p:txBody>
      </p:sp>
    </p:spTree>
    <p:extLst>
      <p:ext uri="{BB962C8B-B14F-4D97-AF65-F5344CB8AC3E}">
        <p14:creationId xmlns:p14="http://schemas.microsoft.com/office/powerpoint/2010/main" val="428516832"/>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itchFamily="34" charset="0"/>
                <a:ea typeface="ヒラギノ角ゴ Pro W3" pitchFamily="-112" charset="-128"/>
              </a:rPr>
              <a:t>No matter what event you are worried about—whether natural or not, targeted at your organization or not—you can make preparations to lessen the impact on your organization and the length of time that your organization will be out of operation.</a:t>
            </a:r>
          </a:p>
          <a:p>
            <a:endParaRPr lang="en-US" altLang="en-US" dirty="0" smtClean="0">
              <a:latin typeface="Arial" pitchFamily="34" charset="0"/>
              <a:ea typeface="ヒラギノ角ゴ Pro W3" pitchFamily="-112" charset="-128"/>
            </a:endParaRPr>
          </a:p>
          <a:p>
            <a:r>
              <a:rPr lang="en-US" altLang="en-US" dirty="0" smtClean="0">
                <a:latin typeface="Arial" pitchFamily="34" charset="0"/>
                <a:ea typeface="ヒラギノ角ゴ Pro W3" pitchFamily="-112" charset="-128"/>
              </a:rPr>
              <a:t>Consider what your organization needs to perform its mission. This information provides the beginning of a DRP, since it tells you what needs to be quickly restored. When considering resources, don’t forget to include both the physical resources (such as computer hardware and software) and the personnel (the people who know how to run the systems that process your critical data).</a:t>
            </a:r>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AA049910-BADC-4BE9-BBE6-253657DC9C0D}" type="slidenum">
              <a:rPr lang="en-US" altLang="en-US" smtClean="0"/>
              <a:pPr eaLnBrk="1" hangingPunct="1"/>
              <a:t>158</a:t>
            </a:fld>
            <a:endParaRPr lang="en-US" altLang="en-US" smtClean="0"/>
          </a:p>
        </p:txBody>
      </p:sp>
    </p:spTree>
    <p:extLst>
      <p:ext uri="{BB962C8B-B14F-4D97-AF65-F5344CB8AC3E}">
        <p14:creationId xmlns:p14="http://schemas.microsoft.com/office/powerpoint/2010/main" val="4129733638"/>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begin creating your </a:t>
            </a:r>
            <a:r>
              <a:rPr lang="en-US" dirty="0" err="1" smtClean="0"/>
              <a:t>DRP</a:t>
            </a:r>
            <a:r>
              <a:rPr lang="en-US" dirty="0" smtClean="0"/>
              <a:t>, first identify all critical functions for your organization, and then answer the following questions for each of these critical functions:</a:t>
            </a:r>
          </a:p>
          <a:p>
            <a:r>
              <a:rPr lang="en-US" dirty="0" smtClean="0"/>
              <a:t>■ Who is responsible for the operation of this function?</a:t>
            </a:r>
          </a:p>
          <a:p>
            <a:r>
              <a:rPr lang="en-US" dirty="0" smtClean="0"/>
              <a:t>■ What do these individuals need to perform the function?</a:t>
            </a:r>
          </a:p>
          <a:p>
            <a:r>
              <a:rPr lang="en-US" dirty="0" smtClean="0"/>
              <a:t>■ When should this function be accomplished relative to other functions?</a:t>
            </a:r>
          </a:p>
          <a:p>
            <a:r>
              <a:rPr lang="en-US" dirty="0" smtClean="0"/>
              <a:t>■ Where will this function be performed?</a:t>
            </a:r>
          </a:p>
          <a:p>
            <a:r>
              <a:rPr lang="en-US" dirty="0" smtClean="0"/>
              <a:t>■ How is this function performed (what is the process)?</a:t>
            </a:r>
          </a:p>
          <a:p>
            <a:r>
              <a:rPr lang="en-US" dirty="0" smtClean="0"/>
              <a:t>■ Why is this function so important or critical to the organization?</a:t>
            </a:r>
          </a:p>
          <a:p>
            <a:endParaRPr lang="en-US" dirty="0" smtClean="0"/>
          </a:p>
          <a:p>
            <a:r>
              <a:rPr lang="en-US" dirty="0" smtClean="0"/>
              <a:t>By answering these questions, you can create an initial draft of your organization’s </a:t>
            </a:r>
            <a:r>
              <a:rPr lang="en-US" dirty="0" err="1" smtClean="0"/>
              <a:t>DRP</a:t>
            </a:r>
            <a:r>
              <a:rPr lang="en-US" dirty="0" smtClean="0"/>
              <a:t>. The name often used to describe the document created by addressing these questions is a business impact assessment (BIA). Both the </a:t>
            </a:r>
            <a:r>
              <a:rPr lang="en-US" dirty="0" err="1" smtClean="0"/>
              <a:t>DRP</a:t>
            </a:r>
            <a:r>
              <a:rPr lang="en-US" dirty="0" smtClean="0"/>
              <a:t> and the </a:t>
            </a:r>
            <a:r>
              <a:rPr lang="en-US" dirty="0" err="1" smtClean="0"/>
              <a:t>BCP</a:t>
            </a:r>
            <a:r>
              <a:rPr lang="en-US" dirty="0" smtClean="0"/>
              <a:t>, of course, will need to be approved by management, and it is essential that they buy into the plan—otherwise your efforts will more than likely fail. The old adage “Those who fail to plan, plan to fail” certainly applies in this situation.</a:t>
            </a:r>
          </a:p>
          <a:p>
            <a:endParaRPr lang="en-US" dirty="0" smtClean="0"/>
          </a:p>
          <a:p>
            <a:r>
              <a:rPr lang="en-US" dirty="0" smtClean="0"/>
              <a:t>A good </a:t>
            </a:r>
            <a:r>
              <a:rPr lang="en-US" dirty="0" err="1" smtClean="0"/>
              <a:t>DRP</a:t>
            </a:r>
            <a:r>
              <a:rPr lang="en-US" dirty="0" smtClean="0"/>
              <a:t> must include the processes and procedures needed to restore your organization to proper functioning and to ensure continued operation. What specific steps will be required to restore operations? These processes should be documented and, where possible and feasible, reviewed and exercised on a periodic basis. Having a plan with step-by-step procedures that nobody knows how to follow does nothing to ensure the continued operation of the organization. Exercising your </a:t>
            </a:r>
            <a:r>
              <a:rPr lang="en-US" dirty="0" err="1" smtClean="0"/>
              <a:t>DRP</a:t>
            </a:r>
            <a:r>
              <a:rPr lang="en-US" dirty="0" smtClean="0"/>
              <a:t> and processes before a disaster occurs provides you with the opportunity to discover flaws or weaknesses in the plan when there is still time to modify and correct them. It also provides an opportunity for key figures in the plan to practice what they will be expected to accomplish.</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159</a:t>
            </a:fld>
            <a:endParaRPr lang="en-US" altLang="en-US" dirty="0"/>
          </a:p>
        </p:txBody>
      </p:sp>
    </p:spTree>
    <p:extLst>
      <p:ext uri="{BB962C8B-B14F-4D97-AF65-F5344CB8AC3E}">
        <p14:creationId xmlns:p14="http://schemas.microsoft.com/office/powerpoint/2010/main" val="119405456"/>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itchFamily="34" charset="0"/>
                <a:ea typeface="ヒラギノ角ゴ Pro W3" pitchFamily="-112" charset="-128"/>
              </a:rPr>
              <a:t>Both the DRP and the BCP, of course, will need to be approved by management, and it is essential that they buy into the plan—otherwise your efforts will more than likely fail. The old adage “Those who fail to plan, plan to fail” certainly applies in this situation.</a:t>
            </a:r>
          </a:p>
          <a:p>
            <a:endParaRPr lang="en-US" altLang="en-US" dirty="0" smtClean="0">
              <a:latin typeface="Arial" pitchFamily="34" charset="0"/>
              <a:ea typeface="ヒラギノ角ゴ Pro W3" pitchFamily="-112" charset="-128"/>
            </a:endParaRPr>
          </a:p>
          <a:p>
            <a:r>
              <a:rPr lang="en-US" altLang="en-US" dirty="0" smtClean="0">
                <a:latin typeface="Arial" pitchFamily="34" charset="0"/>
                <a:ea typeface="ヒラギノ角ゴ Pro W3" pitchFamily="-112" charset="-128"/>
              </a:rPr>
              <a:t>A good DRP must include the processes and procedures needed to restore your organization to proper functioning and to ensure continued operation. What specific steps will be required to restore operations? These processes should be documented and, where possible and feasible, reviewed and exercised on a periodic basis. Having a plan with step-by-step procedures that nobody knows how to follow does nothing to ensure the continued operation of the organization. Exercising your DRP and processes before a disaster occurs provides you with the opportunity to</a:t>
            </a:r>
            <a:r>
              <a:rPr lang="en-US" altLang="en-US" baseline="0" dirty="0" smtClean="0">
                <a:latin typeface="Arial" pitchFamily="34" charset="0"/>
                <a:ea typeface="ヒラギノ角ゴ Pro W3" pitchFamily="-112" charset="-128"/>
              </a:rPr>
              <a:t> </a:t>
            </a:r>
            <a:r>
              <a:rPr lang="en-US" altLang="en-US" dirty="0" smtClean="0">
                <a:latin typeface="Arial" pitchFamily="34" charset="0"/>
                <a:ea typeface="ヒラギノ角ゴ Pro W3" pitchFamily="-112" charset="-128"/>
              </a:rPr>
              <a:t>discover flaws or weaknesses in the plan when there is still time to modify and correct them. It also provides an opportunity for key figures in the plan to practice what they will be expected to accomplish.</a:t>
            </a:r>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6801DE9D-1FA1-4C28-8AB3-44B73C63B7C4}" type="slidenum">
              <a:rPr lang="en-US" altLang="en-US" smtClean="0"/>
              <a:pPr eaLnBrk="1" hangingPunct="1"/>
              <a:t>160</a:t>
            </a:fld>
            <a:endParaRPr lang="en-US" altLang="en-US" smtClean="0"/>
          </a:p>
        </p:txBody>
      </p:sp>
    </p:spTree>
    <p:extLst>
      <p:ext uri="{BB962C8B-B14F-4D97-AF65-F5344CB8AC3E}">
        <p14:creationId xmlns:p14="http://schemas.microsoft.com/office/powerpoint/2010/main" val="2514204677"/>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161</a:t>
            </a:fld>
            <a:endParaRPr lang="en-US" altLang="en-US" dirty="0"/>
          </a:p>
        </p:txBody>
      </p:sp>
    </p:spTree>
    <p:extLst>
      <p:ext uri="{BB962C8B-B14F-4D97-AF65-F5344CB8AC3E}">
        <p14:creationId xmlns:p14="http://schemas.microsoft.com/office/powerpoint/2010/main" val="607903715"/>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difference between a DRP and BCP is that the BCP will be used to ensure that your operations continue in the face of whatever event has occurred that has caused a disruption in operations.</a:t>
            </a:r>
          </a:p>
          <a:p>
            <a:endParaRPr lang="en-US" dirty="0" smtClean="0"/>
          </a:p>
          <a:p>
            <a:r>
              <a:rPr lang="en-US" dirty="0" smtClean="0"/>
              <a:t>If a disaster has occurred and has destroyed all or part of your facility, the DRP portion of the BCP will address the building or acquisition of a new facility. The DRP can also include details related to the long-term recovery of the organization.</a:t>
            </a:r>
          </a:p>
          <a:p>
            <a:endParaRPr lang="en-US" dirty="0" smtClean="0"/>
          </a:p>
          <a:p>
            <a:r>
              <a:rPr lang="en-US" dirty="0" smtClean="0"/>
              <a:t>However you view these two plans, an organization that is not able to quickly restore business functions after an operational interruption is an organization that will most likely suffer an unrecoverable loss and may cease to exist.</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162</a:t>
            </a:fld>
            <a:endParaRPr lang="en-US" altLang="en-US" dirty="0"/>
          </a:p>
        </p:txBody>
      </p:sp>
    </p:spTree>
    <p:extLst>
      <p:ext uri="{BB962C8B-B14F-4D97-AF65-F5344CB8AC3E}">
        <p14:creationId xmlns:p14="http://schemas.microsoft.com/office/powerpoint/2010/main" val="2855143533"/>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 parts of any organization today are the information technology (IT) processes and assets. Without computers and networks, most organizations could not operate. As a result, it is imperative that a BCP</a:t>
            </a:r>
            <a:r>
              <a:rPr lang="en-US" baseline="0" dirty="0" smtClean="0"/>
              <a:t> </a:t>
            </a:r>
            <a:r>
              <a:rPr lang="en-US" dirty="0" smtClean="0"/>
              <a:t>includes IT contingency planning. Due to the nature of the Internet and the threats that come from it, an organization’s IT assets will likely face some level of disruption before the organization suffers from a disruption due to a</a:t>
            </a:r>
            <a:r>
              <a:rPr lang="en-US" baseline="0" dirty="0" smtClean="0"/>
              <a:t> </a:t>
            </a:r>
            <a:r>
              <a:rPr lang="en-US" dirty="0" smtClean="0"/>
              <a:t>natural disaster.</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163</a:t>
            </a:fld>
            <a:endParaRPr lang="en-US" altLang="en-US" dirty="0"/>
          </a:p>
        </p:txBody>
      </p:sp>
    </p:spTree>
    <p:extLst>
      <p:ext uri="{BB962C8B-B14F-4D97-AF65-F5344CB8AC3E}">
        <p14:creationId xmlns:p14="http://schemas.microsoft.com/office/powerpoint/2010/main" val="2935091524"/>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time to find out whether it has flaws is not when an actual event occurs and the recovery of data and information means the continued existence of the organization. The DRP should be tested to ensure that it is sufficient and that all key individuals know their role in the specific plan. The security plan determines if the organization’s plan and the</a:t>
            </a:r>
            <a:r>
              <a:rPr lang="en-US" baseline="0" dirty="0" smtClean="0"/>
              <a:t> </a:t>
            </a:r>
            <a:r>
              <a:rPr lang="en-US" dirty="0" smtClean="0"/>
              <a:t>individuals involved perform as they should during a simulated security incident.</a:t>
            </a:r>
          </a:p>
          <a:p>
            <a:endParaRPr lang="en-US" dirty="0" smtClean="0"/>
          </a:p>
          <a:p>
            <a:r>
              <a:rPr lang="en-US" dirty="0" smtClean="0"/>
              <a:t>A test implies a “grade” will be applied to the outcome. Did the organization’s plan and the individuals involved perform as they should? Was the organization able to recover and continue to operate within the predefined tolerances set by management? If the answer is no, then during the follow-up evaluation of the exercise, the failures should be identified and addressed. Was it simply a matter of untrained or uninformed individuals, or was there a technological failure that necessitates a change in hardware, software, and procedures?</a:t>
            </a:r>
          </a:p>
          <a:p>
            <a:endParaRPr lang="en-US" dirty="0" smtClean="0"/>
          </a:p>
          <a:p>
            <a:r>
              <a:rPr lang="en-US" dirty="0" smtClean="0"/>
              <a:t>Whereas a test implies a “grade,” an exercise can be conducted without the stigma of a pass/fail grade being attached. Security exercises are conducted to provide the opportunity for all parties to practice the procedures that have been established to respond to a security incident. It is important to perform as many of the recovery functions as possible, without impacting ongoing operations, to ensure that the procedures and technology will work in a real incident. You may want to periodically rehearse portions of the recovery plan, particularly those aspects that either are potentially more disruptive to actual operations or require more frequent practice because of their importance or degree of difficulty.</a:t>
            </a:r>
          </a:p>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164</a:t>
            </a:fld>
            <a:endParaRPr lang="en-US" altLang="en-US" dirty="0"/>
          </a:p>
        </p:txBody>
      </p:sp>
    </p:spTree>
    <p:extLst>
      <p:ext uri="{BB962C8B-B14F-4D97-AF65-F5344CB8AC3E}">
        <p14:creationId xmlns:p14="http://schemas.microsoft.com/office/powerpoint/2010/main" val="1170176182"/>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Arial" charset="0"/>
                <a:ea typeface="ヒラギノ角ゴ Pro W3" pitchFamily="-111" charset="-128"/>
                <a:cs typeface="ヒラギノ角ゴ Pro W3" pitchFamily="-111" charset="-128"/>
              </a:rPr>
              <a:t>Additionally, there are different formats for exercises with varying degrees of impact on the organization. The most basic is a checklist walkthrough in which individuals go through a recovery checklist to ensure that they understand what to do should the plan be invoked and confirm that all necessary equipment (hardware and software) is available. This type of exercise normally does not reveal “holes” in a plan but will show where discrepancies exist in the preparation for the plan. To examine the completeness of a plan, a different type of exercise needs to be conducted. The simplest is a tabletop exercise in which participants sit around a table with a facilitator who supplies information related to the “incident” and the processes that are being examined. Another type of exercise is a functional test in which certain aspects of a plan are tested to see how well they work (and how well prepared personnel are). At the most extreme are full operational exercises designed to actually interrupt services in order to verify that all aspects of a plan are in place and sufficient to respond to the type of incident that is being simulated.</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165</a:t>
            </a:fld>
            <a:endParaRPr lang="en-US" altLang="en-US" dirty="0"/>
          </a:p>
        </p:txBody>
      </p:sp>
    </p:spTree>
    <p:extLst>
      <p:ext uri="{BB962C8B-B14F-4D97-AF65-F5344CB8AC3E}">
        <p14:creationId xmlns:p14="http://schemas.microsoft.com/office/powerpoint/2010/main" val="370121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19</a:t>
            </a:fld>
            <a:endParaRPr lang="en-US" altLang="en-US" dirty="0"/>
          </a:p>
        </p:txBody>
      </p:sp>
    </p:spTree>
    <p:extLst>
      <p:ext uri="{BB962C8B-B14F-4D97-AF65-F5344CB8AC3E}">
        <p14:creationId xmlns:p14="http://schemas.microsoft.com/office/powerpoint/2010/main" val="1637974057"/>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Exercising operational plans is an effort that can take on many different forms. For senior decision makers, the point of action is more typically a desk or a conference room, with their method being meetings and decisions. A common form of exercising operational plans for senior management is the tabletop exercise. The senior management team, or elements of it, are gathered together and presented a scenario. They can walk through their decision-making steps, communicate with others, and go through the motions of the exercise in the pattern in which they would likely be involved. The scenario is presented at a level to test the responsiveness of their decisions and decision-making process. Because the event is frequently run in a conference room, around a table, the name tabletop exercise has come to define this form of exercise.</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166</a:t>
            </a:fld>
            <a:endParaRPr lang="en-US" altLang="en-US" dirty="0"/>
          </a:p>
        </p:txBody>
      </p:sp>
    </p:spTree>
    <p:extLst>
      <p:ext uri="{BB962C8B-B14F-4D97-AF65-F5344CB8AC3E}">
        <p14:creationId xmlns:p14="http://schemas.microsoft.com/office/powerpoint/2010/main" val="3584559944"/>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term </a:t>
            </a:r>
            <a:r>
              <a:rPr lang="en-US" b="1" dirty="0" smtClean="0"/>
              <a:t>recovery time objective (RTO) </a:t>
            </a:r>
            <a:r>
              <a:rPr lang="en-US" dirty="0" smtClean="0"/>
              <a:t>is used to describe the target time that is set for a resumption of operations after an incident. This is a period of time that is defined by the business, based on the needs of the enterprise. A shorter RTO results in higher costs because it requires greater coordination and resources. This term is commonly used in business continuity and disaster recovery operations.</a:t>
            </a:r>
          </a:p>
          <a:p>
            <a:endParaRPr lang="en-US" dirty="0" smtClean="0"/>
          </a:p>
          <a:p>
            <a:r>
              <a:rPr lang="en-US" dirty="0" smtClean="0"/>
              <a:t>Recovery point objective (RPO), a totally different concept from RTO, is the time period representing the maximum period of acceptable data loss. The RPO determines the frequency of backup operations necessary to prevent unacceptable levels of data loss. A simple example of establishing RPO is to answer the following questions: How much data can you afford to lose? How much rework is tolerable?</a:t>
            </a:r>
          </a:p>
          <a:p>
            <a:endParaRPr lang="en-US" dirty="0" smtClean="0"/>
          </a:p>
          <a:p>
            <a:r>
              <a:rPr lang="en-US" dirty="0" smtClean="0"/>
              <a:t>RTO and RPO are seemingly related but in actuality measure different things entirely. The RTO serves the purpose of defining the requirements for business continuity, while the RPO deals with backup frequency. It is possible to have an RTO of 1 day and an RPO of 1 hour, or an RTO of 1 hour and an RPO of 1 day. The determining factors are the needs of the business.</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167</a:t>
            </a:fld>
            <a:endParaRPr lang="en-US" altLang="en-US" dirty="0"/>
          </a:p>
        </p:txBody>
      </p:sp>
    </p:spTree>
    <p:extLst>
      <p:ext uri="{BB962C8B-B14F-4D97-AF65-F5344CB8AC3E}">
        <p14:creationId xmlns:p14="http://schemas.microsoft.com/office/powerpoint/2010/main" val="989706744"/>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itchFamily="34" charset="0"/>
                <a:ea typeface="ヒラギノ角ゴ Pro W3" pitchFamily="-112" charset="-128"/>
              </a:rPr>
              <a:t>A key element in any BC/</a:t>
            </a:r>
            <a:r>
              <a:rPr lang="en-US" altLang="en-US" dirty="0" err="1" smtClean="0">
                <a:latin typeface="Arial" pitchFamily="34" charset="0"/>
                <a:ea typeface="ヒラギノ角ゴ Pro W3" pitchFamily="-112" charset="-128"/>
              </a:rPr>
              <a:t>DR</a:t>
            </a:r>
            <a:r>
              <a:rPr lang="en-US" altLang="en-US" dirty="0" smtClean="0">
                <a:latin typeface="Arial" pitchFamily="34" charset="0"/>
                <a:ea typeface="ヒラギノ角ゴ Pro W3" pitchFamily="-112" charset="-128"/>
              </a:rPr>
              <a:t> plan is the availability of backups. This is true not only because of the possibility of a disaster, but also because hardware and storage media will periodically fail, resulting in loss or corruption of critical data. An organization might also find backups critical when security measures have failed and an individual has gained access to important information that may have become corrupted or at the very least can’t be trusted. Data backup is thus a critical element in these plans, as well as in normal operation.</a:t>
            </a:r>
          </a:p>
          <a:p>
            <a:endParaRPr lang="en-US" altLang="en-US" dirty="0" smtClean="0">
              <a:latin typeface="Arial" pitchFamily="34" charset="0"/>
              <a:ea typeface="ヒラギノ角ゴ Pro W3" pitchFamily="-112" charset="-128"/>
            </a:endParaRPr>
          </a:p>
          <a:p>
            <a:r>
              <a:rPr lang="en-US" sz="1200" i="0" kern="1200" dirty="0" smtClean="0">
                <a:solidFill>
                  <a:schemeClr val="tx1"/>
                </a:solidFill>
                <a:effectLst/>
                <a:latin typeface="Arial" charset="0"/>
                <a:ea typeface="ヒラギノ角ゴ Pro W3" pitchFamily="-111" charset="-128"/>
                <a:cs typeface="ヒラギノ角ゴ Pro W3" pitchFamily="-111" charset="-128"/>
              </a:rPr>
              <a:t>Keep in mind that the purpose of a backup is to provide valid, uncorrupted data in the event of corruption or loss of the original file or the media where the data was stored. Depending on the type of organization, legal requirements for maintaining backups can also affect how it is accomplished.</a:t>
            </a:r>
            <a:endParaRPr lang="en-US" altLang="en-US" dirty="0" smtClean="0">
              <a:latin typeface="Arial" pitchFamily="34" charset="0"/>
              <a:ea typeface="ヒラギノ角ゴ Pro W3" pitchFamily="-112" charset="-128"/>
            </a:endParaRPr>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CD2653EB-47CC-483C-9DC1-61FCEEE835EF}" type="slidenum">
              <a:rPr lang="en-US" altLang="en-US" smtClean="0"/>
              <a:pPr eaLnBrk="1" hangingPunct="1"/>
              <a:t>168</a:t>
            </a:fld>
            <a:endParaRPr lang="en-US" altLang="en-US" smtClean="0"/>
          </a:p>
        </p:txBody>
      </p:sp>
    </p:spTree>
    <p:extLst>
      <p:ext uri="{BB962C8B-B14F-4D97-AF65-F5344CB8AC3E}">
        <p14:creationId xmlns:p14="http://schemas.microsoft.com/office/powerpoint/2010/main" val="3046989197"/>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itchFamily="34" charset="0"/>
                <a:ea typeface="ヒラギノ角ゴ Pro W3" pitchFamily="-112" charset="-128"/>
              </a:rPr>
              <a:t>Backups commonly comprise the data that an organization relies on to conduct its daily operations. While this is certainly essential, a good backup plan will consider more than just the data; it will include any application programs needed to process the data and the operating system and utilities that the hardware platform requires to run the applications. Obviously, the application programs and operating system will change much less frequently than the data itself, so the frequency with which these items need to be backed up is considerably different. This should be reflected in the organization’s backup plan and strategy.</a:t>
            </a:r>
          </a:p>
          <a:p>
            <a:endParaRPr lang="en-US" altLang="en-US" dirty="0" smtClean="0">
              <a:latin typeface="Arial" pitchFamily="34" charset="0"/>
              <a:ea typeface="ヒラギノ角ゴ Pro W3" pitchFamily="-112" charset="-128"/>
            </a:endParaRPr>
          </a:p>
          <a:p>
            <a:r>
              <a:rPr lang="en-US" altLang="en-US" dirty="0" smtClean="0">
                <a:latin typeface="Arial" pitchFamily="34" charset="0"/>
                <a:ea typeface="ヒラギノ角ゴ Pro W3" pitchFamily="-112" charset="-128"/>
              </a:rPr>
              <a:t>The BC/</a:t>
            </a:r>
            <a:r>
              <a:rPr lang="en-US" altLang="en-US" dirty="0" err="1" smtClean="0">
                <a:latin typeface="Arial" pitchFamily="34" charset="0"/>
                <a:ea typeface="ヒラギノ角ゴ Pro W3" pitchFamily="-112" charset="-128"/>
              </a:rPr>
              <a:t>DR</a:t>
            </a:r>
            <a:r>
              <a:rPr lang="en-US" altLang="en-US" dirty="0" smtClean="0">
                <a:latin typeface="Arial" pitchFamily="34" charset="0"/>
                <a:ea typeface="ヒラギノ角ゴ Pro W3" pitchFamily="-112" charset="-128"/>
              </a:rPr>
              <a:t> plan should also address other items related to backups. Personnel, equipment, and electrical power must also be part of the plan. Somebody needs to understand the operation of the critical hardware and software used by the organization. If the disaster that destroyed the original copy of the data and the original systems also results in the loss of the only personnel who know how to process the data, having backup data will not be enough to restore normal operations for the organization. Similarly, if the data requires specific software to be run on a very specific hardware platform, then having the data without the application program or required hardware will also not be sufficient.</a:t>
            </a:r>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697B7C63-68F1-4E60-B77C-638B0262F18A}" type="slidenum">
              <a:rPr lang="en-US" altLang="en-US" smtClean="0"/>
              <a:pPr eaLnBrk="1" hangingPunct="1"/>
              <a:t>169</a:t>
            </a:fld>
            <a:endParaRPr lang="en-US" altLang="en-US" smtClean="0"/>
          </a:p>
        </p:txBody>
      </p:sp>
    </p:spTree>
    <p:extLst>
      <p:ext uri="{BB962C8B-B14F-4D97-AF65-F5344CB8AC3E}">
        <p14:creationId xmlns:p14="http://schemas.microsoft.com/office/powerpoint/2010/main" val="3845454247"/>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itchFamily="34" charset="0"/>
                <a:ea typeface="ヒラギノ角ゴ Pro W3" pitchFamily="-112" charset="-128"/>
              </a:rPr>
              <a:t>The process for creating a backup copy of data and software requires more thought than simply stating “copy all required files.” The size of the resulting backup must be considered, as well as the time required to conduct the backup. Both of these will affect details such as how frequently the backup will occur and the type of storage medium that will be used for the backup.</a:t>
            </a:r>
          </a:p>
          <a:p>
            <a:endParaRPr lang="en-US" altLang="en-US" dirty="0" smtClean="0">
              <a:latin typeface="Arial" pitchFamily="34" charset="0"/>
              <a:ea typeface="ヒラギノ角ゴ Pro W3" pitchFamily="-112" charset="-128"/>
            </a:endParaRPr>
          </a:p>
          <a:p>
            <a:r>
              <a:rPr lang="en-US" altLang="en-US" dirty="0" smtClean="0">
                <a:latin typeface="Arial" pitchFamily="34" charset="0"/>
                <a:ea typeface="ヒラギノ角ゴ Pro W3" pitchFamily="-112" charset="-128"/>
              </a:rPr>
              <a:t>Other considerations include who will be responsible for conducting the backup, where the backups will be stored, and how long they should be maintained. Short-term storage for accidentally deleted files that users need to have restored should probably be close at hand. Longer-term storage for backups that may be several months or even years old should occur in a different facility. It should be evident by now that even something that sounds as simple as maintaining backup copies of essential data requires careful consideration and planning.</a:t>
            </a:r>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0C4D5755-7F3F-4AD1-A181-69CDCC27BFCC}" type="slidenum">
              <a:rPr lang="en-US" altLang="en-US" smtClean="0"/>
              <a:pPr eaLnBrk="1" hangingPunct="1"/>
              <a:t>170</a:t>
            </a:fld>
            <a:endParaRPr lang="en-US" altLang="en-US" smtClean="0"/>
          </a:p>
        </p:txBody>
      </p:sp>
    </p:spTree>
    <p:extLst>
      <p:ext uri="{BB962C8B-B14F-4D97-AF65-F5344CB8AC3E}">
        <p14:creationId xmlns:p14="http://schemas.microsoft.com/office/powerpoint/2010/main" val="1102092339"/>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itchFamily="34" charset="0"/>
              <a:ea typeface="ヒラギノ角ゴ Pro W3" pitchFamily="-112" charset="-128"/>
            </a:endParaRPr>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0C4D5755-7F3F-4AD1-A181-69CDCC27BFCC}" type="slidenum">
              <a:rPr lang="en-US" altLang="en-US" smtClean="0"/>
              <a:pPr eaLnBrk="1" hangingPunct="1"/>
              <a:t>171</a:t>
            </a:fld>
            <a:endParaRPr lang="en-US" altLang="en-US" smtClean="0"/>
          </a:p>
        </p:txBody>
      </p:sp>
    </p:spTree>
    <p:extLst>
      <p:ext uri="{BB962C8B-B14F-4D97-AF65-F5344CB8AC3E}">
        <p14:creationId xmlns:p14="http://schemas.microsoft.com/office/powerpoint/2010/main" val="3293548072"/>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itchFamily="34" charset="0"/>
              <a:ea typeface="ヒラギノ角ゴ Pro W3" pitchFamily="-112" charset="-128"/>
            </a:endParaRPr>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0C4D5755-7F3F-4AD1-A181-69CDCC27BFCC}" type="slidenum">
              <a:rPr lang="en-US" altLang="en-US" smtClean="0"/>
              <a:pPr eaLnBrk="1" hangingPunct="1"/>
              <a:t>172</a:t>
            </a:fld>
            <a:endParaRPr lang="en-US" altLang="en-US" smtClean="0"/>
          </a:p>
        </p:txBody>
      </p:sp>
    </p:spTree>
    <p:extLst>
      <p:ext uri="{BB962C8B-B14F-4D97-AF65-F5344CB8AC3E}">
        <p14:creationId xmlns:p14="http://schemas.microsoft.com/office/powerpoint/2010/main" val="709223753"/>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itchFamily="34" charset="0"/>
                <a:ea typeface="ヒラギノ角ゴ Pro W3" pitchFamily="-112" charset="-128"/>
              </a:rPr>
              <a:t>The longer it has been since the backup was created, the more changes that likely will have occurred. There is no easy answer, however, to how frequently an organization should perform backups. Every organization should consider how long it can survive without current data from which to operate. It can then determine how long it will take to restore from backups, using various methods, and decide how frequently backups need to occur. This sounds simple, but it is a serious, complex decision to make.</a:t>
            </a:r>
          </a:p>
          <a:p>
            <a:endParaRPr lang="en-US" altLang="en-US" dirty="0" smtClean="0">
              <a:latin typeface="Arial" pitchFamily="34" charset="0"/>
              <a:ea typeface="ヒラギノ角ゴ Pro W3" pitchFamily="-112" charset="-128"/>
            </a:endParaRPr>
          </a:p>
          <a:p>
            <a:r>
              <a:rPr lang="en-US" altLang="en-US" dirty="0" smtClean="0">
                <a:latin typeface="Arial" pitchFamily="34" charset="0"/>
                <a:ea typeface="ヒラギノ角ゴ Pro W3" pitchFamily="-112" charset="-128"/>
              </a:rPr>
              <a:t>Related to the frequency question is the issue of how long backups should be maintained. Is it sufficient to simply maintain a single backup from which to restore data? Security professionals will tell you no; multiple backups should be maintained, for a variety of reasons. If the reason for restoring from the backup is the discovery of an intruder in the system, it is important to restore the system to its pre-intrusion state. If the intruder has been in the system for several months before being discovered, and backups are taken weekly, it will not be possible to restore to a pre-intrusion state if only one backup is maintained. This would mean that all data and system files would be suspect and may not be reliable. If multiple backups were maintained, at various intervals, then it is easier to return to a point before the intrusion (or before the security or operational event that is necessitating the restoration) occurred.</a:t>
            </a:r>
          </a:p>
          <a:p>
            <a:endParaRPr lang="en-US" altLang="en-US" dirty="0" smtClean="0">
              <a:latin typeface="Arial" pitchFamily="34" charset="0"/>
              <a:ea typeface="ヒラギノ角ゴ Pro W3" pitchFamily="-112" charset="-128"/>
            </a:endParaRPr>
          </a:p>
          <a:p>
            <a:r>
              <a:rPr lang="en-US" altLang="en-US" dirty="0" smtClean="0">
                <a:latin typeface="Arial" pitchFamily="34" charset="0"/>
                <a:ea typeface="ヒラギノ角ゴ Pro W3" pitchFamily="-112" charset="-128"/>
              </a:rPr>
              <a:t>There are several strategies or approaches to backup retention. One common and easy-to-remember strategy is the “rule of three,” in which the three most recent backups are kept. When a new backup is created, the oldest backup is overwritten. Another strategy is to keep the most recent copy of backups for various time intervals. For example, you might keep the latest daily, weekly, monthly, quarterly, and yearly backups. Note that in certain environments, regulatory issues may prescribe a specific frequency and retention period, so it is important to know your organization’s requirements when determining how often you will create a backup and how long you will keep it.</a:t>
            </a:r>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FC8C319C-8E4E-4FAB-8C1D-FDE3081ABF96}" type="slidenum">
              <a:rPr lang="en-US" altLang="en-US" smtClean="0"/>
              <a:pPr eaLnBrk="1" hangingPunct="1"/>
              <a:t>173</a:t>
            </a:fld>
            <a:endParaRPr lang="en-US" altLang="en-US" smtClean="0"/>
          </a:p>
        </p:txBody>
      </p:sp>
    </p:spTree>
    <p:extLst>
      <p:ext uri="{BB962C8B-B14F-4D97-AF65-F5344CB8AC3E}">
        <p14:creationId xmlns:p14="http://schemas.microsoft.com/office/powerpoint/2010/main" val="2480156305"/>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b="0" i="0" dirty="0" smtClean="0">
              <a:latin typeface="Arial" pitchFamily="34" charset="0"/>
              <a:ea typeface="ヒラギノ角ゴ Pro W3" pitchFamily="-112" charset="-128"/>
            </a:endParaRPr>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FC8C319C-8E4E-4FAB-8C1D-FDE3081ABF96}" type="slidenum">
              <a:rPr lang="en-US" altLang="en-US" smtClean="0"/>
              <a:pPr eaLnBrk="1" hangingPunct="1"/>
              <a:t>174</a:t>
            </a:fld>
            <a:endParaRPr lang="en-US" altLang="en-US" smtClean="0"/>
          </a:p>
        </p:txBody>
      </p:sp>
    </p:spTree>
    <p:extLst>
      <p:ext uri="{BB962C8B-B14F-4D97-AF65-F5344CB8AC3E}">
        <p14:creationId xmlns:p14="http://schemas.microsoft.com/office/powerpoint/2010/main" val="1242047775"/>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i="0" kern="1200" dirty="0" smtClean="0">
                <a:solidFill>
                  <a:schemeClr val="tx1"/>
                </a:solidFill>
                <a:effectLst/>
                <a:latin typeface="Arial" charset="0"/>
                <a:ea typeface="ヒラギノ角ゴ Pro W3" pitchFamily="-111" charset="-128"/>
                <a:cs typeface="ヒラギノ角ゴ Pro W3" pitchFamily="-111" charset="-128"/>
              </a:rPr>
              <a:t>If you are not in an environment for which regulatory issues dictate the frequency and retention for backups, your goal will be to optimize the frequency. In determining the optimal backup frequency, two major costs need to be considered: the cost of the backup strategy you choose and the cost of recovery if you do not implement this backup strategy (that is, if no backups were created). You must also factor into this equation the probability that the backup will be needed on any given day. The two figures to consider then are these:</a:t>
            </a:r>
            <a:br>
              <a:rPr lang="en-US" sz="1200" i="0" kern="1200" dirty="0" smtClean="0">
                <a:solidFill>
                  <a:schemeClr val="tx1"/>
                </a:solidFill>
                <a:effectLst/>
                <a:latin typeface="Arial" charset="0"/>
                <a:ea typeface="ヒラギノ角ゴ Pro W3" pitchFamily="-111" charset="-128"/>
                <a:cs typeface="ヒラギノ角ゴ Pro W3" pitchFamily="-111" charset="-128"/>
              </a:rPr>
            </a:br>
            <a:endParaRPr lang="en-US" sz="1200" i="0" kern="1200" dirty="0" smtClean="0">
              <a:solidFill>
                <a:schemeClr val="tx1"/>
              </a:solidFill>
              <a:effectLst/>
              <a:latin typeface="Arial" charset="0"/>
              <a:ea typeface="ヒラギノ角ゴ Pro W3" pitchFamily="-111" charset="-128"/>
              <a:cs typeface="ヒラギノ角ゴ Pro W3" pitchFamily="-111" charset="-128"/>
            </a:endParaRPr>
          </a:p>
          <a:p>
            <a:r>
              <a:rPr lang="en-US" sz="1200" i="1" kern="1200" dirty="0" smtClean="0">
                <a:solidFill>
                  <a:schemeClr val="tx1"/>
                </a:solidFill>
                <a:effectLst/>
                <a:latin typeface="Arial" charset="0"/>
                <a:ea typeface="ヒラギノ角ゴ Pro W3" pitchFamily="-111" charset="-128"/>
                <a:cs typeface="ヒラギノ角ゴ Pro W3" pitchFamily="-111" charset="-128"/>
              </a:rPr>
              <a:t>Alternative 1: (probability the backup is needed) × (cost of restoring with no backup)</a:t>
            </a:r>
            <a:r>
              <a:rPr lang="en-US" sz="1200" i="0" kern="1200" dirty="0" smtClean="0">
                <a:solidFill>
                  <a:schemeClr val="tx1"/>
                </a:solidFill>
                <a:effectLst/>
                <a:latin typeface="Arial" charset="0"/>
                <a:ea typeface="ヒラギノ角ゴ Pro W3" pitchFamily="-111" charset="-128"/>
                <a:cs typeface="ヒラギノ角ゴ Pro W3" pitchFamily="-111" charset="-128"/>
              </a:rPr>
              <a:t/>
            </a:r>
            <a:br>
              <a:rPr lang="en-US" sz="1200" i="0" kern="1200" dirty="0" smtClean="0">
                <a:solidFill>
                  <a:schemeClr val="tx1"/>
                </a:solidFill>
                <a:effectLst/>
                <a:latin typeface="Arial" charset="0"/>
                <a:ea typeface="ヒラギノ角ゴ Pro W3" pitchFamily="-111" charset="-128"/>
                <a:cs typeface="ヒラギノ角ゴ Pro W3" pitchFamily="-111" charset="-128"/>
              </a:rPr>
            </a:br>
            <a:r>
              <a:rPr lang="en-US" sz="1200" i="1" kern="1200" dirty="0" smtClean="0">
                <a:solidFill>
                  <a:schemeClr val="tx1"/>
                </a:solidFill>
                <a:effectLst/>
                <a:latin typeface="Arial" charset="0"/>
                <a:ea typeface="ヒラギノ角ゴ Pro W3" pitchFamily="-111" charset="-128"/>
                <a:cs typeface="ヒラギノ角ゴ Pro W3" pitchFamily="-111" charset="-128"/>
              </a:rPr>
              <a:t>Alternative 2: (probability the backup isn’t needed) × (cost of the backup strategy)</a:t>
            </a:r>
            <a:endParaRPr lang="en-US" sz="1200" i="0" kern="1200" dirty="0" smtClean="0">
              <a:solidFill>
                <a:schemeClr val="tx1"/>
              </a:solidFill>
              <a:effectLst/>
              <a:latin typeface="Arial" charset="0"/>
              <a:ea typeface="ヒラギノ角ゴ Pro W3" pitchFamily="-111" charset="-128"/>
              <a:cs typeface="ヒラギノ角ゴ Pro W3" pitchFamily="-111" charset="-128"/>
            </a:endParaRPr>
          </a:p>
          <a:p>
            <a:endParaRPr lang="en-US" sz="1200" i="0" kern="1200" dirty="0" smtClean="0">
              <a:solidFill>
                <a:schemeClr val="tx1"/>
              </a:solidFill>
              <a:effectLst/>
              <a:latin typeface="Arial" charset="0"/>
              <a:ea typeface="ヒラギノ角ゴ Pro W3" pitchFamily="-111" charset="-128"/>
              <a:cs typeface="ヒラギノ角ゴ Pro W3" pitchFamily="-111" charset="-128"/>
            </a:endParaRPr>
          </a:p>
          <a:p>
            <a:r>
              <a:rPr lang="en-US" sz="1200" i="0" kern="1200" dirty="0" smtClean="0">
                <a:solidFill>
                  <a:schemeClr val="tx1"/>
                </a:solidFill>
                <a:effectLst/>
                <a:latin typeface="Arial" charset="0"/>
                <a:ea typeface="ヒラギノ角ゴ Pro W3" pitchFamily="-111" charset="-128"/>
                <a:cs typeface="ヒラギノ角ゴ Pro W3" pitchFamily="-111" charset="-128"/>
              </a:rPr>
              <a:t>The first of these two figures, alternative 1, can be considered the probable loss you can expect if your organization has no backup. The second figure, alternative 2, can be considered the amount you are willing to spend to ensure that you can restore, should a problem occur (think of this as backup insurance—the cost of an insurance policy that may never be used but that you are willing to pay for, just in case).</a:t>
            </a:r>
          </a:p>
          <a:p>
            <a:endParaRPr lang="en-US" sz="1200" i="0" kern="1200" dirty="0" smtClean="0">
              <a:solidFill>
                <a:schemeClr val="tx1"/>
              </a:solidFill>
              <a:effectLst/>
              <a:latin typeface="Arial" charset="0"/>
              <a:ea typeface="ヒラギノ角ゴ Pro W3" pitchFamily="-111" charset="-128"/>
              <a:cs typeface="ヒラギノ角ゴ Pro W3" pitchFamily="-111" charset="-128"/>
            </a:endParaRPr>
          </a:p>
          <a:p>
            <a:r>
              <a:rPr lang="en-US" sz="1200" i="0" kern="1200" dirty="0" smtClean="0">
                <a:solidFill>
                  <a:schemeClr val="tx1"/>
                </a:solidFill>
                <a:effectLst/>
                <a:latin typeface="Arial" charset="0"/>
                <a:ea typeface="ヒラギノ角ゴ Pro W3" pitchFamily="-111" charset="-128"/>
                <a:cs typeface="ヒラギノ角ゴ Pro W3" pitchFamily="-111" charset="-128"/>
              </a:rPr>
              <a:t>For example, if the probability of a backup being needed is 10 percent, and the cost of restoring with no backup is $100,000, then the first equation would yield a figure of $10,000. This can be compared with the alternative, which would be a 90 percent chance the backup is not needed multiplied by the cost of implementing your backup strategy (of taking and maintaining the backups), which is, say, $10,000 annually. The second equation yields a figure of $9000. In this example, the cost of maintaining the backup is less than the cost of not having backups, so the former would be the better choice. While conceptually this is an easy trade-off to understand, in reality it is often difficult to accurately determine the probability of a backup being needed.</a:t>
            </a:r>
          </a:p>
          <a:p>
            <a:endParaRPr lang="en-US" sz="1200" i="0" kern="1200" dirty="0" smtClean="0">
              <a:solidFill>
                <a:schemeClr val="tx1"/>
              </a:solidFill>
              <a:effectLst/>
              <a:latin typeface="Arial" charset="0"/>
              <a:ea typeface="ヒラギノ角ゴ Pro W3" pitchFamily="-111" charset="-128"/>
              <a:cs typeface="ヒラギノ角ゴ Pro W3" pitchFamily="-111" charset="-128"/>
            </a:endParaRPr>
          </a:p>
          <a:p>
            <a:r>
              <a:rPr lang="en-US" sz="1200" i="0" kern="1200" dirty="0" smtClean="0">
                <a:solidFill>
                  <a:schemeClr val="tx1"/>
                </a:solidFill>
                <a:effectLst/>
                <a:latin typeface="Arial" charset="0"/>
                <a:ea typeface="ヒラギノ角ゴ Pro W3" pitchFamily="-111" charset="-128"/>
                <a:cs typeface="ヒラギノ角ゴ Pro W3" pitchFamily="-111" charset="-128"/>
              </a:rPr>
              <a:t>Fortunately, the figures for the potential loss if there is no backup are generally so much greater than the cost of maintaining a backup that a mistake in judging the probability will not matter—it just makes too much sense to maintain backups. This example also uses a straight comparison based solely on the cost of the process of restoring with and without a backup strategy. What needs to be included in the cost of both of these is the loss that occurs while the asset is not available as it is being restored—in essence, a measurement of the value of the asset itself.</a:t>
            </a:r>
            <a:br>
              <a:rPr lang="en-US" sz="1200" i="0" kern="1200" dirty="0" smtClean="0">
                <a:solidFill>
                  <a:schemeClr val="tx1"/>
                </a:solidFill>
                <a:effectLst/>
                <a:latin typeface="Arial" charset="0"/>
                <a:ea typeface="ヒラギノ角ゴ Pro W3" pitchFamily="-111" charset="-128"/>
                <a:cs typeface="ヒラギノ角ゴ Pro W3" pitchFamily="-111" charset="-128"/>
              </a:rPr>
            </a:br>
            <a:r>
              <a:rPr lang="en-US" sz="1200" i="0" kern="1200" dirty="0" smtClean="0">
                <a:solidFill>
                  <a:schemeClr val="tx1"/>
                </a:solidFill>
                <a:effectLst/>
                <a:latin typeface="Arial" charset="0"/>
                <a:ea typeface="ヒラギノ角ゴ Pro W3" pitchFamily="-111" charset="-128"/>
                <a:cs typeface="ヒラギノ角ゴ Pro W3" pitchFamily="-111" charset="-128"/>
              </a:rPr>
              <a:t/>
            </a:r>
            <a:br>
              <a:rPr lang="en-US" sz="1200" i="0" kern="1200" dirty="0" smtClean="0">
                <a:solidFill>
                  <a:schemeClr val="tx1"/>
                </a:solidFill>
                <a:effectLst/>
                <a:latin typeface="Arial" charset="0"/>
                <a:ea typeface="ヒラギノ角ゴ Pro W3" pitchFamily="-111" charset="-128"/>
                <a:cs typeface="ヒラギノ角ゴ Pro W3" pitchFamily="-111" charset="-128"/>
              </a:rPr>
            </a:br>
            <a:endParaRPr lang="en-US" altLang="en-US" b="0" i="0" dirty="0" smtClean="0">
              <a:latin typeface="Arial" pitchFamily="34" charset="0"/>
              <a:ea typeface="ヒラギノ角ゴ Pro W3" pitchFamily="-112" charset="-128"/>
            </a:endParaRPr>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FC8C319C-8E4E-4FAB-8C1D-FDE3081ABF96}" type="slidenum">
              <a:rPr lang="en-US" altLang="en-US" smtClean="0"/>
              <a:pPr eaLnBrk="1" hangingPunct="1"/>
              <a:t>175</a:t>
            </a:fld>
            <a:endParaRPr lang="en-US" altLang="en-US" smtClean="0"/>
          </a:p>
        </p:txBody>
      </p:sp>
    </p:spTree>
    <p:extLst>
      <p:ext uri="{BB962C8B-B14F-4D97-AF65-F5344CB8AC3E}">
        <p14:creationId xmlns:p14="http://schemas.microsoft.com/office/powerpoint/2010/main" val="4980261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Table 20.1 illustrates the symptoms and results associated with risk management culture.</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20</a:t>
            </a:fld>
            <a:endParaRPr lang="en-US" altLang="en-US" dirty="0"/>
          </a:p>
        </p:txBody>
      </p:sp>
    </p:spTree>
    <p:extLst>
      <p:ext uri="{BB962C8B-B14F-4D97-AF65-F5344CB8AC3E}">
        <p14:creationId xmlns:p14="http://schemas.microsoft.com/office/powerpoint/2010/main" val="3639487275"/>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i="0" kern="1200" dirty="0" smtClean="0">
                <a:solidFill>
                  <a:schemeClr val="tx1"/>
                </a:solidFill>
                <a:effectLst/>
                <a:latin typeface="Arial" charset="0"/>
                <a:ea typeface="ヒラギノ角ゴ Pro W3" pitchFamily="-111" charset="-128"/>
                <a:cs typeface="ヒラギノ角ゴ Pro W3" pitchFamily="-111" charset="-128"/>
              </a:rPr>
              <a:t>This example also uses a straight comparison based solely on the cost of the process of restoring with and without a backup strategy. What needs to be included in the cost of both of these is the loss that occurs while the asset is not available as it is being restored—in essence, a measurement of the value of the asset itself.</a:t>
            </a:r>
          </a:p>
          <a:p>
            <a:endParaRPr lang="en-US" sz="1200" i="0" kern="1200" dirty="0" smtClean="0">
              <a:solidFill>
                <a:schemeClr val="tx1"/>
              </a:solidFill>
              <a:effectLst/>
              <a:latin typeface="Arial" charset="0"/>
              <a:ea typeface="ヒラギノ角ゴ Pro W3" pitchFamily="-111" charset="-128"/>
              <a:cs typeface="ヒラギノ角ゴ Pro W3" pitchFamily="-111" charset="-128"/>
            </a:endParaRPr>
          </a:p>
          <a:p>
            <a:r>
              <a:rPr lang="en-US" sz="1200" i="0" kern="1200" dirty="0" smtClean="0">
                <a:solidFill>
                  <a:schemeClr val="tx1"/>
                </a:solidFill>
                <a:effectLst/>
                <a:latin typeface="Arial" charset="0"/>
                <a:ea typeface="ヒラギノ角ゴ Pro W3" pitchFamily="-111" charset="-128"/>
                <a:cs typeface="ヒラギノ角ゴ Pro W3" pitchFamily="-111" charset="-128"/>
              </a:rPr>
              <a:t>When working with these two calculations, you have to remember that this is a cost-avoidance exercise. The organization is not going to increase revenues with its backup strategy. The goal is to minimize the potential loss due to some catastrophic event by creating a backup strategy that will address your organization’s needs.</a:t>
            </a:r>
            <a:br>
              <a:rPr lang="en-US" sz="1200" i="0" kern="1200" dirty="0" smtClean="0">
                <a:solidFill>
                  <a:schemeClr val="tx1"/>
                </a:solidFill>
                <a:effectLst/>
                <a:latin typeface="Arial" charset="0"/>
                <a:ea typeface="ヒラギノ角ゴ Pro W3" pitchFamily="-111" charset="-128"/>
                <a:cs typeface="ヒラギノ角ゴ Pro W3" pitchFamily="-111" charset="-128"/>
              </a:rPr>
            </a:br>
            <a:r>
              <a:rPr lang="en-US" sz="1200" i="0" kern="1200" dirty="0" smtClean="0">
                <a:solidFill>
                  <a:schemeClr val="tx1"/>
                </a:solidFill>
                <a:effectLst/>
                <a:latin typeface="Arial" charset="0"/>
                <a:ea typeface="ヒラギノ角ゴ Pro W3" pitchFamily="-111" charset="-128"/>
                <a:cs typeface="ヒラギノ角ゴ Pro W3" pitchFamily="-111" charset="-128"/>
              </a:rPr>
              <a:t/>
            </a:r>
            <a:br>
              <a:rPr lang="en-US" sz="1200" i="0" kern="1200" dirty="0" smtClean="0">
                <a:solidFill>
                  <a:schemeClr val="tx1"/>
                </a:solidFill>
                <a:effectLst/>
                <a:latin typeface="Arial" charset="0"/>
                <a:ea typeface="ヒラギノ角ゴ Pro W3" pitchFamily="-111" charset="-128"/>
                <a:cs typeface="ヒラギノ角ゴ Pro W3" pitchFamily="-111" charset="-128"/>
              </a:rPr>
            </a:br>
            <a:endParaRPr lang="en-US" altLang="en-US" b="0" i="0" dirty="0" smtClean="0">
              <a:latin typeface="Arial" pitchFamily="34" charset="0"/>
              <a:ea typeface="ヒラギノ角ゴ Pro W3" pitchFamily="-112" charset="-128"/>
            </a:endParaRPr>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FC8C319C-8E4E-4FAB-8C1D-FDE3081ABF96}" type="slidenum">
              <a:rPr lang="en-US" altLang="en-US" smtClean="0"/>
              <a:pPr eaLnBrk="1" hangingPunct="1"/>
              <a:t>176</a:t>
            </a:fld>
            <a:endParaRPr lang="en-US" altLang="en-US" smtClean="0"/>
          </a:p>
        </p:txBody>
      </p:sp>
    </p:spTree>
    <p:extLst>
      <p:ext uri="{BB962C8B-B14F-4D97-AF65-F5344CB8AC3E}">
        <p14:creationId xmlns:p14="http://schemas.microsoft.com/office/powerpoint/2010/main" val="1031021121"/>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 typeface="Arial" panose="020B0604020202020204" pitchFamily="34" charset="0"/>
              <a:buNone/>
            </a:pPr>
            <a:r>
              <a:rPr lang="en-US" sz="1200" i="0" kern="1200" dirty="0" smtClean="0">
                <a:solidFill>
                  <a:schemeClr val="tx1"/>
                </a:solidFill>
                <a:effectLst/>
                <a:latin typeface="Arial" charset="0"/>
                <a:ea typeface="ヒラギノ角ゴ Pro W3" pitchFamily="-111" charset="-128"/>
                <a:cs typeface="ヒラギノ角ゴ Pro W3" pitchFamily="-111" charset="-128"/>
              </a:rPr>
              <a:t>All of these considerations can be used to arrive at an annual cost for implementing your chosen backup strategy, and this figure can then be used as previously described.</a:t>
            </a:r>
            <a:endParaRPr lang="en-US" altLang="en-US" dirty="0" smtClean="0"/>
          </a:p>
          <a:p>
            <a:pPr marL="0" indent="0">
              <a:buFont typeface="Arial" panose="020B0604020202020204" pitchFamily="34" charset="0"/>
              <a:buNone/>
            </a:pPr>
            <a:endParaRPr lang="en-US" altLang="en-US" dirty="0" smtClean="0"/>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FC8C319C-8E4E-4FAB-8C1D-FDE3081ABF96}" type="slidenum">
              <a:rPr lang="en-US" altLang="en-US" smtClean="0"/>
              <a:pPr eaLnBrk="1" hangingPunct="1"/>
              <a:t>177</a:t>
            </a:fld>
            <a:endParaRPr lang="en-US" altLang="en-US" smtClean="0"/>
          </a:p>
        </p:txBody>
      </p:sp>
    </p:spTree>
    <p:extLst>
      <p:ext uri="{BB962C8B-B14F-4D97-AF65-F5344CB8AC3E}">
        <p14:creationId xmlns:p14="http://schemas.microsoft.com/office/powerpoint/2010/main" val="1339378587"/>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b="0" i="0" u="none" dirty="0" smtClean="0">
              <a:latin typeface="Arial" pitchFamily="34" charset="0"/>
              <a:ea typeface="ヒラギノ角ゴ Pro W3" pitchFamily="-112" charset="-128"/>
            </a:endParaRPr>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FC8C319C-8E4E-4FAB-8C1D-FDE3081ABF96}" type="slidenum">
              <a:rPr lang="en-US" altLang="en-US" smtClean="0"/>
              <a:pPr eaLnBrk="1" hangingPunct="1"/>
              <a:t>178</a:t>
            </a:fld>
            <a:endParaRPr lang="en-US" altLang="en-US" smtClean="0"/>
          </a:p>
        </p:txBody>
      </p:sp>
    </p:spTree>
    <p:extLst>
      <p:ext uri="{BB962C8B-B14F-4D97-AF65-F5344CB8AC3E}">
        <p14:creationId xmlns:p14="http://schemas.microsoft.com/office/powerpoint/2010/main" val="768626496"/>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b="0" i="0" dirty="0" smtClean="0">
              <a:latin typeface="Arial" pitchFamily="34" charset="0"/>
              <a:ea typeface="ヒラギノ角ゴ Pro W3" pitchFamily="-112" charset="-128"/>
            </a:endParaRPr>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FC8C319C-8E4E-4FAB-8C1D-FDE3081ABF96}" type="slidenum">
              <a:rPr lang="en-US" altLang="en-US" smtClean="0"/>
              <a:pPr eaLnBrk="1" hangingPunct="1"/>
              <a:t>179</a:t>
            </a:fld>
            <a:endParaRPr lang="en-US" altLang="en-US" smtClean="0"/>
          </a:p>
        </p:txBody>
      </p:sp>
    </p:spTree>
    <p:extLst>
      <p:ext uri="{BB962C8B-B14F-4D97-AF65-F5344CB8AC3E}">
        <p14:creationId xmlns:p14="http://schemas.microsoft.com/office/powerpoint/2010/main" val="2031649966"/>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itchFamily="34" charset="0"/>
                <a:ea typeface="ヒラギノ角ゴ Pro W3" pitchFamily="-112" charset="-128"/>
              </a:rPr>
              <a:t>An issue related to the location of backup storage is where the restoration services will be conducted. Determination of when or if an alternative site is needed should be included in recovery and continuity plans. If the organization has suffered physical damage to a facility, having offsite storage of data is only part of the solution. This data will need to be processed somewhere, which means that computing facilities similar to those used in normal operations are required. There are a number of ways to approach this problem,</a:t>
            </a:r>
            <a:r>
              <a:rPr lang="en-US" altLang="en-US" baseline="0" dirty="0" smtClean="0">
                <a:latin typeface="Arial" pitchFamily="34" charset="0"/>
                <a:ea typeface="ヒラギノ角ゴ Pro W3" pitchFamily="-112" charset="-128"/>
              </a:rPr>
              <a:t> </a:t>
            </a:r>
            <a:r>
              <a:rPr lang="en-US" altLang="en-US" dirty="0" smtClean="0">
                <a:latin typeface="Arial" pitchFamily="34" charset="0"/>
                <a:ea typeface="ヒラギノ角ゴ Pro W3" pitchFamily="-112" charset="-128"/>
              </a:rPr>
              <a:t>including hot sites, warm sites, cold sites, and mobile backup sites.</a:t>
            </a: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1CA4C2AD-909D-4EF3-B46D-232ECD2BA078}" type="slidenum">
              <a:rPr lang="en-US" altLang="en-US" smtClean="0"/>
              <a:pPr eaLnBrk="1" hangingPunct="1"/>
              <a:t>180</a:t>
            </a:fld>
            <a:endParaRPr lang="en-US" altLang="en-US" smtClean="0"/>
          </a:p>
        </p:txBody>
      </p:sp>
    </p:spTree>
    <p:extLst>
      <p:ext uri="{BB962C8B-B14F-4D97-AF65-F5344CB8AC3E}">
        <p14:creationId xmlns:p14="http://schemas.microsoft.com/office/powerpoint/2010/main" val="2695720289"/>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itchFamily="34" charset="0"/>
              <a:ea typeface="ヒラギノ角ゴ Pro W3" pitchFamily="-112" charset="-128"/>
            </a:endParaRP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1CA4C2AD-909D-4EF3-B46D-232ECD2BA078}" type="slidenum">
              <a:rPr lang="en-US" altLang="en-US" smtClean="0"/>
              <a:pPr eaLnBrk="1" hangingPunct="1"/>
              <a:t>181</a:t>
            </a:fld>
            <a:endParaRPr lang="en-US" altLang="en-US" smtClean="0"/>
          </a:p>
        </p:txBody>
      </p:sp>
    </p:spTree>
    <p:extLst>
      <p:ext uri="{BB962C8B-B14F-4D97-AF65-F5344CB8AC3E}">
        <p14:creationId xmlns:p14="http://schemas.microsoft.com/office/powerpoint/2010/main" val="3418336937"/>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itchFamily="34" charset="0"/>
                <a:ea typeface="ヒラギノ角ゴ Pro W3" pitchFamily="-112" charset="-128"/>
              </a:rPr>
              <a:t>Shared alternate sites may also be considered. These sites can be designed to handle the needs of different organizations in the event of an emergency. The hope is that the disaster will affect only one organization at a time. The benefit of this method is that the cost of the site can be shared among organizations. Two similar organizations located close to each should not share the same alternate site as there is a greater chance that they would both need it at the same time.</a:t>
            </a:r>
          </a:p>
          <a:p>
            <a:endParaRPr lang="en-US" altLang="en-US" dirty="0" smtClean="0">
              <a:latin typeface="Arial" pitchFamily="34" charset="0"/>
              <a:ea typeface="ヒラギノ角ゴ Pro W3" pitchFamily="-112" charset="-128"/>
            </a:endParaRPr>
          </a:p>
          <a:p>
            <a:r>
              <a:rPr lang="en-US" altLang="en-US" dirty="0" smtClean="0">
                <a:latin typeface="Arial" pitchFamily="34" charset="0"/>
                <a:ea typeface="ヒラギノ角ゴ Pro W3" pitchFamily="-112" charset="-128"/>
              </a:rPr>
              <a:t>All of these options can come with a considerable price tag, which makes another option, mutual aid agreements, a possible alternative. With </a:t>
            </a:r>
            <a:r>
              <a:rPr lang="en-US" altLang="en-US" b="1" dirty="0" smtClean="0">
                <a:latin typeface="Arial" pitchFamily="34" charset="0"/>
                <a:ea typeface="ヒラギノ角ゴ Pro W3" pitchFamily="-112" charset="-128"/>
              </a:rPr>
              <a:t>a mutual aid agreement</a:t>
            </a:r>
            <a:r>
              <a:rPr lang="en-US" altLang="en-US" b="0" dirty="0" smtClean="0">
                <a:latin typeface="Arial" pitchFamily="34" charset="0"/>
                <a:ea typeface="ヒラギノ角ゴ Pro W3" pitchFamily="-112" charset="-128"/>
              </a:rPr>
              <a:t>,</a:t>
            </a:r>
            <a:r>
              <a:rPr lang="en-US" altLang="en-US" b="1" dirty="0" smtClean="0">
                <a:latin typeface="Arial" pitchFamily="34" charset="0"/>
                <a:ea typeface="ヒラギノ角ゴ Pro W3" pitchFamily="-112" charset="-128"/>
              </a:rPr>
              <a:t> </a:t>
            </a:r>
            <a:r>
              <a:rPr lang="en-US" altLang="en-US" dirty="0" smtClean="0">
                <a:latin typeface="Arial" pitchFamily="34" charset="0"/>
                <a:ea typeface="ヒラギノ角ゴ Pro W3" pitchFamily="-112" charset="-128"/>
              </a:rPr>
              <a:t>similar organizations agree to assume the processing for the other party in the event a disaster occurs. This is sometimes referred to as a reciprocal site. The obvious assumption here is that both organizations will not be hit by the same disaster and that both have similar processing environments. If these two assumptions are correct, then a </a:t>
            </a:r>
            <a:r>
              <a:rPr lang="en-US" altLang="en-US" b="0" dirty="0" smtClean="0">
                <a:latin typeface="Arial" pitchFamily="34" charset="0"/>
                <a:ea typeface="ヒラギノ角ゴ Pro W3" pitchFamily="-112" charset="-128"/>
              </a:rPr>
              <a:t>mutual aid agreement </a:t>
            </a:r>
            <a:r>
              <a:rPr lang="en-US" altLang="en-US" dirty="0" smtClean="0">
                <a:latin typeface="Arial" pitchFamily="34" charset="0"/>
                <a:ea typeface="ヒラギノ角ゴ Pro W3" pitchFamily="-112" charset="-128"/>
              </a:rPr>
              <a:t>should be considered. Such an arrangement may not be legally enforceable, even if it is in writing, and organizations must consider this when developing their disaster plans. In addition, if the organization that the mutual aid agreement is made with also is hit by the same disaster, then both organizations will be in trouble. Additional contingencies need to be planned for even if a mutual aid agreement is made with another organization. There are also the obvious security concerns that must be considered when having another organization assume your organization’s processing.</a:t>
            </a:r>
          </a:p>
        </p:txBody>
      </p:sp>
      <p:sp>
        <p:nvSpPr>
          <p:cNvPr id="583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1CA4C2AD-909D-4EF3-B46D-232ECD2BA078}" type="slidenum">
              <a:rPr lang="en-US" altLang="en-US" smtClean="0"/>
              <a:pPr eaLnBrk="1" hangingPunct="1"/>
              <a:t>182</a:t>
            </a:fld>
            <a:endParaRPr lang="en-US" altLang="en-US" smtClean="0"/>
          </a:p>
        </p:txBody>
      </p:sp>
    </p:spTree>
    <p:extLst>
      <p:ext uri="{BB962C8B-B14F-4D97-AF65-F5344CB8AC3E}">
        <p14:creationId xmlns:p14="http://schemas.microsoft.com/office/powerpoint/2010/main" val="2769848326"/>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itchFamily="34" charset="0"/>
                <a:ea typeface="ヒラギノ角ゴ Pro W3" pitchFamily="-112" charset="-128"/>
              </a:rPr>
              <a:t>Computers and networks obviously require power to operate, so emergency power must be available in the event of any disruption of operations. For short-term interruptions, such as what might occur as the result of an electrical storm, uninterruptible power supplies (UPSs) may suffice. These devices contain a battery that provides steady power for short periods of time—enough to keep a system running should power only be lost for a few minutes, enough time to allow administrators to gracefully halt the system or network. For continued operations that extend beyond a few minutes, another source of power will be required. Generally this is provided by a backup emergency generator. </a:t>
            </a:r>
          </a:p>
          <a:p>
            <a:endParaRPr lang="en-US" altLang="en-US" dirty="0" smtClean="0">
              <a:latin typeface="Arial" pitchFamily="34" charset="0"/>
              <a:ea typeface="ヒラギノ角ゴ Pro W3" pitchFamily="-112" charset="-128"/>
            </a:endParaRPr>
          </a:p>
          <a:p>
            <a:r>
              <a:rPr lang="en-US" sz="1200" i="0" kern="1200" dirty="0" smtClean="0">
                <a:solidFill>
                  <a:schemeClr val="tx1"/>
                </a:solidFill>
                <a:effectLst/>
                <a:latin typeface="Arial" charset="0"/>
                <a:ea typeface="ヒラギノ角ゴ Pro W3" pitchFamily="-111" charset="-128"/>
                <a:cs typeface="ヒラギノ角ゴ Pro W3" pitchFamily="-111" charset="-128"/>
              </a:rPr>
              <a:t>While backup generators are frequently used to provide power during an emergency, they are not a simple, maintenance-free solution. Generators need to be tested on a regular basis, and they can easily become strained if they are required to power too much equipment. If your organization is going to rely on an emergency generator for backup power, you must ensure that the system has reserve capacity beyond the anticipated load for the unanticipated loads that will undoubtedly be placed on it.</a:t>
            </a:r>
          </a:p>
          <a:p>
            <a:endParaRPr lang="en-US" sz="1200" i="0" kern="1200" dirty="0" smtClean="0">
              <a:solidFill>
                <a:schemeClr val="tx1"/>
              </a:solidFill>
              <a:effectLst/>
              <a:latin typeface="Arial" charset="0"/>
              <a:ea typeface="ヒラギノ角ゴ Pro W3" pitchFamily="-111" charset="-128"/>
              <a:cs typeface="ヒラギノ角ゴ Pro W3" pitchFamily="-111" charset="-128"/>
            </a:endParaRPr>
          </a:p>
          <a:p>
            <a:r>
              <a:rPr lang="en-US" sz="1200" i="0" kern="1200" dirty="0" smtClean="0">
                <a:solidFill>
                  <a:schemeClr val="tx1"/>
                </a:solidFill>
                <a:effectLst/>
                <a:latin typeface="Arial" charset="0"/>
                <a:ea typeface="ヒラギノ角ゴ Pro W3" pitchFamily="-111" charset="-128"/>
                <a:cs typeface="ヒラギノ角ゴ Pro W3" pitchFamily="-111" charset="-128"/>
              </a:rPr>
              <a:t>Generators also take time to start up, so power to your organization will most likely be lost, even if only briefly, until the generators kick in. This means that you should also use a UPS to allow for a smooth transition to backup power. Generators are also expensive and require fuel—when looking for a place to locate your generator, don’t forget the need to deliver fuel to it or you may find yourself hauling cans of fuel up a number of stairs.</a:t>
            </a:r>
          </a:p>
          <a:p>
            <a:endParaRPr lang="en-US" sz="1200" i="0" kern="1200" dirty="0" smtClean="0">
              <a:solidFill>
                <a:schemeClr val="tx1"/>
              </a:solidFill>
              <a:effectLst/>
              <a:latin typeface="Arial" charset="0"/>
              <a:ea typeface="ヒラギノ角ゴ Pro W3" pitchFamily="-111" charset="-128"/>
              <a:cs typeface="ヒラギノ角ゴ Pro W3" pitchFamily="-111" charset="-128"/>
            </a:endParaRPr>
          </a:p>
          <a:p>
            <a:r>
              <a:rPr lang="en-US" sz="1200" i="0" kern="1200" dirty="0" smtClean="0">
                <a:solidFill>
                  <a:schemeClr val="tx1"/>
                </a:solidFill>
                <a:effectLst/>
                <a:latin typeface="Arial" charset="0"/>
                <a:ea typeface="ヒラギノ角ゴ Pro W3" pitchFamily="-111" charset="-128"/>
                <a:cs typeface="ヒラギノ角ゴ Pro W3" pitchFamily="-111" charset="-128"/>
              </a:rPr>
              <a:t>When determining the need for backup power, don’t forget to factor in environmental conditions. Running computer systems in a room with no air conditioning in the middle of the summer can result in an extremely uncomfortable environment for all to work in. Mobile backup sites, generally using trailers, often rely on generators for their power but also factor in the requirement for environmental controls.</a:t>
            </a:r>
          </a:p>
          <a:p>
            <a:endParaRPr lang="en-US" sz="1200" i="0" kern="1200" dirty="0" smtClean="0">
              <a:solidFill>
                <a:schemeClr val="tx1"/>
              </a:solidFill>
              <a:effectLst/>
              <a:latin typeface="Arial" charset="0"/>
              <a:ea typeface="ヒラギノ角ゴ Pro W3" pitchFamily="-111" charset="-128"/>
              <a:cs typeface="ヒラギノ角ゴ Pro W3" pitchFamily="-111" charset="-128"/>
            </a:endParaRPr>
          </a:p>
          <a:p>
            <a:r>
              <a:rPr lang="en-US" sz="1200" i="0" kern="1200" dirty="0" smtClean="0">
                <a:solidFill>
                  <a:schemeClr val="tx1"/>
                </a:solidFill>
                <a:effectLst/>
                <a:latin typeface="Arial" charset="0"/>
                <a:ea typeface="ヒラギノ角ゴ Pro W3" pitchFamily="-111" charset="-128"/>
                <a:cs typeface="ヒラギノ角ゴ Pro W3" pitchFamily="-111" charset="-128"/>
              </a:rPr>
              <a:t>Power is not the only essential utility for operations. Depending on the type of disaster that has occurred, telephone and Internet communication may also be lost, and wireless services may not be available. Planning for redundant means of communication (such as using both land lines and wireless) can help with most outages, but for large disasters, your backup plans should include the option to continue operations from a completely different location while waiting for communications in your area to be restored. Telecommunication carriers have their own emergency equipment and are fairly efficient at restoring communications, but it may take a few days.</a:t>
            </a:r>
            <a:br>
              <a:rPr lang="en-US" sz="1200" i="0" kern="1200" dirty="0" smtClean="0">
                <a:solidFill>
                  <a:schemeClr val="tx1"/>
                </a:solidFill>
                <a:effectLst/>
                <a:latin typeface="Arial" charset="0"/>
                <a:ea typeface="ヒラギノ角ゴ Pro W3" pitchFamily="-111" charset="-128"/>
                <a:cs typeface="ヒラギノ角ゴ Pro W3" pitchFamily="-111" charset="-128"/>
              </a:rPr>
            </a:br>
            <a:endParaRPr lang="en-US" sz="1200" i="0" kern="1200" dirty="0" smtClean="0">
              <a:solidFill>
                <a:schemeClr val="tx1"/>
              </a:solidFill>
              <a:effectLst/>
              <a:latin typeface="Arial" charset="0"/>
              <a:ea typeface="ヒラギノ角ゴ Pro W3" pitchFamily="-111" charset="-128"/>
              <a:cs typeface="ヒラギノ角ゴ Pro W3" pitchFamily="-111" charset="-128"/>
            </a:endParaRPr>
          </a:p>
          <a:p>
            <a:endParaRPr lang="en-US" sz="1200" i="0" kern="1200" dirty="0" smtClean="0">
              <a:solidFill>
                <a:schemeClr val="tx1"/>
              </a:solidFill>
              <a:effectLst/>
              <a:latin typeface="Arial" charset="0"/>
              <a:ea typeface="ヒラギノ角ゴ Pro W3" pitchFamily="-111" charset="-128"/>
              <a:cs typeface="ヒラギノ角ゴ Pro W3" pitchFamily="-111" charset="-128"/>
            </a:endParaRPr>
          </a:p>
          <a:p>
            <a:r>
              <a:rPr lang="en-US" sz="1200" i="0" kern="1200" dirty="0" smtClean="0">
                <a:solidFill>
                  <a:schemeClr val="tx1"/>
                </a:solidFill>
                <a:effectLst/>
                <a:latin typeface="Arial" charset="0"/>
                <a:ea typeface="ヒラギノ角ゴ Pro W3" pitchFamily="-111" charset="-128"/>
                <a:cs typeface="ヒラギノ角ゴ Pro W3" pitchFamily="-111" charset="-128"/>
              </a:rPr>
              <a:t/>
            </a:r>
            <a:br>
              <a:rPr lang="en-US" sz="1200" i="0" kern="1200" dirty="0" smtClean="0">
                <a:solidFill>
                  <a:schemeClr val="tx1"/>
                </a:solidFill>
                <a:effectLst/>
                <a:latin typeface="Arial" charset="0"/>
                <a:ea typeface="ヒラギノ角ゴ Pro W3" pitchFamily="-111" charset="-128"/>
                <a:cs typeface="ヒラギノ角ゴ Pro W3" pitchFamily="-111" charset="-128"/>
              </a:rPr>
            </a:br>
            <a:endParaRPr lang="en-US" altLang="en-US" dirty="0" smtClean="0">
              <a:latin typeface="Arial" pitchFamily="34" charset="0"/>
              <a:ea typeface="ヒラギノ角ゴ Pro W3" pitchFamily="-112" charset="-128"/>
            </a:endParaRP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867DD180-2956-453C-902A-DE210C385393}" type="slidenum">
              <a:rPr lang="en-US" altLang="en-US" smtClean="0"/>
              <a:pPr eaLnBrk="1" hangingPunct="1"/>
              <a:t>183</a:t>
            </a:fld>
            <a:endParaRPr lang="en-US" altLang="en-US" smtClean="0"/>
          </a:p>
        </p:txBody>
      </p:sp>
    </p:spTree>
    <p:extLst>
      <p:ext uri="{BB962C8B-B14F-4D97-AF65-F5344CB8AC3E}">
        <p14:creationId xmlns:p14="http://schemas.microsoft.com/office/powerpoint/2010/main" val="3739368993"/>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itchFamily="34" charset="0"/>
                <a:ea typeface="ヒラギノ角ゴ Pro W3" pitchFamily="-112" charset="-128"/>
              </a:rPr>
              <a:t>Several companies offer recovery services, including power, communications, and technical support that your organization may need if its operations are disrupted. These</a:t>
            </a:r>
            <a:r>
              <a:rPr lang="en-US" altLang="en-US" baseline="0" dirty="0" smtClean="0">
                <a:latin typeface="Arial" pitchFamily="34" charset="0"/>
                <a:ea typeface="ヒラギノ角ゴ Pro W3" pitchFamily="-112" charset="-128"/>
              </a:rPr>
              <a:t> </a:t>
            </a:r>
            <a:r>
              <a:rPr lang="en-US" altLang="en-US" dirty="0" smtClean="0">
                <a:latin typeface="Arial" pitchFamily="34" charset="0"/>
                <a:ea typeface="ヒラギノ角ゴ Pro W3" pitchFamily="-112" charset="-128"/>
              </a:rPr>
              <a:t>companies advertise secure recovery sites or offices from which your organization can again begin to operate in a secure environment. Secure recovery is also advertised by other organizations that provide services that can remotely (over the Internet, for example) provide restoration services for critical files and data.</a:t>
            </a:r>
          </a:p>
          <a:p>
            <a:endParaRPr lang="en-US" altLang="en-US" dirty="0" smtClean="0">
              <a:latin typeface="Arial" pitchFamily="34" charset="0"/>
              <a:ea typeface="ヒラギノ角ゴ Pro W3" pitchFamily="-112" charset="-128"/>
            </a:endParaRPr>
          </a:p>
          <a:p>
            <a:r>
              <a:rPr lang="en-US" altLang="en-US" dirty="0" smtClean="0">
                <a:latin typeface="Arial" pitchFamily="34" charset="0"/>
                <a:ea typeface="ヒラギノ角ゴ Pro W3" pitchFamily="-112" charset="-128"/>
              </a:rPr>
              <a:t>In both cases—the actual physical suites and the remote service—security is an important element. During a disaster, your data does not become any less important, and you will want to make sure that you maintain the security (in terms of confidentiality and integrity, for example) of your data.</a:t>
            </a:r>
          </a:p>
          <a:p>
            <a:endParaRPr lang="en-US" altLang="en-US" dirty="0" smtClean="0">
              <a:latin typeface="Arial" pitchFamily="34" charset="0"/>
              <a:ea typeface="ヒラギノ角ゴ Pro W3" pitchFamily="-112" charset="-128"/>
            </a:endParaRPr>
          </a:p>
          <a:p>
            <a:r>
              <a:rPr lang="en-US" sz="1200" i="0" kern="1200" dirty="0" smtClean="0">
                <a:solidFill>
                  <a:schemeClr val="tx1"/>
                </a:solidFill>
                <a:effectLst/>
                <a:latin typeface="Arial" charset="0"/>
                <a:ea typeface="ヒラギノ角ゴ Pro W3" pitchFamily="-111" charset="-128"/>
                <a:cs typeface="ヒラギノ角ゴ Pro W3" pitchFamily="-111" charset="-128"/>
              </a:rPr>
              <a:t>As in other aspects of security, the decision to employ these services should be made based on a calculation of the benefits weighed against the potential loss if alternative means are used.</a:t>
            </a:r>
            <a:endParaRPr lang="en-US" altLang="en-US" dirty="0" smtClean="0">
              <a:latin typeface="Arial" pitchFamily="34" charset="0"/>
              <a:ea typeface="ヒラギノ角ゴ Pro W3" pitchFamily="-112" charset="-128"/>
            </a:endParaRPr>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CD80C177-A152-43F6-82E1-4F7F7B257461}" type="slidenum">
              <a:rPr lang="en-US" altLang="en-US" smtClean="0"/>
              <a:pPr eaLnBrk="1" hangingPunct="1"/>
              <a:t>184</a:t>
            </a:fld>
            <a:endParaRPr lang="en-US" altLang="en-US" smtClean="0"/>
          </a:p>
        </p:txBody>
      </p:sp>
    </p:spTree>
    <p:extLst>
      <p:ext uri="{BB962C8B-B14F-4D97-AF65-F5344CB8AC3E}">
        <p14:creationId xmlns:p14="http://schemas.microsoft.com/office/powerpoint/2010/main" val="3219610888"/>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0" dirty="0" smtClean="0">
                <a:latin typeface="Arial" pitchFamily="34" charset="0"/>
                <a:ea typeface="ヒラギノ角ゴ Pro W3" pitchFamily="-112" charset="-128"/>
              </a:rPr>
              <a:t>One of the newer innovations coming to computing via the Internet is the concept of cloud computing. Instead of owning and operating a dedicated set of servers for common business functions such as database services, file storage, e-mail services, and so forth, an organization can contract with third parties to provide these services over the Internet from their server farms. This is commonly referred to as Infrastructure as a Service (IaaS). The concept is that operations and maintenance is an activity that has become a commodity, and the Internet provides a reliable mechanism to access this more economical form of operational computing.</a:t>
            </a:r>
          </a:p>
          <a:p>
            <a:endParaRPr lang="en-US" altLang="en-US" b="0" dirty="0" smtClean="0">
              <a:latin typeface="Arial" pitchFamily="34" charset="0"/>
              <a:ea typeface="ヒラギノ角ゴ Pro W3" pitchFamily="-112" charset="-128"/>
            </a:endParaRPr>
          </a:p>
          <a:p>
            <a:r>
              <a:rPr lang="en-US" altLang="en-US" b="0" dirty="0" smtClean="0">
                <a:latin typeface="Arial" pitchFamily="34" charset="0"/>
                <a:ea typeface="ヒラギノ角ゴ Pro W3" pitchFamily="-112" charset="-128"/>
              </a:rPr>
              <a:t>Pushing computing into the cloud may make good business sense from a cost perspective, but doing so does not change the fact that your organization is still responsible for ensuring that all the appropriate security measures are properly in place. How are backups being performed? What plan is in place for disaster recovery? How frequently are systems patched? What is the service level agreement (SLA) associated with the systems? It is easy to ignore the details when outsourcing these critical yet costly elements, but when something bad occurs, you must have confidence that the appropriate level of protections has been applied. These are the serious questions and difficult issues to resolve when moving computing into the cloud—location may change, but responsibility and technical issues are still there and form the risk of the solution.</a:t>
            </a:r>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CB96CA1A-2D6D-41D9-82C4-E3C339DE77E3}" type="slidenum">
              <a:rPr lang="en-US" altLang="en-US" smtClean="0"/>
              <a:pPr eaLnBrk="1" hangingPunct="1"/>
              <a:t>185</a:t>
            </a:fld>
            <a:endParaRPr lang="en-US" altLang="en-US" smtClean="0"/>
          </a:p>
        </p:txBody>
      </p:sp>
    </p:spTree>
    <p:extLst>
      <p:ext uri="{BB962C8B-B14F-4D97-AF65-F5344CB8AC3E}">
        <p14:creationId xmlns:p14="http://schemas.microsoft.com/office/powerpoint/2010/main" val="3627620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21</a:t>
            </a:fld>
            <a:endParaRPr lang="en-US" altLang="en-US" dirty="0"/>
          </a:p>
        </p:txBody>
      </p:sp>
    </p:spTree>
    <p:extLst>
      <p:ext uri="{BB962C8B-B14F-4D97-AF65-F5344CB8AC3E}">
        <p14:creationId xmlns:p14="http://schemas.microsoft.com/office/powerpoint/2010/main" val="4186776163"/>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itchFamily="34" charset="0"/>
                <a:ea typeface="ヒラギノ角ゴ Pro W3" pitchFamily="-112" charset="-128"/>
              </a:rPr>
              <a:t>Some other terms that may be used in discussions of continuity of operations in the face of a disruption of some sort are high availability and fault tolerance.</a:t>
            </a:r>
          </a:p>
          <a:p>
            <a:endParaRPr lang="en-US" altLang="en-US" dirty="0" smtClean="0">
              <a:latin typeface="Arial" pitchFamily="34" charset="0"/>
              <a:ea typeface="ヒラギノ角ゴ Pro W3" pitchFamily="-112" charset="-128"/>
            </a:endParaRPr>
          </a:p>
          <a:p>
            <a:r>
              <a:rPr lang="en-US" altLang="en-US" dirty="0" smtClean="0">
                <a:latin typeface="Arial" pitchFamily="34" charset="0"/>
                <a:ea typeface="ヒラギノ角ゴ Pro W3" pitchFamily="-112" charset="-128"/>
              </a:rPr>
              <a:t>One of the objectives of security is the availability of data and processing power when an authorized user desires it. </a:t>
            </a:r>
            <a:r>
              <a:rPr lang="en-US" altLang="en-US" b="1" dirty="0" smtClean="0">
                <a:latin typeface="Arial" pitchFamily="34" charset="0"/>
                <a:ea typeface="ヒラギノ角ゴ Pro W3" pitchFamily="-112" charset="-128"/>
              </a:rPr>
              <a:t>High availability</a:t>
            </a:r>
            <a:r>
              <a:rPr lang="en-US" altLang="en-US" dirty="0" smtClean="0">
                <a:latin typeface="Arial" pitchFamily="34" charset="0"/>
                <a:ea typeface="ヒラギノ角ゴ Pro W3" pitchFamily="-112" charset="-128"/>
              </a:rPr>
              <a:t> refers to the ability to maintain availability of data and operational processing despite a disrupting event. Generally this requires redundant systems, in terms of both power and processing, so that should one system fail, the other can take over operations without any break in service. High availability is more than data redundancy; it requires that both data and services be available.</a:t>
            </a:r>
          </a:p>
          <a:p>
            <a:endParaRPr lang="en-US" altLang="en-US" dirty="0" smtClean="0">
              <a:latin typeface="Arial" pitchFamily="34" charset="0"/>
              <a:ea typeface="ヒラギノ角ゴ Pro W3" pitchFamily="-112" charset="-128"/>
            </a:endParaRPr>
          </a:p>
          <a:p>
            <a:r>
              <a:rPr lang="en-US" altLang="en-US" b="1" dirty="0" smtClean="0">
                <a:latin typeface="Arial" pitchFamily="34" charset="0"/>
                <a:ea typeface="ヒラギノ角ゴ Pro W3" pitchFamily="-112" charset="-128"/>
              </a:rPr>
              <a:t>Fault tolerance </a:t>
            </a:r>
            <a:r>
              <a:rPr lang="en-US" altLang="en-US" dirty="0" smtClean="0">
                <a:latin typeface="Arial" pitchFamily="34" charset="0"/>
                <a:ea typeface="ヒラギノ角ゴ Pro W3" pitchFamily="-112" charset="-128"/>
              </a:rPr>
              <a:t>basically has the same goal as high availability—the uninterrupted access to data and services—and is accomplished by the mirroring of data and systems. Should a “fault” occur, causing disruption in a device such as a disk controller, the mirrored system provides the requested data with no apparent interruption in service to the user. High availability clustering is another method used to provide redundancy in critical situations. These clusters consist of additional computers upon which a critical process can be started if the cluster detects that there has been a hardware or software problem on the main system.</a:t>
            </a:r>
          </a:p>
          <a:p>
            <a:endParaRPr lang="en-US" altLang="en-US" dirty="0" smtClean="0">
              <a:latin typeface="Arial" pitchFamily="34" charset="0"/>
              <a:ea typeface="ヒラギノ角ゴ Pro W3" pitchFamily="-112" charset="-128"/>
            </a:endParaRPr>
          </a:p>
          <a:p>
            <a:r>
              <a:rPr lang="en-US" altLang="en-US" dirty="0" smtClean="0">
                <a:latin typeface="Arial" pitchFamily="34" charset="0"/>
                <a:ea typeface="ヒラギノ角ゴ Pro W3" pitchFamily="-112" charset="-128"/>
              </a:rPr>
              <a:t>Certain systems, such as servers, are more critical to business operations and should, therefore, be the object of fault-tolerance measures. A common technique used in fault tolerance is load balancing. Another closely related technique is clustering. Both techniques are discussed in the following sections.</a:t>
            </a:r>
          </a:p>
          <a:p>
            <a:endParaRPr lang="en-US" altLang="en-US" dirty="0" smtClean="0">
              <a:latin typeface="Arial" pitchFamily="34" charset="0"/>
              <a:ea typeface="ヒラギノ角ゴ Pro W3" pitchFamily="-112" charset="-128"/>
            </a:endParaRPr>
          </a:p>
          <a:p>
            <a:r>
              <a:rPr lang="en-US" altLang="en-US" dirty="0" smtClean="0">
                <a:latin typeface="Arial" pitchFamily="34" charset="0"/>
                <a:ea typeface="ヒラギノ角ゴ Pro W3" pitchFamily="-112" charset="-128"/>
              </a:rPr>
              <a:t>Obviously, providing redundant systems and equipment comes with a price, and the need to provide this level of continuous, uninterrupted operation needs to be carefully evaluated.</a:t>
            </a:r>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1E0F1CBD-7B0E-4E95-8D6D-D4EF27764B06}" type="slidenum">
              <a:rPr lang="en-US" altLang="en-US" smtClean="0"/>
              <a:pPr eaLnBrk="1" hangingPunct="1"/>
              <a:t>186</a:t>
            </a:fld>
            <a:endParaRPr lang="en-US" altLang="en-US" smtClean="0"/>
          </a:p>
        </p:txBody>
      </p:sp>
    </p:spTree>
    <p:extLst>
      <p:ext uri="{BB962C8B-B14F-4D97-AF65-F5344CB8AC3E}">
        <p14:creationId xmlns:p14="http://schemas.microsoft.com/office/powerpoint/2010/main" val="1072296862"/>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itchFamily="34" charset="0"/>
              <a:ea typeface="ヒラギノ角ゴ Pro W3" pitchFamily="-112" charset="-128"/>
            </a:endParaRPr>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1E0F1CBD-7B0E-4E95-8D6D-D4EF27764B06}" type="slidenum">
              <a:rPr lang="en-US" altLang="en-US" smtClean="0"/>
              <a:pPr eaLnBrk="1" hangingPunct="1"/>
              <a:t>187</a:t>
            </a:fld>
            <a:endParaRPr lang="en-US" altLang="en-US" smtClean="0"/>
          </a:p>
        </p:txBody>
      </p:sp>
    </p:spTree>
    <p:extLst>
      <p:ext uri="{BB962C8B-B14F-4D97-AF65-F5344CB8AC3E}">
        <p14:creationId xmlns:p14="http://schemas.microsoft.com/office/powerpoint/2010/main" val="529901474"/>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itchFamily="34" charset="0"/>
              <a:ea typeface="ヒラギノ角ゴ Pro W3" pitchFamily="-112" charset="-128"/>
            </a:endParaRPr>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1E0F1CBD-7B0E-4E95-8D6D-D4EF27764B06}" type="slidenum">
              <a:rPr lang="en-US" altLang="en-US" smtClean="0"/>
              <a:pPr eaLnBrk="1" hangingPunct="1"/>
              <a:t>188</a:t>
            </a:fld>
            <a:endParaRPr lang="en-US" altLang="en-US" smtClean="0"/>
          </a:p>
        </p:txBody>
      </p:sp>
    </p:spTree>
    <p:extLst>
      <p:ext uri="{BB962C8B-B14F-4D97-AF65-F5344CB8AC3E}">
        <p14:creationId xmlns:p14="http://schemas.microsoft.com/office/powerpoint/2010/main" val="152056871"/>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itchFamily="34" charset="0"/>
                <a:ea typeface="ヒラギノ角ゴ Pro W3" pitchFamily="-112" charset="-128"/>
              </a:rPr>
              <a:t>Single points of failure need to be identified if high availability is required because they are potentially the “weak links” in the chain that can cause disruption of the organization’s operations.</a:t>
            </a:r>
          </a:p>
          <a:p>
            <a:endParaRPr lang="en-US" altLang="en-US" dirty="0" smtClean="0">
              <a:latin typeface="Arial" pitchFamily="34" charset="0"/>
              <a:ea typeface="ヒラギノ角ゴ Pro W3" pitchFamily="-112" charset="-128"/>
            </a:endParaRPr>
          </a:p>
          <a:p>
            <a:r>
              <a:rPr lang="en-US" altLang="en-US" dirty="0" smtClean="0">
                <a:latin typeface="Arial" pitchFamily="34" charset="0"/>
                <a:ea typeface="ヒラギノ角ゴ Pro W3" pitchFamily="-112" charset="-128"/>
              </a:rPr>
              <a:t>Generally, the solution to a single point of failure is to modify the critical operation so that it does not rely on this single element or to build redundant components into the critical operation to take over the process should one of these points fail.</a:t>
            </a:r>
          </a:p>
          <a:p>
            <a:endParaRPr lang="en-US" altLang="en-US" dirty="0" smtClean="0">
              <a:latin typeface="Arial" pitchFamily="34" charset="0"/>
              <a:ea typeface="ヒラギノ角ゴ Pro W3" pitchFamily="-112" charset="-128"/>
            </a:endParaRPr>
          </a:p>
          <a:p>
            <a:r>
              <a:rPr lang="en-US" altLang="en-US" dirty="0" smtClean="0">
                <a:latin typeface="Arial" pitchFamily="34" charset="0"/>
                <a:ea typeface="ヒラギノ角ゴ Pro W3" pitchFamily="-112" charset="-128"/>
              </a:rPr>
              <a:t>In addition to the internal resources you need to consider when evaluating your business functions, there are many external resources that can impact the operation of your business. You must look beyond hardware, software, and data to consider how the loss of various critical infrastructures can also impact business operations. The type of infrastructures you should consider in your BCP is the subject of the next section.</a:t>
            </a:r>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1E0F1CBD-7B0E-4E95-8D6D-D4EF27764B06}" type="slidenum">
              <a:rPr lang="en-US" altLang="en-US" smtClean="0"/>
              <a:pPr eaLnBrk="1" hangingPunct="1"/>
              <a:t>189</a:t>
            </a:fld>
            <a:endParaRPr lang="en-US" altLang="en-US" smtClean="0"/>
          </a:p>
        </p:txBody>
      </p:sp>
    </p:spTree>
    <p:extLst>
      <p:ext uri="{BB962C8B-B14F-4D97-AF65-F5344CB8AC3E}">
        <p14:creationId xmlns:p14="http://schemas.microsoft.com/office/powerpoint/2010/main" val="1475084311"/>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Several important concepts are involved in the issue of fault tolerance and system recovery. The </a:t>
            </a:r>
            <a:r>
              <a:rPr lang="en-US" i="0" dirty="0" smtClean="0"/>
              <a:t>first is </a:t>
            </a:r>
            <a:r>
              <a:rPr lang="en-US" i="1" dirty="0" smtClean="0"/>
              <a:t>mean time to failure </a:t>
            </a:r>
            <a:r>
              <a:rPr lang="en-US" dirty="0" smtClean="0"/>
              <a:t>(or </a:t>
            </a:r>
            <a:r>
              <a:rPr lang="en-US" i="1" dirty="0" smtClean="0"/>
              <a:t>mean time between failures</a:t>
            </a:r>
            <a:r>
              <a:rPr lang="en-US" dirty="0" smtClean="0"/>
              <a:t>). This term refers to the predicted average time that will elapse before failure (or between failures) of a system (generally referring to hardware components). Knowing what this time is for hardware</a:t>
            </a:r>
            <a:r>
              <a:rPr lang="en-US" baseline="0" dirty="0" smtClean="0"/>
              <a:t> </a:t>
            </a:r>
            <a:r>
              <a:rPr lang="en-US" dirty="0" smtClean="0"/>
              <a:t>components of various critical systems can help an organization plan for maintenance and equipment replacement.</a:t>
            </a:r>
          </a:p>
          <a:p>
            <a:endParaRPr lang="en-US" dirty="0" smtClean="0"/>
          </a:p>
          <a:p>
            <a:r>
              <a:rPr lang="en-US" dirty="0" smtClean="0"/>
              <a:t>A second important concept to understand is </a:t>
            </a:r>
            <a:r>
              <a:rPr lang="en-US" i="1" dirty="0" smtClean="0"/>
              <a:t>mean time to restore </a:t>
            </a:r>
            <a:r>
              <a:rPr lang="en-US" dirty="0" smtClean="0"/>
              <a:t>(or </a:t>
            </a:r>
            <a:r>
              <a:rPr lang="en-US" i="1" dirty="0" smtClean="0"/>
              <a:t>mean time to recovery</a:t>
            </a:r>
            <a:r>
              <a:rPr lang="en-US" dirty="0" smtClean="0"/>
              <a:t>). This term refers to the average time that it will take to restore a system to operational status (to recover from any failure). Knowing what this time is for critical systems and processes is important to developing effective, and realistic, recovery plans, including DRP, BCP, and backup plans.</a:t>
            </a:r>
          </a:p>
          <a:p>
            <a:endParaRPr lang="en-US" dirty="0" smtClean="0"/>
          </a:p>
          <a:p>
            <a:r>
              <a:rPr lang="en-US" dirty="0" smtClean="0"/>
              <a:t>The last two concepts are closely tied.</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190</a:t>
            </a:fld>
            <a:endParaRPr lang="en-US" altLang="en-US" dirty="0"/>
          </a:p>
        </p:txBody>
      </p:sp>
    </p:spTree>
    <p:extLst>
      <p:ext uri="{BB962C8B-B14F-4D97-AF65-F5344CB8AC3E}">
        <p14:creationId xmlns:p14="http://schemas.microsoft.com/office/powerpoint/2010/main" val="653279094"/>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previously described, the </a:t>
            </a:r>
            <a:r>
              <a:rPr lang="en-US" i="1" dirty="0" smtClean="0"/>
              <a:t>recovery time objective </a:t>
            </a:r>
            <a:r>
              <a:rPr lang="en-US" dirty="0" smtClean="0"/>
              <a:t>is the goal an organization sets for the time within which it wants to have a critical service restored after a disruption in service occurs. It is based on the calculation of the maximum amount of time that can occur before unacceptable losses take place.</a:t>
            </a:r>
          </a:p>
          <a:p>
            <a:endParaRPr lang="en-US" dirty="0" smtClean="0"/>
          </a:p>
          <a:p>
            <a:r>
              <a:rPr lang="en-US" dirty="0" smtClean="0"/>
              <a:t>Also covered was the </a:t>
            </a:r>
            <a:r>
              <a:rPr lang="en-US" i="1" dirty="0" smtClean="0"/>
              <a:t>recovery point objective</a:t>
            </a:r>
            <a:r>
              <a:rPr lang="en-US" dirty="0" smtClean="0"/>
              <a:t>, which is based on a determination of how much data loss an organization can withstand.</a:t>
            </a:r>
          </a:p>
          <a:p>
            <a:endParaRPr lang="en-US" dirty="0" smtClean="0"/>
          </a:p>
          <a:p>
            <a:r>
              <a:rPr lang="en-US" dirty="0" smtClean="0"/>
              <a:t>Taken together, these four concepts are important considerations for an organization developing its various contingency plans.</a:t>
            </a:r>
          </a:p>
          <a:p>
            <a:endParaRPr lang="en-US" dirty="0" smtClean="0"/>
          </a:p>
          <a:p>
            <a:r>
              <a:rPr lang="en-US" dirty="0" smtClean="0"/>
              <a:t>Having RTO and RPO that are shorter than the </a:t>
            </a:r>
            <a:r>
              <a:rPr lang="en-US" dirty="0" err="1" smtClean="0"/>
              <a:t>MTTR</a:t>
            </a:r>
            <a:r>
              <a:rPr lang="en-US" dirty="0" smtClean="0"/>
              <a:t> can result in losses. And attempting to lower the mean time between failures or the recovery time objectives below what is required by the organization wastes money that could be better spent elsewhere. The key is in understanding these figures and balancing them.</a:t>
            </a:r>
          </a:p>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191</a:t>
            </a:fld>
            <a:endParaRPr lang="en-US" altLang="en-US" dirty="0"/>
          </a:p>
        </p:txBody>
      </p:sp>
    </p:spTree>
    <p:extLst>
      <p:ext uri="{BB962C8B-B14F-4D97-AF65-F5344CB8AC3E}">
        <p14:creationId xmlns:p14="http://schemas.microsoft.com/office/powerpoint/2010/main" val="3160838746"/>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Sadly, this sort of event is more frequent than most would suspect. The reason for this is the interdependence of various aspects of a system. It is not uncommon for one piece of software to take advantage of some feature of another. Should this feature change in a new release, another critical operation may be impacted.</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192</a:t>
            </a:fld>
            <a:endParaRPr lang="en-US" altLang="en-US" dirty="0"/>
          </a:p>
        </p:txBody>
      </p:sp>
    </p:spTree>
    <p:extLst>
      <p:ext uri="{BB962C8B-B14F-4D97-AF65-F5344CB8AC3E}">
        <p14:creationId xmlns:p14="http://schemas.microsoft.com/office/powerpoint/2010/main" val="3362472394"/>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price of disk storage decreasing, this approach has become increasingly popular to the point that many individual users even have RAID arrays for their home systems. RAID can also increase the speed of data recovery, as multiple drives can be busy retrieving requested data at the same time instead of relying on just one disk to do the work.</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193</a:t>
            </a:fld>
            <a:endParaRPr lang="en-US" altLang="en-US" dirty="0"/>
          </a:p>
        </p:txBody>
      </p:sp>
    </p:spTree>
    <p:extLst>
      <p:ext uri="{BB962C8B-B14F-4D97-AF65-F5344CB8AC3E}">
        <p14:creationId xmlns:p14="http://schemas.microsoft.com/office/powerpoint/2010/main" val="460927610"/>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Several different RAID approaches can be considered:</a:t>
            </a:r>
          </a:p>
          <a:p>
            <a:endParaRPr lang="en-US" dirty="0" smtClean="0"/>
          </a:p>
          <a:p>
            <a:r>
              <a:rPr lang="en-US" b="1" dirty="0" smtClean="0"/>
              <a:t>RAID 0 </a:t>
            </a:r>
            <a:r>
              <a:rPr lang="en-US" dirty="0" smtClean="0"/>
              <a:t>(striped disks) simply spreads the data that would be kept</a:t>
            </a:r>
            <a:r>
              <a:rPr lang="en-US" baseline="0" dirty="0" smtClean="0"/>
              <a:t> </a:t>
            </a:r>
            <a:r>
              <a:rPr lang="en-US" dirty="0" smtClean="0"/>
              <a:t>on the one disk across several disks. This decreases the time it takes to retrieve data, because the data is read from multiple drives at the same time, but it does not improve reliability, because the loss of any single drive will result in the loss of all the data (since portions</a:t>
            </a:r>
            <a:r>
              <a:rPr lang="en-US" baseline="0" dirty="0" smtClean="0"/>
              <a:t> of files are spread out among the different disks). With RAID 0, the data is split across all the drives with no redundancy offered.</a:t>
            </a:r>
          </a:p>
          <a:p>
            <a:r>
              <a:rPr lang="en-US" b="1" dirty="0" smtClean="0"/>
              <a:t>RAID 1 </a:t>
            </a:r>
            <a:r>
              <a:rPr lang="en-US" dirty="0" smtClean="0"/>
              <a:t>(mirrored disks) is the opposite of RAID 0. RAID 1 copies the data from one disk onto two or more disks. If any single disk is lost, the data is not lost since it is also copied onto the other disk(s). This method can be used to improve reliability and retrieval speed, but it is relatively expensive when compared to other RAID techniques.</a:t>
            </a:r>
          </a:p>
          <a:p>
            <a:r>
              <a:rPr lang="en-US" b="1" dirty="0" smtClean="0"/>
              <a:t>RAID 2 </a:t>
            </a:r>
            <a:r>
              <a:rPr lang="en-US" dirty="0" smtClean="0"/>
              <a:t>(bit-level error-correcting code) is not typically used, as it stripes data across the drives at the bit level as opposed to the block level. It is designed to be able to recover the loss of any single disk through the use of error-correcting techniques.</a:t>
            </a:r>
          </a:p>
          <a:p>
            <a:r>
              <a:rPr lang="en-US" b="1" dirty="0" smtClean="0"/>
              <a:t>RAID 3 </a:t>
            </a:r>
            <a:r>
              <a:rPr lang="en-US" dirty="0" smtClean="0"/>
              <a:t>(byte-striped with error check) spreads the data across multiple disks at the byte level with one disk dedicated to parity bits. This technique is not commonly implemented, because input/output operations can’t be overlapped due to the need for all to access the same disk (the disk with the parity bits).</a:t>
            </a:r>
          </a:p>
          <a:p>
            <a:r>
              <a:rPr lang="en-US" b="1" dirty="0" smtClean="0"/>
              <a:t>RAID 4 </a:t>
            </a:r>
            <a:r>
              <a:rPr lang="en-US" dirty="0" smtClean="0"/>
              <a:t>(dedicated parity drive) stripes data across several disks but in larger stripes than in RAID 3, and it uses a single drive for parity-based error checking. RAID 4 has the disadvantage of not improving data retrieval speeds, since all retrievals still need to access the single parity drive.</a:t>
            </a:r>
          </a:p>
          <a:p>
            <a:r>
              <a:rPr lang="en-US" b="1" dirty="0" smtClean="0"/>
              <a:t>RAID 5</a:t>
            </a:r>
            <a:r>
              <a:rPr lang="en-US" dirty="0" smtClean="0"/>
              <a:t> (block-striped with error check) is a commonly used method that stripes the data at the block level and spreads the parity data across the drives. This provides both reliability and increased speed performance. This form requires a minimum of three drives.</a:t>
            </a:r>
          </a:p>
          <a:p>
            <a:endParaRPr lang="en-US" dirty="0" smtClean="0"/>
          </a:p>
          <a:p>
            <a:r>
              <a:rPr lang="en-US" sz="1200" i="0" kern="1200" dirty="0" smtClean="0">
                <a:solidFill>
                  <a:schemeClr val="tx1"/>
                </a:solidFill>
                <a:effectLst/>
                <a:latin typeface="Arial" charset="0"/>
                <a:ea typeface="ヒラギノ角ゴ Pro W3" pitchFamily="-111" charset="-128"/>
                <a:cs typeface="ヒラギノ角ゴ Pro W3" pitchFamily="-111" charset="-128"/>
              </a:rPr>
              <a:t>RAID 0 through 5 are the original techniques, with RAID 5 being the most common method used, as it provides both the reliability and speed improvements. Additional methods have been implemented, such as duplicating the parity data across the disks (RAID 6) and a stripe of mirrors (RAID 10).</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194</a:t>
            </a:fld>
            <a:endParaRPr lang="en-US" altLang="en-US" dirty="0"/>
          </a:p>
        </p:txBody>
      </p:sp>
    </p:spTree>
    <p:extLst>
      <p:ext uri="{BB962C8B-B14F-4D97-AF65-F5344CB8AC3E}">
        <p14:creationId xmlns:p14="http://schemas.microsoft.com/office/powerpoint/2010/main" val="2278802180"/>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lnSpcReduction="10000"/>
          </a:bodyPr>
          <a:lstStyle/>
          <a:p>
            <a:pPr>
              <a:defRPr/>
            </a:pPr>
            <a:r>
              <a:rPr lang="en-US" dirty="0" smtClean="0"/>
              <a:t>RAID increases reliability through the use of redundancy. When developing plans for ensuring that an organization has what it needs to keep operating, even if hardware or software fails or if security is breached, you should consider other measures involving redundancy and spare parts. Some common applications of redundancy include the use of redundant servers, redundant connections, and redundant ISPs. The need for redundant servers and connections may be fairly obvious, but the need for redundant ISPs may not be so, at least initially. Many ISPs already have multiple accesses to the Internet on their own, but by having additional ISP connections, an organization can reduce the chance that an interruption of one ISP will negatively impact the organization. Ensuring uninterrupted access to the Internet by employees or access to the organization’s e-commerce site for customers is becoming increasingly important.</a:t>
            </a:r>
          </a:p>
          <a:p>
            <a:pPr>
              <a:defRPr/>
            </a:pPr>
            <a:endParaRPr lang="en-US" dirty="0" smtClean="0"/>
          </a:p>
          <a:p>
            <a:pPr>
              <a:defRPr/>
            </a:pPr>
            <a:r>
              <a:rPr lang="en-US" dirty="0" smtClean="0"/>
              <a:t>Many organizations don’t see the need for maintaining a supply of spare parts. After all, with the price of storage dropping and the speed of processors increasing, why replace a broken part with older technology? However, a ready supply of spare parts can ease the process of bringing the system back online. Replacing hardware and software with newer versions can sometimes lead to problems with compatibility. An older version of some piece of critical software may not work with newer hardware, which may be more capable in a variety of ways. Having critical hardware (or software) spares for critical functions in the organization can greatly facilitate maintaining business continuity in the event of software or hardware failures.</a:t>
            </a:r>
            <a:endParaRPr lang="en-US" dirty="0"/>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177B97E2-A977-4FA5-8E34-79706F70AA74}" type="slidenum">
              <a:rPr lang="en-US" altLang="en-US" smtClean="0"/>
              <a:pPr eaLnBrk="1" hangingPunct="1"/>
              <a:t>195</a:t>
            </a:fld>
            <a:endParaRPr lang="en-US" altLang="en-US" smtClean="0"/>
          </a:p>
        </p:txBody>
      </p:sp>
    </p:spTree>
    <p:extLst>
      <p:ext uri="{BB962C8B-B14F-4D97-AF65-F5344CB8AC3E}">
        <p14:creationId xmlns:p14="http://schemas.microsoft.com/office/powerpoint/2010/main" val="27754094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22</a:t>
            </a:fld>
            <a:endParaRPr lang="en-US" altLang="en-US" dirty="0"/>
          </a:p>
        </p:txBody>
      </p:sp>
    </p:spTree>
    <p:extLst>
      <p:ext uri="{BB962C8B-B14F-4D97-AF65-F5344CB8AC3E}">
        <p14:creationId xmlns:p14="http://schemas.microsoft.com/office/powerpoint/2010/main" val="3999636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u="sng" dirty="0" smtClean="0">
                <a:latin typeface="Arial" pitchFamily="34" charset="0"/>
                <a:ea typeface="ヒラギノ角ゴ Pro W3" pitchFamily="-112" charset="-128"/>
              </a:rPr>
              <a:t>Mitigate</a:t>
            </a:r>
            <a:r>
              <a:rPr lang="en-US" altLang="en-US" dirty="0" smtClean="0">
                <a:latin typeface="Arial" pitchFamily="34" charset="0"/>
                <a:ea typeface="ヒラギノ角ゴ Pro W3" pitchFamily="-112" charset="-128"/>
              </a:rPr>
              <a:t> – Action taken to reduce the likelihood of a threat occurring.</a:t>
            </a:r>
          </a:p>
          <a:p>
            <a:r>
              <a:rPr lang="en-US" altLang="en-US" u="sng" dirty="0" smtClean="0">
                <a:latin typeface="Arial" pitchFamily="34" charset="0"/>
                <a:ea typeface="ヒラギノ角ゴ Pro W3" pitchFamily="-112" charset="-128"/>
              </a:rPr>
              <a:t>Qualitative risk assessment</a:t>
            </a:r>
            <a:r>
              <a:rPr lang="en-US" altLang="en-US" dirty="0" smtClean="0">
                <a:latin typeface="Arial" pitchFamily="34" charset="0"/>
                <a:ea typeface="ヒラギノ角ゴ Pro W3" pitchFamily="-112" charset="-128"/>
              </a:rPr>
              <a:t> – The process of subjectively determining the impact of an event that affects a project, program, or business. It involves the use of expert judgment, experience, or group consensus to complete the assessment.</a:t>
            </a:r>
          </a:p>
          <a:p>
            <a:r>
              <a:rPr lang="en-US" altLang="en-US" u="sng" dirty="0" smtClean="0">
                <a:latin typeface="Arial" pitchFamily="34" charset="0"/>
                <a:ea typeface="ヒラギノ角ゴ Pro W3" pitchFamily="-112" charset="-128"/>
              </a:rPr>
              <a:t>Quantitative risk assessment</a:t>
            </a:r>
            <a:r>
              <a:rPr lang="en-US" altLang="en-US" dirty="0" smtClean="0">
                <a:latin typeface="Arial" pitchFamily="34" charset="0"/>
                <a:ea typeface="ヒラギノ角ゴ Pro W3" pitchFamily="-112" charset="-128"/>
              </a:rPr>
              <a:t> – The process of objectively determining the impact of an event that affects a project, program, or business. It usually involves the use of metrics and models to complete the assessment.</a:t>
            </a:r>
          </a:p>
          <a:p>
            <a:r>
              <a:rPr lang="en-US" altLang="en-US" u="sng" dirty="0" smtClean="0">
                <a:latin typeface="Arial" pitchFamily="34" charset="0"/>
                <a:ea typeface="ヒラギノ角ゴ Pro W3" pitchFamily="-112" charset="-128"/>
              </a:rPr>
              <a:t>Residual risk</a:t>
            </a:r>
            <a:r>
              <a:rPr lang="en-US" altLang="en-US" dirty="0" smtClean="0">
                <a:latin typeface="Arial" pitchFamily="34" charset="0"/>
                <a:ea typeface="ヒラギノ角ゴ Pro W3" pitchFamily="-112" charset="-128"/>
              </a:rPr>
              <a:t> – Risks remaining after an iteration of risk management.</a:t>
            </a:r>
          </a:p>
          <a:p>
            <a:r>
              <a:rPr lang="en-US" altLang="en-US" u="sng" dirty="0" smtClean="0">
                <a:latin typeface="Arial" pitchFamily="34" charset="0"/>
                <a:ea typeface="ヒラギノ角ゴ Pro W3" pitchFamily="-112" charset="-128"/>
              </a:rPr>
              <a:t>Risk</a:t>
            </a:r>
            <a:r>
              <a:rPr lang="en-US" altLang="en-US" dirty="0" smtClean="0">
                <a:latin typeface="Arial" pitchFamily="34" charset="0"/>
                <a:ea typeface="ヒラギノ角ゴ Pro W3" pitchFamily="-112" charset="-128"/>
              </a:rPr>
              <a:t> – The possibility of suffering a loss.</a:t>
            </a:r>
          </a:p>
          <a:p>
            <a:r>
              <a:rPr lang="en-US" altLang="en-US" u="sng" dirty="0" smtClean="0">
                <a:latin typeface="Arial" pitchFamily="34" charset="0"/>
                <a:ea typeface="ヒラギノ角ゴ Pro W3" pitchFamily="-112" charset="-128"/>
              </a:rPr>
              <a:t>Risk analysis</a:t>
            </a:r>
            <a:r>
              <a:rPr lang="en-US" altLang="en-US" u="none" baseline="0" dirty="0" smtClean="0">
                <a:latin typeface="Arial" pitchFamily="34" charset="0"/>
                <a:ea typeface="ヒラギノ角ゴ Pro W3" pitchFamily="-112" charset="-128"/>
              </a:rPr>
              <a:t> </a:t>
            </a:r>
            <a:r>
              <a:rPr lang="en-US" altLang="en-US" dirty="0" smtClean="0">
                <a:latin typeface="Arial" pitchFamily="34" charset="0"/>
                <a:ea typeface="ヒラギノ角ゴ Pro W3" pitchFamily="-112" charset="-128"/>
              </a:rPr>
              <a:t>– The process of analyzing an environment to identify the threats, vulnerabilities, and mitigating actions to determine (either quantitatively or qualitatively) the impact of</a:t>
            </a:r>
            <a:r>
              <a:rPr lang="en-US" altLang="en-US" baseline="0" dirty="0" smtClean="0">
                <a:latin typeface="Arial" pitchFamily="34" charset="0"/>
                <a:ea typeface="ヒラギノ角ゴ Pro W3" pitchFamily="-112" charset="-128"/>
              </a:rPr>
              <a:t> </a:t>
            </a:r>
            <a:r>
              <a:rPr lang="en-US" altLang="en-US" dirty="0" smtClean="0">
                <a:latin typeface="Arial" pitchFamily="34" charset="0"/>
                <a:ea typeface="ヒラギノ角ゴ Pro W3" pitchFamily="-112" charset="-128"/>
              </a:rPr>
              <a:t>an event affecting a project, program, or business.</a:t>
            </a:r>
          </a:p>
          <a:p>
            <a:r>
              <a:rPr lang="en-US" altLang="en-US" u="sng" dirty="0" smtClean="0">
                <a:latin typeface="Arial" pitchFamily="34" charset="0"/>
                <a:ea typeface="ヒラギノ角ゴ Pro W3" pitchFamily="-112" charset="-128"/>
              </a:rPr>
              <a:t>Risk assessment</a:t>
            </a:r>
            <a:r>
              <a:rPr lang="en-US" altLang="en-US" dirty="0" smtClean="0">
                <a:latin typeface="Arial" pitchFamily="34" charset="0"/>
                <a:ea typeface="ヒラギノ角ゴ Pro W3" pitchFamily="-112" charset="-128"/>
              </a:rPr>
              <a:t> – The process of analyzing an environment to identify the threats, vulnerabilities, and mitigating actions to determine (either quantitatively or qualitatively) the</a:t>
            </a:r>
            <a:r>
              <a:rPr lang="en-US" altLang="en-US" baseline="0" dirty="0" smtClean="0">
                <a:latin typeface="Arial" pitchFamily="34" charset="0"/>
                <a:ea typeface="ヒラギノ角ゴ Pro W3" pitchFamily="-112" charset="-128"/>
              </a:rPr>
              <a:t> </a:t>
            </a:r>
            <a:r>
              <a:rPr lang="en-US" altLang="en-US" dirty="0" smtClean="0">
                <a:latin typeface="Arial" pitchFamily="34" charset="0"/>
                <a:ea typeface="ヒラギノ角ゴ Pro W3" pitchFamily="-112" charset="-128"/>
              </a:rPr>
              <a:t>impact of an event affecting a project, program, or business.</a:t>
            </a:r>
          </a:p>
          <a:p>
            <a:r>
              <a:rPr lang="en-US" altLang="en-US" u="sng" dirty="0" smtClean="0">
                <a:latin typeface="Arial" pitchFamily="34" charset="0"/>
                <a:ea typeface="ヒラギノ角ゴ Pro W3" pitchFamily="-112" charset="-128"/>
              </a:rPr>
              <a:t>Risk management</a:t>
            </a:r>
            <a:r>
              <a:rPr lang="en-US" altLang="en-US" dirty="0" smtClean="0">
                <a:latin typeface="Arial" pitchFamily="34" charset="0"/>
                <a:ea typeface="ヒラギノ角ゴ Pro W3" pitchFamily="-112" charset="-128"/>
              </a:rPr>
              <a:t> –</a:t>
            </a:r>
            <a:r>
              <a:rPr lang="en-US" altLang="en-US" i="1" dirty="0" smtClean="0">
                <a:latin typeface="Arial" pitchFamily="34" charset="0"/>
                <a:ea typeface="ヒラギノ角ゴ Pro W3" pitchFamily="-112" charset="-128"/>
              </a:rPr>
              <a:t> </a:t>
            </a:r>
            <a:r>
              <a:rPr lang="en-US" altLang="en-US" dirty="0" smtClean="0">
                <a:latin typeface="Arial" pitchFamily="34" charset="0"/>
                <a:ea typeface="ヒラギノ角ゴ Pro W3" pitchFamily="-112" charset="-128"/>
              </a:rPr>
              <a:t>Overall decision-making process of identifying threats and vulnerabilities and their potential impacts, determining the costs to mitigate such events, and deciding what actions are cost effective to take to control these risks.</a:t>
            </a:r>
          </a:p>
          <a:p>
            <a:r>
              <a:rPr lang="en-US" altLang="en-US" u="sng" dirty="0" smtClean="0">
                <a:latin typeface="Arial" pitchFamily="34" charset="0"/>
                <a:ea typeface="ヒラギノ角ゴ Pro W3" pitchFamily="-112" charset="-128"/>
              </a:rPr>
              <a:t>Safeguard</a:t>
            </a:r>
            <a:r>
              <a:rPr lang="en-US" altLang="en-US" dirty="0" smtClean="0">
                <a:latin typeface="Arial" pitchFamily="34" charset="0"/>
                <a:ea typeface="ヒラギノ角ゴ Pro W3" pitchFamily="-112" charset="-128"/>
              </a:rPr>
              <a:t> –</a:t>
            </a:r>
            <a:r>
              <a:rPr lang="en-US" altLang="en-US" i="1" dirty="0" smtClean="0">
                <a:latin typeface="Arial" pitchFamily="34" charset="0"/>
                <a:ea typeface="ヒラギノ角ゴ Pro W3" pitchFamily="-112" charset="-128"/>
              </a:rPr>
              <a:t> See </a:t>
            </a:r>
            <a:r>
              <a:rPr lang="en-US" altLang="en-US" dirty="0" smtClean="0">
                <a:latin typeface="Arial" pitchFamily="34" charset="0"/>
                <a:ea typeface="ヒラギノ角ゴ Pro W3" pitchFamily="-112" charset="-128"/>
              </a:rPr>
              <a:t>control.</a:t>
            </a:r>
          </a:p>
          <a:p>
            <a:r>
              <a:rPr lang="en-US" altLang="en-US" u="sng" dirty="0" smtClean="0">
                <a:latin typeface="Arial" pitchFamily="34" charset="0"/>
                <a:ea typeface="ヒラギノ角ゴ Pro W3" pitchFamily="-112" charset="-128"/>
              </a:rPr>
              <a:t>Single loss expectancy (SLE)</a:t>
            </a:r>
            <a:r>
              <a:rPr lang="en-US" altLang="en-US" dirty="0" smtClean="0">
                <a:latin typeface="Arial" pitchFamily="34" charset="0"/>
                <a:ea typeface="ヒラギノ角ゴ Pro W3" pitchFamily="-112" charset="-128"/>
              </a:rPr>
              <a:t> –</a:t>
            </a:r>
            <a:r>
              <a:rPr lang="en-US" altLang="en-US" i="1" dirty="0" smtClean="0">
                <a:latin typeface="Arial" pitchFamily="34" charset="0"/>
                <a:ea typeface="ヒラギノ角ゴ Pro W3" pitchFamily="-112" charset="-128"/>
              </a:rPr>
              <a:t> </a:t>
            </a:r>
            <a:r>
              <a:rPr lang="en-US" altLang="en-US" dirty="0" smtClean="0">
                <a:latin typeface="Arial" pitchFamily="34" charset="0"/>
                <a:ea typeface="ヒラギノ角ゴ Pro W3" pitchFamily="-112" charset="-128"/>
              </a:rPr>
              <a:t>Monetary loss or impact of each occurrence of a threat. </a:t>
            </a:r>
            <a:br>
              <a:rPr lang="en-US" altLang="en-US" dirty="0" smtClean="0">
                <a:latin typeface="Arial" pitchFamily="34" charset="0"/>
                <a:ea typeface="ヒラギノ角ゴ Pro W3" pitchFamily="-112" charset="-128"/>
              </a:rPr>
            </a:br>
            <a:r>
              <a:rPr lang="en-US" altLang="en-US" dirty="0" smtClean="0">
                <a:latin typeface="Arial" pitchFamily="34" charset="0"/>
                <a:ea typeface="ヒラギノ角ゴ Pro W3" pitchFamily="-112" charset="-128"/>
              </a:rPr>
              <a:t>SLE = asset value × exposure factor.</a:t>
            </a:r>
          </a:p>
          <a:p>
            <a:r>
              <a:rPr lang="en-US" altLang="en-US" u="sng" dirty="0" smtClean="0">
                <a:latin typeface="Arial" pitchFamily="34" charset="0"/>
                <a:ea typeface="ヒラギノ角ゴ Pro W3" pitchFamily="-112" charset="-128"/>
              </a:rPr>
              <a:t>Systematic risk</a:t>
            </a:r>
            <a:r>
              <a:rPr lang="en-US" altLang="en-US" u="none" dirty="0" smtClean="0">
                <a:latin typeface="Arial" pitchFamily="34" charset="0"/>
                <a:ea typeface="ヒラギノ角ゴ Pro W3" pitchFamily="-112" charset="-128"/>
              </a:rPr>
              <a:t> – </a:t>
            </a:r>
            <a:r>
              <a:rPr lang="en-US" sz="1200" i="0" kern="1200" dirty="0" smtClean="0">
                <a:solidFill>
                  <a:schemeClr val="tx1"/>
                </a:solidFill>
                <a:effectLst/>
                <a:latin typeface="Arial" charset="0"/>
                <a:ea typeface="ヒラギノ角ゴ Pro W3" pitchFamily="-111" charset="-128"/>
                <a:cs typeface="ヒラギノ角ゴ Pro W3" pitchFamily="-111" charset="-128"/>
              </a:rPr>
              <a:t>A form of risk that can be managed by diversification.</a:t>
            </a:r>
            <a:endParaRPr lang="en-US" altLang="en-US" u="none" dirty="0" smtClean="0">
              <a:latin typeface="Arial" pitchFamily="34" charset="0"/>
              <a:ea typeface="ヒラギノ角ゴ Pro W3" pitchFamily="-112" charset="-128"/>
            </a:endParaRPr>
          </a:p>
          <a:p>
            <a:r>
              <a:rPr lang="en-US" altLang="en-US" u="sng" dirty="0" smtClean="0">
                <a:latin typeface="Arial" pitchFamily="34" charset="0"/>
                <a:ea typeface="ヒラギノ角ゴ Pro W3" pitchFamily="-112" charset="-128"/>
              </a:rPr>
              <a:t>Tangible impact</a:t>
            </a:r>
            <a:r>
              <a:rPr lang="en-US" altLang="en-US" dirty="0" smtClean="0">
                <a:latin typeface="Arial" pitchFamily="34" charset="0"/>
                <a:ea typeface="ヒラギノ角ゴ Pro W3" pitchFamily="-112" charset="-128"/>
              </a:rPr>
              <a:t> –</a:t>
            </a:r>
            <a:r>
              <a:rPr lang="en-US" altLang="en-US" i="1" dirty="0" smtClean="0">
                <a:latin typeface="Arial" pitchFamily="34" charset="0"/>
                <a:ea typeface="ヒラギノ角ゴ Pro W3" pitchFamily="-112" charset="-128"/>
              </a:rPr>
              <a:t> </a:t>
            </a:r>
            <a:r>
              <a:rPr lang="en-US" altLang="en-US" dirty="0" smtClean="0">
                <a:latin typeface="Arial" pitchFamily="34" charset="0"/>
                <a:ea typeface="ヒラギノ角ゴ Pro W3" pitchFamily="-112" charset="-128"/>
              </a:rPr>
              <a:t>Impact resulting in financial loss or physical damage.</a:t>
            </a:r>
          </a:p>
          <a:p>
            <a:r>
              <a:rPr lang="en-US" altLang="en-US" u="sng" dirty="0" smtClean="0">
                <a:latin typeface="Arial" pitchFamily="34" charset="0"/>
                <a:ea typeface="ヒラギノ角ゴ Pro W3" pitchFamily="-112" charset="-128"/>
              </a:rPr>
              <a:t>Threat</a:t>
            </a:r>
            <a:r>
              <a:rPr lang="en-US" altLang="en-US" dirty="0" smtClean="0">
                <a:latin typeface="Arial" pitchFamily="34" charset="0"/>
                <a:ea typeface="ヒラギノ角ゴ Pro W3" pitchFamily="-112" charset="-128"/>
              </a:rPr>
              <a:t> –</a:t>
            </a:r>
            <a:r>
              <a:rPr lang="en-US" altLang="en-US" i="1" dirty="0" smtClean="0">
                <a:latin typeface="Arial" pitchFamily="34" charset="0"/>
                <a:ea typeface="ヒラギノ角ゴ Pro W3" pitchFamily="-112" charset="-128"/>
              </a:rPr>
              <a:t> </a:t>
            </a:r>
            <a:r>
              <a:rPr lang="en-US" altLang="en-US" dirty="0" smtClean="0">
                <a:latin typeface="Arial" pitchFamily="34" charset="0"/>
                <a:ea typeface="ヒラギノ角ゴ Pro W3" pitchFamily="-112" charset="-128"/>
              </a:rPr>
              <a:t>Any circumstance or event with the potential to cause harm to an asset.</a:t>
            </a:r>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C4850D8E-C3E3-45B5-8918-591CC9D9725A}" type="slidenum">
              <a:rPr lang="en-US" altLang="en-US" smtClean="0"/>
              <a:pPr eaLnBrk="1" hangingPunct="1"/>
              <a:t>5</a:t>
            </a:fld>
            <a:endParaRPr lang="en-US" altLang="en-US" dirty="0" smtClean="0"/>
          </a:p>
        </p:txBody>
      </p:sp>
    </p:spTree>
    <p:extLst>
      <p:ext uri="{BB962C8B-B14F-4D97-AF65-F5344CB8AC3E}">
        <p14:creationId xmlns:p14="http://schemas.microsoft.com/office/powerpoint/2010/main" val="6118823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23</a:t>
            </a:fld>
            <a:endParaRPr lang="en-US" altLang="en-US" dirty="0"/>
          </a:p>
        </p:txBody>
      </p:sp>
    </p:spTree>
    <p:extLst>
      <p:ext uri="{BB962C8B-B14F-4D97-AF65-F5344CB8AC3E}">
        <p14:creationId xmlns:p14="http://schemas.microsoft.com/office/powerpoint/2010/main" val="7072743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24</a:t>
            </a:fld>
            <a:endParaRPr lang="en-US" altLang="en-US" dirty="0"/>
          </a:p>
        </p:txBody>
      </p:sp>
    </p:spTree>
    <p:extLst>
      <p:ext uri="{BB962C8B-B14F-4D97-AF65-F5344CB8AC3E}">
        <p14:creationId xmlns:p14="http://schemas.microsoft.com/office/powerpoint/2010/main" val="34625746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25</a:t>
            </a:fld>
            <a:endParaRPr lang="en-US" altLang="en-US" dirty="0"/>
          </a:p>
        </p:txBody>
      </p:sp>
    </p:spTree>
    <p:extLst>
      <p:ext uri="{BB962C8B-B14F-4D97-AF65-F5344CB8AC3E}">
        <p14:creationId xmlns:p14="http://schemas.microsoft.com/office/powerpoint/2010/main" val="7907737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26</a:t>
            </a:fld>
            <a:endParaRPr lang="en-US" altLang="en-US" dirty="0"/>
          </a:p>
        </p:txBody>
      </p:sp>
    </p:spTree>
    <p:extLst>
      <p:ext uri="{BB962C8B-B14F-4D97-AF65-F5344CB8AC3E}">
        <p14:creationId xmlns:p14="http://schemas.microsoft.com/office/powerpoint/2010/main" val="7271679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27</a:t>
            </a:fld>
            <a:endParaRPr lang="en-US" altLang="en-US" dirty="0"/>
          </a:p>
        </p:txBody>
      </p:sp>
    </p:spTree>
    <p:extLst>
      <p:ext uri="{BB962C8B-B14F-4D97-AF65-F5344CB8AC3E}">
        <p14:creationId xmlns:p14="http://schemas.microsoft.com/office/powerpoint/2010/main" val="40270580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Common mitigation strategies include change management, incident management, user rights and permission reviews, audits, and technology controls.</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28</a:t>
            </a:fld>
            <a:endParaRPr lang="en-US" altLang="en-US" dirty="0"/>
          </a:p>
        </p:txBody>
      </p:sp>
    </p:spTree>
    <p:extLst>
      <p:ext uri="{BB962C8B-B14F-4D97-AF65-F5344CB8AC3E}">
        <p14:creationId xmlns:p14="http://schemas.microsoft.com/office/powerpoint/2010/main" val="24412422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29</a:t>
            </a:fld>
            <a:endParaRPr lang="en-US" altLang="en-US" dirty="0"/>
          </a:p>
        </p:txBody>
      </p:sp>
    </p:spTree>
    <p:extLst>
      <p:ext uri="{BB962C8B-B14F-4D97-AF65-F5344CB8AC3E}">
        <p14:creationId xmlns:p14="http://schemas.microsoft.com/office/powerpoint/2010/main" val="7572898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30</a:t>
            </a:fld>
            <a:endParaRPr lang="en-US" altLang="en-US" dirty="0"/>
          </a:p>
        </p:txBody>
      </p:sp>
    </p:spTree>
    <p:extLst>
      <p:ext uri="{BB962C8B-B14F-4D97-AF65-F5344CB8AC3E}">
        <p14:creationId xmlns:p14="http://schemas.microsoft.com/office/powerpoint/2010/main" val="11529211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easy to understand why a software system, such as a web-based order-entry system, should not be changed without</a:t>
            </a:r>
            <a:r>
              <a:rPr lang="en-US" baseline="0" dirty="0" smtClean="0"/>
              <a:t> </a:t>
            </a:r>
            <a:r>
              <a:rPr lang="en-US" dirty="0" smtClean="0"/>
              <a:t>proper testing and control—otherwise, the system might stop functioning at a critical time.</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31</a:t>
            </a:fld>
            <a:endParaRPr lang="en-US" altLang="en-US" dirty="0"/>
          </a:p>
        </p:txBody>
      </p:sp>
    </p:spTree>
    <p:extLst>
      <p:ext uri="{BB962C8B-B14F-4D97-AF65-F5344CB8AC3E}">
        <p14:creationId xmlns:p14="http://schemas.microsoft.com/office/powerpoint/2010/main" val="38519747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Incident response and incident management are essential security functions and are covered in detail in Chapter 22.</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32</a:t>
            </a:fld>
            <a:endParaRPr lang="en-US" altLang="en-US" dirty="0"/>
          </a:p>
        </p:txBody>
      </p:sp>
    </p:spTree>
    <p:extLst>
      <p:ext uri="{BB962C8B-B14F-4D97-AF65-F5344CB8AC3E}">
        <p14:creationId xmlns:p14="http://schemas.microsoft.com/office/powerpoint/2010/main" val="3081602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u="sng" dirty="0" smtClean="0">
                <a:latin typeface="Arial" pitchFamily="34" charset="0"/>
                <a:ea typeface="ヒラギノ角ゴ Pro W3" pitchFamily="-112" charset="-128"/>
              </a:rPr>
              <a:t>Threat vector</a:t>
            </a:r>
            <a:r>
              <a:rPr lang="en-US" altLang="en-US" u="none" dirty="0" smtClean="0">
                <a:latin typeface="Arial" pitchFamily="34" charset="0"/>
                <a:ea typeface="ヒラギノ角ゴ Pro W3" pitchFamily="-112" charset="-128"/>
              </a:rPr>
              <a:t> – The method by which a threat actor introduces a specific threat.</a:t>
            </a:r>
          </a:p>
          <a:p>
            <a:r>
              <a:rPr lang="en-US" altLang="en-US" u="sng" dirty="0" smtClean="0">
                <a:latin typeface="Arial" pitchFamily="34" charset="0"/>
                <a:ea typeface="ヒラギノ角ゴ Pro W3" pitchFamily="-112" charset="-128"/>
              </a:rPr>
              <a:t>Unsystematic risk </a:t>
            </a:r>
            <a:r>
              <a:rPr lang="en-US" altLang="en-US" u="none" dirty="0" smtClean="0">
                <a:latin typeface="Arial" pitchFamily="34" charset="0"/>
                <a:ea typeface="ヒラギノ角ゴ Pro W3" pitchFamily="-112" charset="-128"/>
              </a:rPr>
              <a:t>– Risk that cannot be mitigated by diversification. Unsystematic risks can result in loss across all types of risk controls.</a:t>
            </a:r>
          </a:p>
          <a:p>
            <a:r>
              <a:rPr lang="en-US" altLang="en-US" u="sng" dirty="0" smtClean="0">
                <a:latin typeface="Arial" pitchFamily="34" charset="0"/>
                <a:ea typeface="ヒラギノ角ゴ Pro W3" pitchFamily="-112" charset="-128"/>
              </a:rPr>
              <a:t>Vulnerability</a:t>
            </a:r>
            <a:r>
              <a:rPr lang="en-US" altLang="en-US" u="none" dirty="0" smtClean="0">
                <a:latin typeface="Arial" pitchFamily="34" charset="0"/>
                <a:ea typeface="ヒラギノ角ゴ Pro W3" pitchFamily="-112" charset="-128"/>
              </a:rPr>
              <a:t> – A weakness in an asset that can be exploited by a threat to cause harm.</a:t>
            </a:r>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C4850D8E-C3E3-45B5-8918-591CC9D9725A}" type="slidenum">
              <a:rPr lang="en-US" altLang="en-US" smtClean="0"/>
              <a:pPr eaLnBrk="1" hangingPunct="1"/>
              <a:t>6</a:t>
            </a:fld>
            <a:endParaRPr lang="en-US" altLang="en-US" dirty="0" smtClean="0"/>
          </a:p>
        </p:txBody>
      </p:sp>
    </p:spTree>
    <p:extLst>
      <p:ext uri="{BB962C8B-B14F-4D97-AF65-F5344CB8AC3E}">
        <p14:creationId xmlns:p14="http://schemas.microsoft.com/office/powerpoint/2010/main" val="16354519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33</a:t>
            </a:fld>
            <a:endParaRPr lang="en-US" altLang="en-US" dirty="0"/>
          </a:p>
        </p:txBody>
      </p:sp>
    </p:spTree>
    <p:extLst>
      <p:ext uri="{BB962C8B-B14F-4D97-AF65-F5344CB8AC3E}">
        <p14:creationId xmlns:p14="http://schemas.microsoft.com/office/powerpoint/2010/main" val="34000575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34</a:t>
            </a:fld>
            <a:endParaRPr lang="en-US" altLang="en-US" dirty="0"/>
          </a:p>
        </p:txBody>
      </p:sp>
    </p:spTree>
    <p:extLst>
      <p:ext uri="{BB962C8B-B14F-4D97-AF65-F5344CB8AC3E}">
        <p14:creationId xmlns:p14="http://schemas.microsoft.com/office/powerpoint/2010/main" val="34020951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35</a:t>
            </a:fld>
            <a:endParaRPr lang="en-US" altLang="en-US" dirty="0"/>
          </a:p>
        </p:txBody>
      </p:sp>
    </p:spTree>
    <p:extLst>
      <p:ext uri="{BB962C8B-B14F-4D97-AF65-F5344CB8AC3E}">
        <p14:creationId xmlns:p14="http://schemas.microsoft.com/office/powerpoint/2010/main" val="39315674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37</a:t>
            </a:fld>
            <a:endParaRPr lang="en-US" altLang="en-US" dirty="0"/>
          </a:p>
        </p:txBody>
      </p:sp>
    </p:spTree>
    <p:extLst>
      <p:ext uri="{BB962C8B-B14F-4D97-AF65-F5344CB8AC3E}">
        <p14:creationId xmlns:p14="http://schemas.microsoft.com/office/powerpoint/2010/main" val="11876181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itchFamily="34" charset="0"/>
              <a:ea typeface="ヒラギノ角ゴ Pro W3" pitchFamily="-112" charset="-128"/>
            </a:endParaRPr>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72AE3575-3FB2-49E4-850F-9ECD53EB39CD}" type="slidenum">
              <a:rPr lang="en-US" altLang="en-US" smtClean="0"/>
              <a:pPr eaLnBrk="1" hangingPunct="1"/>
              <a:t>38</a:t>
            </a:fld>
            <a:endParaRPr lang="en-US" altLang="en-US" dirty="0" smtClean="0"/>
          </a:p>
        </p:txBody>
      </p:sp>
    </p:spTree>
    <p:extLst>
      <p:ext uri="{BB962C8B-B14F-4D97-AF65-F5344CB8AC3E}">
        <p14:creationId xmlns:p14="http://schemas.microsoft.com/office/powerpoint/2010/main" val="34153721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Assets can include the following:</a:t>
            </a:r>
          </a:p>
          <a:p>
            <a:pPr marL="171450" indent="-171450">
              <a:buFont typeface="Arial" panose="020B0604020202020204" pitchFamily="34" charset="0"/>
              <a:buChar char="•"/>
            </a:pPr>
            <a:r>
              <a:rPr lang="en-US" dirty="0" smtClean="0"/>
              <a:t>Inventory</a:t>
            </a:r>
          </a:p>
          <a:p>
            <a:pPr marL="171450" indent="-171450">
              <a:buFont typeface="Arial" panose="020B0604020202020204" pitchFamily="34" charset="0"/>
              <a:buChar char="•"/>
            </a:pPr>
            <a:r>
              <a:rPr lang="en-US" dirty="0" smtClean="0"/>
              <a:t>Services</a:t>
            </a:r>
          </a:p>
          <a:p>
            <a:pPr marL="171450" indent="-171450">
              <a:buFont typeface="Arial" panose="020B0604020202020204" pitchFamily="34" charset="0"/>
              <a:buChar char="•"/>
            </a:pPr>
            <a:r>
              <a:rPr lang="en-US" dirty="0" smtClean="0"/>
              <a:t>Buildings</a:t>
            </a:r>
          </a:p>
          <a:p>
            <a:pPr marL="171450" indent="-171450">
              <a:buFont typeface="Arial" panose="020B0604020202020204" pitchFamily="34" charset="0"/>
              <a:buChar char="•"/>
            </a:pPr>
            <a:r>
              <a:rPr lang="en-US" dirty="0" smtClean="0"/>
              <a:t>Documents</a:t>
            </a:r>
          </a:p>
          <a:p>
            <a:pPr marL="171450" indent="-171450">
              <a:buFont typeface="Arial" panose="020B0604020202020204" pitchFamily="34" charset="0"/>
              <a:buChar char="•"/>
            </a:pPr>
            <a:r>
              <a:rPr lang="en-US" dirty="0" smtClean="0"/>
              <a:t>Cash, Personnel</a:t>
            </a:r>
          </a:p>
          <a:p>
            <a:pPr marL="171450" indent="-171450">
              <a:buFont typeface="Arial" panose="020B0604020202020204" pitchFamily="34" charset="0"/>
              <a:buChar char="•"/>
            </a:pPr>
            <a:r>
              <a:rPr lang="en-US" dirty="0" smtClean="0"/>
              <a:t>Information and data</a:t>
            </a:r>
          </a:p>
          <a:p>
            <a:pPr marL="171450" indent="-171450">
              <a:buFont typeface="Arial" panose="020B0604020202020204" pitchFamily="34" charset="0"/>
              <a:buChar char="•"/>
            </a:pPr>
            <a:r>
              <a:rPr lang="en-US" dirty="0" smtClean="0"/>
              <a:t>Brand recognition</a:t>
            </a:r>
          </a:p>
          <a:p>
            <a:pPr marL="171450" indent="-171450">
              <a:buFont typeface="Arial" panose="020B0604020202020204" pitchFamily="34" charset="0"/>
              <a:buChar char="•"/>
            </a:pPr>
            <a:r>
              <a:rPr lang="en-US" dirty="0" smtClean="0"/>
              <a:t>Hardware</a:t>
            </a:r>
          </a:p>
          <a:p>
            <a:pPr marL="171450" indent="-171450">
              <a:buFont typeface="Arial" panose="020B0604020202020204" pitchFamily="34" charset="0"/>
              <a:buChar char="•"/>
            </a:pPr>
            <a:r>
              <a:rPr lang="en-US" dirty="0" smtClean="0"/>
              <a:t>Organization reputation</a:t>
            </a:r>
          </a:p>
          <a:p>
            <a:pPr marL="171450" indent="-171450">
              <a:buFont typeface="Arial" panose="020B0604020202020204" pitchFamily="34" charset="0"/>
              <a:buChar char="•"/>
            </a:pPr>
            <a:r>
              <a:rPr lang="en-US" dirty="0" smtClean="0"/>
              <a:t>Software</a:t>
            </a:r>
          </a:p>
          <a:p>
            <a:pPr marL="171450" indent="-171450">
              <a:buFont typeface="Arial" panose="020B0604020202020204" pitchFamily="34" charset="0"/>
              <a:buChar char="•"/>
            </a:pPr>
            <a:r>
              <a:rPr lang="en-US" dirty="0" smtClean="0"/>
              <a:t>Goodwill</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39</a:t>
            </a:fld>
            <a:endParaRPr lang="en-US" altLang="en-US" dirty="0"/>
          </a:p>
        </p:txBody>
      </p:sp>
    </p:spTree>
    <p:extLst>
      <p:ext uri="{BB962C8B-B14F-4D97-AF65-F5344CB8AC3E}">
        <p14:creationId xmlns:p14="http://schemas.microsoft.com/office/powerpoint/2010/main" val="28363499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Common classes of threats include (with examples):</a:t>
            </a:r>
          </a:p>
          <a:p>
            <a:pPr marL="171450" indent="-171450">
              <a:buFont typeface="Arial" panose="020B0604020202020204" pitchFamily="34" charset="0"/>
              <a:buChar char="•"/>
            </a:pPr>
            <a:r>
              <a:rPr lang="en-US" b="1" dirty="0" smtClean="0"/>
              <a:t>Natural disasters</a:t>
            </a:r>
            <a:r>
              <a:rPr lang="en-US" dirty="0" smtClean="0"/>
              <a:t> Hurricane, earthquake, lightning, and so on.</a:t>
            </a:r>
          </a:p>
          <a:p>
            <a:pPr marL="171450" indent="-171450">
              <a:buFont typeface="Arial" panose="020B0604020202020204" pitchFamily="34" charset="0"/>
              <a:buChar char="•"/>
            </a:pPr>
            <a:r>
              <a:rPr lang="en-US" b="1" dirty="0" smtClean="0"/>
              <a:t>Man-made disasters</a:t>
            </a:r>
            <a:r>
              <a:rPr lang="en-US" dirty="0" smtClean="0"/>
              <a:t> Earthen dam failure, such as the 1976 Teton Dam failure in Idaho; car accident that destroys a municipal power distribution transformer; the</a:t>
            </a:r>
            <a:r>
              <a:rPr lang="en-US" baseline="0" dirty="0" smtClean="0"/>
              <a:t> </a:t>
            </a:r>
            <a:r>
              <a:rPr lang="en-US" dirty="0" smtClean="0"/>
              <a:t>1973 explosion of a railcar containing propane gas in Kingman, Arizona.</a:t>
            </a:r>
          </a:p>
          <a:p>
            <a:pPr marL="171450" indent="-171450">
              <a:buFont typeface="Arial" panose="020B0604020202020204" pitchFamily="34" charset="0"/>
              <a:buChar char="•"/>
            </a:pPr>
            <a:r>
              <a:rPr lang="en-US" b="1" dirty="0" smtClean="0"/>
              <a:t>Terrorism</a:t>
            </a:r>
            <a:r>
              <a:rPr lang="en-US" dirty="0" smtClean="0"/>
              <a:t> The 2001 destruction of the World Trade Center, the 1995 gas attack on the Shinjuku train station in Tokyo.</a:t>
            </a:r>
          </a:p>
          <a:p>
            <a:pPr marL="171450" indent="-171450">
              <a:buFont typeface="Arial" panose="020B0604020202020204" pitchFamily="34" charset="0"/>
              <a:buChar char="•"/>
            </a:pPr>
            <a:r>
              <a:rPr lang="en-US" b="1" dirty="0" smtClean="0"/>
              <a:t>Errors</a:t>
            </a:r>
            <a:r>
              <a:rPr lang="en-US" dirty="0" smtClean="0"/>
              <a:t> Employee not following safety or configuration management procedures.</a:t>
            </a:r>
          </a:p>
          <a:p>
            <a:pPr marL="171450" indent="-171450">
              <a:buFont typeface="Arial" panose="020B0604020202020204" pitchFamily="34" charset="0"/>
              <a:buChar char="•"/>
            </a:pPr>
            <a:r>
              <a:rPr lang="en-US" b="1" dirty="0" smtClean="0"/>
              <a:t>Malicious damage or attacks</a:t>
            </a:r>
            <a:r>
              <a:rPr lang="en-US" dirty="0" smtClean="0"/>
              <a:t> A disgruntled employee purposely corrupting data files.</a:t>
            </a:r>
          </a:p>
          <a:p>
            <a:pPr marL="171450" indent="-171450">
              <a:buFont typeface="Arial" panose="020B0604020202020204" pitchFamily="34" charset="0"/>
              <a:buChar char="•"/>
            </a:pPr>
            <a:r>
              <a:rPr lang="en-US" b="1" dirty="0" smtClean="0"/>
              <a:t>Fraud</a:t>
            </a:r>
            <a:r>
              <a:rPr lang="en-US" dirty="0" smtClean="0"/>
              <a:t> An employee falsifying travel expenses or vendor invoices and payments.</a:t>
            </a:r>
          </a:p>
          <a:p>
            <a:pPr marL="171450" indent="-171450">
              <a:buFont typeface="Arial" panose="020B0604020202020204" pitchFamily="34" charset="0"/>
              <a:buChar char="•"/>
            </a:pPr>
            <a:r>
              <a:rPr lang="en-US" b="1" dirty="0" smtClean="0"/>
              <a:t>Theft</a:t>
            </a:r>
            <a:r>
              <a:rPr lang="en-US" dirty="0" smtClean="0"/>
              <a:t> An employee stealing from the loading dock a laptop computer after it has been inventoried but not properly secured.</a:t>
            </a:r>
          </a:p>
          <a:p>
            <a:pPr marL="171450" indent="-171450">
              <a:buFont typeface="Arial" panose="020B0604020202020204" pitchFamily="34" charset="0"/>
              <a:buChar char="•"/>
            </a:pPr>
            <a:r>
              <a:rPr lang="en-US" b="1" dirty="0" smtClean="0"/>
              <a:t>Equipment or software failure </a:t>
            </a:r>
            <a:r>
              <a:rPr lang="en-US" dirty="0" smtClean="0"/>
              <a:t>An error in the calculation of a company-wide bonus overpaying employees.</a:t>
            </a:r>
          </a:p>
          <a:p>
            <a:pPr marL="0" indent="0">
              <a:buFont typeface="Arial" panose="020B0604020202020204" pitchFamily="34" charset="0"/>
              <a:buNone/>
            </a:pPr>
            <a:endParaRPr lang="en-US" dirty="0" smtClean="0"/>
          </a:p>
          <a:p>
            <a:pPr marL="0" indent="0">
              <a:buFont typeface="Arial" panose="020B0604020202020204" pitchFamily="34" charset="0"/>
              <a:buNone/>
            </a:pPr>
            <a:r>
              <a:rPr lang="en-US" dirty="0" smtClean="0"/>
              <a:t>Common classes of vulnerabilities include (with examples):</a:t>
            </a:r>
          </a:p>
          <a:p>
            <a:pPr marL="171450" indent="-171450">
              <a:buFont typeface="Arial" panose="020B0604020202020204" pitchFamily="34" charset="0"/>
              <a:buChar char="•"/>
            </a:pPr>
            <a:r>
              <a:rPr lang="en-US" b="1" dirty="0" smtClean="0"/>
              <a:t>Unprotected facilities </a:t>
            </a:r>
            <a:r>
              <a:rPr lang="en-US" dirty="0" smtClean="0"/>
              <a:t>Company offices with no security officer present or no card-entry system.</a:t>
            </a:r>
          </a:p>
          <a:p>
            <a:pPr marL="171450" indent="-171450">
              <a:buFont typeface="Arial" panose="020B0604020202020204" pitchFamily="34" charset="0"/>
              <a:buChar char="•"/>
            </a:pPr>
            <a:r>
              <a:rPr lang="en-US" b="1" dirty="0" smtClean="0"/>
              <a:t>Unprotected computer systems</a:t>
            </a:r>
            <a:r>
              <a:rPr lang="en-US" dirty="0" smtClean="0"/>
              <a:t> A server temporarily connected to the network before being properly configured/secured.</a:t>
            </a:r>
          </a:p>
          <a:p>
            <a:pPr marL="171450" indent="-171450">
              <a:buFont typeface="Arial" panose="020B0604020202020204" pitchFamily="34" charset="0"/>
              <a:buChar char="•"/>
            </a:pPr>
            <a:r>
              <a:rPr lang="en-US" b="1" dirty="0" smtClean="0"/>
              <a:t>Unprotected data </a:t>
            </a:r>
            <a:r>
              <a:rPr lang="en-US" dirty="0" smtClean="0"/>
              <a:t>Not installing critical security patches to eliminate application security vulnerabilities.</a:t>
            </a:r>
          </a:p>
          <a:p>
            <a:pPr marL="171450" indent="-171450">
              <a:buFont typeface="Arial" panose="020B0604020202020204" pitchFamily="34" charset="0"/>
              <a:buChar char="•"/>
            </a:pPr>
            <a:r>
              <a:rPr lang="en-US" b="1" dirty="0" smtClean="0"/>
              <a:t>Insufficient procedures and controls</a:t>
            </a:r>
            <a:r>
              <a:rPr lang="en-US" dirty="0" smtClean="0"/>
              <a:t> Allowing an accounts payable clerk to create vendors in the accounting system, enter invoices, and authorize check</a:t>
            </a:r>
            <a:r>
              <a:rPr lang="en-US" baseline="0" dirty="0" smtClean="0"/>
              <a:t> </a:t>
            </a:r>
            <a:r>
              <a:rPr lang="en-US" dirty="0" smtClean="0"/>
              <a:t>payments.</a:t>
            </a:r>
          </a:p>
          <a:p>
            <a:pPr marL="171450" indent="-171450">
              <a:buFont typeface="Arial" panose="020B0604020202020204" pitchFamily="34" charset="0"/>
              <a:buChar char="•"/>
            </a:pPr>
            <a:r>
              <a:rPr lang="en-US" b="1" dirty="0" smtClean="0"/>
              <a:t>Insufficient or unqualified personnel </a:t>
            </a:r>
            <a:r>
              <a:rPr lang="en-US" dirty="0" smtClean="0"/>
              <a:t>A junior employee not sufficiently securing a server due to a lack of training.</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40</a:t>
            </a:fld>
            <a:endParaRPr lang="en-US" altLang="en-US" dirty="0"/>
          </a:p>
        </p:txBody>
      </p:sp>
    </p:spTree>
    <p:extLst>
      <p:ext uri="{BB962C8B-B14F-4D97-AF65-F5344CB8AC3E}">
        <p14:creationId xmlns:p14="http://schemas.microsoft.com/office/powerpoint/2010/main" val="460942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in a manufacturing facility, storing and using flammable chemicals creates a risk of fire to the facility. The vulnerability is that flammable chemicals are stored there. The threat would be that a person could cause a fire by mishandling the chemicals (either intentionally or unintentionally). A tangible impact would be the loss incurred (say, $500,000) if a person ignites the chemicals and fire then destroys part of the facility. An example of an intangible impact would be the loss of goodwill or brand damage caused by the impression that the company doesn’t safely protect its employees or the surrounding geographic area.</a:t>
            </a:r>
          </a:p>
          <a:p>
            <a:endParaRPr lang="en-US" dirty="0" smtClean="0"/>
          </a:p>
          <a:p>
            <a:r>
              <a:rPr lang="en-US" b="1" dirty="0" smtClean="0"/>
              <a:t>Tangible impacts include:</a:t>
            </a:r>
          </a:p>
          <a:p>
            <a:pPr marL="171450" indent="-171450">
              <a:buFont typeface="Arial" panose="020B0604020202020204" pitchFamily="34" charset="0"/>
              <a:buChar char="•"/>
            </a:pPr>
            <a:r>
              <a:rPr lang="en-US" dirty="0" smtClean="0"/>
              <a:t>Direct loss of money</a:t>
            </a:r>
          </a:p>
          <a:p>
            <a:pPr marL="171450" indent="-171450">
              <a:buFont typeface="Arial" panose="020B0604020202020204" pitchFamily="34" charset="0"/>
              <a:buChar char="•"/>
            </a:pPr>
            <a:r>
              <a:rPr lang="en-US" dirty="0" smtClean="0"/>
              <a:t>Endangerment of staff or customers</a:t>
            </a:r>
          </a:p>
          <a:p>
            <a:pPr marL="171450" indent="-171450">
              <a:buFont typeface="Arial" panose="020B0604020202020204" pitchFamily="34" charset="0"/>
              <a:buChar char="•"/>
            </a:pPr>
            <a:r>
              <a:rPr lang="en-US" dirty="0" smtClean="0"/>
              <a:t>Loss of business opportunity</a:t>
            </a:r>
          </a:p>
          <a:p>
            <a:pPr marL="171450" indent="-171450">
              <a:buFont typeface="Arial" panose="020B0604020202020204" pitchFamily="34" charset="0"/>
              <a:buChar char="•"/>
            </a:pPr>
            <a:r>
              <a:rPr lang="en-US" dirty="0" smtClean="0"/>
              <a:t>Reduction in operational efficiency or performance</a:t>
            </a:r>
          </a:p>
          <a:p>
            <a:pPr marL="171450" indent="-171450">
              <a:buFont typeface="Arial" panose="020B0604020202020204" pitchFamily="34" charset="0"/>
              <a:buChar char="•"/>
            </a:pPr>
            <a:r>
              <a:rPr lang="en-US" dirty="0" smtClean="0"/>
              <a:t>Interruption of a business activity</a:t>
            </a:r>
          </a:p>
          <a:p>
            <a:pPr marL="0" indent="0">
              <a:buFont typeface="Arial" panose="020B0604020202020204" pitchFamily="34" charset="0"/>
              <a:buNone/>
            </a:pPr>
            <a:endParaRPr lang="en-US" b="1" dirty="0" smtClean="0"/>
          </a:p>
          <a:p>
            <a:pPr marL="0" indent="0">
              <a:buFont typeface="Arial" panose="020B0604020202020204" pitchFamily="34" charset="0"/>
              <a:buNone/>
            </a:pPr>
            <a:r>
              <a:rPr lang="en-US" b="1" dirty="0" smtClean="0"/>
              <a:t>Intangible impacts include:</a:t>
            </a:r>
          </a:p>
          <a:p>
            <a:pPr marL="171450" indent="-171450">
              <a:buFont typeface="Arial" panose="020B0604020202020204" pitchFamily="34" charset="0"/>
              <a:buChar char="•"/>
            </a:pPr>
            <a:r>
              <a:rPr lang="en-US" dirty="0" smtClean="0"/>
              <a:t>Breach of legislation or regulatory requirements</a:t>
            </a:r>
          </a:p>
          <a:p>
            <a:pPr marL="171450" indent="-171450">
              <a:buFont typeface="Arial" panose="020B0604020202020204" pitchFamily="34" charset="0"/>
              <a:buChar char="•"/>
            </a:pPr>
            <a:r>
              <a:rPr lang="en-US" dirty="0" smtClean="0"/>
              <a:t>Loss of reputation or goodwill (brand damage)</a:t>
            </a:r>
          </a:p>
          <a:p>
            <a:pPr marL="171450" indent="-171450">
              <a:buFont typeface="Arial" panose="020B0604020202020204" pitchFamily="34" charset="0"/>
              <a:buChar char="•"/>
            </a:pPr>
            <a:r>
              <a:rPr lang="en-US" dirty="0" smtClean="0"/>
              <a:t>Breach of confidence</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41</a:t>
            </a:fld>
            <a:endParaRPr lang="en-US" altLang="en-US" dirty="0"/>
          </a:p>
        </p:txBody>
      </p:sp>
    </p:spTree>
    <p:extLst>
      <p:ext uri="{BB962C8B-B14F-4D97-AF65-F5344CB8AC3E}">
        <p14:creationId xmlns:p14="http://schemas.microsoft.com/office/powerpoint/2010/main" val="42024701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42</a:t>
            </a:fld>
            <a:endParaRPr lang="en-US" altLang="en-US" dirty="0"/>
          </a:p>
        </p:txBody>
      </p:sp>
    </p:spTree>
    <p:extLst>
      <p:ext uri="{BB962C8B-B14F-4D97-AF65-F5344CB8AC3E}">
        <p14:creationId xmlns:p14="http://schemas.microsoft.com/office/powerpoint/2010/main" val="17240243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43</a:t>
            </a:fld>
            <a:endParaRPr lang="en-US" altLang="en-US" dirty="0"/>
          </a:p>
        </p:txBody>
      </p:sp>
    </p:spTree>
    <p:extLst>
      <p:ext uri="{BB962C8B-B14F-4D97-AF65-F5344CB8AC3E}">
        <p14:creationId xmlns:p14="http://schemas.microsoft.com/office/powerpoint/2010/main" val="3965342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has been, and will continue to be, discussion about the complexity of risk management and whether or not it is worth the effort. Businesses must take risks to retain their competitive edge, however, and as a result, risk management must occur as part of managing any business, program, or project.</a:t>
            </a:r>
          </a:p>
          <a:p>
            <a:endParaRPr lang="en-US" dirty="0" smtClean="0"/>
          </a:p>
          <a:p>
            <a:r>
              <a:rPr lang="en-US" dirty="0" smtClean="0"/>
              <a:t>Risk management is can be simple or complex, depending on the size of the project or business and the amount of risk inherent in an activity.</a:t>
            </a:r>
          </a:p>
          <a:p>
            <a:endParaRPr lang="en-US" dirty="0" smtClean="0"/>
          </a:p>
          <a:p>
            <a:r>
              <a:rPr lang="en-US" sz="1200" b="1" i="0" u="none" strike="noStrike" kern="1200" baseline="0" dirty="0" smtClean="0">
                <a:solidFill>
                  <a:schemeClr val="tx1"/>
                </a:solidFill>
                <a:latin typeface="Arial" charset="0"/>
                <a:ea typeface="ヒラギノ角ゴ Pro W3" pitchFamily="-111" charset="-128"/>
                <a:cs typeface="ヒラギノ角ゴ Pro W3" pitchFamily="-111" charset="-128"/>
              </a:rPr>
              <a:t>Exam Tip: </a:t>
            </a:r>
            <a:r>
              <a:rPr lang="en-US" sz="1200" b="0" i="0" u="none" strike="noStrike" kern="1200" baseline="0" dirty="0" smtClean="0">
                <a:solidFill>
                  <a:schemeClr val="tx1"/>
                </a:solidFill>
                <a:latin typeface="Arial" charset="0"/>
                <a:ea typeface="ヒラギノ角ゴ Pro W3" pitchFamily="-111" charset="-128"/>
                <a:cs typeface="ヒラギノ角ゴ Pro W3" pitchFamily="-111" charset="-128"/>
              </a:rPr>
              <a:t>This chapter contains several bulleted lists. These are designed for easy memorization in preparation for taking the CompTIA Security+ exam. 	</a:t>
            </a:r>
          </a:p>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7</a:t>
            </a:fld>
            <a:endParaRPr lang="en-US" altLang="en-US" dirty="0"/>
          </a:p>
        </p:txBody>
      </p:sp>
    </p:spTree>
    <p:extLst>
      <p:ext uri="{BB962C8B-B14F-4D97-AF65-F5344CB8AC3E}">
        <p14:creationId xmlns:p14="http://schemas.microsoft.com/office/powerpoint/2010/main" val="10755206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Calibri" pitchFamily="34" charset="0"/>
                <a:ea typeface="ヒラギノ角ゴ Pro W3" pitchFamily="-112" charset="-128"/>
              </a:rPr>
              <a:t>In an approach tailored for managing risk in software projects, SEI uses the following paradigm (SEI, </a:t>
            </a:r>
            <a:r>
              <a:rPr lang="en-US" altLang="en-US" i="1" dirty="0" smtClean="0">
                <a:latin typeface="Calibri" pitchFamily="34" charset="0"/>
                <a:ea typeface="ヒラギノ角ゴ Pro W3" pitchFamily="-112" charset="-128"/>
              </a:rPr>
              <a:t>Continuous Risk Management Guidebook </a:t>
            </a:r>
            <a:r>
              <a:rPr lang="en-US" altLang="en-US" dirty="0" smtClean="0">
                <a:latin typeface="Calibri" pitchFamily="34" charset="0"/>
                <a:ea typeface="ヒラギノ角ゴ Pro W3" pitchFamily="-112" charset="-128"/>
              </a:rPr>
              <a:t>[Pittsburgh, PA: Carnegie Mellon University, 1996], 23).</a:t>
            </a:r>
          </a:p>
          <a:p>
            <a:endParaRPr lang="en-US" altLang="en-US" dirty="0" smtClean="0">
              <a:latin typeface="Calibri" pitchFamily="34" charset="0"/>
              <a:ea typeface="ヒラギノ角ゴ Pro W3" pitchFamily="-112" charset="-128"/>
            </a:endParaRPr>
          </a:p>
          <a:p>
            <a:r>
              <a:rPr lang="en-US" altLang="en-US" dirty="0" smtClean="0">
                <a:latin typeface="Calibri" pitchFamily="34" charset="0"/>
                <a:ea typeface="ヒラギノ角ゴ Pro W3" pitchFamily="-112" charset="-128"/>
              </a:rPr>
              <a:t>Although the terminology varies slightly from the previous model, the relationships are apparent, and either model can be applied wherever risk management is used.</a:t>
            </a:r>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7A3C050D-703D-4E20-B798-3203362C07B7}" type="slidenum">
              <a:rPr lang="en-US" altLang="en-US" smtClean="0"/>
              <a:pPr eaLnBrk="1" hangingPunct="1"/>
              <a:t>44</a:t>
            </a:fld>
            <a:endParaRPr lang="en-US" altLang="en-US" dirty="0" smtClean="0"/>
          </a:p>
        </p:txBody>
      </p:sp>
    </p:spTree>
    <p:extLst>
      <p:ext uri="{BB962C8B-B14F-4D97-AF65-F5344CB8AC3E}">
        <p14:creationId xmlns:p14="http://schemas.microsoft.com/office/powerpoint/2010/main" val="32560194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Calibri" pitchFamily="34" charset="0"/>
              <a:ea typeface="ヒラギノ角ゴ Pro W3" pitchFamily="-112" charset="-128"/>
            </a:endParaRPr>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7A3C050D-703D-4E20-B798-3203362C07B7}" type="slidenum">
              <a:rPr lang="en-US" altLang="en-US" smtClean="0"/>
              <a:pPr eaLnBrk="1" hangingPunct="1"/>
              <a:t>45</a:t>
            </a:fld>
            <a:endParaRPr lang="en-US" altLang="en-US" dirty="0" smtClean="0"/>
          </a:p>
        </p:txBody>
      </p:sp>
    </p:spTree>
    <p:extLst>
      <p:ext uri="{BB962C8B-B14F-4D97-AF65-F5344CB8AC3E}">
        <p14:creationId xmlns:p14="http://schemas.microsoft.com/office/powerpoint/2010/main" val="11402907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NIST has several informative risk models that can be applied to an enterprise. NIST has published several Special Publications (SPs) associated with risk management.</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46</a:t>
            </a:fld>
            <a:endParaRPr lang="en-US" altLang="en-US" dirty="0"/>
          </a:p>
        </p:txBody>
      </p:sp>
    </p:spTree>
    <p:extLst>
      <p:ext uri="{BB962C8B-B14F-4D97-AF65-F5344CB8AC3E}">
        <p14:creationId xmlns:p14="http://schemas.microsoft.com/office/powerpoint/2010/main" val="8988185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SP 800-39 model has two distinct levels of analysis, which work together as one in describing risk management actions.</a:t>
            </a:r>
          </a:p>
          <a:p>
            <a:endParaRPr lang="en-US" dirty="0" smtClean="0"/>
          </a:p>
          <a:p>
            <a:pPr marL="171450" indent="-171450">
              <a:buFont typeface="Arial" panose="020B0604020202020204" pitchFamily="34" charset="0"/>
              <a:buChar char="•"/>
            </a:pPr>
            <a:r>
              <a:rPr lang="en-US" dirty="0" smtClean="0"/>
              <a:t>The first level of analysis is represented by four elements: Frame, Assess, Respond, and Monitor.</a:t>
            </a:r>
          </a:p>
          <a:p>
            <a:pPr marL="171450" indent="-171450">
              <a:buFont typeface="Arial" panose="020B0604020202020204" pitchFamily="34" charset="0"/>
              <a:buChar char="•"/>
            </a:pPr>
            <a:r>
              <a:rPr lang="en-US" dirty="0" smtClean="0"/>
              <a:t>The second level is related to the tiers represented in the hierarchical triangles: Organization, Mission/Business Processes, and Information Systems.</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47</a:t>
            </a:fld>
            <a:endParaRPr lang="en-US" altLang="en-US" dirty="0"/>
          </a:p>
        </p:txBody>
      </p:sp>
    </p:spTree>
    <p:extLst>
      <p:ext uri="{BB962C8B-B14F-4D97-AF65-F5344CB8AC3E}">
        <p14:creationId xmlns:p14="http://schemas.microsoft.com/office/powerpoint/2010/main" val="18246292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Tier 1, representing the executive function, is where the risk framing occurs.</a:t>
            </a:r>
          </a:p>
          <a:p>
            <a:pPr marL="171450" indent="-171450">
              <a:buFont typeface="Arial" panose="020B0604020202020204" pitchFamily="34" charset="0"/>
              <a:buChar char="•"/>
            </a:pPr>
            <a:r>
              <a:rPr lang="en-US" dirty="0" smtClean="0"/>
              <a:t>At Tier 2, the mission and business process layer, the risk management functions of assess, respond, and monitor occur.</a:t>
            </a:r>
          </a:p>
          <a:p>
            <a:pPr marL="171450" indent="-171450">
              <a:buFont typeface="Arial" panose="020B0604020202020204" pitchFamily="34" charset="0"/>
              <a:buChar char="•"/>
            </a:pPr>
            <a:r>
              <a:rPr lang="en-US" dirty="0" smtClean="0"/>
              <a:t>Tier 3 is the information system layer where activities of risk management are manifested in the systems of the organization.</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48</a:t>
            </a:fld>
            <a:endParaRPr lang="en-US" altLang="en-US" dirty="0"/>
          </a:p>
        </p:txBody>
      </p:sp>
    </p:spTree>
    <p:extLst>
      <p:ext uri="{BB962C8B-B14F-4D97-AF65-F5344CB8AC3E}">
        <p14:creationId xmlns:p14="http://schemas.microsoft.com/office/powerpoint/2010/main" val="33740668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49</a:t>
            </a:fld>
            <a:endParaRPr lang="en-US" altLang="en-US" dirty="0"/>
          </a:p>
        </p:txBody>
      </p:sp>
    </p:spTree>
    <p:extLst>
      <p:ext uri="{BB962C8B-B14F-4D97-AF65-F5344CB8AC3E}">
        <p14:creationId xmlns:p14="http://schemas.microsoft.com/office/powerpoint/2010/main" val="17603509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Figure 20.3 shows how risk management can be applied across the continuum and that the complexity of risk management generally increases with the size of the project, program, or business to be managed.</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50</a:t>
            </a:fld>
            <a:endParaRPr lang="en-US" altLang="en-US" dirty="0"/>
          </a:p>
        </p:txBody>
      </p:sp>
    </p:spTree>
    <p:extLst>
      <p:ext uri="{BB962C8B-B14F-4D97-AF65-F5344CB8AC3E}">
        <p14:creationId xmlns:p14="http://schemas.microsoft.com/office/powerpoint/2010/main" val="16033233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51</a:t>
            </a:fld>
            <a:endParaRPr lang="en-US" altLang="en-US" dirty="0"/>
          </a:p>
        </p:txBody>
      </p:sp>
    </p:spTree>
    <p:extLst>
      <p:ext uri="{BB962C8B-B14F-4D97-AF65-F5344CB8AC3E}">
        <p14:creationId xmlns:p14="http://schemas.microsoft.com/office/powerpoint/2010/main" val="15785470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if a threat has a high impact and a high probability of occurring, the risk exposure is high and probably requires some action to reduce this threat (pale green box in Figure 20.4).</a:t>
            </a:r>
          </a:p>
          <a:p>
            <a:endParaRPr lang="en-US" dirty="0" smtClean="0"/>
          </a:p>
          <a:p>
            <a:r>
              <a:rPr lang="en-US" dirty="0" smtClean="0"/>
              <a:t>Conversely, if the impact is low with a low probability, the risk exposure is low and no action may be required to reduce the likelihood of the occurrence or impact</a:t>
            </a:r>
            <a:r>
              <a:rPr lang="en-US" baseline="0" dirty="0" smtClean="0"/>
              <a:t> </a:t>
            </a:r>
            <a:r>
              <a:rPr lang="en-US" dirty="0" smtClean="0"/>
              <a:t>of this threat (white box in Figure 20.4).</a:t>
            </a:r>
          </a:p>
          <a:p>
            <a:endParaRPr lang="en-US" dirty="0" smtClean="0"/>
          </a:p>
          <a:p>
            <a:r>
              <a:rPr lang="en-US" dirty="0" smtClean="0"/>
              <a:t>Figure 20.4 shows an example of a binary assessment, where only two outcomes are possible each for impact and probability. Either it will have an impact or it will</a:t>
            </a:r>
            <a:r>
              <a:rPr lang="en-US" baseline="0" dirty="0" smtClean="0"/>
              <a:t> </a:t>
            </a:r>
            <a:r>
              <a:rPr lang="en-US" dirty="0" smtClean="0"/>
              <a:t>not (or it will have a low or high impact), and it will occur or it won’t (or it will have a high probability of occurring or a low probability of occurring).</a:t>
            </a:r>
          </a:p>
          <a:p>
            <a:endParaRPr lang="en-US" dirty="0" smtClean="0"/>
          </a:p>
          <a:p>
            <a:r>
              <a:rPr lang="en-US" sz="1200" i="0" kern="1200" dirty="0" smtClean="0">
                <a:solidFill>
                  <a:schemeClr val="tx1"/>
                </a:solidFill>
                <a:effectLst/>
                <a:latin typeface="Arial" charset="0"/>
                <a:ea typeface="ヒラギノ角ゴ Pro W3" pitchFamily="-111" charset="-128"/>
                <a:cs typeface="ヒラギノ角ゴ Pro W3" pitchFamily="-111" charset="-128"/>
              </a:rPr>
              <a:t>In reality, a few threats can usually be identified as presenting high-risk exposure and a few threats present low-risk exposure. The threats that fall somewhere between (pale blue boxes in Figure 20.4) will have to be evaluated by judgment and management experience.</a:t>
            </a:r>
            <a:br>
              <a:rPr lang="en-US" sz="1200" i="0" kern="1200" dirty="0" smtClean="0">
                <a:solidFill>
                  <a:schemeClr val="tx1"/>
                </a:solidFill>
                <a:effectLst/>
                <a:latin typeface="Arial" charset="0"/>
                <a:ea typeface="ヒラギノ角ゴ Pro W3" pitchFamily="-111" charset="-128"/>
                <a:cs typeface="ヒラギノ角ゴ Pro W3" pitchFamily="-111" charset="-128"/>
              </a:rPr>
            </a:b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52</a:t>
            </a:fld>
            <a:endParaRPr lang="en-US" altLang="en-US" dirty="0"/>
          </a:p>
        </p:txBody>
      </p:sp>
    </p:spTree>
    <p:extLst>
      <p:ext uri="{BB962C8B-B14F-4D97-AF65-F5344CB8AC3E}">
        <p14:creationId xmlns:p14="http://schemas.microsoft.com/office/powerpoint/2010/main" val="33045405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 analysis is more complex, requiring three levels of analysis, such as low-medium-high or green-yellow-red nine combinations are possible, as shown in Figure 20.5.</a:t>
            </a:r>
          </a:p>
          <a:p>
            <a:endParaRPr lang="en-US" dirty="0" smtClean="0"/>
          </a:p>
          <a:p>
            <a:r>
              <a:rPr lang="en-US" dirty="0" smtClean="0"/>
              <a:t>Again, the pale green boxes probably require action, the white boxes may or may not require action, and the pale blue boxes require judgment. (Note that for brevity, in Figure 20.5 the first term in each box refers to the magnitude of the impact, and the second term refers to the probability of the threat occurring.)</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53</a:t>
            </a:fld>
            <a:endParaRPr lang="en-US" altLang="en-US" dirty="0"/>
          </a:p>
        </p:txBody>
      </p:sp>
    </p:spTree>
    <p:extLst>
      <p:ext uri="{BB962C8B-B14F-4D97-AF65-F5344CB8AC3E}">
        <p14:creationId xmlns:p14="http://schemas.microsoft.com/office/powerpoint/2010/main" val="2462644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Basel Committee on Banking Supervision comprises government central bank governors from around the world. This body created a basic, global risk management framework for market and credit risk. It implemented internationally a flat 8 percent capital charge to banks to manage bank risks. In layman’s terms, this means that for every $100 a bank makes in loans, it must possess $8 in reserve to be used in the event of financial difficulties. However, if banks can show they have very strong risk mitigation procedures and controls in place, that capital charge can be reduced to as low as $0.37 (0.37 percent). If a bank has poor procedures and controls, that capital charge can be as high as $45 (45 percent) for every $100 the bank loans out.</a:t>
            </a:r>
          </a:p>
          <a:p>
            <a:endParaRPr lang="en-US" dirty="0" smtClean="0"/>
          </a:p>
          <a:p>
            <a:r>
              <a:rPr lang="en-US" dirty="0" smtClean="0"/>
              <a:t>See www.bis.org/bcbs/ for source documentation regarding the Basel Committee.</a:t>
            </a:r>
          </a:p>
          <a:p>
            <a:endParaRPr lang="en-US" dirty="0" smtClean="0"/>
          </a:p>
          <a:p>
            <a:r>
              <a:rPr lang="en-US" sz="1200" i="0" kern="1200" dirty="0" smtClean="0">
                <a:solidFill>
                  <a:schemeClr val="tx1"/>
                </a:solidFill>
                <a:effectLst/>
                <a:latin typeface="Arial" charset="0"/>
                <a:ea typeface="ヒラギノ角ゴ Pro W3" pitchFamily="-111" charset="-128"/>
                <a:cs typeface="ヒラギノ角ゴ Pro W3" pitchFamily="-111" charset="-128"/>
              </a:rPr>
              <a:t>This example shows that risk management can be and is used at very high levels—the remainder of this chapter focuses on smaller implementations and demonstrates that risk management is used in many aspects of business conduct.</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8</a:t>
            </a:fld>
            <a:endParaRPr lang="en-US" altLang="en-US" dirty="0"/>
          </a:p>
        </p:txBody>
      </p:sp>
    </p:spTree>
    <p:extLst>
      <p:ext uri="{BB962C8B-B14F-4D97-AF65-F5344CB8AC3E}">
        <p14:creationId xmlns:p14="http://schemas.microsoft.com/office/powerpoint/2010/main" val="31997109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Other levels of complexity are possible. With five levels of analysis, 25 values of risk exposure are possible. In this case, the possible values of impact and probability could take on the values very low, low, medium, high, or very high. Also, note that the matrix does not have to be symmetrical. For example, if the probability is</a:t>
            </a:r>
            <a:r>
              <a:rPr lang="en-US" baseline="0" dirty="0" smtClean="0"/>
              <a:t> </a:t>
            </a:r>
            <a:r>
              <a:rPr lang="en-US" dirty="0" smtClean="0"/>
              <a:t>assessed with three values (low, medium, high) and the impact has five values (very low, low, medium, high, very high), the analysis would be as shown in Figure</a:t>
            </a:r>
            <a:r>
              <a:rPr lang="en-US" baseline="0" dirty="0" smtClean="0"/>
              <a:t> </a:t>
            </a:r>
            <a:r>
              <a:rPr lang="en-US" dirty="0" smtClean="0"/>
              <a:t>20.6. (Again, note that the first term in each box refers to the impact, and the second term in each box refers to the probability of occurrence.)</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54</a:t>
            </a:fld>
            <a:endParaRPr lang="en-US" altLang="en-US" dirty="0"/>
          </a:p>
        </p:txBody>
      </p:sp>
    </p:spTree>
    <p:extLst>
      <p:ext uri="{BB962C8B-B14F-4D97-AF65-F5344CB8AC3E}">
        <p14:creationId xmlns:p14="http://schemas.microsoft.com/office/powerpoint/2010/main" val="34036445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far, the examples have focused on assessing likelihood versus impact.</a:t>
            </a:r>
          </a:p>
          <a:p>
            <a:endParaRPr lang="en-US" dirty="0" smtClean="0"/>
          </a:p>
          <a:p>
            <a:r>
              <a:rPr lang="en-US" dirty="0" smtClean="0"/>
              <a:t>Qualitative risk assessment can be adapted to a variety of attributes and situations in combination with each other.</a:t>
            </a:r>
          </a:p>
          <a:p>
            <a:endParaRPr lang="en-US" dirty="0" smtClean="0"/>
          </a:p>
          <a:p>
            <a:r>
              <a:rPr lang="en-US" dirty="0" smtClean="0"/>
              <a:t>For example, Figure 20.7 shows the comparison of some specific risks that have been identified during a security assessment. The assessment identified the risk areas listed in the first column (weak intranet security, high number of modems, Internet attack vulnerabilities, and weak incident detection and response mechanism). The assessment also identified various potential impacts, listed across the top (business impact, probability of attack, cost to fix, and difficulty to fix). Each of the impacts has been assessed as low, medium, or high—depicted using green, yellow, and red, respectively. Each of the risk areas has been assessed with respect to each of the potential impacts, and an overall risk assessment has been determined in the last column.</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55</a:t>
            </a:fld>
            <a:endParaRPr lang="en-US" altLang="en-US" dirty="0"/>
          </a:p>
        </p:txBody>
      </p:sp>
    </p:spTree>
    <p:extLst>
      <p:ext uri="{BB962C8B-B14F-4D97-AF65-F5344CB8AC3E}">
        <p14:creationId xmlns:p14="http://schemas.microsoft.com/office/powerpoint/2010/main" val="409500265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itchFamily="34" charset="0"/>
                <a:ea typeface="ヒラギノ角ゴ Pro W3" pitchFamily="-112" charset="-128"/>
              </a:rPr>
              <a:t>Qualitative risk assessment relies on judgment and experience.</a:t>
            </a:r>
          </a:p>
          <a:p>
            <a:endParaRPr lang="en-US" altLang="en-US" dirty="0" smtClean="0">
              <a:latin typeface="Arial" pitchFamily="34" charset="0"/>
              <a:ea typeface="ヒラギノ角ゴ Pro W3" pitchFamily="-112" charset="-128"/>
            </a:endParaRPr>
          </a:p>
          <a:p>
            <a:r>
              <a:rPr lang="en-US" altLang="en-US" dirty="0" smtClean="0">
                <a:latin typeface="Arial" pitchFamily="34" charset="0"/>
                <a:ea typeface="ヒラギノ角ゴ Pro W3" pitchFamily="-112" charset="-128"/>
              </a:rPr>
              <a:t>It is important to understand that key assumptions underlie any model, and different models will produce different results even when given the same input data. Although significant research and development have been invested in improving and refining the various risk analysis models, expert judgment and experience must still be considered an essential part of any risk assessment process. Models can never replace judgment and experience, but they can significantly enhance the decision-making process.</a:t>
            </a:r>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68EC9C6C-E7EA-49E2-81B2-4D5A45C49469}" type="slidenum">
              <a:rPr lang="en-US" altLang="en-US" smtClean="0"/>
              <a:pPr eaLnBrk="1" hangingPunct="1"/>
              <a:t>56</a:t>
            </a:fld>
            <a:endParaRPr lang="en-US" altLang="en-US" dirty="0" smtClean="0"/>
          </a:p>
        </p:txBody>
      </p:sp>
    </p:spTree>
    <p:extLst>
      <p:ext uri="{BB962C8B-B14F-4D97-AF65-F5344CB8AC3E}">
        <p14:creationId xmlns:p14="http://schemas.microsoft.com/office/powerpoint/2010/main" val="398201138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itchFamily="34" charset="0"/>
              <a:ea typeface="ヒラギノ角ゴ Pro W3" pitchFamily="-112" charset="-128"/>
            </a:endParaRPr>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68EC9C6C-E7EA-49E2-81B2-4D5A45C49469}" type="slidenum">
              <a:rPr lang="en-US" altLang="en-US" smtClean="0"/>
              <a:pPr eaLnBrk="1" hangingPunct="1"/>
              <a:t>57</a:t>
            </a:fld>
            <a:endParaRPr lang="en-US" altLang="en-US" dirty="0" smtClean="0"/>
          </a:p>
        </p:txBody>
      </p:sp>
    </p:spTree>
    <p:extLst>
      <p:ext uri="{BB962C8B-B14F-4D97-AF65-F5344CB8AC3E}">
        <p14:creationId xmlns:p14="http://schemas.microsoft.com/office/powerpoint/2010/main" val="41757629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is possible to move a qualitative assessment toward being more quantitative. Making a qualitative assessment more objective can be as simple as assigning numeric values to one of the tables shown in Figures 20.4 through 20.7. For example, the impacts listed in Figure 20.7 can be prioritized from highest to lowest and then weighted, as shown in Table 20.2, with business impact weighted the most and difficulty to fix weighted least.</a:t>
            </a:r>
          </a:p>
          <a:p>
            <a:endParaRPr lang="en-US" dirty="0" smtClean="0"/>
          </a:p>
          <a:p>
            <a:r>
              <a:rPr lang="en-US" dirty="0" smtClean="0"/>
              <a:t>Next, values can be assigned to reflect how each risk was assessed. Figure 20.7 can thus be made more objective by assigning a value to each color that represents an assessment. For example, a red assessment indicates many critical, unresolved issues, and this will be given an assessment value of 3. Green means few issues are unresolved, so it is given a value of 1. Table 20.3 shows values that can be assigned for an assessment using red, yellow, and green.</a:t>
            </a:r>
          </a:p>
          <a:p>
            <a:endParaRPr lang="en-US" dirty="0" smtClean="0"/>
          </a:p>
          <a:p>
            <a:r>
              <a:rPr lang="en-US" sz="1200" i="0" kern="1200" dirty="0" smtClean="0">
                <a:solidFill>
                  <a:schemeClr val="tx1"/>
                </a:solidFill>
                <a:effectLst/>
                <a:latin typeface="Arial" charset="0"/>
                <a:ea typeface="ヒラギノ角ゴ Pro W3" pitchFamily="-111" charset="-128"/>
                <a:cs typeface="ヒラギノ角ゴ Pro W3" pitchFamily="-111" charset="-128"/>
              </a:rPr>
              <a:t>The last step is to calculate an overall risk value for each risk area (each row in Figure 20.7) by multiplying the weights depicted in Table 20.2 times the assessed values from Table 20.3 and summing the products:</a:t>
            </a:r>
          </a:p>
          <a:p>
            <a:endParaRPr lang="en-US" sz="1200" i="0" kern="1200" dirty="0" smtClean="0">
              <a:solidFill>
                <a:schemeClr val="tx1"/>
              </a:solidFill>
              <a:effectLst/>
              <a:latin typeface="Arial" charset="0"/>
              <a:ea typeface="ヒラギノ角ゴ Pro W3" pitchFamily="-111" charset="-128"/>
              <a:cs typeface="ヒラギノ角ゴ Pro W3" pitchFamily="-111" charset="-128"/>
            </a:endParaRPr>
          </a:p>
          <a:p>
            <a:r>
              <a:rPr lang="pl-PL" sz="1200" i="0" kern="1200" dirty="0" smtClean="0">
                <a:solidFill>
                  <a:schemeClr val="tx1"/>
                </a:solidFill>
                <a:effectLst/>
                <a:latin typeface="Arial" charset="0"/>
                <a:ea typeface="ヒラギノ角ゴ Pro W3" pitchFamily="-111" charset="-128"/>
                <a:cs typeface="ヒラギノ角ゴ Pro W3" pitchFamily="-111" charset="-128"/>
              </a:rPr>
              <a:t>Risk = W1 * V1 + W2 * V2 + …W4 * V4</a:t>
            </a:r>
            <a:endParaRPr lang="en-US" sz="1200" i="0" kern="1200" dirty="0" smtClean="0">
              <a:solidFill>
                <a:schemeClr val="tx1"/>
              </a:solidFill>
              <a:effectLst/>
              <a:latin typeface="Arial" charset="0"/>
              <a:ea typeface="ヒラギノ角ゴ Pro W3" pitchFamily="-111" charset="-128"/>
              <a:cs typeface="ヒラギノ角ゴ Pro W3" pitchFamily="-111" charset="-128"/>
            </a:endParaRPr>
          </a:p>
          <a:p>
            <a:endParaRPr lang="en-US" sz="1200" i="0" kern="1200" dirty="0" smtClean="0">
              <a:solidFill>
                <a:schemeClr val="tx1"/>
              </a:solidFill>
              <a:effectLst/>
              <a:latin typeface="Arial" charset="0"/>
              <a:ea typeface="ヒラギノ角ゴ Pro W3" pitchFamily="-111" charset="-128"/>
              <a:cs typeface="ヒラギノ角ゴ Pro W3" pitchFamily="-111" charset="-128"/>
            </a:endParaRPr>
          </a:p>
          <a:p>
            <a:r>
              <a:rPr lang="en-US" sz="1200" i="0" kern="1200" dirty="0" smtClean="0">
                <a:solidFill>
                  <a:schemeClr val="tx1"/>
                </a:solidFill>
                <a:effectLst/>
                <a:latin typeface="Arial" charset="0"/>
                <a:ea typeface="ヒラギノ角ゴ Pro W3" pitchFamily="-111" charset="-128"/>
                <a:cs typeface="ヒラギノ角ゴ Pro W3" pitchFamily="-111" charset="-128"/>
              </a:rPr>
              <a:t>The risk calculation and final risk value for each risk area listed in Figure 20.7 have been incorporated into Figure 20.8. The assessed areas can then be ordered from highest to lowest based on the calculated risk value to aid management in focusing on the risk areas with the greatest potential impact.</a:t>
            </a:r>
            <a:br>
              <a:rPr lang="en-US" sz="1200" i="0" kern="1200" dirty="0" smtClean="0">
                <a:solidFill>
                  <a:schemeClr val="tx1"/>
                </a:solidFill>
                <a:effectLst/>
                <a:latin typeface="Arial" charset="0"/>
                <a:ea typeface="ヒラギノ角ゴ Pro W3" pitchFamily="-111" charset="-128"/>
                <a:cs typeface="ヒラギノ角ゴ Pro W3" pitchFamily="-111" charset="-128"/>
              </a:rPr>
            </a:b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58</a:t>
            </a:fld>
            <a:endParaRPr lang="en-US" altLang="en-US" dirty="0"/>
          </a:p>
        </p:txBody>
      </p:sp>
    </p:spTree>
    <p:extLst>
      <p:ext uri="{BB962C8B-B14F-4D97-AF65-F5344CB8AC3E}">
        <p14:creationId xmlns:p14="http://schemas.microsoft.com/office/powerpoint/2010/main" val="23221262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59</a:t>
            </a:fld>
            <a:endParaRPr lang="en-US" altLang="en-US" dirty="0"/>
          </a:p>
        </p:txBody>
      </p:sp>
    </p:spTree>
    <p:extLst>
      <p:ext uri="{BB962C8B-B14F-4D97-AF65-F5344CB8AC3E}">
        <p14:creationId xmlns:p14="http://schemas.microsoft.com/office/powerpoint/2010/main" val="266234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60</a:t>
            </a:fld>
            <a:endParaRPr lang="en-US" altLang="en-US" dirty="0"/>
          </a:p>
        </p:txBody>
      </p:sp>
    </p:spTree>
    <p:extLst>
      <p:ext uri="{BB962C8B-B14F-4D97-AF65-F5344CB8AC3E}">
        <p14:creationId xmlns:p14="http://schemas.microsoft.com/office/powerpoint/2010/main" val="195326101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61</a:t>
            </a:fld>
            <a:endParaRPr lang="en-US" altLang="en-US" dirty="0"/>
          </a:p>
        </p:txBody>
      </p:sp>
    </p:spTree>
    <p:extLst>
      <p:ext uri="{BB962C8B-B14F-4D97-AF65-F5344CB8AC3E}">
        <p14:creationId xmlns:p14="http://schemas.microsoft.com/office/powerpoint/2010/main" val="203887490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to calculate the exposure factor, assume the asset value of a small office building and its contents is $2 million. Also assume that this building houses the call center for a business, and the complete loss of the center would take away about half of the capability of the company. Therefore, the exposure factor is 50 percent. The SLE is $2 million × 0.5 = $1 million</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62</a:t>
            </a:fld>
            <a:endParaRPr lang="en-US" altLang="en-US" dirty="0"/>
          </a:p>
        </p:txBody>
      </p:sp>
    </p:spTree>
    <p:extLst>
      <p:ext uri="{BB962C8B-B14F-4D97-AF65-F5344CB8AC3E}">
        <p14:creationId xmlns:p14="http://schemas.microsoft.com/office/powerpoint/2010/main" val="11286337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63</a:t>
            </a:fld>
            <a:endParaRPr lang="en-US" altLang="en-US" dirty="0"/>
          </a:p>
        </p:txBody>
      </p:sp>
    </p:spTree>
    <p:extLst>
      <p:ext uri="{BB962C8B-B14F-4D97-AF65-F5344CB8AC3E}">
        <p14:creationId xmlns:p14="http://schemas.microsoft.com/office/powerpoint/2010/main" val="1257160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i="0" kern="1200" dirty="0" smtClean="0">
                <a:solidFill>
                  <a:schemeClr val="tx1"/>
                </a:solidFill>
                <a:effectLst/>
                <a:latin typeface="Arial" charset="0"/>
                <a:ea typeface="ヒラギノ角ゴ Pro W3" pitchFamily="-111" charset="-128"/>
                <a:cs typeface="ヒラギノ角ゴ Pro W3" pitchFamily="-111" charset="-128"/>
              </a:rPr>
              <a:t>You need to understand a number of key terms to manage risk successfully.</a:t>
            </a:r>
            <a:endParaRPr lang="en-US" altLang="en-US" dirty="0" smtClean="0">
              <a:latin typeface="Arial" pitchFamily="34" charset="0"/>
              <a:ea typeface="ヒラギノ角ゴ Pro W3" pitchFamily="-112" charset="-128"/>
            </a:endParaRPr>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50F85452-A39E-49FC-BDD1-39236F1A7BF9}" type="slidenum">
              <a:rPr lang="en-US" altLang="en-US" smtClean="0"/>
              <a:pPr eaLnBrk="1" hangingPunct="1"/>
              <a:t>9</a:t>
            </a:fld>
            <a:endParaRPr lang="en-US" altLang="en-US" dirty="0" smtClean="0"/>
          </a:p>
        </p:txBody>
      </p:sp>
    </p:spTree>
    <p:extLst>
      <p:ext uri="{BB962C8B-B14F-4D97-AF65-F5344CB8AC3E}">
        <p14:creationId xmlns:p14="http://schemas.microsoft.com/office/powerpoint/2010/main" val="227890780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Continuing our example, assume that a fire at this business’s location is expected to occur about once in 20 years. Given this information, the ALE is </a:t>
            </a:r>
          </a:p>
          <a:p>
            <a:r>
              <a:rPr lang="en-US" dirty="0" smtClean="0"/>
              <a:t>$1 million × 1/20 = $50,000</a:t>
            </a:r>
          </a:p>
          <a:p>
            <a:endParaRPr lang="en-US" dirty="0" smtClean="0"/>
          </a:p>
          <a:p>
            <a:r>
              <a:rPr lang="en-US" dirty="0" smtClean="0"/>
              <a:t>The ALE determines a threshold for evaluating the cost/benefit ratio of a given countermeasure. Therefore, a countermeasure to protect this business adequately should cost no more than the calculated ALE of $50,000 per year.</a:t>
            </a:r>
          </a:p>
          <a:p>
            <a:endParaRPr lang="en-US" dirty="0" smtClean="0"/>
          </a:p>
          <a:p>
            <a:r>
              <a:rPr lang="en-US" dirty="0" smtClean="0"/>
              <a:t>The examples in this chapter have been simplistic, but they demonstrate the concepts of both qualitative and quantitative risk analysis. More complex algorithms and software packages are available for accomplishing risk analyses, but these examples suffice for the purposes of this text.</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64</a:t>
            </a:fld>
            <a:endParaRPr lang="en-US" altLang="en-US" dirty="0"/>
          </a:p>
        </p:txBody>
      </p:sp>
    </p:spTree>
    <p:extLst>
      <p:ext uri="{BB962C8B-B14F-4D97-AF65-F5344CB8AC3E}">
        <p14:creationId xmlns:p14="http://schemas.microsoft.com/office/powerpoint/2010/main" val="399974236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impact needs to be defined in terms of the context of each organization, as what is high for some firms may be low for much larger firms.</a:t>
            </a:r>
          </a:p>
          <a:p>
            <a:endParaRPr lang="en-US" dirty="0" smtClean="0"/>
          </a:p>
          <a:p>
            <a:r>
              <a:rPr lang="en-US" dirty="0" smtClean="0"/>
              <a:t>The common method is to define the impact levels in terms of important business criteria. Impacts can be in terms of cost (dollars), performance (service level agreement [SLA] or other requirements), schedule (deliverables), or any other important item. Impact can also be categorized in terms of the information security attribute that is relevant to the problem: confidentiality, integrity, or availability.</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65</a:t>
            </a:fld>
            <a:endParaRPr lang="en-US" altLang="en-US" dirty="0"/>
          </a:p>
        </p:txBody>
      </p:sp>
    </p:spTree>
    <p:extLst>
      <p:ext uri="{BB962C8B-B14F-4D97-AF65-F5344CB8AC3E}">
        <p14:creationId xmlns:p14="http://schemas.microsoft.com/office/powerpoint/2010/main" val="50198208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66</a:t>
            </a:fld>
            <a:endParaRPr lang="en-US" altLang="en-US" dirty="0"/>
          </a:p>
        </p:txBody>
      </p:sp>
    </p:spTree>
    <p:extLst>
      <p:ext uri="{BB962C8B-B14F-4D97-AF65-F5344CB8AC3E}">
        <p14:creationId xmlns:p14="http://schemas.microsoft.com/office/powerpoint/2010/main" val="428570265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67</a:t>
            </a:fld>
            <a:endParaRPr lang="en-US" altLang="en-US" dirty="0"/>
          </a:p>
        </p:txBody>
      </p:sp>
    </p:spTree>
    <p:extLst>
      <p:ext uri="{BB962C8B-B14F-4D97-AF65-F5344CB8AC3E}">
        <p14:creationId xmlns:p14="http://schemas.microsoft.com/office/powerpoint/2010/main" val="67846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68</a:t>
            </a:fld>
            <a:endParaRPr lang="en-US" altLang="en-US" dirty="0"/>
          </a:p>
        </p:txBody>
      </p:sp>
    </p:spTree>
    <p:extLst>
      <p:ext uri="{BB962C8B-B14F-4D97-AF65-F5344CB8AC3E}">
        <p14:creationId xmlns:p14="http://schemas.microsoft.com/office/powerpoint/2010/main" val="233434378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smtClean="0"/>
              <a:t>Measurement of Availability</a:t>
            </a:r>
          </a:p>
          <a:p>
            <a:endParaRPr lang="en-US" b="1" u="sng" dirty="0" smtClean="0"/>
          </a:p>
          <a:p>
            <a:r>
              <a:rPr lang="en-US" b="1" dirty="0" smtClean="0"/>
              <a:t>Availability</a:t>
            </a:r>
            <a:r>
              <a:rPr lang="en-US" dirty="0" smtClean="0"/>
              <a:t> is a measure of the amount of time a system performs its intended function. Reliability is a measure of the frequency of system </a:t>
            </a:r>
          </a:p>
          <a:p>
            <a:r>
              <a:rPr lang="en-US" dirty="0" smtClean="0"/>
              <a:t>failures. Availability is related to, but different than, reliability and is typically expressed as a percentage of time the system is in its operational state. To calculate availability, both the MTTF and the MTTR are needed:</a:t>
            </a:r>
          </a:p>
          <a:p>
            <a:endParaRPr lang="en-US" dirty="0" smtClean="0"/>
          </a:p>
          <a:p>
            <a:r>
              <a:rPr lang="en-US" dirty="0" smtClean="0"/>
              <a:t>Availability = MTTF / (MTTF + MTTR)</a:t>
            </a:r>
          </a:p>
          <a:p>
            <a:endParaRPr lang="en-US" dirty="0" smtClean="0"/>
          </a:p>
          <a:p>
            <a:r>
              <a:rPr lang="en-US" dirty="0" smtClean="0"/>
              <a:t>Assuming a system has an MTTF of 6 months and the repair takes 30 minutes, the availability would be</a:t>
            </a:r>
          </a:p>
          <a:p>
            <a:endParaRPr lang="en-US" dirty="0" smtClean="0"/>
          </a:p>
          <a:p>
            <a:r>
              <a:rPr lang="en-US" dirty="0" smtClean="0"/>
              <a:t>Availability = 6 months / (6 months + 30 minutes) = 99.9884%</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69</a:t>
            </a:fld>
            <a:endParaRPr lang="en-US" altLang="en-US" dirty="0"/>
          </a:p>
        </p:txBody>
      </p:sp>
    </p:spTree>
    <p:extLst>
      <p:ext uri="{BB962C8B-B14F-4D97-AF65-F5344CB8AC3E}">
        <p14:creationId xmlns:p14="http://schemas.microsoft.com/office/powerpoint/2010/main" val="339326052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i="0" kern="1200" dirty="0" smtClean="0">
                <a:solidFill>
                  <a:schemeClr val="tx1"/>
                </a:solidFill>
                <a:effectLst/>
                <a:latin typeface="Arial" charset="0"/>
                <a:ea typeface="ヒラギノ角ゴ Pro W3" pitchFamily="-111" charset="-128"/>
                <a:cs typeface="ヒラギノ角ゴ Pro W3" pitchFamily="-111" charset="-128"/>
              </a:rPr>
              <a:t> Usually risk management includes both qualitative and quantitative elements, requiring both analysis and judgment or experience.</a:t>
            </a:r>
            <a:endParaRPr lang="en-US" altLang="en-US" dirty="0" smtClean="0">
              <a:latin typeface="Arial" pitchFamily="34" charset="0"/>
              <a:ea typeface="ヒラギノ角ゴ Pro W3" pitchFamily="-112" charset="-128"/>
            </a:endParaRPr>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7A50F302-5B3A-4625-8B1B-7349BD3AF8B4}" type="slidenum">
              <a:rPr lang="en-US" altLang="en-US" smtClean="0"/>
              <a:pPr eaLnBrk="1" hangingPunct="1"/>
              <a:t>70</a:t>
            </a:fld>
            <a:endParaRPr lang="en-US" altLang="en-US" dirty="0" smtClean="0"/>
          </a:p>
        </p:txBody>
      </p:sp>
    </p:spTree>
    <p:extLst>
      <p:ext uri="{BB962C8B-B14F-4D97-AF65-F5344CB8AC3E}">
        <p14:creationId xmlns:p14="http://schemas.microsoft.com/office/powerpoint/2010/main" val="250278619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itchFamily="34" charset="0"/>
              <a:ea typeface="ヒラギノ角ゴ Pro W3" pitchFamily="-112" charset="-128"/>
            </a:endParaRPr>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7A50F302-5B3A-4625-8B1B-7349BD3AF8B4}" type="slidenum">
              <a:rPr lang="en-US" altLang="en-US" smtClean="0"/>
              <a:pPr eaLnBrk="1" hangingPunct="1"/>
              <a:t>71</a:t>
            </a:fld>
            <a:endParaRPr lang="en-US" altLang="en-US" dirty="0" smtClean="0"/>
          </a:p>
        </p:txBody>
      </p:sp>
    </p:spTree>
    <p:extLst>
      <p:ext uri="{BB962C8B-B14F-4D97-AF65-F5344CB8AC3E}">
        <p14:creationId xmlns:p14="http://schemas.microsoft.com/office/powerpoint/2010/main" val="221763072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altLang="en-US" b="1" dirty="0" smtClean="0">
                <a:latin typeface="Arial" pitchFamily="34" charset="0"/>
                <a:ea typeface="ヒラギノ角ゴ Pro W3" pitchFamily="-112" charset="-128"/>
              </a:rPr>
              <a:t>Affinity grouping </a:t>
            </a:r>
            <a:r>
              <a:rPr lang="en-US" altLang="en-US" dirty="0" smtClean="0">
                <a:latin typeface="Arial" pitchFamily="34" charset="0"/>
                <a:ea typeface="ヒラギノ角ゴ Pro W3" pitchFamily="-112" charset="-128"/>
              </a:rPr>
              <a:t>– A method of identifying items that are related and then identifying the principle that ties them together.</a:t>
            </a:r>
          </a:p>
          <a:p>
            <a:pPr marL="171450" indent="-171450">
              <a:buFont typeface="Arial" panose="020B0604020202020204" pitchFamily="34" charset="0"/>
              <a:buChar char="•"/>
            </a:pPr>
            <a:r>
              <a:rPr lang="en-US" altLang="en-US" b="1" dirty="0" smtClean="0">
                <a:latin typeface="Arial" pitchFamily="34" charset="0"/>
                <a:ea typeface="ヒラギノ角ゴ Pro W3" pitchFamily="-112" charset="-128"/>
              </a:rPr>
              <a:t>Baseline identification and analysis </a:t>
            </a:r>
            <a:r>
              <a:rPr lang="en-US" altLang="en-US" dirty="0" smtClean="0">
                <a:latin typeface="Arial" pitchFamily="34" charset="0"/>
                <a:ea typeface="ヒラギノ角ゴ Pro W3" pitchFamily="-112" charset="-128"/>
              </a:rPr>
              <a:t>– The process of establishing a baseline set of risks. It produces a “snapshot” of all the identified risks at a given point in time.</a:t>
            </a:r>
          </a:p>
          <a:p>
            <a:pPr marL="171450" indent="-171450">
              <a:buFont typeface="Arial" panose="020B0604020202020204" pitchFamily="34" charset="0"/>
              <a:buChar char="•"/>
            </a:pPr>
            <a:r>
              <a:rPr lang="en-US" altLang="en-US" b="1" dirty="0" smtClean="0">
                <a:latin typeface="Arial" pitchFamily="34" charset="0"/>
                <a:ea typeface="ヒラギノ角ゴ Pro W3" pitchFamily="-112" charset="-128"/>
              </a:rPr>
              <a:t>Cause and effect analysis </a:t>
            </a:r>
            <a:r>
              <a:rPr lang="en-US" altLang="en-US" dirty="0" smtClean="0">
                <a:latin typeface="Arial" pitchFamily="34" charset="0"/>
                <a:ea typeface="ヒラギノ角ゴ Pro W3" pitchFamily="-112" charset="-128"/>
              </a:rPr>
              <a:t>– Identifying relationships between a risk and the factors that can cause it. This is usually accomplished using fishbone diagrams developed by Dr. Kaoru Ishikawa, former professor of engineering at the Science University of Tokyo.</a:t>
            </a:r>
          </a:p>
          <a:p>
            <a:pPr marL="171450" indent="-171450">
              <a:buFont typeface="Arial" panose="020B0604020202020204" pitchFamily="34" charset="0"/>
              <a:buChar char="•"/>
            </a:pPr>
            <a:r>
              <a:rPr lang="en-US" altLang="en-US" b="1" dirty="0" smtClean="0">
                <a:latin typeface="Arial" pitchFamily="34" charset="0"/>
                <a:ea typeface="ヒラギノ角ゴ Pro W3" pitchFamily="-112" charset="-128"/>
              </a:rPr>
              <a:t>Cost/benefit analysis </a:t>
            </a:r>
            <a:r>
              <a:rPr lang="en-US" altLang="en-US" dirty="0" smtClean="0">
                <a:latin typeface="Arial" pitchFamily="34" charset="0"/>
                <a:ea typeface="ヒラギノ角ゴ Pro W3" pitchFamily="-112" charset="-128"/>
              </a:rPr>
              <a:t>– A straightforward method for comparing cost estimates with the benefits of a mitigation strategy.</a:t>
            </a:r>
          </a:p>
          <a:p>
            <a:pPr marL="171450" indent="-171450">
              <a:buFont typeface="Arial" panose="020B0604020202020204" pitchFamily="34" charset="0"/>
              <a:buChar char="•"/>
            </a:pPr>
            <a:r>
              <a:rPr lang="en-US" altLang="en-US" b="1" dirty="0" smtClean="0">
                <a:latin typeface="Arial" pitchFamily="34" charset="0"/>
                <a:ea typeface="ヒラギノ角ゴ Pro W3" pitchFamily="-112" charset="-128"/>
              </a:rPr>
              <a:t>Gantt charts </a:t>
            </a:r>
            <a:r>
              <a:rPr lang="en-US" altLang="en-US" dirty="0" smtClean="0">
                <a:latin typeface="Arial" pitchFamily="34" charset="0"/>
                <a:ea typeface="ヒラギノ角ゴ Pro W3" pitchFamily="-112" charset="-128"/>
              </a:rPr>
              <a:t>– A management tool for diagramming schedules, events, and activity duration.</a:t>
            </a:r>
          </a:p>
          <a:p>
            <a:pPr marL="171450" indent="-171450">
              <a:buFont typeface="Arial" panose="020B0604020202020204" pitchFamily="34" charset="0"/>
              <a:buChar char="•"/>
            </a:pPr>
            <a:r>
              <a:rPr lang="en-US" altLang="en-US" b="1" dirty="0" smtClean="0">
                <a:latin typeface="Arial" pitchFamily="34" charset="0"/>
                <a:ea typeface="ヒラギノ角ゴ Pro W3" pitchFamily="-112" charset="-128"/>
              </a:rPr>
              <a:t>Interrelationship digraphs </a:t>
            </a:r>
            <a:r>
              <a:rPr lang="en-US" altLang="en-US" dirty="0" smtClean="0">
                <a:latin typeface="Arial" pitchFamily="34" charset="0"/>
                <a:ea typeface="ヒラギノ角ゴ Pro W3" pitchFamily="-112" charset="-128"/>
              </a:rPr>
              <a:t>– A method for identifying cause-and-effect relationships by clearly defining the problem to be solved, identifying the key elements of the problem, and then describing the relationships between each of the key elements.</a:t>
            </a:r>
          </a:p>
          <a:p>
            <a:pPr marL="171450" indent="-171450">
              <a:buFont typeface="Arial" panose="020B0604020202020204" pitchFamily="34" charset="0"/>
              <a:buChar char="•"/>
            </a:pPr>
            <a:r>
              <a:rPr lang="en-US" altLang="en-US" b="1" dirty="0" smtClean="0">
                <a:latin typeface="Arial" pitchFamily="34" charset="0"/>
                <a:ea typeface="ヒラギノ角ゴ Pro W3" pitchFamily="-112" charset="-128"/>
              </a:rPr>
              <a:t>Pareto charts </a:t>
            </a:r>
            <a:r>
              <a:rPr lang="en-US" altLang="en-US" dirty="0" smtClean="0">
                <a:latin typeface="Arial" pitchFamily="34" charset="0"/>
                <a:ea typeface="ヒラギノ角ゴ Pro W3" pitchFamily="-112" charset="-128"/>
              </a:rPr>
              <a:t>– A histogram that ranks the categories in a chart from most frequent to least frequent, thus facilitating risk prioritization.</a:t>
            </a:r>
          </a:p>
          <a:p>
            <a:pPr marL="171450" indent="-171450">
              <a:buFont typeface="Arial" panose="020B0604020202020204" pitchFamily="34" charset="0"/>
              <a:buChar char="•"/>
            </a:pPr>
            <a:r>
              <a:rPr lang="en-US" altLang="en-US" b="1" dirty="0" smtClean="0">
                <a:latin typeface="Arial" pitchFamily="34" charset="0"/>
                <a:ea typeface="ヒラギノ角ゴ Pro W3" pitchFamily="-112" charset="-128"/>
              </a:rPr>
              <a:t>PERT (program evaluation and review technique) charts </a:t>
            </a:r>
            <a:r>
              <a:rPr lang="en-US" altLang="en-US" dirty="0" smtClean="0">
                <a:latin typeface="Arial" pitchFamily="34" charset="0"/>
                <a:ea typeface="ヒラギノ角ゴ Pro W3" pitchFamily="-112" charset="-128"/>
              </a:rPr>
              <a:t>– A diagram depicting interdependencies between project activities, showing the sequence and duration of each activity. When complete, the chart shows the time necessary to complete the project and the activities that determine that time (the critical path).</a:t>
            </a:r>
          </a:p>
          <a:p>
            <a:pPr marL="171450" indent="-171450">
              <a:buFont typeface="Arial" panose="020B0604020202020204" pitchFamily="34" charset="0"/>
              <a:buChar char="•"/>
            </a:pPr>
            <a:r>
              <a:rPr lang="en-US" altLang="en-US" b="1" dirty="0" smtClean="0">
                <a:latin typeface="Arial" pitchFamily="34" charset="0"/>
                <a:ea typeface="ヒラギノ角ゴ Pro W3" pitchFamily="-112" charset="-128"/>
              </a:rPr>
              <a:t>Risk management plan </a:t>
            </a:r>
            <a:r>
              <a:rPr lang="en-US" altLang="en-US" dirty="0" smtClean="0">
                <a:latin typeface="Arial" pitchFamily="34" charset="0"/>
                <a:ea typeface="ヒラギノ角ゴ Pro W3" pitchFamily="-112" charset="-128"/>
              </a:rPr>
              <a:t>– A comprehensive plan documenting how risks will be managed on a given project. It contains processes, activities, milestones, organizations, responsibilities, and details of each major risk management activity and how it is to be accomplished. It is an integral part of the project management plan.</a:t>
            </a: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D8AE2123-B988-44D7-ABB7-4833D9744837}" type="slidenum">
              <a:rPr lang="en-US" altLang="en-US" smtClean="0"/>
              <a:pPr eaLnBrk="1" hangingPunct="1"/>
              <a:t>72</a:t>
            </a:fld>
            <a:endParaRPr lang="en-US" altLang="en-US" dirty="0" smtClean="0"/>
          </a:p>
        </p:txBody>
      </p:sp>
    </p:spTree>
    <p:extLst>
      <p:ext uri="{BB962C8B-B14F-4D97-AF65-F5344CB8AC3E}">
        <p14:creationId xmlns:p14="http://schemas.microsoft.com/office/powerpoint/2010/main" val="326227910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Cost-effectiveness modeling assumes you are incurring a cost and focuses on the question of what the value of that cost is. This is a rational means of economic analysis used to determine the utility of a specific strategy. It is a nearly foregone conclusion you will be spending resources on security; this just reframes the question to one of utility and outcome from the activity.</a:t>
            </a:r>
          </a:p>
          <a:p>
            <a:endParaRPr lang="en-US" dirty="0" smtClean="0"/>
          </a:p>
          <a:p>
            <a:r>
              <a:rPr lang="en-US" dirty="0" smtClean="0"/>
              <a:t>A related term, total cost of ownership (TCO), is the set of all costs, everything from capital costs to operational and exception-handling costs, that is associated with a technology. There are a lot of arguments over how to calculate TCO, typically to favor one solution over another, but that is not important in this instance. It is important to note the differences between normal operational costs and exception handling. Exception handling is always more expensive.</a:t>
            </a:r>
          </a:p>
          <a:p>
            <a:endParaRPr lang="en-US" dirty="0" smtClean="0"/>
          </a:p>
          <a:p>
            <a:r>
              <a:rPr lang="en-US" dirty="0" smtClean="0"/>
              <a:t>The objective in risk management is to have a set of overlapping controls such that the TCO is minimized. This means that the solution has a measured effectiveness across the risk spectrum and that exceptions are minimalized. This is where the compliance versus security debate becomes interesting. We establish compliance rules for a variety of reasons, but once established, their future effectiveness depends upon the assumption that the same risk environment exists as when they were created. Should the risk, the value, or the impact change over time, the cost effectiveness of the compliance-directed control can shift, frequently in a negative fashion.</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73</a:t>
            </a:fld>
            <a:endParaRPr lang="en-US" altLang="en-US" dirty="0"/>
          </a:p>
        </p:txBody>
      </p:sp>
    </p:spTree>
    <p:extLst>
      <p:ext uri="{BB962C8B-B14F-4D97-AF65-F5344CB8AC3E}">
        <p14:creationId xmlns:p14="http://schemas.microsoft.com/office/powerpoint/2010/main" val="1020731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itchFamily="34" charset="0"/>
              <a:ea typeface="ヒラギノ角ゴ Pro W3" pitchFamily="-112" charset="-128"/>
            </a:endParaRPr>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D357B3C5-7C56-45D5-8C10-9CD62BDD27D1}" type="slidenum">
              <a:rPr lang="en-US" altLang="en-US" smtClean="0"/>
              <a:pPr eaLnBrk="1" hangingPunct="1"/>
              <a:t>10</a:t>
            </a:fld>
            <a:endParaRPr lang="en-US" altLang="en-US" dirty="0" smtClean="0"/>
          </a:p>
        </p:txBody>
      </p:sp>
    </p:spTree>
    <p:extLst>
      <p:ext uri="{BB962C8B-B14F-4D97-AF65-F5344CB8AC3E}">
        <p14:creationId xmlns:p14="http://schemas.microsoft.com/office/powerpoint/2010/main" val="273233908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manner of examining best practices is to ensure that the business has the set of best practices to cover its operational responsibilities. At a deeper level, the details of these practices need to themselves be best practices if one is to get the best level of protection.</a:t>
            </a:r>
          </a:p>
          <a:p>
            <a:endParaRPr lang="en-US" dirty="0" smtClean="0"/>
          </a:p>
          <a:p>
            <a:r>
              <a:rPr lang="en-US" dirty="0" smtClean="0"/>
              <a:t>At a minimum, risk mitigation best practices include business continuity, high availability, fault tolerance, and disaster recovery concepts.</a:t>
            </a:r>
          </a:p>
          <a:p>
            <a:endParaRPr lang="en-US" dirty="0" smtClean="0"/>
          </a:p>
          <a:p>
            <a:r>
              <a:rPr lang="en-US" dirty="0" smtClean="0"/>
              <a:t>None of these operate in isolation. In fact, they are all interconnected, sharing elements as they all work together to achieve a common purpose: the security of the data in the enterprise, which is measured in terms of risk exposure.</a:t>
            </a:r>
          </a:p>
          <a:p>
            <a:endParaRPr lang="en-US" dirty="0" smtClean="0"/>
          </a:p>
          <a:p>
            <a:r>
              <a:rPr lang="en-US" dirty="0" smtClean="0"/>
              <a:t>Key elements of best practices include understanding of vulnerabilities, understanding the threat vectors and likelihoods of occurrence, and the use of mitigation techniques to reduce residual risk to manageable levels.</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74</a:t>
            </a:fld>
            <a:endParaRPr lang="en-US" altLang="en-US" dirty="0"/>
          </a:p>
        </p:txBody>
      </p:sp>
    </p:spTree>
    <p:extLst>
      <p:ext uri="{BB962C8B-B14F-4D97-AF65-F5344CB8AC3E}">
        <p14:creationId xmlns:p14="http://schemas.microsoft.com/office/powerpoint/2010/main" val="252715759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systems have bugs or errors. Not all errors or bugs are vulnerabilities.</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75</a:t>
            </a:fld>
            <a:endParaRPr lang="en-US" altLang="en-US" dirty="0"/>
          </a:p>
        </p:txBody>
      </p:sp>
    </p:spTree>
    <p:extLst>
      <p:ext uri="{BB962C8B-B14F-4D97-AF65-F5344CB8AC3E}">
        <p14:creationId xmlns:p14="http://schemas.microsoft.com/office/powerpoint/2010/main" val="427653839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76</a:t>
            </a:fld>
            <a:endParaRPr lang="en-US" altLang="en-US" dirty="0"/>
          </a:p>
        </p:txBody>
      </p:sp>
    </p:spTree>
    <p:extLst>
      <p:ext uri="{BB962C8B-B14F-4D97-AF65-F5344CB8AC3E}">
        <p14:creationId xmlns:p14="http://schemas.microsoft.com/office/powerpoint/2010/main" val="275260803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threat is any circumstance or event with the potential to cause harm to an asset. For example, a malicious hacker might choose to hack your system by using readily available hacking tools.</a:t>
            </a:r>
          </a:p>
          <a:p>
            <a:endParaRPr lang="en-US" dirty="0" smtClean="0"/>
          </a:p>
          <a:p>
            <a:r>
              <a:rPr lang="en-US" sz="1200" i="0" kern="1200" dirty="0" smtClean="0">
                <a:solidFill>
                  <a:schemeClr val="tx1"/>
                </a:solidFill>
                <a:effectLst/>
                <a:latin typeface="Arial" charset="0"/>
                <a:ea typeface="ヒラギノ角ゴ Pro W3" pitchFamily="-111" charset="-128"/>
                <a:cs typeface="ヒラギノ角ゴ Pro W3" pitchFamily="-111" charset="-128"/>
              </a:rPr>
              <a:t>There are a wide range of threat vectors that a security professional needs to understand:</a:t>
            </a:r>
          </a:p>
          <a:p>
            <a:pPr marL="171450" indent="-171450">
              <a:buFont typeface="Arial" panose="020B0604020202020204" pitchFamily="34" charset="0"/>
              <a:buChar char="•"/>
            </a:pPr>
            <a:r>
              <a:rPr lang="en-US" sz="1200" i="0" kern="1200" dirty="0" smtClean="0">
                <a:solidFill>
                  <a:schemeClr val="tx1"/>
                </a:solidFill>
                <a:effectLst/>
                <a:latin typeface="Arial" charset="0"/>
                <a:ea typeface="ヒラギノ角ゴ Pro W3" pitchFamily="-111" charset="-128"/>
                <a:cs typeface="ヒラギノ角ゴ Pro W3" pitchFamily="-111" charset="-128"/>
              </a:rPr>
              <a:t>The Web (fake sites, session hijacking, malware, watering hole attacks)</a:t>
            </a:r>
          </a:p>
          <a:p>
            <a:pPr marL="171450" indent="-171450">
              <a:buFont typeface="Arial" panose="020B0604020202020204" pitchFamily="34" charset="0"/>
              <a:buChar char="•"/>
            </a:pPr>
            <a:r>
              <a:rPr lang="en-US" sz="1200" i="0" kern="1200" dirty="0" smtClean="0">
                <a:solidFill>
                  <a:schemeClr val="tx1"/>
                </a:solidFill>
                <a:effectLst/>
                <a:latin typeface="Arial" charset="0"/>
                <a:ea typeface="ヒラギノ角ゴ Pro W3" pitchFamily="-111" charset="-128"/>
                <a:cs typeface="ヒラギノ角ゴ Pro W3" pitchFamily="-111" charset="-128"/>
              </a:rPr>
              <a:t>Wireless unsecured hotspots</a:t>
            </a:r>
          </a:p>
          <a:p>
            <a:pPr marL="171450" indent="-171450">
              <a:buFont typeface="Arial" panose="020B0604020202020204" pitchFamily="34" charset="0"/>
              <a:buChar char="•"/>
            </a:pPr>
            <a:r>
              <a:rPr lang="en-US" sz="1200" i="0" kern="1200" dirty="0" smtClean="0">
                <a:solidFill>
                  <a:schemeClr val="tx1"/>
                </a:solidFill>
                <a:effectLst/>
                <a:latin typeface="Arial" charset="0"/>
                <a:ea typeface="ヒラギノ角ゴ Pro W3" pitchFamily="-111" charset="-128"/>
                <a:cs typeface="ヒラギノ角ゴ Pro W3" pitchFamily="-111" charset="-128"/>
              </a:rPr>
              <a:t>Mobile devices (iOS/Android)</a:t>
            </a:r>
          </a:p>
          <a:p>
            <a:pPr marL="171450" indent="-171450">
              <a:buFont typeface="Arial" panose="020B0604020202020204" pitchFamily="34" charset="0"/>
              <a:buChar char="•"/>
            </a:pPr>
            <a:r>
              <a:rPr lang="en-US" sz="1200" i="0" kern="1200" dirty="0" smtClean="0">
                <a:solidFill>
                  <a:schemeClr val="tx1"/>
                </a:solidFill>
                <a:effectLst/>
                <a:latin typeface="Arial" charset="0"/>
                <a:ea typeface="ヒラギノ角ゴ Pro W3" pitchFamily="-111" charset="-128"/>
                <a:cs typeface="ヒラギノ角ゴ Pro W3" pitchFamily="-111" charset="-128"/>
              </a:rPr>
              <a:t>USB (removable) media</a:t>
            </a:r>
          </a:p>
          <a:p>
            <a:pPr marL="171450" indent="-171450">
              <a:buFont typeface="Arial" panose="020B0604020202020204" pitchFamily="34" charset="0"/>
              <a:buChar char="•"/>
            </a:pPr>
            <a:r>
              <a:rPr lang="en-US" sz="1200" i="0" kern="1200" dirty="0" smtClean="0">
                <a:solidFill>
                  <a:schemeClr val="tx1"/>
                </a:solidFill>
                <a:effectLst/>
                <a:latin typeface="Arial" charset="0"/>
                <a:ea typeface="ヒラギノ角ゴ Pro W3" pitchFamily="-111" charset="-128"/>
                <a:cs typeface="ヒラギノ角ゴ Pro W3" pitchFamily="-111" charset="-128"/>
              </a:rPr>
              <a:t>E-mail (links, attachments, malware)</a:t>
            </a:r>
          </a:p>
          <a:p>
            <a:pPr marL="171450" indent="-171450">
              <a:buFont typeface="Arial" panose="020B0604020202020204" pitchFamily="34" charset="0"/>
              <a:buChar char="•"/>
            </a:pPr>
            <a:r>
              <a:rPr lang="en-US" sz="1200" i="0" kern="1200" dirty="0" smtClean="0">
                <a:solidFill>
                  <a:schemeClr val="tx1"/>
                </a:solidFill>
                <a:effectLst/>
                <a:latin typeface="Arial" charset="0"/>
                <a:ea typeface="ヒラギノ角ゴ Pro W3" pitchFamily="-111" charset="-128"/>
                <a:cs typeface="ヒラギノ角ゴ Pro W3" pitchFamily="-111" charset="-128"/>
              </a:rPr>
              <a:t>Social engineering (deceptions, hoaxes, scams, and fraud)</a:t>
            </a:r>
          </a:p>
          <a:p>
            <a:pPr marL="0" indent="0">
              <a:buFont typeface="Arial" panose="020B0604020202020204" pitchFamily="34" charset="0"/>
              <a:buNone/>
            </a:pPr>
            <a:endParaRPr lang="en-US" sz="1200" i="0" kern="1200" dirty="0" smtClean="0">
              <a:solidFill>
                <a:schemeClr val="tx1"/>
              </a:solidFill>
              <a:effectLst/>
              <a:latin typeface="Arial" charset="0"/>
              <a:ea typeface="ヒラギノ角ゴ Pro W3" pitchFamily="-111" charset="-128"/>
              <a:cs typeface="ヒラギノ角ゴ Pro W3" pitchFamily="-111" charset="-128"/>
            </a:endParaRPr>
          </a:p>
          <a:p>
            <a:pPr marL="0" indent="0">
              <a:buFont typeface="Arial" panose="020B0604020202020204" pitchFamily="34" charset="0"/>
              <a:buNone/>
            </a:pPr>
            <a:r>
              <a:rPr lang="en-US" sz="1200" i="0" kern="1200" dirty="0" smtClean="0">
                <a:solidFill>
                  <a:schemeClr val="tx1"/>
                </a:solidFill>
                <a:effectLst/>
                <a:latin typeface="Arial" charset="0"/>
                <a:ea typeface="ヒラギノ角ゴ Pro W3" pitchFamily="-111" charset="-128"/>
                <a:cs typeface="ヒラギノ角ゴ Pro W3" pitchFamily="-111" charset="-128"/>
              </a:rPr>
              <a:t>This listing is merely a sample of threat vectors. From a defensive point of view, it is important not to become fixated on specific threats, but rather to pay attention to the threat vectors. If a user visits a web site that has malicious code, then the nature of the code, although important from a technical view in one respect, is not the primary concern. The primary issue is the malicious site, as this is the threat vector.</a:t>
            </a:r>
          </a:p>
          <a:p>
            <a:pPr marL="0" indent="0">
              <a:buFont typeface="Arial" panose="020B0604020202020204" pitchFamily="34" charset="0"/>
              <a:buNone/>
            </a:pPr>
            <a:r>
              <a:rPr lang="en-US" sz="1200" i="0" kern="1200" dirty="0" smtClean="0">
                <a:solidFill>
                  <a:schemeClr val="tx1"/>
                </a:solidFill>
                <a:effectLst/>
                <a:latin typeface="Arial" charset="0"/>
                <a:ea typeface="ヒラギノ角ゴ Pro W3" pitchFamily="-111" charset="-128"/>
                <a:cs typeface="ヒラギノ角ゴ Pro W3" pitchFamily="-111" charset="-128"/>
              </a:rPr>
              <a:t/>
            </a:r>
            <a:br>
              <a:rPr lang="en-US" sz="1200" i="0" kern="1200" dirty="0" smtClean="0">
                <a:solidFill>
                  <a:schemeClr val="tx1"/>
                </a:solidFill>
                <a:effectLst/>
                <a:latin typeface="Arial" charset="0"/>
                <a:ea typeface="ヒラギノ角ゴ Pro W3" pitchFamily="-111" charset="-128"/>
                <a:cs typeface="ヒラギノ角ゴ Pro W3" pitchFamily="-111" charset="-128"/>
              </a:rPr>
            </a:b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77</a:t>
            </a:fld>
            <a:endParaRPr lang="en-US" altLang="en-US" dirty="0"/>
          </a:p>
        </p:txBody>
      </p:sp>
    </p:spTree>
    <p:extLst>
      <p:ext uri="{BB962C8B-B14F-4D97-AF65-F5344CB8AC3E}">
        <p14:creationId xmlns:p14="http://schemas.microsoft.com/office/powerpoint/2010/main" val="4599166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as an insurance company cannot tell you when you will have an accident, no one can predict when a security event will occur. What can be determined is that over some course of time—say, the next year—a significant number of users will click malicious links in e-mails. The threat likelihood of different types of attacks will change over time. Years ago, web defacements were all the rage. Today, spear phishing is more prevalent.</a:t>
            </a:r>
          </a:p>
          <a:p>
            <a:endParaRPr lang="en-US" dirty="0" smtClean="0"/>
          </a:p>
          <a:p>
            <a:r>
              <a:rPr lang="en-US" dirty="0" smtClean="0"/>
              <a:t>When examining risk, the probability or threat likelihood plays a significant role in the determination of risk and mitigation options. In many cases, the likelihood is treated as certain, and for repeat attacks, this may be appropriate, but it certainly is not universally true.</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78</a:t>
            </a:fld>
            <a:endParaRPr lang="en-US" altLang="en-US" dirty="0"/>
          </a:p>
        </p:txBody>
      </p:sp>
    </p:spTree>
    <p:extLst>
      <p:ext uri="{BB962C8B-B14F-4D97-AF65-F5344CB8AC3E}">
        <p14:creationId xmlns:p14="http://schemas.microsoft.com/office/powerpoint/2010/main" val="126191855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Risks are absolutes—they cannot be removed or eliminated. Actions can be taken to change the effects that a risk poses to a system, but the risk itself doesn’t really change, no matter what actions are taken to mitigate that risk. A high risk will always be a high risk. However, actions can be taken to reduce the impact of that risk if it occurs. A limited number of strategies can be used to manage risk. The risk can be avoided, transferred, mitigated, or accepted. </a:t>
            </a:r>
            <a:r>
              <a:rPr lang="en-US" sz="1200" i="0" kern="1200" dirty="0" smtClean="0">
                <a:solidFill>
                  <a:schemeClr val="tx1"/>
                </a:solidFill>
                <a:effectLst/>
                <a:latin typeface="Arial" charset="0"/>
                <a:ea typeface="ヒラギノ角ゴ Pro W3" pitchFamily="-111" charset="-128"/>
                <a:cs typeface="ヒラギノ角ゴ Pro W3" pitchFamily="-111" charset="-128"/>
              </a:rPr>
              <a:t>Avoiding the risk can be accomplished in many ways. Although threats cannot be removed from the environment, one’s exposure can be altered. Not deploying a module that increases risk is one manner of risk avoidance.</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79</a:t>
            </a:fld>
            <a:endParaRPr lang="en-US" altLang="en-US" dirty="0"/>
          </a:p>
        </p:txBody>
      </p:sp>
    </p:spTree>
    <p:extLst>
      <p:ext uri="{BB962C8B-B14F-4D97-AF65-F5344CB8AC3E}">
        <p14:creationId xmlns:p14="http://schemas.microsoft.com/office/powerpoint/2010/main" val="231584679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risk can be avoided, transferred, mitigated, or accepted. </a:t>
            </a:r>
            <a:r>
              <a:rPr lang="en-US" sz="1200" i="0" kern="1200" dirty="0" smtClean="0">
                <a:solidFill>
                  <a:schemeClr val="tx1"/>
                </a:solidFill>
                <a:effectLst/>
                <a:latin typeface="Arial" charset="0"/>
                <a:ea typeface="ヒラギノ角ゴ Pro W3" pitchFamily="-111" charset="-128"/>
                <a:cs typeface="ヒラギノ角ゴ Pro W3" pitchFamily="-111" charset="-128"/>
              </a:rPr>
              <a:t>Avoiding the risk can be accomplished in many ways. Although threats cannot be removed from the environment, one’s exposure can be altered. Not deploying a module that increases risk is one manner of risk avoidance.</a:t>
            </a:r>
            <a:endParaRPr lang="en-US" sz="1200" i="0" kern="1200" baseline="0" dirty="0" smtClean="0">
              <a:solidFill>
                <a:schemeClr val="tx1"/>
              </a:solidFill>
              <a:effectLst/>
              <a:latin typeface="Arial" charset="0"/>
              <a:ea typeface="ヒラギノ角ゴ Pro W3" pitchFamily="-111" charset="-128"/>
              <a:cs typeface="ヒラギノ角ゴ Pro W3" pitchFamily="-111" charset="-128"/>
            </a:endParaRPr>
          </a:p>
          <a:p>
            <a:endParaRPr lang="en-US" sz="1200" i="0" kern="1200" baseline="0" dirty="0" smtClean="0">
              <a:solidFill>
                <a:schemeClr val="tx1"/>
              </a:solidFill>
              <a:effectLst/>
              <a:latin typeface="Arial" charset="0"/>
              <a:ea typeface="ヒラギノ角ゴ Pro W3" pitchFamily="-111" charset="-128"/>
            </a:endParaRPr>
          </a:p>
          <a:p>
            <a:r>
              <a:rPr lang="en-US" sz="1200" i="0" kern="1200" dirty="0" smtClean="0">
                <a:solidFill>
                  <a:schemeClr val="tx1"/>
                </a:solidFill>
                <a:effectLst/>
                <a:latin typeface="Arial" charset="0"/>
                <a:ea typeface="ヒラギノ角ゴ Pro W3" pitchFamily="-111" charset="-128"/>
                <a:cs typeface="ヒラギノ角ゴ Pro W3" pitchFamily="-111" charset="-128"/>
              </a:rPr>
              <a:t>Another possible action to manage risk is to transfer that risk. A common method of transferring risk is to purchase insurance. Insurance allows risk to be</a:t>
            </a:r>
            <a:r>
              <a:rPr lang="en-US" sz="1200" i="0" kern="1200" baseline="0" dirty="0" smtClean="0">
                <a:solidFill>
                  <a:schemeClr val="tx1"/>
                </a:solidFill>
                <a:effectLst/>
                <a:latin typeface="Arial" charset="0"/>
                <a:ea typeface="ヒラギノ角ゴ Pro W3" pitchFamily="-111" charset="-128"/>
                <a:cs typeface="ヒラギノ角ゴ Pro W3" pitchFamily="-111" charset="-128"/>
              </a:rPr>
              <a:t> </a:t>
            </a:r>
            <a:r>
              <a:rPr lang="en-US" sz="1200" i="0" kern="1200" dirty="0" smtClean="0">
                <a:solidFill>
                  <a:schemeClr val="tx1"/>
                </a:solidFill>
                <a:effectLst/>
                <a:latin typeface="Arial" charset="0"/>
                <a:ea typeface="ヒラギノ角ゴ Pro W3" pitchFamily="-111" charset="-128"/>
                <a:cs typeface="ヒラギノ角ゴ Pro W3" pitchFamily="-111" charset="-128"/>
              </a:rPr>
              <a:t>transferred to a third party that manages specific types of risk for multiple parties, thus reducing the individual cost. Another common example of risk transfer is the protection against fraud that consumers have on their credit cards. The risk is transferred to another party, so people can use the card in confidence.</a:t>
            </a:r>
          </a:p>
          <a:p>
            <a:r>
              <a:rPr lang="en-US" sz="1200" i="0" kern="1200" dirty="0" smtClean="0">
                <a:solidFill>
                  <a:schemeClr val="tx1"/>
                </a:solidFill>
                <a:effectLst/>
                <a:latin typeface="Arial" charset="0"/>
                <a:ea typeface="ヒラギノ角ゴ Pro W3" pitchFamily="-111" charset="-128"/>
                <a:cs typeface="ヒラギノ角ゴ Pro W3" pitchFamily="-111" charset="-128"/>
              </a:rPr>
              <a:t/>
            </a:r>
            <a:br>
              <a:rPr lang="en-US" sz="1200" i="0" kern="1200" dirty="0" smtClean="0">
                <a:solidFill>
                  <a:schemeClr val="tx1"/>
                </a:solidFill>
                <a:effectLst/>
                <a:latin typeface="Arial" charset="0"/>
                <a:ea typeface="ヒラギノ角ゴ Pro W3" pitchFamily="-111" charset="-128"/>
                <a:cs typeface="ヒラギノ角ゴ Pro W3" pitchFamily="-111" charset="-128"/>
              </a:rPr>
            </a:br>
            <a:r>
              <a:rPr lang="en-US" sz="1200" i="0" kern="1200" dirty="0" smtClean="0">
                <a:solidFill>
                  <a:schemeClr val="tx1"/>
                </a:solidFill>
                <a:effectLst/>
                <a:latin typeface="Arial" charset="0"/>
                <a:ea typeface="ヒラギノ角ゴ Pro W3" pitchFamily="-111" charset="-128"/>
                <a:cs typeface="ヒラギノ角ゴ Pro W3" pitchFamily="-111" charset="-128"/>
              </a:rPr>
              <a:t>Risk can also be mitigated through the application of controls that reduce the impact of an attack. Controls can alert operators so that the level of exposure is reduced through process intervention. When an action occurs that is outside the accepted risk profile, a second set of rules can be applied, such as calling the customer for verification before committing a transaction. Controls such as these can act to reduce the risk associated with potential high-risk operations.</a:t>
            </a:r>
          </a:p>
          <a:p>
            <a:r>
              <a:rPr lang="en-US" sz="1200" i="0" kern="1200" dirty="0" smtClean="0">
                <a:solidFill>
                  <a:schemeClr val="tx1"/>
                </a:solidFill>
                <a:effectLst/>
                <a:latin typeface="Arial" charset="0"/>
                <a:ea typeface="ヒラギノ角ゴ Pro W3" pitchFamily="-111" charset="-128"/>
                <a:cs typeface="ヒラギノ角ゴ Pro W3" pitchFamily="-111" charset="-128"/>
              </a:rPr>
              <a:t> </a:t>
            </a:r>
          </a:p>
          <a:p>
            <a:r>
              <a:rPr lang="en-US" sz="1200" i="0" kern="1200" dirty="0" smtClean="0">
                <a:solidFill>
                  <a:schemeClr val="tx1"/>
                </a:solidFill>
                <a:effectLst/>
                <a:latin typeface="Arial" charset="0"/>
                <a:ea typeface="ヒラギノ角ゴ Pro W3" pitchFamily="-111" charset="-128"/>
                <a:cs typeface="ヒラギノ角ゴ Pro W3" pitchFamily="-111" charset="-128"/>
              </a:rPr>
              <a:t>Accepting risk is always an option; in fact, if risks are not addressed, then this action occurs as a default. Understand that risk cannot be completely eliminated. A risk that remains after implementing controls is termed a </a:t>
            </a:r>
            <a:r>
              <a:rPr lang="en-US" sz="1200" i="1" kern="1200" dirty="0" smtClean="0">
                <a:solidFill>
                  <a:schemeClr val="tx1"/>
                </a:solidFill>
                <a:effectLst/>
                <a:latin typeface="Arial" charset="0"/>
                <a:ea typeface="ヒラギノ角ゴ Pro W3" pitchFamily="-111" charset="-128"/>
                <a:cs typeface="ヒラギノ角ゴ Pro W3" pitchFamily="-111" charset="-128"/>
              </a:rPr>
              <a:t>residual risk. </a:t>
            </a:r>
            <a:r>
              <a:rPr lang="en-US" sz="1200" i="0" kern="1200" dirty="0" smtClean="0">
                <a:solidFill>
                  <a:schemeClr val="tx1"/>
                </a:solidFill>
                <a:effectLst/>
                <a:latin typeface="Arial" charset="0"/>
                <a:ea typeface="ヒラギノ角ゴ Pro W3" pitchFamily="-111" charset="-128"/>
                <a:cs typeface="ヒラギノ角ゴ Pro W3" pitchFamily="-111" charset="-128"/>
              </a:rPr>
              <a:t>In this step, you further evaluate residual risks to identify where additional controls are required to reduce risk even more. This leads us to the earlier statement, in the chapter introduction, that the risk management process is iterative.</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80</a:t>
            </a:fld>
            <a:endParaRPr lang="en-US" altLang="en-US" dirty="0"/>
          </a:p>
        </p:txBody>
      </p:sp>
    </p:spTree>
    <p:extLst>
      <p:ext uri="{BB962C8B-B14F-4D97-AF65-F5344CB8AC3E}">
        <p14:creationId xmlns:p14="http://schemas.microsoft.com/office/powerpoint/2010/main" val="138909359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examining a complex system such as a cloud or virtual computing environment from a risk perspective, several basic considerations always need to be observed. First, the fact that a system is either in the cloud or virtualized does not change how risk works. Risk is everywhere, and changing a system to a</a:t>
            </a:r>
            <a:r>
              <a:rPr lang="en-US" baseline="0" dirty="0" smtClean="0"/>
              <a:t> </a:t>
            </a:r>
            <a:r>
              <a:rPr lang="en-US" dirty="0" smtClean="0"/>
              <a:t>new environment does not change the fact that there are risks.</a:t>
            </a:r>
          </a:p>
          <a:p>
            <a:endParaRPr lang="en-US" dirty="0" smtClean="0"/>
          </a:p>
          <a:p>
            <a:r>
              <a:rPr lang="en-US" dirty="0" smtClean="0"/>
              <a:t>Second, complexity can increase risk exposure. There are specific risks associated with both virtualization and cloud environments. Having data and computing occur in environments that are not under the direct control of the data owner adds both a layer of complexity and a degree of risk. The potential for issues with confidentiality, integrity, and availability increases with the loss of direct control over the environment. The virtualization and cloud layers also present new avenues of attack into a system.</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81</a:t>
            </a:fld>
            <a:endParaRPr lang="en-US" altLang="en-US" dirty="0"/>
          </a:p>
        </p:txBody>
      </p:sp>
    </p:spTree>
    <p:extLst>
      <p:ext uri="{BB962C8B-B14F-4D97-AF65-F5344CB8AC3E}">
        <p14:creationId xmlns:p14="http://schemas.microsoft.com/office/powerpoint/2010/main" val="190931284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Security is a particular challenge when data and computation are handled by a remote party, as in cloud computing. The specific challenge is how to allow data outside your enterprise and yet remain in control over the use of the data. The common answer is encryption. Through the proper use of encryption of data before it leaves the enterprise, external storage can still be performed securely by properly employing cryptographic elements.</a:t>
            </a:r>
          </a:p>
          <a:p>
            <a:endParaRPr lang="en-US" dirty="0" smtClean="0"/>
          </a:p>
          <a:p>
            <a:r>
              <a:rPr lang="en-US" dirty="0" smtClean="0"/>
              <a:t>The security requirements associated with confidentiality, integrity, and availability remain the responsibility of the data owner, and measures must be taken to ensure that these requirements are met, regardless of the location or usage associated with the data.</a:t>
            </a:r>
          </a:p>
          <a:p>
            <a:endParaRPr lang="en-US" dirty="0" smtClean="0"/>
          </a:p>
          <a:p>
            <a:r>
              <a:rPr lang="en-US" dirty="0" smtClean="0"/>
              <a:t>Another level of protections is through the use of service level agreements (SLAs) with the cloud vendor, although these frequently cannot offer much remedy in the event of data loss.</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82</a:t>
            </a:fld>
            <a:endParaRPr lang="en-US" altLang="en-US" dirty="0"/>
          </a:p>
        </p:txBody>
      </p:sp>
    </p:spTree>
    <p:extLst>
      <p:ext uri="{BB962C8B-B14F-4D97-AF65-F5344CB8AC3E}">
        <p14:creationId xmlns:p14="http://schemas.microsoft.com/office/powerpoint/2010/main" val="66314267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itchFamily="34" charset="0"/>
              <a:ea typeface="ヒラギノ角ゴ Pro W3" pitchFamily="-112" charset="-128"/>
            </a:endParaRPr>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C5E06162-EB09-4894-BCD4-0415B5F5662A}" type="slidenum">
              <a:rPr lang="en-US" altLang="en-US" smtClean="0"/>
              <a:pPr eaLnBrk="1" hangingPunct="1"/>
              <a:t>83</a:t>
            </a:fld>
            <a:endParaRPr lang="en-US" altLang="en-US" dirty="0" smtClean="0"/>
          </a:p>
        </p:txBody>
      </p:sp>
    </p:spTree>
    <p:extLst>
      <p:ext uri="{BB962C8B-B14F-4D97-AF65-F5344CB8AC3E}">
        <p14:creationId xmlns:p14="http://schemas.microsoft.com/office/powerpoint/2010/main" val="741320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altLang="en-US" dirty="0" smtClean="0">
                <a:latin typeface="Arial" pitchFamily="34" charset="0"/>
                <a:ea typeface="ヒラギノ角ゴ Pro W3" pitchFamily="-112" charset="-128"/>
              </a:rPr>
              <a:t>Threat example: A malicious hacker might choose to hack your system by using readily available hacking tools.</a:t>
            </a:r>
          </a:p>
          <a:p>
            <a:pPr>
              <a:buFontTx/>
              <a:buNone/>
            </a:pPr>
            <a:endParaRPr lang="en-US" altLang="en-US" dirty="0" smtClean="0">
              <a:latin typeface="Arial" pitchFamily="34" charset="0"/>
              <a:ea typeface="ヒラギノ角ゴ Pro W3" pitchFamily="-112" charset="-128"/>
            </a:endParaRPr>
          </a:p>
          <a:p>
            <a:pPr>
              <a:buFontTx/>
              <a:buNone/>
            </a:pPr>
            <a:r>
              <a:rPr lang="en-US" sz="1200" i="0" kern="1200" dirty="0" smtClean="0">
                <a:solidFill>
                  <a:schemeClr val="tx1"/>
                </a:solidFill>
                <a:effectLst/>
                <a:latin typeface="Arial" charset="0"/>
                <a:ea typeface="ヒラギノ角ゴ Pro W3" pitchFamily="-111" charset="-128"/>
                <a:cs typeface="ヒラギノ角ゴ Pro W3" pitchFamily="-111" charset="-128"/>
              </a:rPr>
              <a:t>A vulnerability can also be the result of a lack of security controls, or weaknesses in controls. Your system has a security vulnerability, for example, if you have not installed patches to fix a cross-site scripting (XSS) error on your web site.</a:t>
            </a:r>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557C7D74-28F2-494F-9DCC-6E5EE6529C9A}" type="slidenum">
              <a:rPr lang="en-US" altLang="en-US" smtClean="0"/>
              <a:pPr eaLnBrk="1" hangingPunct="1"/>
              <a:t>11</a:t>
            </a:fld>
            <a:endParaRPr lang="en-US" altLang="en-US" dirty="0" smtClean="0"/>
          </a:p>
        </p:txBody>
      </p:sp>
    </p:spTree>
    <p:extLst>
      <p:ext uri="{BB962C8B-B14F-4D97-AF65-F5344CB8AC3E}">
        <p14:creationId xmlns:p14="http://schemas.microsoft.com/office/powerpoint/2010/main" val="352059071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100" b="0" u="sng" dirty="0" smtClean="0">
                <a:latin typeface="Arial" pitchFamily="34" charset="0"/>
                <a:ea typeface="ＭＳ Ｐゴシック" pitchFamily="34" charset="-128"/>
              </a:rPr>
              <a:t>Advanced persistent threat (APT)</a:t>
            </a:r>
            <a:r>
              <a:rPr lang="en-US" altLang="en-US" sz="1100" b="0" dirty="0" smtClean="0">
                <a:latin typeface="Arial" pitchFamily="34" charset="0"/>
                <a:ea typeface="ＭＳ Ｐゴシック" pitchFamily="34" charset="-128"/>
              </a:rPr>
              <a:t> – A type of advanced threat where the actors desire long-term persistence in a system over short-term gain.</a:t>
            </a:r>
          </a:p>
          <a:p>
            <a:r>
              <a:rPr lang="en-US" altLang="en-US" sz="1100" b="0" u="sng" dirty="0" smtClean="0">
                <a:latin typeface="Arial" pitchFamily="34" charset="0"/>
                <a:ea typeface="ＭＳ Ｐゴシック" pitchFamily="34" charset="-128"/>
              </a:rPr>
              <a:t>Computer Emergency Response Team (CERT)</a:t>
            </a:r>
            <a:r>
              <a:rPr lang="en-US" altLang="en-US" sz="1100" b="0" dirty="0" smtClean="0">
                <a:latin typeface="Arial" pitchFamily="34" charset="0"/>
                <a:ea typeface="ＭＳ Ｐゴシック" pitchFamily="34" charset="-128"/>
              </a:rPr>
              <a:t> – Also known as a Computer Incident Response Team (CIRT), this group is responsible for investigating and responding</a:t>
            </a:r>
            <a:r>
              <a:rPr lang="en-US" altLang="en-US" sz="1100" b="0" baseline="0" dirty="0" smtClean="0">
                <a:latin typeface="Arial" pitchFamily="34" charset="0"/>
                <a:ea typeface="ＭＳ Ｐゴシック" pitchFamily="34" charset="-128"/>
              </a:rPr>
              <a:t> </a:t>
            </a:r>
            <a:r>
              <a:rPr lang="en-US" altLang="en-US" sz="1100" b="0" dirty="0" smtClean="0">
                <a:latin typeface="Arial" pitchFamily="34" charset="0"/>
                <a:ea typeface="ＭＳ Ｐゴシック" pitchFamily="34" charset="-128"/>
              </a:rPr>
              <a:t>to security breaches, viruses, and other potentially catastrophic incidents.</a:t>
            </a:r>
          </a:p>
          <a:p>
            <a:r>
              <a:rPr lang="en-US" altLang="en-US" sz="1100" b="0" u="sng" dirty="0" smtClean="0">
                <a:latin typeface="Arial" pitchFamily="34" charset="0"/>
                <a:ea typeface="ＭＳ Ｐゴシック" pitchFamily="34" charset="-128"/>
              </a:rPr>
              <a:t>Computer Incident Response Team (CIRT</a:t>
            </a:r>
            <a:r>
              <a:rPr lang="en-US" altLang="en-US" sz="1100" b="0" dirty="0" smtClean="0">
                <a:latin typeface="Arial" pitchFamily="34" charset="0"/>
                <a:ea typeface="ＭＳ Ｐゴシック" pitchFamily="34" charset="-128"/>
              </a:rPr>
              <a:t>) – </a:t>
            </a:r>
            <a:r>
              <a:rPr lang="en-US" altLang="en-US" sz="1100" b="0" i="1" dirty="0" smtClean="0">
                <a:latin typeface="Arial" pitchFamily="34" charset="0"/>
                <a:ea typeface="ＭＳ Ｐゴシック" pitchFamily="34" charset="-128"/>
              </a:rPr>
              <a:t>See</a:t>
            </a:r>
            <a:r>
              <a:rPr lang="en-US" altLang="en-US" sz="1100" b="0" dirty="0" smtClean="0">
                <a:latin typeface="Arial" pitchFamily="34" charset="0"/>
                <a:ea typeface="ＭＳ Ｐゴシック" pitchFamily="34" charset="-128"/>
              </a:rPr>
              <a:t> Computer Emergency Response Team (CERT).</a:t>
            </a:r>
          </a:p>
          <a:p>
            <a:r>
              <a:rPr lang="en-US" altLang="en-US" sz="1100" b="0" u="sng" dirty="0" smtClean="0">
                <a:latin typeface="Arial" pitchFamily="34" charset="0"/>
                <a:ea typeface="ＭＳ Ｐゴシック" pitchFamily="34" charset="-128"/>
              </a:rPr>
              <a:t>Cyber kill chain</a:t>
            </a:r>
            <a:r>
              <a:rPr lang="en-US" altLang="en-US" sz="1100" b="0" dirty="0" smtClean="0">
                <a:latin typeface="Arial" pitchFamily="34" charset="0"/>
                <a:ea typeface="ＭＳ Ｐゴシック" pitchFamily="34" charset="-128"/>
              </a:rPr>
              <a:t> – The application of kill chain</a:t>
            </a:r>
            <a:r>
              <a:rPr lang="en-US" sz="1100" kern="1200" dirty="0" smtClean="0">
                <a:solidFill>
                  <a:schemeClr val="tx1"/>
                </a:solidFill>
                <a:effectLst/>
                <a:latin typeface="Arial" charset="0"/>
                <a:ea typeface="ヒラギノ角ゴ Pro W3" pitchFamily="-111" charset="-128"/>
                <a:cs typeface="ヒラギノ角ゴ Pro W3" pitchFamily="-111" charset="-128"/>
              </a:rPr>
              <a:t>—</a:t>
            </a:r>
            <a:r>
              <a:rPr lang="en-US" sz="1100" b="0" i="0" u="none" strike="noStrike" kern="1200" baseline="0" dirty="0" smtClean="0">
                <a:solidFill>
                  <a:schemeClr val="tx1"/>
                </a:solidFill>
                <a:latin typeface="Arial" charset="0"/>
                <a:ea typeface="ヒラギノ角ゴ Pro W3" pitchFamily="-111" charset="-128"/>
                <a:cs typeface="ヒラギノ角ゴ Pro W3" pitchFamily="-111" charset="-128"/>
              </a:rPr>
              <a:t>targeting specific steps of a multistep process with the goal of disrupting the overall process</a:t>
            </a:r>
            <a:r>
              <a:rPr lang="en-US" sz="1100" kern="1200" dirty="0" smtClean="0">
                <a:solidFill>
                  <a:schemeClr val="tx1"/>
                </a:solidFill>
                <a:effectLst/>
                <a:latin typeface="Arial" charset="0"/>
                <a:ea typeface="ヒラギノ角ゴ Pro W3" pitchFamily="-111" charset="-128"/>
                <a:cs typeface="ヒラギノ角ゴ Pro W3" pitchFamily="-111" charset="-128"/>
              </a:rPr>
              <a:t>—</a:t>
            </a:r>
            <a:r>
              <a:rPr lang="en-US" altLang="en-US" sz="1100" b="0" dirty="0" smtClean="0">
                <a:latin typeface="Arial" pitchFamily="34" charset="0"/>
                <a:ea typeface="ＭＳ Ｐゴシック" pitchFamily="34" charset="-128"/>
              </a:rPr>
              <a:t>to a cyber incident, with the expressed purpose of disrupting the attack.</a:t>
            </a:r>
          </a:p>
          <a:p>
            <a:r>
              <a:rPr lang="en-US" altLang="en-US" sz="1100" b="0" u="sng" dirty="0" smtClean="0">
                <a:latin typeface="Arial" pitchFamily="34" charset="0"/>
                <a:ea typeface="ＭＳ Ｐゴシック" pitchFamily="34" charset="-128"/>
              </a:rPr>
              <a:t>Cyber Observable eXpression (CybOX</a:t>
            </a:r>
            <a:r>
              <a:rPr lang="en-US" altLang="en-US" sz="1100" b="0" dirty="0" smtClean="0">
                <a:latin typeface="Arial" pitchFamily="34" charset="0"/>
                <a:ea typeface="ＭＳ Ｐゴシック" pitchFamily="34" charset="-128"/>
              </a:rPr>
              <a:t>) – A structured (XML) language for describing cyber security events at a granular level.</a:t>
            </a:r>
          </a:p>
          <a:p>
            <a:r>
              <a:rPr lang="en-US" altLang="en-US" sz="1100" b="0" u="sng" dirty="0" smtClean="0">
                <a:latin typeface="Arial" pitchFamily="34" charset="0"/>
                <a:ea typeface="ＭＳ Ｐゴシック" pitchFamily="34" charset="-128"/>
              </a:rPr>
              <a:t>Data minimization</a:t>
            </a:r>
            <a:r>
              <a:rPr lang="en-US" altLang="en-US" sz="1100" b="0" dirty="0" smtClean="0">
                <a:latin typeface="Arial" pitchFamily="34" charset="0"/>
                <a:ea typeface="ＭＳ Ｐゴシック" pitchFamily="34" charset="-128"/>
              </a:rPr>
              <a:t> – A mitigation step that can play a key role in both operational efficiency and security.</a:t>
            </a:r>
          </a:p>
          <a:p>
            <a:r>
              <a:rPr lang="en-US" altLang="en-US" sz="1100" b="0" u="sng" dirty="0" smtClean="0">
                <a:latin typeface="Arial" pitchFamily="34" charset="0"/>
                <a:ea typeface="ＭＳ Ｐゴシック" pitchFamily="34" charset="-128"/>
              </a:rPr>
              <a:t>Footprinting</a:t>
            </a:r>
            <a:r>
              <a:rPr lang="en-US" altLang="en-US" sz="1100" b="0" dirty="0" smtClean="0">
                <a:latin typeface="Arial" pitchFamily="34" charset="0"/>
                <a:ea typeface="ＭＳ Ｐゴシック" pitchFamily="34" charset="-128"/>
              </a:rPr>
              <a:t> – The steps a tester uses to determine the range and scope of a system.</a:t>
            </a:r>
          </a:p>
          <a:p>
            <a:r>
              <a:rPr lang="en-US" altLang="en-US" sz="1100" b="0" u="sng" dirty="0" smtClean="0">
                <a:latin typeface="Arial" pitchFamily="34" charset="0"/>
                <a:ea typeface="ＭＳ Ｐゴシック" pitchFamily="34" charset="-128"/>
              </a:rPr>
              <a:t>Incident</a:t>
            </a:r>
            <a:r>
              <a:rPr lang="en-US" altLang="en-US" sz="1100" b="0" dirty="0" smtClean="0">
                <a:latin typeface="Arial" pitchFamily="34" charset="0"/>
                <a:ea typeface="ＭＳ Ｐゴシック" pitchFamily="34" charset="-128"/>
              </a:rPr>
              <a:t> – A situation that is different than normal for a specific circumstance.</a:t>
            </a:r>
          </a:p>
          <a:p>
            <a:r>
              <a:rPr lang="en-US" altLang="en-US" sz="1100" b="0" u="sng" dirty="0" smtClean="0">
                <a:latin typeface="Arial" pitchFamily="34" charset="0"/>
                <a:ea typeface="ＭＳ Ｐゴシック" pitchFamily="34" charset="-128"/>
              </a:rPr>
              <a:t>Incident response</a:t>
            </a:r>
            <a:r>
              <a:rPr lang="en-US" altLang="en-US" sz="1100" b="0" u="none" dirty="0" smtClean="0">
                <a:latin typeface="Arial" pitchFamily="34" charset="0"/>
                <a:ea typeface="ＭＳ Ｐゴシック" pitchFamily="34" charset="-128"/>
              </a:rPr>
              <a:t> </a:t>
            </a:r>
            <a:r>
              <a:rPr lang="en-US" altLang="en-US" sz="1100" b="0" dirty="0" smtClean="0">
                <a:latin typeface="Arial" pitchFamily="34" charset="0"/>
                <a:ea typeface="ＭＳ Ｐゴシック" pitchFamily="34" charset="-128"/>
              </a:rPr>
              <a:t>– The process of responding to, containing, analyzing, and recovering from a computer-related incident.</a:t>
            </a:r>
          </a:p>
          <a:p>
            <a:r>
              <a:rPr lang="en-US" altLang="en-US" sz="1100" b="0" u="sng" dirty="0" smtClean="0">
                <a:latin typeface="Arial" pitchFamily="34" charset="0"/>
                <a:ea typeface="ＭＳ Ｐゴシック" pitchFamily="34" charset="-128"/>
              </a:rPr>
              <a:t>Incident response policy</a:t>
            </a:r>
            <a:r>
              <a:rPr lang="en-US" altLang="en-US" sz="1100" b="0" dirty="0" smtClean="0">
                <a:latin typeface="Arial" pitchFamily="34" charset="0"/>
                <a:ea typeface="ＭＳ Ｐゴシック" pitchFamily="34" charset="-128"/>
              </a:rPr>
              <a:t> – Policy that details the roles and responsibilities of the organizational elements with respect to the process elements.</a:t>
            </a:r>
          </a:p>
          <a:p>
            <a:r>
              <a:rPr lang="en-US" altLang="en-US" sz="1100" b="0" u="sng" dirty="0" smtClean="0">
                <a:latin typeface="Arial" pitchFamily="34" charset="0"/>
                <a:ea typeface="ＭＳ Ｐゴシック" pitchFamily="34" charset="-128"/>
              </a:rPr>
              <a:t>Indicator of Compromise (IOC)</a:t>
            </a:r>
            <a:r>
              <a:rPr lang="en-US" altLang="en-US" sz="1100" b="0" dirty="0" smtClean="0">
                <a:latin typeface="Arial" pitchFamily="34" charset="0"/>
                <a:ea typeface="ＭＳ Ｐゴシック" pitchFamily="34" charset="-128"/>
              </a:rPr>
              <a:t> – A set of conditions or evidence that indicates a system may have been compromised.</a:t>
            </a:r>
          </a:p>
          <a:p>
            <a:r>
              <a:rPr lang="en-US" altLang="en-US" sz="1100" b="0" u="sng" dirty="0" smtClean="0">
                <a:latin typeface="Arial" pitchFamily="34" charset="0"/>
                <a:ea typeface="ＭＳ Ｐゴシック" pitchFamily="34" charset="-128"/>
              </a:rPr>
              <a:t>Information criticality</a:t>
            </a:r>
            <a:r>
              <a:rPr lang="en-US" altLang="en-US" sz="1100" b="0" dirty="0" smtClean="0">
                <a:latin typeface="Arial" pitchFamily="34" charset="0"/>
                <a:ea typeface="ＭＳ Ｐゴシック" pitchFamily="34" charset="-128"/>
              </a:rPr>
              <a:t> – An assessment of the value of specific elements of information and the systems that handle it.</a:t>
            </a:r>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4A7159E6-1FAC-462D-ACFE-4AACAD3295D0}" type="slidenum">
              <a:rPr lang="en-US" altLang="en-US" smtClean="0"/>
              <a:pPr eaLnBrk="1" hangingPunct="1"/>
              <a:t>85</a:t>
            </a:fld>
            <a:endParaRPr lang="en-US" altLang="en-US" dirty="0" smtClean="0"/>
          </a:p>
        </p:txBody>
      </p:sp>
    </p:spTree>
    <p:extLst>
      <p:ext uri="{BB962C8B-B14F-4D97-AF65-F5344CB8AC3E}">
        <p14:creationId xmlns:p14="http://schemas.microsoft.com/office/powerpoint/2010/main" val="426688315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0" u="sng" dirty="0" smtClean="0">
                <a:latin typeface="Arial" pitchFamily="34" charset="0"/>
                <a:ea typeface="ＭＳ Ｐゴシック" pitchFamily="34" charset="-128"/>
              </a:rPr>
              <a:t>Quarantine</a:t>
            </a:r>
            <a:r>
              <a:rPr lang="en-US" altLang="en-US" b="0" dirty="0" smtClean="0">
                <a:latin typeface="Arial" pitchFamily="34" charset="0"/>
                <a:ea typeface="ＭＳ Ｐゴシック" pitchFamily="34" charset="-128"/>
              </a:rPr>
              <a:t> – A process of isolating an object from its surroundings, preventing normal access methods.</a:t>
            </a:r>
          </a:p>
          <a:p>
            <a:r>
              <a:rPr lang="en-US" altLang="en-US" b="0" u="sng" dirty="0" smtClean="0">
                <a:latin typeface="Arial" pitchFamily="34" charset="0"/>
                <a:ea typeface="ＭＳ Ｐゴシック" pitchFamily="34" charset="-128"/>
              </a:rPr>
              <a:t>Remote administration Trojan (RAT)</a:t>
            </a:r>
            <a:r>
              <a:rPr lang="en-US" altLang="en-US" b="0" dirty="0" smtClean="0">
                <a:latin typeface="Arial" pitchFamily="34" charset="0"/>
                <a:ea typeface="ＭＳ Ｐゴシック" pitchFamily="34" charset="-128"/>
              </a:rPr>
              <a:t> – A form of malware designed to enable remote access to a system by an unauthorized party.</a:t>
            </a:r>
          </a:p>
          <a:p>
            <a:r>
              <a:rPr lang="en-US" altLang="en-US" b="0" u="sng" dirty="0" smtClean="0">
                <a:latin typeface="Arial" pitchFamily="34" charset="0"/>
                <a:ea typeface="ＭＳ Ｐゴシック" pitchFamily="34" charset="-128"/>
              </a:rPr>
              <a:t>Structured Threat Information eXpression (STIX)</a:t>
            </a:r>
            <a:r>
              <a:rPr lang="en-US" altLang="en-US" b="0" dirty="0" smtClean="0">
                <a:latin typeface="Arial" pitchFamily="34" charset="0"/>
                <a:ea typeface="ＭＳ Ｐゴシック" pitchFamily="34" charset="-128"/>
              </a:rPr>
              <a:t> – A standard XML schema for describing and exchanging threat information.</a:t>
            </a:r>
          </a:p>
          <a:p>
            <a:r>
              <a:rPr lang="en-US" altLang="en-US" b="0" u="sng" dirty="0" smtClean="0">
                <a:latin typeface="Arial" pitchFamily="34" charset="0"/>
                <a:ea typeface="ＭＳ Ｐゴシック" pitchFamily="34" charset="-128"/>
              </a:rPr>
              <a:t>Trusted Automated eXchange of Indicator Information (TAXII)</a:t>
            </a:r>
            <a:r>
              <a:rPr lang="en-US" altLang="en-US" b="0" dirty="0" smtClean="0">
                <a:latin typeface="Arial" pitchFamily="34" charset="0"/>
                <a:ea typeface="ＭＳ Ｐゴシック" pitchFamily="34" charset="-128"/>
              </a:rPr>
              <a:t> – An XML schema for the automated exchange of cyber indicators between trusted parties.</a:t>
            </a:r>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4A7159E6-1FAC-462D-ACFE-4AACAD3295D0}" type="slidenum">
              <a:rPr lang="en-US" altLang="en-US" smtClean="0"/>
              <a:pPr eaLnBrk="1" hangingPunct="1"/>
              <a:t>86</a:t>
            </a:fld>
            <a:endParaRPr lang="en-US" altLang="en-US" dirty="0" smtClean="0"/>
          </a:p>
        </p:txBody>
      </p:sp>
    </p:spTree>
    <p:extLst>
      <p:ext uri="{BB962C8B-B14F-4D97-AF65-F5344CB8AC3E}">
        <p14:creationId xmlns:p14="http://schemas.microsoft.com/office/powerpoint/2010/main" val="5103851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nSpc>
                <a:spcPct val="80000"/>
              </a:lnSpc>
              <a:buFont typeface="Arial" panose="020B0604020202020204" pitchFamily="34" charset="0"/>
              <a:buNone/>
            </a:pPr>
            <a:r>
              <a:rPr lang="en-US" altLang="en-US" sz="1000" dirty="0" smtClean="0">
                <a:latin typeface="Arial" pitchFamily="34" charset="0"/>
                <a:ea typeface="ＭＳ Ｐゴシック" pitchFamily="34" charset="-128"/>
              </a:rPr>
              <a:t>An </a:t>
            </a:r>
            <a:r>
              <a:rPr lang="en-US" altLang="en-US" sz="1000" b="1" dirty="0" smtClean="0">
                <a:latin typeface="Arial" pitchFamily="34" charset="0"/>
                <a:ea typeface="ＭＳ Ｐゴシック" pitchFamily="34" charset="-128"/>
              </a:rPr>
              <a:t>incident</a:t>
            </a:r>
            <a:r>
              <a:rPr lang="en-US" altLang="en-US" sz="1000" dirty="0" smtClean="0">
                <a:latin typeface="Arial" pitchFamily="34" charset="0"/>
                <a:ea typeface="ＭＳ Ｐゴシック" pitchFamily="34" charset="-128"/>
              </a:rPr>
              <a:t> is any event in an information system or network where the results are different than normal. Incident response is not just an information security operation. Incident response is an effort that involves the entire business. The security team may form a nucleus of the effort, but the key tasks are performed by many parts of the business.</a:t>
            </a:r>
          </a:p>
          <a:p>
            <a:pPr marL="0" indent="0">
              <a:lnSpc>
                <a:spcPct val="80000"/>
              </a:lnSpc>
              <a:buFont typeface="Arial" panose="020B0604020202020204" pitchFamily="34" charset="0"/>
              <a:buNone/>
            </a:pPr>
            <a:endParaRPr lang="en-US" altLang="en-US" sz="1000" dirty="0" smtClean="0">
              <a:latin typeface="Arial" pitchFamily="34" charset="0"/>
              <a:ea typeface="ＭＳ Ｐゴシック" pitchFamily="34" charset="-128"/>
            </a:endParaRPr>
          </a:p>
          <a:p>
            <a:pPr marL="0" indent="0">
              <a:lnSpc>
                <a:spcPct val="80000"/>
              </a:lnSpc>
              <a:buFont typeface="Arial" panose="020B0604020202020204" pitchFamily="34" charset="0"/>
              <a:buNone/>
            </a:pPr>
            <a:r>
              <a:rPr lang="en-US" altLang="en-US" sz="1000" b="1" dirty="0" smtClean="0">
                <a:latin typeface="Arial" pitchFamily="34" charset="0"/>
                <a:ea typeface="ＭＳ Ｐゴシック" pitchFamily="34" charset="-128"/>
              </a:rPr>
              <a:t>Incident response </a:t>
            </a:r>
            <a:r>
              <a:rPr lang="en-US" altLang="en-US" sz="1000" dirty="0" smtClean="0">
                <a:latin typeface="Arial" pitchFamily="34" charset="0"/>
                <a:ea typeface="ＭＳ Ｐゴシック" pitchFamily="34" charset="-128"/>
              </a:rPr>
              <a:t>is a term used to describe the steps an organization performs in response to any situation determined to be abnormal in the operation of a computer system. The causes of incidents are many, from the environment (storms), to errors on the part of users, to unauthorized actions by unauthorized users, to name a few. Although the causes may be many, the results can be classified into classes. A low-impact incident may not result in any significant risk exposure, so no action other than repairing the broken system is needed. A moderate-risk incident will require greater scrutiny and response efforts, and a high-level risk exposure incident will require the greatest scrutiny. To manage incidents when they occur, a table of guidelines for the incident response team needs to be created to assist in determining the level of response.</a:t>
            </a:r>
            <a:endParaRPr lang="en-US" altLang="en-US" sz="1000" dirty="0">
              <a:latin typeface="Arial" pitchFamily="34" charset="0"/>
              <a:ea typeface="ＭＳ Ｐゴシック" pitchFamily="34" charset="-128"/>
            </a:endParaRP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6569857C-5860-427D-8FB3-47A8A7D9F262}" type="slidenum">
              <a:rPr lang="en-US" altLang="en-US" smtClean="0"/>
              <a:pPr eaLnBrk="1" hangingPunct="1"/>
              <a:t>87</a:t>
            </a:fld>
            <a:endParaRPr lang="en-US" altLang="en-US" dirty="0" smtClean="0"/>
          </a:p>
        </p:txBody>
      </p:sp>
    </p:spTree>
    <p:extLst>
      <p:ext uri="{BB962C8B-B14F-4D97-AF65-F5344CB8AC3E}">
        <p14:creationId xmlns:p14="http://schemas.microsoft.com/office/powerpoint/2010/main" val="288046287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nSpc>
                <a:spcPct val="80000"/>
              </a:lnSpc>
              <a:buFont typeface="Arial" panose="020B0604020202020204" pitchFamily="34" charset="0"/>
              <a:buNone/>
            </a:pPr>
            <a:r>
              <a:rPr lang="en-US" sz="1100" i="0" kern="1200" dirty="0" smtClean="0">
                <a:solidFill>
                  <a:schemeClr val="tx1"/>
                </a:solidFill>
                <a:effectLst/>
                <a:latin typeface="Arial" charset="0"/>
                <a:ea typeface="ヒラギノ角ゴ Pro W3" pitchFamily="-111" charset="-128"/>
                <a:cs typeface="ヒラギノ角ゴ Pro W3" pitchFamily="-111" charset="-128"/>
              </a:rPr>
              <a:t>Two major elements play a role in determining the level of response. Information criticality is the primary determinant, and this comes from the data classification and the quantity of data involved. </a:t>
            </a:r>
            <a:r>
              <a:rPr lang="en-US" sz="1100" b="1" i="0" kern="1200" dirty="0" smtClean="0">
                <a:solidFill>
                  <a:schemeClr val="tx1"/>
                </a:solidFill>
                <a:effectLst/>
                <a:latin typeface="Arial" charset="0"/>
                <a:ea typeface="ヒラギノ角ゴ Pro W3" pitchFamily="-111" charset="-128"/>
                <a:cs typeface="ヒラギノ角ゴ Pro W3" pitchFamily="-111" charset="-128"/>
              </a:rPr>
              <a:t>Information criticality </a:t>
            </a:r>
            <a:r>
              <a:rPr lang="en-US" sz="1100" i="0" kern="1200" dirty="0" smtClean="0">
                <a:solidFill>
                  <a:schemeClr val="tx1"/>
                </a:solidFill>
                <a:effectLst/>
                <a:latin typeface="Arial" charset="0"/>
                <a:ea typeface="ヒラギノ角ゴ Pro W3" pitchFamily="-111" charset="-128"/>
                <a:cs typeface="ヒラギノ角ゴ Pro W3" pitchFamily="-111" charset="-128"/>
              </a:rPr>
              <a:t>is defined as the relative importance of specific information to the business. Information criticality is a key measure used in the prioritization of actions throughout the incident response process. The loss of one administrator password is less serious than the loss of all of them. The second major element involves a business decision on how this incident plays into current business operations. A series of breaches, whether minor or not, indicates a pattern that can have public relations and regulatory issues.</a:t>
            </a: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6569857C-5860-427D-8FB3-47A8A7D9F262}" type="slidenum">
              <a:rPr lang="en-US" altLang="en-US" smtClean="0"/>
              <a:pPr eaLnBrk="1" hangingPunct="1"/>
              <a:t>88</a:t>
            </a:fld>
            <a:endParaRPr lang="en-US" altLang="en-US" dirty="0" smtClean="0"/>
          </a:p>
        </p:txBody>
      </p:sp>
    </p:spTree>
    <p:extLst>
      <p:ext uri="{BB962C8B-B14F-4D97-AF65-F5344CB8AC3E}">
        <p14:creationId xmlns:p14="http://schemas.microsoft.com/office/powerpoint/2010/main" val="413369846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nSpc>
                <a:spcPct val="80000"/>
              </a:lnSpc>
              <a:buFont typeface="Arial" panose="020B0604020202020204" pitchFamily="34" charset="0"/>
              <a:buNone/>
            </a:pPr>
            <a:r>
              <a:rPr lang="en-US" sz="1200" i="0" kern="1200" dirty="0" smtClean="0">
                <a:solidFill>
                  <a:schemeClr val="tx1"/>
                </a:solidFill>
                <a:effectLst/>
                <a:latin typeface="Arial" charset="0"/>
                <a:ea typeface="ヒラギノ角ゴ Pro W3" pitchFamily="-111" charset="-128"/>
                <a:cs typeface="ヒラギノ角ゴ Pro W3" pitchFamily="-111" charset="-128"/>
              </a:rPr>
              <a:t>Contrary to what many want to believe, there are no magic silver bullets to kill the security demons.</a:t>
            </a:r>
            <a:endParaRPr lang="en-US" altLang="en-US" sz="500" dirty="0">
              <a:solidFill>
                <a:srgbClr val="00B050"/>
              </a:solidFill>
              <a:latin typeface="Arial" pitchFamily="34" charset="0"/>
              <a:ea typeface="ＭＳ Ｐゴシック" pitchFamily="34" charset="-128"/>
            </a:endParaRP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6569857C-5860-427D-8FB3-47A8A7D9F262}" type="slidenum">
              <a:rPr lang="en-US" altLang="en-US" smtClean="0"/>
              <a:pPr eaLnBrk="1" hangingPunct="1"/>
              <a:t>89</a:t>
            </a:fld>
            <a:endParaRPr lang="en-US" altLang="en-US" dirty="0" smtClean="0"/>
          </a:p>
        </p:txBody>
      </p:sp>
    </p:spTree>
    <p:extLst>
      <p:ext uri="{BB962C8B-B14F-4D97-AF65-F5344CB8AC3E}">
        <p14:creationId xmlns:p14="http://schemas.microsoft.com/office/powerpoint/2010/main" val="147071589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nSpc>
                <a:spcPct val="80000"/>
              </a:lnSpc>
              <a:buFont typeface="Arial" panose="020B0604020202020204" pitchFamily="34" charset="0"/>
              <a:buNone/>
            </a:pPr>
            <a:r>
              <a:rPr lang="en-US" altLang="en-US" sz="1050" dirty="0" smtClean="0">
                <a:latin typeface="Arial" pitchFamily="34" charset="0"/>
                <a:ea typeface="ＭＳ Ｐゴシック" pitchFamily="34" charset="-128"/>
              </a:rPr>
              <a:t>The organization’s CIRT will conduct the investigation into the incident and make the recommendations on how to proceed. The CIRT should consist of not only permanent members but also ad hoc members who may be called upon to address special needs depending on the nature of the incident. In addition to individuals with a technical background, the CIRT should include nontechnical personnel to provide guidance on ways to handle media attention, legal issues that may arise, and management issues regarding the continued operation of the organization. The CIRT should be created and team members should be identified before an incident occurs. Policies and procedures for conducting an investigation should also be worked out in advance of an incident occurring. It is also advisable to have the team periodically meet to review these procedures.</a:t>
            </a:r>
            <a:endParaRPr lang="en-US" altLang="en-US" sz="1050" dirty="0">
              <a:latin typeface="Arial" pitchFamily="34" charset="0"/>
              <a:ea typeface="ＭＳ Ｐゴシック" pitchFamily="34" charset="-128"/>
            </a:endParaRP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6569857C-5860-427D-8FB3-47A8A7D9F262}" type="slidenum">
              <a:rPr lang="en-US" altLang="en-US" smtClean="0"/>
              <a:pPr eaLnBrk="1" hangingPunct="1"/>
              <a:t>90</a:t>
            </a:fld>
            <a:endParaRPr lang="en-US" altLang="en-US" dirty="0" smtClean="0"/>
          </a:p>
        </p:txBody>
      </p:sp>
    </p:spTree>
    <p:extLst>
      <p:ext uri="{BB962C8B-B14F-4D97-AF65-F5344CB8AC3E}">
        <p14:creationId xmlns:p14="http://schemas.microsoft.com/office/powerpoint/2010/main" val="277645100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91</a:t>
            </a:fld>
            <a:endParaRPr lang="en-US" altLang="en-US" dirty="0"/>
          </a:p>
        </p:txBody>
      </p:sp>
    </p:spTree>
    <p:extLst>
      <p:ext uri="{BB962C8B-B14F-4D97-AF65-F5344CB8AC3E}">
        <p14:creationId xmlns:p14="http://schemas.microsoft.com/office/powerpoint/2010/main" val="370116717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Footprinting</a:t>
            </a:r>
            <a:r>
              <a:rPr lang="en-US" dirty="0" smtClean="0"/>
              <a:t> is the determination of the boundaries of a target space. There are numerous sources of information, including web sites, DNS records, and IP address registrations. Understanding the boundaries assists an attacker in knowing what is in their target range and what isn’t. Scanning is the examination of machines to determine what operating systems, services, and vulnerabilities exist. The enumeration step is a listing of the systems and vulnerabilities to build an attack game plan.</a:t>
            </a:r>
          </a:p>
          <a:p>
            <a:endParaRPr lang="en-US" dirty="0" smtClean="0"/>
          </a:p>
          <a:p>
            <a:r>
              <a:rPr lang="en-US" sz="1200" i="0" kern="1200" dirty="0" smtClean="0">
                <a:solidFill>
                  <a:schemeClr val="tx1"/>
                </a:solidFill>
                <a:effectLst/>
                <a:latin typeface="Arial" charset="0"/>
                <a:ea typeface="ヒラギノ角ゴ Pro W3" pitchFamily="-111" charset="-128"/>
                <a:cs typeface="ヒラギノ角ゴ Pro W3" pitchFamily="-111" charset="-128"/>
              </a:rPr>
              <a:t>From a higher-privilege account, the range of accessible activities is greater, including pilfering files, creating back doors so you can return, and covering you tracks by erasing logs. The detail associated with each step may vary from hack to hack, but in most cases, these steps were employed in this manner to achieve an objective.</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92</a:t>
            </a:fld>
            <a:endParaRPr lang="en-US" altLang="en-US" dirty="0"/>
          </a:p>
        </p:txBody>
      </p:sp>
    </p:spTree>
    <p:extLst>
      <p:ext uri="{BB962C8B-B14F-4D97-AF65-F5344CB8AC3E}">
        <p14:creationId xmlns:p14="http://schemas.microsoft.com/office/powerpoint/2010/main" val="227747022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relatively new attack phenomenon has been labeled the advanced persistent threat.</a:t>
            </a:r>
          </a:p>
          <a:p>
            <a:endParaRPr lang="en-US" dirty="0" smtClean="0"/>
          </a:p>
          <a:p>
            <a:r>
              <a:rPr lang="en-US" dirty="0" smtClean="0"/>
              <a:t>the attack methodology is similar to the traditional attack method described in the previous section, but additional emphasis is placed on the steps needed to maintain a presence on a network:</a:t>
            </a:r>
          </a:p>
          <a:p>
            <a:r>
              <a:rPr lang="en-US" dirty="0" smtClean="0"/>
              <a:t>1. Define target</a:t>
            </a:r>
          </a:p>
          <a:p>
            <a:r>
              <a:rPr lang="en-US" dirty="0" smtClean="0"/>
              <a:t>2. Research target</a:t>
            </a:r>
          </a:p>
          <a:p>
            <a:r>
              <a:rPr lang="en-US" dirty="0" smtClean="0"/>
              <a:t>3. Select tools</a:t>
            </a:r>
          </a:p>
          <a:p>
            <a:r>
              <a:rPr lang="en-US" dirty="0" smtClean="0"/>
              <a:t>4. Test for detection</a:t>
            </a:r>
          </a:p>
          <a:p>
            <a:r>
              <a:rPr lang="en-US" dirty="0" smtClean="0"/>
              <a:t>5. Initial intrusion</a:t>
            </a:r>
          </a:p>
          <a:p>
            <a:r>
              <a:rPr lang="en-US" dirty="0" smtClean="0"/>
              <a:t>6. Establish outbound connection</a:t>
            </a:r>
          </a:p>
          <a:p>
            <a:r>
              <a:rPr lang="en-US" dirty="0" smtClean="0"/>
              <a:t>7. Obtain credentials</a:t>
            </a:r>
          </a:p>
          <a:p>
            <a:r>
              <a:rPr lang="en-US" dirty="0" smtClean="0"/>
              <a:t>8. Expand access</a:t>
            </a:r>
          </a:p>
          <a:p>
            <a:r>
              <a:rPr lang="en-US" dirty="0" smtClean="0"/>
              <a:t>9. Strengthen foothold</a:t>
            </a:r>
          </a:p>
          <a:p>
            <a:r>
              <a:rPr lang="en-US" dirty="0" smtClean="0"/>
              <a:t>10. Cover tracks</a:t>
            </a:r>
          </a:p>
          <a:p>
            <a:r>
              <a:rPr lang="en-US" dirty="0" smtClean="0"/>
              <a:t>11. Exfiltrate data </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93</a:t>
            </a:fld>
            <a:endParaRPr lang="en-US" altLang="en-US" dirty="0"/>
          </a:p>
        </p:txBody>
      </p:sp>
    </p:spTree>
    <p:extLst>
      <p:ext uri="{BB962C8B-B14F-4D97-AF65-F5344CB8AC3E}">
        <p14:creationId xmlns:p14="http://schemas.microsoft.com/office/powerpoint/2010/main" val="409372898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94</a:t>
            </a:fld>
            <a:endParaRPr lang="en-US" altLang="en-US" dirty="0"/>
          </a:p>
        </p:txBody>
      </p:sp>
    </p:spTree>
    <p:extLst>
      <p:ext uri="{BB962C8B-B14F-4D97-AF65-F5344CB8AC3E}">
        <p14:creationId xmlns:p14="http://schemas.microsoft.com/office/powerpoint/2010/main" val="1919132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1" i="0" kern="1200" dirty="0" smtClean="0">
                <a:solidFill>
                  <a:schemeClr val="tx1"/>
                </a:solidFill>
                <a:effectLst/>
                <a:latin typeface="Arial" charset="0"/>
                <a:ea typeface="ヒラギノ角ゴ Pro W3" pitchFamily="-111" charset="-128"/>
                <a:cs typeface="ヒラギノ角ゴ Pro W3" pitchFamily="-111" charset="-128"/>
              </a:rPr>
              <a:t>Impact </a:t>
            </a:r>
            <a:r>
              <a:rPr lang="en-US" sz="1200" b="0" i="0" kern="1200" dirty="0" smtClean="0">
                <a:solidFill>
                  <a:schemeClr val="tx1"/>
                </a:solidFill>
                <a:effectLst/>
                <a:latin typeface="Arial" charset="0"/>
                <a:ea typeface="ヒラギノ角ゴ Pro W3" pitchFamily="-111" charset="-128"/>
                <a:cs typeface="ヒラギノ角ゴ Pro W3" pitchFamily="-111" charset="-128"/>
              </a:rPr>
              <a:t>is the loss (or harm) resulting when a threat exploits a vulnerability. A malicious hacker (threat agent) uses an XSS tool (threat vector) to hack your unpatched web site (the vulnerability), stealing credit card information (threat) that is then used fraudulently. The credit card company pursues legal recourse against your company to recover the losses from the credit card fraud (the impact).</a:t>
            </a:r>
          </a:p>
          <a:p>
            <a:endParaRPr lang="en-US" sz="1200" b="1" i="0" kern="1200" dirty="0" smtClean="0">
              <a:solidFill>
                <a:schemeClr val="tx1"/>
              </a:solidFill>
              <a:effectLst/>
              <a:latin typeface="Arial" charset="0"/>
              <a:ea typeface="ヒラギノ角ゴ Pro W3" pitchFamily="-111" charset="-128"/>
              <a:cs typeface="ヒラギノ角ゴ Pro W3" pitchFamily="-111" charset="-128"/>
            </a:endParaRPr>
          </a:p>
          <a:p>
            <a:r>
              <a:rPr lang="en-US" sz="1200" b="1" i="0" kern="1200" dirty="0" smtClean="0">
                <a:solidFill>
                  <a:schemeClr val="tx1"/>
                </a:solidFill>
                <a:effectLst/>
                <a:latin typeface="Arial" charset="0"/>
                <a:ea typeface="ヒラギノ角ゴ Pro W3" pitchFamily="-111" charset="-128"/>
                <a:cs typeface="ヒラギノ角ゴ Pro W3" pitchFamily="-111" charset="-128"/>
              </a:rPr>
              <a:t>Qualitative risk assessment </a:t>
            </a:r>
            <a:r>
              <a:rPr lang="en-US" sz="1200" i="0" kern="1200" dirty="0" smtClean="0">
                <a:solidFill>
                  <a:schemeClr val="tx1"/>
                </a:solidFill>
                <a:effectLst/>
                <a:latin typeface="Arial" charset="0"/>
                <a:ea typeface="ヒラギノ角ゴ Pro W3" pitchFamily="-111" charset="-128"/>
                <a:cs typeface="ヒラギノ角ゴ Pro W3" pitchFamily="-111" charset="-128"/>
              </a:rPr>
              <a:t>is the process of subjectively determining the impact of an event that affects a project, program, or business. Completing the assessment usually involves the use of expert judgment, experience, or group consensus.</a:t>
            </a:r>
            <a:endParaRPr lang="en-US" altLang="en-US" sz="1200" i="0" kern="1200" dirty="0" smtClean="0">
              <a:solidFill>
                <a:schemeClr val="tx1"/>
              </a:solidFill>
              <a:effectLst/>
              <a:latin typeface="Arial" charset="0"/>
              <a:ea typeface="ヒラギノ角ゴ Pro W3" pitchFamily="-111" charset="-128"/>
            </a:endParaRPr>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920" eaLnBrk="0" hangingPunct="0">
              <a:defRPr>
                <a:solidFill>
                  <a:schemeClr val="tx1"/>
                </a:solidFill>
                <a:latin typeface="Arial" pitchFamily="34" charset="0"/>
                <a:ea typeface="ヒラギノ角ゴ Pro W3" pitchFamily="-112" charset="-128"/>
              </a:defRPr>
            </a:lvl1pPr>
            <a:lvl2pPr marL="739755" indent="-284521" defTabSz="938920" eaLnBrk="0" hangingPunct="0">
              <a:defRPr>
                <a:solidFill>
                  <a:schemeClr val="tx1"/>
                </a:solidFill>
                <a:latin typeface="Arial" pitchFamily="34" charset="0"/>
                <a:ea typeface="ヒラギノ角ゴ Pro W3" pitchFamily="-112" charset="-128"/>
              </a:defRPr>
            </a:lvl2pPr>
            <a:lvl3pPr marL="1138085" indent="-227617" defTabSz="938920" eaLnBrk="0" hangingPunct="0">
              <a:defRPr>
                <a:solidFill>
                  <a:schemeClr val="tx1"/>
                </a:solidFill>
                <a:latin typeface="Arial" pitchFamily="34" charset="0"/>
                <a:ea typeface="ヒラギノ角ゴ Pro W3" pitchFamily="-112" charset="-128"/>
              </a:defRPr>
            </a:lvl3pPr>
            <a:lvl4pPr marL="1593319" indent="-227617" defTabSz="938920" eaLnBrk="0" hangingPunct="0">
              <a:defRPr>
                <a:solidFill>
                  <a:schemeClr val="tx1"/>
                </a:solidFill>
                <a:latin typeface="Arial" pitchFamily="34" charset="0"/>
                <a:ea typeface="ヒラギノ角ゴ Pro W3" pitchFamily="-112" charset="-128"/>
              </a:defRPr>
            </a:lvl4pPr>
            <a:lvl5pPr marL="2048553" indent="-227617" defTabSz="938920" eaLnBrk="0" hangingPunct="0">
              <a:defRPr>
                <a:solidFill>
                  <a:schemeClr val="tx1"/>
                </a:solidFill>
                <a:latin typeface="Arial" pitchFamily="34" charset="0"/>
                <a:ea typeface="ヒラギノ角ゴ Pro W3" pitchFamily="-112" charset="-128"/>
              </a:defRPr>
            </a:lvl5pPr>
            <a:lvl6pPr marL="2503787"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6pPr>
            <a:lvl7pPr marL="2959021"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7pPr>
            <a:lvl8pPr marL="3414255"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8pPr>
            <a:lvl9pPr marL="3869489" indent="-227617" defTabSz="938920" eaLnBrk="0" fontAlgn="base" hangingPunct="0">
              <a:spcBef>
                <a:spcPct val="0"/>
              </a:spcBef>
              <a:spcAft>
                <a:spcPct val="0"/>
              </a:spcAft>
              <a:defRPr>
                <a:solidFill>
                  <a:schemeClr val="tx1"/>
                </a:solidFill>
                <a:latin typeface="Arial" pitchFamily="34" charset="0"/>
                <a:ea typeface="ヒラギノ角ゴ Pro W3" pitchFamily="-112" charset="-128"/>
              </a:defRPr>
            </a:lvl9pPr>
          </a:lstStyle>
          <a:p>
            <a:pPr eaLnBrk="1" hangingPunct="1"/>
            <a:fld id="{B1F2DAB7-ACE7-43A7-AEF4-C279DA819372}" type="slidenum">
              <a:rPr lang="en-US" altLang="en-US" smtClean="0"/>
              <a:pPr eaLnBrk="1" hangingPunct="1"/>
              <a:t>12</a:t>
            </a:fld>
            <a:endParaRPr lang="en-US" altLang="en-US" dirty="0" smtClean="0"/>
          </a:p>
        </p:txBody>
      </p:sp>
    </p:spTree>
    <p:extLst>
      <p:ext uri="{BB962C8B-B14F-4D97-AF65-F5344CB8AC3E}">
        <p14:creationId xmlns:p14="http://schemas.microsoft.com/office/powerpoint/2010/main" val="222927468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step, obtaining credentials and escalating privileges, is performed through the use of exploits and password cracking. The true objective is to acquire administrator privileges over a victim’s computer and ultimately expand it to Windows domain administrator accounts.</a:t>
            </a:r>
          </a:p>
          <a:p>
            <a:endParaRPr lang="en-US" dirty="0" smtClean="0"/>
          </a:p>
          <a:p>
            <a:r>
              <a:rPr lang="en-US" dirty="0" smtClean="0"/>
              <a:t>One of the hallmarks of an APT attack is the emphasis on maintaining a presence on the system to ensure continued control over access channels and credentials acquired in previous steps. A common technique used is lateral movement across a network. Moving laterally allows an attacker to expand control to other workstations, servers, and infrastructure elements and perform data harvesting on them. Attackers also perform internal reconnaissance, collecting information on surrounding infrastructure, trust relationships, and information concerning the Windows domain structure.</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95</a:t>
            </a:fld>
            <a:endParaRPr lang="en-US" altLang="en-US" dirty="0"/>
          </a:p>
        </p:txBody>
      </p:sp>
    </p:spTree>
    <p:extLst>
      <p:ext uri="{BB962C8B-B14F-4D97-AF65-F5344CB8AC3E}">
        <p14:creationId xmlns:p14="http://schemas.microsoft.com/office/powerpoint/2010/main" val="268634056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Incident response depends upon accurate information. Without it, the chance of following data in the wrong direction is a possibility, as is missing crucial information and only finding dead ends. The preceding goals are essential for the viability of an incident response process and the desired outcomes.</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96</a:t>
            </a:fld>
            <a:endParaRPr lang="en-US" altLang="en-US" dirty="0"/>
          </a:p>
        </p:txBody>
      </p:sp>
    </p:spTree>
    <p:extLst>
      <p:ext uri="{BB962C8B-B14F-4D97-AF65-F5344CB8AC3E}">
        <p14:creationId xmlns:p14="http://schemas.microsoft.com/office/powerpoint/2010/main" val="108804063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97</a:t>
            </a:fld>
            <a:endParaRPr lang="en-US" altLang="en-US" dirty="0"/>
          </a:p>
        </p:txBody>
      </p:sp>
    </p:spTree>
    <p:extLst>
      <p:ext uri="{BB962C8B-B14F-4D97-AF65-F5344CB8AC3E}">
        <p14:creationId xmlns:p14="http://schemas.microsoft.com/office/powerpoint/2010/main" val="393529222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Incident response is the new business cultural norm in information security. The key is to design the procedures to include appropriate business personnel, not keep it as a pure information security endeavor. The challenges are many, including the aspect of timing as the activities quickly become a case of one group of professionals pursuing another.</a:t>
            </a:r>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98</a:t>
            </a:fld>
            <a:endParaRPr lang="en-US" altLang="en-US" dirty="0"/>
          </a:p>
        </p:txBody>
      </p:sp>
    </p:spTree>
    <p:extLst>
      <p:ext uri="{BB962C8B-B14F-4D97-AF65-F5344CB8AC3E}">
        <p14:creationId xmlns:p14="http://schemas.microsoft.com/office/powerpoint/2010/main" val="303273821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99</a:t>
            </a:fld>
            <a:endParaRPr lang="en-US" altLang="en-US" dirty="0"/>
          </a:p>
        </p:txBody>
      </p:sp>
    </p:spTree>
    <p:extLst>
      <p:ext uri="{BB962C8B-B14F-4D97-AF65-F5344CB8AC3E}">
        <p14:creationId xmlns:p14="http://schemas.microsoft.com/office/powerpoint/2010/main" val="231739374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Incident response efforts begin before an incident occurs—that is, before “something goes wrong.” </a:t>
            </a:r>
          </a:p>
          <a:p>
            <a:endParaRPr lang="en-US" dirty="0" smtClean="0"/>
          </a:p>
          <a:p>
            <a:r>
              <a:rPr lang="en-US" dirty="0" smtClean="0"/>
              <a:t>During this phase, general user training in areas such as social engineering should be accomplished, as well as any additional specialized training in areas such as computer forensics that is determined to be necessary</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100</a:t>
            </a:fld>
            <a:endParaRPr lang="en-US" altLang="en-US" dirty="0"/>
          </a:p>
        </p:txBody>
      </p:sp>
    </p:spTree>
    <p:extLst>
      <p:ext uri="{BB962C8B-B14F-4D97-AF65-F5344CB8AC3E}">
        <p14:creationId xmlns:p14="http://schemas.microsoft.com/office/powerpoint/2010/main" val="150727503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 minimum, the following items should be addressed and periodically reviewed in terms of incident response preparation:</a:t>
            </a:r>
          </a:p>
          <a:p>
            <a:r>
              <a:rPr lang="en-US" dirty="0" smtClean="0"/>
              <a:t>■ Develop and maintain comprehensive incident response policies and procedures</a:t>
            </a:r>
          </a:p>
          <a:p>
            <a:r>
              <a:rPr lang="en-US" dirty="0" smtClean="0"/>
              <a:t>■ Establish and maintain an Incident Response Team</a:t>
            </a:r>
          </a:p>
          <a:p>
            <a:r>
              <a:rPr lang="en-US" dirty="0" smtClean="0"/>
              <a:t>■ Obtain top-level management support</a:t>
            </a:r>
          </a:p>
          <a:p>
            <a:pPr lvl="1"/>
            <a:r>
              <a:rPr lang="en-US" dirty="0" smtClean="0"/>
              <a:t>■ Agree to ground rules/rules of engagement</a:t>
            </a:r>
          </a:p>
          <a:p>
            <a:pPr lvl="1"/>
            <a:r>
              <a:rPr lang="en-US" dirty="0" smtClean="0"/>
              <a:t>■ Develop scenarios and responses</a:t>
            </a:r>
          </a:p>
          <a:p>
            <a:r>
              <a:rPr lang="en-US" dirty="0" smtClean="0"/>
              <a:t>■ Develop and maintain an incident response toolkit</a:t>
            </a:r>
          </a:p>
          <a:p>
            <a:pPr lvl="1"/>
            <a:r>
              <a:rPr lang="en-US" dirty="0" smtClean="0"/>
              <a:t>■ System plans and diagrams</a:t>
            </a:r>
          </a:p>
          <a:p>
            <a:pPr lvl="1"/>
            <a:r>
              <a:rPr lang="en-US" dirty="0" smtClean="0"/>
              <a:t>■ Network architectures</a:t>
            </a:r>
          </a:p>
          <a:p>
            <a:pPr lvl="1"/>
            <a:r>
              <a:rPr lang="en-US" dirty="0" smtClean="0"/>
              <a:t>■ Critical asset lists</a:t>
            </a:r>
          </a:p>
          <a:p>
            <a:r>
              <a:rPr lang="en-US" dirty="0" smtClean="0"/>
              <a:t>■ Practice response procedures</a:t>
            </a:r>
          </a:p>
          <a:p>
            <a:pPr lvl="1"/>
            <a:r>
              <a:rPr lang="en-US" dirty="0" smtClean="0"/>
              <a:t>■ Fire drills</a:t>
            </a:r>
          </a:p>
          <a:p>
            <a:pPr lvl="1"/>
            <a:r>
              <a:rPr lang="en-US" dirty="0" smtClean="0"/>
              <a:t>■ Scenarios (“Who do you call?”)</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101</a:t>
            </a:fld>
            <a:endParaRPr lang="en-US" altLang="en-US" dirty="0"/>
          </a:p>
        </p:txBody>
      </p:sp>
    </p:spTree>
    <p:extLst>
      <p:ext uri="{BB962C8B-B14F-4D97-AF65-F5344CB8AC3E}">
        <p14:creationId xmlns:p14="http://schemas.microsoft.com/office/powerpoint/2010/main" val="406116453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of these questions should be addressed in planning of diagrams, access control, and logging, to ensure that these critical security elements are capturing the correct information before an incident.</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102</a:t>
            </a:fld>
            <a:endParaRPr lang="en-US" altLang="en-US" dirty="0"/>
          </a:p>
        </p:txBody>
      </p:sp>
    </p:spTree>
    <p:extLst>
      <p:ext uri="{BB962C8B-B14F-4D97-AF65-F5344CB8AC3E}">
        <p14:creationId xmlns:p14="http://schemas.microsoft.com/office/powerpoint/2010/main" val="141830163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end, when architecting a system, taking the time to plan for incident response</a:t>
            </a:r>
            <a:r>
              <a:rPr lang="en-US" baseline="0" dirty="0" smtClean="0"/>
              <a:t> </a:t>
            </a:r>
            <a:r>
              <a:rPr lang="en-US" dirty="0" smtClean="0"/>
              <a:t>processes will be crucial to a successful response once an incident occurs.</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103</a:t>
            </a:fld>
            <a:endParaRPr lang="en-US" altLang="en-US" dirty="0"/>
          </a:p>
        </p:txBody>
      </p:sp>
    </p:spTree>
    <p:extLst>
      <p:ext uri="{BB962C8B-B14F-4D97-AF65-F5344CB8AC3E}">
        <p14:creationId xmlns:p14="http://schemas.microsoft.com/office/powerpoint/2010/main" val="2821452160"/>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Numerous web sites provide information on vulnerabilities in specific application programs and operating systems.</a:t>
            </a:r>
            <a:endParaRPr lang="en-US" dirty="0"/>
          </a:p>
        </p:txBody>
      </p:sp>
      <p:sp>
        <p:nvSpPr>
          <p:cNvPr id="4" name="Slide Number Placeholder 3"/>
          <p:cNvSpPr>
            <a:spLocks noGrp="1"/>
          </p:cNvSpPr>
          <p:nvPr>
            <p:ph type="sldNum" sz="quarter" idx="10"/>
          </p:nvPr>
        </p:nvSpPr>
        <p:spPr/>
        <p:txBody>
          <a:bodyPr/>
          <a:lstStyle/>
          <a:p>
            <a:pPr>
              <a:defRPr/>
            </a:pPr>
            <a:fld id="{3359A83C-C081-452C-A522-6E76424C1D48}" type="slidenum">
              <a:rPr lang="en-US" altLang="en-US" smtClean="0"/>
              <a:pPr>
                <a:defRPr/>
              </a:pPr>
              <a:t>104</a:t>
            </a:fld>
            <a:endParaRPr lang="en-US" altLang="en-US" dirty="0"/>
          </a:p>
        </p:txBody>
      </p:sp>
    </p:spTree>
    <p:extLst>
      <p:ext uri="{BB962C8B-B14F-4D97-AF65-F5344CB8AC3E}">
        <p14:creationId xmlns:p14="http://schemas.microsoft.com/office/powerpoint/2010/main" val="2722320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8448"/>
            <a:ext cx="7772400" cy="1470025"/>
          </a:xfrm>
          <a:prstGeom prst="rect">
            <a:avLst/>
          </a:prstGeom>
        </p:spPr>
        <p:txBody>
          <a:bodyPr/>
          <a:lstStyle>
            <a:lvl1pPr algn="ctr" defTabSz="914400" rtl="0" eaLnBrk="1" latinLnBrk="0" hangingPunct="1">
              <a:spcBef>
                <a:spcPct val="0"/>
              </a:spcBef>
              <a:buNone/>
              <a:defRPr lang="en-US" sz="4900" kern="1200" dirty="0">
                <a:solidFill>
                  <a:schemeClr val="tx1"/>
                </a:solidFill>
                <a:effectLst>
                  <a:outerShdw dist="38100" dir="2700000" algn="tl" rotWithShape="0">
                    <a:srgbClr val="808080"/>
                  </a:outerShdw>
                </a:effectLst>
                <a:latin typeface="+mj-lt"/>
                <a:ea typeface="ヒラギノ角ゴ Pro W3" pitchFamily="-112" charset="-128"/>
                <a:cs typeface="+mj-cs"/>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5641848"/>
            <a:ext cx="6400800" cy="612648"/>
          </a:xfrm>
          <a:prstGeom prst="rect">
            <a:avLst/>
          </a:prstGeom>
        </p:spPr>
        <p:txBody>
          <a:bodyPr/>
          <a:lstStyle>
            <a:lvl1pPr marL="0" indent="0" algn="ctr" defTabSz="914400" rtl="0" eaLnBrk="1" latinLnBrk="0" hangingPunct="1">
              <a:lnSpc>
                <a:spcPct val="90000"/>
              </a:lnSpc>
              <a:spcBef>
                <a:spcPct val="20000"/>
              </a:spcBef>
              <a:buFont typeface="Arial" panose="020B0604020202020204" pitchFamily="34" charset="0"/>
              <a:buNone/>
              <a:defRPr lang="en-US" sz="3600" kern="1200" dirty="0">
                <a:solidFill>
                  <a:schemeClr val="tx1">
                    <a:tint val="75000"/>
                  </a:schemeClr>
                </a:solidFill>
                <a:latin typeface="+mn-lt"/>
                <a:ea typeface="ヒラギノ角ゴ Pro W3" pitchFamily="-112" charset="-128"/>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t>11/14/2018</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t>‹#›</a:t>
            </a:fld>
            <a:endParaRPr lang="en-US" dirty="0"/>
          </a:p>
        </p:txBody>
      </p:sp>
    </p:spTree>
    <p:extLst>
      <p:ext uri="{BB962C8B-B14F-4D97-AF65-F5344CB8AC3E}">
        <p14:creationId xmlns:p14="http://schemas.microsoft.com/office/powerpoint/2010/main" val="26707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04900"/>
            <a:ext cx="8229600" cy="876300"/>
          </a:xfrm>
          <a:prstGeom prst="rect">
            <a:avLst/>
          </a:prstGeom>
        </p:spPr>
        <p:txBody>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1981200"/>
            <a:ext cx="8229600" cy="4144963"/>
          </a:xfrm>
          <a:prstGeom prst="rect">
            <a:avLst/>
          </a:prstGeom>
        </p:spPr>
        <p:txBody>
          <a:bodyPr/>
          <a:lstStyle>
            <a:lvl1pPr>
              <a:defRPr sz="2800"/>
            </a:lvl1pPr>
            <a:lvl2pPr>
              <a:defRPr sz="24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t>11/14/2018</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t>‹#›</a:t>
            </a:fld>
            <a:endParaRPr lang="en-US" dirty="0"/>
          </a:p>
        </p:txBody>
      </p:sp>
    </p:spTree>
    <p:extLst>
      <p:ext uri="{BB962C8B-B14F-4D97-AF65-F5344CB8AC3E}">
        <p14:creationId xmlns:p14="http://schemas.microsoft.com/office/powerpoint/2010/main" val="151752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_Line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09218"/>
            <a:ext cx="8229600" cy="1176782"/>
          </a:xfrm>
          <a:prstGeom prst="rect">
            <a:avLst/>
          </a:prstGeom>
        </p:spPr>
        <p:txBody>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a:xfrm>
            <a:off x="457200" y="2362200"/>
            <a:ext cx="8229600" cy="3761232"/>
          </a:xfrm>
          <a:prstGeom prst="rect">
            <a:avLst/>
          </a:prstGeom>
        </p:spPr>
        <p:txBody>
          <a:bodyPr/>
          <a:lstStyle>
            <a:lvl1pPr>
              <a:defRPr sz="2800"/>
            </a:lvl1pPr>
            <a:lvl2pPr>
              <a:defRPr sz="240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t>11/14/2018</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t>‹#›</a:t>
            </a:fld>
            <a:endParaRPr lang="en-US" dirty="0"/>
          </a:p>
        </p:txBody>
      </p:sp>
    </p:spTree>
    <p:extLst>
      <p:ext uri="{BB962C8B-B14F-4D97-AF65-F5344CB8AC3E}">
        <p14:creationId xmlns:p14="http://schemas.microsoft.com/office/powerpoint/2010/main" val="306086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06424"/>
            <a:ext cx="8229600" cy="877824"/>
          </a:xfrm>
          <a:prstGeom prst="rect">
            <a:avLst/>
          </a:prstGeom>
        </p:spPr>
        <p:txBody>
          <a:bodyPr/>
          <a:lstStyle>
            <a:lvl1pPr>
              <a:defRPr sz="3600"/>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981200"/>
            <a:ext cx="4038600" cy="4144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981200"/>
            <a:ext cx="4038600" cy="4144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solidFill>
                  <a:prstClr val="black"/>
                </a:solidFill>
              </a:rPr>
              <a:pPr/>
              <a:t>11/14/2018</a:t>
            </a:fld>
            <a:endParaRPr lang="en-US" dirty="0">
              <a:solidFill>
                <a:prstClr val="black"/>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solidFill>
                <a:prstClr val="black"/>
              </a:solidFill>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252362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 one line">
    <p:spTree>
      <p:nvGrpSpPr>
        <p:cNvPr id="1" name=""/>
        <p:cNvGrpSpPr/>
        <p:nvPr/>
      </p:nvGrpSpPr>
      <p:grpSpPr>
        <a:xfrm>
          <a:off x="0" y="0"/>
          <a:ext cx="0" cy="0"/>
          <a:chOff x="0" y="0"/>
          <a:chExt cx="0" cy="0"/>
        </a:xfrm>
      </p:grpSpPr>
      <p:sp>
        <p:nvSpPr>
          <p:cNvPr id="2" name="Title 1"/>
          <p:cNvSpPr>
            <a:spLocks noGrp="1"/>
          </p:cNvSpPr>
          <p:nvPr>
            <p:ph type="title"/>
          </p:nvPr>
        </p:nvSpPr>
        <p:spPr>
          <a:xfrm>
            <a:off x="457200" y="1104900"/>
            <a:ext cx="8229600" cy="876300"/>
          </a:xfrm>
          <a:prstGeom prst="rect">
            <a:avLst/>
          </a:prstGeom>
        </p:spPr>
        <p:txBody>
          <a:bodyPr/>
          <a:lstStyle>
            <a:lvl1pPr>
              <a:defRPr sz="3600"/>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t>11/14/2018</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t>‹#›</a:t>
            </a:fld>
            <a:endParaRPr lang="en-US" dirty="0"/>
          </a:p>
        </p:txBody>
      </p:sp>
    </p:spTree>
    <p:extLst>
      <p:ext uri="{BB962C8B-B14F-4D97-AF65-F5344CB8AC3E}">
        <p14:creationId xmlns:p14="http://schemas.microsoft.com/office/powerpoint/2010/main" val="3286446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 two lines">
    <p:spTree>
      <p:nvGrpSpPr>
        <p:cNvPr id="1" name=""/>
        <p:cNvGrpSpPr/>
        <p:nvPr/>
      </p:nvGrpSpPr>
      <p:grpSpPr>
        <a:xfrm>
          <a:off x="0" y="0"/>
          <a:ext cx="0" cy="0"/>
          <a:chOff x="0" y="0"/>
          <a:chExt cx="0" cy="0"/>
        </a:xfrm>
      </p:grpSpPr>
      <p:sp>
        <p:nvSpPr>
          <p:cNvPr id="2" name="Title 1"/>
          <p:cNvSpPr>
            <a:spLocks noGrp="1"/>
          </p:cNvSpPr>
          <p:nvPr>
            <p:ph type="title"/>
          </p:nvPr>
        </p:nvSpPr>
        <p:spPr>
          <a:xfrm>
            <a:off x="457200" y="1109218"/>
            <a:ext cx="8229600" cy="1176782"/>
          </a:xfrm>
          <a:prstGeom prst="rect">
            <a:avLst/>
          </a:prstGeom>
        </p:spPr>
        <p:txBody>
          <a:bodyPr/>
          <a:lstStyle>
            <a:lvl1pPr>
              <a:defRPr sz="3600"/>
            </a:lvl1pPr>
          </a:lstStyle>
          <a:p>
            <a:r>
              <a:rPr lang="en-US" dirty="0" smtClean="0"/>
              <a:t>Click to edit Master title style</a:t>
            </a:r>
            <a:endParaRPr lang="en-US"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t>11/14/2018</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t>‹#›</a:t>
            </a:fld>
            <a:endParaRPr lang="en-US" dirty="0"/>
          </a:p>
        </p:txBody>
      </p:sp>
    </p:spTree>
    <p:extLst>
      <p:ext uri="{BB962C8B-B14F-4D97-AF65-F5344CB8AC3E}">
        <p14:creationId xmlns:p14="http://schemas.microsoft.com/office/powerpoint/2010/main" val="3592782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gure">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t>11/14/2018</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t>‹#›</a:t>
            </a:fld>
            <a:endParaRPr lang="en-US" dirty="0"/>
          </a:p>
        </p:txBody>
      </p:sp>
      <p:sp>
        <p:nvSpPr>
          <p:cNvPr id="6" name="Content Placeholder 5"/>
          <p:cNvSpPr>
            <a:spLocks noGrp="1"/>
          </p:cNvSpPr>
          <p:nvPr>
            <p:ph sz="quarter" idx="13" hasCustomPrompt="1"/>
          </p:nvPr>
        </p:nvSpPr>
        <p:spPr>
          <a:xfrm>
            <a:off x="609600" y="5943600"/>
            <a:ext cx="7924800" cy="457200"/>
          </a:xfrm>
        </p:spPr>
        <p:txBody>
          <a:bodyPr/>
          <a:lstStyle>
            <a:lvl1pPr marL="0" indent="0" algn="ctr">
              <a:buNone/>
              <a:defRPr sz="1800"/>
            </a:lvl1pPr>
          </a:lstStyle>
          <a:p>
            <a:pPr lvl="0"/>
            <a:r>
              <a:rPr lang="en-US" dirty="0" smtClean="0"/>
              <a:t>&lt;Insert Figure number and caption&gt;</a:t>
            </a:r>
            <a:endParaRPr lang="en-US" dirty="0"/>
          </a:p>
        </p:txBody>
      </p:sp>
    </p:spTree>
    <p:extLst>
      <p:ext uri="{BB962C8B-B14F-4D97-AF65-F5344CB8AC3E}">
        <p14:creationId xmlns:p14="http://schemas.microsoft.com/office/powerpoint/2010/main" val="3731631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CFB23AC5-1ECB-4750-8B42-6F046860D03C}" type="datetimeFigureOut">
              <a:rPr lang="en-US" smtClean="0"/>
              <a:t>11/14/2018</a:t>
            </a:fld>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EEAD03B-CB5D-438D-B543-114793A0F76B}" type="slidenum">
              <a:rPr lang="en-US" smtClean="0"/>
              <a:t>‹#›</a:t>
            </a:fld>
            <a:endParaRPr lang="en-US" dirty="0"/>
          </a:p>
        </p:txBody>
      </p:sp>
    </p:spTree>
    <p:extLst>
      <p:ext uri="{BB962C8B-B14F-4D97-AF65-F5344CB8AC3E}">
        <p14:creationId xmlns:p14="http://schemas.microsoft.com/office/powerpoint/2010/main" val="788336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8"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grpSp>
        <p:nvGrpSpPr>
          <p:cNvPr id="22" name="Group 13"/>
          <p:cNvGrpSpPr>
            <a:grpSpLocks/>
          </p:cNvGrpSpPr>
          <p:nvPr userDrawn="1"/>
        </p:nvGrpSpPr>
        <p:grpSpPr bwMode="auto">
          <a:xfrm>
            <a:off x="-3175" y="0"/>
            <a:ext cx="9147175" cy="6769100"/>
            <a:chOff x="0" y="0"/>
            <a:chExt cx="9147175" cy="6769100"/>
          </a:xfrm>
        </p:grpSpPr>
        <p:grpSp>
          <p:nvGrpSpPr>
            <p:cNvPr id="23" name="Group 9"/>
            <p:cNvGrpSpPr>
              <a:grpSpLocks/>
            </p:cNvGrpSpPr>
            <p:nvPr userDrawn="1"/>
          </p:nvGrpSpPr>
          <p:grpSpPr bwMode="auto">
            <a:xfrm>
              <a:off x="0" y="0"/>
              <a:ext cx="9147175" cy="1006475"/>
              <a:chOff x="0" y="0"/>
              <a:chExt cx="9147175" cy="1006475"/>
            </a:xfrm>
          </p:grpSpPr>
          <p:sp>
            <p:nvSpPr>
              <p:cNvPr id="25" name="Rectangle 24"/>
              <p:cNvSpPr>
                <a:spLocks/>
              </p:cNvSpPr>
              <p:nvPr userDrawn="1"/>
            </p:nvSpPr>
            <p:spPr>
              <a:xfrm>
                <a:off x="0" y="0"/>
                <a:ext cx="9147175" cy="1006475"/>
              </a:xfrm>
              <a:prstGeom prst="rect">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26" name="TextBox 11"/>
              <p:cNvSpPr txBox="1">
                <a:spLocks noChangeArrowheads="1"/>
              </p:cNvSpPr>
              <p:nvPr userDrawn="1"/>
            </p:nvSpPr>
            <p:spPr bwMode="auto">
              <a:xfrm>
                <a:off x="1172896" y="269557"/>
                <a:ext cx="7971104"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600" dirty="0" smtClean="0">
                    <a:solidFill>
                      <a:schemeClr val="bg1"/>
                    </a:solidFill>
                    <a:latin typeface="Century" panose="02040604050505020304" pitchFamily="18" charset="0"/>
                  </a:rPr>
                  <a:t>Principles</a:t>
                </a:r>
                <a:r>
                  <a:rPr lang="en-US" altLang="en-US" sz="2600" baseline="0" dirty="0" smtClean="0">
                    <a:solidFill>
                      <a:schemeClr val="bg1"/>
                    </a:solidFill>
                    <a:latin typeface="Century" panose="02040604050505020304" pitchFamily="18" charset="0"/>
                  </a:rPr>
                  <a:t> of Computer Security, Fourth Edition</a:t>
                </a:r>
                <a:endParaRPr lang="en-US" altLang="en-US" sz="2600" dirty="0">
                  <a:solidFill>
                    <a:schemeClr val="bg1"/>
                  </a:solidFill>
                  <a:latin typeface="Century" panose="02040604050505020304" pitchFamily="18" charset="0"/>
                </a:endParaRPr>
              </a:p>
            </p:txBody>
          </p:sp>
        </p:grpSp>
        <p:sp>
          <p:nvSpPr>
            <p:cNvPr id="24" name="TextBox 23"/>
            <p:cNvSpPr txBox="1"/>
            <p:nvPr userDrawn="1"/>
          </p:nvSpPr>
          <p:spPr>
            <a:xfrm>
              <a:off x="0" y="6553200"/>
              <a:ext cx="9144000" cy="215900"/>
            </a:xfrm>
            <a:prstGeom prst="rect">
              <a:avLst/>
            </a:prstGeom>
            <a:solidFill>
              <a:schemeClr val="tx1"/>
            </a:solidFill>
          </p:spPr>
          <p:txBody>
            <a:bodyPr>
              <a:spAutoFit/>
            </a:bodyPr>
            <a:lstStyle/>
            <a:p>
              <a:pPr eaLnBrk="1" hangingPunct="1">
                <a:defRPr/>
              </a:pPr>
              <a:r>
                <a:rPr lang="en-US" sz="800" dirty="0" smtClean="0">
                  <a:solidFill>
                    <a:schemeClr val="bg1"/>
                  </a:solidFill>
                  <a:latin typeface="Arial" charset="0"/>
                  <a:cs typeface="Arial" charset="0"/>
                </a:rPr>
                <a:t>Copyright © 2016 by McGraw-Hill Education. All rights reserved.</a:t>
              </a:r>
              <a:endParaRPr lang="en-US" sz="800" dirty="0">
                <a:solidFill>
                  <a:schemeClr val="bg1"/>
                </a:solidFill>
                <a:latin typeface="Arial" charset="0"/>
                <a:cs typeface="Arial" charset="0"/>
              </a:endParaRPr>
            </a:p>
          </p:txBody>
        </p:sp>
      </p:grpSp>
      <p:sp>
        <p:nvSpPr>
          <p:cNvPr id="27" name="Footer Placeholder 4"/>
          <p:cNvSpPr txBox="1">
            <a:spLocks/>
          </p:cNvSpPr>
          <p:nvPr userDrawn="1"/>
        </p:nvSpPr>
        <p:spPr>
          <a:xfrm>
            <a:off x="3122612" y="6296025"/>
            <a:ext cx="2895600" cy="365125"/>
          </a:xfrm>
          <a:prstGeom prst="rect">
            <a:avLst/>
          </a:prstGeom>
        </p:spPr>
        <p:txBody>
          <a:bodyPr vert="horz" lIns="91440" tIns="45720" rIns="91440" bIns="45720" rtlCol="0" anchor="ctr"/>
          <a:lstStyle>
            <a:defPPr>
              <a:defRPr lang="en-US"/>
            </a:defPPr>
            <a:lvl1pPr algn="ctr"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defRPr/>
            </a:pPr>
            <a:endParaRPr lang="en-US" dirty="0"/>
          </a:p>
        </p:txBody>
      </p:sp>
      <p:pic>
        <p:nvPicPr>
          <p:cNvPr id="29" name="Picture 28"/>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175" y="-15240"/>
            <a:ext cx="1172897" cy="1021715"/>
          </a:xfrm>
          <a:prstGeom prst="rect">
            <a:avLst/>
          </a:prstGeom>
        </p:spPr>
      </p:pic>
    </p:spTree>
    <p:extLst>
      <p:ext uri="{BB962C8B-B14F-4D97-AF65-F5344CB8AC3E}">
        <p14:creationId xmlns:p14="http://schemas.microsoft.com/office/powerpoint/2010/main" val="3614237024"/>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68" r:id="rId3"/>
    <p:sldLayoutId id="2147483667" r:id="rId4"/>
    <p:sldLayoutId id="2147483670" r:id="rId5"/>
    <p:sldLayoutId id="2147483671" r:id="rId6"/>
    <p:sldLayoutId id="2147483669" r:id="rId7"/>
    <p:sldLayoutId id="2147483661"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AU" dirty="0" smtClean="0"/>
              <a:t>Module 10 Risk Management, Incident Response, Business Continuity and Disaster Recovery </a:t>
            </a:r>
            <a:r>
              <a:rPr lang="en-AU" smtClean="0"/>
              <a:t>– Part 1</a:t>
            </a:r>
            <a:endParaRPr lang="en-AU" dirty="0"/>
          </a:p>
        </p:txBody>
      </p:sp>
      <p:sp>
        <p:nvSpPr>
          <p:cNvPr id="7" name="Subtitle 6"/>
          <p:cNvSpPr>
            <a:spLocks noGrp="1"/>
          </p:cNvSpPr>
          <p:nvPr>
            <p:ph type="subTitle" idx="1"/>
          </p:nvPr>
        </p:nvSpPr>
        <p:spPr/>
        <p:txBody>
          <a:bodyPr/>
          <a:lstStyle/>
          <a:p>
            <a:endParaRPr lang="en-AU"/>
          </a:p>
        </p:txBody>
      </p:sp>
    </p:spTree>
    <p:extLst>
      <p:ext uri="{BB962C8B-B14F-4D97-AF65-F5344CB8AC3E}">
        <p14:creationId xmlns:p14="http://schemas.microsoft.com/office/powerpoint/2010/main" val="3595986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Risk Management </a:t>
            </a:r>
            <a:r>
              <a:rPr lang="en-US" dirty="0" smtClean="0"/>
              <a:t>Vocabulary (</a:t>
            </a:r>
            <a:r>
              <a:rPr lang="en-US" i="1" dirty="0" smtClean="0"/>
              <a:t>continued</a:t>
            </a:r>
            <a:r>
              <a:rPr lang="en-US" dirty="0" smtClean="0"/>
              <a:t>)</a:t>
            </a:r>
          </a:p>
        </p:txBody>
      </p:sp>
      <p:sp>
        <p:nvSpPr>
          <p:cNvPr id="7171" name="Rectangle 3"/>
          <p:cNvSpPr>
            <a:spLocks noGrp="1" noChangeArrowheads="1"/>
          </p:cNvSpPr>
          <p:nvPr>
            <p:ph idx="1"/>
          </p:nvPr>
        </p:nvSpPr>
        <p:spPr>
          <a:xfrm>
            <a:off x="457200" y="1981200"/>
            <a:ext cx="8382000" cy="4144963"/>
          </a:xfrm>
        </p:spPr>
        <p:txBody>
          <a:bodyPr/>
          <a:lstStyle/>
          <a:p>
            <a:r>
              <a:rPr lang="en-US" altLang="en-US" b="1" dirty="0"/>
              <a:t>Risk </a:t>
            </a:r>
            <a:r>
              <a:rPr lang="en-US" altLang="en-US" b="1" dirty="0" smtClean="0"/>
              <a:t>assessment </a:t>
            </a:r>
            <a:r>
              <a:rPr lang="en-US" altLang="en-US" dirty="0" smtClean="0"/>
              <a:t>(a.k.a. </a:t>
            </a:r>
            <a:r>
              <a:rPr lang="en-US" altLang="en-US" b="1" dirty="0" smtClean="0"/>
              <a:t>risk analysis</a:t>
            </a:r>
            <a:r>
              <a:rPr lang="en-US" altLang="en-US" dirty="0" smtClean="0"/>
              <a:t>) </a:t>
            </a:r>
            <a:r>
              <a:rPr lang="en-US" altLang="en-US" dirty="0"/>
              <a:t>is the process </a:t>
            </a:r>
            <a:r>
              <a:rPr lang="en-US" altLang="en-US" dirty="0" smtClean="0"/>
              <a:t>of:</a:t>
            </a:r>
          </a:p>
          <a:p>
            <a:pPr lvl="1"/>
            <a:r>
              <a:rPr lang="en-US" altLang="en-US" dirty="0" smtClean="0"/>
              <a:t>Analyzing </a:t>
            </a:r>
            <a:r>
              <a:rPr lang="en-US" altLang="en-US" dirty="0"/>
              <a:t>an environment to identify the risks (threats </a:t>
            </a:r>
            <a:r>
              <a:rPr lang="en-US" altLang="en-US" dirty="0" smtClean="0"/>
              <a:t>and vulnerabilities)</a:t>
            </a:r>
          </a:p>
          <a:p>
            <a:pPr lvl="1"/>
            <a:r>
              <a:rPr lang="en-US" altLang="en-US" dirty="0" smtClean="0"/>
              <a:t>Mitigating actions </a:t>
            </a:r>
            <a:r>
              <a:rPr lang="en-US" altLang="en-US" dirty="0"/>
              <a:t>to determine (either quantitatively or qualitatively) the impact </a:t>
            </a:r>
            <a:r>
              <a:rPr lang="en-US" altLang="en-US" dirty="0" smtClean="0"/>
              <a:t>of an </a:t>
            </a:r>
            <a:r>
              <a:rPr lang="en-US" altLang="en-US" dirty="0"/>
              <a:t>event that would affect a project, program, </a:t>
            </a:r>
            <a:r>
              <a:rPr lang="en-US" altLang="en-US" dirty="0" smtClean="0"/>
              <a:t>or business</a:t>
            </a:r>
          </a:p>
          <a:p>
            <a:r>
              <a:rPr lang="en-US" altLang="en-US" dirty="0" smtClean="0"/>
              <a:t>An </a:t>
            </a:r>
            <a:r>
              <a:rPr lang="en-US" altLang="en-US" b="1" dirty="0"/>
              <a:t>asset</a:t>
            </a:r>
            <a:r>
              <a:rPr lang="en-US" altLang="en-US" dirty="0"/>
              <a:t> is any resource or information an organization needs </a:t>
            </a:r>
            <a:r>
              <a:rPr lang="en-US" altLang="en-US" dirty="0" smtClean="0"/>
              <a:t>to conduct </a:t>
            </a:r>
            <a:r>
              <a:rPr lang="en-US" altLang="en-US" dirty="0"/>
              <a:t>its business</a:t>
            </a:r>
            <a:r>
              <a:rPr lang="en-US" altLang="en-US" dirty="0" smtClean="0"/>
              <a:t>.</a:t>
            </a:r>
          </a:p>
        </p:txBody>
      </p:sp>
    </p:spTree>
    <p:extLst>
      <p:ext uri="{BB962C8B-B14F-4D97-AF65-F5344CB8AC3E}">
        <p14:creationId xmlns:p14="http://schemas.microsoft.com/office/powerpoint/2010/main" val="3584136741"/>
      </p:ext>
    </p:extLst>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Preparation</a:t>
            </a:r>
          </a:p>
        </p:txBody>
      </p:sp>
      <p:sp>
        <p:nvSpPr>
          <p:cNvPr id="3" name="Content Placeholder 2"/>
          <p:cNvSpPr>
            <a:spLocks noGrp="1"/>
          </p:cNvSpPr>
          <p:nvPr>
            <p:ph idx="1"/>
          </p:nvPr>
        </p:nvSpPr>
        <p:spPr/>
        <p:txBody>
          <a:bodyPr/>
          <a:lstStyle/>
          <a:p>
            <a:r>
              <a:rPr lang="en-US" dirty="0"/>
              <a:t>Preparing for an incident is the first phase</a:t>
            </a:r>
            <a:r>
              <a:rPr lang="en-US" dirty="0" smtClean="0"/>
              <a:t>.</a:t>
            </a:r>
          </a:p>
          <a:p>
            <a:r>
              <a:rPr lang="en-US" dirty="0"/>
              <a:t>The organization needs </a:t>
            </a:r>
            <a:r>
              <a:rPr lang="en-US" dirty="0" smtClean="0"/>
              <a:t>to:</a:t>
            </a:r>
          </a:p>
          <a:p>
            <a:pPr lvl="1"/>
            <a:r>
              <a:rPr lang="en-US" dirty="0" smtClean="0"/>
              <a:t>Establish </a:t>
            </a:r>
            <a:r>
              <a:rPr lang="en-US" dirty="0"/>
              <a:t>the steps to be taken when an incident is discovered (or </a:t>
            </a:r>
            <a:r>
              <a:rPr lang="en-US" dirty="0" smtClean="0"/>
              <a:t>suspected)</a:t>
            </a:r>
          </a:p>
          <a:p>
            <a:pPr lvl="1"/>
            <a:r>
              <a:rPr lang="en-US" dirty="0" smtClean="0"/>
              <a:t>Determine </a:t>
            </a:r>
            <a:r>
              <a:rPr lang="en-US" dirty="0"/>
              <a:t>points of </a:t>
            </a:r>
            <a:r>
              <a:rPr lang="en-US" dirty="0" smtClean="0"/>
              <a:t>contact</a:t>
            </a:r>
          </a:p>
          <a:p>
            <a:pPr lvl="1"/>
            <a:r>
              <a:rPr lang="en-US" dirty="0" smtClean="0"/>
              <a:t>Train </a:t>
            </a:r>
            <a:r>
              <a:rPr lang="en-US" dirty="0"/>
              <a:t>all employees and security professionals so they understand the steps to take and who to </a:t>
            </a:r>
            <a:r>
              <a:rPr lang="en-US" dirty="0" smtClean="0"/>
              <a:t>call</a:t>
            </a:r>
          </a:p>
          <a:p>
            <a:pPr lvl="1"/>
            <a:r>
              <a:rPr lang="en-US" dirty="0" smtClean="0"/>
              <a:t>Establish </a:t>
            </a:r>
            <a:r>
              <a:rPr lang="en-US" dirty="0"/>
              <a:t>an incident response </a:t>
            </a:r>
            <a:r>
              <a:rPr lang="en-US" dirty="0" smtClean="0"/>
              <a:t>team</a:t>
            </a:r>
          </a:p>
          <a:p>
            <a:pPr lvl="1"/>
            <a:r>
              <a:rPr lang="en-US" dirty="0" smtClean="0"/>
              <a:t>Acquire </a:t>
            </a:r>
            <a:r>
              <a:rPr lang="en-US" dirty="0"/>
              <a:t>the </a:t>
            </a:r>
            <a:r>
              <a:rPr lang="en-US" dirty="0" smtClean="0"/>
              <a:t>equipment and train </a:t>
            </a:r>
            <a:r>
              <a:rPr lang="en-US" dirty="0"/>
              <a:t>those who will use the equipment</a:t>
            </a:r>
          </a:p>
        </p:txBody>
      </p:sp>
    </p:spTree>
    <p:extLst>
      <p:ext uri="{BB962C8B-B14F-4D97-AF65-F5344CB8AC3E}">
        <p14:creationId xmlns:p14="http://schemas.microsoft.com/office/powerpoint/2010/main" val="115232542"/>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Preparation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a:t>Organization </a:t>
            </a:r>
            <a:r>
              <a:rPr lang="en-US" dirty="0" smtClean="0"/>
              <a:t>preparation requires </a:t>
            </a:r>
            <a:r>
              <a:rPr lang="en-US" dirty="0"/>
              <a:t>a plan, both for the initial effort and for maintenance of that </a:t>
            </a:r>
            <a:r>
              <a:rPr lang="en-US" dirty="0" smtClean="0"/>
              <a:t>effort.</a:t>
            </a:r>
          </a:p>
          <a:p>
            <a:pPr lvl="1"/>
            <a:r>
              <a:rPr lang="en-US" dirty="0" smtClean="0"/>
              <a:t>Over </a:t>
            </a:r>
            <a:r>
              <a:rPr lang="en-US" dirty="0"/>
              <a:t>time, the organization shifts based on business objectives, personnel change, business efforts and focus change, new programs, new capabilities; virtually any change can necessitate shifts in the incident response activities</a:t>
            </a:r>
            <a:r>
              <a:rPr lang="en-US" dirty="0" smtClean="0"/>
              <a:t>.</a:t>
            </a:r>
            <a:endParaRPr lang="en-US" dirty="0"/>
          </a:p>
        </p:txBody>
      </p:sp>
    </p:spTree>
    <p:extLst>
      <p:ext uri="{BB962C8B-B14F-4D97-AF65-F5344CB8AC3E}">
        <p14:creationId xmlns:p14="http://schemas.microsoft.com/office/powerpoint/2010/main" val="317579277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Preparation (</a:t>
            </a:r>
            <a:r>
              <a:rPr lang="en-US" i="1" dirty="0"/>
              <a:t>continued</a:t>
            </a:r>
            <a:r>
              <a:rPr lang="en-US" dirty="0"/>
              <a:t>)</a:t>
            </a:r>
          </a:p>
        </p:txBody>
      </p:sp>
      <p:sp>
        <p:nvSpPr>
          <p:cNvPr id="3" name="Content Placeholder 2"/>
          <p:cNvSpPr>
            <a:spLocks noGrp="1"/>
          </p:cNvSpPr>
          <p:nvPr>
            <p:ph idx="1"/>
          </p:nvPr>
        </p:nvSpPr>
        <p:spPr/>
        <p:txBody>
          <a:bodyPr/>
          <a:lstStyle/>
          <a:p>
            <a:r>
              <a:rPr lang="en-US" dirty="0" smtClean="0"/>
              <a:t>Systems </a:t>
            </a:r>
            <a:r>
              <a:rPr lang="en-US" dirty="0"/>
              <a:t>require preparation for effective incident response efforts</a:t>
            </a:r>
            <a:r>
              <a:rPr lang="en-US" dirty="0" smtClean="0"/>
              <a:t>.</a:t>
            </a:r>
          </a:p>
          <a:p>
            <a:pPr lvl="1"/>
            <a:r>
              <a:rPr lang="en-US" dirty="0" smtClean="0"/>
              <a:t>Incident </a:t>
            </a:r>
            <a:r>
              <a:rPr lang="en-US" dirty="0"/>
              <a:t>responders are dependent upon documentation for understanding hardware, software, and network </a:t>
            </a:r>
            <a:r>
              <a:rPr lang="en-US" dirty="0" smtClean="0"/>
              <a:t>layouts.</a:t>
            </a:r>
          </a:p>
          <a:p>
            <a:pPr lvl="1"/>
            <a:r>
              <a:rPr lang="en-US" dirty="0"/>
              <a:t>Understanding how access control is employed, including specifics across all systems, is key when determining who can do what—a common incident response </a:t>
            </a:r>
            <a:r>
              <a:rPr lang="en-US" dirty="0" smtClean="0"/>
              <a:t>question.</a:t>
            </a:r>
          </a:p>
          <a:p>
            <a:pPr lvl="1"/>
            <a:r>
              <a:rPr lang="en-US" dirty="0"/>
              <a:t>U</a:t>
            </a:r>
            <a:r>
              <a:rPr lang="en-US" dirty="0" smtClean="0"/>
              <a:t>nderstanding </a:t>
            </a:r>
            <a:r>
              <a:rPr lang="en-US" dirty="0"/>
              <a:t>the logging methodology and architecture will make incident response data retrieval easier</a:t>
            </a:r>
            <a:r>
              <a:rPr lang="en-US" dirty="0" smtClean="0"/>
              <a:t>.</a:t>
            </a:r>
          </a:p>
        </p:txBody>
      </p:sp>
    </p:spTree>
    <p:extLst>
      <p:ext uri="{BB962C8B-B14F-4D97-AF65-F5344CB8AC3E}">
        <p14:creationId xmlns:p14="http://schemas.microsoft.com/office/powerpoint/2010/main" val="151097369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Preparation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Having </a:t>
            </a:r>
            <a:r>
              <a:rPr lang="en-US" dirty="0"/>
              <a:t>lists of critical files and their hash values, all stored offline, can make system investigation a more efficient process</a:t>
            </a:r>
            <a:r>
              <a:rPr lang="en-US" dirty="0" smtClean="0"/>
              <a:t>.</a:t>
            </a:r>
          </a:p>
          <a:p>
            <a:r>
              <a:rPr lang="en-US" dirty="0" smtClean="0"/>
              <a:t>Preparing </a:t>
            </a:r>
            <a:r>
              <a:rPr lang="en-US" dirty="0"/>
              <a:t>systems for incident response is similar to preparing them for maintainability, so these efforts can yield regular dividends to the system </a:t>
            </a:r>
            <a:r>
              <a:rPr lang="en-US" dirty="0" smtClean="0"/>
              <a:t>owners.</a:t>
            </a:r>
          </a:p>
          <a:p>
            <a:r>
              <a:rPr lang="en-US" dirty="0" smtClean="0"/>
              <a:t>Determining </a:t>
            </a:r>
            <a:r>
              <a:rPr lang="en-US" dirty="0"/>
              <a:t>the steps to isolate specific machines and services can be a complex endeavor, and is one best accomplished before an incident, through the preparation </a:t>
            </a:r>
            <a:r>
              <a:rPr lang="en-US" dirty="0" smtClean="0"/>
              <a:t>phase.</a:t>
            </a:r>
            <a:endParaRPr lang="en-US" dirty="0"/>
          </a:p>
        </p:txBody>
      </p:sp>
    </p:spTree>
    <p:extLst>
      <p:ext uri="{BB962C8B-B14F-4D97-AF65-F5344CB8AC3E}">
        <p14:creationId xmlns:p14="http://schemas.microsoft.com/office/powerpoint/2010/main" val="14975870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Preparation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a:t>Researching </a:t>
            </a:r>
            <a:r>
              <a:rPr lang="en-US" dirty="0" smtClean="0"/>
              <a:t>vulnerabilities should occur prior to an attack.</a:t>
            </a:r>
          </a:p>
          <a:p>
            <a:pPr lvl="1"/>
            <a:r>
              <a:rPr lang="en-US" dirty="0"/>
              <a:t>After the hacker has a list of software running on the systems, he will start researching the Internet for vulnerabilities associated with that software.</a:t>
            </a:r>
          </a:p>
          <a:p>
            <a:pPr lvl="1"/>
            <a:r>
              <a:rPr lang="en-US" dirty="0" smtClean="0"/>
              <a:t>Understanding </a:t>
            </a:r>
            <a:r>
              <a:rPr lang="en-US" dirty="0"/>
              <a:t>how hackers navigate systems is important, for system administrators and security personnel can use the same steps to research potential vulnerabilities before a hacker strikes</a:t>
            </a:r>
            <a:r>
              <a:rPr lang="en-US" dirty="0" smtClean="0"/>
              <a:t>.</a:t>
            </a:r>
          </a:p>
          <a:p>
            <a:pPr lvl="1"/>
            <a:r>
              <a:rPr lang="en-US" dirty="0" smtClean="0"/>
              <a:t>This </a:t>
            </a:r>
            <a:r>
              <a:rPr lang="en-US" dirty="0"/>
              <a:t>information is valuable to administrators who need to know what problems exist and how to patch them</a:t>
            </a:r>
            <a:r>
              <a:rPr lang="en-US" dirty="0" smtClean="0"/>
              <a:t>.</a:t>
            </a:r>
            <a:endParaRPr lang="en-US" dirty="0"/>
          </a:p>
        </p:txBody>
      </p:sp>
    </p:spTree>
    <p:extLst>
      <p:ext uri="{BB962C8B-B14F-4D97-AF65-F5344CB8AC3E}">
        <p14:creationId xmlns:p14="http://schemas.microsoft.com/office/powerpoint/2010/main" val="245529472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Response Team</a:t>
            </a:r>
          </a:p>
        </p:txBody>
      </p:sp>
      <p:sp>
        <p:nvSpPr>
          <p:cNvPr id="3" name="Content Placeholder 2"/>
          <p:cNvSpPr>
            <a:spLocks noGrp="1"/>
          </p:cNvSpPr>
          <p:nvPr>
            <p:ph idx="1"/>
          </p:nvPr>
        </p:nvSpPr>
        <p:spPr/>
        <p:txBody>
          <a:bodyPr/>
          <a:lstStyle/>
          <a:p>
            <a:r>
              <a:rPr lang="en-US" dirty="0" smtClean="0"/>
              <a:t>Establishing </a:t>
            </a:r>
            <a:r>
              <a:rPr lang="en-US" dirty="0"/>
              <a:t>an incident response team is an essential step in the preparation </a:t>
            </a:r>
            <a:r>
              <a:rPr lang="en-US" dirty="0" smtClean="0"/>
              <a:t>phase.</a:t>
            </a:r>
          </a:p>
          <a:p>
            <a:pPr lvl="1"/>
            <a:r>
              <a:rPr lang="en-US" dirty="0" smtClean="0"/>
              <a:t>The </a:t>
            </a:r>
            <a:r>
              <a:rPr lang="en-US" dirty="0"/>
              <a:t>complete handling of an incident typically takes an entire </a:t>
            </a:r>
            <a:r>
              <a:rPr lang="en-US" dirty="0" smtClean="0"/>
              <a:t>team.</a:t>
            </a:r>
          </a:p>
          <a:p>
            <a:pPr lvl="1"/>
            <a:r>
              <a:rPr lang="en-US" dirty="0"/>
              <a:t>An incident response team is a group of people that prepares for and responds to any emergency incident, such as a natural disaster or an interruption of business operations</a:t>
            </a:r>
            <a:r>
              <a:rPr lang="en-US" dirty="0" smtClean="0"/>
              <a:t>.</a:t>
            </a:r>
          </a:p>
        </p:txBody>
      </p:sp>
    </p:spTree>
    <p:extLst>
      <p:ext uri="{BB962C8B-B14F-4D97-AF65-F5344CB8AC3E}">
        <p14:creationId xmlns:p14="http://schemas.microsoft.com/office/powerpoint/2010/main" val="417513424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a:t>
            </a:r>
            <a:r>
              <a:rPr lang="en-US" dirty="0" smtClean="0"/>
              <a:t>Response Team (</a:t>
            </a:r>
            <a:r>
              <a:rPr lang="en-US" i="1" dirty="0"/>
              <a:t>continued</a:t>
            </a:r>
            <a:r>
              <a:rPr lang="en-US" dirty="0"/>
              <a:t>)</a:t>
            </a:r>
          </a:p>
        </p:txBody>
      </p:sp>
      <p:sp>
        <p:nvSpPr>
          <p:cNvPr id="3" name="Content Placeholder 2"/>
          <p:cNvSpPr>
            <a:spLocks noGrp="1"/>
          </p:cNvSpPr>
          <p:nvPr>
            <p:ph idx="1"/>
          </p:nvPr>
        </p:nvSpPr>
        <p:spPr>
          <a:xfrm>
            <a:off x="457200" y="1981200"/>
            <a:ext cx="8229600" cy="5943600"/>
          </a:xfrm>
        </p:spPr>
        <p:txBody>
          <a:bodyPr/>
          <a:lstStyle/>
          <a:p>
            <a:r>
              <a:rPr lang="en-US" dirty="0" smtClean="0"/>
              <a:t>Incident </a:t>
            </a:r>
            <a:r>
              <a:rPr lang="en-US" dirty="0"/>
              <a:t>response team members ideally are trained </a:t>
            </a:r>
            <a:r>
              <a:rPr lang="en-US" dirty="0" smtClean="0"/>
              <a:t>and prepared </a:t>
            </a:r>
            <a:r>
              <a:rPr lang="en-US" dirty="0"/>
              <a:t>to fulfill the roles required by the </a:t>
            </a:r>
            <a:r>
              <a:rPr lang="en-US" dirty="0" smtClean="0"/>
              <a:t>specific situation.</a:t>
            </a:r>
          </a:p>
          <a:p>
            <a:r>
              <a:rPr lang="en-US" dirty="0"/>
              <a:t>Incident response teams are frequently dynamically sized to the scale and nature of an </a:t>
            </a:r>
            <a:r>
              <a:rPr lang="en-US" dirty="0" smtClean="0"/>
              <a:t>incident.</a:t>
            </a:r>
          </a:p>
          <a:p>
            <a:r>
              <a:rPr lang="en-US" dirty="0"/>
              <a:t>The incident response team is a critical part of the </a:t>
            </a:r>
            <a:r>
              <a:rPr lang="en-US" dirty="0" smtClean="0"/>
              <a:t>incident response plan.</a:t>
            </a:r>
          </a:p>
        </p:txBody>
      </p:sp>
    </p:spTree>
    <p:extLst>
      <p:ext uri="{BB962C8B-B14F-4D97-AF65-F5344CB8AC3E}">
        <p14:creationId xmlns:p14="http://schemas.microsoft.com/office/powerpoint/2010/main" val="426390018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Response Team (</a:t>
            </a:r>
            <a:r>
              <a:rPr lang="en-US" i="1" dirty="0"/>
              <a:t>continued</a:t>
            </a:r>
            <a:r>
              <a:rPr lang="en-US" dirty="0"/>
              <a:t>)</a:t>
            </a:r>
          </a:p>
        </p:txBody>
      </p:sp>
      <p:sp>
        <p:nvSpPr>
          <p:cNvPr id="3" name="Content Placeholder 2"/>
          <p:cNvSpPr>
            <a:spLocks noGrp="1"/>
          </p:cNvSpPr>
          <p:nvPr>
            <p:ph idx="1"/>
          </p:nvPr>
        </p:nvSpPr>
        <p:spPr/>
        <p:txBody>
          <a:bodyPr/>
          <a:lstStyle/>
          <a:p>
            <a:r>
              <a:rPr lang="en-US" dirty="0" smtClean="0"/>
              <a:t>To </a:t>
            </a:r>
            <a:r>
              <a:rPr lang="en-US" dirty="0"/>
              <a:t>function in a timely and efficient manner, ideally a team has already defined a protocol or set of actions to perform to mitigate the negative effects of most common forms of an incident</a:t>
            </a:r>
            <a:r>
              <a:rPr lang="en-US" dirty="0" smtClean="0"/>
              <a:t>.</a:t>
            </a:r>
            <a:endParaRPr lang="en-US" dirty="0"/>
          </a:p>
        </p:txBody>
      </p:sp>
    </p:spTree>
    <p:extLst>
      <p:ext uri="{BB962C8B-B14F-4D97-AF65-F5344CB8AC3E}">
        <p14:creationId xmlns:p14="http://schemas.microsoft.com/office/powerpoint/2010/main" val="159890377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Measure Implementation</a:t>
            </a:r>
          </a:p>
        </p:txBody>
      </p:sp>
      <p:sp>
        <p:nvSpPr>
          <p:cNvPr id="3" name="Content Placeholder 2"/>
          <p:cNvSpPr>
            <a:spLocks noGrp="1"/>
          </p:cNvSpPr>
          <p:nvPr>
            <p:ph idx="1"/>
          </p:nvPr>
        </p:nvSpPr>
        <p:spPr/>
        <p:txBody>
          <a:bodyPr/>
          <a:lstStyle/>
          <a:p>
            <a:r>
              <a:rPr lang="en-US" dirty="0"/>
              <a:t>Data requires protection in each of the three states of the data lifecycle: in storage, in transit, and during processing.</a:t>
            </a:r>
          </a:p>
          <a:p>
            <a:r>
              <a:rPr lang="en-US" dirty="0"/>
              <a:t>The level of risk in each state differs due to several factors: time, quantity and access.</a:t>
            </a:r>
          </a:p>
          <a:p>
            <a:r>
              <a:rPr lang="en-US" dirty="0"/>
              <a:t>Data in transit is subject to breach or compromise from a variety of network-level attacks and vulnerabilities</a:t>
            </a:r>
            <a:r>
              <a:rPr lang="en-US" dirty="0" smtClean="0"/>
              <a:t>.</a:t>
            </a:r>
            <a:endParaRPr lang="en-US" dirty="0"/>
          </a:p>
        </p:txBody>
      </p:sp>
    </p:spTree>
    <p:extLst>
      <p:ext uri="{BB962C8B-B14F-4D97-AF65-F5344CB8AC3E}">
        <p14:creationId xmlns:p14="http://schemas.microsoft.com/office/powerpoint/2010/main" val="110418950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Measure </a:t>
            </a:r>
            <a:r>
              <a:rPr lang="en-US" dirty="0" smtClean="0"/>
              <a:t>Implementation (</a:t>
            </a:r>
            <a:r>
              <a:rPr lang="en-US" i="1" dirty="0" smtClean="0"/>
              <a:t>continued</a:t>
            </a:r>
            <a:r>
              <a:rPr lang="en-US" dirty="0" smtClean="0"/>
              <a:t>)</a:t>
            </a:r>
            <a:endParaRPr lang="en-US" dirty="0"/>
          </a:p>
        </p:txBody>
      </p:sp>
      <p:sp>
        <p:nvSpPr>
          <p:cNvPr id="4" name="Content Placeholder 3"/>
          <p:cNvSpPr>
            <a:spLocks noGrp="1"/>
          </p:cNvSpPr>
          <p:nvPr>
            <p:ph idx="1"/>
          </p:nvPr>
        </p:nvSpPr>
        <p:spPr/>
        <p:txBody>
          <a:bodyPr/>
          <a:lstStyle/>
          <a:p>
            <a:r>
              <a:rPr lang="en-US" dirty="0"/>
              <a:t>One primary mitigation step is </a:t>
            </a:r>
            <a:r>
              <a:rPr lang="en-US" b="1" dirty="0"/>
              <a:t>data minimization</a:t>
            </a:r>
            <a:r>
              <a:rPr lang="en-US" dirty="0" smtClean="0"/>
              <a:t>.</a:t>
            </a:r>
          </a:p>
          <a:p>
            <a:pPr lvl="1"/>
            <a:r>
              <a:rPr lang="en-US" dirty="0" smtClean="0"/>
              <a:t>Data </a:t>
            </a:r>
            <a:r>
              <a:rPr lang="en-US" dirty="0"/>
              <a:t>minimization efforts can play a key role in both operational efficiency and security</a:t>
            </a:r>
            <a:r>
              <a:rPr lang="en-US" dirty="0" smtClean="0"/>
              <a:t>.</a:t>
            </a:r>
          </a:p>
          <a:p>
            <a:pPr lvl="1"/>
            <a:r>
              <a:rPr lang="en-US" dirty="0" smtClean="0"/>
              <a:t>One </a:t>
            </a:r>
            <a:r>
              <a:rPr lang="en-US" dirty="0"/>
              <a:t>of the first rules associated with data is this: Don’t keep what you don’t need</a:t>
            </a:r>
            <a:r>
              <a:rPr lang="en-US" dirty="0" smtClean="0"/>
              <a:t>.</a:t>
            </a:r>
          </a:p>
          <a:p>
            <a:r>
              <a:rPr lang="en-US" dirty="0"/>
              <a:t>Minimization efforts begin before data even hits a system, let alone a breach</a:t>
            </a:r>
            <a:r>
              <a:rPr lang="en-US" dirty="0" smtClean="0"/>
              <a:t>.</a:t>
            </a:r>
          </a:p>
          <a:p>
            <a:pPr lvl="1"/>
            <a:r>
              <a:rPr lang="en-US" dirty="0" smtClean="0"/>
              <a:t>During </a:t>
            </a:r>
            <a:r>
              <a:rPr lang="en-US" dirty="0"/>
              <a:t>system design, the appropriate security controls are determined and deployed, with periodic audits to ensure compliance</a:t>
            </a:r>
            <a:r>
              <a:rPr lang="en-US" dirty="0" smtClean="0"/>
              <a:t>.</a:t>
            </a:r>
            <a:endParaRPr lang="en-US" dirty="0"/>
          </a:p>
        </p:txBody>
      </p:sp>
    </p:spTree>
    <p:extLst>
      <p:ext uri="{BB962C8B-B14F-4D97-AF65-F5344CB8AC3E}">
        <p14:creationId xmlns:p14="http://schemas.microsoft.com/office/powerpoint/2010/main" val="24503626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Risk Management Vocabulary (</a:t>
            </a:r>
            <a:r>
              <a:rPr lang="en-US" i="1" dirty="0"/>
              <a:t>continued</a:t>
            </a:r>
            <a:r>
              <a:rPr lang="en-US" dirty="0"/>
              <a:t>)</a:t>
            </a:r>
            <a:endParaRPr lang="en-US" dirty="0" smtClean="0"/>
          </a:p>
        </p:txBody>
      </p:sp>
      <p:sp>
        <p:nvSpPr>
          <p:cNvPr id="8195" name="Rectangle 3"/>
          <p:cNvSpPr>
            <a:spLocks noGrp="1" noChangeArrowheads="1"/>
          </p:cNvSpPr>
          <p:nvPr>
            <p:ph idx="1"/>
          </p:nvPr>
        </p:nvSpPr>
        <p:spPr/>
        <p:txBody>
          <a:bodyPr/>
          <a:lstStyle/>
          <a:p>
            <a:r>
              <a:rPr lang="en-US" altLang="en-US" dirty="0"/>
              <a:t>A </a:t>
            </a:r>
            <a:r>
              <a:rPr lang="en-US" altLang="en-US" b="1" dirty="0"/>
              <a:t>threat</a:t>
            </a:r>
            <a:r>
              <a:rPr lang="en-US" altLang="en-US" dirty="0"/>
              <a:t> is any circumstance or event with the potential to </a:t>
            </a:r>
            <a:r>
              <a:rPr lang="en-US" altLang="en-US" dirty="0" smtClean="0"/>
              <a:t>cause harm </a:t>
            </a:r>
            <a:r>
              <a:rPr lang="en-US" altLang="en-US" dirty="0"/>
              <a:t>to an asset</a:t>
            </a:r>
            <a:r>
              <a:rPr lang="en-US" altLang="en-US" dirty="0" smtClean="0"/>
              <a:t>.</a:t>
            </a:r>
          </a:p>
          <a:p>
            <a:r>
              <a:rPr lang="en-US" dirty="0"/>
              <a:t>A </a:t>
            </a:r>
            <a:r>
              <a:rPr lang="en-US" b="1" dirty="0"/>
              <a:t>threat actor </a:t>
            </a:r>
            <a:r>
              <a:rPr lang="en-US" dirty="0"/>
              <a:t>(agent) is the entity behind a threat</a:t>
            </a:r>
            <a:r>
              <a:rPr lang="en-US" dirty="0" smtClean="0"/>
              <a:t>.</a:t>
            </a:r>
          </a:p>
          <a:p>
            <a:r>
              <a:rPr lang="en-US" altLang="en-US" dirty="0"/>
              <a:t>A </a:t>
            </a:r>
            <a:r>
              <a:rPr lang="en-US" altLang="en-US" b="1" dirty="0"/>
              <a:t>threat vector </a:t>
            </a:r>
            <a:r>
              <a:rPr lang="en-US" altLang="en-US" dirty="0"/>
              <a:t>is a method used to effect a </a:t>
            </a:r>
            <a:r>
              <a:rPr lang="en-US" altLang="en-US" dirty="0" smtClean="0"/>
              <a:t>threat.</a:t>
            </a:r>
          </a:p>
          <a:p>
            <a:pPr lvl="1"/>
            <a:r>
              <a:rPr lang="en-US" altLang="en-US" dirty="0" smtClean="0"/>
              <a:t>Example: malware </a:t>
            </a:r>
            <a:r>
              <a:rPr lang="en-US" altLang="en-US" dirty="0"/>
              <a:t>(threat) that is delivered via a watering-hole attack (vector</a:t>
            </a:r>
            <a:r>
              <a:rPr lang="en-US" altLang="en-US" dirty="0" smtClean="0"/>
              <a:t>).</a:t>
            </a:r>
          </a:p>
          <a:p>
            <a:r>
              <a:rPr lang="en-US" altLang="en-US" dirty="0"/>
              <a:t>A </a:t>
            </a:r>
            <a:r>
              <a:rPr lang="en-US" altLang="en-US" b="1" dirty="0"/>
              <a:t>vulnerability</a:t>
            </a:r>
            <a:r>
              <a:rPr lang="en-US" altLang="en-US" dirty="0"/>
              <a:t> is any characteristic of an asset that can </a:t>
            </a:r>
            <a:r>
              <a:rPr lang="en-US" altLang="en-US" dirty="0" smtClean="0"/>
              <a:t>be exploited </a:t>
            </a:r>
            <a:r>
              <a:rPr lang="en-US" altLang="en-US" dirty="0"/>
              <a:t>by a threat to cause harm</a:t>
            </a:r>
            <a:r>
              <a:rPr lang="en-US" altLang="en-US" dirty="0" smtClean="0"/>
              <a:t>.</a:t>
            </a:r>
          </a:p>
        </p:txBody>
      </p:sp>
    </p:spTree>
    <p:extLst>
      <p:ext uri="{BB962C8B-B14F-4D97-AF65-F5344CB8AC3E}">
        <p14:creationId xmlns:p14="http://schemas.microsoft.com/office/powerpoint/2010/main" val="1254123625"/>
      </p:ext>
    </p:extLst>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Incident </a:t>
            </a:r>
            <a:r>
              <a:rPr lang="en-US" dirty="0"/>
              <a:t>Identification/Detection</a:t>
            </a:r>
          </a:p>
        </p:txBody>
      </p:sp>
      <p:sp>
        <p:nvSpPr>
          <p:cNvPr id="3" name="Content Placeholder 2"/>
          <p:cNvSpPr>
            <a:spLocks noGrp="1"/>
          </p:cNvSpPr>
          <p:nvPr>
            <p:ph idx="1"/>
          </p:nvPr>
        </p:nvSpPr>
        <p:spPr/>
        <p:txBody>
          <a:bodyPr/>
          <a:lstStyle/>
          <a:p>
            <a:r>
              <a:rPr lang="en-US" dirty="0"/>
              <a:t>An </a:t>
            </a:r>
            <a:r>
              <a:rPr lang="en-US" i="1" dirty="0"/>
              <a:t>incident</a:t>
            </a:r>
            <a:r>
              <a:rPr lang="en-US" dirty="0"/>
              <a:t> is defined as a situation that departs from normal, routine </a:t>
            </a:r>
            <a:r>
              <a:rPr lang="en-US" dirty="0" smtClean="0"/>
              <a:t>operations.</a:t>
            </a:r>
          </a:p>
          <a:p>
            <a:pPr lvl="1"/>
            <a:r>
              <a:rPr lang="en-US" dirty="0"/>
              <a:t>Whether an incident is important or not is the first determination to be made as part of an incident response process</a:t>
            </a:r>
            <a:r>
              <a:rPr lang="en-US" dirty="0" smtClean="0"/>
              <a:t>.</a:t>
            </a:r>
          </a:p>
          <a:p>
            <a:r>
              <a:rPr lang="en-US" dirty="0"/>
              <a:t>A key first step is in the processing of information and the determination of whether or not to invoke incident response </a:t>
            </a:r>
            <a:r>
              <a:rPr lang="en-US" dirty="0" smtClean="0"/>
              <a:t>processes.</a:t>
            </a:r>
          </a:p>
          <a:p>
            <a:r>
              <a:rPr lang="en-US" dirty="0"/>
              <a:t>The challenge is to detect that something other than simple common, routine errors is </a:t>
            </a:r>
            <a:r>
              <a:rPr lang="en-US" dirty="0" smtClean="0"/>
              <a:t>occurring.</a:t>
            </a:r>
          </a:p>
        </p:txBody>
      </p:sp>
    </p:spTree>
    <p:extLst>
      <p:ext uri="{BB962C8B-B14F-4D97-AF65-F5344CB8AC3E}">
        <p14:creationId xmlns:p14="http://schemas.microsoft.com/office/powerpoint/2010/main" val="216459996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Incident Identification/Detection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A suspected incident must first be detected.</a:t>
            </a:r>
          </a:p>
          <a:p>
            <a:pPr lvl="1"/>
            <a:r>
              <a:rPr lang="en-US" dirty="0"/>
              <a:t>One of the first jobs of the incident response team is to determine whether an actual security incident has</a:t>
            </a:r>
            <a:br>
              <a:rPr lang="en-US" dirty="0"/>
            </a:br>
            <a:r>
              <a:rPr lang="en-US" dirty="0"/>
              <a:t>occurred</a:t>
            </a:r>
            <a:r>
              <a:rPr lang="en-US" dirty="0" smtClean="0"/>
              <a:t>.</a:t>
            </a:r>
          </a:p>
          <a:p>
            <a:pPr lvl="1"/>
            <a:r>
              <a:rPr lang="en-US" dirty="0">
                <a:ea typeface="ヒラギノ角ゴ Pro W3" pitchFamily="-111" charset="-128"/>
                <a:cs typeface="ヒラギノ角ゴ Pro W3" pitchFamily="-111" charset="-128"/>
              </a:rPr>
              <a:t>The incident response team must investigate each reported incident and treat it as a potential security incident until it can determine whether it is or </a:t>
            </a:r>
            <a:r>
              <a:rPr lang="en-US" dirty="0" smtClean="0">
                <a:ea typeface="ヒラギノ角ゴ Pro W3" pitchFamily="-111" charset="-128"/>
                <a:cs typeface="ヒラギノ角ゴ Pro W3" pitchFamily="-111" charset="-128"/>
              </a:rPr>
              <a:t>isn’t.</a:t>
            </a:r>
          </a:p>
          <a:p>
            <a:pPr lvl="1"/>
            <a:r>
              <a:rPr lang="en-US" dirty="0"/>
              <a:t>Security incidents can take a variety of </a:t>
            </a:r>
            <a:r>
              <a:rPr lang="en-US" dirty="0" smtClean="0"/>
              <a:t>forms.</a:t>
            </a:r>
          </a:p>
          <a:p>
            <a:pPr lvl="2"/>
            <a:r>
              <a:rPr lang="en-US" dirty="0" smtClean="0"/>
              <a:t>Virus or social engineering,</a:t>
            </a:r>
          </a:p>
          <a:p>
            <a:pPr lvl="1"/>
            <a:r>
              <a:rPr lang="en-US" dirty="0" smtClean="0"/>
              <a:t>Reporting </a:t>
            </a:r>
            <a:r>
              <a:rPr lang="en-US" dirty="0"/>
              <a:t>procedure needs to be in </a:t>
            </a:r>
            <a:r>
              <a:rPr lang="en-US" dirty="0" smtClean="0"/>
              <a:t>place.</a:t>
            </a:r>
            <a:endParaRPr lang="en-US" dirty="0"/>
          </a:p>
        </p:txBody>
      </p:sp>
    </p:spTree>
    <p:extLst>
      <p:ext uri="{BB962C8B-B14F-4D97-AF65-F5344CB8AC3E}">
        <p14:creationId xmlns:p14="http://schemas.microsoft.com/office/powerpoint/2010/main" val="108849097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Response</a:t>
            </a:r>
          </a:p>
        </p:txBody>
      </p:sp>
      <p:sp>
        <p:nvSpPr>
          <p:cNvPr id="3" name="Content Placeholder 2"/>
          <p:cNvSpPr>
            <a:spLocks noGrp="1"/>
          </p:cNvSpPr>
          <p:nvPr>
            <p:ph idx="1"/>
          </p:nvPr>
        </p:nvSpPr>
        <p:spPr/>
        <p:txBody>
          <a:bodyPr/>
          <a:lstStyle/>
          <a:p>
            <a:r>
              <a:rPr lang="en-US" dirty="0" smtClean="0"/>
              <a:t>The </a:t>
            </a:r>
            <a:r>
              <a:rPr lang="en-US" dirty="0"/>
              <a:t>following items are important </a:t>
            </a:r>
            <a:r>
              <a:rPr lang="en-US" dirty="0" smtClean="0"/>
              <a:t>to determine </a:t>
            </a:r>
            <a:r>
              <a:rPr lang="en-US" dirty="0"/>
              <a:t>during an initial response:</a:t>
            </a:r>
          </a:p>
          <a:p>
            <a:pPr lvl="1"/>
            <a:r>
              <a:rPr lang="en-US" dirty="0" smtClean="0"/>
              <a:t>Current </a:t>
            </a:r>
            <a:r>
              <a:rPr lang="en-US" dirty="0"/>
              <a:t>time and date</a:t>
            </a:r>
          </a:p>
          <a:p>
            <a:pPr lvl="1"/>
            <a:r>
              <a:rPr lang="en-US" dirty="0" smtClean="0"/>
              <a:t>Who/what </a:t>
            </a:r>
            <a:r>
              <a:rPr lang="en-US" dirty="0"/>
              <a:t>is reporting the incident</a:t>
            </a:r>
          </a:p>
          <a:p>
            <a:pPr lvl="1"/>
            <a:r>
              <a:rPr lang="en-US" dirty="0" smtClean="0"/>
              <a:t>Nature </a:t>
            </a:r>
            <a:r>
              <a:rPr lang="en-US" dirty="0"/>
              <a:t>of the incident</a:t>
            </a:r>
          </a:p>
          <a:p>
            <a:pPr lvl="1"/>
            <a:r>
              <a:rPr lang="en-US" dirty="0" smtClean="0"/>
              <a:t>When </a:t>
            </a:r>
            <a:r>
              <a:rPr lang="en-US" dirty="0"/>
              <a:t>the incident occurred</a:t>
            </a:r>
          </a:p>
          <a:p>
            <a:pPr lvl="1"/>
            <a:r>
              <a:rPr lang="en-US" dirty="0" smtClean="0"/>
              <a:t>Hardware/software </a:t>
            </a:r>
            <a:r>
              <a:rPr lang="en-US" dirty="0"/>
              <a:t>involved</a:t>
            </a:r>
          </a:p>
          <a:p>
            <a:pPr lvl="1"/>
            <a:r>
              <a:rPr lang="en-US" dirty="0" smtClean="0"/>
              <a:t>Point </a:t>
            </a:r>
            <a:r>
              <a:rPr lang="en-US" dirty="0"/>
              <a:t>of contact for involved personnel</a:t>
            </a:r>
          </a:p>
        </p:txBody>
      </p:sp>
    </p:spTree>
    <p:extLst>
      <p:ext uri="{BB962C8B-B14F-4D97-AF65-F5344CB8AC3E}">
        <p14:creationId xmlns:p14="http://schemas.microsoft.com/office/powerpoint/2010/main" val="290320598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a:t>
            </a:r>
            <a:r>
              <a:rPr lang="en-US" dirty="0" smtClean="0"/>
              <a:t>Response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a:t>The initial response must support the goals of the information security </a:t>
            </a:r>
            <a:r>
              <a:rPr lang="en-US" dirty="0" smtClean="0"/>
              <a:t>program.</a:t>
            </a:r>
          </a:p>
          <a:p>
            <a:r>
              <a:rPr lang="en-US" dirty="0" smtClean="0"/>
              <a:t>The </a:t>
            </a:r>
            <a:r>
              <a:rPr lang="en-US" dirty="0"/>
              <a:t>initial response must also be aligned with the business practices and objectives</a:t>
            </a:r>
            <a:r>
              <a:rPr lang="en-US" dirty="0" smtClean="0"/>
              <a:t>.</a:t>
            </a:r>
          </a:p>
          <a:p>
            <a:r>
              <a:rPr lang="en-US" dirty="0"/>
              <a:t>The initial response actions need to be designed to comply with administrative and legal policies as well as to support decisions with regard to civil, administrative, or criminal investigations/actions</a:t>
            </a:r>
            <a:r>
              <a:rPr lang="en-US" dirty="0" smtClean="0"/>
              <a:t>.</a:t>
            </a:r>
          </a:p>
          <a:p>
            <a:r>
              <a:rPr lang="en-US" dirty="0" smtClean="0"/>
              <a:t>Information must be delivered accurately </a:t>
            </a:r>
            <a:r>
              <a:rPr lang="en-US" dirty="0"/>
              <a:t>and expeditiously to the appropriate </a:t>
            </a:r>
            <a:r>
              <a:rPr lang="en-US" dirty="0" smtClean="0"/>
              <a:t>decision-makers.</a:t>
            </a:r>
            <a:endParaRPr lang="en-US" dirty="0"/>
          </a:p>
        </p:txBody>
      </p:sp>
    </p:spTree>
    <p:extLst>
      <p:ext uri="{BB962C8B-B14F-4D97-AF65-F5344CB8AC3E}">
        <p14:creationId xmlns:p14="http://schemas.microsoft.com/office/powerpoint/2010/main" val="175579968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a:t>
            </a:r>
            <a:r>
              <a:rPr lang="en-US" dirty="0" smtClean="0"/>
              <a:t>Response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A </a:t>
            </a:r>
            <a:r>
              <a:rPr lang="en-US" dirty="0"/>
              <a:t>cyber first responder must do as much as possible to control damage or loss of </a:t>
            </a:r>
            <a:r>
              <a:rPr lang="en-US" dirty="0" smtClean="0"/>
              <a:t>evidence.</a:t>
            </a:r>
          </a:p>
          <a:p>
            <a:pPr lvl="1"/>
            <a:r>
              <a:rPr lang="en-US" dirty="0" smtClean="0"/>
              <a:t>As time </a:t>
            </a:r>
            <a:r>
              <a:rPr lang="en-US" dirty="0"/>
              <a:t>passes, evidence can be tampered with or </a:t>
            </a:r>
            <a:r>
              <a:rPr lang="en-US" dirty="0" smtClean="0"/>
              <a:t>destroyed.</a:t>
            </a:r>
          </a:p>
          <a:p>
            <a:pPr lvl="1"/>
            <a:r>
              <a:rPr lang="en-US" dirty="0"/>
              <a:t>The first responder can do much to prevent damage, or can cause significant loss by digitally altering evidence, even </a:t>
            </a:r>
            <a:r>
              <a:rPr lang="en-US" dirty="0" smtClean="0"/>
              <a:t>inadvertently.</a:t>
            </a:r>
          </a:p>
          <a:p>
            <a:pPr lvl="1"/>
            <a:r>
              <a:rPr lang="en-US" dirty="0" smtClean="0"/>
              <a:t>Collecting </a:t>
            </a:r>
            <a:r>
              <a:rPr lang="en-US" dirty="0"/>
              <a:t>data should be done in a forensically sound </a:t>
            </a:r>
            <a:r>
              <a:rPr lang="en-US" dirty="0" smtClean="0"/>
              <a:t>nature, </a:t>
            </a:r>
            <a:r>
              <a:rPr lang="en-US" dirty="0"/>
              <a:t>and be sure to pay attention to recording time values so time offsets can be calculated</a:t>
            </a:r>
            <a:r>
              <a:rPr lang="en-US" dirty="0" smtClean="0"/>
              <a:t>.</a:t>
            </a:r>
            <a:endParaRPr lang="en-US" dirty="0"/>
          </a:p>
        </p:txBody>
      </p:sp>
    </p:spTree>
    <p:extLst>
      <p:ext uri="{BB962C8B-B14F-4D97-AF65-F5344CB8AC3E}">
        <p14:creationId xmlns:p14="http://schemas.microsoft.com/office/powerpoint/2010/main" val="399545456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Isolation</a:t>
            </a:r>
          </a:p>
        </p:txBody>
      </p:sp>
      <p:sp>
        <p:nvSpPr>
          <p:cNvPr id="3" name="Content Placeholder 2"/>
          <p:cNvSpPr>
            <a:spLocks noGrp="1"/>
          </p:cNvSpPr>
          <p:nvPr>
            <p:ph idx="1"/>
          </p:nvPr>
        </p:nvSpPr>
        <p:spPr/>
        <p:txBody>
          <a:bodyPr/>
          <a:lstStyle/>
          <a:p>
            <a:r>
              <a:rPr lang="en-US" dirty="0"/>
              <a:t>Once an incident is discovered and characterized, the most important </a:t>
            </a:r>
            <a:r>
              <a:rPr lang="en-US" dirty="0" smtClean="0"/>
              <a:t>step in </a:t>
            </a:r>
            <a:r>
              <a:rPr lang="en-US" dirty="0"/>
              <a:t>the incident response process involves the isolation of the </a:t>
            </a:r>
            <a:r>
              <a:rPr lang="en-US" dirty="0" smtClean="0"/>
              <a:t>problem.</a:t>
            </a:r>
          </a:p>
          <a:p>
            <a:pPr lvl="1"/>
            <a:r>
              <a:rPr lang="en-US" dirty="0" smtClean="0"/>
              <a:t>Many incidents </a:t>
            </a:r>
            <a:r>
              <a:rPr lang="en-US" dirty="0"/>
              <a:t>can spread to other machines and expand the damage footprint </a:t>
            </a:r>
            <a:r>
              <a:rPr lang="en-US" dirty="0" smtClean="0"/>
              <a:t>if not contained.</a:t>
            </a:r>
          </a:p>
          <a:p>
            <a:pPr lvl="1"/>
            <a:r>
              <a:rPr lang="en-US" dirty="0" smtClean="0"/>
              <a:t>When </a:t>
            </a:r>
            <a:r>
              <a:rPr lang="en-US" dirty="0"/>
              <a:t>a particular machine </a:t>
            </a:r>
            <a:r>
              <a:rPr lang="en-US" dirty="0" smtClean="0"/>
              <a:t>or service </a:t>
            </a:r>
            <a:r>
              <a:rPr lang="en-US" dirty="0"/>
              <a:t>becomes compromised, the team can invoke the preplanned </a:t>
            </a:r>
            <a:r>
              <a:rPr lang="en-US" dirty="0" smtClean="0"/>
              <a:t>steps to </a:t>
            </a:r>
            <a:r>
              <a:rPr lang="en-US" dirty="0"/>
              <a:t>isolate the infected unit from </a:t>
            </a:r>
            <a:r>
              <a:rPr lang="en-US" dirty="0" smtClean="0"/>
              <a:t>others.</a:t>
            </a:r>
          </a:p>
          <a:p>
            <a:pPr lvl="1"/>
            <a:r>
              <a:rPr lang="en-US" dirty="0" smtClean="0"/>
              <a:t>This </a:t>
            </a:r>
            <a:r>
              <a:rPr lang="en-US" dirty="0"/>
              <a:t>may have an impact on performance, but it will still be less than if the compromise is allowed to </a:t>
            </a:r>
            <a:r>
              <a:rPr lang="en-US" dirty="0" smtClean="0"/>
              <a:t>spread and </a:t>
            </a:r>
            <a:r>
              <a:rPr lang="en-US" dirty="0"/>
              <a:t>more machines become compromised.</a:t>
            </a:r>
          </a:p>
        </p:txBody>
      </p:sp>
    </p:spTree>
    <p:extLst>
      <p:ext uri="{BB962C8B-B14F-4D97-AF65-F5344CB8AC3E}">
        <p14:creationId xmlns:p14="http://schemas.microsoft.com/office/powerpoint/2010/main" val="294720151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a:t>
            </a:r>
            <a:r>
              <a:rPr lang="en-US" dirty="0" smtClean="0"/>
              <a:t>Isolation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a:t>Containment and </a:t>
            </a:r>
            <a:r>
              <a:rPr lang="en-US" dirty="0" smtClean="0"/>
              <a:t>eradication are next steps.</a:t>
            </a:r>
          </a:p>
          <a:p>
            <a:pPr lvl="1"/>
            <a:r>
              <a:rPr lang="en-US" dirty="0"/>
              <a:t>Once the incident response team has determined that an incident most </a:t>
            </a:r>
            <a:r>
              <a:rPr lang="en-US" dirty="0" smtClean="0"/>
              <a:t>likely has </a:t>
            </a:r>
            <a:r>
              <a:rPr lang="en-US" dirty="0"/>
              <a:t>occurred, it must attempt to quickly contain the </a:t>
            </a:r>
            <a:r>
              <a:rPr lang="en-US" dirty="0" smtClean="0"/>
              <a:t>problem.</a:t>
            </a:r>
          </a:p>
          <a:p>
            <a:pPr lvl="1"/>
            <a:r>
              <a:rPr lang="en-US" dirty="0" smtClean="0"/>
              <a:t>At </a:t>
            </a:r>
            <a:r>
              <a:rPr lang="en-US" dirty="0"/>
              <a:t>this point</a:t>
            </a:r>
            <a:r>
              <a:rPr lang="en-US" dirty="0" smtClean="0"/>
              <a:t>, or </a:t>
            </a:r>
            <a:r>
              <a:rPr lang="en-US" dirty="0"/>
              <a:t>very soon after containment begins, depending on the severity of </a:t>
            </a:r>
            <a:r>
              <a:rPr lang="en-US" dirty="0" smtClean="0"/>
              <a:t>the incident</a:t>
            </a:r>
            <a:r>
              <a:rPr lang="en-US" dirty="0"/>
              <a:t>, management needs to decide whether the organization intends </a:t>
            </a:r>
            <a:r>
              <a:rPr lang="en-US" dirty="0" smtClean="0"/>
              <a:t>to prosecute </a:t>
            </a:r>
            <a:r>
              <a:rPr lang="en-US" dirty="0"/>
              <a:t>the individual who has caused the </a:t>
            </a:r>
            <a:r>
              <a:rPr lang="en-US" dirty="0" smtClean="0"/>
              <a:t>incident </a:t>
            </a:r>
            <a:r>
              <a:rPr lang="en-US" dirty="0"/>
              <a:t>or simply wants to </a:t>
            </a:r>
            <a:r>
              <a:rPr lang="en-US" dirty="0" smtClean="0"/>
              <a:t>restore operations as quickly </a:t>
            </a:r>
            <a:r>
              <a:rPr lang="en-US" dirty="0"/>
              <a:t>as possible without regard to possibly destroying evidence</a:t>
            </a:r>
            <a:r>
              <a:rPr lang="en-US" dirty="0" smtClean="0"/>
              <a:t>.</a:t>
            </a:r>
            <a:endParaRPr lang="en-US" dirty="0"/>
          </a:p>
        </p:txBody>
      </p:sp>
    </p:spTree>
    <p:extLst>
      <p:ext uri="{BB962C8B-B14F-4D97-AF65-F5344CB8AC3E}">
        <p14:creationId xmlns:p14="http://schemas.microsoft.com/office/powerpoint/2010/main" val="41507775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Isolation (</a:t>
            </a:r>
            <a:r>
              <a:rPr lang="en-US" i="1" dirty="0"/>
              <a:t>continued</a:t>
            </a:r>
            <a:r>
              <a:rPr lang="en-US" dirty="0"/>
              <a:t>)</a:t>
            </a:r>
          </a:p>
        </p:txBody>
      </p:sp>
      <p:sp>
        <p:nvSpPr>
          <p:cNvPr id="3" name="Content Placeholder 2"/>
          <p:cNvSpPr>
            <a:spLocks noGrp="1"/>
          </p:cNvSpPr>
          <p:nvPr>
            <p:ph idx="1"/>
          </p:nvPr>
        </p:nvSpPr>
        <p:spPr/>
        <p:txBody>
          <a:bodyPr/>
          <a:lstStyle/>
          <a:p>
            <a:r>
              <a:rPr lang="en-US" dirty="0" smtClean="0"/>
              <a:t>Decide </a:t>
            </a:r>
            <a:r>
              <a:rPr lang="en-US" dirty="0"/>
              <a:t>how to </a:t>
            </a:r>
            <a:r>
              <a:rPr lang="en-US" dirty="0" smtClean="0"/>
              <a:t>address containment.</a:t>
            </a:r>
          </a:p>
          <a:p>
            <a:pPr lvl="1"/>
            <a:r>
              <a:rPr lang="en-US" dirty="0" smtClean="0"/>
              <a:t>Disconnect </a:t>
            </a:r>
            <a:r>
              <a:rPr lang="en-US" dirty="0"/>
              <a:t>from the Internet until the system can </a:t>
            </a:r>
            <a:r>
              <a:rPr lang="en-US" dirty="0" smtClean="0"/>
              <a:t>be restored </a:t>
            </a:r>
            <a:r>
              <a:rPr lang="en-US" dirty="0"/>
              <a:t>and vulnerabilities can be patched</a:t>
            </a:r>
            <a:r>
              <a:rPr lang="en-US" dirty="0" smtClean="0"/>
              <a:t>.</a:t>
            </a:r>
          </a:p>
          <a:p>
            <a:pPr lvl="1"/>
            <a:r>
              <a:rPr lang="en-US" dirty="0" smtClean="0"/>
              <a:t>Stay </a:t>
            </a:r>
            <a:r>
              <a:rPr lang="en-US" dirty="0"/>
              <a:t>connected and </a:t>
            </a:r>
            <a:r>
              <a:rPr lang="en-US" dirty="0" smtClean="0"/>
              <a:t>attempt to </a:t>
            </a:r>
            <a:r>
              <a:rPr lang="en-US" dirty="0"/>
              <a:t>determine the origin </a:t>
            </a:r>
            <a:r>
              <a:rPr lang="en-US" dirty="0" smtClean="0"/>
              <a:t>of the </a:t>
            </a:r>
            <a:r>
              <a:rPr lang="en-US" dirty="0"/>
              <a:t>intruder</a:t>
            </a:r>
            <a:r>
              <a:rPr lang="en-US" dirty="0" smtClean="0"/>
              <a:t>.</a:t>
            </a:r>
          </a:p>
          <a:p>
            <a:pPr lvl="1"/>
            <a:r>
              <a:rPr lang="en-US" dirty="0" smtClean="0"/>
              <a:t>Add filtering rules </a:t>
            </a:r>
            <a:r>
              <a:rPr lang="en-US" dirty="0"/>
              <a:t>or modifying existing rules </a:t>
            </a:r>
            <a:r>
              <a:rPr lang="en-US" dirty="0" smtClean="0"/>
              <a:t>on firewalls</a:t>
            </a:r>
            <a:r>
              <a:rPr lang="en-US" dirty="0"/>
              <a:t>, routers, and intrusion detection systems</a:t>
            </a:r>
            <a:r>
              <a:rPr lang="en-US" dirty="0" smtClean="0"/>
              <a:t>, updating </a:t>
            </a:r>
            <a:r>
              <a:rPr lang="en-US" dirty="0"/>
              <a:t>antivirus software, and removing </a:t>
            </a:r>
            <a:r>
              <a:rPr lang="en-US" dirty="0" smtClean="0"/>
              <a:t>specific pieces of hardware </a:t>
            </a:r>
            <a:r>
              <a:rPr lang="en-US" dirty="0"/>
              <a:t>or halting specific </a:t>
            </a:r>
            <a:r>
              <a:rPr lang="en-US" dirty="0" smtClean="0"/>
              <a:t>software applications</a:t>
            </a:r>
            <a:r>
              <a:rPr lang="en-US" dirty="0"/>
              <a:t>.</a:t>
            </a:r>
          </a:p>
        </p:txBody>
      </p:sp>
    </p:spTree>
    <p:extLst>
      <p:ext uri="{BB962C8B-B14F-4D97-AF65-F5344CB8AC3E}">
        <p14:creationId xmlns:p14="http://schemas.microsoft.com/office/powerpoint/2010/main" val="378043574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Isolation (</a:t>
            </a:r>
            <a:r>
              <a:rPr lang="en-US" i="1" dirty="0"/>
              <a:t>continued</a:t>
            </a:r>
            <a:r>
              <a:rPr lang="en-US" dirty="0"/>
              <a:t>)</a:t>
            </a:r>
          </a:p>
        </p:txBody>
      </p:sp>
      <p:sp>
        <p:nvSpPr>
          <p:cNvPr id="3" name="Content Placeholder 2"/>
          <p:cNvSpPr>
            <a:spLocks noGrp="1"/>
          </p:cNvSpPr>
          <p:nvPr>
            <p:ph idx="1"/>
          </p:nvPr>
        </p:nvSpPr>
        <p:spPr/>
        <p:txBody>
          <a:bodyPr/>
          <a:lstStyle/>
          <a:p>
            <a:r>
              <a:rPr lang="en-US" dirty="0" smtClean="0"/>
              <a:t>Once </a:t>
            </a:r>
            <a:r>
              <a:rPr lang="en-US" dirty="0"/>
              <a:t>the immediate problems have been contained, the </a:t>
            </a:r>
            <a:r>
              <a:rPr lang="en-US" dirty="0" smtClean="0"/>
              <a:t>incident response </a:t>
            </a:r>
            <a:r>
              <a:rPr lang="en-US" dirty="0"/>
              <a:t>team needs to address the cause of the incident</a:t>
            </a:r>
            <a:r>
              <a:rPr lang="en-US" dirty="0" smtClean="0"/>
              <a:t>.</a:t>
            </a:r>
          </a:p>
          <a:p>
            <a:r>
              <a:rPr lang="en-US" dirty="0"/>
              <a:t>Determining when an intruder </a:t>
            </a:r>
            <a:r>
              <a:rPr lang="en-US" dirty="0" smtClean="0"/>
              <a:t>first gained </a:t>
            </a:r>
            <a:r>
              <a:rPr lang="en-US" dirty="0"/>
              <a:t>access to </a:t>
            </a:r>
            <a:r>
              <a:rPr lang="en-US" dirty="0" smtClean="0"/>
              <a:t>your system </a:t>
            </a:r>
            <a:r>
              <a:rPr lang="en-US" dirty="0"/>
              <a:t>or network is critical in determining how </a:t>
            </a:r>
            <a:r>
              <a:rPr lang="en-US" dirty="0" smtClean="0"/>
              <a:t>far back </a:t>
            </a:r>
            <a:r>
              <a:rPr lang="en-US" dirty="0"/>
              <a:t>to go in restoring the system or </a:t>
            </a:r>
            <a:r>
              <a:rPr lang="en-US" dirty="0" smtClean="0"/>
              <a:t>network.</a:t>
            </a:r>
            <a:endParaRPr lang="en-US" dirty="0"/>
          </a:p>
        </p:txBody>
      </p:sp>
    </p:spTree>
    <p:extLst>
      <p:ext uri="{BB962C8B-B14F-4D97-AF65-F5344CB8AC3E}">
        <p14:creationId xmlns:p14="http://schemas.microsoft.com/office/powerpoint/2010/main" val="207897338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a:t>
            </a:r>
            <a:r>
              <a:rPr lang="en-US" dirty="0" smtClean="0"/>
              <a:t>Isolation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One method of isolating a machine is through a quarantine process.</a:t>
            </a:r>
          </a:p>
          <a:p>
            <a:pPr lvl="1"/>
            <a:r>
              <a:rPr lang="en-US" b="1" dirty="0" smtClean="0"/>
              <a:t>Quarantine </a:t>
            </a:r>
            <a:r>
              <a:rPr lang="en-US" dirty="0"/>
              <a:t>is a process of isolating an object from </a:t>
            </a:r>
            <a:r>
              <a:rPr lang="en-US" dirty="0" smtClean="0"/>
              <a:t>its surroundings</a:t>
            </a:r>
            <a:r>
              <a:rPr lang="en-US" dirty="0"/>
              <a:t>, preventing normal access methods</a:t>
            </a:r>
            <a:r>
              <a:rPr lang="en-US" dirty="0" smtClean="0"/>
              <a:t>.</a:t>
            </a:r>
          </a:p>
          <a:p>
            <a:pPr lvl="1"/>
            <a:r>
              <a:rPr lang="en-US" dirty="0"/>
              <a:t>Quarantine can be accomplished through a variety of mechanisms, including the erection of firewalls restricting communication between </a:t>
            </a:r>
            <a:r>
              <a:rPr lang="en-US" dirty="0" smtClean="0"/>
              <a:t>machines.</a:t>
            </a:r>
          </a:p>
          <a:p>
            <a:pPr lvl="1"/>
            <a:r>
              <a:rPr lang="en-US" dirty="0" smtClean="0"/>
              <a:t>This can </a:t>
            </a:r>
            <a:r>
              <a:rPr lang="en-US" dirty="0"/>
              <a:t>be </a:t>
            </a:r>
            <a:r>
              <a:rPr lang="en-US" dirty="0" smtClean="0"/>
              <a:t>complex process </a:t>
            </a:r>
            <a:r>
              <a:rPr lang="en-US" dirty="0"/>
              <a:t>but if properly configured in advance, quarantine operation limitations can allow the machine to continue to run for diagnostic </a:t>
            </a:r>
            <a:r>
              <a:rPr lang="en-US" dirty="0" smtClean="0"/>
              <a:t>purposes</a:t>
            </a:r>
            <a:r>
              <a:rPr lang="en-US" dirty="0"/>
              <a:t>.</a:t>
            </a:r>
          </a:p>
        </p:txBody>
      </p:sp>
    </p:spTree>
    <p:extLst>
      <p:ext uri="{BB962C8B-B14F-4D97-AF65-F5344CB8AC3E}">
        <p14:creationId xmlns:p14="http://schemas.microsoft.com/office/powerpoint/2010/main" val="7295746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Risk Management Vocabulary (</a:t>
            </a:r>
            <a:r>
              <a:rPr lang="en-US" i="1" dirty="0"/>
              <a:t>continued</a:t>
            </a:r>
            <a:r>
              <a:rPr lang="en-US" dirty="0"/>
              <a:t>)</a:t>
            </a:r>
            <a:endParaRPr lang="en-US" dirty="0" smtClean="0"/>
          </a:p>
        </p:txBody>
      </p:sp>
      <p:sp>
        <p:nvSpPr>
          <p:cNvPr id="9219" name="Rectangle 3"/>
          <p:cNvSpPr>
            <a:spLocks noGrp="1" noChangeArrowheads="1"/>
          </p:cNvSpPr>
          <p:nvPr>
            <p:ph idx="1"/>
          </p:nvPr>
        </p:nvSpPr>
        <p:spPr/>
        <p:txBody>
          <a:bodyPr/>
          <a:lstStyle/>
          <a:p>
            <a:r>
              <a:rPr lang="en-US" altLang="en-US" b="1" dirty="0"/>
              <a:t>Impact</a:t>
            </a:r>
            <a:r>
              <a:rPr lang="en-US" altLang="en-US" dirty="0"/>
              <a:t> is the loss (or harm) resulting when a threat exploits a vulnerability.</a:t>
            </a:r>
          </a:p>
          <a:p>
            <a:r>
              <a:rPr lang="en-US" altLang="en-US" dirty="0" smtClean="0"/>
              <a:t>A </a:t>
            </a:r>
            <a:r>
              <a:rPr lang="en-US" altLang="en-US" b="1" dirty="0"/>
              <a:t>control</a:t>
            </a:r>
            <a:r>
              <a:rPr lang="en-US" altLang="en-US" dirty="0"/>
              <a:t> is a measure taken to detect, prevent, or mitigate the </a:t>
            </a:r>
            <a:r>
              <a:rPr lang="en-US" altLang="en-US" dirty="0" smtClean="0"/>
              <a:t>risk associated </a:t>
            </a:r>
            <a:r>
              <a:rPr lang="en-US" altLang="en-US" dirty="0"/>
              <a:t>with a </a:t>
            </a:r>
            <a:r>
              <a:rPr lang="en-US" altLang="en-US" dirty="0" smtClean="0"/>
              <a:t>threat.</a:t>
            </a:r>
          </a:p>
          <a:p>
            <a:pPr lvl="1"/>
            <a:r>
              <a:rPr lang="en-US" altLang="en-US" dirty="0" smtClean="0"/>
              <a:t>Also </a:t>
            </a:r>
            <a:r>
              <a:rPr lang="en-US" altLang="en-US" dirty="0"/>
              <a:t>called </a:t>
            </a:r>
            <a:r>
              <a:rPr lang="en-US" altLang="en-US" b="1" dirty="0"/>
              <a:t>countermeasure</a:t>
            </a:r>
            <a:r>
              <a:rPr lang="en-US" altLang="en-US" dirty="0"/>
              <a:t> or </a:t>
            </a:r>
            <a:r>
              <a:rPr lang="en-US" altLang="en-US" b="1" dirty="0" smtClean="0"/>
              <a:t>safeguard</a:t>
            </a:r>
            <a:endParaRPr lang="en-US" altLang="en-US" dirty="0" smtClean="0"/>
          </a:p>
          <a:p>
            <a:r>
              <a:rPr lang="en-US" b="1" dirty="0">
                <a:ea typeface="ヒラギノ角ゴ Pro W3" pitchFamily="-111" charset="-128"/>
                <a:cs typeface="ヒラギノ角ゴ Pro W3" pitchFamily="-111" charset="-128"/>
              </a:rPr>
              <a:t>Qualitative risk assessment </a:t>
            </a:r>
            <a:r>
              <a:rPr lang="en-US" dirty="0">
                <a:ea typeface="ヒラギノ角ゴ Pro W3" pitchFamily="-111" charset="-128"/>
                <a:cs typeface="ヒラギノ角ゴ Pro W3" pitchFamily="-111" charset="-128"/>
              </a:rPr>
              <a:t>is the process of subjectively determining the impact of an event that affects a project, program, or </a:t>
            </a:r>
            <a:r>
              <a:rPr lang="en-US" dirty="0" smtClean="0">
                <a:ea typeface="ヒラギノ角ゴ Pro W3" pitchFamily="-111" charset="-128"/>
                <a:cs typeface="ヒラギノ角ゴ Pro W3" pitchFamily="-111" charset="-128"/>
              </a:rPr>
              <a:t>business.</a:t>
            </a:r>
          </a:p>
        </p:txBody>
      </p:sp>
    </p:spTree>
    <p:extLst>
      <p:ext uri="{BB962C8B-B14F-4D97-AF65-F5344CB8AC3E}">
        <p14:creationId xmlns:p14="http://schemas.microsoft.com/office/powerpoint/2010/main" val="1633460498"/>
      </p:ext>
    </p:extLst>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a:t>
            </a:r>
            <a:r>
              <a:rPr lang="en-US" dirty="0" smtClean="0"/>
              <a:t>Isolation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a:t>Device </a:t>
            </a:r>
            <a:r>
              <a:rPr lang="en-US" dirty="0" smtClean="0"/>
              <a:t>removal is a more extreme response.</a:t>
            </a:r>
          </a:p>
          <a:p>
            <a:pPr lvl="1"/>
            <a:r>
              <a:rPr lang="en-US" dirty="0" smtClean="0"/>
              <a:t>In </a:t>
            </a:r>
            <a:r>
              <a:rPr lang="en-US" dirty="0"/>
              <a:t>the event that a machine becomes compromised, it is simply removed from production and </a:t>
            </a:r>
            <a:r>
              <a:rPr lang="en-US" dirty="0" smtClean="0"/>
              <a:t>replaced.</a:t>
            </a:r>
          </a:p>
          <a:p>
            <a:pPr lvl="1"/>
            <a:r>
              <a:rPr lang="en-US" dirty="0" smtClean="0"/>
              <a:t>When </a:t>
            </a:r>
            <a:r>
              <a:rPr lang="en-US" dirty="0"/>
              <a:t>device removal entails the physical change of hardware, this is a resource-intensive </a:t>
            </a:r>
            <a:r>
              <a:rPr lang="en-US" dirty="0" smtClean="0"/>
              <a:t>operation.</a:t>
            </a:r>
          </a:p>
          <a:p>
            <a:pPr lvl="1"/>
            <a:r>
              <a:rPr lang="en-US" dirty="0" smtClean="0"/>
              <a:t>The </a:t>
            </a:r>
            <a:r>
              <a:rPr lang="en-US" dirty="0"/>
              <a:t>reimaging of a machine can be a time-consuming and difficult </a:t>
            </a:r>
            <a:r>
              <a:rPr lang="en-US" dirty="0" smtClean="0"/>
              <a:t>endeavor.</a:t>
            </a:r>
          </a:p>
          <a:p>
            <a:pPr lvl="1"/>
            <a:r>
              <a:rPr lang="en-US" dirty="0" smtClean="0"/>
              <a:t>The </a:t>
            </a:r>
            <a:r>
              <a:rPr lang="en-US" dirty="0"/>
              <a:t>advent of virtual machines changes this entirely, as the provisioning of virtual images on hardware can be accomplished in a much quicker fashion</a:t>
            </a:r>
            <a:r>
              <a:rPr lang="en-US" dirty="0" smtClean="0"/>
              <a:t>.</a:t>
            </a:r>
            <a:endParaRPr lang="en-US" dirty="0"/>
          </a:p>
        </p:txBody>
      </p:sp>
    </p:spTree>
    <p:extLst>
      <p:ext uri="{BB962C8B-B14F-4D97-AF65-F5344CB8AC3E}">
        <p14:creationId xmlns:p14="http://schemas.microsoft.com/office/powerpoint/2010/main" val="329300400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a:t>
            </a:r>
            <a:r>
              <a:rPr lang="en-US" dirty="0" smtClean="0"/>
              <a:t>Isolation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One </a:t>
            </a:r>
            <a:r>
              <a:rPr lang="en-US" dirty="0"/>
              <a:t>key decision point in initial response is that of </a:t>
            </a:r>
            <a:r>
              <a:rPr lang="en-US" dirty="0" smtClean="0"/>
              <a:t>escalation.</a:t>
            </a:r>
          </a:p>
          <a:p>
            <a:pPr lvl="1"/>
            <a:r>
              <a:rPr lang="en-US" dirty="0" smtClean="0"/>
              <a:t>When </a:t>
            </a:r>
            <a:r>
              <a:rPr lang="en-US" dirty="0"/>
              <a:t>a threshold of information becomes known to an operator and the operator decides to escalate the situation, the incident response process moves to a notification and escalation </a:t>
            </a:r>
            <a:r>
              <a:rPr lang="en-US" dirty="0" smtClean="0"/>
              <a:t>phase.</a:t>
            </a:r>
          </a:p>
          <a:p>
            <a:pPr lvl="1"/>
            <a:r>
              <a:rPr lang="en-US" dirty="0" smtClean="0"/>
              <a:t>Incident </a:t>
            </a:r>
            <a:r>
              <a:rPr lang="en-US" dirty="0"/>
              <a:t>response efforts should map to the actual risk level associated with the incident</a:t>
            </a:r>
            <a:r>
              <a:rPr lang="en-US" dirty="0" smtClean="0"/>
              <a:t>.</a:t>
            </a:r>
          </a:p>
          <a:p>
            <a:pPr lvl="1"/>
            <a:r>
              <a:rPr lang="en-US" dirty="0"/>
              <a:t>When the incident response team is notified of a potential incident, its first steps are to confirm the existence, scope, and magnitude of the event and then respond accordingly</a:t>
            </a:r>
            <a:r>
              <a:rPr lang="en-US" dirty="0" smtClean="0"/>
              <a:t>.</a:t>
            </a:r>
            <a:endParaRPr lang="en-US" dirty="0"/>
          </a:p>
        </p:txBody>
      </p:sp>
    </p:spTree>
    <p:extLst>
      <p:ext uri="{BB962C8B-B14F-4D97-AF65-F5344CB8AC3E}">
        <p14:creationId xmlns:p14="http://schemas.microsoft.com/office/powerpoint/2010/main" val="285734523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 Formulation</a:t>
            </a:r>
          </a:p>
        </p:txBody>
      </p:sp>
      <p:sp>
        <p:nvSpPr>
          <p:cNvPr id="3" name="Content Placeholder 2"/>
          <p:cNvSpPr>
            <a:spLocks noGrp="1"/>
          </p:cNvSpPr>
          <p:nvPr>
            <p:ph idx="1"/>
          </p:nvPr>
        </p:nvSpPr>
        <p:spPr/>
        <p:txBody>
          <a:bodyPr/>
          <a:lstStyle/>
          <a:p>
            <a:r>
              <a:rPr lang="en-US" dirty="0"/>
              <a:t>The response to an incident will be highly dependent upon the </a:t>
            </a:r>
            <a:r>
              <a:rPr lang="en-US" dirty="0" smtClean="0"/>
              <a:t>particular circumstances </a:t>
            </a:r>
            <a:r>
              <a:rPr lang="en-US" dirty="0"/>
              <a:t>of the </a:t>
            </a:r>
            <a:r>
              <a:rPr lang="en-US" dirty="0" smtClean="0"/>
              <a:t>intrusion.</a:t>
            </a:r>
          </a:p>
          <a:p>
            <a:pPr lvl="1"/>
            <a:r>
              <a:rPr lang="en-US" dirty="0" smtClean="0"/>
              <a:t>There </a:t>
            </a:r>
            <a:r>
              <a:rPr lang="en-US" dirty="0"/>
              <a:t>are many paths one can take in </a:t>
            </a:r>
            <a:r>
              <a:rPr lang="en-US" dirty="0" smtClean="0"/>
              <a:t>the steps </a:t>
            </a:r>
            <a:r>
              <a:rPr lang="en-US" dirty="0"/>
              <a:t>associated with an </a:t>
            </a:r>
            <a:r>
              <a:rPr lang="en-US" dirty="0" smtClean="0"/>
              <a:t>incident.</a:t>
            </a:r>
          </a:p>
          <a:p>
            <a:pPr lvl="1"/>
            <a:r>
              <a:rPr lang="en-US" dirty="0" smtClean="0"/>
              <a:t>During </a:t>
            </a:r>
            <a:r>
              <a:rPr lang="en-US" dirty="0"/>
              <a:t>the preparation stage, a wide range of scenarios </a:t>
            </a:r>
            <a:r>
              <a:rPr lang="en-US" dirty="0" smtClean="0"/>
              <a:t>can be </a:t>
            </a:r>
            <a:r>
              <a:rPr lang="en-US" dirty="0"/>
              <a:t>examined, allowing time to formulate </a:t>
            </a:r>
            <a:r>
              <a:rPr lang="en-US" dirty="0" smtClean="0"/>
              <a:t>strategies.</a:t>
            </a:r>
          </a:p>
          <a:p>
            <a:pPr lvl="1"/>
            <a:r>
              <a:rPr lang="en-US" dirty="0" smtClean="0"/>
              <a:t>Even </a:t>
            </a:r>
            <a:r>
              <a:rPr lang="en-US" dirty="0"/>
              <a:t>after an </a:t>
            </a:r>
            <a:r>
              <a:rPr lang="en-US" dirty="0" smtClean="0"/>
              <a:t>incident response </a:t>
            </a:r>
            <a:r>
              <a:rPr lang="en-US" dirty="0"/>
              <a:t>team has planned a series of strategies to respond to various scenarios, determining how to employ those preplanned strategies to </a:t>
            </a:r>
            <a:r>
              <a:rPr lang="en-US" dirty="0" smtClean="0"/>
              <a:t>proper effect </a:t>
            </a:r>
            <a:r>
              <a:rPr lang="en-US" dirty="0"/>
              <a:t>still depends on the circumstances of a particular incident</a:t>
            </a:r>
            <a:r>
              <a:rPr lang="en-US" dirty="0" smtClean="0"/>
              <a:t>.</a:t>
            </a:r>
            <a:endParaRPr lang="en-US" dirty="0"/>
          </a:p>
        </p:txBody>
      </p:sp>
    </p:spTree>
    <p:extLst>
      <p:ext uri="{BB962C8B-B14F-4D97-AF65-F5344CB8AC3E}">
        <p14:creationId xmlns:p14="http://schemas.microsoft.com/office/powerpoint/2010/main" val="123410633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Strategy </a:t>
            </a:r>
            <a:r>
              <a:rPr lang="en-US" dirty="0" smtClean="0"/>
              <a:t>Formulation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a:t>A variety of factors should be considered in the planning and deployment of strategies, including, but not limited to, the following:</a:t>
            </a:r>
          </a:p>
          <a:p>
            <a:pPr lvl="1"/>
            <a:r>
              <a:rPr lang="en-US" dirty="0" smtClean="0"/>
              <a:t>How </a:t>
            </a:r>
            <a:r>
              <a:rPr lang="en-US" dirty="0"/>
              <a:t>critical are the impacted systems?</a:t>
            </a:r>
          </a:p>
          <a:p>
            <a:pPr lvl="1"/>
            <a:r>
              <a:rPr lang="en-US" dirty="0" smtClean="0"/>
              <a:t>How </a:t>
            </a:r>
            <a:r>
              <a:rPr lang="en-US" dirty="0"/>
              <a:t>sensitive is the data?</a:t>
            </a:r>
          </a:p>
          <a:p>
            <a:pPr lvl="1"/>
            <a:r>
              <a:rPr lang="en-US" dirty="0" smtClean="0"/>
              <a:t>What </a:t>
            </a:r>
            <a:r>
              <a:rPr lang="en-US" dirty="0"/>
              <a:t>is the potential </a:t>
            </a:r>
            <a:r>
              <a:rPr lang="en-US" dirty="0" smtClean="0"/>
              <a:t>dollar </a:t>
            </a:r>
            <a:r>
              <a:rPr lang="en-US" dirty="0"/>
              <a:t>loss involved/rate of loss?</a:t>
            </a:r>
          </a:p>
          <a:p>
            <a:pPr lvl="1"/>
            <a:r>
              <a:rPr lang="en-US" dirty="0" smtClean="0"/>
              <a:t>How </a:t>
            </a:r>
            <a:r>
              <a:rPr lang="en-US" dirty="0"/>
              <a:t>much downtime can be tolerated?</a:t>
            </a:r>
          </a:p>
          <a:p>
            <a:pPr lvl="1"/>
            <a:r>
              <a:rPr lang="en-US" dirty="0" smtClean="0"/>
              <a:t>Who </a:t>
            </a:r>
            <a:r>
              <a:rPr lang="en-US" dirty="0"/>
              <a:t>are the perpetrators?</a:t>
            </a:r>
          </a:p>
          <a:p>
            <a:pPr lvl="1"/>
            <a:r>
              <a:rPr lang="en-US" dirty="0" smtClean="0"/>
              <a:t>What </a:t>
            </a:r>
            <a:r>
              <a:rPr lang="en-US" dirty="0"/>
              <a:t>is the skill level of the attacker?</a:t>
            </a:r>
          </a:p>
          <a:p>
            <a:pPr lvl="1"/>
            <a:r>
              <a:rPr lang="en-US" dirty="0" smtClean="0"/>
              <a:t>Does </a:t>
            </a:r>
            <a:r>
              <a:rPr lang="en-US" dirty="0"/>
              <a:t>the incident have adverse publicity potential?</a:t>
            </a:r>
          </a:p>
        </p:txBody>
      </p:sp>
    </p:spTree>
    <p:extLst>
      <p:ext uri="{BB962C8B-B14F-4D97-AF65-F5344CB8AC3E}">
        <p14:creationId xmlns:p14="http://schemas.microsoft.com/office/powerpoint/2010/main" val="2293281633"/>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Investigation</a:t>
            </a:r>
          </a:p>
        </p:txBody>
      </p:sp>
      <p:sp>
        <p:nvSpPr>
          <p:cNvPr id="3" name="Content Placeholder 2"/>
          <p:cNvSpPr>
            <a:spLocks noGrp="1"/>
          </p:cNvSpPr>
          <p:nvPr>
            <p:ph idx="1"/>
          </p:nvPr>
        </p:nvSpPr>
        <p:spPr/>
        <p:txBody>
          <a:bodyPr/>
          <a:lstStyle/>
          <a:p>
            <a:r>
              <a:rPr lang="en-US" dirty="0"/>
              <a:t>The true investigation phase of an incident is a multistep, multiparty </a:t>
            </a:r>
            <a:r>
              <a:rPr lang="en-US" dirty="0" smtClean="0"/>
              <a:t>event.</a:t>
            </a:r>
          </a:p>
          <a:p>
            <a:pPr lvl="1"/>
            <a:r>
              <a:rPr lang="en-US" dirty="0"/>
              <a:t>With the exception of very simple events, </a:t>
            </a:r>
            <a:r>
              <a:rPr lang="en-US" dirty="0" smtClean="0"/>
              <a:t>most </a:t>
            </a:r>
            <a:r>
              <a:rPr lang="en-US" dirty="0"/>
              <a:t>incidents will involve multiple machines and potentially impact the business in multiple </a:t>
            </a:r>
            <a:r>
              <a:rPr lang="en-US" dirty="0" smtClean="0"/>
              <a:t>ways.</a:t>
            </a:r>
            <a:endParaRPr lang="en-US" dirty="0"/>
          </a:p>
        </p:txBody>
      </p:sp>
    </p:spTree>
    <p:extLst>
      <p:ext uri="{BB962C8B-B14F-4D97-AF65-F5344CB8AC3E}">
        <p14:creationId xmlns:p14="http://schemas.microsoft.com/office/powerpoint/2010/main" val="310010962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Investigation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a:t>The primary objective of the investigative phase is to make the following determinations:</a:t>
            </a:r>
          </a:p>
          <a:p>
            <a:pPr lvl="1"/>
            <a:r>
              <a:rPr lang="en-US" dirty="0" smtClean="0"/>
              <a:t>What </a:t>
            </a:r>
            <a:r>
              <a:rPr lang="en-US" dirty="0"/>
              <a:t>happened</a:t>
            </a:r>
          </a:p>
          <a:p>
            <a:pPr lvl="1"/>
            <a:r>
              <a:rPr lang="en-US" dirty="0" smtClean="0"/>
              <a:t>What </a:t>
            </a:r>
            <a:r>
              <a:rPr lang="en-US" dirty="0"/>
              <a:t>systems are affected</a:t>
            </a:r>
          </a:p>
          <a:p>
            <a:pPr lvl="1"/>
            <a:r>
              <a:rPr lang="en-US" dirty="0" smtClean="0"/>
              <a:t>What </a:t>
            </a:r>
            <a:r>
              <a:rPr lang="en-US" dirty="0"/>
              <a:t>was compromised</a:t>
            </a:r>
          </a:p>
          <a:p>
            <a:pPr lvl="1"/>
            <a:r>
              <a:rPr lang="en-US" dirty="0" smtClean="0"/>
              <a:t>What </a:t>
            </a:r>
            <a:r>
              <a:rPr lang="en-US" dirty="0"/>
              <a:t>was the vulnerability</a:t>
            </a:r>
          </a:p>
          <a:p>
            <a:pPr lvl="1"/>
            <a:r>
              <a:rPr lang="en-US" dirty="0" smtClean="0"/>
              <a:t>Who </a:t>
            </a:r>
            <a:r>
              <a:rPr lang="en-US" dirty="0"/>
              <a:t>did it (if possible to determine)</a:t>
            </a:r>
          </a:p>
          <a:p>
            <a:pPr lvl="1"/>
            <a:r>
              <a:rPr lang="en-US" dirty="0" smtClean="0"/>
              <a:t>What </a:t>
            </a:r>
            <a:r>
              <a:rPr lang="en-US" dirty="0"/>
              <a:t>are the recovery/remediation </a:t>
            </a:r>
            <a:r>
              <a:rPr lang="en-US" dirty="0" smtClean="0"/>
              <a:t>options</a:t>
            </a:r>
            <a:endParaRPr lang="en-US" dirty="0"/>
          </a:p>
        </p:txBody>
      </p:sp>
    </p:spTree>
    <p:extLst>
      <p:ext uri="{BB962C8B-B14F-4D97-AF65-F5344CB8AC3E}">
        <p14:creationId xmlns:p14="http://schemas.microsoft.com/office/powerpoint/2010/main" val="1154421165"/>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Investigation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Duplication of </a:t>
            </a:r>
            <a:r>
              <a:rPr lang="en-US" dirty="0"/>
              <a:t>drives is a common forensics </a:t>
            </a:r>
            <a:r>
              <a:rPr lang="en-US" dirty="0" smtClean="0"/>
              <a:t>process.</a:t>
            </a:r>
          </a:p>
          <a:p>
            <a:pPr lvl="1"/>
            <a:r>
              <a:rPr lang="en-US" dirty="0" smtClean="0"/>
              <a:t>It </a:t>
            </a:r>
            <a:r>
              <a:rPr lang="en-US" dirty="0"/>
              <a:t>is important to </a:t>
            </a:r>
            <a:r>
              <a:rPr lang="en-US" dirty="0" smtClean="0"/>
              <a:t>have accurate </a:t>
            </a:r>
            <a:r>
              <a:rPr lang="en-US" dirty="0"/>
              <a:t>copies and proper hash values so that any analysis is </a:t>
            </a:r>
            <a:r>
              <a:rPr lang="en-US" dirty="0" smtClean="0"/>
              <a:t>performed under </a:t>
            </a:r>
            <a:r>
              <a:rPr lang="en-US" dirty="0"/>
              <a:t>proper </a:t>
            </a:r>
            <a:r>
              <a:rPr lang="en-US" dirty="0" smtClean="0"/>
              <a:t>conditions.</a:t>
            </a:r>
          </a:p>
          <a:p>
            <a:pPr lvl="1"/>
            <a:r>
              <a:rPr lang="en-US" dirty="0" smtClean="0"/>
              <a:t>Proper </a:t>
            </a:r>
            <a:r>
              <a:rPr lang="en-US" dirty="0"/>
              <a:t>disk duplication is necessary to ensure </a:t>
            </a:r>
            <a:r>
              <a:rPr lang="en-US" dirty="0" smtClean="0"/>
              <a:t>all data</a:t>
            </a:r>
            <a:r>
              <a:rPr lang="en-US" dirty="0"/>
              <a:t>, including metadata, is properly captured and analyzed as part of </a:t>
            </a:r>
            <a:r>
              <a:rPr lang="en-US" dirty="0" smtClean="0"/>
              <a:t>the overall process.</a:t>
            </a:r>
            <a:endParaRPr lang="en-US" dirty="0"/>
          </a:p>
        </p:txBody>
      </p:sp>
    </p:spTree>
    <p:extLst>
      <p:ext uri="{BB962C8B-B14F-4D97-AF65-F5344CB8AC3E}">
        <p14:creationId xmlns:p14="http://schemas.microsoft.com/office/powerpoint/2010/main" val="53683132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Investigation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To </a:t>
            </a:r>
            <a:r>
              <a:rPr lang="en-US" dirty="0"/>
              <a:t>monitor network flow data, including who is talking to whom, </a:t>
            </a:r>
            <a:r>
              <a:rPr lang="en-US" dirty="0" smtClean="0"/>
              <a:t>one source </a:t>
            </a:r>
            <a:r>
              <a:rPr lang="en-US" dirty="0"/>
              <a:t>of information is NetFlow data</a:t>
            </a:r>
            <a:r>
              <a:rPr lang="en-US" dirty="0" smtClean="0"/>
              <a:t>.</a:t>
            </a:r>
          </a:p>
          <a:p>
            <a:pPr lvl="1"/>
            <a:r>
              <a:rPr lang="en-US" dirty="0" smtClean="0"/>
              <a:t>NetFlow </a:t>
            </a:r>
            <a:r>
              <a:rPr lang="en-US" dirty="0"/>
              <a:t>is a protocol/standard </a:t>
            </a:r>
            <a:r>
              <a:rPr lang="en-US" dirty="0" smtClean="0"/>
              <a:t>for the </a:t>
            </a:r>
            <a:r>
              <a:rPr lang="en-US" dirty="0"/>
              <a:t>collection of network metadata on the flows of network </a:t>
            </a:r>
            <a:r>
              <a:rPr lang="en-US" dirty="0" smtClean="0"/>
              <a:t>traffic.</a:t>
            </a:r>
          </a:p>
          <a:p>
            <a:pPr lvl="1"/>
            <a:r>
              <a:rPr lang="en-US" dirty="0" smtClean="0"/>
              <a:t>NetFlow is </a:t>
            </a:r>
            <a:r>
              <a:rPr lang="en-US" dirty="0"/>
              <a:t>now an IETF standard, and allows for unidirectional captures of communication </a:t>
            </a:r>
            <a:r>
              <a:rPr lang="en-US" dirty="0" smtClean="0"/>
              <a:t>metadata.</a:t>
            </a:r>
          </a:p>
          <a:p>
            <a:pPr lvl="1"/>
            <a:r>
              <a:rPr lang="en-US" dirty="0" smtClean="0"/>
              <a:t>NetFlow </a:t>
            </a:r>
            <a:r>
              <a:rPr lang="en-US" dirty="0"/>
              <a:t>can identify both common and unique data</a:t>
            </a:r>
            <a:br>
              <a:rPr lang="en-US" dirty="0"/>
            </a:br>
            <a:r>
              <a:rPr lang="en-US" dirty="0"/>
              <a:t>flows, and in the case of incident response, typically the new and </a:t>
            </a:r>
            <a:r>
              <a:rPr lang="en-US" dirty="0" smtClean="0"/>
              <a:t>unique NetFlow </a:t>
            </a:r>
            <a:r>
              <a:rPr lang="en-US" dirty="0"/>
              <a:t>patterns are of most interest to incident responders</a:t>
            </a:r>
            <a:r>
              <a:rPr lang="en-US" dirty="0" smtClean="0"/>
              <a:t>.</a:t>
            </a:r>
            <a:endParaRPr lang="en-US" dirty="0"/>
          </a:p>
        </p:txBody>
      </p:sp>
    </p:spTree>
    <p:extLst>
      <p:ext uri="{BB962C8B-B14F-4D97-AF65-F5344CB8AC3E}">
        <p14:creationId xmlns:p14="http://schemas.microsoft.com/office/powerpoint/2010/main" val="255004040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Recovery/Reconstitution Procedures</a:t>
            </a:r>
          </a:p>
        </p:txBody>
      </p:sp>
      <p:sp>
        <p:nvSpPr>
          <p:cNvPr id="3" name="Content Placeholder 2"/>
          <p:cNvSpPr>
            <a:spLocks noGrp="1"/>
          </p:cNvSpPr>
          <p:nvPr>
            <p:ph idx="1"/>
          </p:nvPr>
        </p:nvSpPr>
        <p:spPr/>
        <p:txBody>
          <a:bodyPr/>
          <a:lstStyle/>
          <a:p>
            <a:r>
              <a:rPr lang="en-US" dirty="0"/>
              <a:t>Recovery is an important step in all </a:t>
            </a:r>
            <a:r>
              <a:rPr lang="en-US" dirty="0" smtClean="0"/>
              <a:t>incidents.</a:t>
            </a:r>
          </a:p>
          <a:p>
            <a:r>
              <a:rPr lang="en-US" dirty="0" smtClean="0"/>
              <a:t>One </a:t>
            </a:r>
            <a:r>
              <a:rPr lang="en-US" dirty="0"/>
              <a:t>of the first rules is </a:t>
            </a:r>
            <a:r>
              <a:rPr lang="en-US" dirty="0" smtClean="0"/>
              <a:t>to not </a:t>
            </a:r>
            <a:r>
              <a:rPr lang="en-US" dirty="0"/>
              <a:t>trust a system that </a:t>
            </a:r>
            <a:r>
              <a:rPr lang="en-US" dirty="0" smtClean="0"/>
              <a:t>has been </a:t>
            </a:r>
            <a:r>
              <a:rPr lang="en-US" dirty="0"/>
              <a:t>compromised, and this includes all </a:t>
            </a:r>
            <a:r>
              <a:rPr lang="en-US" dirty="0" smtClean="0"/>
              <a:t>aspects of </a:t>
            </a:r>
            <a:r>
              <a:rPr lang="en-US" dirty="0"/>
              <a:t>an operating system</a:t>
            </a:r>
            <a:r>
              <a:rPr lang="en-US" dirty="0" smtClean="0"/>
              <a:t>.</a:t>
            </a:r>
          </a:p>
          <a:p>
            <a:r>
              <a:rPr lang="en-US" dirty="0"/>
              <a:t>Whether there is known destruction or not, </a:t>
            </a:r>
            <a:r>
              <a:rPr lang="en-US" dirty="0" smtClean="0"/>
              <a:t>the safe </a:t>
            </a:r>
            <a:r>
              <a:rPr lang="en-US" dirty="0"/>
              <a:t>path is one where the recovery step </a:t>
            </a:r>
            <a:r>
              <a:rPr lang="en-US" dirty="0" smtClean="0"/>
              <a:t>includes reconstruction </a:t>
            </a:r>
            <a:r>
              <a:rPr lang="en-US" dirty="0"/>
              <a:t>of </a:t>
            </a:r>
            <a:r>
              <a:rPr lang="en-US" dirty="0" smtClean="0"/>
              <a:t>affected machines.</a:t>
            </a:r>
          </a:p>
        </p:txBody>
      </p:sp>
    </p:spTree>
    <p:extLst>
      <p:ext uri="{BB962C8B-B14F-4D97-AF65-F5344CB8AC3E}">
        <p14:creationId xmlns:p14="http://schemas.microsoft.com/office/powerpoint/2010/main" val="2130196865"/>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Recovery/Reconstitution </a:t>
            </a:r>
            <a:r>
              <a:rPr lang="en-US" dirty="0" smtClean="0"/>
              <a:t>Procedures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a:t>Recovery efforts from an incident involve several specific elements.</a:t>
            </a:r>
          </a:p>
          <a:p>
            <a:pPr lvl="1"/>
            <a:r>
              <a:rPr lang="en-US" dirty="0"/>
              <a:t>First, the cause of the incident needs to be determined and resolved.</a:t>
            </a:r>
          </a:p>
          <a:p>
            <a:pPr lvl="1"/>
            <a:r>
              <a:rPr lang="en-US" dirty="0"/>
              <a:t>Second, the data, if sensitive and subject </a:t>
            </a:r>
            <a:r>
              <a:rPr lang="en-US" dirty="0" smtClean="0"/>
              <a:t>to misuse</a:t>
            </a:r>
            <a:r>
              <a:rPr lang="en-US" dirty="0"/>
              <a:t>, needs to be examined in the context of how it was lost, who </a:t>
            </a:r>
            <a:r>
              <a:rPr lang="en-US" dirty="0" smtClean="0"/>
              <a:t>would have </a:t>
            </a:r>
            <a:r>
              <a:rPr lang="en-US" dirty="0"/>
              <a:t>access, and what business measures need </a:t>
            </a:r>
            <a:r>
              <a:rPr lang="en-US" dirty="0" smtClean="0"/>
              <a:t>to be </a:t>
            </a:r>
            <a:r>
              <a:rPr lang="en-US" dirty="0"/>
              <a:t>taken to mitigate specific business damage as a result of the release.</a:t>
            </a:r>
          </a:p>
        </p:txBody>
      </p:sp>
    </p:spTree>
    <p:extLst>
      <p:ext uri="{BB962C8B-B14F-4D97-AF65-F5344CB8AC3E}">
        <p14:creationId xmlns:p14="http://schemas.microsoft.com/office/powerpoint/2010/main" val="14640380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Risk Management Vocabulary (</a:t>
            </a:r>
            <a:r>
              <a:rPr lang="en-US" i="1" dirty="0"/>
              <a:t>continued</a:t>
            </a:r>
            <a:r>
              <a:rPr lang="en-US" dirty="0"/>
              <a:t>)</a:t>
            </a:r>
            <a:endParaRPr lang="en-US" dirty="0" smtClean="0"/>
          </a:p>
        </p:txBody>
      </p:sp>
      <p:sp>
        <p:nvSpPr>
          <p:cNvPr id="9219" name="Rectangle 3"/>
          <p:cNvSpPr>
            <a:spLocks noGrp="1" noChangeArrowheads="1"/>
          </p:cNvSpPr>
          <p:nvPr>
            <p:ph idx="1"/>
          </p:nvPr>
        </p:nvSpPr>
        <p:spPr/>
        <p:txBody>
          <a:bodyPr/>
          <a:lstStyle/>
          <a:p>
            <a:r>
              <a:rPr lang="en-US" altLang="en-US" dirty="0"/>
              <a:t>Quantitative risk assessment is the process of objectively determining the impact of an event that affects a project, program, or business.</a:t>
            </a:r>
          </a:p>
          <a:p>
            <a:r>
              <a:rPr lang="en-US" altLang="en-US" dirty="0" smtClean="0"/>
              <a:t>The </a:t>
            </a:r>
            <a:r>
              <a:rPr lang="en-US" altLang="en-US" dirty="0"/>
              <a:t>term </a:t>
            </a:r>
            <a:r>
              <a:rPr lang="en-US" altLang="en-US" b="1" dirty="0"/>
              <a:t>mitigate</a:t>
            </a:r>
            <a:r>
              <a:rPr lang="en-US" altLang="en-US" dirty="0"/>
              <a:t> refers to taking </a:t>
            </a:r>
            <a:r>
              <a:rPr lang="en-US" altLang="en-US" dirty="0" smtClean="0"/>
              <a:t>action:</a:t>
            </a:r>
          </a:p>
          <a:p>
            <a:pPr lvl="1"/>
            <a:r>
              <a:rPr lang="en-US" altLang="en-US" dirty="0" smtClean="0"/>
              <a:t>To reduce </a:t>
            </a:r>
            <a:r>
              <a:rPr lang="en-US" altLang="en-US" dirty="0"/>
              <a:t>the </a:t>
            </a:r>
            <a:r>
              <a:rPr lang="en-US" altLang="en-US" dirty="0" smtClean="0"/>
              <a:t>likelihood of </a:t>
            </a:r>
            <a:r>
              <a:rPr lang="en-US" altLang="en-US" dirty="0"/>
              <a:t>a threat </a:t>
            </a:r>
            <a:r>
              <a:rPr lang="en-US" altLang="en-US" dirty="0" smtClean="0"/>
              <a:t>occurring</a:t>
            </a:r>
          </a:p>
          <a:p>
            <a:pPr lvl="1"/>
            <a:r>
              <a:rPr lang="en-US" altLang="en-US" dirty="0" smtClean="0"/>
              <a:t>To </a:t>
            </a:r>
            <a:r>
              <a:rPr lang="en-US" altLang="en-US" dirty="0"/>
              <a:t>reduce the impact if a threat does </a:t>
            </a:r>
            <a:r>
              <a:rPr lang="en-US" altLang="en-US" dirty="0" smtClean="0"/>
              <a:t>occur</a:t>
            </a:r>
          </a:p>
          <a:p>
            <a:r>
              <a:rPr lang="en-US" dirty="0"/>
              <a:t>The </a:t>
            </a:r>
            <a:r>
              <a:rPr lang="en-US" b="1" dirty="0"/>
              <a:t>single loss expectancy (SLE) </a:t>
            </a:r>
            <a:r>
              <a:rPr lang="en-US" dirty="0"/>
              <a:t>is the monetary loss or impact of each occurrence of a threat exploiting a vulnerability</a:t>
            </a:r>
            <a:r>
              <a:rPr lang="en-US" dirty="0" smtClean="0"/>
              <a:t>.</a:t>
            </a:r>
            <a:endParaRPr lang="en-US" altLang="en-US" dirty="0" smtClean="0"/>
          </a:p>
        </p:txBody>
      </p:sp>
    </p:spTree>
    <p:extLst>
      <p:ext uri="{BB962C8B-B14F-4D97-AF65-F5344CB8AC3E}">
        <p14:creationId xmlns:p14="http://schemas.microsoft.com/office/powerpoint/2010/main" val="3840094419"/>
      </p:ext>
    </p:extLst>
  </p:cSld>
  <p:clrMapOvr>
    <a:masterClrMapping/>
  </p:clrMapOv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Recovery/Reconstitution </a:t>
            </a:r>
            <a:r>
              <a:rPr lang="en-US" dirty="0" smtClean="0"/>
              <a:t>Procedures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a:t>A key aspect in many incidents is that of external communications</a:t>
            </a:r>
            <a:r>
              <a:rPr lang="en-US" dirty="0" smtClean="0"/>
              <a:t>.</a:t>
            </a:r>
          </a:p>
          <a:p>
            <a:r>
              <a:rPr lang="en-US" dirty="0"/>
              <a:t>Recovery can be a two-step </a:t>
            </a:r>
            <a:r>
              <a:rPr lang="en-US" dirty="0" smtClean="0"/>
              <a:t>process.</a:t>
            </a:r>
          </a:p>
          <a:p>
            <a:pPr lvl="1"/>
            <a:r>
              <a:rPr lang="en-US" dirty="0" smtClean="0"/>
              <a:t>First</a:t>
            </a:r>
            <a:r>
              <a:rPr lang="en-US" dirty="0"/>
              <a:t>, the essential business functions can be recovered, enabling business operations to </a:t>
            </a:r>
            <a:r>
              <a:rPr lang="en-US" dirty="0" smtClean="0"/>
              <a:t>resume.</a:t>
            </a:r>
          </a:p>
          <a:p>
            <a:pPr lvl="1"/>
            <a:r>
              <a:rPr lang="en-US" dirty="0" smtClean="0"/>
              <a:t>The second step </a:t>
            </a:r>
            <a:r>
              <a:rPr lang="en-US" dirty="0"/>
              <a:t>is the complete restoration of all services and </a:t>
            </a:r>
            <a:r>
              <a:rPr lang="en-US" dirty="0" smtClean="0"/>
              <a:t>operations</a:t>
            </a:r>
          </a:p>
          <a:p>
            <a:r>
              <a:rPr lang="en-US" dirty="0"/>
              <a:t>Restoration can be done in a wide variety of ways</a:t>
            </a:r>
            <a:r>
              <a:rPr lang="en-US" dirty="0" smtClean="0"/>
              <a:t>.</a:t>
            </a:r>
            <a:endParaRPr lang="en-US" dirty="0"/>
          </a:p>
        </p:txBody>
      </p:sp>
    </p:spTree>
    <p:extLst>
      <p:ext uri="{BB962C8B-B14F-4D97-AF65-F5344CB8AC3E}">
        <p14:creationId xmlns:p14="http://schemas.microsoft.com/office/powerpoint/2010/main" val="2095991406"/>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Reporting</a:t>
            </a:r>
          </a:p>
        </p:txBody>
      </p:sp>
      <p:sp>
        <p:nvSpPr>
          <p:cNvPr id="5" name="Content Placeholder 4"/>
          <p:cNvSpPr>
            <a:spLocks noGrp="1"/>
          </p:cNvSpPr>
          <p:nvPr>
            <p:ph idx="1"/>
          </p:nvPr>
        </p:nvSpPr>
        <p:spPr/>
        <p:txBody>
          <a:bodyPr/>
          <a:lstStyle/>
          <a:p>
            <a:r>
              <a:rPr lang="en-US" dirty="0"/>
              <a:t>After the system has been restored, the incident response team creates a report of the </a:t>
            </a:r>
            <a:r>
              <a:rPr lang="en-US" dirty="0" smtClean="0"/>
              <a:t>incident.</a:t>
            </a:r>
          </a:p>
          <a:p>
            <a:pPr lvl="1"/>
            <a:r>
              <a:rPr lang="en-US" dirty="0" smtClean="0"/>
              <a:t>The report </a:t>
            </a:r>
            <a:r>
              <a:rPr lang="en-US" dirty="0"/>
              <a:t>acts as a corporate memory and can be used for future </a:t>
            </a:r>
            <a:r>
              <a:rPr lang="en-US" dirty="0" smtClean="0"/>
              <a:t>incidents.</a:t>
            </a:r>
          </a:p>
          <a:p>
            <a:pPr lvl="1"/>
            <a:r>
              <a:rPr lang="en-US" dirty="0" smtClean="0"/>
              <a:t>The report allow </a:t>
            </a:r>
            <a:r>
              <a:rPr lang="en-US" dirty="0"/>
              <a:t>a mechanism to close the loop with management over the </a:t>
            </a:r>
            <a:r>
              <a:rPr lang="en-US" dirty="0" smtClean="0"/>
              <a:t>incident.</a:t>
            </a:r>
          </a:p>
          <a:p>
            <a:pPr lvl="1"/>
            <a:r>
              <a:rPr lang="en-US" dirty="0" smtClean="0"/>
              <a:t>The report provides </a:t>
            </a:r>
            <a:r>
              <a:rPr lang="en-US" dirty="0"/>
              <a:t>a roadmap of the actions that can be used in the future to prevent events of identical or similar </a:t>
            </a:r>
            <a:r>
              <a:rPr lang="en-US" dirty="0" smtClean="0"/>
              <a:t>nature.</a:t>
            </a:r>
          </a:p>
          <a:p>
            <a:pPr lvl="1"/>
            <a:r>
              <a:rPr lang="en-US" dirty="0"/>
              <a:t>Part of the report will be </a:t>
            </a:r>
            <a:r>
              <a:rPr lang="en-US" dirty="0" smtClean="0"/>
              <a:t>recommendations.</a:t>
            </a:r>
            <a:endParaRPr lang="en-US" dirty="0"/>
          </a:p>
        </p:txBody>
      </p:sp>
    </p:spTree>
    <p:extLst>
      <p:ext uri="{BB962C8B-B14F-4D97-AF65-F5344CB8AC3E}">
        <p14:creationId xmlns:p14="http://schemas.microsoft.com/office/powerpoint/2010/main" val="484204769"/>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Follow-up/Lessons Learned</a:t>
            </a:r>
          </a:p>
        </p:txBody>
      </p:sp>
      <p:sp>
        <p:nvSpPr>
          <p:cNvPr id="5" name="Content Placeholder 4"/>
          <p:cNvSpPr>
            <a:spLocks noGrp="1"/>
          </p:cNvSpPr>
          <p:nvPr>
            <p:ph idx="1"/>
          </p:nvPr>
        </p:nvSpPr>
        <p:spPr/>
        <p:txBody>
          <a:bodyPr/>
          <a:lstStyle/>
          <a:p>
            <a:r>
              <a:rPr lang="en-US" dirty="0" smtClean="0"/>
              <a:t>A few last items are needed after the incident </a:t>
            </a:r>
            <a:r>
              <a:rPr lang="en-US" dirty="0"/>
              <a:t>is over and operations have been </a:t>
            </a:r>
            <a:r>
              <a:rPr lang="en-US" dirty="0" smtClean="0"/>
              <a:t>restored.</a:t>
            </a:r>
          </a:p>
          <a:p>
            <a:pPr lvl="1"/>
            <a:r>
              <a:rPr lang="en-US" dirty="0"/>
              <a:t>Senior-level management must be informed about what occurred and what was done to address </a:t>
            </a:r>
            <a:r>
              <a:rPr lang="en-US" dirty="0" smtClean="0"/>
              <a:t>it.</a:t>
            </a:r>
          </a:p>
          <a:p>
            <a:pPr lvl="1"/>
            <a:r>
              <a:rPr lang="en-US" dirty="0" smtClean="0"/>
              <a:t>An </a:t>
            </a:r>
            <a:r>
              <a:rPr lang="en-US" dirty="0"/>
              <a:t>after-action report should be created to outline what happened and how it was </a:t>
            </a:r>
            <a:r>
              <a:rPr lang="en-US" dirty="0" smtClean="0"/>
              <a:t>addressed.</a:t>
            </a:r>
          </a:p>
          <a:p>
            <a:pPr lvl="1"/>
            <a:r>
              <a:rPr lang="en-US" dirty="0" smtClean="0"/>
              <a:t>If </a:t>
            </a:r>
            <a:r>
              <a:rPr lang="en-US" dirty="0"/>
              <a:t>prosecution of the individual responsible is desired, additional time will be spent helping law enforcement agencies and possibly testifying in </a:t>
            </a:r>
            <a:r>
              <a:rPr lang="en-US" dirty="0" smtClean="0"/>
              <a:t>court.</a:t>
            </a:r>
          </a:p>
          <a:p>
            <a:pPr lvl="1"/>
            <a:r>
              <a:rPr lang="en-US" dirty="0" smtClean="0"/>
              <a:t>Training </a:t>
            </a:r>
            <a:r>
              <a:rPr lang="en-US" dirty="0"/>
              <a:t>material may also need to be developed or </a:t>
            </a:r>
            <a:r>
              <a:rPr lang="en-US" dirty="0" smtClean="0"/>
              <a:t>modified.</a:t>
            </a:r>
            <a:endParaRPr lang="en-US" dirty="0"/>
          </a:p>
        </p:txBody>
      </p:sp>
    </p:spTree>
    <p:extLst>
      <p:ext uri="{BB962C8B-B14F-4D97-AF65-F5344CB8AC3E}">
        <p14:creationId xmlns:p14="http://schemas.microsoft.com/office/powerpoint/2010/main" val="358476943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Standards and Best Practices</a:t>
            </a:r>
          </a:p>
        </p:txBody>
      </p:sp>
      <p:sp>
        <p:nvSpPr>
          <p:cNvPr id="5" name="Content Placeholder 4"/>
          <p:cNvSpPr>
            <a:spLocks noGrp="1"/>
          </p:cNvSpPr>
          <p:nvPr>
            <p:ph idx="1"/>
          </p:nvPr>
        </p:nvSpPr>
        <p:spPr/>
        <p:txBody>
          <a:bodyPr/>
          <a:lstStyle/>
          <a:p>
            <a:r>
              <a:rPr lang="en-US" dirty="0"/>
              <a:t>There are many options available to a team when planning and </a:t>
            </a:r>
            <a:r>
              <a:rPr lang="en-US" dirty="0" smtClean="0"/>
              <a:t>performing processes </a:t>
            </a:r>
            <a:r>
              <a:rPr lang="en-US" dirty="0"/>
              <a:t>and </a:t>
            </a:r>
            <a:r>
              <a:rPr lang="en-US" dirty="0" smtClean="0"/>
              <a:t>procedures.</a:t>
            </a:r>
          </a:p>
          <a:p>
            <a:r>
              <a:rPr lang="en-US" dirty="0" smtClean="0"/>
              <a:t>To </a:t>
            </a:r>
            <a:r>
              <a:rPr lang="en-US" dirty="0"/>
              <a:t>assist the team in choosing a path, there </a:t>
            </a:r>
            <a:r>
              <a:rPr lang="en-US" dirty="0" smtClean="0"/>
              <a:t>are both </a:t>
            </a:r>
            <a:r>
              <a:rPr lang="en-US" dirty="0"/>
              <a:t>standards and best practices to consult in the proper development </a:t>
            </a:r>
            <a:r>
              <a:rPr lang="en-US" dirty="0" smtClean="0"/>
              <a:t>of processes.</a:t>
            </a:r>
          </a:p>
          <a:p>
            <a:r>
              <a:rPr lang="en-US" dirty="0" smtClean="0"/>
              <a:t>From </a:t>
            </a:r>
            <a:r>
              <a:rPr lang="en-US" dirty="0"/>
              <a:t>government sources to industry sources, there are </a:t>
            </a:r>
            <a:r>
              <a:rPr lang="en-US" dirty="0" smtClean="0"/>
              <a:t>many opportunities </a:t>
            </a:r>
            <a:r>
              <a:rPr lang="en-US" dirty="0"/>
              <a:t>to gather ideas and methods, even from fellow firms</a:t>
            </a:r>
            <a:r>
              <a:rPr lang="en-US" dirty="0" smtClean="0"/>
              <a:t>.</a:t>
            </a:r>
            <a:endParaRPr lang="en-US" dirty="0"/>
          </a:p>
        </p:txBody>
      </p:sp>
    </p:spTree>
    <p:extLst>
      <p:ext uri="{BB962C8B-B14F-4D97-AF65-F5344CB8AC3E}">
        <p14:creationId xmlns:p14="http://schemas.microsoft.com/office/powerpoint/2010/main" val="135535203"/>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State of Compromise</a:t>
            </a:r>
          </a:p>
        </p:txBody>
      </p:sp>
      <p:sp>
        <p:nvSpPr>
          <p:cNvPr id="5" name="Content Placeholder 4"/>
          <p:cNvSpPr>
            <a:spLocks noGrp="1"/>
          </p:cNvSpPr>
          <p:nvPr>
            <p:ph idx="1"/>
          </p:nvPr>
        </p:nvSpPr>
        <p:spPr/>
        <p:txBody>
          <a:bodyPr/>
          <a:lstStyle/>
          <a:p>
            <a:r>
              <a:rPr lang="en-US" dirty="0"/>
              <a:t>The new standard of information security involves living in a state of compromise, where one should always expect that adversaries are active in their </a:t>
            </a:r>
            <a:r>
              <a:rPr lang="en-US" dirty="0" smtClean="0"/>
              <a:t>networks.</a:t>
            </a:r>
          </a:p>
          <a:p>
            <a:pPr lvl="1"/>
            <a:r>
              <a:rPr lang="en-US" dirty="0" smtClean="0"/>
              <a:t>It </a:t>
            </a:r>
            <a:r>
              <a:rPr lang="en-US" dirty="0"/>
              <a:t>is unrealistic to expect that you can keep attackers out of your </a:t>
            </a:r>
            <a:r>
              <a:rPr lang="en-US" dirty="0" smtClean="0"/>
              <a:t>network.</a:t>
            </a:r>
          </a:p>
          <a:p>
            <a:pPr lvl="1"/>
            <a:r>
              <a:rPr lang="en-US" dirty="0" smtClean="0"/>
              <a:t>Operating </a:t>
            </a:r>
            <a:r>
              <a:rPr lang="en-US" dirty="0"/>
              <a:t>in a state of compromise does not mean that one must suffer significant </a:t>
            </a:r>
            <a:r>
              <a:rPr lang="en-US" dirty="0" smtClean="0"/>
              <a:t>losses.</a:t>
            </a:r>
          </a:p>
          <a:p>
            <a:pPr lvl="1"/>
            <a:r>
              <a:rPr lang="en-US" dirty="0" smtClean="0"/>
              <a:t>A </a:t>
            </a:r>
            <a:r>
              <a:rPr lang="en-US" dirty="0"/>
              <a:t>working assumption </a:t>
            </a:r>
            <a:r>
              <a:rPr lang="en-US" dirty="0" smtClean="0"/>
              <a:t>is </a:t>
            </a:r>
            <a:r>
              <a:rPr lang="en-US" dirty="0"/>
              <a:t>that the systems </a:t>
            </a:r>
            <a:r>
              <a:rPr lang="en-US" dirty="0" smtClean="0"/>
              <a:t>are compromised </a:t>
            </a:r>
            <a:r>
              <a:rPr lang="en-US" dirty="0"/>
              <a:t>and that prevention cannot be the only means of defense</a:t>
            </a:r>
            <a:r>
              <a:rPr lang="en-US" dirty="0" smtClean="0"/>
              <a:t>.</a:t>
            </a:r>
            <a:endParaRPr lang="en-US" dirty="0"/>
          </a:p>
        </p:txBody>
      </p:sp>
    </p:spTree>
    <p:extLst>
      <p:ext uri="{BB962C8B-B14F-4D97-AF65-F5344CB8AC3E}">
        <p14:creationId xmlns:p14="http://schemas.microsoft.com/office/powerpoint/2010/main" val="1490572253"/>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NIST</a:t>
            </a:r>
          </a:p>
        </p:txBody>
      </p:sp>
      <p:sp>
        <p:nvSpPr>
          <p:cNvPr id="5" name="Content Placeholder 4"/>
          <p:cNvSpPr>
            <a:spLocks noGrp="1"/>
          </p:cNvSpPr>
          <p:nvPr>
            <p:ph idx="1"/>
          </p:nvPr>
        </p:nvSpPr>
        <p:spPr/>
        <p:txBody>
          <a:bodyPr/>
          <a:lstStyle/>
          <a:p>
            <a:r>
              <a:rPr lang="en-US" dirty="0"/>
              <a:t>The National Institutes of Standards and </a:t>
            </a:r>
            <a:r>
              <a:rPr lang="en-US" dirty="0" smtClean="0"/>
              <a:t>Technology (NIST), </a:t>
            </a:r>
            <a:r>
              <a:rPr lang="en-US" dirty="0"/>
              <a:t>a U.S. </a:t>
            </a:r>
            <a:r>
              <a:rPr lang="en-US" dirty="0" smtClean="0"/>
              <a:t>governmental entity </a:t>
            </a:r>
            <a:r>
              <a:rPr lang="en-US" dirty="0"/>
              <a:t>under the Department of Commerce, produces a wide range of Special Publications (SPs) in the area of computer </a:t>
            </a:r>
            <a:r>
              <a:rPr lang="en-US" dirty="0" smtClean="0"/>
              <a:t>security.</a:t>
            </a:r>
          </a:p>
          <a:p>
            <a:r>
              <a:rPr lang="en-US" dirty="0" smtClean="0"/>
              <a:t>Grouped </a:t>
            </a:r>
            <a:r>
              <a:rPr lang="en-US" dirty="0"/>
              <a:t>in </a:t>
            </a:r>
            <a:r>
              <a:rPr lang="en-US" dirty="0" smtClean="0"/>
              <a:t>several different </a:t>
            </a:r>
            <a:r>
              <a:rPr lang="en-US" dirty="0"/>
              <a:t>categories, the most relevant SPs for incident response come </a:t>
            </a:r>
            <a:r>
              <a:rPr lang="en-US" dirty="0" smtClean="0"/>
              <a:t>from the </a:t>
            </a:r>
            <a:r>
              <a:rPr lang="en-US" dirty="0"/>
              <a:t>Special Publications 800 </a:t>
            </a:r>
            <a:r>
              <a:rPr lang="en-US" dirty="0" smtClean="0"/>
              <a:t>series.</a:t>
            </a:r>
            <a:endParaRPr lang="en-US" dirty="0"/>
          </a:p>
        </p:txBody>
      </p:sp>
    </p:spTree>
    <p:extLst>
      <p:ext uri="{BB962C8B-B14F-4D97-AF65-F5344CB8AC3E}">
        <p14:creationId xmlns:p14="http://schemas.microsoft.com/office/powerpoint/2010/main" val="3848134636"/>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NIST Special Publications 800 Series</a:t>
            </a:r>
            <a:endParaRPr lang="en-US" dirty="0"/>
          </a:p>
        </p:txBody>
      </p:sp>
      <p:sp>
        <p:nvSpPr>
          <p:cNvPr id="5" name="Content Placeholder 4"/>
          <p:cNvSpPr>
            <a:spLocks noGrp="1"/>
          </p:cNvSpPr>
          <p:nvPr>
            <p:ph idx="1"/>
          </p:nvPr>
        </p:nvSpPr>
        <p:spPr/>
        <p:txBody>
          <a:bodyPr/>
          <a:lstStyle/>
          <a:p>
            <a:r>
              <a:rPr lang="en-US" dirty="0" smtClean="0"/>
              <a:t>Computer Security Incident Handling Guide, SP 800-61 Rev. 2</a:t>
            </a:r>
          </a:p>
          <a:p>
            <a:r>
              <a:rPr lang="en-US" dirty="0" smtClean="0"/>
              <a:t>NIST Security Content Automation Protocol (SCAP), SP 800-126 Rev 2</a:t>
            </a:r>
          </a:p>
          <a:p>
            <a:r>
              <a:rPr lang="en-US" dirty="0" smtClean="0"/>
              <a:t>Information Security Continuous Monitoring for Federal Information Systems and Organizations, SP 800-137</a:t>
            </a:r>
          </a:p>
          <a:p>
            <a:r>
              <a:rPr lang="en-US" dirty="0" smtClean="0"/>
              <a:t>Guide to Selecting Information Technology Security Products, NIST SP 800-36</a:t>
            </a:r>
            <a:endParaRPr lang="en-US" dirty="0"/>
          </a:p>
        </p:txBody>
      </p:sp>
    </p:spTree>
    <p:extLst>
      <p:ext uri="{BB962C8B-B14F-4D97-AF65-F5344CB8AC3E}">
        <p14:creationId xmlns:p14="http://schemas.microsoft.com/office/powerpoint/2010/main" val="153592763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NIST Special Publications 800 </a:t>
            </a:r>
            <a:r>
              <a:rPr lang="en-US" dirty="0" smtClean="0"/>
              <a:t>Series (</a:t>
            </a:r>
            <a:r>
              <a:rPr lang="en-US" i="1" dirty="0" smtClean="0"/>
              <a:t>continued</a:t>
            </a:r>
            <a:r>
              <a:rPr lang="en-US" dirty="0" smtClean="0"/>
              <a:t>)</a:t>
            </a:r>
            <a:endParaRPr lang="en-US" dirty="0"/>
          </a:p>
        </p:txBody>
      </p:sp>
      <p:sp>
        <p:nvSpPr>
          <p:cNvPr id="5" name="Content Placeholder 4"/>
          <p:cNvSpPr>
            <a:spLocks noGrp="1"/>
          </p:cNvSpPr>
          <p:nvPr>
            <p:ph idx="1"/>
          </p:nvPr>
        </p:nvSpPr>
        <p:spPr/>
        <p:txBody>
          <a:bodyPr/>
          <a:lstStyle/>
          <a:p>
            <a:r>
              <a:rPr lang="en-US" i="1" dirty="0"/>
              <a:t>Guide to Enterprise Patch </a:t>
            </a:r>
            <a:r>
              <a:rPr lang="en-US" i="1" dirty="0" smtClean="0"/>
              <a:t>Management Technologies</a:t>
            </a:r>
            <a:r>
              <a:rPr lang="en-US" dirty="0"/>
              <a:t>, NIST SP </a:t>
            </a:r>
            <a:r>
              <a:rPr lang="en-US" dirty="0" smtClean="0"/>
              <a:t>800-40 Version </a:t>
            </a:r>
            <a:r>
              <a:rPr lang="en-US" dirty="0"/>
              <a:t>3</a:t>
            </a:r>
          </a:p>
          <a:p>
            <a:r>
              <a:rPr lang="en-US" i="1" dirty="0" smtClean="0"/>
              <a:t>Guide </a:t>
            </a:r>
            <a:r>
              <a:rPr lang="en-US" i="1" dirty="0"/>
              <a:t>to Using Vulnerability Naming Schemes </a:t>
            </a:r>
            <a:r>
              <a:rPr lang="en-US" dirty="0"/>
              <a:t>[CVE/CCE], NIST </a:t>
            </a:r>
            <a:r>
              <a:rPr lang="en-US" dirty="0" smtClean="0"/>
              <a:t>SP 800-51</a:t>
            </a:r>
            <a:r>
              <a:rPr lang="en-US" dirty="0"/>
              <a:t>, Rev. 1</a:t>
            </a:r>
          </a:p>
        </p:txBody>
      </p:sp>
    </p:spTree>
    <p:extLst>
      <p:ext uri="{BB962C8B-B14F-4D97-AF65-F5344CB8AC3E}">
        <p14:creationId xmlns:p14="http://schemas.microsoft.com/office/powerpoint/2010/main" val="336684445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Department of Justice</a:t>
            </a:r>
          </a:p>
        </p:txBody>
      </p:sp>
      <p:sp>
        <p:nvSpPr>
          <p:cNvPr id="5" name="Content Placeholder 4"/>
          <p:cNvSpPr>
            <a:spLocks noGrp="1"/>
          </p:cNvSpPr>
          <p:nvPr>
            <p:ph idx="1"/>
          </p:nvPr>
        </p:nvSpPr>
        <p:spPr/>
        <p:txBody>
          <a:bodyPr/>
          <a:lstStyle/>
          <a:p>
            <a:r>
              <a:rPr lang="en-US" dirty="0"/>
              <a:t>In April 2015, the U.S. Department of Justice’s Cybersecurity Unit released a best practices </a:t>
            </a:r>
            <a:r>
              <a:rPr lang="en-US" dirty="0" smtClean="0"/>
              <a:t>document:</a:t>
            </a:r>
          </a:p>
          <a:p>
            <a:pPr lvl="1"/>
            <a:r>
              <a:rPr lang="en-US" i="1" dirty="0" smtClean="0"/>
              <a:t>Best </a:t>
            </a:r>
            <a:r>
              <a:rPr lang="en-US" i="1" dirty="0"/>
              <a:t>Practices for Victim Response and Reporting of Cyber </a:t>
            </a:r>
            <a:r>
              <a:rPr lang="en-US" i="1" dirty="0" smtClean="0"/>
              <a:t>Incidents</a:t>
            </a:r>
            <a:endParaRPr lang="en-US" dirty="0" smtClean="0"/>
          </a:p>
          <a:p>
            <a:r>
              <a:rPr lang="en-US" dirty="0" smtClean="0"/>
              <a:t>This </a:t>
            </a:r>
            <a:r>
              <a:rPr lang="en-US" dirty="0"/>
              <a:t>document </a:t>
            </a:r>
            <a:r>
              <a:rPr lang="en-US" dirty="0" smtClean="0"/>
              <a:t>identifies:</a:t>
            </a:r>
          </a:p>
          <a:p>
            <a:pPr lvl="1"/>
            <a:r>
              <a:rPr lang="en-US" dirty="0" smtClean="0"/>
              <a:t>Steps </a:t>
            </a:r>
            <a:r>
              <a:rPr lang="en-US" dirty="0"/>
              <a:t>to take before a cyber </a:t>
            </a:r>
            <a:r>
              <a:rPr lang="en-US" dirty="0" smtClean="0"/>
              <a:t>incident</a:t>
            </a:r>
          </a:p>
          <a:p>
            <a:pPr lvl="1"/>
            <a:r>
              <a:rPr lang="en-US" dirty="0" smtClean="0"/>
              <a:t>Steps </a:t>
            </a:r>
            <a:r>
              <a:rPr lang="en-US" dirty="0"/>
              <a:t>to take during an incident response </a:t>
            </a:r>
            <a:r>
              <a:rPr lang="en-US" dirty="0" smtClean="0"/>
              <a:t>action</a:t>
            </a:r>
          </a:p>
          <a:p>
            <a:pPr lvl="1"/>
            <a:r>
              <a:rPr lang="en-US" dirty="0" smtClean="0"/>
              <a:t>A list </a:t>
            </a:r>
            <a:r>
              <a:rPr lang="en-US" dirty="0"/>
              <a:t>of actions to not </a:t>
            </a:r>
            <a:r>
              <a:rPr lang="en-US" dirty="0" smtClean="0"/>
              <a:t>take</a:t>
            </a:r>
          </a:p>
          <a:p>
            <a:pPr lvl="1"/>
            <a:r>
              <a:rPr lang="en-US" dirty="0" smtClean="0"/>
              <a:t>What </a:t>
            </a:r>
            <a:r>
              <a:rPr lang="en-US" dirty="0"/>
              <a:t>to do after the </a:t>
            </a:r>
            <a:r>
              <a:rPr lang="en-US" dirty="0" smtClean="0"/>
              <a:t>incident</a:t>
            </a:r>
            <a:endParaRPr lang="en-US" dirty="0"/>
          </a:p>
        </p:txBody>
      </p:sp>
    </p:spTree>
    <p:extLst>
      <p:ext uri="{BB962C8B-B14F-4D97-AF65-F5344CB8AC3E}">
        <p14:creationId xmlns:p14="http://schemas.microsoft.com/office/powerpoint/2010/main" val="342351665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Indicators of Compromise</a:t>
            </a:r>
          </a:p>
        </p:txBody>
      </p:sp>
      <p:sp>
        <p:nvSpPr>
          <p:cNvPr id="5" name="Content Placeholder 4"/>
          <p:cNvSpPr>
            <a:spLocks noGrp="1"/>
          </p:cNvSpPr>
          <p:nvPr>
            <p:ph idx="1"/>
          </p:nvPr>
        </p:nvSpPr>
        <p:spPr/>
        <p:txBody>
          <a:bodyPr/>
          <a:lstStyle/>
          <a:p>
            <a:r>
              <a:rPr lang="en-US" b="1" dirty="0"/>
              <a:t>Indicators of Compromise (IOCs)</a:t>
            </a:r>
            <a:r>
              <a:rPr lang="en-US" dirty="0"/>
              <a:t> are artifacts left behind from </a:t>
            </a:r>
            <a:r>
              <a:rPr lang="en-US" dirty="0" smtClean="0"/>
              <a:t>computer intrusion activity.</a:t>
            </a:r>
          </a:p>
          <a:p>
            <a:pPr lvl="1"/>
            <a:r>
              <a:rPr lang="en-US" dirty="0" smtClean="0"/>
              <a:t>Detection </a:t>
            </a:r>
            <a:r>
              <a:rPr lang="en-US" dirty="0"/>
              <a:t>of IOCs is a quick way to jumpstart a </a:t>
            </a:r>
            <a:r>
              <a:rPr lang="en-US" dirty="0" smtClean="0"/>
              <a:t>response element.</a:t>
            </a:r>
          </a:p>
          <a:p>
            <a:pPr lvl="1"/>
            <a:r>
              <a:rPr lang="en-US" dirty="0" smtClean="0"/>
              <a:t>IOCs </a:t>
            </a:r>
            <a:r>
              <a:rPr lang="en-US" dirty="0"/>
              <a:t>have spread </a:t>
            </a:r>
            <a:r>
              <a:rPr lang="en-US" dirty="0" smtClean="0"/>
              <a:t>in usage </a:t>
            </a:r>
            <a:r>
              <a:rPr lang="en-US" dirty="0"/>
              <a:t>to a wide range of </a:t>
            </a:r>
            <a:r>
              <a:rPr lang="en-US" dirty="0" smtClean="0"/>
              <a:t>firms.</a:t>
            </a:r>
          </a:p>
          <a:p>
            <a:pPr lvl="1"/>
            <a:r>
              <a:rPr lang="en-US" dirty="0" smtClean="0"/>
              <a:t>IOCs </a:t>
            </a:r>
            <a:r>
              <a:rPr lang="en-US" dirty="0"/>
              <a:t>act as a tripwire for </a:t>
            </a:r>
            <a:r>
              <a:rPr lang="en-US" dirty="0" smtClean="0"/>
              <a:t>responders.</a:t>
            </a:r>
          </a:p>
          <a:p>
            <a:pPr lvl="1"/>
            <a:r>
              <a:rPr lang="en-US" dirty="0" smtClean="0"/>
              <a:t>An IOC </a:t>
            </a:r>
            <a:r>
              <a:rPr lang="en-US" dirty="0"/>
              <a:t>can be tied to a specific observable event, which then can be traced </a:t>
            </a:r>
            <a:r>
              <a:rPr lang="en-US" dirty="0" smtClean="0"/>
              <a:t>to related </a:t>
            </a:r>
            <a:r>
              <a:rPr lang="en-US" dirty="0"/>
              <a:t>events, and to stateful events such as Registry </a:t>
            </a:r>
            <a:r>
              <a:rPr lang="en-US" dirty="0" smtClean="0"/>
              <a:t>keys.</a:t>
            </a:r>
          </a:p>
          <a:p>
            <a:pPr lvl="1"/>
            <a:r>
              <a:rPr lang="en-US" dirty="0" smtClean="0"/>
              <a:t>IOCs </a:t>
            </a:r>
            <a:r>
              <a:rPr lang="en-US" dirty="0"/>
              <a:t>provide a means of getting on the </a:t>
            </a:r>
            <a:r>
              <a:rPr lang="en-US" dirty="0" smtClean="0"/>
              <a:t>trail of attackers.</a:t>
            </a:r>
          </a:p>
        </p:txBody>
      </p:sp>
    </p:spTree>
    <p:extLst>
      <p:ext uri="{BB962C8B-B14F-4D97-AF65-F5344CB8AC3E}">
        <p14:creationId xmlns:p14="http://schemas.microsoft.com/office/powerpoint/2010/main" val="26605236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Risk Management Vocabulary (</a:t>
            </a:r>
            <a:r>
              <a:rPr lang="en-US" i="1" dirty="0"/>
              <a:t>continued</a:t>
            </a:r>
            <a:r>
              <a:rPr lang="en-US" dirty="0"/>
              <a:t>)</a:t>
            </a:r>
            <a:endParaRPr lang="en-US" dirty="0" smtClean="0"/>
          </a:p>
        </p:txBody>
      </p:sp>
      <p:sp>
        <p:nvSpPr>
          <p:cNvPr id="10243" name="Rectangle 3"/>
          <p:cNvSpPr>
            <a:spLocks noGrp="1" noChangeArrowheads="1"/>
          </p:cNvSpPr>
          <p:nvPr>
            <p:ph idx="1"/>
          </p:nvPr>
        </p:nvSpPr>
        <p:spPr/>
        <p:txBody>
          <a:bodyPr/>
          <a:lstStyle/>
          <a:p>
            <a:r>
              <a:rPr lang="en-US" altLang="en-US" b="1" dirty="0" smtClean="0"/>
              <a:t>Exposure </a:t>
            </a:r>
            <a:r>
              <a:rPr lang="en-US" altLang="en-US" b="1" dirty="0"/>
              <a:t>factor </a:t>
            </a:r>
            <a:r>
              <a:rPr lang="en-US" altLang="en-US" dirty="0"/>
              <a:t>is a measure of the magnitude of loss of an </a:t>
            </a:r>
            <a:r>
              <a:rPr lang="en-US" altLang="en-US" dirty="0" smtClean="0"/>
              <a:t>asset.</a:t>
            </a:r>
          </a:p>
          <a:p>
            <a:pPr lvl="1"/>
            <a:r>
              <a:rPr lang="en-US" altLang="en-US" dirty="0" smtClean="0"/>
              <a:t>Used </a:t>
            </a:r>
            <a:r>
              <a:rPr lang="en-US" altLang="en-US" dirty="0"/>
              <a:t>in the calculation of single loss </a:t>
            </a:r>
            <a:r>
              <a:rPr lang="en-US" altLang="en-US" dirty="0" smtClean="0"/>
              <a:t>expectancy</a:t>
            </a:r>
            <a:endParaRPr lang="en-US" altLang="en-US" dirty="0"/>
          </a:p>
          <a:p>
            <a:r>
              <a:rPr lang="en-US" altLang="en-US" b="1" dirty="0" smtClean="0"/>
              <a:t>Annualized </a:t>
            </a:r>
            <a:r>
              <a:rPr lang="en-US" altLang="en-US" b="1" dirty="0"/>
              <a:t>rate of occurrence (ARO)</a:t>
            </a:r>
            <a:r>
              <a:rPr lang="en-US" altLang="en-US" dirty="0"/>
              <a:t> </a:t>
            </a:r>
            <a:r>
              <a:rPr lang="en-US" altLang="en-US" dirty="0" smtClean="0"/>
              <a:t>is the </a:t>
            </a:r>
            <a:r>
              <a:rPr lang="en-US" altLang="en-US" dirty="0"/>
              <a:t>frequency with which an event is expected to occur on an </a:t>
            </a:r>
            <a:r>
              <a:rPr lang="en-US" altLang="en-US" dirty="0" smtClean="0"/>
              <a:t>annualized basis.</a:t>
            </a:r>
          </a:p>
          <a:p>
            <a:r>
              <a:rPr lang="en-US" b="1" dirty="0"/>
              <a:t>Annualized loss expectancy (ALE) </a:t>
            </a:r>
            <a:r>
              <a:rPr lang="en-US" dirty="0"/>
              <a:t>is </a:t>
            </a:r>
            <a:r>
              <a:rPr lang="en-US" dirty="0" smtClean="0"/>
              <a:t>how much </a:t>
            </a:r>
            <a:r>
              <a:rPr lang="en-US" dirty="0"/>
              <a:t>an event is expected to cost per </a:t>
            </a:r>
            <a:r>
              <a:rPr lang="en-US" dirty="0" smtClean="0"/>
              <a:t>year.</a:t>
            </a:r>
          </a:p>
        </p:txBody>
      </p:sp>
    </p:spTree>
    <p:extLst>
      <p:ext uri="{BB962C8B-B14F-4D97-AF65-F5344CB8AC3E}">
        <p14:creationId xmlns:p14="http://schemas.microsoft.com/office/powerpoint/2010/main" val="3401833545"/>
      </p:ext>
    </p:extLst>
  </p:cSld>
  <p:clrMapOvr>
    <a:masterClrMapping/>
  </p:clrMapOvr>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Indicators of </a:t>
            </a:r>
            <a:r>
              <a:rPr lang="en-US" dirty="0" smtClean="0"/>
              <a:t>Compromise (</a:t>
            </a:r>
            <a:r>
              <a:rPr lang="en-US" i="1" dirty="0" smtClean="0"/>
              <a:t>continued</a:t>
            </a:r>
            <a:r>
              <a:rPr lang="en-US" dirty="0" smtClean="0"/>
              <a:t>)</a:t>
            </a:r>
            <a:endParaRPr lang="en-US" dirty="0"/>
          </a:p>
        </p:txBody>
      </p:sp>
      <p:sp>
        <p:nvSpPr>
          <p:cNvPr id="5" name="Content Placeholder 4"/>
          <p:cNvSpPr>
            <a:spLocks noGrp="1"/>
          </p:cNvSpPr>
          <p:nvPr>
            <p:ph idx="1"/>
          </p:nvPr>
        </p:nvSpPr>
        <p:spPr>
          <a:xfrm>
            <a:off x="457200" y="1981200"/>
            <a:ext cx="8229600" cy="4419600"/>
          </a:xfrm>
        </p:spPr>
        <p:txBody>
          <a:bodyPr/>
          <a:lstStyle/>
          <a:p>
            <a:r>
              <a:rPr lang="en-US" dirty="0" smtClean="0"/>
              <a:t>Three main standards are associated </a:t>
            </a:r>
            <a:r>
              <a:rPr lang="en-US" dirty="0"/>
              <a:t>with </a:t>
            </a:r>
            <a:r>
              <a:rPr lang="en-US" dirty="0" smtClean="0"/>
              <a:t>IOCs.</a:t>
            </a:r>
          </a:p>
          <a:p>
            <a:pPr lvl="1"/>
            <a:r>
              <a:rPr lang="en-US" dirty="0" smtClean="0"/>
              <a:t>Cyber </a:t>
            </a:r>
            <a:r>
              <a:rPr lang="en-US" dirty="0"/>
              <a:t>Observable eXpression (CybOX</a:t>
            </a:r>
            <a:r>
              <a:rPr lang="en-US" dirty="0" smtClean="0"/>
              <a:t>) – a </a:t>
            </a:r>
            <a:r>
              <a:rPr lang="en-US" dirty="0"/>
              <a:t>method of information sharing developed by </a:t>
            </a:r>
            <a:r>
              <a:rPr lang="en-US" dirty="0" smtClean="0"/>
              <a:t>MITRE</a:t>
            </a:r>
          </a:p>
          <a:p>
            <a:pPr lvl="1"/>
            <a:r>
              <a:rPr lang="en-US" dirty="0"/>
              <a:t>OpenIOC – an open source initiative established by Mandiant that is designed to facilitate rapid communication of specific threat information associated with known </a:t>
            </a:r>
            <a:r>
              <a:rPr lang="en-US" dirty="0" smtClean="0"/>
              <a:t>threats</a:t>
            </a:r>
          </a:p>
          <a:p>
            <a:pPr lvl="1"/>
            <a:r>
              <a:rPr lang="en-US" dirty="0"/>
              <a:t>Incident Object Description Exchange Format (</a:t>
            </a:r>
            <a:r>
              <a:rPr lang="en-US" dirty="0" smtClean="0"/>
              <a:t>IODEF</a:t>
            </a:r>
            <a:r>
              <a:rPr lang="en-US" dirty="0"/>
              <a:t>) – an XML format specified in RFC 5070 for conveying incident information between response teams, both internally and externally with respect to </a:t>
            </a:r>
            <a:r>
              <a:rPr lang="en-US" dirty="0" smtClean="0"/>
              <a:t>organizations</a:t>
            </a:r>
          </a:p>
        </p:txBody>
      </p:sp>
    </p:spTree>
    <p:extLst>
      <p:ext uri="{BB962C8B-B14F-4D97-AF65-F5344CB8AC3E}">
        <p14:creationId xmlns:p14="http://schemas.microsoft.com/office/powerpoint/2010/main" val="324077533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Cyber Kill Chain</a:t>
            </a:r>
          </a:p>
        </p:txBody>
      </p:sp>
      <p:sp>
        <p:nvSpPr>
          <p:cNvPr id="5" name="Content Placeholder 4"/>
          <p:cNvSpPr>
            <a:spLocks noGrp="1"/>
          </p:cNvSpPr>
          <p:nvPr>
            <p:ph idx="1"/>
          </p:nvPr>
        </p:nvSpPr>
        <p:spPr/>
        <p:txBody>
          <a:bodyPr/>
          <a:lstStyle/>
          <a:p>
            <a:r>
              <a:rPr lang="en-US" dirty="0"/>
              <a:t>A modern cyberattack is a complex, multistage </a:t>
            </a:r>
            <a:r>
              <a:rPr lang="en-US" dirty="0" smtClean="0"/>
              <a:t>process.</a:t>
            </a:r>
          </a:p>
          <a:p>
            <a:r>
              <a:rPr lang="en-US" dirty="0" smtClean="0"/>
              <a:t>The </a:t>
            </a:r>
            <a:r>
              <a:rPr lang="en-US" dirty="0"/>
              <a:t>concept of </a:t>
            </a:r>
            <a:r>
              <a:rPr lang="en-US" dirty="0" smtClean="0"/>
              <a:t>a kill </a:t>
            </a:r>
            <a:r>
              <a:rPr lang="en-US" dirty="0"/>
              <a:t>chain is the targeting of specific steps of a multistep process with </a:t>
            </a:r>
            <a:r>
              <a:rPr lang="en-US" dirty="0" smtClean="0"/>
              <a:t>the goal </a:t>
            </a:r>
            <a:r>
              <a:rPr lang="en-US" dirty="0"/>
              <a:t>of disrupting the overall </a:t>
            </a:r>
            <a:r>
              <a:rPr lang="en-US" dirty="0" smtClean="0"/>
              <a:t>process.</a:t>
            </a:r>
          </a:p>
          <a:p>
            <a:r>
              <a:rPr lang="en-US" dirty="0" smtClean="0"/>
              <a:t>The </a:t>
            </a:r>
            <a:r>
              <a:rPr lang="en-US" dirty="0"/>
              <a:t>term </a:t>
            </a:r>
            <a:r>
              <a:rPr lang="en-US" b="1" dirty="0"/>
              <a:t>cyber kill chain </a:t>
            </a:r>
            <a:r>
              <a:rPr lang="en-US" dirty="0"/>
              <a:t>is the application of </a:t>
            </a:r>
            <a:r>
              <a:rPr lang="en-US" dirty="0" smtClean="0"/>
              <a:t>the kill chain philosophy </a:t>
            </a:r>
            <a:r>
              <a:rPr lang="en-US" dirty="0"/>
              <a:t>to a cyber incident, with the expressed purpose </a:t>
            </a:r>
            <a:r>
              <a:rPr lang="en-US" dirty="0" smtClean="0"/>
              <a:t>of disrupting </a:t>
            </a:r>
            <a:r>
              <a:rPr lang="en-US" dirty="0"/>
              <a:t>the attack.</a:t>
            </a:r>
          </a:p>
        </p:txBody>
      </p:sp>
    </p:spTree>
    <p:extLst>
      <p:ext uri="{BB962C8B-B14F-4D97-AF65-F5344CB8AC3E}">
        <p14:creationId xmlns:p14="http://schemas.microsoft.com/office/powerpoint/2010/main" val="2985730571"/>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Making Security Measurable</a:t>
            </a:r>
          </a:p>
        </p:txBody>
      </p:sp>
      <p:sp>
        <p:nvSpPr>
          <p:cNvPr id="5" name="Content Placeholder 4"/>
          <p:cNvSpPr>
            <a:spLocks noGrp="1"/>
          </p:cNvSpPr>
          <p:nvPr>
            <p:ph idx="1"/>
          </p:nvPr>
        </p:nvSpPr>
        <p:spPr/>
        <p:txBody>
          <a:bodyPr/>
          <a:lstStyle/>
          <a:p>
            <a:r>
              <a:rPr lang="en-US" dirty="0"/>
              <a:t>MITRE, working together with partners from government, industry, and academia, has created a set of techniques (called Making Security Measurable) to improve the measurability of security</a:t>
            </a:r>
            <a:r>
              <a:rPr lang="en-US" dirty="0" smtClean="0"/>
              <a:t>.</a:t>
            </a:r>
          </a:p>
          <a:p>
            <a:pPr lvl="1"/>
            <a:r>
              <a:rPr lang="en-US" dirty="0" smtClean="0"/>
              <a:t>This </a:t>
            </a:r>
            <a:r>
              <a:rPr lang="en-US" dirty="0"/>
              <a:t>is a comprehensive effort, including registries </a:t>
            </a:r>
            <a:r>
              <a:rPr lang="en-US" dirty="0" smtClean="0"/>
              <a:t>of specific </a:t>
            </a:r>
            <a:r>
              <a:rPr lang="en-US" dirty="0"/>
              <a:t>baseline data, standardized languages for the accurate communication of security information, and formats and standardized processes to facilitate accurate and timely communications</a:t>
            </a:r>
            <a:r>
              <a:rPr lang="en-US" dirty="0" smtClean="0"/>
              <a:t>.</a:t>
            </a:r>
            <a:endParaRPr lang="en-US" dirty="0"/>
          </a:p>
        </p:txBody>
      </p:sp>
    </p:spTree>
    <p:extLst>
      <p:ext uri="{BB962C8B-B14F-4D97-AF65-F5344CB8AC3E}">
        <p14:creationId xmlns:p14="http://schemas.microsoft.com/office/powerpoint/2010/main" val="1134937518"/>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Making Security </a:t>
            </a:r>
            <a:r>
              <a:rPr lang="en-US" dirty="0" smtClean="0"/>
              <a:t>Measurable (</a:t>
            </a:r>
            <a:r>
              <a:rPr lang="en-US" i="1" dirty="0" smtClean="0"/>
              <a:t>continued</a:t>
            </a:r>
            <a:r>
              <a:rPr lang="en-US" dirty="0" smtClean="0"/>
              <a:t>)</a:t>
            </a:r>
            <a:endParaRPr lang="en-US" dirty="0"/>
          </a:p>
        </p:txBody>
      </p:sp>
      <p:sp>
        <p:nvSpPr>
          <p:cNvPr id="5" name="Content Placeholder 4"/>
          <p:cNvSpPr>
            <a:spLocks noGrp="1"/>
          </p:cNvSpPr>
          <p:nvPr>
            <p:ph idx="1"/>
          </p:nvPr>
        </p:nvSpPr>
        <p:spPr/>
        <p:txBody>
          <a:bodyPr/>
          <a:lstStyle/>
          <a:p>
            <a:r>
              <a:rPr lang="en-US" b="1" dirty="0" smtClean="0"/>
              <a:t>Structured </a:t>
            </a:r>
            <a:r>
              <a:rPr lang="en-US" b="1" dirty="0"/>
              <a:t>Threat Information eXpression (STIX)</a:t>
            </a:r>
            <a:r>
              <a:rPr lang="en-US" dirty="0"/>
              <a:t> is a structured language for cyberthreat intelligence </a:t>
            </a:r>
            <a:r>
              <a:rPr lang="en-US" dirty="0" smtClean="0"/>
              <a:t>information.</a:t>
            </a:r>
          </a:p>
          <a:p>
            <a:r>
              <a:rPr lang="en-US" dirty="0" smtClean="0"/>
              <a:t>MITRE </a:t>
            </a:r>
            <a:r>
              <a:rPr lang="en-US" dirty="0"/>
              <a:t>created </a:t>
            </a:r>
            <a:r>
              <a:rPr lang="en-US" b="1" dirty="0"/>
              <a:t>Trusted Automated eXchange of Indicator Information (TAXII</a:t>
            </a:r>
            <a:r>
              <a:rPr lang="en-US" b="1" dirty="0" smtClean="0"/>
              <a:t>)</a:t>
            </a:r>
            <a:r>
              <a:rPr lang="en-US" dirty="0" smtClean="0"/>
              <a:t> as </a:t>
            </a:r>
            <a:r>
              <a:rPr lang="en-US" dirty="0"/>
              <a:t>the main transport mechanism for cyberthreat information </a:t>
            </a:r>
            <a:r>
              <a:rPr lang="en-US" dirty="0" smtClean="0"/>
              <a:t>represented by STIX.</a:t>
            </a:r>
          </a:p>
          <a:p>
            <a:pPr lvl="1"/>
            <a:r>
              <a:rPr lang="en-US" dirty="0" smtClean="0"/>
              <a:t>TAXII </a:t>
            </a:r>
            <a:r>
              <a:rPr lang="en-US" dirty="0"/>
              <a:t>services allow organizations to share cyberthreat information in a secure and automated manner.</a:t>
            </a:r>
          </a:p>
        </p:txBody>
      </p:sp>
    </p:spTree>
    <p:extLst>
      <p:ext uri="{BB962C8B-B14F-4D97-AF65-F5344CB8AC3E}">
        <p14:creationId xmlns:p14="http://schemas.microsoft.com/office/powerpoint/2010/main" val="115841796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Making Security </a:t>
            </a:r>
            <a:r>
              <a:rPr lang="en-US" dirty="0" smtClean="0"/>
              <a:t>Measurable (</a:t>
            </a:r>
            <a:r>
              <a:rPr lang="en-US" i="1" dirty="0" smtClean="0"/>
              <a:t>continued</a:t>
            </a:r>
            <a:r>
              <a:rPr lang="en-US" dirty="0" smtClean="0"/>
              <a:t>)</a:t>
            </a:r>
            <a:endParaRPr lang="en-US" dirty="0"/>
          </a:p>
        </p:txBody>
      </p:sp>
      <p:sp>
        <p:nvSpPr>
          <p:cNvPr id="5" name="Content Placeholder 4"/>
          <p:cNvSpPr>
            <a:spLocks noGrp="1"/>
          </p:cNvSpPr>
          <p:nvPr>
            <p:ph idx="1"/>
          </p:nvPr>
        </p:nvSpPr>
        <p:spPr/>
        <p:txBody>
          <a:bodyPr/>
          <a:lstStyle/>
          <a:p>
            <a:r>
              <a:rPr lang="en-US" b="1" dirty="0"/>
              <a:t>Cyber Observable eXpression (CybOX)</a:t>
            </a:r>
            <a:r>
              <a:rPr lang="en-US" dirty="0"/>
              <a:t> is a standardized schema for the communication of observed data from the operational domain</a:t>
            </a:r>
            <a:r>
              <a:rPr lang="en-US" dirty="0" smtClean="0"/>
              <a:t>.</a:t>
            </a:r>
          </a:p>
          <a:p>
            <a:pPr lvl="1"/>
            <a:r>
              <a:rPr lang="en-US" dirty="0"/>
              <a:t>Designed to streamline communications associated with incidents, CybOX provides </a:t>
            </a:r>
            <a:r>
              <a:rPr lang="en-US" dirty="0" smtClean="0"/>
              <a:t>a means </a:t>
            </a:r>
            <a:r>
              <a:rPr lang="en-US" dirty="0"/>
              <a:t>of communicating key elements, including event management, incident management, and more, in an effort to improve interoperability, consistency, and </a:t>
            </a:r>
            <a:r>
              <a:rPr lang="en-US" dirty="0" smtClean="0"/>
              <a:t>efficiency</a:t>
            </a:r>
            <a:endParaRPr lang="en-US" dirty="0"/>
          </a:p>
        </p:txBody>
      </p:sp>
    </p:spTree>
    <p:extLst>
      <p:ext uri="{BB962C8B-B14F-4D97-AF65-F5344CB8AC3E}">
        <p14:creationId xmlns:p14="http://schemas.microsoft.com/office/powerpoint/2010/main" val="359311882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AU" dirty="0" smtClean="0"/>
              <a:t>Module 10 Risk Management, Incident Response, Business Continuity and Disaster Recovery – Part 4</a:t>
            </a:r>
            <a:endParaRPr lang="en-AU" dirty="0"/>
          </a:p>
        </p:txBody>
      </p:sp>
      <p:sp>
        <p:nvSpPr>
          <p:cNvPr id="7" name="Subtitle 6"/>
          <p:cNvSpPr>
            <a:spLocks noGrp="1"/>
          </p:cNvSpPr>
          <p:nvPr>
            <p:ph type="subTitle" idx="1"/>
          </p:nvPr>
        </p:nvSpPr>
        <p:spPr/>
        <p:txBody>
          <a:bodyPr/>
          <a:lstStyle/>
          <a:p>
            <a:endParaRPr lang="en-AU"/>
          </a:p>
        </p:txBody>
      </p:sp>
    </p:spTree>
    <p:extLst>
      <p:ext uri="{BB962C8B-B14F-4D97-AF65-F5344CB8AC3E}">
        <p14:creationId xmlns:p14="http://schemas.microsoft.com/office/powerpoint/2010/main" val="270143895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dirty="0" smtClean="0"/>
              <a:t>Key Terms</a:t>
            </a:r>
          </a:p>
        </p:txBody>
      </p:sp>
      <p:sp>
        <p:nvSpPr>
          <p:cNvPr id="4099" name="Content Placeholder 2"/>
          <p:cNvSpPr>
            <a:spLocks noGrp="1"/>
          </p:cNvSpPr>
          <p:nvPr>
            <p:ph sz="half" idx="1"/>
          </p:nvPr>
        </p:nvSpPr>
        <p:spPr/>
        <p:txBody>
          <a:bodyPr/>
          <a:lstStyle/>
          <a:p>
            <a:r>
              <a:rPr lang="en-US" altLang="en-US" dirty="0" smtClean="0"/>
              <a:t>Backout planning</a:t>
            </a:r>
          </a:p>
          <a:p>
            <a:r>
              <a:rPr lang="en-US" altLang="en-US" dirty="0" smtClean="0"/>
              <a:t>Business continuity plan (BCP)</a:t>
            </a:r>
          </a:p>
          <a:p>
            <a:r>
              <a:rPr lang="en-US" altLang="en-US" dirty="0" smtClean="0"/>
              <a:t>Business impact analysis (BIA)</a:t>
            </a:r>
          </a:p>
          <a:p>
            <a:r>
              <a:rPr lang="en-US" altLang="en-US" dirty="0" smtClean="0"/>
              <a:t>Cold site</a:t>
            </a:r>
          </a:p>
          <a:p>
            <a:r>
              <a:rPr lang="en-US" altLang="en-US" dirty="0" smtClean="0"/>
              <a:t>Delta backup</a:t>
            </a:r>
          </a:p>
          <a:p>
            <a:r>
              <a:rPr lang="en-US" altLang="en-US" dirty="0" smtClean="0"/>
              <a:t>Differential backup</a:t>
            </a:r>
          </a:p>
        </p:txBody>
      </p:sp>
      <p:sp>
        <p:nvSpPr>
          <p:cNvPr id="4" name="Content Placeholder 3"/>
          <p:cNvSpPr>
            <a:spLocks noGrp="1"/>
          </p:cNvSpPr>
          <p:nvPr>
            <p:ph sz="half" idx="2"/>
          </p:nvPr>
        </p:nvSpPr>
        <p:spPr/>
        <p:txBody>
          <a:bodyPr/>
          <a:lstStyle/>
          <a:p>
            <a:r>
              <a:rPr lang="en-US" dirty="0" smtClean="0"/>
              <a:t>Disaster recovery plan (DRP)</a:t>
            </a:r>
          </a:p>
          <a:p>
            <a:r>
              <a:rPr lang="en-US" dirty="0" smtClean="0"/>
              <a:t>Fault tolerance</a:t>
            </a:r>
          </a:p>
          <a:p>
            <a:r>
              <a:rPr lang="en-US" dirty="0" smtClean="0"/>
              <a:t>Full backup</a:t>
            </a:r>
          </a:p>
          <a:p>
            <a:r>
              <a:rPr lang="en-US" dirty="0" smtClean="0"/>
              <a:t>High availability</a:t>
            </a:r>
          </a:p>
          <a:p>
            <a:r>
              <a:rPr lang="en-US" dirty="0" smtClean="0"/>
              <a:t>Hot site</a:t>
            </a:r>
          </a:p>
          <a:p>
            <a:r>
              <a:rPr lang="en-US" dirty="0" smtClean="0"/>
              <a:t>Incremental backup</a:t>
            </a:r>
          </a:p>
          <a:p>
            <a:r>
              <a:rPr lang="en-US" dirty="0" smtClean="0"/>
              <a:t>Mutual aid </a:t>
            </a:r>
            <a:r>
              <a:rPr lang="en-US" dirty="0"/>
              <a:t>agreement</a:t>
            </a:r>
          </a:p>
        </p:txBody>
      </p:sp>
    </p:spTree>
    <p:extLst>
      <p:ext uri="{BB962C8B-B14F-4D97-AF65-F5344CB8AC3E}">
        <p14:creationId xmlns:p14="http://schemas.microsoft.com/office/powerpoint/2010/main" val="734578717"/>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dirty="0" smtClean="0"/>
              <a:t>Key Terms (</a:t>
            </a:r>
            <a:r>
              <a:rPr lang="en-US" altLang="en-US" i="1" dirty="0" smtClean="0"/>
              <a:t>continued</a:t>
            </a:r>
            <a:r>
              <a:rPr lang="en-US" altLang="en-US" dirty="0" smtClean="0"/>
              <a:t>)</a:t>
            </a:r>
          </a:p>
        </p:txBody>
      </p:sp>
      <p:sp>
        <p:nvSpPr>
          <p:cNvPr id="2" name="Content Placeholder 1"/>
          <p:cNvSpPr>
            <a:spLocks noGrp="1"/>
          </p:cNvSpPr>
          <p:nvPr>
            <p:ph idx="1"/>
          </p:nvPr>
        </p:nvSpPr>
        <p:spPr>
          <a:xfrm>
            <a:off x="457200" y="1981200"/>
            <a:ext cx="4114800" cy="4144963"/>
          </a:xfrm>
        </p:spPr>
        <p:txBody>
          <a:bodyPr/>
          <a:lstStyle/>
          <a:p>
            <a:r>
              <a:rPr lang="en-US" dirty="0" smtClean="0"/>
              <a:t>Recovery point objective (RPO)</a:t>
            </a:r>
          </a:p>
          <a:p>
            <a:r>
              <a:rPr lang="en-US" dirty="0" smtClean="0"/>
              <a:t>Recovery time objective (RTO) </a:t>
            </a:r>
          </a:p>
        </p:txBody>
      </p:sp>
      <p:sp>
        <p:nvSpPr>
          <p:cNvPr id="4" name="Content Placeholder 1"/>
          <p:cNvSpPr txBox="1">
            <a:spLocks/>
          </p:cNvSpPr>
          <p:nvPr/>
        </p:nvSpPr>
        <p:spPr bwMode="auto">
          <a:xfrm>
            <a:off x="4724400" y="1981200"/>
            <a:ext cx="4114800" cy="414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Aft>
                <a:spcPts val="0"/>
              </a:spcAft>
            </a:pPr>
            <a:r>
              <a:rPr lang="en-US" dirty="0" smtClean="0"/>
              <a:t>Redundant Array of Independent Disks (RAID)</a:t>
            </a:r>
          </a:p>
          <a:p>
            <a:pPr fontAlgn="auto">
              <a:spcAft>
                <a:spcPts val="0"/>
              </a:spcAft>
            </a:pPr>
            <a:r>
              <a:rPr lang="en-US" dirty="0" smtClean="0"/>
              <a:t>Warm site </a:t>
            </a:r>
            <a:endParaRPr lang="en-US" dirty="0"/>
          </a:p>
        </p:txBody>
      </p:sp>
    </p:spTree>
    <p:extLst>
      <p:ext uri="{BB962C8B-B14F-4D97-AF65-F5344CB8AC3E}">
        <p14:creationId xmlns:p14="http://schemas.microsoft.com/office/powerpoint/2010/main" val="20566060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Continuity</a:t>
            </a:r>
          </a:p>
        </p:txBody>
      </p:sp>
      <p:sp>
        <p:nvSpPr>
          <p:cNvPr id="3" name="Content Placeholder 2"/>
          <p:cNvSpPr>
            <a:spLocks noGrp="1"/>
          </p:cNvSpPr>
          <p:nvPr>
            <p:ph idx="1"/>
          </p:nvPr>
        </p:nvSpPr>
        <p:spPr/>
        <p:txBody>
          <a:bodyPr/>
          <a:lstStyle/>
          <a:p>
            <a:r>
              <a:rPr lang="en-US" dirty="0"/>
              <a:t>Keeping an organization running when an event occurs that disrupts operations is not accomplished </a:t>
            </a:r>
            <a:r>
              <a:rPr lang="en-US" dirty="0" smtClean="0"/>
              <a:t>spontaneously.</a:t>
            </a:r>
          </a:p>
          <a:p>
            <a:pPr lvl="1"/>
            <a:r>
              <a:rPr lang="en-US" dirty="0" smtClean="0"/>
              <a:t>Requires </a:t>
            </a:r>
            <a:r>
              <a:rPr lang="en-US" dirty="0"/>
              <a:t>advance planning and periodically exercising those plans to ensure they will </a:t>
            </a:r>
            <a:r>
              <a:rPr lang="en-US" dirty="0" smtClean="0"/>
              <a:t>work</a:t>
            </a:r>
            <a:endParaRPr lang="en-US" dirty="0"/>
          </a:p>
          <a:p>
            <a:r>
              <a:rPr lang="en-US" dirty="0" smtClean="0"/>
              <a:t>A </a:t>
            </a:r>
            <a:r>
              <a:rPr lang="en-US" dirty="0"/>
              <a:t>term that is often used when discussing the issue of continued organizational operations is </a:t>
            </a:r>
            <a:r>
              <a:rPr lang="en-US" b="1" dirty="0"/>
              <a:t>business continuity (BC</a:t>
            </a:r>
            <a:r>
              <a:rPr lang="en-US" b="1" dirty="0" smtClean="0"/>
              <a:t>)</a:t>
            </a:r>
            <a:r>
              <a:rPr lang="en-US" dirty="0" smtClean="0"/>
              <a:t>.</a:t>
            </a:r>
            <a:endParaRPr lang="en-US" dirty="0"/>
          </a:p>
          <a:p>
            <a:r>
              <a:rPr lang="en-US" dirty="0"/>
              <a:t>There are many risk management best practices associated with business </a:t>
            </a:r>
            <a:r>
              <a:rPr lang="en-US" dirty="0" smtClean="0"/>
              <a:t>continuity.</a:t>
            </a:r>
          </a:p>
        </p:txBody>
      </p:sp>
    </p:spTree>
    <p:extLst>
      <p:ext uri="{BB962C8B-B14F-4D97-AF65-F5344CB8AC3E}">
        <p14:creationId xmlns:p14="http://schemas.microsoft.com/office/powerpoint/2010/main" val="1393399769"/>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Continuity Plans</a:t>
            </a:r>
          </a:p>
        </p:txBody>
      </p:sp>
      <p:sp>
        <p:nvSpPr>
          <p:cNvPr id="3" name="Content Placeholder 2"/>
          <p:cNvSpPr>
            <a:spLocks noGrp="1"/>
          </p:cNvSpPr>
          <p:nvPr>
            <p:ph idx="1"/>
          </p:nvPr>
        </p:nvSpPr>
        <p:spPr/>
        <p:txBody>
          <a:bodyPr/>
          <a:lstStyle/>
          <a:p>
            <a:r>
              <a:rPr lang="en-US" dirty="0" smtClean="0"/>
              <a:t>The </a:t>
            </a:r>
            <a:r>
              <a:rPr lang="en-US" i="1" dirty="0"/>
              <a:t>business continuity </a:t>
            </a:r>
            <a:r>
              <a:rPr lang="en-US" i="1" dirty="0" smtClean="0"/>
              <a:t>plan (</a:t>
            </a:r>
            <a:r>
              <a:rPr lang="en-US" i="1" dirty="0"/>
              <a:t>BCP) </a:t>
            </a:r>
            <a:r>
              <a:rPr lang="en-US" dirty="0"/>
              <a:t>represents the planning and advance policy decisions to ensure </a:t>
            </a:r>
            <a:r>
              <a:rPr lang="en-US" dirty="0" smtClean="0"/>
              <a:t>the business </a:t>
            </a:r>
            <a:r>
              <a:rPr lang="en-US" dirty="0"/>
              <a:t>continuity objectives are achieved during a time of obvious turmoil</a:t>
            </a:r>
            <a:r>
              <a:rPr lang="en-US" dirty="0" smtClean="0"/>
              <a:t>.</a:t>
            </a:r>
          </a:p>
          <a:p>
            <a:r>
              <a:rPr lang="en-US" dirty="0"/>
              <a:t>The focus of a BCP is the continued operation of the essential elements business or </a:t>
            </a:r>
            <a:r>
              <a:rPr lang="en-US" dirty="0" smtClean="0"/>
              <a:t>organization.</a:t>
            </a:r>
          </a:p>
          <a:p>
            <a:pPr lvl="1"/>
            <a:r>
              <a:rPr lang="en-US" dirty="0" smtClean="0"/>
              <a:t>It is </a:t>
            </a:r>
            <a:r>
              <a:rPr lang="en-US" dirty="0"/>
              <a:t>a tactical necessity until operations can be </a:t>
            </a:r>
            <a:r>
              <a:rPr lang="en-US" dirty="0" smtClean="0"/>
              <a:t>restored.</a:t>
            </a:r>
          </a:p>
          <a:p>
            <a:pPr lvl="1"/>
            <a:r>
              <a:rPr lang="en-US" dirty="0" smtClean="0"/>
              <a:t>The emphasis is on </a:t>
            </a:r>
            <a:r>
              <a:rPr lang="en-US" dirty="0"/>
              <a:t>the limited number of critical systems the organization needs to operate</a:t>
            </a:r>
            <a:r>
              <a:rPr lang="en-US" dirty="0" smtClean="0"/>
              <a:t>.</a:t>
            </a:r>
          </a:p>
          <a:p>
            <a:pPr lvl="1"/>
            <a:r>
              <a:rPr lang="en-US" dirty="0" smtClean="0"/>
              <a:t>It </a:t>
            </a:r>
            <a:r>
              <a:rPr lang="en-US" dirty="0"/>
              <a:t>describes critical </a:t>
            </a:r>
            <a:r>
              <a:rPr lang="en-US" dirty="0" smtClean="0"/>
              <a:t>function and short term needs.</a:t>
            </a:r>
          </a:p>
        </p:txBody>
      </p:sp>
    </p:spTree>
    <p:extLst>
      <p:ext uri="{BB962C8B-B14F-4D97-AF65-F5344CB8AC3E}">
        <p14:creationId xmlns:p14="http://schemas.microsoft.com/office/powerpoint/2010/main" val="5578230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Risk Management Vocabulary (</a:t>
            </a:r>
            <a:r>
              <a:rPr lang="en-US" i="1" dirty="0"/>
              <a:t>continued</a:t>
            </a:r>
            <a:r>
              <a:rPr lang="en-US" dirty="0"/>
              <a:t>)</a:t>
            </a:r>
            <a:endParaRPr lang="en-US" dirty="0" smtClean="0"/>
          </a:p>
        </p:txBody>
      </p:sp>
      <p:sp>
        <p:nvSpPr>
          <p:cNvPr id="10243" name="Rectangle 3"/>
          <p:cNvSpPr>
            <a:spLocks noGrp="1" noChangeArrowheads="1"/>
          </p:cNvSpPr>
          <p:nvPr>
            <p:ph idx="1"/>
          </p:nvPr>
        </p:nvSpPr>
        <p:spPr/>
        <p:txBody>
          <a:bodyPr/>
          <a:lstStyle/>
          <a:p>
            <a:r>
              <a:rPr lang="en-US" altLang="en-US" b="1" dirty="0"/>
              <a:t>Systematic risk </a:t>
            </a:r>
            <a:r>
              <a:rPr lang="en-US" altLang="en-US" dirty="0"/>
              <a:t>is the chance of loss that is predictable under relatively stable circumstances.</a:t>
            </a:r>
          </a:p>
          <a:p>
            <a:r>
              <a:rPr lang="en-US" altLang="en-US" b="1" dirty="0" smtClean="0"/>
              <a:t>Unsystematic </a:t>
            </a:r>
            <a:r>
              <a:rPr lang="en-US" altLang="en-US" b="1" dirty="0"/>
              <a:t>risk</a:t>
            </a:r>
            <a:r>
              <a:rPr lang="en-US" altLang="en-US" dirty="0"/>
              <a:t> is the chance of loss that is unpredictable in the aggregate because it results from forces difficult to </a:t>
            </a:r>
            <a:r>
              <a:rPr lang="en-US" altLang="en-US" dirty="0" smtClean="0"/>
              <a:t>predict.</a:t>
            </a:r>
            <a:endParaRPr lang="en-US" altLang="en-US" dirty="0"/>
          </a:p>
          <a:p>
            <a:r>
              <a:rPr lang="en-US" altLang="en-US" dirty="0" smtClean="0"/>
              <a:t>A </a:t>
            </a:r>
            <a:r>
              <a:rPr lang="en-US" altLang="en-US" b="1" dirty="0"/>
              <a:t>hazard</a:t>
            </a:r>
            <a:r>
              <a:rPr lang="en-US" altLang="en-US" dirty="0"/>
              <a:t> is a circumstance that increases the likelihood or probable severity of a </a:t>
            </a:r>
            <a:r>
              <a:rPr lang="en-US" altLang="en-US" dirty="0" smtClean="0"/>
              <a:t>loss.</a:t>
            </a:r>
          </a:p>
        </p:txBody>
      </p:sp>
    </p:spTree>
    <p:extLst>
      <p:ext uri="{BB962C8B-B14F-4D97-AF65-F5344CB8AC3E}">
        <p14:creationId xmlns:p14="http://schemas.microsoft.com/office/powerpoint/2010/main" val="1604964214"/>
      </p:ext>
    </p:extLst>
  </p:cSld>
  <p:clrMapOvr>
    <a:masterClrMapping/>
  </p:clrMapOvr>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Continuity </a:t>
            </a:r>
            <a:r>
              <a:rPr lang="en-US" dirty="0" smtClean="0"/>
              <a:t>Plans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The </a:t>
            </a:r>
            <a:r>
              <a:rPr lang="en-US" dirty="0"/>
              <a:t>focus of a </a:t>
            </a:r>
            <a:r>
              <a:rPr lang="en-US" dirty="0" smtClean="0"/>
              <a:t>disaster recovery plan (DRP) </a:t>
            </a:r>
            <a:r>
              <a:rPr lang="en-US" dirty="0"/>
              <a:t>is on the recovery and rebuilding of the organization after a disaster has occurred</a:t>
            </a:r>
            <a:r>
              <a:rPr lang="en-US" dirty="0" smtClean="0"/>
              <a:t>.</a:t>
            </a:r>
          </a:p>
          <a:p>
            <a:pPr lvl="1"/>
            <a:r>
              <a:rPr lang="en-US" dirty="0" smtClean="0"/>
              <a:t>This </a:t>
            </a:r>
            <a:r>
              <a:rPr lang="en-US" dirty="0"/>
              <a:t>recovery is all the way back to a complete operation of all elements of the business</a:t>
            </a:r>
            <a:r>
              <a:rPr lang="en-US" dirty="0" smtClean="0"/>
              <a:t>.</a:t>
            </a:r>
            <a:endParaRPr lang="en-US" dirty="0"/>
          </a:p>
          <a:p>
            <a:pPr lvl="1"/>
            <a:r>
              <a:rPr lang="en-US" dirty="0" smtClean="0"/>
              <a:t>The </a:t>
            </a:r>
            <a:r>
              <a:rPr lang="en-US" dirty="0"/>
              <a:t>DRP is part of the larger </a:t>
            </a:r>
            <a:r>
              <a:rPr lang="en-US" dirty="0" smtClean="0"/>
              <a:t>picture.</a:t>
            </a:r>
          </a:p>
          <a:p>
            <a:pPr lvl="1"/>
            <a:r>
              <a:rPr lang="en-US" dirty="0"/>
              <a:t>A major focus of the DRP is the protection of human </a:t>
            </a:r>
            <a:r>
              <a:rPr lang="en-US" dirty="0" smtClean="0"/>
              <a:t>life.</a:t>
            </a:r>
          </a:p>
          <a:p>
            <a:pPr lvl="1"/>
            <a:r>
              <a:rPr lang="en-US" dirty="0" smtClean="0"/>
              <a:t>Evacuation </a:t>
            </a:r>
            <a:r>
              <a:rPr lang="en-US" dirty="0"/>
              <a:t>plans and system shutdown procedures should be addressed</a:t>
            </a:r>
            <a:r>
              <a:rPr lang="en-US" dirty="0" smtClean="0"/>
              <a:t>.</a:t>
            </a:r>
          </a:p>
          <a:p>
            <a:pPr lvl="1"/>
            <a:r>
              <a:rPr lang="en-US" dirty="0" smtClean="0"/>
              <a:t>Employees’ safety should </a:t>
            </a:r>
            <a:r>
              <a:rPr lang="en-US" dirty="0"/>
              <a:t>be a theme throughout a DRP</a:t>
            </a:r>
            <a:r>
              <a:rPr lang="en-US" dirty="0" smtClean="0"/>
              <a:t>.</a:t>
            </a:r>
            <a:endParaRPr lang="en-US" dirty="0"/>
          </a:p>
        </p:txBody>
      </p:sp>
    </p:spTree>
    <p:extLst>
      <p:ext uri="{BB962C8B-B14F-4D97-AF65-F5344CB8AC3E}">
        <p14:creationId xmlns:p14="http://schemas.microsoft.com/office/powerpoint/2010/main" val="272200973"/>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Impact Analysis</a:t>
            </a:r>
          </a:p>
        </p:txBody>
      </p:sp>
      <p:sp>
        <p:nvSpPr>
          <p:cNvPr id="3" name="Content Placeholder 2"/>
          <p:cNvSpPr>
            <a:spLocks noGrp="1"/>
          </p:cNvSpPr>
          <p:nvPr>
            <p:ph idx="1"/>
          </p:nvPr>
        </p:nvSpPr>
        <p:spPr/>
        <p:txBody>
          <a:bodyPr/>
          <a:lstStyle/>
          <a:p>
            <a:r>
              <a:rPr lang="en-US" b="1" dirty="0"/>
              <a:t>Business impact analysis (BIA)</a:t>
            </a:r>
            <a:r>
              <a:rPr lang="en-US" dirty="0"/>
              <a:t> is the term used to describe the document that details the specific impact of elements on a business </a:t>
            </a:r>
            <a:r>
              <a:rPr lang="en-US" dirty="0" smtClean="0"/>
              <a:t>operation.</a:t>
            </a:r>
          </a:p>
          <a:p>
            <a:pPr lvl="1"/>
            <a:r>
              <a:rPr lang="en-US" dirty="0" smtClean="0"/>
              <a:t>It may  </a:t>
            </a:r>
            <a:r>
              <a:rPr lang="en-US" dirty="0"/>
              <a:t>also be referred to as a business impact </a:t>
            </a:r>
            <a:r>
              <a:rPr lang="en-US" dirty="0" smtClean="0"/>
              <a:t>assessment.</a:t>
            </a:r>
          </a:p>
          <a:p>
            <a:pPr lvl="1"/>
            <a:r>
              <a:rPr lang="en-US" dirty="0"/>
              <a:t>A BIA outlines what the loss of any of your critical functions will mean to the </a:t>
            </a:r>
            <a:r>
              <a:rPr lang="en-US" dirty="0" smtClean="0"/>
              <a:t>organization.</a:t>
            </a:r>
          </a:p>
          <a:p>
            <a:pPr lvl="1"/>
            <a:r>
              <a:rPr lang="en-US" dirty="0"/>
              <a:t>The BIA is a foundational document used to establish a wide range of priorities, including system backups and restoration, which are needed in maintaining continuity of operation, and more.</a:t>
            </a:r>
          </a:p>
        </p:txBody>
      </p:sp>
    </p:spTree>
    <p:extLst>
      <p:ext uri="{BB962C8B-B14F-4D97-AF65-F5344CB8AC3E}">
        <p14:creationId xmlns:p14="http://schemas.microsoft.com/office/powerpoint/2010/main" val="2653493361"/>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Identification of Critical </a:t>
            </a:r>
            <a:r>
              <a:rPr lang="en-US" dirty="0" smtClean="0"/>
              <a:t>Systems </a:t>
            </a:r>
            <a:br>
              <a:rPr lang="en-US" dirty="0" smtClean="0"/>
            </a:br>
            <a:r>
              <a:rPr lang="en-US" dirty="0" smtClean="0"/>
              <a:t>and </a:t>
            </a:r>
            <a:r>
              <a:rPr lang="en-US" dirty="0"/>
              <a:t>Components</a:t>
            </a:r>
          </a:p>
        </p:txBody>
      </p:sp>
      <p:sp>
        <p:nvSpPr>
          <p:cNvPr id="4" name="Content Placeholder 3"/>
          <p:cNvSpPr>
            <a:spLocks noGrp="1"/>
          </p:cNvSpPr>
          <p:nvPr>
            <p:ph idx="1"/>
          </p:nvPr>
        </p:nvSpPr>
        <p:spPr/>
        <p:txBody>
          <a:bodyPr/>
          <a:lstStyle/>
          <a:p>
            <a:r>
              <a:rPr lang="en-US" dirty="0"/>
              <a:t>A foundational element of a security plan is an understanding of the criticality of systems, the data, and the </a:t>
            </a:r>
            <a:r>
              <a:rPr lang="en-US" dirty="0" smtClean="0"/>
              <a:t>components.</a:t>
            </a:r>
          </a:p>
          <a:p>
            <a:r>
              <a:rPr lang="en-US" dirty="0" smtClean="0"/>
              <a:t>Identifying </a:t>
            </a:r>
            <a:r>
              <a:rPr lang="en-US" dirty="0"/>
              <a:t>the </a:t>
            </a:r>
            <a:r>
              <a:rPr lang="en-US" dirty="0" smtClean="0"/>
              <a:t>critical systems </a:t>
            </a:r>
            <a:r>
              <a:rPr lang="en-US" dirty="0"/>
              <a:t>and components is one of the first steps an organization needs </a:t>
            </a:r>
            <a:r>
              <a:rPr lang="en-US" dirty="0" smtClean="0"/>
              <a:t>to undertake </a:t>
            </a:r>
            <a:r>
              <a:rPr lang="en-US" dirty="0"/>
              <a:t>in designing the set of security </a:t>
            </a:r>
            <a:r>
              <a:rPr lang="en-US" dirty="0" smtClean="0"/>
              <a:t>controls.</a:t>
            </a:r>
          </a:p>
          <a:p>
            <a:r>
              <a:rPr lang="en-US" dirty="0" smtClean="0"/>
              <a:t>As </a:t>
            </a:r>
            <a:r>
              <a:rPr lang="en-US" dirty="0"/>
              <a:t>the systems </a:t>
            </a:r>
            <a:r>
              <a:rPr lang="en-US" dirty="0" smtClean="0"/>
              <a:t>evolve and </a:t>
            </a:r>
            <a:r>
              <a:rPr lang="en-US" dirty="0"/>
              <a:t>change, the continued identification of the critical systems needs </a:t>
            </a:r>
            <a:r>
              <a:rPr lang="en-US" dirty="0" smtClean="0"/>
              <a:t>to occur</a:t>
            </a:r>
            <a:r>
              <a:rPr lang="en-US" dirty="0"/>
              <a:t>, keeping the information up-to-date and current.</a:t>
            </a:r>
          </a:p>
        </p:txBody>
      </p:sp>
    </p:spTree>
    <p:extLst>
      <p:ext uri="{BB962C8B-B14F-4D97-AF65-F5344CB8AC3E}">
        <p14:creationId xmlns:p14="http://schemas.microsoft.com/office/powerpoint/2010/main" val="379015399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Removing Single Points of Failure</a:t>
            </a:r>
          </a:p>
        </p:txBody>
      </p:sp>
      <p:sp>
        <p:nvSpPr>
          <p:cNvPr id="3" name="Content Placeholder 2"/>
          <p:cNvSpPr>
            <a:spLocks noGrp="1"/>
          </p:cNvSpPr>
          <p:nvPr>
            <p:ph idx="1"/>
          </p:nvPr>
        </p:nvSpPr>
        <p:spPr/>
        <p:txBody>
          <a:bodyPr/>
          <a:lstStyle/>
          <a:p>
            <a:r>
              <a:rPr lang="en-US" dirty="0"/>
              <a:t>A key security methodology is to attempt to avoid a single point of failure in critical functions within an organization</a:t>
            </a:r>
            <a:r>
              <a:rPr lang="en-US" dirty="0" smtClean="0"/>
              <a:t>.</a:t>
            </a:r>
          </a:p>
          <a:p>
            <a:pPr lvl="1"/>
            <a:r>
              <a:rPr lang="en-US" dirty="0" smtClean="0"/>
              <a:t>When </a:t>
            </a:r>
            <a:r>
              <a:rPr lang="en-US" dirty="0"/>
              <a:t>developing your BCP, you should be on the lookout for areas in which a critical function relies on a single </a:t>
            </a:r>
            <a:r>
              <a:rPr lang="en-US" dirty="0" smtClean="0"/>
              <a:t>item that </a:t>
            </a:r>
            <a:r>
              <a:rPr lang="en-US" dirty="0"/>
              <a:t>if lost would stop this critical </a:t>
            </a:r>
            <a:r>
              <a:rPr lang="en-US" dirty="0" smtClean="0"/>
              <a:t>function.</a:t>
            </a:r>
          </a:p>
          <a:p>
            <a:pPr lvl="1"/>
            <a:r>
              <a:rPr lang="en-US" dirty="0" smtClean="0"/>
              <a:t>When </a:t>
            </a:r>
            <a:r>
              <a:rPr lang="en-US" dirty="0"/>
              <a:t>these points are identified, think about how each of these possible single points of failure can be eliminated (or mitigated).</a:t>
            </a:r>
          </a:p>
          <a:p>
            <a:pPr lvl="1"/>
            <a:r>
              <a:rPr lang="en-US" dirty="0" smtClean="0"/>
              <a:t>Consider th</a:t>
            </a:r>
            <a:r>
              <a:rPr lang="en-US" dirty="0"/>
              <a:t>e many resources external to your organization that can impact the operation of your business.</a:t>
            </a:r>
          </a:p>
        </p:txBody>
      </p:sp>
    </p:spTree>
    <p:extLst>
      <p:ext uri="{BB962C8B-B14F-4D97-AF65-F5344CB8AC3E}">
        <p14:creationId xmlns:p14="http://schemas.microsoft.com/office/powerpoint/2010/main" val="2218472376"/>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Assessment</a:t>
            </a:r>
          </a:p>
        </p:txBody>
      </p:sp>
      <p:sp>
        <p:nvSpPr>
          <p:cNvPr id="3" name="Content Placeholder 2"/>
          <p:cNvSpPr>
            <a:spLocks noGrp="1"/>
          </p:cNvSpPr>
          <p:nvPr>
            <p:ph idx="1"/>
          </p:nvPr>
        </p:nvSpPr>
        <p:spPr/>
        <p:txBody>
          <a:bodyPr/>
          <a:lstStyle/>
          <a:p>
            <a:r>
              <a:rPr lang="en-US" dirty="0"/>
              <a:t>The principles of risk assessment can be applied to business </a:t>
            </a:r>
            <a:r>
              <a:rPr lang="en-US" dirty="0" smtClean="0"/>
              <a:t>continuity planning.</a:t>
            </a:r>
          </a:p>
          <a:p>
            <a:r>
              <a:rPr lang="en-US" dirty="0" smtClean="0"/>
              <a:t>Determining </a:t>
            </a:r>
            <a:r>
              <a:rPr lang="en-US" dirty="0"/>
              <a:t>the sources and magnitudes of risks is necessary </a:t>
            </a:r>
            <a:r>
              <a:rPr lang="en-US" dirty="0" smtClean="0"/>
              <a:t>in all </a:t>
            </a:r>
            <a:r>
              <a:rPr lang="en-US" dirty="0"/>
              <a:t>business operations, including business continuity planning.</a:t>
            </a:r>
          </a:p>
        </p:txBody>
      </p:sp>
    </p:spTree>
    <p:extLst>
      <p:ext uri="{BB962C8B-B14F-4D97-AF65-F5344CB8AC3E}">
        <p14:creationId xmlns:p14="http://schemas.microsoft.com/office/powerpoint/2010/main" val="151736974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Succession Planning</a:t>
            </a:r>
          </a:p>
        </p:txBody>
      </p:sp>
      <p:sp>
        <p:nvSpPr>
          <p:cNvPr id="3" name="Content Placeholder 2"/>
          <p:cNvSpPr>
            <a:spLocks noGrp="1"/>
          </p:cNvSpPr>
          <p:nvPr>
            <p:ph idx="1"/>
          </p:nvPr>
        </p:nvSpPr>
        <p:spPr/>
        <p:txBody>
          <a:bodyPr/>
          <a:lstStyle/>
          <a:p>
            <a:r>
              <a:rPr lang="en-US" dirty="0"/>
              <a:t>Business continuity planning is more than just ensuring that hardware </a:t>
            </a:r>
            <a:r>
              <a:rPr lang="en-US" dirty="0" smtClean="0"/>
              <a:t>is available </a:t>
            </a:r>
            <a:r>
              <a:rPr lang="en-US" dirty="0"/>
              <a:t>and </a:t>
            </a:r>
            <a:r>
              <a:rPr lang="en-US" dirty="0" smtClean="0"/>
              <a:t>operational.</a:t>
            </a:r>
          </a:p>
          <a:p>
            <a:r>
              <a:rPr lang="en-US" dirty="0" smtClean="0"/>
              <a:t>The </a:t>
            </a:r>
            <a:r>
              <a:rPr lang="en-US" dirty="0"/>
              <a:t>people who operate and maintain the system are also </a:t>
            </a:r>
            <a:r>
              <a:rPr lang="en-US" dirty="0" smtClean="0"/>
              <a:t>important.</a:t>
            </a:r>
          </a:p>
          <a:p>
            <a:pPr lvl="1"/>
            <a:r>
              <a:rPr lang="en-US" dirty="0" smtClean="0"/>
              <a:t>In </a:t>
            </a:r>
            <a:r>
              <a:rPr lang="en-US" dirty="0"/>
              <a:t>the event of a disruptive event, the </a:t>
            </a:r>
            <a:r>
              <a:rPr lang="en-US" dirty="0" smtClean="0"/>
              <a:t>availability of </a:t>
            </a:r>
            <a:r>
              <a:rPr lang="en-US" dirty="0"/>
              <a:t>key personnel is as important as hardware for successful business continuity </a:t>
            </a:r>
            <a:r>
              <a:rPr lang="en-US" dirty="0" smtClean="0"/>
              <a:t>operations.</a:t>
            </a:r>
          </a:p>
          <a:p>
            <a:r>
              <a:rPr lang="en-US" dirty="0" smtClean="0"/>
              <a:t>The </a:t>
            </a:r>
            <a:r>
              <a:rPr lang="en-US" dirty="0"/>
              <a:t>development of a succession plan that identifies </a:t>
            </a:r>
            <a:r>
              <a:rPr lang="en-US" dirty="0" smtClean="0"/>
              <a:t>key personnel </a:t>
            </a:r>
            <a:r>
              <a:rPr lang="en-US" dirty="0"/>
              <a:t>and develops qualified personnel for key functions is a </a:t>
            </a:r>
            <a:r>
              <a:rPr lang="en-US" dirty="0" smtClean="0"/>
              <a:t>critical part </a:t>
            </a:r>
            <a:r>
              <a:rPr lang="en-US" dirty="0"/>
              <a:t>of a successful </a:t>
            </a:r>
            <a:r>
              <a:rPr lang="en-US" dirty="0" smtClean="0"/>
              <a:t>BCP.</a:t>
            </a:r>
          </a:p>
        </p:txBody>
      </p:sp>
    </p:spTree>
    <p:extLst>
      <p:ext uri="{BB962C8B-B14F-4D97-AF65-F5344CB8AC3E}">
        <p14:creationId xmlns:p14="http://schemas.microsoft.com/office/powerpoint/2010/main" val="18766669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Continuity of Operations</a:t>
            </a:r>
          </a:p>
        </p:txBody>
      </p:sp>
      <p:sp>
        <p:nvSpPr>
          <p:cNvPr id="3" name="Content Placeholder 2"/>
          <p:cNvSpPr>
            <a:spLocks noGrp="1"/>
          </p:cNvSpPr>
          <p:nvPr>
            <p:ph idx="1"/>
          </p:nvPr>
        </p:nvSpPr>
        <p:spPr/>
        <p:txBody>
          <a:bodyPr/>
          <a:lstStyle/>
          <a:p>
            <a:r>
              <a:rPr lang="en-US" dirty="0"/>
              <a:t>The continuity of operations is </a:t>
            </a:r>
            <a:r>
              <a:rPr lang="en-US" dirty="0" smtClean="0"/>
              <a:t>imperative.</a:t>
            </a:r>
          </a:p>
          <a:p>
            <a:pPr lvl="1"/>
            <a:r>
              <a:rPr lang="en-US" dirty="0" smtClean="0"/>
              <a:t>Businesses </a:t>
            </a:r>
            <a:r>
              <a:rPr lang="en-US" dirty="0"/>
              <a:t>that cannot quickly recover from a disruption have a real </a:t>
            </a:r>
            <a:r>
              <a:rPr lang="en-US" dirty="0" smtClean="0"/>
              <a:t>chance of </a:t>
            </a:r>
            <a:r>
              <a:rPr lang="en-US" dirty="0"/>
              <a:t>never </a:t>
            </a:r>
            <a:r>
              <a:rPr lang="en-US" dirty="0" smtClean="0"/>
              <a:t>recovering—they </a:t>
            </a:r>
            <a:r>
              <a:rPr lang="en-US" dirty="0"/>
              <a:t>may go out of business</a:t>
            </a:r>
            <a:r>
              <a:rPr lang="en-US" dirty="0" smtClean="0"/>
              <a:t>.</a:t>
            </a:r>
          </a:p>
          <a:p>
            <a:r>
              <a:rPr lang="en-US" dirty="0" smtClean="0"/>
              <a:t>The </a:t>
            </a:r>
            <a:r>
              <a:rPr lang="en-US" dirty="0"/>
              <a:t>overall goal </a:t>
            </a:r>
            <a:r>
              <a:rPr lang="en-US" dirty="0" smtClean="0"/>
              <a:t>of business </a:t>
            </a:r>
            <a:r>
              <a:rPr lang="en-US" dirty="0"/>
              <a:t>continuity planning is to determine which subset of normal operations needs to be continued during periods of disruption.</a:t>
            </a:r>
          </a:p>
        </p:txBody>
      </p:sp>
    </p:spTree>
    <p:extLst>
      <p:ext uri="{BB962C8B-B14F-4D97-AF65-F5344CB8AC3E}">
        <p14:creationId xmlns:p14="http://schemas.microsoft.com/office/powerpoint/2010/main" val="3946299340"/>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Disaster Recovery</a:t>
            </a:r>
          </a:p>
        </p:txBody>
      </p:sp>
      <p:sp>
        <p:nvSpPr>
          <p:cNvPr id="7171" name="Rectangle 3"/>
          <p:cNvSpPr>
            <a:spLocks noGrp="1" noChangeArrowheads="1"/>
          </p:cNvSpPr>
          <p:nvPr>
            <p:ph idx="1"/>
          </p:nvPr>
        </p:nvSpPr>
        <p:spPr>
          <a:xfrm>
            <a:off x="457200" y="1981200"/>
            <a:ext cx="8229600" cy="4495800"/>
          </a:xfrm>
        </p:spPr>
        <p:txBody>
          <a:bodyPr/>
          <a:lstStyle/>
          <a:p>
            <a:r>
              <a:rPr lang="en-US" altLang="en-US" dirty="0"/>
              <a:t>Many types of disasters, whether natural or caused by people, can </a:t>
            </a:r>
            <a:r>
              <a:rPr lang="en-US" altLang="en-US" dirty="0" smtClean="0"/>
              <a:t>disrupt your </a:t>
            </a:r>
            <a:r>
              <a:rPr lang="en-US" altLang="en-US" dirty="0"/>
              <a:t>organization’s operations for some length of time</a:t>
            </a:r>
            <a:r>
              <a:rPr lang="en-US" altLang="en-US" dirty="0" smtClean="0"/>
              <a:t>.</a:t>
            </a:r>
          </a:p>
          <a:p>
            <a:pPr lvl="1"/>
            <a:r>
              <a:rPr lang="en-US" altLang="en-US" dirty="0">
                <a:ea typeface="ヒラギノ角ゴ Pro W3" pitchFamily="-112" charset="-128"/>
              </a:rPr>
              <a:t>Such disasters are unlike threats that intentionally target your computer systems and </a:t>
            </a:r>
            <a:r>
              <a:rPr lang="en-US" altLang="en-US" dirty="0" smtClean="0">
                <a:ea typeface="ヒラギノ角ゴ Pro W3" pitchFamily="-112" charset="-128"/>
              </a:rPr>
              <a:t>networks because </a:t>
            </a:r>
            <a:r>
              <a:rPr lang="en-US" altLang="en-US" dirty="0">
                <a:ea typeface="ヒラギノ角ゴ Pro W3" pitchFamily="-112" charset="-128"/>
              </a:rPr>
              <a:t>the events </a:t>
            </a:r>
            <a:r>
              <a:rPr lang="en-US" altLang="en-US" dirty="0" smtClean="0">
                <a:ea typeface="ヒラギノ角ゴ Pro W3" pitchFamily="-112" charset="-128"/>
              </a:rPr>
              <a:t>are </a:t>
            </a:r>
            <a:r>
              <a:rPr lang="en-US" altLang="en-US" dirty="0">
                <a:ea typeface="ヒラギノ角ゴ Pro W3" pitchFamily="-112" charset="-128"/>
              </a:rPr>
              <a:t>not specifically aimed at your </a:t>
            </a:r>
            <a:r>
              <a:rPr lang="en-US" altLang="en-US" dirty="0" smtClean="0">
                <a:ea typeface="ヒラギノ角ゴ Pro W3" pitchFamily="-112" charset="-128"/>
              </a:rPr>
              <a:t>organization.</a:t>
            </a:r>
          </a:p>
          <a:p>
            <a:pPr lvl="1"/>
            <a:r>
              <a:rPr lang="en-US" altLang="en-US" dirty="0" smtClean="0">
                <a:ea typeface="ヒラギノ角ゴ Pro W3" pitchFamily="-112" charset="-128"/>
              </a:rPr>
              <a:t>How </a:t>
            </a:r>
            <a:r>
              <a:rPr lang="en-US" altLang="en-US" dirty="0">
                <a:ea typeface="ヒラギノ角ゴ Pro W3" pitchFamily="-112" charset="-128"/>
              </a:rPr>
              <a:t>long </a:t>
            </a:r>
            <a:r>
              <a:rPr lang="en-US" altLang="en-US" dirty="0" smtClean="0">
                <a:ea typeface="ヒラギノ角ゴ Pro W3" pitchFamily="-112" charset="-128"/>
              </a:rPr>
              <a:t>an organization’s </a:t>
            </a:r>
            <a:r>
              <a:rPr lang="en-US" altLang="en-US" dirty="0">
                <a:ea typeface="ヒラギノ角ゴ Pro W3" pitchFamily="-112" charset="-128"/>
              </a:rPr>
              <a:t>operations are disrupted depends in part on </a:t>
            </a:r>
            <a:r>
              <a:rPr lang="en-US" altLang="en-US" dirty="0" smtClean="0">
                <a:ea typeface="ヒラギノ角ゴ Pro W3" pitchFamily="-112" charset="-128"/>
              </a:rPr>
              <a:t>the extent of preparations for </a:t>
            </a:r>
            <a:r>
              <a:rPr lang="en-US" altLang="en-US" dirty="0">
                <a:ea typeface="ヒラギノ角ゴ Pro W3" pitchFamily="-112" charset="-128"/>
              </a:rPr>
              <a:t>a disaster and </a:t>
            </a:r>
            <a:r>
              <a:rPr lang="en-US" altLang="en-US" dirty="0" smtClean="0">
                <a:ea typeface="ヒラギノ角ゴ Pro W3" pitchFamily="-112" charset="-128"/>
              </a:rPr>
              <a:t>the plans in </a:t>
            </a:r>
            <a:r>
              <a:rPr lang="en-US" altLang="en-US" dirty="0">
                <a:ea typeface="ヒラギノ角ゴ Pro W3" pitchFamily="-112" charset="-128"/>
              </a:rPr>
              <a:t>place to mitigate the </a:t>
            </a:r>
            <a:r>
              <a:rPr lang="en-US" altLang="en-US" dirty="0" smtClean="0">
                <a:ea typeface="ヒラギノ角ゴ Pro W3" pitchFamily="-112" charset="-128"/>
              </a:rPr>
              <a:t>effects.</a:t>
            </a:r>
          </a:p>
          <a:p>
            <a:pPr lvl="1"/>
            <a:r>
              <a:rPr lang="en-US" altLang="en-US" dirty="0">
                <a:ea typeface="ヒラギノ角ゴ Pro W3" pitchFamily="-112" charset="-128"/>
              </a:rPr>
              <a:t>It is more likely that business operations will be interrupted due to employee </a:t>
            </a:r>
            <a:r>
              <a:rPr lang="en-US" altLang="en-US" dirty="0" smtClean="0">
                <a:ea typeface="ヒラギノ角ゴ Pro W3" pitchFamily="-112" charset="-128"/>
              </a:rPr>
              <a:t>error.</a:t>
            </a:r>
            <a:endParaRPr lang="en-US" altLang="en-US" dirty="0" smtClean="0"/>
          </a:p>
        </p:txBody>
      </p:sp>
    </p:spTree>
    <p:extLst>
      <p:ext uri="{BB962C8B-B14F-4D97-AF65-F5344CB8AC3E}">
        <p14:creationId xmlns:p14="http://schemas.microsoft.com/office/powerpoint/2010/main" val="361111200"/>
      </p:ext>
    </p:extLst>
  </p:cSld>
  <p:clrMapOvr>
    <a:masterClrMapping/>
  </p:clrMapOvr>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Disaster Recovery Plans/Process </a:t>
            </a:r>
            <a:endParaRPr lang="en-US" dirty="0" smtClean="0"/>
          </a:p>
        </p:txBody>
      </p:sp>
      <p:sp>
        <p:nvSpPr>
          <p:cNvPr id="8195" name="Rectangle 3"/>
          <p:cNvSpPr>
            <a:spLocks noGrp="1" noChangeArrowheads="1"/>
          </p:cNvSpPr>
          <p:nvPr>
            <p:ph idx="1"/>
          </p:nvPr>
        </p:nvSpPr>
        <p:spPr/>
        <p:txBody>
          <a:bodyPr/>
          <a:lstStyle/>
          <a:p>
            <a:pPr marL="514350" indent="-457200"/>
            <a:r>
              <a:rPr lang="en-US" altLang="en-US" dirty="0"/>
              <a:t>A </a:t>
            </a:r>
            <a:r>
              <a:rPr lang="en-US" altLang="en-US" b="1" dirty="0"/>
              <a:t>disaster recovery plan (DRP)</a:t>
            </a:r>
            <a:r>
              <a:rPr lang="en-US" altLang="en-US" dirty="0"/>
              <a:t> is critical for effective disaster recovery efforts</a:t>
            </a:r>
            <a:r>
              <a:rPr lang="en-US" altLang="en-US" dirty="0" smtClean="0"/>
              <a:t>.</a:t>
            </a:r>
          </a:p>
          <a:p>
            <a:pPr marL="914400" lvl="1" indent="-457200"/>
            <a:r>
              <a:rPr lang="en-US" altLang="en-US" dirty="0" smtClean="0"/>
              <a:t>A </a:t>
            </a:r>
            <a:r>
              <a:rPr lang="en-US" altLang="en-US" dirty="0"/>
              <a:t>DRP defines the data and resources necessary and the steps required to restore critical organizational processes</a:t>
            </a:r>
            <a:r>
              <a:rPr lang="en-US" altLang="en-US" dirty="0" smtClean="0"/>
              <a:t>.</a:t>
            </a:r>
          </a:p>
          <a:p>
            <a:pPr marL="914400" lvl="1" indent="-457200"/>
            <a:r>
              <a:rPr lang="en-US" altLang="en-US" dirty="0">
                <a:ea typeface="ヒラギノ角ゴ Pro W3" pitchFamily="-112" charset="-128"/>
              </a:rPr>
              <a:t>Consider what your organization needs to perform its mission</a:t>
            </a:r>
            <a:r>
              <a:rPr lang="en-US" altLang="en-US" dirty="0" smtClean="0">
                <a:ea typeface="ヒラギノ角ゴ Pro W3" pitchFamily="-112" charset="-128"/>
              </a:rPr>
              <a:t>.</a:t>
            </a:r>
          </a:p>
          <a:p>
            <a:pPr marL="914400" lvl="1" indent="-457200"/>
            <a:r>
              <a:rPr lang="en-US" altLang="en-US" dirty="0">
                <a:ea typeface="ヒラギノ角ゴ Pro W3" pitchFamily="-112" charset="-128"/>
              </a:rPr>
              <a:t>When considering resources, don’t forget to include both the </a:t>
            </a:r>
            <a:r>
              <a:rPr lang="en-US" altLang="en-US" i="1" dirty="0">
                <a:ea typeface="ヒラギノ角ゴ Pro W3" pitchFamily="-112" charset="-128"/>
              </a:rPr>
              <a:t>physical</a:t>
            </a:r>
            <a:r>
              <a:rPr lang="en-US" altLang="en-US" dirty="0">
                <a:ea typeface="ヒラギノ角ゴ Pro W3" pitchFamily="-112" charset="-128"/>
              </a:rPr>
              <a:t> resources </a:t>
            </a:r>
            <a:r>
              <a:rPr lang="en-US" altLang="en-US" dirty="0" smtClean="0">
                <a:ea typeface="ヒラギノ角ゴ Pro W3" pitchFamily="-112" charset="-128"/>
              </a:rPr>
              <a:t>and </a:t>
            </a:r>
            <a:r>
              <a:rPr lang="en-US" altLang="en-US" dirty="0">
                <a:ea typeface="ヒラギノ角ゴ Pro W3" pitchFamily="-112" charset="-128"/>
              </a:rPr>
              <a:t>the </a:t>
            </a:r>
            <a:r>
              <a:rPr lang="en-US" altLang="en-US" i="1" dirty="0" smtClean="0">
                <a:ea typeface="ヒラギノ角ゴ Pro W3" pitchFamily="-112" charset="-128"/>
              </a:rPr>
              <a:t>personnel</a:t>
            </a:r>
            <a:r>
              <a:rPr lang="en-US" altLang="en-US" dirty="0" smtClean="0">
                <a:ea typeface="ヒラギノ角ゴ Pro W3" pitchFamily="-112" charset="-128"/>
              </a:rPr>
              <a:t>.</a:t>
            </a:r>
          </a:p>
        </p:txBody>
      </p:sp>
    </p:spTree>
    <p:extLst>
      <p:ext uri="{BB962C8B-B14F-4D97-AF65-F5344CB8AC3E}">
        <p14:creationId xmlns:p14="http://schemas.microsoft.com/office/powerpoint/2010/main" val="2035952439"/>
      </p:ext>
    </p:extLst>
  </p:cSld>
  <p:clrMapOvr>
    <a:masterClrMapping/>
  </p:clrMapOvr>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Disaster Recovery Plans/Process (</a:t>
            </a:r>
            <a:r>
              <a:rPr lang="en-US" i="1" dirty="0"/>
              <a:t>continued</a:t>
            </a:r>
            <a:r>
              <a:rPr lang="en-US" dirty="0"/>
              <a:t>)</a:t>
            </a:r>
          </a:p>
        </p:txBody>
      </p:sp>
      <p:sp>
        <p:nvSpPr>
          <p:cNvPr id="7" name="Content Placeholder 6"/>
          <p:cNvSpPr>
            <a:spLocks noGrp="1"/>
          </p:cNvSpPr>
          <p:nvPr>
            <p:ph idx="1"/>
          </p:nvPr>
        </p:nvSpPr>
        <p:spPr/>
        <p:txBody>
          <a:bodyPr/>
          <a:lstStyle/>
          <a:p>
            <a:r>
              <a:rPr lang="en-US" dirty="0" smtClean="0"/>
              <a:t>First </a:t>
            </a:r>
            <a:r>
              <a:rPr lang="en-US" dirty="0"/>
              <a:t>identify all critical functions </a:t>
            </a:r>
            <a:r>
              <a:rPr lang="en-US" dirty="0" smtClean="0"/>
              <a:t>and </a:t>
            </a:r>
            <a:r>
              <a:rPr lang="en-US" dirty="0"/>
              <a:t>then answer questions for each of these critical </a:t>
            </a:r>
            <a:r>
              <a:rPr lang="en-US" dirty="0" smtClean="0"/>
              <a:t>functions.</a:t>
            </a:r>
            <a:endParaRPr lang="en-US" dirty="0"/>
          </a:p>
          <a:p>
            <a:pPr lvl="1"/>
            <a:r>
              <a:rPr lang="en-US" dirty="0"/>
              <a:t>Who is responsible for the function’s operation?</a:t>
            </a:r>
          </a:p>
          <a:p>
            <a:pPr lvl="1"/>
            <a:r>
              <a:rPr lang="en-US" dirty="0"/>
              <a:t>What do these individuals need to perform the function?</a:t>
            </a:r>
          </a:p>
          <a:p>
            <a:pPr lvl="1"/>
            <a:r>
              <a:rPr lang="en-US" dirty="0"/>
              <a:t>When should this function be accomplished relative to other functions?</a:t>
            </a:r>
          </a:p>
          <a:p>
            <a:pPr lvl="1"/>
            <a:r>
              <a:rPr lang="en-US" dirty="0"/>
              <a:t>Where will this function be performed?</a:t>
            </a:r>
          </a:p>
          <a:p>
            <a:pPr lvl="1"/>
            <a:r>
              <a:rPr lang="en-US" dirty="0"/>
              <a:t>How is this function performed (what is the process)?</a:t>
            </a:r>
          </a:p>
          <a:p>
            <a:pPr lvl="1"/>
            <a:r>
              <a:rPr lang="en-US" dirty="0"/>
              <a:t>Why is this function so important or critical</a:t>
            </a:r>
            <a:r>
              <a:rPr lang="en-US" dirty="0" smtClean="0"/>
              <a:t>?</a:t>
            </a:r>
            <a:endParaRPr lang="en-US" dirty="0"/>
          </a:p>
        </p:txBody>
      </p:sp>
    </p:spTree>
    <p:extLst>
      <p:ext uri="{BB962C8B-B14F-4D97-AF65-F5344CB8AC3E}">
        <p14:creationId xmlns:p14="http://schemas.microsoft.com/office/powerpoint/2010/main" val="35949644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Risk Management?</a:t>
            </a:r>
          </a:p>
        </p:txBody>
      </p:sp>
      <p:sp>
        <p:nvSpPr>
          <p:cNvPr id="3" name="Content Placeholder 2"/>
          <p:cNvSpPr>
            <a:spLocks noGrp="1"/>
          </p:cNvSpPr>
          <p:nvPr>
            <p:ph idx="1"/>
          </p:nvPr>
        </p:nvSpPr>
        <p:spPr/>
        <p:txBody>
          <a:bodyPr/>
          <a:lstStyle/>
          <a:p>
            <a:r>
              <a:rPr lang="en-US" dirty="0"/>
              <a:t>Three definitions relating to risk </a:t>
            </a:r>
            <a:r>
              <a:rPr lang="en-US" dirty="0" smtClean="0"/>
              <a:t>management:</a:t>
            </a:r>
          </a:p>
          <a:p>
            <a:pPr lvl="1"/>
            <a:r>
              <a:rPr lang="en-US" dirty="0" smtClean="0"/>
              <a:t>The </a:t>
            </a:r>
            <a:r>
              <a:rPr lang="en-US" dirty="0"/>
              <a:t>dictionary defines risk as the possibility of suffering harm or loss</a:t>
            </a:r>
            <a:r>
              <a:rPr lang="en-US" dirty="0" smtClean="0"/>
              <a:t>.</a:t>
            </a:r>
          </a:p>
          <a:p>
            <a:pPr lvl="1"/>
            <a:r>
              <a:rPr lang="en-US" dirty="0"/>
              <a:t>Carnegie Mellon University’s Software Engineering Institute (SEI) defines continuous risk management as “processes, methods, and tools for managing risks in a project. It provides a disciplined environment for proactive decision-making to 1) assess continuously what could go wrong (risks); 2) determine which risks are important to deal with; and 3) implement strategies to deal with those risks</a:t>
            </a:r>
            <a:r>
              <a:rPr lang="en-US" dirty="0" smtClean="0"/>
              <a:t>”</a:t>
            </a:r>
            <a:endParaRPr lang="en-US" dirty="0"/>
          </a:p>
        </p:txBody>
      </p:sp>
    </p:spTree>
    <p:extLst>
      <p:ext uri="{BB962C8B-B14F-4D97-AF65-F5344CB8AC3E}">
        <p14:creationId xmlns:p14="http://schemas.microsoft.com/office/powerpoint/2010/main" val="172144614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Disaster Recovery </a:t>
            </a:r>
            <a:r>
              <a:rPr lang="en-US" dirty="0" smtClean="0"/>
              <a:t>Plans/Process (</a:t>
            </a:r>
            <a:r>
              <a:rPr lang="en-US" i="1" dirty="0" smtClean="0"/>
              <a:t>continued</a:t>
            </a:r>
            <a:r>
              <a:rPr lang="en-US" dirty="0" smtClean="0"/>
              <a:t>)</a:t>
            </a:r>
          </a:p>
        </p:txBody>
      </p:sp>
      <p:sp>
        <p:nvSpPr>
          <p:cNvPr id="9219" name="Rectangle 3"/>
          <p:cNvSpPr>
            <a:spLocks noGrp="1" noChangeArrowheads="1"/>
          </p:cNvSpPr>
          <p:nvPr>
            <p:ph idx="1"/>
          </p:nvPr>
        </p:nvSpPr>
        <p:spPr/>
        <p:txBody>
          <a:bodyPr/>
          <a:lstStyle/>
          <a:p>
            <a:r>
              <a:rPr lang="en-US" altLang="en-US" dirty="0"/>
              <a:t>By answering these questions, you can create an initial draft of your organization’s DRP</a:t>
            </a:r>
            <a:r>
              <a:rPr lang="en-US" altLang="en-US" dirty="0" smtClean="0"/>
              <a:t>.</a:t>
            </a:r>
          </a:p>
          <a:p>
            <a:pPr lvl="1"/>
            <a:r>
              <a:rPr lang="en-US" altLang="en-US" dirty="0" smtClean="0"/>
              <a:t>The </a:t>
            </a:r>
            <a:r>
              <a:rPr lang="en-US" altLang="en-US" dirty="0"/>
              <a:t>business impact assessment (BIA</a:t>
            </a:r>
            <a:r>
              <a:rPr lang="en-US" altLang="en-US" dirty="0" smtClean="0"/>
              <a:t>) is the document </a:t>
            </a:r>
            <a:r>
              <a:rPr lang="en-US" altLang="en-US" dirty="0"/>
              <a:t>created by addressing these </a:t>
            </a:r>
            <a:r>
              <a:rPr lang="en-US" altLang="en-US" dirty="0" smtClean="0"/>
              <a:t>questions.</a:t>
            </a:r>
          </a:p>
          <a:p>
            <a:r>
              <a:rPr lang="en-US" altLang="en-US" dirty="0" smtClean="0"/>
              <a:t>The </a:t>
            </a:r>
            <a:r>
              <a:rPr lang="en-US" altLang="en-US" dirty="0"/>
              <a:t>DRP and </a:t>
            </a:r>
            <a:r>
              <a:rPr lang="en-US" altLang="en-US" dirty="0" smtClean="0"/>
              <a:t>BCP need management approval.</a:t>
            </a:r>
          </a:p>
          <a:p>
            <a:r>
              <a:rPr lang="en-US" altLang="en-US" dirty="0">
                <a:ea typeface="ヒラギノ角ゴ Pro W3" pitchFamily="-112" charset="-128"/>
              </a:rPr>
              <a:t>A good DRP must include the processes and procedures needed to restore your organization to proper functioning and to ensure continued </a:t>
            </a:r>
            <a:r>
              <a:rPr lang="en-US" altLang="en-US" dirty="0" smtClean="0">
                <a:ea typeface="ヒラギノ角ゴ Pro W3" pitchFamily="-112" charset="-128"/>
              </a:rPr>
              <a:t>operation.</a:t>
            </a:r>
            <a:endParaRPr lang="en-US" altLang="en-US" dirty="0" smtClean="0"/>
          </a:p>
        </p:txBody>
      </p:sp>
    </p:spTree>
    <p:extLst>
      <p:ext uri="{BB962C8B-B14F-4D97-AF65-F5344CB8AC3E}">
        <p14:creationId xmlns:p14="http://schemas.microsoft.com/office/powerpoint/2010/main" val="838593347"/>
      </p:ext>
    </p:extLst>
  </p:cSld>
  <p:clrMapOvr>
    <a:masterClrMapping/>
  </p:clrMapOvr>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Business Functions</a:t>
            </a:r>
          </a:p>
        </p:txBody>
      </p:sp>
      <p:sp>
        <p:nvSpPr>
          <p:cNvPr id="3" name="Content Placeholder 2"/>
          <p:cNvSpPr>
            <a:spLocks noGrp="1"/>
          </p:cNvSpPr>
          <p:nvPr>
            <p:ph idx="1"/>
          </p:nvPr>
        </p:nvSpPr>
        <p:spPr/>
        <p:txBody>
          <a:bodyPr/>
          <a:lstStyle/>
          <a:p>
            <a:r>
              <a:rPr lang="en-US" dirty="0"/>
              <a:t>In developing your BIA and DRP, you may find it useful to categorize </a:t>
            </a:r>
            <a:r>
              <a:rPr lang="en-US" dirty="0" smtClean="0"/>
              <a:t>the various </a:t>
            </a:r>
            <a:r>
              <a:rPr lang="en-US" dirty="0"/>
              <a:t>functions your organization </a:t>
            </a:r>
            <a:r>
              <a:rPr lang="en-US" dirty="0" smtClean="0"/>
              <a:t>performs.</a:t>
            </a:r>
          </a:p>
          <a:p>
            <a:pPr lvl="1"/>
            <a:r>
              <a:rPr lang="en-US" dirty="0" smtClean="0"/>
              <a:t>Critical</a:t>
            </a:r>
          </a:p>
          <a:p>
            <a:pPr lvl="1"/>
            <a:r>
              <a:rPr lang="en-US" dirty="0" smtClean="0"/>
              <a:t>Necessary </a:t>
            </a:r>
            <a:r>
              <a:rPr lang="en-US" dirty="0"/>
              <a:t>for normal </a:t>
            </a:r>
            <a:r>
              <a:rPr lang="en-US" dirty="0" smtClean="0"/>
              <a:t>processing</a:t>
            </a:r>
          </a:p>
          <a:p>
            <a:pPr lvl="1"/>
            <a:r>
              <a:rPr lang="en-US" dirty="0" smtClean="0"/>
              <a:t>Desirable</a:t>
            </a:r>
          </a:p>
          <a:p>
            <a:pPr lvl="1"/>
            <a:r>
              <a:rPr lang="en-US" dirty="0" smtClean="0"/>
              <a:t>Optional</a:t>
            </a:r>
          </a:p>
          <a:p>
            <a:pPr lvl="1"/>
            <a:r>
              <a:rPr lang="en-US" dirty="0" smtClean="0"/>
              <a:t>Consider eliminating</a:t>
            </a:r>
          </a:p>
        </p:txBody>
      </p:sp>
    </p:spTree>
    <p:extLst>
      <p:ext uri="{BB962C8B-B14F-4D97-AF65-F5344CB8AC3E}">
        <p14:creationId xmlns:p14="http://schemas.microsoft.com/office/powerpoint/2010/main" val="21740641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Categories of Business </a:t>
            </a:r>
            <a:r>
              <a:rPr lang="en-US" dirty="0" smtClean="0"/>
              <a:t>Functions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This </a:t>
            </a:r>
            <a:r>
              <a:rPr lang="en-US" dirty="0"/>
              <a:t>categorization is based on how critical or important the function is </a:t>
            </a:r>
            <a:r>
              <a:rPr lang="en-US" dirty="0" smtClean="0"/>
              <a:t>to your </a:t>
            </a:r>
            <a:r>
              <a:rPr lang="en-US" dirty="0"/>
              <a:t>business </a:t>
            </a:r>
            <a:r>
              <a:rPr lang="en-US" dirty="0" smtClean="0"/>
              <a:t>operation </a:t>
            </a:r>
            <a:r>
              <a:rPr lang="en-US" dirty="0"/>
              <a:t>and how long your organization can last </a:t>
            </a:r>
            <a:r>
              <a:rPr lang="en-US" dirty="0" smtClean="0"/>
              <a:t>without the function.</a:t>
            </a:r>
          </a:p>
          <a:p>
            <a:pPr lvl="1"/>
            <a:r>
              <a:rPr lang="en-US" dirty="0" smtClean="0"/>
              <a:t>Those </a:t>
            </a:r>
            <a:r>
              <a:rPr lang="en-US" dirty="0"/>
              <a:t>functions that are the most critical will be restored first</a:t>
            </a:r>
            <a:r>
              <a:rPr lang="en-US" dirty="0" smtClean="0"/>
              <a:t>, and </a:t>
            </a:r>
            <a:r>
              <a:rPr lang="en-US" dirty="0"/>
              <a:t>your DRP should reflect this</a:t>
            </a:r>
            <a:r>
              <a:rPr lang="en-US" dirty="0" smtClean="0"/>
              <a:t>.</a:t>
            </a:r>
          </a:p>
          <a:p>
            <a:r>
              <a:rPr lang="en-US" dirty="0" smtClean="0"/>
              <a:t>The </a:t>
            </a:r>
            <a:r>
              <a:rPr lang="en-US" dirty="0"/>
              <a:t>BCP will be used to ensure that your operations continue in the face of whatever event has occurred that has caused a disruption in operations</a:t>
            </a:r>
            <a:r>
              <a:rPr lang="en-US" dirty="0" smtClean="0"/>
              <a:t>.</a:t>
            </a:r>
            <a:endParaRPr lang="en-US" dirty="0"/>
          </a:p>
        </p:txBody>
      </p:sp>
    </p:spTree>
    <p:extLst>
      <p:ext uri="{BB962C8B-B14F-4D97-AF65-F5344CB8AC3E}">
        <p14:creationId xmlns:p14="http://schemas.microsoft.com/office/powerpoint/2010/main" val="3037190887"/>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Contingency Planning</a:t>
            </a:r>
          </a:p>
        </p:txBody>
      </p:sp>
      <p:sp>
        <p:nvSpPr>
          <p:cNvPr id="3" name="Content Placeholder 2"/>
          <p:cNvSpPr>
            <a:spLocks noGrp="1"/>
          </p:cNvSpPr>
          <p:nvPr>
            <p:ph idx="1"/>
          </p:nvPr>
        </p:nvSpPr>
        <p:spPr/>
        <p:txBody>
          <a:bodyPr/>
          <a:lstStyle/>
          <a:p>
            <a:r>
              <a:rPr lang="en-US" dirty="0" smtClean="0"/>
              <a:t>It </a:t>
            </a:r>
            <a:r>
              <a:rPr lang="en-US" dirty="0"/>
              <a:t>is imperative </a:t>
            </a:r>
            <a:r>
              <a:rPr lang="en-US" dirty="0" smtClean="0"/>
              <a:t>a </a:t>
            </a:r>
            <a:r>
              <a:rPr lang="en-US" dirty="0"/>
              <a:t>BCP includes IT contingency </a:t>
            </a:r>
            <a:r>
              <a:rPr lang="en-US" dirty="0" smtClean="0"/>
              <a:t>planning.</a:t>
            </a:r>
          </a:p>
          <a:p>
            <a:pPr lvl="1"/>
            <a:r>
              <a:rPr lang="en-US" dirty="0" smtClean="0"/>
              <a:t>Events </a:t>
            </a:r>
            <a:r>
              <a:rPr lang="en-US" dirty="0"/>
              <a:t>such as viruses, worms, computer intruders, and denial-of-service attacks could result in an organization losing part or all of its computing resources without warning</a:t>
            </a:r>
            <a:r>
              <a:rPr lang="en-US" dirty="0" smtClean="0"/>
              <a:t>.</a:t>
            </a:r>
          </a:p>
          <a:p>
            <a:pPr lvl="1"/>
            <a:r>
              <a:rPr lang="en-US" dirty="0" smtClean="0"/>
              <a:t>Consequently</a:t>
            </a:r>
            <a:r>
              <a:rPr lang="en-US" dirty="0"/>
              <a:t>, the IT contingency plans are more likely to be needed than the other aspects of a </a:t>
            </a:r>
            <a:r>
              <a:rPr lang="en-US" dirty="0" smtClean="0"/>
              <a:t>BCP.</a:t>
            </a:r>
          </a:p>
          <a:p>
            <a:pPr lvl="1"/>
            <a:r>
              <a:rPr lang="en-US" dirty="0" smtClean="0"/>
              <a:t>These </a:t>
            </a:r>
            <a:r>
              <a:rPr lang="en-US" dirty="0"/>
              <a:t>plans should account for disruptions caused by any of the security threats discussed throughout this book as well as disasters or simple system failures</a:t>
            </a:r>
            <a:r>
              <a:rPr lang="en-US" dirty="0" smtClean="0"/>
              <a:t>.</a:t>
            </a:r>
            <a:endParaRPr lang="en-US" dirty="0"/>
          </a:p>
        </p:txBody>
      </p:sp>
    </p:spTree>
    <p:extLst>
      <p:ext uri="{BB962C8B-B14F-4D97-AF65-F5344CB8AC3E}">
        <p14:creationId xmlns:p14="http://schemas.microsoft.com/office/powerpoint/2010/main" val="3439384444"/>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Exercise, and Rehearse</a:t>
            </a:r>
          </a:p>
        </p:txBody>
      </p:sp>
      <p:sp>
        <p:nvSpPr>
          <p:cNvPr id="3" name="Content Placeholder 2"/>
          <p:cNvSpPr>
            <a:spLocks noGrp="1"/>
          </p:cNvSpPr>
          <p:nvPr>
            <p:ph idx="1"/>
          </p:nvPr>
        </p:nvSpPr>
        <p:spPr/>
        <p:txBody>
          <a:bodyPr/>
          <a:lstStyle/>
          <a:p>
            <a:r>
              <a:rPr lang="en-US" dirty="0"/>
              <a:t>An organization should practice its DRP periodically</a:t>
            </a:r>
            <a:r>
              <a:rPr lang="en-US" dirty="0" smtClean="0"/>
              <a:t>.</a:t>
            </a:r>
          </a:p>
          <a:p>
            <a:r>
              <a:rPr lang="en-US" dirty="0"/>
              <a:t>A test implies a “grade” will be applied to the </a:t>
            </a:r>
            <a:r>
              <a:rPr lang="en-US" dirty="0" smtClean="0"/>
              <a:t>outcome.</a:t>
            </a:r>
          </a:p>
          <a:p>
            <a:r>
              <a:rPr lang="en-US" dirty="0" smtClean="0"/>
              <a:t>An exercise </a:t>
            </a:r>
            <a:r>
              <a:rPr lang="en-US" dirty="0"/>
              <a:t>can be conducted without the stigma of a pass/fail grade being </a:t>
            </a:r>
            <a:r>
              <a:rPr lang="en-US" dirty="0" smtClean="0"/>
              <a:t>attached.</a:t>
            </a:r>
          </a:p>
          <a:p>
            <a:pPr lvl="1"/>
            <a:r>
              <a:rPr lang="en-US" i="1" dirty="0"/>
              <a:t>Security exercises </a:t>
            </a:r>
            <a:r>
              <a:rPr lang="en-US" dirty="0"/>
              <a:t>are conducted to provide the opportunity for all parties to practice the procedures that have been established to respond to a security </a:t>
            </a:r>
            <a:r>
              <a:rPr lang="en-US" dirty="0" smtClean="0"/>
              <a:t>incident.</a:t>
            </a:r>
            <a:endParaRPr lang="en-US" dirty="0"/>
          </a:p>
        </p:txBody>
      </p:sp>
    </p:spTree>
    <p:extLst>
      <p:ext uri="{BB962C8B-B14F-4D97-AF65-F5344CB8AC3E}">
        <p14:creationId xmlns:p14="http://schemas.microsoft.com/office/powerpoint/2010/main" val="2472531061"/>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Exercise, and </a:t>
            </a:r>
            <a:r>
              <a:rPr lang="en-US" dirty="0" smtClean="0"/>
              <a:t>Rehearse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There </a:t>
            </a:r>
            <a:r>
              <a:rPr lang="en-US" dirty="0"/>
              <a:t>are different formats for exercises with varying degrees of impact on the </a:t>
            </a:r>
            <a:r>
              <a:rPr lang="en-US" dirty="0" smtClean="0"/>
              <a:t>organization.</a:t>
            </a:r>
          </a:p>
          <a:p>
            <a:pPr lvl="1"/>
            <a:r>
              <a:rPr lang="en-US" dirty="0" smtClean="0">
                <a:ea typeface="ヒラギノ角ゴ Pro W3" pitchFamily="-111" charset="-128"/>
                <a:cs typeface="ヒラギノ角ゴ Pro W3" pitchFamily="-111" charset="-128"/>
              </a:rPr>
              <a:t>Checklist walkthrough</a:t>
            </a:r>
          </a:p>
          <a:p>
            <a:pPr lvl="1"/>
            <a:r>
              <a:rPr lang="en-US" dirty="0" smtClean="0">
                <a:ea typeface="ヒラギノ角ゴ Pro W3" pitchFamily="-111" charset="-128"/>
                <a:cs typeface="ヒラギノ角ゴ Pro W3" pitchFamily="-111" charset="-128"/>
              </a:rPr>
              <a:t>Tabletop exercise</a:t>
            </a:r>
          </a:p>
          <a:p>
            <a:pPr lvl="1"/>
            <a:r>
              <a:rPr lang="en-US" dirty="0" smtClean="0">
                <a:ea typeface="ヒラギノ角ゴ Pro W3" pitchFamily="-111" charset="-128"/>
              </a:rPr>
              <a:t>Functional test</a:t>
            </a:r>
            <a:endParaRPr lang="en-US" dirty="0">
              <a:ea typeface="ヒラギノ角ゴ Pro W3" pitchFamily="-111" charset="-128"/>
            </a:endParaRPr>
          </a:p>
          <a:p>
            <a:pPr lvl="1"/>
            <a:r>
              <a:rPr lang="en-US" dirty="0" smtClean="0"/>
              <a:t>Full </a:t>
            </a:r>
            <a:r>
              <a:rPr lang="en-US" dirty="0"/>
              <a:t>operational </a:t>
            </a:r>
            <a:r>
              <a:rPr lang="en-US" dirty="0" smtClean="0"/>
              <a:t>exercises</a:t>
            </a:r>
            <a:endParaRPr lang="en-US" dirty="0"/>
          </a:p>
        </p:txBody>
      </p:sp>
    </p:spTree>
    <p:extLst>
      <p:ext uri="{BB962C8B-B14F-4D97-AF65-F5344CB8AC3E}">
        <p14:creationId xmlns:p14="http://schemas.microsoft.com/office/powerpoint/2010/main" val="3252614556"/>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Exercise, and </a:t>
            </a:r>
            <a:r>
              <a:rPr lang="en-US" dirty="0" smtClean="0"/>
              <a:t>Rehearse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a:t>Tabletop </a:t>
            </a:r>
            <a:r>
              <a:rPr lang="en-US" dirty="0" smtClean="0"/>
              <a:t>exercises </a:t>
            </a:r>
            <a:r>
              <a:rPr lang="en-US" dirty="0"/>
              <a:t>are </a:t>
            </a:r>
            <a:r>
              <a:rPr lang="en-US" dirty="0" smtClean="0"/>
              <a:t>a common </a:t>
            </a:r>
            <a:r>
              <a:rPr lang="en-US" dirty="0"/>
              <a:t>form of exercising operational plans for senior </a:t>
            </a:r>
            <a:r>
              <a:rPr lang="en-US" dirty="0" smtClean="0"/>
              <a:t>management.</a:t>
            </a:r>
          </a:p>
          <a:p>
            <a:pPr lvl="1"/>
            <a:r>
              <a:rPr lang="en-US" dirty="0"/>
              <a:t>The senior management team, or elements of it, are gathered together and presented a </a:t>
            </a:r>
            <a:r>
              <a:rPr lang="en-US" dirty="0" smtClean="0"/>
              <a:t>scenario.</a:t>
            </a:r>
          </a:p>
          <a:p>
            <a:pPr lvl="1"/>
            <a:r>
              <a:rPr lang="en-US" dirty="0" smtClean="0"/>
              <a:t>They </a:t>
            </a:r>
            <a:r>
              <a:rPr lang="en-US" dirty="0"/>
              <a:t>can walk through their decision-making steps, communicate with others, and go through the motions of the exercise in the pattern in which they would likely be </a:t>
            </a:r>
            <a:r>
              <a:rPr lang="en-US" dirty="0" smtClean="0"/>
              <a:t>involved.</a:t>
            </a:r>
          </a:p>
          <a:p>
            <a:pPr lvl="1"/>
            <a:r>
              <a:rPr lang="en-US" dirty="0"/>
              <a:t>T</a:t>
            </a:r>
            <a:r>
              <a:rPr lang="en-US" dirty="0" smtClean="0"/>
              <a:t>he </a:t>
            </a:r>
            <a:r>
              <a:rPr lang="en-US" dirty="0"/>
              <a:t>scenario is presented at a level to test the responsiveness of their decisions and decision-making process</a:t>
            </a:r>
            <a:r>
              <a:rPr lang="en-US" dirty="0" smtClean="0"/>
              <a:t>.</a:t>
            </a:r>
            <a:endParaRPr lang="en-US" dirty="0"/>
          </a:p>
        </p:txBody>
      </p:sp>
    </p:spTree>
    <p:extLst>
      <p:ext uri="{BB962C8B-B14F-4D97-AF65-F5344CB8AC3E}">
        <p14:creationId xmlns:p14="http://schemas.microsoft.com/office/powerpoint/2010/main" val="3071395773"/>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Recovery Time Objective </a:t>
            </a:r>
            <a:r>
              <a:rPr lang="en-US" dirty="0" smtClean="0"/>
              <a:t/>
            </a:r>
            <a:br>
              <a:rPr lang="en-US" dirty="0" smtClean="0"/>
            </a:br>
            <a:r>
              <a:rPr lang="en-US" dirty="0" smtClean="0"/>
              <a:t>and Recovery </a:t>
            </a:r>
            <a:r>
              <a:rPr lang="en-US" dirty="0"/>
              <a:t>Point Objective</a:t>
            </a:r>
          </a:p>
        </p:txBody>
      </p:sp>
      <p:sp>
        <p:nvSpPr>
          <p:cNvPr id="4" name="Content Placeholder 3"/>
          <p:cNvSpPr>
            <a:spLocks noGrp="1"/>
          </p:cNvSpPr>
          <p:nvPr>
            <p:ph idx="1"/>
          </p:nvPr>
        </p:nvSpPr>
        <p:spPr>
          <a:xfrm>
            <a:off x="457200" y="2362200"/>
            <a:ext cx="8229600" cy="3962400"/>
          </a:xfrm>
        </p:spPr>
        <p:txBody>
          <a:bodyPr/>
          <a:lstStyle/>
          <a:p>
            <a:r>
              <a:rPr lang="en-US" dirty="0"/>
              <a:t>The term </a:t>
            </a:r>
            <a:r>
              <a:rPr lang="en-US" b="1" dirty="0"/>
              <a:t>recovery time objective (RTO)</a:t>
            </a:r>
            <a:r>
              <a:rPr lang="en-US" dirty="0"/>
              <a:t> is used to describe the target </a:t>
            </a:r>
            <a:r>
              <a:rPr lang="en-US" dirty="0" smtClean="0"/>
              <a:t>time that </a:t>
            </a:r>
            <a:r>
              <a:rPr lang="en-US" dirty="0"/>
              <a:t>is set for a resumption of operations after an </a:t>
            </a:r>
            <a:r>
              <a:rPr lang="en-US" dirty="0" smtClean="0"/>
              <a:t>incident.</a:t>
            </a:r>
          </a:p>
          <a:p>
            <a:pPr lvl="1"/>
            <a:r>
              <a:rPr lang="en-US" dirty="0"/>
              <a:t>The RTO serves the purpose of defining the </a:t>
            </a:r>
            <a:r>
              <a:rPr lang="en-US" dirty="0" smtClean="0"/>
              <a:t>requirements for </a:t>
            </a:r>
            <a:r>
              <a:rPr lang="en-US" dirty="0"/>
              <a:t>business </a:t>
            </a:r>
            <a:r>
              <a:rPr lang="en-US" dirty="0" smtClean="0"/>
              <a:t>continuity.</a:t>
            </a:r>
          </a:p>
          <a:p>
            <a:r>
              <a:rPr lang="en-US" b="1" dirty="0" smtClean="0"/>
              <a:t>Recovery </a:t>
            </a:r>
            <a:r>
              <a:rPr lang="en-US" b="1" dirty="0"/>
              <a:t>point objective (RPO)</a:t>
            </a:r>
            <a:r>
              <a:rPr lang="en-US" dirty="0"/>
              <a:t> </a:t>
            </a:r>
            <a:r>
              <a:rPr lang="en-US" dirty="0" smtClean="0"/>
              <a:t>is the </a:t>
            </a:r>
            <a:r>
              <a:rPr lang="en-US" dirty="0"/>
              <a:t>time period representing the maximum period of acceptable data loss</a:t>
            </a:r>
            <a:r>
              <a:rPr lang="en-US" dirty="0" smtClean="0"/>
              <a:t>.</a:t>
            </a:r>
          </a:p>
          <a:p>
            <a:pPr lvl="1"/>
            <a:r>
              <a:rPr lang="en-US" dirty="0"/>
              <a:t>RPO deals with backup frequency</a:t>
            </a:r>
            <a:r>
              <a:rPr lang="en-US" dirty="0" smtClean="0"/>
              <a:t>.</a:t>
            </a:r>
            <a:endParaRPr lang="en-US" dirty="0"/>
          </a:p>
        </p:txBody>
      </p:sp>
    </p:spTree>
    <p:extLst>
      <p:ext uri="{BB962C8B-B14F-4D97-AF65-F5344CB8AC3E}">
        <p14:creationId xmlns:p14="http://schemas.microsoft.com/office/powerpoint/2010/main" val="2199842305"/>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Backups</a:t>
            </a:r>
          </a:p>
        </p:txBody>
      </p:sp>
      <p:sp>
        <p:nvSpPr>
          <p:cNvPr id="12291" name="Rectangle 3"/>
          <p:cNvSpPr>
            <a:spLocks noGrp="1" noChangeArrowheads="1"/>
          </p:cNvSpPr>
          <p:nvPr>
            <p:ph idx="1"/>
          </p:nvPr>
        </p:nvSpPr>
        <p:spPr/>
        <p:txBody>
          <a:bodyPr/>
          <a:lstStyle/>
          <a:p>
            <a:r>
              <a:rPr lang="en-US" altLang="en-US" dirty="0"/>
              <a:t>Purpose is to provide valid, uncorrupted data</a:t>
            </a:r>
            <a:r>
              <a:rPr lang="en-US" altLang="en-US" dirty="0" smtClean="0"/>
              <a:t>.</a:t>
            </a:r>
          </a:p>
          <a:p>
            <a:r>
              <a:rPr lang="en-US" altLang="en-US" dirty="0" smtClean="0"/>
              <a:t>Factors </a:t>
            </a:r>
            <a:r>
              <a:rPr lang="en-US" altLang="en-US" dirty="0"/>
              <a:t>to consider in </a:t>
            </a:r>
            <a:r>
              <a:rPr lang="en-US" altLang="en-US" dirty="0" smtClean="0"/>
              <a:t>a data </a:t>
            </a:r>
            <a:r>
              <a:rPr lang="en-US" altLang="en-US" dirty="0"/>
              <a:t>backup </a:t>
            </a:r>
            <a:r>
              <a:rPr lang="en-US" altLang="en-US" dirty="0" smtClean="0"/>
              <a:t>strategy include:</a:t>
            </a:r>
          </a:p>
          <a:p>
            <a:pPr lvl="1"/>
            <a:r>
              <a:rPr lang="en-US" altLang="en-US" dirty="0" smtClean="0"/>
              <a:t>How </a:t>
            </a:r>
            <a:r>
              <a:rPr lang="en-US" altLang="en-US" dirty="0"/>
              <a:t>frequently should backups be </a:t>
            </a:r>
            <a:r>
              <a:rPr lang="en-US" altLang="en-US" dirty="0" smtClean="0"/>
              <a:t>conducted?</a:t>
            </a:r>
          </a:p>
          <a:p>
            <a:pPr lvl="1"/>
            <a:r>
              <a:rPr lang="en-US" altLang="en-US" dirty="0" smtClean="0"/>
              <a:t>How </a:t>
            </a:r>
            <a:r>
              <a:rPr lang="en-US" altLang="en-US" dirty="0"/>
              <a:t>extensive do the backups need to </a:t>
            </a:r>
            <a:r>
              <a:rPr lang="en-US" altLang="en-US" dirty="0" smtClean="0"/>
              <a:t>be?</a:t>
            </a:r>
          </a:p>
          <a:p>
            <a:pPr lvl="1"/>
            <a:r>
              <a:rPr lang="en-US" altLang="en-US" dirty="0" smtClean="0"/>
              <a:t>What </a:t>
            </a:r>
            <a:r>
              <a:rPr lang="en-US" altLang="en-US" dirty="0"/>
              <a:t>is the process for conducting </a:t>
            </a:r>
            <a:r>
              <a:rPr lang="en-US" altLang="en-US" dirty="0" smtClean="0"/>
              <a:t>backups?</a:t>
            </a:r>
          </a:p>
          <a:p>
            <a:pPr lvl="1"/>
            <a:r>
              <a:rPr lang="en-US" altLang="en-US" dirty="0" smtClean="0"/>
              <a:t>Who </a:t>
            </a:r>
            <a:r>
              <a:rPr lang="en-US" altLang="en-US" dirty="0"/>
              <a:t>is responsible for ensuring backups are </a:t>
            </a:r>
            <a:r>
              <a:rPr lang="en-US" altLang="en-US" dirty="0" smtClean="0"/>
              <a:t>created?</a:t>
            </a:r>
          </a:p>
          <a:p>
            <a:pPr lvl="1"/>
            <a:r>
              <a:rPr lang="en-US" altLang="en-US" dirty="0" smtClean="0"/>
              <a:t>Where </a:t>
            </a:r>
            <a:r>
              <a:rPr lang="en-US" altLang="en-US" dirty="0"/>
              <a:t>will the backups be </a:t>
            </a:r>
            <a:r>
              <a:rPr lang="en-US" altLang="en-US" dirty="0" smtClean="0"/>
              <a:t>stored?</a:t>
            </a:r>
          </a:p>
          <a:p>
            <a:pPr lvl="1"/>
            <a:r>
              <a:rPr lang="en-US" altLang="en-US" dirty="0" smtClean="0"/>
              <a:t>How </a:t>
            </a:r>
            <a:r>
              <a:rPr lang="en-US" altLang="en-US" dirty="0"/>
              <a:t>long will backups be </a:t>
            </a:r>
            <a:r>
              <a:rPr lang="en-US" altLang="en-US" dirty="0" smtClean="0"/>
              <a:t>kept?</a:t>
            </a:r>
          </a:p>
          <a:p>
            <a:pPr lvl="1"/>
            <a:r>
              <a:rPr lang="en-US" altLang="en-US" dirty="0" smtClean="0"/>
              <a:t>How </a:t>
            </a:r>
            <a:r>
              <a:rPr lang="en-US" altLang="en-US" dirty="0"/>
              <a:t>many copies will be maintained</a:t>
            </a:r>
            <a:r>
              <a:rPr lang="en-US" altLang="en-US" dirty="0" smtClean="0"/>
              <a:t>?</a:t>
            </a:r>
          </a:p>
        </p:txBody>
      </p:sp>
    </p:spTree>
    <p:extLst>
      <p:ext uri="{BB962C8B-B14F-4D97-AF65-F5344CB8AC3E}">
        <p14:creationId xmlns:p14="http://schemas.microsoft.com/office/powerpoint/2010/main" val="3098790494"/>
      </p:ext>
    </p:extLst>
  </p:cSld>
  <p:clrMapOvr>
    <a:masterClrMapping/>
  </p:clrMapOvr>
  <p:transition/>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Backups (</a:t>
            </a:r>
            <a:r>
              <a:rPr lang="en-US" i="1" dirty="0" smtClean="0"/>
              <a:t>continued</a:t>
            </a:r>
            <a:r>
              <a:rPr lang="en-US" dirty="0" smtClean="0"/>
              <a:t>)</a:t>
            </a:r>
            <a:endParaRPr lang="en-US" dirty="0"/>
          </a:p>
        </p:txBody>
      </p:sp>
      <p:sp>
        <p:nvSpPr>
          <p:cNvPr id="13315" name="Content Placeholder 2"/>
          <p:cNvSpPr>
            <a:spLocks noGrp="1"/>
          </p:cNvSpPr>
          <p:nvPr>
            <p:ph idx="1"/>
          </p:nvPr>
        </p:nvSpPr>
        <p:spPr/>
        <p:txBody>
          <a:bodyPr/>
          <a:lstStyle/>
          <a:p>
            <a:r>
              <a:rPr lang="en-US" altLang="en-US" dirty="0" smtClean="0">
                <a:ea typeface="ヒラギノ角ゴ Pro W3" pitchFamily="-112" charset="-128"/>
              </a:rPr>
              <a:t>A good </a:t>
            </a:r>
            <a:r>
              <a:rPr lang="en-US" altLang="en-US" dirty="0">
                <a:ea typeface="ヒラギノ角ゴ Pro W3" pitchFamily="-112" charset="-128"/>
              </a:rPr>
              <a:t>backup plan </a:t>
            </a:r>
            <a:r>
              <a:rPr lang="en-US" altLang="en-US" dirty="0" smtClean="0">
                <a:ea typeface="ヒラギノ角ゴ Pro W3" pitchFamily="-112" charset="-128"/>
              </a:rPr>
              <a:t>considers </a:t>
            </a:r>
            <a:r>
              <a:rPr lang="en-US" altLang="en-US" dirty="0">
                <a:ea typeface="ヒラギノ角ゴ Pro W3" pitchFamily="-112" charset="-128"/>
              </a:rPr>
              <a:t>more than just the </a:t>
            </a:r>
            <a:r>
              <a:rPr lang="en-US" altLang="en-US" dirty="0" smtClean="0">
                <a:ea typeface="ヒラギノ角ゴ Pro W3" pitchFamily="-112" charset="-128"/>
              </a:rPr>
              <a:t>data.</a:t>
            </a:r>
          </a:p>
          <a:p>
            <a:pPr lvl="1"/>
            <a:r>
              <a:rPr lang="en-US" altLang="en-US" dirty="0" smtClean="0">
                <a:ea typeface="ヒラギノ角ゴ Pro W3" pitchFamily="-112" charset="-128"/>
              </a:rPr>
              <a:t>It </a:t>
            </a:r>
            <a:r>
              <a:rPr lang="en-US" altLang="en-US" dirty="0">
                <a:ea typeface="ヒラギノ角ゴ Pro W3" pitchFamily="-112" charset="-128"/>
              </a:rPr>
              <a:t>will include any application programs needed to process the data and the operating system and utilities that the hardware platform requires to run the </a:t>
            </a:r>
            <a:r>
              <a:rPr lang="en-US" altLang="en-US" dirty="0" smtClean="0">
                <a:ea typeface="ヒラギノ角ゴ Pro W3" pitchFamily="-112" charset="-128"/>
              </a:rPr>
              <a:t>applications.</a:t>
            </a:r>
          </a:p>
          <a:p>
            <a:r>
              <a:rPr lang="en-US" altLang="en-US" dirty="0" smtClean="0">
                <a:ea typeface="ヒラギノ角ゴ Pro W3" pitchFamily="-112" charset="-128"/>
              </a:rPr>
              <a:t>Other </a:t>
            </a:r>
            <a:r>
              <a:rPr lang="en-US" altLang="en-US" dirty="0">
                <a:ea typeface="ヒラギノ角ゴ Pro W3" pitchFamily="-112" charset="-128"/>
              </a:rPr>
              <a:t>items </a:t>
            </a:r>
            <a:r>
              <a:rPr lang="en-US" altLang="en-US" dirty="0" smtClean="0">
                <a:ea typeface="ヒラギノ角ゴ Pro W3" pitchFamily="-112" charset="-128"/>
              </a:rPr>
              <a:t>are related </a:t>
            </a:r>
            <a:r>
              <a:rPr lang="en-US" altLang="en-US" dirty="0">
                <a:ea typeface="ヒラギノ角ゴ Pro W3" pitchFamily="-112" charset="-128"/>
              </a:rPr>
              <a:t>to </a:t>
            </a:r>
            <a:r>
              <a:rPr lang="en-US" altLang="en-US" dirty="0" smtClean="0">
                <a:ea typeface="ヒラギノ角ゴ Pro W3" pitchFamily="-112" charset="-128"/>
              </a:rPr>
              <a:t>backups.</a:t>
            </a:r>
          </a:p>
          <a:p>
            <a:pPr lvl="1"/>
            <a:r>
              <a:rPr lang="en-US" dirty="0"/>
              <a:t>Personnel, equipment, and electrical power must also be part of the </a:t>
            </a:r>
            <a:r>
              <a:rPr lang="en-US" dirty="0" smtClean="0"/>
              <a:t>plan.</a:t>
            </a:r>
          </a:p>
          <a:p>
            <a:pPr lvl="1"/>
            <a:r>
              <a:rPr lang="en-US" dirty="0"/>
              <a:t>Somebody needs to understand the operation of the critical hardware </a:t>
            </a:r>
            <a:r>
              <a:rPr lang="en-US" dirty="0" smtClean="0"/>
              <a:t>and software </a:t>
            </a:r>
            <a:r>
              <a:rPr lang="en-US" dirty="0"/>
              <a:t>used by the </a:t>
            </a:r>
            <a:r>
              <a:rPr lang="en-US" dirty="0" smtClean="0"/>
              <a:t>organization.</a:t>
            </a:r>
            <a:endParaRPr lang="en-US" altLang="en-US" dirty="0" smtClean="0"/>
          </a:p>
        </p:txBody>
      </p:sp>
    </p:spTree>
    <p:extLst>
      <p:ext uri="{BB962C8B-B14F-4D97-AF65-F5344CB8AC3E}">
        <p14:creationId xmlns:p14="http://schemas.microsoft.com/office/powerpoint/2010/main" val="41645876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The </a:t>
            </a:r>
            <a:r>
              <a:rPr lang="en-US" dirty="0"/>
              <a:t>Information Systems Audit and Control Association (ISACA) says, “In modern business terms, risk management is the process of identifying vulnerabilities and threats to an organization’s resources and assets and deciding what countermeasures, if any, to take to reduce the level of risk to an acceptable level based on the value of the asset to the organization” </a:t>
            </a:r>
          </a:p>
          <a:p>
            <a:r>
              <a:rPr lang="en-US" dirty="0" smtClean="0"/>
              <a:t>Note: Risk </a:t>
            </a:r>
            <a:r>
              <a:rPr lang="en-US" dirty="0"/>
              <a:t>management is based on what can go wrong and what action should be taken, if any</a:t>
            </a:r>
            <a:r>
              <a:rPr lang="en-US" dirty="0" smtClean="0"/>
              <a:t>.</a:t>
            </a:r>
            <a:endParaRPr lang="en-US" dirty="0"/>
          </a:p>
        </p:txBody>
      </p:sp>
    </p:spTree>
    <p:extLst>
      <p:ext uri="{BB962C8B-B14F-4D97-AF65-F5344CB8AC3E}">
        <p14:creationId xmlns:p14="http://schemas.microsoft.com/office/powerpoint/2010/main" val="922005747"/>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Backups (</a:t>
            </a:r>
            <a:r>
              <a:rPr lang="en-US" i="1" dirty="0" smtClean="0"/>
              <a:t>continued</a:t>
            </a:r>
            <a:r>
              <a:rPr lang="en-US" dirty="0" smtClean="0"/>
              <a:t>)</a:t>
            </a:r>
          </a:p>
        </p:txBody>
      </p:sp>
      <p:sp>
        <p:nvSpPr>
          <p:cNvPr id="14339" name="Rectangle 3"/>
          <p:cNvSpPr>
            <a:spLocks noGrp="1" noChangeArrowheads="1"/>
          </p:cNvSpPr>
          <p:nvPr>
            <p:ph idx="1"/>
          </p:nvPr>
        </p:nvSpPr>
        <p:spPr/>
        <p:txBody>
          <a:bodyPr/>
          <a:lstStyle/>
          <a:p>
            <a:r>
              <a:rPr lang="en-US" altLang="en-US" dirty="0"/>
              <a:t>Strategies for </a:t>
            </a:r>
            <a:r>
              <a:rPr lang="en-US" altLang="en-US" dirty="0" smtClean="0"/>
              <a:t>backups should take various factors into account.</a:t>
            </a:r>
            <a:endParaRPr lang="en-US" altLang="en-US" dirty="0"/>
          </a:p>
          <a:p>
            <a:pPr lvl="1"/>
            <a:r>
              <a:rPr lang="en-US" altLang="en-US" dirty="0"/>
              <a:t>Consider </a:t>
            </a:r>
            <a:r>
              <a:rPr lang="en-US" altLang="en-US" dirty="0" smtClean="0"/>
              <a:t>the </a:t>
            </a:r>
            <a:r>
              <a:rPr lang="en-US" altLang="en-US" dirty="0"/>
              <a:t>size of the resulting backup as well as the time required to conduct the backup</a:t>
            </a:r>
            <a:r>
              <a:rPr lang="en-US" altLang="en-US" dirty="0" smtClean="0"/>
              <a:t>.</a:t>
            </a:r>
          </a:p>
          <a:p>
            <a:pPr lvl="2"/>
            <a:r>
              <a:rPr lang="en-US" altLang="en-US" dirty="0"/>
              <a:t>Both of these will affect details such as how frequently the backup will occur and the type of storage medium that will be used for the backup</a:t>
            </a:r>
            <a:r>
              <a:rPr lang="en-US" altLang="en-US" dirty="0" smtClean="0"/>
              <a:t>.</a:t>
            </a:r>
          </a:p>
          <a:p>
            <a:pPr lvl="1"/>
            <a:r>
              <a:rPr lang="en-US" altLang="en-US" dirty="0"/>
              <a:t>Other considerations include who will be responsible for conducting the backup, where the backups will be stored, and how long they should be maintained</a:t>
            </a:r>
            <a:r>
              <a:rPr lang="en-US" altLang="en-US" dirty="0" smtClean="0"/>
              <a:t>.</a:t>
            </a:r>
          </a:p>
        </p:txBody>
      </p:sp>
    </p:spTree>
    <p:extLst>
      <p:ext uri="{BB962C8B-B14F-4D97-AF65-F5344CB8AC3E}">
        <p14:creationId xmlns:p14="http://schemas.microsoft.com/office/powerpoint/2010/main" val="39217448"/>
      </p:ext>
    </p:extLst>
  </p:cSld>
  <p:clrMapOvr>
    <a:masterClrMapping/>
  </p:clrMapOvr>
  <p:transition/>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Backups (</a:t>
            </a:r>
            <a:r>
              <a:rPr lang="en-US" i="1" dirty="0" smtClean="0"/>
              <a:t>continued</a:t>
            </a:r>
            <a:r>
              <a:rPr lang="en-US" dirty="0" smtClean="0"/>
              <a:t>)</a:t>
            </a:r>
          </a:p>
        </p:txBody>
      </p:sp>
      <p:sp>
        <p:nvSpPr>
          <p:cNvPr id="14339" name="Rectangle 3"/>
          <p:cNvSpPr>
            <a:spLocks noGrp="1" noChangeArrowheads="1"/>
          </p:cNvSpPr>
          <p:nvPr>
            <p:ph idx="1"/>
          </p:nvPr>
        </p:nvSpPr>
        <p:spPr/>
        <p:txBody>
          <a:bodyPr/>
          <a:lstStyle/>
          <a:p>
            <a:r>
              <a:rPr lang="en-US" altLang="en-US" dirty="0" smtClean="0"/>
              <a:t>There are four basic types </a:t>
            </a:r>
            <a:r>
              <a:rPr lang="en-US" altLang="en-US" dirty="0"/>
              <a:t>of </a:t>
            </a:r>
            <a:r>
              <a:rPr lang="en-US" altLang="en-US" dirty="0" smtClean="0"/>
              <a:t>backups.</a:t>
            </a:r>
            <a:endParaRPr lang="en-US" altLang="en-US" dirty="0"/>
          </a:p>
          <a:p>
            <a:pPr lvl="1"/>
            <a:r>
              <a:rPr lang="en-US" altLang="en-US" dirty="0" smtClean="0"/>
              <a:t>In </a:t>
            </a:r>
            <a:r>
              <a:rPr lang="en-US" altLang="en-US" b="1" dirty="0"/>
              <a:t>a </a:t>
            </a:r>
            <a:r>
              <a:rPr lang="en-US" altLang="en-US" b="1" dirty="0" smtClean="0"/>
              <a:t>full backup</a:t>
            </a:r>
            <a:r>
              <a:rPr lang="en-US" altLang="en-US" dirty="0"/>
              <a:t>, all files and software are copied onto the storage media</a:t>
            </a:r>
            <a:r>
              <a:rPr lang="en-US" altLang="en-US" dirty="0" smtClean="0"/>
              <a:t>.</a:t>
            </a:r>
          </a:p>
          <a:p>
            <a:pPr lvl="1"/>
            <a:r>
              <a:rPr lang="en-US" altLang="en-US" dirty="0"/>
              <a:t>In a </a:t>
            </a:r>
            <a:r>
              <a:rPr lang="en-US" altLang="en-US" b="1" dirty="0"/>
              <a:t>differential backup</a:t>
            </a:r>
            <a:r>
              <a:rPr lang="en-US" altLang="en-US" dirty="0"/>
              <a:t>, only the files and software that have </a:t>
            </a:r>
            <a:r>
              <a:rPr lang="en-US" altLang="en-US" dirty="0" smtClean="0"/>
              <a:t>changed since </a:t>
            </a:r>
            <a:r>
              <a:rPr lang="en-US" altLang="en-US" dirty="0"/>
              <a:t>the last full backup was completed are backed </a:t>
            </a:r>
            <a:r>
              <a:rPr lang="en-US" altLang="en-US" dirty="0" smtClean="0"/>
              <a:t>up</a:t>
            </a:r>
          </a:p>
          <a:p>
            <a:pPr lvl="1"/>
            <a:r>
              <a:rPr lang="en-US" dirty="0" smtClean="0"/>
              <a:t>The </a:t>
            </a:r>
            <a:r>
              <a:rPr lang="en-US" b="1" dirty="0" smtClean="0"/>
              <a:t>incremental </a:t>
            </a:r>
            <a:r>
              <a:rPr lang="en-US" b="1" dirty="0"/>
              <a:t>backup </a:t>
            </a:r>
            <a:r>
              <a:rPr lang="en-US" dirty="0" smtClean="0"/>
              <a:t>backs </a:t>
            </a:r>
            <a:r>
              <a:rPr lang="en-US" dirty="0"/>
              <a:t>up only files that </a:t>
            </a:r>
            <a:r>
              <a:rPr lang="en-US" dirty="0" smtClean="0"/>
              <a:t>have changed </a:t>
            </a:r>
            <a:r>
              <a:rPr lang="en-US" dirty="0"/>
              <a:t>since the last full </a:t>
            </a:r>
            <a:r>
              <a:rPr lang="en-US" i="1" dirty="0"/>
              <a:t>or </a:t>
            </a:r>
            <a:r>
              <a:rPr lang="en-US" dirty="0"/>
              <a:t>incremental backup occurred, </a:t>
            </a:r>
            <a:r>
              <a:rPr lang="en-US" dirty="0" smtClean="0"/>
              <a:t>thus requiring fewer </a:t>
            </a:r>
            <a:r>
              <a:rPr lang="en-US" dirty="0"/>
              <a:t>files to be backed up</a:t>
            </a:r>
            <a:r>
              <a:rPr lang="en-US" dirty="0" smtClean="0"/>
              <a:t>.</a:t>
            </a:r>
          </a:p>
          <a:p>
            <a:pPr lvl="1"/>
            <a:r>
              <a:rPr lang="en-US" altLang="en-US" dirty="0" smtClean="0"/>
              <a:t>The </a:t>
            </a:r>
            <a:r>
              <a:rPr lang="en-US" altLang="en-US" dirty="0"/>
              <a:t>goal of the </a:t>
            </a:r>
            <a:r>
              <a:rPr lang="en-US" altLang="en-US" b="1" dirty="0"/>
              <a:t>delta backup </a:t>
            </a:r>
            <a:r>
              <a:rPr lang="en-US" altLang="en-US" dirty="0"/>
              <a:t>is to back up as little </a:t>
            </a:r>
            <a:r>
              <a:rPr lang="en-US" altLang="en-US" dirty="0" smtClean="0"/>
              <a:t>information as </a:t>
            </a:r>
            <a:r>
              <a:rPr lang="en-US" altLang="en-US" dirty="0"/>
              <a:t>possible each time you perform a </a:t>
            </a:r>
            <a:r>
              <a:rPr lang="en-US" altLang="en-US" dirty="0" smtClean="0"/>
              <a:t>backup.</a:t>
            </a:r>
          </a:p>
        </p:txBody>
      </p:sp>
    </p:spTree>
    <p:extLst>
      <p:ext uri="{BB962C8B-B14F-4D97-AF65-F5344CB8AC3E}">
        <p14:creationId xmlns:p14="http://schemas.microsoft.com/office/powerpoint/2010/main" val="988825491"/>
      </p:ext>
    </p:extLst>
  </p:cSld>
  <p:clrMapOvr>
    <a:masterClrMapping/>
  </p:clrMapOvr>
  <p:transition/>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Backups (</a:t>
            </a:r>
            <a:r>
              <a:rPr lang="en-US" i="1" dirty="0" smtClean="0"/>
              <a:t>continued</a:t>
            </a:r>
            <a:r>
              <a:rPr lang="en-US" dirty="0" smtClean="0"/>
              <a:t>)</a:t>
            </a:r>
          </a:p>
        </p:txBody>
      </p:sp>
      <p:sp>
        <p:nvSpPr>
          <p:cNvPr id="14339" name="Rectangle 3"/>
          <p:cNvSpPr>
            <a:spLocks noGrp="1" noChangeArrowheads="1"/>
          </p:cNvSpPr>
          <p:nvPr>
            <p:ph idx="1"/>
          </p:nvPr>
        </p:nvSpPr>
        <p:spPr/>
        <p:txBody>
          <a:bodyPr/>
          <a:lstStyle/>
          <a:p>
            <a:r>
              <a:rPr lang="en-US" altLang="en-US" dirty="0" smtClean="0"/>
              <a:t>There are newer backup methods similar to delta backups that minimize what is backed up.</a:t>
            </a:r>
            <a:endParaRPr lang="en-US" altLang="en-US" dirty="0"/>
          </a:p>
          <a:p>
            <a:r>
              <a:rPr lang="en-US" altLang="en-US" dirty="0" smtClean="0"/>
              <a:t>Real-time or near-real-time backup strategies (such as journaling</a:t>
            </a:r>
            <a:r>
              <a:rPr lang="en-US" altLang="en-US" dirty="0"/>
              <a:t>, transactional backups, and electronic </a:t>
            </a:r>
            <a:r>
              <a:rPr lang="en-US" altLang="en-US" dirty="0" smtClean="0"/>
              <a:t>vaulting) provide </a:t>
            </a:r>
            <a:r>
              <a:rPr lang="en-US" altLang="en-US" dirty="0"/>
              <a:t>protection against loss in real-time </a:t>
            </a:r>
            <a:r>
              <a:rPr lang="en-US" altLang="en-US" dirty="0" smtClean="0"/>
              <a:t>environments.</a:t>
            </a:r>
          </a:p>
          <a:p>
            <a:pPr lvl="1"/>
            <a:r>
              <a:rPr lang="en-US" altLang="en-US" dirty="0" smtClean="0"/>
              <a:t>Implementing these </a:t>
            </a:r>
            <a:r>
              <a:rPr lang="en-US" altLang="en-US" dirty="0"/>
              <a:t>methods into an overall backup strategy </a:t>
            </a:r>
            <a:r>
              <a:rPr lang="en-US" altLang="en-US" dirty="0" smtClean="0"/>
              <a:t>can increase </a:t>
            </a:r>
            <a:r>
              <a:rPr lang="en-US" altLang="en-US" dirty="0"/>
              <a:t>options and flexibility during times of recovery.</a:t>
            </a:r>
          </a:p>
          <a:p>
            <a:r>
              <a:rPr lang="en-US" altLang="en-US" dirty="0"/>
              <a:t>Each type </a:t>
            </a:r>
            <a:r>
              <a:rPr lang="en-US" altLang="en-US" dirty="0" smtClean="0"/>
              <a:t>has </a:t>
            </a:r>
            <a:r>
              <a:rPr lang="en-US" altLang="en-US" dirty="0"/>
              <a:t>advantages and </a:t>
            </a:r>
            <a:r>
              <a:rPr lang="en-US" altLang="en-US" dirty="0" smtClean="0"/>
              <a:t>disadvantages.</a:t>
            </a:r>
          </a:p>
        </p:txBody>
      </p:sp>
    </p:spTree>
    <p:extLst>
      <p:ext uri="{BB962C8B-B14F-4D97-AF65-F5344CB8AC3E}">
        <p14:creationId xmlns:p14="http://schemas.microsoft.com/office/powerpoint/2010/main" val="1071666338"/>
      </p:ext>
    </p:extLst>
  </p:cSld>
  <p:clrMapOvr>
    <a:masterClrMapping/>
  </p:clrMapOvr>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Backups (</a:t>
            </a:r>
            <a:r>
              <a:rPr lang="en-US" i="1" dirty="0"/>
              <a:t>continued</a:t>
            </a:r>
            <a:r>
              <a:rPr lang="en-US" dirty="0"/>
              <a:t>)</a:t>
            </a:r>
            <a:endParaRPr lang="en-US" dirty="0" smtClean="0"/>
          </a:p>
        </p:txBody>
      </p:sp>
      <p:sp>
        <p:nvSpPr>
          <p:cNvPr id="17411" name="Rectangle 3"/>
          <p:cNvSpPr>
            <a:spLocks noGrp="1" noChangeArrowheads="1"/>
          </p:cNvSpPr>
          <p:nvPr>
            <p:ph idx="1"/>
          </p:nvPr>
        </p:nvSpPr>
        <p:spPr/>
        <p:txBody>
          <a:bodyPr/>
          <a:lstStyle/>
          <a:p>
            <a:r>
              <a:rPr lang="en-US" altLang="en-US" dirty="0" smtClean="0"/>
              <a:t>The </a:t>
            </a:r>
            <a:r>
              <a:rPr lang="en-US" altLang="en-US" dirty="0"/>
              <a:t>type of backup strategy an organization employs is often affected </a:t>
            </a:r>
            <a:r>
              <a:rPr lang="en-US" altLang="en-US" dirty="0" smtClean="0"/>
              <a:t>by how </a:t>
            </a:r>
            <a:r>
              <a:rPr lang="en-US" altLang="en-US" dirty="0"/>
              <a:t>frequently the organization conducts the backup activity</a:t>
            </a:r>
            <a:r>
              <a:rPr lang="en-US" altLang="en-US" dirty="0" smtClean="0"/>
              <a:t>.</a:t>
            </a:r>
          </a:p>
          <a:p>
            <a:r>
              <a:rPr lang="en-US" dirty="0"/>
              <a:t>Related to the frequency question is the issue of how long </a:t>
            </a:r>
            <a:r>
              <a:rPr lang="en-US" dirty="0" smtClean="0"/>
              <a:t>backups should </a:t>
            </a:r>
            <a:r>
              <a:rPr lang="en-US" dirty="0"/>
              <a:t>be maintained</a:t>
            </a:r>
            <a:r>
              <a:rPr lang="en-US" dirty="0" smtClean="0"/>
              <a:t>.</a:t>
            </a:r>
          </a:p>
          <a:p>
            <a:pPr lvl="1"/>
            <a:r>
              <a:rPr lang="en-US" dirty="0" smtClean="0"/>
              <a:t>Multiple backups </a:t>
            </a:r>
            <a:r>
              <a:rPr lang="en-US" dirty="0"/>
              <a:t>should be </a:t>
            </a:r>
            <a:r>
              <a:rPr lang="en-US" dirty="0" smtClean="0"/>
              <a:t>maintained.</a:t>
            </a:r>
          </a:p>
          <a:p>
            <a:r>
              <a:rPr lang="en-US" dirty="0" smtClean="0"/>
              <a:t>There are several </a:t>
            </a:r>
            <a:r>
              <a:rPr lang="en-US" dirty="0"/>
              <a:t>strategies </a:t>
            </a:r>
            <a:r>
              <a:rPr lang="en-US" dirty="0" smtClean="0"/>
              <a:t>to </a:t>
            </a:r>
            <a:r>
              <a:rPr lang="en-US" dirty="0"/>
              <a:t>backup </a:t>
            </a:r>
            <a:r>
              <a:rPr lang="en-US" dirty="0" smtClean="0"/>
              <a:t>retention.</a:t>
            </a:r>
          </a:p>
          <a:p>
            <a:pPr lvl="1"/>
            <a:r>
              <a:rPr lang="en-US" altLang="en-US" dirty="0" smtClean="0">
                <a:ea typeface="ヒラギノ角ゴ Pro W3" pitchFamily="-112" charset="-128"/>
              </a:rPr>
              <a:t>“Rule </a:t>
            </a:r>
            <a:r>
              <a:rPr lang="en-US" altLang="en-US" dirty="0">
                <a:ea typeface="ヒラギノ角ゴ Pro W3" pitchFamily="-112" charset="-128"/>
              </a:rPr>
              <a:t>of </a:t>
            </a:r>
            <a:r>
              <a:rPr lang="en-US" altLang="en-US" dirty="0" smtClean="0">
                <a:ea typeface="ヒラギノ角ゴ Pro W3" pitchFamily="-112" charset="-128"/>
              </a:rPr>
              <a:t>three”: Keep the three </a:t>
            </a:r>
            <a:r>
              <a:rPr lang="en-US" altLang="en-US" dirty="0">
                <a:ea typeface="ヒラギノ角ゴ Pro W3" pitchFamily="-112" charset="-128"/>
              </a:rPr>
              <a:t>most recent </a:t>
            </a:r>
            <a:r>
              <a:rPr lang="en-US" altLang="en-US" dirty="0" smtClean="0">
                <a:ea typeface="ヒラギノ角ゴ Pro W3" pitchFamily="-112" charset="-128"/>
              </a:rPr>
              <a:t>backups</a:t>
            </a:r>
          </a:p>
          <a:p>
            <a:pPr lvl="1"/>
            <a:r>
              <a:rPr lang="en-US" altLang="en-US" dirty="0" smtClean="0">
                <a:ea typeface="ヒラギノ角ゴ Pro W3" pitchFamily="-112" charset="-128"/>
              </a:rPr>
              <a:t>Keep </a:t>
            </a:r>
            <a:r>
              <a:rPr lang="en-US" altLang="en-US" dirty="0">
                <a:ea typeface="ヒラギノ角ゴ Pro W3" pitchFamily="-112" charset="-128"/>
              </a:rPr>
              <a:t>the most recent copy of backups for various time </a:t>
            </a:r>
            <a:r>
              <a:rPr lang="en-US" altLang="en-US" dirty="0" smtClean="0">
                <a:ea typeface="ヒラギノ角ゴ Pro W3" pitchFamily="-112" charset="-128"/>
              </a:rPr>
              <a:t>intervals</a:t>
            </a:r>
            <a:endParaRPr lang="en-US" altLang="en-US" dirty="0" smtClean="0"/>
          </a:p>
        </p:txBody>
      </p:sp>
    </p:spTree>
    <p:extLst>
      <p:ext uri="{BB962C8B-B14F-4D97-AF65-F5344CB8AC3E}">
        <p14:creationId xmlns:p14="http://schemas.microsoft.com/office/powerpoint/2010/main" val="3386324940"/>
      </p:ext>
    </p:extLst>
  </p:cSld>
  <p:clrMapOvr>
    <a:masterClrMapping/>
  </p:clrMapOvr>
  <p:transition/>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Backups (</a:t>
            </a:r>
            <a:r>
              <a:rPr lang="en-US" i="1" dirty="0"/>
              <a:t>continued</a:t>
            </a:r>
            <a:r>
              <a:rPr lang="en-US" dirty="0"/>
              <a:t>)</a:t>
            </a:r>
            <a:endParaRPr lang="en-US" dirty="0" smtClean="0"/>
          </a:p>
        </p:txBody>
      </p:sp>
      <p:sp>
        <p:nvSpPr>
          <p:cNvPr id="17411" name="Rectangle 3"/>
          <p:cNvSpPr>
            <a:spLocks noGrp="1" noChangeArrowheads="1"/>
          </p:cNvSpPr>
          <p:nvPr>
            <p:ph idx="1"/>
          </p:nvPr>
        </p:nvSpPr>
        <p:spPr/>
        <p:txBody>
          <a:bodyPr/>
          <a:lstStyle/>
          <a:p>
            <a:r>
              <a:rPr lang="en-US" altLang="en-US" dirty="0" smtClean="0"/>
              <a:t>In </a:t>
            </a:r>
            <a:r>
              <a:rPr lang="en-US" altLang="en-US" dirty="0"/>
              <a:t>determining the optimal backup frequency, two major costs need to be considered: </a:t>
            </a:r>
          </a:p>
          <a:p>
            <a:pPr lvl="1"/>
            <a:r>
              <a:rPr lang="en-US" altLang="en-US" dirty="0" smtClean="0"/>
              <a:t>The </a:t>
            </a:r>
            <a:r>
              <a:rPr lang="en-US" altLang="en-US" dirty="0"/>
              <a:t>cost of the backup strategy you </a:t>
            </a:r>
            <a:r>
              <a:rPr lang="en-US" altLang="en-US" dirty="0" smtClean="0"/>
              <a:t>choose</a:t>
            </a:r>
          </a:p>
          <a:p>
            <a:pPr lvl="1"/>
            <a:r>
              <a:rPr lang="en-US" altLang="en-US" dirty="0" smtClean="0"/>
              <a:t>The </a:t>
            </a:r>
            <a:r>
              <a:rPr lang="en-US" altLang="en-US" dirty="0"/>
              <a:t>cost of recovery if you do not implement this backup </a:t>
            </a:r>
            <a:r>
              <a:rPr lang="en-US" altLang="en-US" dirty="0" smtClean="0"/>
              <a:t>strategy</a:t>
            </a:r>
          </a:p>
          <a:p>
            <a:r>
              <a:rPr lang="en-US" altLang="en-US" dirty="0"/>
              <a:t>You must also factor into this equation the probability that the backup will be needed on any given day</a:t>
            </a:r>
            <a:r>
              <a:rPr lang="en-US" altLang="en-US" dirty="0" smtClean="0"/>
              <a:t>.</a:t>
            </a:r>
          </a:p>
        </p:txBody>
      </p:sp>
    </p:spTree>
    <p:extLst>
      <p:ext uri="{BB962C8B-B14F-4D97-AF65-F5344CB8AC3E}">
        <p14:creationId xmlns:p14="http://schemas.microsoft.com/office/powerpoint/2010/main" val="2338842063"/>
      </p:ext>
    </p:extLst>
  </p:cSld>
  <p:clrMapOvr>
    <a:masterClrMapping/>
  </p:clrMapOvr>
  <p:transition/>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Backups (</a:t>
            </a:r>
            <a:r>
              <a:rPr lang="en-US" i="1" dirty="0"/>
              <a:t>continued</a:t>
            </a:r>
            <a:r>
              <a:rPr lang="en-US" dirty="0"/>
              <a:t>)</a:t>
            </a:r>
            <a:endParaRPr lang="en-US" dirty="0" smtClean="0"/>
          </a:p>
        </p:txBody>
      </p:sp>
      <p:sp>
        <p:nvSpPr>
          <p:cNvPr id="17411" name="Rectangle 3"/>
          <p:cNvSpPr>
            <a:spLocks noGrp="1" noChangeArrowheads="1"/>
          </p:cNvSpPr>
          <p:nvPr>
            <p:ph idx="1"/>
          </p:nvPr>
        </p:nvSpPr>
        <p:spPr/>
        <p:txBody>
          <a:bodyPr/>
          <a:lstStyle/>
          <a:p>
            <a:r>
              <a:rPr lang="en-US" altLang="en-US" dirty="0" smtClean="0"/>
              <a:t>The </a:t>
            </a:r>
            <a:r>
              <a:rPr lang="en-US" altLang="en-US" dirty="0"/>
              <a:t>two figures to consider then are these</a:t>
            </a:r>
            <a:r>
              <a:rPr lang="en-US" altLang="en-US" dirty="0" smtClean="0"/>
              <a:t>:</a:t>
            </a:r>
            <a:endParaRPr lang="en-US" altLang="en-US" dirty="0"/>
          </a:p>
          <a:p>
            <a:pPr lvl="1"/>
            <a:r>
              <a:rPr lang="en-US" altLang="en-US" i="1" dirty="0"/>
              <a:t>Alternative 1: (probability the backup is needed) × (cost of restoring with no </a:t>
            </a:r>
            <a:r>
              <a:rPr lang="en-US" altLang="en-US" i="1" dirty="0" smtClean="0"/>
              <a:t>backup)</a:t>
            </a:r>
          </a:p>
          <a:p>
            <a:pPr lvl="1"/>
            <a:r>
              <a:rPr lang="en-US" altLang="en-US" i="1" dirty="0" smtClean="0"/>
              <a:t>Alternative </a:t>
            </a:r>
            <a:r>
              <a:rPr lang="en-US" altLang="en-US" i="1" dirty="0"/>
              <a:t>2: (probability the backup isn’t needed) × (cost of the backup strategy</a:t>
            </a:r>
            <a:r>
              <a:rPr lang="en-US" altLang="en-US" i="1" dirty="0" smtClean="0"/>
              <a:t>)</a:t>
            </a:r>
          </a:p>
        </p:txBody>
      </p:sp>
    </p:spTree>
    <p:extLst>
      <p:ext uri="{BB962C8B-B14F-4D97-AF65-F5344CB8AC3E}">
        <p14:creationId xmlns:p14="http://schemas.microsoft.com/office/powerpoint/2010/main" val="230123890"/>
      </p:ext>
    </p:extLst>
  </p:cSld>
  <p:clrMapOvr>
    <a:masterClrMapping/>
  </p:clrMapOvr>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Backups (</a:t>
            </a:r>
            <a:r>
              <a:rPr lang="en-US" i="1" dirty="0"/>
              <a:t>continued</a:t>
            </a:r>
            <a:r>
              <a:rPr lang="en-US" dirty="0"/>
              <a:t>)</a:t>
            </a:r>
            <a:endParaRPr lang="en-US" dirty="0" smtClean="0"/>
          </a:p>
        </p:txBody>
      </p:sp>
      <p:sp>
        <p:nvSpPr>
          <p:cNvPr id="17411" name="Rectangle 3"/>
          <p:cNvSpPr>
            <a:spLocks noGrp="1" noChangeArrowheads="1"/>
          </p:cNvSpPr>
          <p:nvPr>
            <p:ph idx="1"/>
          </p:nvPr>
        </p:nvSpPr>
        <p:spPr/>
        <p:txBody>
          <a:bodyPr/>
          <a:lstStyle/>
          <a:p>
            <a:r>
              <a:rPr lang="en-US" altLang="en-US" dirty="0" smtClean="0"/>
              <a:t>Fortunately</a:t>
            </a:r>
            <a:r>
              <a:rPr lang="en-US" altLang="en-US" dirty="0"/>
              <a:t>, the figures for the potential loss if there is no backup are generally so much greater than the cost of maintaining a backup that a mistake in judging the probability will not </a:t>
            </a:r>
            <a:r>
              <a:rPr lang="en-US" altLang="en-US" dirty="0" smtClean="0"/>
              <a:t>matter.</a:t>
            </a:r>
          </a:p>
          <a:p>
            <a:pPr lvl="1"/>
            <a:r>
              <a:rPr lang="en-US" altLang="en-US" dirty="0" smtClean="0"/>
              <a:t>It </a:t>
            </a:r>
            <a:r>
              <a:rPr lang="en-US" altLang="en-US" dirty="0"/>
              <a:t>just makes too much sense to maintain backups</a:t>
            </a:r>
            <a:r>
              <a:rPr lang="en-US" altLang="en-US" dirty="0" smtClean="0"/>
              <a:t>.</a:t>
            </a:r>
          </a:p>
          <a:p>
            <a:r>
              <a:rPr lang="en-US" dirty="0">
                <a:ea typeface="ヒラギノ角ゴ Pro W3" pitchFamily="-111" charset="-128"/>
                <a:cs typeface="ヒラギノ角ゴ Pro W3" pitchFamily="-111" charset="-128"/>
              </a:rPr>
              <a:t>To optimize your backup strategy, </a:t>
            </a:r>
            <a:r>
              <a:rPr lang="en-US" dirty="0" smtClean="0">
                <a:ea typeface="ヒラギノ角ゴ Pro W3" pitchFamily="-111" charset="-128"/>
                <a:cs typeface="ヒラギノ角ゴ Pro W3" pitchFamily="-111" charset="-128"/>
              </a:rPr>
              <a:t>determine </a:t>
            </a:r>
            <a:r>
              <a:rPr lang="en-US" dirty="0">
                <a:ea typeface="ヒラギノ角ゴ Pro W3" pitchFamily="-111" charset="-128"/>
                <a:cs typeface="ヒラギノ角ゴ Pro W3" pitchFamily="-111" charset="-128"/>
              </a:rPr>
              <a:t>the correct balance between these two </a:t>
            </a:r>
            <a:r>
              <a:rPr lang="en-US" dirty="0" smtClean="0">
                <a:ea typeface="ヒラギノ角ゴ Pro W3" pitchFamily="-111" charset="-128"/>
                <a:cs typeface="ヒラギノ角ゴ Pro W3" pitchFamily="-111" charset="-128"/>
              </a:rPr>
              <a:t>figures.</a:t>
            </a:r>
          </a:p>
          <a:p>
            <a:r>
              <a:rPr lang="en-US" dirty="0" smtClean="0">
                <a:ea typeface="ヒラギノ角ゴ Pro W3" pitchFamily="-111" charset="-128"/>
                <a:cs typeface="ヒラギノ角ゴ Pro W3" pitchFamily="-111" charset="-128"/>
              </a:rPr>
              <a:t>Obviously</a:t>
            </a:r>
            <a:r>
              <a:rPr lang="en-US" dirty="0">
                <a:ea typeface="ヒラギノ角ゴ Pro W3" pitchFamily="-111" charset="-128"/>
                <a:cs typeface="ヒラギノ角ゴ Pro W3" pitchFamily="-111" charset="-128"/>
              </a:rPr>
              <a:t>, you do not want to spend more in your backup strategy than you face losing should you not have a backup plan at </a:t>
            </a:r>
            <a:r>
              <a:rPr lang="en-US" dirty="0" smtClean="0">
                <a:ea typeface="ヒラギノ角ゴ Pro W3" pitchFamily="-111" charset="-128"/>
                <a:cs typeface="ヒラギノ角ゴ Pro W3" pitchFamily="-111" charset="-128"/>
              </a:rPr>
              <a:t>all.</a:t>
            </a:r>
            <a:endParaRPr lang="en-US" altLang="en-US" dirty="0" smtClean="0"/>
          </a:p>
        </p:txBody>
      </p:sp>
    </p:spTree>
    <p:extLst>
      <p:ext uri="{BB962C8B-B14F-4D97-AF65-F5344CB8AC3E}">
        <p14:creationId xmlns:p14="http://schemas.microsoft.com/office/powerpoint/2010/main" val="1069267577"/>
      </p:ext>
    </p:extLst>
  </p:cSld>
  <p:clrMapOvr>
    <a:masterClrMapping/>
  </p:clrMapOvr>
  <p:transition/>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Backups (</a:t>
            </a:r>
            <a:r>
              <a:rPr lang="en-US" i="1" dirty="0"/>
              <a:t>continued</a:t>
            </a:r>
            <a:r>
              <a:rPr lang="en-US" dirty="0"/>
              <a:t>)</a:t>
            </a:r>
            <a:endParaRPr lang="en-US" dirty="0" smtClean="0"/>
          </a:p>
        </p:txBody>
      </p:sp>
      <p:sp>
        <p:nvSpPr>
          <p:cNvPr id="17411" name="Rectangle 3"/>
          <p:cNvSpPr>
            <a:spLocks noGrp="1" noChangeArrowheads="1"/>
          </p:cNvSpPr>
          <p:nvPr>
            <p:ph idx="1"/>
          </p:nvPr>
        </p:nvSpPr>
        <p:spPr/>
        <p:txBody>
          <a:bodyPr/>
          <a:lstStyle/>
          <a:p>
            <a:r>
              <a:rPr lang="en-US" altLang="en-US" dirty="0" smtClean="0"/>
              <a:t>When you are </a:t>
            </a:r>
            <a:r>
              <a:rPr lang="en-US" altLang="en-US" dirty="0"/>
              <a:t>calculating the cost of the backup strategy, consider the following:</a:t>
            </a:r>
          </a:p>
          <a:p>
            <a:pPr lvl="1"/>
            <a:r>
              <a:rPr lang="en-US" altLang="en-US" dirty="0"/>
              <a:t>The cost of the backup media required for a single backup</a:t>
            </a:r>
          </a:p>
          <a:p>
            <a:pPr lvl="1"/>
            <a:r>
              <a:rPr lang="en-US" altLang="en-US" dirty="0"/>
              <a:t>The storage costs for the backup media based on the retention policy</a:t>
            </a:r>
          </a:p>
          <a:p>
            <a:pPr lvl="1"/>
            <a:r>
              <a:rPr lang="en-US" altLang="en-US" dirty="0"/>
              <a:t>The labor costs associated with performing a single backup</a:t>
            </a:r>
          </a:p>
          <a:p>
            <a:pPr lvl="1"/>
            <a:r>
              <a:rPr lang="en-US" altLang="en-US" dirty="0"/>
              <a:t>The frequency with which backups are created</a:t>
            </a:r>
          </a:p>
        </p:txBody>
      </p:sp>
    </p:spTree>
    <p:extLst>
      <p:ext uri="{BB962C8B-B14F-4D97-AF65-F5344CB8AC3E}">
        <p14:creationId xmlns:p14="http://schemas.microsoft.com/office/powerpoint/2010/main" val="1659448568"/>
      </p:ext>
    </p:extLst>
  </p:cSld>
  <p:clrMapOvr>
    <a:masterClrMapping/>
  </p:clrMapOvr>
  <p:transition/>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Backups (</a:t>
            </a:r>
            <a:r>
              <a:rPr lang="en-US" i="1" dirty="0"/>
              <a:t>continued</a:t>
            </a:r>
            <a:r>
              <a:rPr lang="en-US" dirty="0"/>
              <a:t>)</a:t>
            </a:r>
            <a:endParaRPr lang="en-US" dirty="0" smtClean="0"/>
          </a:p>
        </p:txBody>
      </p:sp>
      <p:sp>
        <p:nvSpPr>
          <p:cNvPr id="17411" name="Rectangle 3"/>
          <p:cNvSpPr>
            <a:spLocks noGrp="1" noChangeArrowheads="1"/>
          </p:cNvSpPr>
          <p:nvPr>
            <p:ph idx="1"/>
          </p:nvPr>
        </p:nvSpPr>
        <p:spPr/>
        <p:txBody>
          <a:bodyPr/>
          <a:lstStyle/>
          <a:p>
            <a:r>
              <a:rPr lang="en-US" altLang="en-US" dirty="0" smtClean="0"/>
              <a:t>S</a:t>
            </a:r>
            <a:r>
              <a:rPr lang="en-US" dirty="0"/>
              <a:t>torage of </a:t>
            </a:r>
            <a:r>
              <a:rPr lang="en-US" dirty="0" smtClean="0"/>
              <a:t>backups involves different aspects.</a:t>
            </a:r>
          </a:p>
          <a:p>
            <a:pPr lvl="1"/>
            <a:r>
              <a:rPr lang="en-US" altLang="en-US" dirty="0" smtClean="0"/>
              <a:t>It is important </a:t>
            </a:r>
            <a:r>
              <a:rPr lang="en-US" altLang="en-US" dirty="0"/>
              <a:t>to consider </a:t>
            </a:r>
            <a:r>
              <a:rPr lang="en-US" altLang="en-US" dirty="0" smtClean="0"/>
              <a:t>the expense </a:t>
            </a:r>
            <a:r>
              <a:rPr lang="en-US" altLang="en-US" dirty="0"/>
              <a:t>of storing the backups</a:t>
            </a:r>
            <a:r>
              <a:rPr lang="en-US" altLang="en-US" dirty="0" smtClean="0"/>
              <a:t>.</a:t>
            </a:r>
          </a:p>
          <a:p>
            <a:pPr lvl="1"/>
            <a:r>
              <a:rPr lang="en-US" altLang="en-US" dirty="0" smtClean="0"/>
              <a:t>It is not a good idea </a:t>
            </a:r>
            <a:r>
              <a:rPr lang="en-US" altLang="en-US" dirty="0"/>
              <a:t>to </a:t>
            </a:r>
            <a:r>
              <a:rPr lang="en-US" altLang="en-US" dirty="0" smtClean="0"/>
              <a:t>store </a:t>
            </a:r>
            <a:r>
              <a:rPr lang="en-US" altLang="en-US" dirty="0"/>
              <a:t>all </a:t>
            </a:r>
            <a:r>
              <a:rPr lang="en-US" altLang="en-US" dirty="0" smtClean="0"/>
              <a:t>backups </a:t>
            </a:r>
            <a:r>
              <a:rPr lang="en-US" altLang="en-US" dirty="0"/>
              <a:t>together for quick and easy recovery actions</a:t>
            </a:r>
            <a:r>
              <a:rPr lang="en-US" altLang="en-US" dirty="0" smtClean="0"/>
              <a:t>.</a:t>
            </a:r>
          </a:p>
          <a:p>
            <a:pPr lvl="1"/>
            <a:r>
              <a:rPr lang="en-US" altLang="en-US" dirty="0"/>
              <a:t>The solution is to keep copies of backups in separate </a:t>
            </a:r>
            <a:r>
              <a:rPr lang="en-US" altLang="en-US" dirty="0" smtClean="0"/>
              <a:t>locations with the most recent </a:t>
            </a:r>
            <a:r>
              <a:rPr lang="en-US" altLang="en-US" dirty="0"/>
              <a:t>copy </a:t>
            </a:r>
            <a:r>
              <a:rPr lang="en-US" altLang="en-US" dirty="0" smtClean="0"/>
              <a:t>stored locally.</a:t>
            </a:r>
          </a:p>
          <a:p>
            <a:pPr lvl="1"/>
            <a:r>
              <a:rPr lang="en-US" altLang="en-US" dirty="0"/>
              <a:t>A </a:t>
            </a:r>
            <a:r>
              <a:rPr lang="en-US" altLang="en-US" dirty="0" smtClean="0"/>
              <a:t>more recent </a:t>
            </a:r>
            <a:r>
              <a:rPr lang="en-US" altLang="en-US" dirty="0"/>
              <a:t>advance is online backup </a:t>
            </a:r>
            <a:r>
              <a:rPr lang="en-US" altLang="en-US" dirty="0" smtClean="0"/>
              <a:t>services.</a:t>
            </a:r>
          </a:p>
          <a:p>
            <a:pPr lvl="1"/>
            <a:r>
              <a:rPr lang="en-US" altLang="en-US" dirty="0" smtClean="0"/>
              <a:t>A </a:t>
            </a:r>
            <a:r>
              <a:rPr lang="en-US" altLang="en-US" dirty="0"/>
              <a:t>number of third-party companies offer high-speed connections for storing data in a separate facility</a:t>
            </a:r>
            <a:r>
              <a:rPr lang="en-US" altLang="en-US" dirty="0" smtClean="0"/>
              <a:t>.</a:t>
            </a:r>
          </a:p>
        </p:txBody>
      </p:sp>
    </p:spTree>
    <p:extLst>
      <p:ext uri="{BB962C8B-B14F-4D97-AF65-F5344CB8AC3E}">
        <p14:creationId xmlns:p14="http://schemas.microsoft.com/office/powerpoint/2010/main" val="3387589013"/>
      </p:ext>
    </p:extLst>
  </p:cSld>
  <p:clrMapOvr>
    <a:masterClrMapping/>
  </p:clrMapOvr>
  <p:transition/>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Backups (</a:t>
            </a:r>
            <a:r>
              <a:rPr lang="en-US" i="1" dirty="0"/>
              <a:t>continued</a:t>
            </a:r>
            <a:r>
              <a:rPr lang="en-US" dirty="0"/>
              <a:t>)</a:t>
            </a:r>
            <a:endParaRPr lang="en-US" dirty="0" smtClean="0"/>
          </a:p>
        </p:txBody>
      </p:sp>
      <p:sp>
        <p:nvSpPr>
          <p:cNvPr id="17411" name="Rectangle 3"/>
          <p:cNvSpPr>
            <a:spLocks noGrp="1" noChangeArrowheads="1"/>
          </p:cNvSpPr>
          <p:nvPr>
            <p:ph idx="1"/>
          </p:nvPr>
        </p:nvSpPr>
        <p:spPr/>
        <p:txBody>
          <a:bodyPr/>
          <a:lstStyle/>
          <a:p>
            <a:r>
              <a:rPr lang="en-US" altLang="en-US" dirty="0" smtClean="0"/>
              <a:t>Long-term storage of backups presents other issues.</a:t>
            </a:r>
          </a:p>
          <a:p>
            <a:pPr lvl="1"/>
            <a:r>
              <a:rPr lang="en-US" altLang="en-US" dirty="0" smtClean="0"/>
              <a:t>Degradation of </a:t>
            </a:r>
            <a:r>
              <a:rPr lang="en-US" altLang="en-US" dirty="0"/>
              <a:t>the media is a distinct possibility and needs to be </a:t>
            </a:r>
            <a:r>
              <a:rPr lang="en-US" altLang="en-US" dirty="0" smtClean="0"/>
              <a:t>considered.</a:t>
            </a:r>
          </a:p>
          <a:p>
            <a:pPr lvl="1"/>
            <a:r>
              <a:rPr lang="en-US" altLang="en-US" dirty="0"/>
              <a:t>Another consideration is advances in </a:t>
            </a:r>
            <a:r>
              <a:rPr lang="en-US" altLang="en-US" dirty="0" smtClean="0"/>
              <a:t>technology as the </a:t>
            </a:r>
            <a:r>
              <a:rPr lang="en-US" altLang="en-US" dirty="0"/>
              <a:t>media you </a:t>
            </a:r>
            <a:r>
              <a:rPr lang="en-US" altLang="en-US" dirty="0" smtClean="0"/>
              <a:t>used to </a:t>
            </a:r>
            <a:r>
              <a:rPr lang="en-US" altLang="en-US" dirty="0"/>
              <a:t>store your data two years ago may now be considered </a:t>
            </a:r>
            <a:r>
              <a:rPr lang="en-US" altLang="en-US" dirty="0" smtClean="0"/>
              <a:t>obsolete.</a:t>
            </a:r>
          </a:p>
          <a:p>
            <a:pPr lvl="1"/>
            <a:r>
              <a:rPr lang="en-US" altLang="en-US" dirty="0"/>
              <a:t>Software applications </a:t>
            </a:r>
            <a:r>
              <a:rPr lang="en-US" altLang="en-US" dirty="0" smtClean="0"/>
              <a:t>evolve</a:t>
            </a:r>
            <a:r>
              <a:rPr lang="en-US" altLang="en-US" dirty="0"/>
              <a:t>, and </a:t>
            </a:r>
            <a:r>
              <a:rPr lang="en-US" altLang="en-US" dirty="0" smtClean="0"/>
              <a:t>the media </a:t>
            </a:r>
            <a:r>
              <a:rPr lang="en-US" altLang="en-US" dirty="0"/>
              <a:t>may be present but may not be compatible with current versions </a:t>
            </a:r>
            <a:r>
              <a:rPr lang="en-US" altLang="en-US" dirty="0" smtClean="0"/>
              <a:t>of the software.</a:t>
            </a:r>
          </a:p>
          <a:p>
            <a:pPr lvl="1"/>
            <a:r>
              <a:rPr lang="en-US" altLang="en-US" dirty="0" smtClean="0"/>
              <a:t>Security related issue</a:t>
            </a:r>
            <a:r>
              <a:rPr lang="en-US" altLang="en-US" dirty="0"/>
              <a:t>: </a:t>
            </a:r>
            <a:r>
              <a:rPr lang="en-US" altLang="en-US" dirty="0" smtClean="0"/>
              <a:t>more </a:t>
            </a:r>
            <a:r>
              <a:rPr lang="en-US" altLang="en-US" dirty="0"/>
              <a:t>than one employee in the company should know the key to decrypt the </a:t>
            </a:r>
            <a:r>
              <a:rPr lang="en-US" altLang="en-US" dirty="0" smtClean="0"/>
              <a:t>files.</a:t>
            </a:r>
          </a:p>
        </p:txBody>
      </p:sp>
    </p:spTree>
    <p:extLst>
      <p:ext uri="{BB962C8B-B14F-4D97-AF65-F5344CB8AC3E}">
        <p14:creationId xmlns:p14="http://schemas.microsoft.com/office/powerpoint/2010/main" val="3786500262"/>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609600" y="5715000"/>
            <a:ext cx="7924800" cy="457200"/>
          </a:xfrm>
        </p:spPr>
        <p:txBody>
          <a:bodyPr/>
          <a:lstStyle/>
          <a:p>
            <a:r>
              <a:rPr lang="en-US" dirty="0"/>
              <a:t>Figure 20.1 A planning decision flowchart for risk management</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5460" y="1371600"/>
            <a:ext cx="5593080" cy="3961765"/>
          </a:xfrm>
          <a:prstGeom prst="rect">
            <a:avLst/>
          </a:prstGeom>
        </p:spPr>
      </p:pic>
    </p:spTree>
    <p:extLst>
      <p:ext uri="{BB962C8B-B14F-4D97-AF65-F5344CB8AC3E}">
        <p14:creationId xmlns:p14="http://schemas.microsoft.com/office/powerpoint/2010/main" val="2601458845"/>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Alternative Sites</a:t>
            </a:r>
          </a:p>
        </p:txBody>
      </p:sp>
      <p:sp>
        <p:nvSpPr>
          <p:cNvPr id="18435" name="Rectangle 3"/>
          <p:cNvSpPr>
            <a:spLocks noGrp="1" noChangeArrowheads="1"/>
          </p:cNvSpPr>
          <p:nvPr>
            <p:ph idx="1"/>
          </p:nvPr>
        </p:nvSpPr>
        <p:spPr>
          <a:xfrm>
            <a:off x="457200" y="1981200"/>
            <a:ext cx="8229600" cy="4724400"/>
          </a:xfrm>
        </p:spPr>
        <p:txBody>
          <a:bodyPr/>
          <a:lstStyle/>
          <a:p>
            <a:r>
              <a:rPr lang="en-US" altLang="en-US" dirty="0"/>
              <a:t>Determination of when or if an alternative site is needed should be included in recovery and continuity plans</a:t>
            </a:r>
            <a:r>
              <a:rPr lang="en-US" altLang="en-US" dirty="0" smtClean="0"/>
              <a:t>.</a:t>
            </a:r>
          </a:p>
          <a:p>
            <a:r>
              <a:rPr lang="en-US" altLang="en-US" dirty="0"/>
              <a:t>A </a:t>
            </a:r>
            <a:r>
              <a:rPr lang="en-US" altLang="en-US" b="1" dirty="0"/>
              <a:t>hot site </a:t>
            </a:r>
            <a:r>
              <a:rPr lang="en-US" altLang="en-US" dirty="0"/>
              <a:t>is a fully configured environment that is similar to the normal operating </a:t>
            </a:r>
            <a:r>
              <a:rPr lang="en-US" altLang="en-US" dirty="0" smtClean="0"/>
              <a:t>environment.</a:t>
            </a:r>
          </a:p>
          <a:p>
            <a:pPr lvl="1"/>
            <a:r>
              <a:rPr lang="en-US" altLang="en-US" dirty="0" smtClean="0"/>
              <a:t>The site can </a:t>
            </a:r>
            <a:r>
              <a:rPr lang="en-US" altLang="en-US" dirty="0"/>
              <a:t>be operational immediately or within a few hours, depending on its configuration and the needs of the organization</a:t>
            </a:r>
            <a:r>
              <a:rPr lang="en-US" altLang="en-US" dirty="0" smtClean="0"/>
              <a:t>.</a:t>
            </a:r>
          </a:p>
        </p:txBody>
      </p:sp>
    </p:spTree>
    <p:extLst>
      <p:ext uri="{BB962C8B-B14F-4D97-AF65-F5344CB8AC3E}">
        <p14:creationId xmlns:p14="http://schemas.microsoft.com/office/powerpoint/2010/main" val="4240163635"/>
      </p:ext>
    </p:extLst>
  </p:cSld>
  <p:clrMapOvr>
    <a:masterClrMapping/>
  </p:clrMapOvr>
  <p:transition/>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Alternative Sites (</a:t>
            </a:r>
            <a:r>
              <a:rPr lang="en-US" i="1" dirty="0" smtClean="0"/>
              <a:t>continued</a:t>
            </a:r>
            <a:r>
              <a:rPr lang="en-US" dirty="0" smtClean="0"/>
              <a:t>)</a:t>
            </a:r>
          </a:p>
        </p:txBody>
      </p:sp>
      <p:sp>
        <p:nvSpPr>
          <p:cNvPr id="18435" name="Rectangle 3"/>
          <p:cNvSpPr>
            <a:spLocks noGrp="1" noChangeArrowheads="1"/>
          </p:cNvSpPr>
          <p:nvPr>
            <p:ph idx="1"/>
          </p:nvPr>
        </p:nvSpPr>
        <p:spPr>
          <a:xfrm>
            <a:off x="457200" y="1981200"/>
            <a:ext cx="8229600" cy="4724400"/>
          </a:xfrm>
        </p:spPr>
        <p:txBody>
          <a:bodyPr/>
          <a:lstStyle/>
          <a:p>
            <a:r>
              <a:rPr lang="en-US" altLang="en-US" dirty="0" smtClean="0"/>
              <a:t>A </a:t>
            </a:r>
            <a:r>
              <a:rPr lang="en-US" altLang="en-US" b="1" dirty="0"/>
              <a:t>warm site </a:t>
            </a:r>
            <a:r>
              <a:rPr lang="en-US" altLang="en-US" dirty="0"/>
              <a:t>is partially configured, usually having the peripherals and software but perhaps not the more expensive main processing </a:t>
            </a:r>
            <a:r>
              <a:rPr lang="en-US" altLang="en-US" dirty="0" smtClean="0"/>
              <a:t>computer.</a:t>
            </a:r>
          </a:p>
          <a:p>
            <a:pPr lvl="1"/>
            <a:r>
              <a:rPr lang="en-US" altLang="en-US" dirty="0" smtClean="0"/>
              <a:t>It </a:t>
            </a:r>
            <a:r>
              <a:rPr lang="en-US" altLang="en-US" dirty="0"/>
              <a:t>is designed to be operational within a few </a:t>
            </a:r>
            <a:r>
              <a:rPr lang="en-US" altLang="en-US" dirty="0" smtClean="0"/>
              <a:t>days.</a:t>
            </a:r>
          </a:p>
          <a:p>
            <a:r>
              <a:rPr lang="en-US" altLang="en-US" dirty="0" smtClean="0"/>
              <a:t>A </a:t>
            </a:r>
            <a:r>
              <a:rPr lang="en-US" altLang="en-US" b="1" dirty="0"/>
              <a:t>cold site </a:t>
            </a:r>
            <a:r>
              <a:rPr lang="en-US" altLang="en-US" dirty="0"/>
              <a:t>has the basic environmental controls necessary to operate but has few of the computing components necessary for </a:t>
            </a:r>
            <a:r>
              <a:rPr lang="en-US" altLang="en-US" dirty="0" smtClean="0"/>
              <a:t>processing.</a:t>
            </a:r>
          </a:p>
          <a:p>
            <a:pPr lvl="1"/>
            <a:r>
              <a:rPr lang="en-US" altLang="en-US" dirty="0" smtClean="0"/>
              <a:t>Getting </a:t>
            </a:r>
            <a:r>
              <a:rPr lang="en-US" altLang="en-US" dirty="0"/>
              <a:t>a cold site operational may take weeks</a:t>
            </a:r>
            <a:r>
              <a:rPr lang="en-US" altLang="en-US" dirty="0" smtClean="0"/>
              <a:t>.</a:t>
            </a:r>
          </a:p>
        </p:txBody>
      </p:sp>
    </p:spTree>
    <p:extLst>
      <p:ext uri="{BB962C8B-B14F-4D97-AF65-F5344CB8AC3E}">
        <p14:creationId xmlns:p14="http://schemas.microsoft.com/office/powerpoint/2010/main" val="4125842995"/>
      </p:ext>
    </p:extLst>
  </p:cSld>
  <p:clrMapOvr>
    <a:masterClrMapping/>
  </p:clrMapOvr>
  <p:transition/>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Alternative Sites (</a:t>
            </a:r>
            <a:r>
              <a:rPr lang="en-US" i="1" dirty="0" smtClean="0"/>
              <a:t>continued</a:t>
            </a:r>
            <a:r>
              <a:rPr lang="en-US" dirty="0" smtClean="0"/>
              <a:t>)</a:t>
            </a:r>
          </a:p>
        </p:txBody>
      </p:sp>
      <p:sp>
        <p:nvSpPr>
          <p:cNvPr id="18435" name="Rectangle 3"/>
          <p:cNvSpPr>
            <a:spLocks noGrp="1" noChangeArrowheads="1"/>
          </p:cNvSpPr>
          <p:nvPr>
            <p:ph idx="1"/>
          </p:nvPr>
        </p:nvSpPr>
        <p:spPr/>
        <p:txBody>
          <a:bodyPr/>
          <a:lstStyle/>
          <a:p>
            <a:r>
              <a:rPr lang="en-US" altLang="en-US" dirty="0" smtClean="0"/>
              <a:t>A </a:t>
            </a:r>
            <a:r>
              <a:rPr lang="en-US" altLang="en-US" dirty="0"/>
              <a:t>mobile backup site generally is a trailer with the required computers and electrical </a:t>
            </a:r>
            <a:r>
              <a:rPr lang="en-US" altLang="en-US" dirty="0" smtClean="0"/>
              <a:t>power.</a:t>
            </a:r>
          </a:p>
          <a:p>
            <a:pPr lvl="1"/>
            <a:r>
              <a:rPr lang="en-US" altLang="en-US" dirty="0" smtClean="0"/>
              <a:t>It can </a:t>
            </a:r>
            <a:r>
              <a:rPr lang="en-US" altLang="en-US" dirty="0"/>
              <a:t>be driven to a location within hours of a disaster and set up to commence processing immediately</a:t>
            </a:r>
            <a:r>
              <a:rPr lang="en-US" altLang="en-US" dirty="0" smtClean="0"/>
              <a:t>.</a:t>
            </a:r>
          </a:p>
          <a:p>
            <a:r>
              <a:rPr lang="en-US" dirty="0"/>
              <a:t>Shared alternate sites may also be </a:t>
            </a:r>
            <a:r>
              <a:rPr lang="en-US" dirty="0" smtClean="0"/>
              <a:t>considered.</a:t>
            </a:r>
          </a:p>
          <a:p>
            <a:r>
              <a:rPr lang="en-US" altLang="en-US" dirty="0">
                <a:ea typeface="ヒラギノ角ゴ Pro W3" pitchFamily="-112" charset="-128"/>
              </a:rPr>
              <a:t>With </a:t>
            </a:r>
            <a:r>
              <a:rPr lang="en-US" altLang="en-US" b="1" dirty="0">
                <a:ea typeface="ヒラギノ角ゴ Pro W3" pitchFamily="-112" charset="-128"/>
              </a:rPr>
              <a:t>a mutual aid agreement</a:t>
            </a:r>
            <a:r>
              <a:rPr lang="en-US" altLang="en-US" dirty="0">
                <a:ea typeface="ヒラギノ角ゴ Pro W3" pitchFamily="-112" charset="-128"/>
              </a:rPr>
              <a:t>,</a:t>
            </a:r>
            <a:r>
              <a:rPr lang="en-US" altLang="en-US" b="1" dirty="0">
                <a:ea typeface="ヒラギノ角ゴ Pro W3" pitchFamily="-112" charset="-128"/>
              </a:rPr>
              <a:t> </a:t>
            </a:r>
            <a:r>
              <a:rPr lang="en-US" altLang="en-US" dirty="0">
                <a:ea typeface="ヒラギノ角ゴ Pro W3" pitchFamily="-112" charset="-128"/>
              </a:rPr>
              <a:t>similar organizations agree to assume the processing for the other party in the event a disaster </a:t>
            </a:r>
            <a:r>
              <a:rPr lang="en-US" altLang="en-US" dirty="0" smtClean="0">
                <a:ea typeface="ヒラギノ角ゴ Pro W3" pitchFamily="-112" charset="-128"/>
              </a:rPr>
              <a:t>occurs</a:t>
            </a:r>
            <a:r>
              <a:rPr lang="en-US" altLang="en-US" dirty="0" smtClean="0"/>
              <a:t>.</a:t>
            </a:r>
          </a:p>
          <a:p>
            <a:pPr lvl="1"/>
            <a:r>
              <a:rPr lang="en-US" altLang="en-US" dirty="0">
                <a:ea typeface="ヒラギノ角ゴ Pro W3" pitchFamily="-112" charset="-128"/>
              </a:rPr>
              <a:t>This is sometimes referred to as a reciprocal site</a:t>
            </a:r>
            <a:r>
              <a:rPr lang="en-US" altLang="en-US" dirty="0" smtClean="0">
                <a:ea typeface="ヒラギノ角ゴ Pro W3" pitchFamily="-112" charset="-128"/>
              </a:rPr>
              <a:t>.</a:t>
            </a:r>
            <a:endParaRPr lang="en-US" altLang="en-US" dirty="0" smtClean="0"/>
          </a:p>
        </p:txBody>
      </p:sp>
    </p:spTree>
    <p:extLst>
      <p:ext uri="{BB962C8B-B14F-4D97-AF65-F5344CB8AC3E}">
        <p14:creationId xmlns:p14="http://schemas.microsoft.com/office/powerpoint/2010/main" val="680977362"/>
      </p:ext>
    </p:extLst>
  </p:cSld>
  <p:clrMapOvr>
    <a:masterClrMapping/>
  </p:clrMapOvr>
  <p:transition/>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Utilities</a:t>
            </a:r>
          </a:p>
        </p:txBody>
      </p:sp>
      <p:sp>
        <p:nvSpPr>
          <p:cNvPr id="19459" name="Rectangle 3"/>
          <p:cNvSpPr>
            <a:spLocks noGrp="1" noChangeArrowheads="1"/>
          </p:cNvSpPr>
          <p:nvPr>
            <p:ph idx="1"/>
          </p:nvPr>
        </p:nvSpPr>
        <p:spPr/>
        <p:txBody>
          <a:bodyPr/>
          <a:lstStyle/>
          <a:p>
            <a:r>
              <a:rPr lang="en-US" altLang="en-US" dirty="0" smtClean="0"/>
              <a:t>The interruption of power is a common issue during a disaster.</a:t>
            </a:r>
          </a:p>
          <a:p>
            <a:pPr lvl="1"/>
            <a:r>
              <a:rPr lang="en-US" altLang="en-US" dirty="0" smtClean="0">
                <a:ea typeface="ヒラギノ角ゴ Pro W3" pitchFamily="-112" charset="-128"/>
              </a:rPr>
              <a:t>For </a:t>
            </a:r>
            <a:r>
              <a:rPr lang="en-US" altLang="en-US" dirty="0">
                <a:ea typeface="ヒラギノ角ゴ Pro W3" pitchFamily="-112" charset="-128"/>
              </a:rPr>
              <a:t>short-term </a:t>
            </a:r>
            <a:r>
              <a:rPr lang="en-US" altLang="en-US" dirty="0" smtClean="0">
                <a:ea typeface="ヒラギノ角ゴ Pro W3" pitchFamily="-112" charset="-128"/>
              </a:rPr>
              <a:t>interruptions, uninterruptible </a:t>
            </a:r>
            <a:r>
              <a:rPr lang="en-US" altLang="en-US" dirty="0">
                <a:ea typeface="ヒラギノ角ゴ Pro W3" pitchFamily="-112" charset="-128"/>
              </a:rPr>
              <a:t>power supplies (UPSs) may </a:t>
            </a:r>
            <a:r>
              <a:rPr lang="en-US" altLang="en-US" dirty="0" smtClean="0">
                <a:ea typeface="ヒラギノ角ゴ Pro W3" pitchFamily="-112" charset="-128"/>
              </a:rPr>
              <a:t>suffice.</a:t>
            </a:r>
          </a:p>
          <a:p>
            <a:pPr lvl="1"/>
            <a:r>
              <a:rPr lang="en-US" dirty="0"/>
              <a:t>For continued operations that extend beyond a few minutes</a:t>
            </a:r>
            <a:r>
              <a:rPr lang="en-US" dirty="0" smtClean="0"/>
              <a:t>, a backup </a:t>
            </a:r>
            <a:r>
              <a:rPr lang="en-US" dirty="0"/>
              <a:t>emergency </a:t>
            </a:r>
            <a:r>
              <a:rPr lang="en-US" dirty="0" smtClean="0"/>
              <a:t>generator</a:t>
            </a:r>
            <a:r>
              <a:rPr lang="en-US" dirty="0"/>
              <a:t> </a:t>
            </a:r>
            <a:r>
              <a:rPr lang="en-US" dirty="0" smtClean="0"/>
              <a:t>is used.</a:t>
            </a:r>
          </a:p>
          <a:p>
            <a:pPr lvl="2"/>
            <a:r>
              <a:rPr lang="en-US" dirty="0" smtClean="0"/>
              <a:t>They are </a:t>
            </a:r>
            <a:r>
              <a:rPr lang="en-US" dirty="0"/>
              <a:t>not a simple, maintenance-free </a:t>
            </a:r>
            <a:r>
              <a:rPr lang="en-US" dirty="0" smtClean="0"/>
              <a:t>solution.</a:t>
            </a:r>
          </a:p>
          <a:p>
            <a:pPr lvl="1"/>
            <a:r>
              <a:rPr lang="en-US" dirty="0"/>
              <a:t>When determining the need for backup power, </a:t>
            </a:r>
            <a:r>
              <a:rPr lang="en-US" dirty="0" smtClean="0"/>
              <a:t>do not </a:t>
            </a:r>
            <a:r>
              <a:rPr lang="en-US" dirty="0"/>
              <a:t>forget to factor in environmental </a:t>
            </a:r>
            <a:r>
              <a:rPr lang="en-US" dirty="0" smtClean="0"/>
              <a:t>conditions.</a:t>
            </a:r>
          </a:p>
          <a:p>
            <a:pPr lvl="1"/>
            <a:r>
              <a:rPr lang="en-US" dirty="0">
                <a:ea typeface="ヒラギノ角ゴ Pro W3" pitchFamily="-111" charset="-128"/>
                <a:cs typeface="ヒラギノ角ゴ Pro W3" pitchFamily="-111" charset="-128"/>
              </a:rPr>
              <a:t>Planning for redundant means of </a:t>
            </a:r>
            <a:r>
              <a:rPr lang="en-US" dirty="0" smtClean="0">
                <a:ea typeface="ヒラギノ角ゴ Pro W3" pitchFamily="-111" charset="-128"/>
                <a:cs typeface="ヒラギノ角ゴ Pro W3" pitchFamily="-111" charset="-128"/>
              </a:rPr>
              <a:t>communication can </a:t>
            </a:r>
            <a:r>
              <a:rPr lang="en-US" dirty="0">
                <a:ea typeface="ヒラギノ角ゴ Pro W3" pitchFamily="-111" charset="-128"/>
                <a:cs typeface="ヒラギノ角ゴ Pro W3" pitchFamily="-111" charset="-128"/>
              </a:rPr>
              <a:t>help with most </a:t>
            </a:r>
            <a:r>
              <a:rPr lang="en-US" dirty="0" smtClean="0">
                <a:ea typeface="ヒラギノ角ゴ Pro W3" pitchFamily="-111" charset="-128"/>
                <a:cs typeface="ヒラギノ角ゴ Pro W3" pitchFamily="-111" charset="-128"/>
              </a:rPr>
              <a:t>outages</a:t>
            </a:r>
            <a:r>
              <a:rPr lang="en-US" dirty="0">
                <a:ea typeface="ヒラギノ角ゴ Pro W3" pitchFamily="-111" charset="-128"/>
                <a:cs typeface="ヒラギノ角ゴ Pro W3" pitchFamily="-111" charset="-128"/>
              </a:rPr>
              <a:t>.</a:t>
            </a:r>
            <a:endParaRPr lang="en-US" dirty="0" smtClean="0"/>
          </a:p>
        </p:txBody>
      </p:sp>
    </p:spTree>
    <p:extLst>
      <p:ext uri="{BB962C8B-B14F-4D97-AF65-F5344CB8AC3E}">
        <p14:creationId xmlns:p14="http://schemas.microsoft.com/office/powerpoint/2010/main" val="3528769562"/>
      </p:ext>
    </p:extLst>
  </p:cSld>
  <p:clrMapOvr>
    <a:masterClrMapping/>
  </p:clrMapOvr>
  <p:transition/>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Secure Recovery</a:t>
            </a:r>
          </a:p>
        </p:txBody>
      </p:sp>
      <p:sp>
        <p:nvSpPr>
          <p:cNvPr id="20483" name="Rectangle 3"/>
          <p:cNvSpPr>
            <a:spLocks noGrp="1" noChangeArrowheads="1"/>
          </p:cNvSpPr>
          <p:nvPr>
            <p:ph idx="1"/>
          </p:nvPr>
        </p:nvSpPr>
        <p:spPr/>
        <p:txBody>
          <a:bodyPr/>
          <a:lstStyle/>
          <a:p>
            <a:r>
              <a:rPr lang="en-US" altLang="en-US" dirty="0"/>
              <a:t>Several companies </a:t>
            </a:r>
            <a:r>
              <a:rPr lang="en-US" altLang="en-US" dirty="0" smtClean="0"/>
              <a:t>advertise </a:t>
            </a:r>
            <a:r>
              <a:rPr lang="en-US" altLang="en-US" dirty="0"/>
              <a:t>secure recovery sites or offices from which your organization can again begin to operate in a secure environment</a:t>
            </a:r>
            <a:r>
              <a:rPr lang="en-US" altLang="en-US" dirty="0" smtClean="0"/>
              <a:t>.</a:t>
            </a:r>
          </a:p>
          <a:p>
            <a:r>
              <a:rPr lang="en-US" altLang="en-US" dirty="0" smtClean="0"/>
              <a:t>Secure </a:t>
            </a:r>
            <a:r>
              <a:rPr lang="en-US" altLang="en-US" dirty="0"/>
              <a:t>recovery is also advertised by other organizations that provide services that can remotely (over the Internet, for example) provide restoration services for critical files and data</a:t>
            </a:r>
            <a:r>
              <a:rPr lang="en-US" altLang="en-US" dirty="0" smtClean="0"/>
              <a:t>.</a:t>
            </a:r>
          </a:p>
          <a:p>
            <a:r>
              <a:rPr lang="en-US" altLang="en-US" dirty="0"/>
              <a:t>In both cases—the actual physical suites and the remote service—security is an important element.</a:t>
            </a:r>
          </a:p>
        </p:txBody>
      </p:sp>
    </p:spTree>
    <p:extLst>
      <p:ext uri="{BB962C8B-B14F-4D97-AF65-F5344CB8AC3E}">
        <p14:creationId xmlns:p14="http://schemas.microsoft.com/office/powerpoint/2010/main" val="1932590950"/>
      </p:ext>
    </p:extLst>
  </p:cSld>
  <p:clrMapOvr>
    <a:masterClrMapping/>
  </p:clrMapOvr>
  <p:transition/>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Cloud Computing</a:t>
            </a:r>
          </a:p>
        </p:txBody>
      </p:sp>
      <p:sp>
        <p:nvSpPr>
          <p:cNvPr id="21507" name="Rectangle 3"/>
          <p:cNvSpPr>
            <a:spLocks noGrp="1" noChangeArrowheads="1"/>
          </p:cNvSpPr>
          <p:nvPr>
            <p:ph idx="1"/>
          </p:nvPr>
        </p:nvSpPr>
        <p:spPr/>
        <p:txBody>
          <a:bodyPr/>
          <a:lstStyle/>
          <a:p>
            <a:r>
              <a:rPr lang="en-US" altLang="en-US" dirty="0"/>
              <a:t>Infrastructure as a Service (IaaS</a:t>
            </a:r>
            <a:r>
              <a:rPr lang="en-US" altLang="en-US" dirty="0" smtClean="0"/>
              <a:t>) may be employed.</a:t>
            </a:r>
          </a:p>
          <a:p>
            <a:pPr lvl="1"/>
            <a:r>
              <a:rPr lang="en-US" altLang="en-US" dirty="0" smtClean="0"/>
              <a:t>Instead </a:t>
            </a:r>
            <a:r>
              <a:rPr lang="en-US" altLang="en-US" dirty="0"/>
              <a:t>of owning and operating a dedicated set of servers for common business functions </a:t>
            </a:r>
            <a:r>
              <a:rPr lang="en-US" altLang="en-US" dirty="0" smtClean="0"/>
              <a:t>(such </a:t>
            </a:r>
            <a:r>
              <a:rPr lang="en-US" altLang="en-US" dirty="0"/>
              <a:t>as database services, file storage, e-mail services, and so </a:t>
            </a:r>
            <a:r>
              <a:rPr lang="en-US" altLang="en-US" dirty="0" smtClean="0"/>
              <a:t>forth), </a:t>
            </a:r>
            <a:r>
              <a:rPr lang="en-US" altLang="en-US" dirty="0"/>
              <a:t>an organization can contract with third parties to provide these services over the Internet from their server </a:t>
            </a:r>
            <a:r>
              <a:rPr lang="en-US" altLang="en-US" dirty="0" smtClean="0"/>
              <a:t>farms.</a:t>
            </a:r>
          </a:p>
          <a:p>
            <a:r>
              <a:rPr lang="en-US" altLang="en-US" dirty="0" smtClean="0"/>
              <a:t>Pushing </a:t>
            </a:r>
            <a:r>
              <a:rPr lang="en-US" altLang="en-US" dirty="0"/>
              <a:t>computing into the cloud may make good business sense from a cost </a:t>
            </a:r>
            <a:r>
              <a:rPr lang="en-US" altLang="en-US" dirty="0" smtClean="0"/>
              <a:t>perspective.</a:t>
            </a:r>
          </a:p>
          <a:p>
            <a:r>
              <a:rPr lang="en-US" altLang="en-US" dirty="0" smtClean="0">
                <a:ea typeface="ヒラギノ角ゴ Pro W3" pitchFamily="-112" charset="-128"/>
              </a:rPr>
              <a:t>Your </a:t>
            </a:r>
            <a:r>
              <a:rPr lang="en-US" altLang="en-US" dirty="0">
                <a:ea typeface="ヒラギノ角ゴ Pro W3" pitchFamily="-112" charset="-128"/>
              </a:rPr>
              <a:t>organization is </a:t>
            </a:r>
            <a:r>
              <a:rPr lang="en-US" altLang="en-US" dirty="0" smtClean="0">
                <a:ea typeface="ヒラギノ角ゴ Pro W3" pitchFamily="-112" charset="-128"/>
              </a:rPr>
              <a:t>responsible </a:t>
            </a:r>
            <a:r>
              <a:rPr lang="en-US" altLang="en-US" dirty="0">
                <a:ea typeface="ヒラギノ角ゴ Pro W3" pitchFamily="-112" charset="-128"/>
              </a:rPr>
              <a:t>for ensuring </a:t>
            </a:r>
            <a:r>
              <a:rPr lang="en-US" altLang="en-US" dirty="0" smtClean="0">
                <a:ea typeface="ヒラギノ角ゴ Pro W3" pitchFamily="-112" charset="-128"/>
              </a:rPr>
              <a:t>all </a:t>
            </a:r>
            <a:r>
              <a:rPr lang="en-US" altLang="en-US" dirty="0">
                <a:ea typeface="ヒラギノ角ゴ Pro W3" pitchFamily="-112" charset="-128"/>
              </a:rPr>
              <a:t>the appropriate security measures are properly in </a:t>
            </a:r>
            <a:r>
              <a:rPr lang="en-US" altLang="en-US" dirty="0" smtClean="0">
                <a:ea typeface="ヒラギノ角ゴ Pro W3" pitchFamily="-112" charset="-128"/>
              </a:rPr>
              <a:t>place.</a:t>
            </a:r>
            <a:endParaRPr lang="en-US" altLang="en-US" dirty="0" smtClean="0"/>
          </a:p>
        </p:txBody>
      </p:sp>
    </p:spTree>
    <p:extLst>
      <p:ext uri="{BB962C8B-B14F-4D97-AF65-F5344CB8AC3E}">
        <p14:creationId xmlns:p14="http://schemas.microsoft.com/office/powerpoint/2010/main" val="638866473"/>
      </p:ext>
    </p:extLst>
  </p:cSld>
  <p:clrMapOvr>
    <a:masterClrMapping/>
  </p:clrMapOvr>
  <p:transition/>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High Availability and Fault Tolerance</a:t>
            </a:r>
          </a:p>
        </p:txBody>
      </p:sp>
      <p:sp>
        <p:nvSpPr>
          <p:cNvPr id="22531" name="Rectangle 3"/>
          <p:cNvSpPr>
            <a:spLocks noGrp="1" noChangeArrowheads="1"/>
          </p:cNvSpPr>
          <p:nvPr>
            <p:ph idx="1"/>
          </p:nvPr>
        </p:nvSpPr>
        <p:spPr/>
        <p:txBody>
          <a:bodyPr/>
          <a:lstStyle/>
          <a:p>
            <a:r>
              <a:rPr lang="en-US" altLang="en-US" b="1" dirty="0" smtClean="0"/>
              <a:t>High </a:t>
            </a:r>
            <a:r>
              <a:rPr lang="en-US" altLang="en-US" b="1" dirty="0"/>
              <a:t>availability </a:t>
            </a:r>
            <a:r>
              <a:rPr lang="en-US" altLang="en-US" dirty="0"/>
              <a:t>refers to </a:t>
            </a:r>
            <a:r>
              <a:rPr lang="en-US" altLang="en-US" dirty="0" smtClean="0"/>
              <a:t>the ability </a:t>
            </a:r>
            <a:r>
              <a:rPr lang="en-US" altLang="en-US" dirty="0"/>
              <a:t>to maintain availability of data and operational processing </a:t>
            </a:r>
            <a:r>
              <a:rPr lang="en-US" altLang="en-US" dirty="0" smtClean="0"/>
              <a:t>despite a </a:t>
            </a:r>
            <a:r>
              <a:rPr lang="en-US" altLang="en-US" dirty="0"/>
              <a:t>disrupting event</a:t>
            </a:r>
            <a:r>
              <a:rPr lang="en-US" altLang="en-US" dirty="0" smtClean="0"/>
              <a:t>.</a:t>
            </a:r>
            <a:endParaRPr lang="en-US" altLang="en-US" dirty="0"/>
          </a:p>
          <a:p>
            <a:r>
              <a:rPr lang="en-US" altLang="en-US" b="1" dirty="0"/>
              <a:t>Fault tolerance </a:t>
            </a:r>
            <a:r>
              <a:rPr lang="en-US" altLang="en-US" dirty="0" smtClean="0"/>
              <a:t>also has the goal of uninterrupted </a:t>
            </a:r>
            <a:r>
              <a:rPr lang="en-US" altLang="en-US" dirty="0"/>
              <a:t>access to data and </a:t>
            </a:r>
            <a:r>
              <a:rPr lang="en-US" altLang="en-US" dirty="0" smtClean="0"/>
              <a:t>services and </a:t>
            </a:r>
            <a:r>
              <a:rPr lang="en-US" altLang="en-US" dirty="0"/>
              <a:t>is accomplished by the mirroring of data and systems</a:t>
            </a:r>
            <a:r>
              <a:rPr lang="en-US" altLang="en-US" dirty="0" smtClean="0"/>
              <a:t>.</a:t>
            </a:r>
          </a:p>
          <a:p>
            <a:pPr lvl="1"/>
            <a:r>
              <a:rPr lang="en-US" altLang="en-US" dirty="0">
                <a:ea typeface="ヒラギノ角ゴ Pro W3" pitchFamily="-112" charset="-128"/>
              </a:rPr>
              <a:t>Certain </a:t>
            </a:r>
            <a:r>
              <a:rPr lang="en-US" altLang="en-US" dirty="0" smtClean="0">
                <a:ea typeface="ヒラギノ角ゴ Pro W3" pitchFamily="-112" charset="-128"/>
              </a:rPr>
              <a:t>systems (servers) are </a:t>
            </a:r>
            <a:r>
              <a:rPr lang="en-US" altLang="en-US" dirty="0">
                <a:ea typeface="ヒラギノ角ゴ Pro W3" pitchFamily="-112" charset="-128"/>
              </a:rPr>
              <a:t>more critical to business operations and </a:t>
            </a:r>
            <a:r>
              <a:rPr lang="en-US" altLang="en-US" dirty="0" smtClean="0">
                <a:ea typeface="ヒラギノ角ゴ Pro W3" pitchFamily="-112" charset="-128"/>
              </a:rPr>
              <a:t>should be </a:t>
            </a:r>
            <a:r>
              <a:rPr lang="en-US" altLang="en-US" dirty="0">
                <a:ea typeface="ヒラギノ角ゴ Pro W3" pitchFamily="-112" charset="-128"/>
              </a:rPr>
              <a:t>the object of fault-tolerance </a:t>
            </a:r>
            <a:r>
              <a:rPr lang="en-US" altLang="en-US" dirty="0" smtClean="0">
                <a:ea typeface="ヒラギノ角ゴ Pro W3" pitchFamily="-112" charset="-128"/>
              </a:rPr>
              <a:t>measures.</a:t>
            </a:r>
            <a:endParaRPr lang="en-US" altLang="en-US" dirty="0" smtClean="0"/>
          </a:p>
        </p:txBody>
      </p:sp>
    </p:spTree>
    <p:extLst>
      <p:ext uri="{BB962C8B-B14F-4D97-AF65-F5344CB8AC3E}">
        <p14:creationId xmlns:p14="http://schemas.microsoft.com/office/powerpoint/2010/main" val="1709110808"/>
      </p:ext>
    </p:extLst>
  </p:cSld>
  <p:clrMapOvr>
    <a:masterClrMapping/>
  </p:clrMapOvr>
  <p:transition/>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High Availability and Fault Tolerance (</a:t>
            </a:r>
            <a:r>
              <a:rPr lang="en-US" i="1" dirty="0" smtClean="0"/>
              <a:t>continued</a:t>
            </a:r>
            <a:r>
              <a:rPr lang="en-US" dirty="0" smtClean="0"/>
              <a:t>)</a:t>
            </a:r>
          </a:p>
        </p:txBody>
      </p:sp>
      <p:sp>
        <p:nvSpPr>
          <p:cNvPr id="22531" name="Rectangle 3"/>
          <p:cNvSpPr>
            <a:spLocks noGrp="1" noChangeArrowheads="1"/>
          </p:cNvSpPr>
          <p:nvPr>
            <p:ph idx="1"/>
          </p:nvPr>
        </p:nvSpPr>
        <p:spPr/>
        <p:txBody>
          <a:bodyPr/>
          <a:lstStyle/>
          <a:p>
            <a:r>
              <a:rPr lang="en-US" altLang="en-US" dirty="0"/>
              <a:t>Clustering </a:t>
            </a:r>
            <a:r>
              <a:rPr lang="en-US" altLang="en-US" dirty="0" smtClean="0"/>
              <a:t>links </a:t>
            </a:r>
            <a:r>
              <a:rPr lang="en-US" altLang="en-US" dirty="0"/>
              <a:t>a group of systems to have them work together, functioning as a single </a:t>
            </a:r>
            <a:r>
              <a:rPr lang="en-US" altLang="en-US" dirty="0" smtClean="0"/>
              <a:t>system.</a:t>
            </a:r>
          </a:p>
          <a:p>
            <a:pPr lvl="1"/>
            <a:r>
              <a:rPr lang="en-US" altLang="en-US" dirty="0" smtClean="0"/>
              <a:t>In </a:t>
            </a:r>
            <a:r>
              <a:rPr lang="en-US" altLang="en-US" dirty="0"/>
              <a:t>many respects, a cluster of computers </a:t>
            </a:r>
            <a:r>
              <a:rPr lang="en-US" altLang="en-US" dirty="0" smtClean="0"/>
              <a:t>working together </a:t>
            </a:r>
            <a:r>
              <a:rPr lang="en-US" altLang="en-US" dirty="0"/>
              <a:t>can be considered a single larger </a:t>
            </a:r>
            <a:r>
              <a:rPr lang="en-US" altLang="en-US" dirty="0" smtClean="0"/>
              <a:t>computer.</a:t>
            </a:r>
          </a:p>
          <a:p>
            <a:pPr lvl="2"/>
            <a:r>
              <a:rPr lang="en-US" altLang="en-US" dirty="0" smtClean="0"/>
              <a:t>A cluster costs </a:t>
            </a:r>
            <a:r>
              <a:rPr lang="en-US" altLang="en-US" dirty="0"/>
              <a:t>less than a single comparably powerful </a:t>
            </a:r>
            <a:r>
              <a:rPr lang="en-US" altLang="en-US" dirty="0" smtClean="0"/>
              <a:t>computer.</a:t>
            </a:r>
          </a:p>
          <a:p>
            <a:pPr lvl="1"/>
            <a:r>
              <a:rPr lang="en-US" altLang="en-US" dirty="0" smtClean="0"/>
              <a:t>A </a:t>
            </a:r>
            <a:r>
              <a:rPr lang="en-US" altLang="en-US" dirty="0"/>
              <a:t>cluster </a:t>
            </a:r>
            <a:r>
              <a:rPr lang="en-US" altLang="en-US" dirty="0" smtClean="0"/>
              <a:t>has </a:t>
            </a:r>
            <a:r>
              <a:rPr lang="en-US" altLang="en-US" dirty="0"/>
              <a:t>the fault-tolerant advantage of not being reliant on any single </a:t>
            </a:r>
            <a:r>
              <a:rPr lang="en-US" altLang="en-US" dirty="0" smtClean="0"/>
              <a:t>computer system </a:t>
            </a:r>
            <a:r>
              <a:rPr lang="en-US" altLang="en-US" dirty="0"/>
              <a:t>for overall system </a:t>
            </a:r>
            <a:r>
              <a:rPr lang="en-US" altLang="en-US" dirty="0" smtClean="0"/>
              <a:t>performance.</a:t>
            </a:r>
          </a:p>
        </p:txBody>
      </p:sp>
    </p:spTree>
    <p:extLst>
      <p:ext uri="{BB962C8B-B14F-4D97-AF65-F5344CB8AC3E}">
        <p14:creationId xmlns:p14="http://schemas.microsoft.com/office/powerpoint/2010/main" val="2401061525"/>
      </p:ext>
    </p:extLst>
  </p:cSld>
  <p:clrMapOvr>
    <a:masterClrMapping/>
  </p:clrMapOvr>
  <p:transition/>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High Availability and Fault Tolerance (</a:t>
            </a:r>
            <a:r>
              <a:rPr lang="en-US" i="1" dirty="0" smtClean="0"/>
              <a:t>continued</a:t>
            </a:r>
            <a:r>
              <a:rPr lang="en-US" dirty="0" smtClean="0"/>
              <a:t>)</a:t>
            </a:r>
          </a:p>
        </p:txBody>
      </p:sp>
      <p:sp>
        <p:nvSpPr>
          <p:cNvPr id="22531" name="Rectangle 3"/>
          <p:cNvSpPr>
            <a:spLocks noGrp="1" noChangeArrowheads="1"/>
          </p:cNvSpPr>
          <p:nvPr>
            <p:ph idx="1"/>
          </p:nvPr>
        </p:nvSpPr>
        <p:spPr/>
        <p:txBody>
          <a:bodyPr/>
          <a:lstStyle/>
          <a:p>
            <a:r>
              <a:rPr lang="en-US" altLang="en-US" dirty="0"/>
              <a:t>Load balancing is designed to distribute the processing load over two or more </a:t>
            </a:r>
            <a:r>
              <a:rPr lang="en-US" altLang="en-US" dirty="0" smtClean="0"/>
              <a:t>systems.</a:t>
            </a:r>
          </a:p>
          <a:p>
            <a:pPr lvl="1"/>
            <a:r>
              <a:rPr lang="en-US" altLang="en-US" dirty="0" smtClean="0"/>
              <a:t>Helps </a:t>
            </a:r>
            <a:r>
              <a:rPr lang="en-US" altLang="en-US" dirty="0"/>
              <a:t>improve resource utilization and </a:t>
            </a:r>
            <a:r>
              <a:rPr lang="en-US" altLang="en-US" dirty="0" smtClean="0"/>
              <a:t>throughput </a:t>
            </a:r>
          </a:p>
          <a:p>
            <a:pPr lvl="1"/>
            <a:r>
              <a:rPr lang="en-US" altLang="en-US" dirty="0" smtClean="0"/>
              <a:t>Increases </a:t>
            </a:r>
            <a:r>
              <a:rPr lang="en-US" altLang="en-US" dirty="0"/>
              <a:t>the fault tolerance of the overall </a:t>
            </a:r>
            <a:r>
              <a:rPr lang="en-US" altLang="en-US" dirty="0" smtClean="0"/>
              <a:t>system</a:t>
            </a:r>
          </a:p>
          <a:p>
            <a:pPr lvl="1"/>
            <a:r>
              <a:rPr lang="en-US" altLang="en-US" dirty="0" smtClean="0">
                <a:ea typeface="ヒラギノ角ゴ Pro W3" pitchFamily="-112" charset="-128"/>
              </a:rPr>
              <a:t>Can split a critical process across </a:t>
            </a:r>
            <a:r>
              <a:rPr lang="en-US" altLang="en-US" dirty="0">
                <a:ea typeface="ヒラギノ角ゴ Pro W3" pitchFamily="-112" charset="-128"/>
              </a:rPr>
              <a:t>several systems</a:t>
            </a:r>
            <a:endParaRPr lang="en-US" altLang="en-US" dirty="0" smtClean="0"/>
          </a:p>
          <a:p>
            <a:r>
              <a:rPr lang="en-US" altLang="en-US" dirty="0" smtClean="0"/>
              <a:t>Load </a:t>
            </a:r>
            <a:r>
              <a:rPr lang="en-US" altLang="en-US" dirty="0"/>
              <a:t>balancing is often utilized for systems that handle web sites and high-bandwidth file transfers.</a:t>
            </a:r>
            <a:endParaRPr lang="en-US" altLang="en-US" dirty="0" smtClean="0"/>
          </a:p>
        </p:txBody>
      </p:sp>
    </p:spTree>
    <p:extLst>
      <p:ext uri="{BB962C8B-B14F-4D97-AF65-F5344CB8AC3E}">
        <p14:creationId xmlns:p14="http://schemas.microsoft.com/office/powerpoint/2010/main" val="2316567023"/>
      </p:ext>
    </p:extLst>
  </p:cSld>
  <p:clrMapOvr>
    <a:masterClrMapping/>
  </p:clrMapOvr>
  <p:transition/>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High Availability and Fault Tolerance (</a:t>
            </a:r>
            <a:r>
              <a:rPr lang="en-US" i="1" dirty="0" smtClean="0"/>
              <a:t>continued</a:t>
            </a:r>
            <a:r>
              <a:rPr lang="en-US" dirty="0" smtClean="0"/>
              <a:t>)</a:t>
            </a:r>
          </a:p>
        </p:txBody>
      </p:sp>
      <p:sp>
        <p:nvSpPr>
          <p:cNvPr id="22531" name="Rectangle 3"/>
          <p:cNvSpPr>
            <a:spLocks noGrp="1" noChangeArrowheads="1"/>
          </p:cNvSpPr>
          <p:nvPr>
            <p:ph idx="1"/>
          </p:nvPr>
        </p:nvSpPr>
        <p:spPr/>
        <p:txBody>
          <a:bodyPr/>
          <a:lstStyle/>
          <a:p>
            <a:r>
              <a:rPr lang="en-US" altLang="en-US" dirty="0" smtClean="0"/>
              <a:t>A </a:t>
            </a:r>
            <a:r>
              <a:rPr lang="en-US" altLang="en-US" dirty="0"/>
              <a:t>single point of failure is a critical operation </a:t>
            </a:r>
            <a:r>
              <a:rPr lang="en-US" altLang="en-US" dirty="0" smtClean="0"/>
              <a:t>upon which </a:t>
            </a:r>
            <a:r>
              <a:rPr lang="en-US" altLang="en-US" dirty="0"/>
              <a:t>many other operations rely and which itself relies on a single item that, if lost, would halt this critical </a:t>
            </a:r>
            <a:r>
              <a:rPr lang="en-US" altLang="en-US" dirty="0" smtClean="0"/>
              <a:t>operation.</a:t>
            </a:r>
          </a:p>
          <a:p>
            <a:pPr lvl="1"/>
            <a:r>
              <a:rPr lang="en-US" altLang="en-US" dirty="0" smtClean="0">
                <a:ea typeface="ヒラギノ角ゴ Pro W3" pitchFamily="-112" charset="-128"/>
              </a:rPr>
              <a:t>It can </a:t>
            </a:r>
            <a:r>
              <a:rPr lang="en-US" altLang="en-US" dirty="0">
                <a:ea typeface="ヒラギノ角ゴ Pro W3" pitchFamily="-112" charset="-128"/>
              </a:rPr>
              <a:t>be a special piece of hardware, a process, a specific piece of data, or even an essential </a:t>
            </a:r>
            <a:r>
              <a:rPr lang="en-US" altLang="en-US" dirty="0" smtClean="0">
                <a:ea typeface="ヒラギノ角ゴ Pro W3" pitchFamily="-112" charset="-128"/>
              </a:rPr>
              <a:t>utility.</a:t>
            </a:r>
          </a:p>
          <a:p>
            <a:pPr lvl="1"/>
            <a:r>
              <a:rPr lang="en-US" altLang="en-US" dirty="0" smtClean="0">
                <a:ea typeface="ヒラギノ角ゴ Pro W3" pitchFamily="-112" charset="-128"/>
              </a:rPr>
              <a:t>These need to be identified if high availability is required.</a:t>
            </a:r>
          </a:p>
          <a:p>
            <a:pPr lvl="1"/>
            <a:r>
              <a:rPr lang="en-US" altLang="en-US" dirty="0" smtClean="0">
                <a:ea typeface="ヒラギノ角ゴ Pro W3" pitchFamily="-112" charset="-128"/>
              </a:rPr>
              <a:t>Solution is to modify </a:t>
            </a:r>
            <a:r>
              <a:rPr lang="en-US" altLang="en-US" dirty="0">
                <a:ea typeface="ヒラギノ角ゴ Pro W3" pitchFamily="-112" charset="-128"/>
              </a:rPr>
              <a:t>the critical operation so that it does not rely on this single element or to build redundant components into the critical </a:t>
            </a:r>
            <a:r>
              <a:rPr lang="en-US" altLang="en-US" dirty="0" smtClean="0">
                <a:ea typeface="ヒラギノ角ゴ Pro W3" pitchFamily="-112" charset="-128"/>
              </a:rPr>
              <a:t>operation.</a:t>
            </a:r>
            <a:endParaRPr lang="en-US" altLang="en-US" dirty="0" smtClean="0"/>
          </a:p>
        </p:txBody>
      </p:sp>
    </p:spTree>
    <p:extLst>
      <p:ext uri="{BB962C8B-B14F-4D97-AF65-F5344CB8AC3E}">
        <p14:creationId xmlns:p14="http://schemas.microsoft.com/office/powerpoint/2010/main" val="738636698"/>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Management Culture</a:t>
            </a:r>
          </a:p>
        </p:txBody>
      </p:sp>
      <p:sp>
        <p:nvSpPr>
          <p:cNvPr id="3" name="Content Placeholder 2"/>
          <p:cNvSpPr>
            <a:spLocks noGrp="1"/>
          </p:cNvSpPr>
          <p:nvPr>
            <p:ph idx="1"/>
          </p:nvPr>
        </p:nvSpPr>
        <p:spPr/>
        <p:txBody>
          <a:bodyPr/>
          <a:lstStyle/>
          <a:p>
            <a:r>
              <a:rPr lang="en-US" dirty="0"/>
              <a:t>Organizations have a culture associated with their operation</a:t>
            </a:r>
            <a:r>
              <a:rPr lang="en-US" dirty="0" smtClean="0"/>
              <a:t>.</a:t>
            </a:r>
          </a:p>
          <a:p>
            <a:r>
              <a:rPr lang="en-US" dirty="0" smtClean="0"/>
              <a:t>Frequently</a:t>
            </a:r>
            <a:r>
              <a:rPr lang="en-US" dirty="0"/>
              <a:t>, this culture is set and driven by the activities of senior management personnel</a:t>
            </a:r>
            <a:r>
              <a:rPr lang="en-US" dirty="0" smtClean="0"/>
              <a:t>.</a:t>
            </a:r>
          </a:p>
          <a:p>
            <a:r>
              <a:rPr lang="en-US" dirty="0" smtClean="0"/>
              <a:t>The </a:t>
            </a:r>
            <a:r>
              <a:rPr lang="en-US" dirty="0"/>
              <a:t>risk management culture of an organization can have an effect upon actions being taken by others</a:t>
            </a:r>
            <a:r>
              <a:rPr lang="en-US" dirty="0" smtClean="0"/>
              <a:t>.</a:t>
            </a:r>
            <a:endParaRPr lang="en-US" dirty="0"/>
          </a:p>
        </p:txBody>
      </p:sp>
    </p:spTree>
    <p:extLst>
      <p:ext uri="{BB962C8B-B14F-4D97-AF65-F5344CB8AC3E}">
        <p14:creationId xmlns:p14="http://schemas.microsoft.com/office/powerpoint/2010/main" val="219164442"/>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Failure and Recovery Timing</a:t>
            </a:r>
          </a:p>
        </p:txBody>
      </p:sp>
      <p:sp>
        <p:nvSpPr>
          <p:cNvPr id="3" name="Content Placeholder 2"/>
          <p:cNvSpPr>
            <a:spLocks noGrp="1"/>
          </p:cNvSpPr>
          <p:nvPr>
            <p:ph idx="1"/>
          </p:nvPr>
        </p:nvSpPr>
        <p:spPr/>
        <p:txBody>
          <a:bodyPr/>
          <a:lstStyle/>
          <a:p>
            <a:r>
              <a:rPr lang="en-US" i="1" dirty="0" smtClean="0"/>
              <a:t>Mean </a:t>
            </a:r>
            <a:r>
              <a:rPr lang="en-US" i="1" dirty="0"/>
              <a:t>time to failure </a:t>
            </a:r>
            <a:r>
              <a:rPr lang="en-US" dirty="0"/>
              <a:t>(or </a:t>
            </a:r>
            <a:r>
              <a:rPr lang="en-US" i="1" dirty="0"/>
              <a:t>mean time between </a:t>
            </a:r>
            <a:r>
              <a:rPr lang="en-US" i="1" dirty="0" smtClean="0"/>
              <a:t>failures</a:t>
            </a:r>
            <a:r>
              <a:rPr lang="en-US" dirty="0" smtClean="0"/>
              <a:t>) is the </a:t>
            </a:r>
            <a:r>
              <a:rPr lang="en-US" dirty="0"/>
              <a:t>predicted average time that will elapse before failure (or between failures) of a system (generally referring to hardware components</a:t>
            </a:r>
            <a:r>
              <a:rPr lang="en-US" dirty="0" smtClean="0"/>
              <a:t>).</a:t>
            </a:r>
          </a:p>
          <a:p>
            <a:r>
              <a:rPr lang="en-US" i="1" dirty="0" smtClean="0"/>
              <a:t>Mean </a:t>
            </a:r>
            <a:r>
              <a:rPr lang="en-US" i="1" dirty="0"/>
              <a:t>time to restore </a:t>
            </a:r>
            <a:r>
              <a:rPr lang="en-US" dirty="0"/>
              <a:t>(or </a:t>
            </a:r>
            <a:r>
              <a:rPr lang="en-US" i="1" dirty="0"/>
              <a:t>mean time to recovery</a:t>
            </a:r>
            <a:r>
              <a:rPr lang="en-US" dirty="0" smtClean="0"/>
              <a:t>) is the </a:t>
            </a:r>
            <a:r>
              <a:rPr lang="en-US" dirty="0"/>
              <a:t>average time that it will take to restore a system to operational status (to recover from any failure</a:t>
            </a:r>
            <a:r>
              <a:rPr lang="en-US" dirty="0" smtClean="0"/>
              <a:t>).</a:t>
            </a:r>
            <a:endParaRPr lang="en-US" dirty="0"/>
          </a:p>
        </p:txBody>
      </p:sp>
    </p:spTree>
    <p:extLst>
      <p:ext uri="{BB962C8B-B14F-4D97-AF65-F5344CB8AC3E}">
        <p14:creationId xmlns:p14="http://schemas.microsoft.com/office/powerpoint/2010/main" val="496938013"/>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Failure and Recovery </a:t>
            </a:r>
            <a:r>
              <a:rPr lang="en-US" dirty="0" smtClean="0"/>
              <a:t>Timing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The </a:t>
            </a:r>
            <a:r>
              <a:rPr lang="en-US" i="1" dirty="0"/>
              <a:t>recovery time objective </a:t>
            </a:r>
            <a:r>
              <a:rPr lang="en-US" dirty="0"/>
              <a:t>is the goal an organization sets for the time within which it wants to have a critical service restored after a disruption in service </a:t>
            </a:r>
            <a:r>
              <a:rPr lang="en-US" dirty="0" smtClean="0"/>
              <a:t>occurs.</a:t>
            </a:r>
          </a:p>
          <a:p>
            <a:r>
              <a:rPr lang="en-US" i="1" dirty="0" smtClean="0"/>
              <a:t>Recovery </a:t>
            </a:r>
            <a:r>
              <a:rPr lang="en-US" i="1" dirty="0"/>
              <a:t>point </a:t>
            </a:r>
            <a:r>
              <a:rPr lang="en-US" i="1" dirty="0" smtClean="0"/>
              <a:t>objective</a:t>
            </a:r>
            <a:r>
              <a:rPr lang="en-US" dirty="0"/>
              <a:t> </a:t>
            </a:r>
            <a:r>
              <a:rPr lang="en-US" dirty="0" smtClean="0"/>
              <a:t>is </a:t>
            </a:r>
            <a:r>
              <a:rPr lang="en-US" dirty="0"/>
              <a:t>based on a determination of how much data loss an organization can </a:t>
            </a:r>
            <a:r>
              <a:rPr lang="en-US" dirty="0" smtClean="0"/>
              <a:t>withstand.</a:t>
            </a:r>
          </a:p>
          <a:p>
            <a:r>
              <a:rPr lang="en-US" dirty="0"/>
              <a:t>Taken together, these four concepts are important considerations for an organization developing its various contingency </a:t>
            </a:r>
            <a:r>
              <a:rPr lang="en-US" dirty="0" smtClean="0"/>
              <a:t>plans.</a:t>
            </a:r>
            <a:endParaRPr lang="en-US" dirty="0"/>
          </a:p>
        </p:txBody>
      </p:sp>
    </p:spTree>
    <p:extLst>
      <p:ext uri="{BB962C8B-B14F-4D97-AF65-F5344CB8AC3E}">
        <p14:creationId xmlns:p14="http://schemas.microsoft.com/office/powerpoint/2010/main" val="1611172959"/>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Failure and Recovery </a:t>
            </a:r>
            <a:r>
              <a:rPr lang="en-US" dirty="0" smtClean="0"/>
              <a:t>Timing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a:t>An issue related to backups is the issue of returning to an earlier release of a software application in the event that a new release causes either a partial or complete failure</a:t>
            </a:r>
            <a:r>
              <a:rPr lang="en-US" dirty="0" smtClean="0"/>
              <a:t>.</a:t>
            </a:r>
          </a:p>
          <a:p>
            <a:r>
              <a:rPr lang="en-US" dirty="0" smtClean="0"/>
              <a:t>Planning </a:t>
            </a:r>
            <a:r>
              <a:rPr lang="en-US" dirty="0"/>
              <a:t>for such an event is referred to as </a:t>
            </a:r>
            <a:r>
              <a:rPr lang="en-US" b="1" dirty="0"/>
              <a:t>backout planning</a:t>
            </a:r>
            <a:r>
              <a:rPr lang="en-US" dirty="0" smtClean="0"/>
              <a:t>.</a:t>
            </a:r>
          </a:p>
          <a:p>
            <a:r>
              <a:rPr lang="en-US" dirty="0" smtClean="0"/>
              <a:t>These </a:t>
            </a:r>
            <a:r>
              <a:rPr lang="en-US" dirty="0"/>
              <a:t>plans should address both a partial or full return to previous releases of software</a:t>
            </a:r>
            <a:r>
              <a:rPr lang="en-US" dirty="0" smtClean="0"/>
              <a:t>.</a:t>
            </a:r>
            <a:endParaRPr lang="en-US" dirty="0"/>
          </a:p>
        </p:txBody>
      </p:sp>
    </p:spTree>
    <p:extLst>
      <p:ext uri="{BB962C8B-B14F-4D97-AF65-F5344CB8AC3E}">
        <p14:creationId xmlns:p14="http://schemas.microsoft.com/office/powerpoint/2010/main" val="1445889838"/>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Failure and Recovery </a:t>
            </a:r>
            <a:r>
              <a:rPr lang="en-US" dirty="0" smtClean="0"/>
              <a:t>Timing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altLang="en-US" dirty="0" smtClean="0"/>
              <a:t>One </a:t>
            </a:r>
            <a:r>
              <a:rPr lang="en-US" altLang="en-US" dirty="0"/>
              <a:t>popular approach to increasing reliability in disk storage is </a:t>
            </a:r>
            <a:r>
              <a:rPr lang="en-US" altLang="en-US" b="1" dirty="0" smtClean="0"/>
              <a:t>Redundant Array </a:t>
            </a:r>
            <a:r>
              <a:rPr lang="en-US" altLang="en-US" b="1" dirty="0"/>
              <a:t>of Independent Disks (RAID)</a:t>
            </a:r>
            <a:r>
              <a:rPr lang="en-US" altLang="en-US" dirty="0"/>
              <a:t> (previously known as Redundant Array </a:t>
            </a:r>
            <a:r>
              <a:rPr lang="en-US" altLang="en-US" dirty="0" smtClean="0"/>
              <a:t>of Inexpensive </a:t>
            </a:r>
            <a:r>
              <a:rPr lang="en-US" altLang="en-US" dirty="0"/>
              <a:t>Disks</a:t>
            </a:r>
            <a:r>
              <a:rPr lang="en-US" altLang="en-US" dirty="0" smtClean="0"/>
              <a:t>).</a:t>
            </a:r>
          </a:p>
          <a:p>
            <a:pPr lvl="1"/>
            <a:r>
              <a:rPr lang="en-US" altLang="en-US" dirty="0" smtClean="0"/>
              <a:t>RAID </a:t>
            </a:r>
            <a:r>
              <a:rPr lang="en-US" altLang="en-US" dirty="0"/>
              <a:t>takes data that is normally stored on a single </a:t>
            </a:r>
            <a:r>
              <a:rPr lang="en-US" altLang="en-US" dirty="0" smtClean="0"/>
              <a:t>disk and </a:t>
            </a:r>
            <a:r>
              <a:rPr lang="en-US" altLang="en-US" dirty="0"/>
              <a:t>spreads it out among several </a:t>
            </a:r>
            <a:r>
              <a:rPr lang="en-US" altLang="en-US" dirty="0" smtClean="0"/>
              <a:t>others.</a:t>
            </a:r>
          </a:p>
          <a:p>
            <a:pPr lvl="1"/>
            <a:r>
              <a:rPr lang="en-US" altLang="en-US" dirty="0" smtClean="0"/>
              <a:t>If </a:t>
            </a:r>
            <a:r>
              <a:rPr lang="en-US" altLang="en-US" dirty="0"/>
              <a:t>any single disk is lost, the </a:t>
            </a:r>
            <a:r>
              <a:rPr lang="en-US" altLang="en-US" dirty="0" smtClean="0"/>
              <a:t>data can </a:t>
            </a:r>
            <a:r>
              <a:rPr lang="en-US" altLang="en-US" dirty="0"/>
              <a:t>be recovered from the other disks where the data also resides.</a:t>
            </a:r>
          </a:p>
        </p:txBody>
      </p:sp>
    </p:spTree>
    <p:extLst>
      <p:ext uri="{BB962C8B-B14F-4D97-AF65-F5344CB8AC3E}">
        <p14:creationId xmlns:p14="http://schemas.microsoft.com/office/powerpoint/2010/main" val="1304688180"/>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Failure and Recovery </a:t>
            </a:r>
            <a:r>
              <a:rPr lang="en-US" dirty="0" smtClean="0"/>
              <a:t>Timing (</a:t>
            </a:r>
            <a:r>
              <a:rPr lang="en-US" i="1" dirty="0" smtClean="0"/>
              <a:t>continued</a:t>
            </a:r>
            <a:r>
              <a:rPr lang="en-US" dirty="0" smtClean="0"/>
              <a:t>)</a:t>
            </a:r>
            <a:endParaRPr lang="en-US" dirty="0"/>
          </a:p>
        </p:txBody>
      </p:sp>
      <p:sp>
        <p:nvSpPr>
          <p:cNvPr id="3" name="Content Placeholder 2"/>
          <p:cNvSpPr>
            <a:spLocks noGrp="1"/>
          </p:cNvSpPr>
          <p:nvPr>
            <p:ph idx="1"/>
          </p:nvPr>
        </p:nvSpPr>
        <p:spPr>
          <a:xfrm>
            <a:off x="457200" y="1981200"/>
            <a:ext cx="8229600" cy="4343400"/>
          </a:xfrm>
        </p:spPr>
        <p:txBody>
          <a:bodyPr/>
          <a:lstStyle/>
          <a:p>
            <a:r>
              <a:rPr lang="en-US" altLang="en-US" dirty="0" smtClean="0"/>
              <a:t>Different </a:t>
            </a:r>
            <a:r>
              <a:rPr lang="en-US" altLang="en-US" dirty="0"/>
              <a:t>RAID approaches </a:t>
            </a:r>
            <a:r>
              <a:rPr lang="en-US" altLang="en-US" dirty="0" smtClean="0"/>
              <a:t>include:</a:t>
            </a:r>
          </a:p>
          <a:p>
            <a:pPr lvl="1"/>
            <a:r>
              <a:rPr lang="en-US" altLang="en-US" dirty="0" smtClean="0"/>
              <a:t>RAID 0</a:t>
            </a:r>
          </a:p>
          <a:p>
            <a:pPr lvl="1"/>
            <a:r>
              <a:rPr lang="en-US" altLang="en-US" dirty="0" smtClean="0"/>
              <a:t>RAID 1</a:t>
            </a:r>
          </a:p>
          <a:p>
            <a:pPr lvl="1"/>
            <a:r>
              <a:rPr lang="en-US" altLang="en-US" dirty="0" smtClean="0"/>
              <a:t>RAID 2</a:t>
            </a:r>
          </a:p>
          <a:p>
            <a:pPr lvl="1"/>
            <a:r>
              <a:rPr lang="en-US" altLang="en-US" dirty="0" smtClean="0"/>
              <a:t>RAID 3</a:t>
            </a:r>
          </a:p>
          <a:p>
            <a:pPr lvl="1"/>
            <a:r>
              <a:rPr lang="en-US" altLang="en-US" dirty="0" smtClean="0"/>
              <a:t>RAID 4</a:t>
            </a:r>
          </a:p>
          <a:p>
            <a:pPr lvl="1"/>
            <a:r>
              <a:rPr lang="en-US" altLang="en-US" dirty="0" smtClean="0"/>
              <a:t>RAID 5</a:t>
            </a:r>
          </a:p>
          <a:p>
            <a:r>
              <a:rPr lang="en-US" altLang="en-US" dirty="0"/>
              <a:t>Additional </a:t>
            </a:r>
            <a:r>
              <a:rPr lang="en-US" altLang="en-US" dirty="0" smtClean="0"/>
              <a:t>methods include duplicating </a:t>
            </a:r>
            <a:r>
              <a:rPr lang="en-US" altLang="en-US" dirty="0"/>
              <a:t>the parity data across the disks (RAID 6) and a stripe of mirrors (RAID 10</a:t>
            </a:r>
            <a:r>
              <a:rPr lang="en-US" altLang="en-US" dirty="0" smtClean="0"/>
              <a:t>).</a:t>
            </a:r>
          </a:p>
        </p:txBody>
      </p:sp>
    </p:spTree>
    <p:extLst>
      <p:ext uri="{BB962C8B-B14F-4D97-AF65-F5344CB8AC3E}">
        <p14:creationId xmlns:p14="http://schemas.microsoft.com/office/powerpoint/2010/main" val="3528987880"/>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dirty="0"/>
              <a:t>Failure and Recovery Timing (</a:t>
            </a:r>
            <a:r>
              <a:rPr lang="en-US" altLang="en-US" i="1" dirty="0"/>
              <a:t>continued</a:t>
            </a:r>
            <a:r>
              <a:rPr lang="en-US" altLang="en-US" dirty="0"/>
              <a:t>)</a:t>
            </a:r>
            <a:endParaRPr lang="en-US" altLang="en-US" dirty="0" smtClean="0"/>
          </a:p>
        </p:txBody>
      </p:sp>
      <p:sp>
        <p:nvSpPr>
          <p:cNvPr id="24579" name="Content Placeholder 2"/>
          <p:cNvSpPr>
            <a:spLocks noGrp="1"/>
          </p:cNvSpPr>
          <p:nvPr>
            <p:ph idx="1"/>
          </p:nvPr>
        </p:nvSpPr>
        <p:spPr/>
        <p:txBody>
          <a:bodyPr/>
          <a:lstStyle/>
          <a:p>
            <a:r>
              <a:rPr lang="en-US" dirty="0" smtClean="0"/>
              <a:t>Consider different means redundancy</a:t>
            </a:r>
            <a:r>
              <a:rPr lang="en-US" dirty="0"/>
              <a:t> </a:t>
            </a:r>
            <a:r>
              <a:rPr lang="en-US" dirty="0" smtClean="0"/>
              <a:t>and availability of spare parts.</a:t>
            </a:r>
          </a:p>
          <a:p>
            <a:pPr lvl="1"/>
            <a:r>
              <a:rPr lang="en-US" dirty="0" smtClean="0"/>
              <a:t>RAID </a:t>
            </a:r>
            <a:r>
              <a:rPr lang="en-US" dirty="0"/>
              <a:t>increases reliability through the use of </a:t>
            </a:r>
            <a:r>
              <a:rPr lang="en-US" i="1" dirty="0"/>
              <a:t>redundancy</a:t>
            </a:r>
            <a:r>
              <a:rPr lang="en-US" i="1" dirty="0" smtClean="0"/>
              <a:t>.</a:t>
            </a:r>
          </a:p>
          <a:p>
            <a:pPr lvl="1"/>
            <a:r>
              <a:rPr lang="en-US" altLang="en-US" dirty="0" smtClean="0"/>
              <a:t>Some common applications </a:t>
            </a:r>
            <a:r>
              <a:rPr lang="en-US" altLang="en-US" dirty="0"/>
              <a:t>of redundancy include the use of redundant servers, redundant connections, and redundant ISPs</a:t>
            </a:r>
            <a:r>
              <a:rPr lang="en-US" altLang="en-US" dirty="0" smtClean="0"/>
              <a:t>.</a:t>
            </a:r>
          </a:p>
          <a:p>
            <a:pPr lvl="1"/>
            <a:r>
              <a:rPr lang="en-US" altLang="en-US" dirty="0" smtClean="0"/>
              <a:t>A </a:t>
            </a:r>
            <a:r>
              <a:rPr lang="en-US" altLang="en-US" dirty="0"/>
              <a:t>ready supply of spare parts can ease the process of bringing the </a:t>
            </a:r>
            <a:r>
              <a:rPr lang="en-US" altLang="en-US" dirty="0" smtClean="0"/>
              <a:t>system back </a:t>
            </a:r>
            <a:r>
              <a:rPr lang="en-US" altLang="en-US" dirty="0"/>
              <a:t>online</a:t>
            </a:r>
            <a:r>
              <a:rPr lang="en-US" altLang="en-US" dirty="0" smtClean="0"/>
              <a:t>.</a:t>
            </a:r>
            <a:endParaRPr lang="en-US" altLang="en-US" dirty="0"/>
          </a:p>
        </p:txBody>
      </p:sp>
    </p:spTree>
    <p:extLst>
      <p:ext uri="{BB962C8B-B14F-4D97-AF65-F5344CB8AC3E}">
        <p14:creationId xmlns:p14="http://schemas.microsoft.com/office/powerpoint/2010/main" val="31962701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0"/>
            <a:ext cx="8229600" cy="876300"/>
          </a:xfrm>
        </p:spPr>
        <p:txBody>
          <a:bodyPr/>
          <a:lstStyle/>
          <a:p>
            <a:r>
              <a:rPr lang="en-AU" dirty="0" smtClean="0"/>
              <a:t>Module 10 Learning Objectives</a:t>
            </a:r>
            <a:endParaRPr lang="en-AU" dirty="0"/>
          </a:p>
        </p:txBody>
      </p:sp>
      <p:sp>
        <p:nvSpPr>
          <p:cNvPr id="3" name="Content Placeholder 2"/>
          <p:cNvSpPr>
            <a:spLocks noGrp="1"/>
          </p:cNvSpPr>
          <p:nvPr>
            <p:ph idx="1"/>
          </p:nvPr>
        </p:nvSpPr>
        <p:spPr>
          <a:xfrm>
            <a:off x="0" y="1828800"/>
            <a:ext cx="9144000" cy="4297363"/>
          </a:xfrm>
        </p:spPr>
        <p:txBody>
          <a:bodyPr/>
          <a:lstStyle/>
          <a:p>
            <a:pPr marL="0" indent="0">
              <a:buNone/>
            </a:pPr>
            <a:r>
              <a:rPr lang="en-AU" sz="2400" dirty="0"/>
              <a:t>On successful completion of this module, you should be able to:</a:t>
            </a:r>
          </a:p>
          <a:p>
            <a:pPr lvl="1"/>
            <a:r>
              <a:rPr lang="en-AU" sz="1800" dirty="0" smtClean="0"/>
              <a:t>describe </a:t>
            </a:r>
            <a:r>
              <a:rPr lang="en-AU" sz="1800" dirty="0"/>
              <a:t>risk management models and risk mitigation strategies</a:t>
            </a:r>
          </a:p>
          <a:p>
            <a:pPr lvl="1"/>
            <a:r>
              <a:rPr lang="en-AU" sz="1800" dirty="0" smtClean="0"/>
              <a:t>describe </a:t>
            </a:r>
            <a:r>
              <a:rPr lang="en-AU" sz="1800" dirty="0"/>
              <a:t>essential risk management tools</a:t>
            </a:r>
          </a:p>
          <a:p>
            <a:pPr lvl="1"/>
            <a:r>
              <a:rPr lang="en-AU" sz="1800" dirty="0" smtClean="0"/>
              <a:t>explain </a:t>
            </a:r>
            <a:r>
              <a:rPr lang="en-AU" sz="1800" dirty="0"/>
              <a:t>the differences between qualitative and quantitative risk assessment</a:t>
            </a:r>
          </a:p>
          <a:p>
            <a:pPr lvl="1"/>
            <a:r>
              <a:rPr lang="en-AU" sz="1800" dirty="0" smtClean="0"/>
              <a:t>describe </a:t>
            </a:r>
            <a:r>
              <a:rPr lang="en-AU" sz="1800" dirty="0"/>
              <a:t>how risk management tools and principles can be used to manage risk effectively</a:t>
            </a:r>
          </a:p>
          <a:p>
            <a:pPr lvl="1"/>
            <a:r>
              <a:rPr lang="en-AU" sz="1800" dirty="0" smtClean="0"/>
              <a:t>describe </a:t>
            </a:r>
            <a:r>
              <a:rPr lang="en-AU" sz="1800" dirty="0"/>
              <a:t>the foundations of incident response processes</a:t>
            </a:r>
          </a:p>
          <a:p>
            <a:pPr lvl="1"/>
            <a:r>
              <a:rPr lang="en-AU" sz="1800" dirty="0" smtClean="0"/>
              <a:t>describe </a:t>
            </a:r>
            <a:r>
              <a:rPr lang="en-AU" sz="1800" dirty="0"/>
              <a:t>steps in an incident response process</a:t>
            </a:r>
          </a:p>
          <a:p>
            <a:pPr lvl="1"/>
            <a:r>
              <a:rPr lang="en-AU" sz="1800" dirty="0" smtClean="0"/>
              <a:t>describe </a:t>
            </a:r>
            <a:r>
              <a:rPr lang="en-AU" sz="1800" dirty="0"/>
              <a:t>the standards and best practices that can guide an incident response</a:t>
            </a:r>
          </a:p>
          <a:p>
            <a:pPr lvl="1"/>
            <a:r>
              <a:rPr lang="en-AU" sz="1800" dirty="0" smtClean="0"/>
              <a:t>describe </a:t>
            </a:r>
            <a:r>
              <a:rPr lang="en-AU" sz="1800" dirty="0"/>
              <a:t>the various components of a business continuity plan</a:t>
            </a:r>
          </a:p>
          <a:p>
            <a:pPr lvl="1"/>
            <a:r>
              <a:rPr lang="en-AU" sz="1800" dirty="0" smtClean="0"/>
              <a:t>describe </a:t>
            </a:r>
            <a:r>
              <a:rPr lang="en-AU" sz="1800" dirty="0"/>
              <a:t>the elements of a disaster recovery plan</a:t>
            </a:r>
          </a:p>
          <a:p>
            <a:pPr lvl="1"/>
            <a:r>
              <a:rPr lang="en-AU" sz="1800" dirty="0" smtClean="0"/>
              <a:t>describe </a:t>
            </a:r>
            <a:r>
              <a:rPr lang="en-AU" sz="1800" dirty="0"/>
              <a:t>the various ways backups are conducted and stored</a:t>
            </a:r>
          </a:p>
          <a:p>
            <a:pPr lvl="1"/>
            <a:r>
              <a:rPr lang="en-AU" sz="1800" dirty="0" smtClean="0"/>
              <a:t>explain </a:t>
            </a:r>
            <a:r>
              <a:rPr lang="en-AU" sz="1800" dirty="0"/>
              <a:t>different strategies for alternative site processing</a:t>
            </a:r>
          </a:p>
          <a:p>
            <a:endParaRPr lang="en-AU" dirty="0"/>
          </a:p>
        </p:txBody>
      </p:sp>
    </p:spTree>
    <p:extLst>
      <p:ext uri="{BB962C8B-B14F-4D97-AF65-F5344CB8AC3E}">
        <p14:creationId xmlns:p14="http://schemas.microsoft.com/office/powerpoint/2010/main" val="1347613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994" y="1952142"/>
            <a:ext cx="7240011" cy="3458058"/>
          </a:xfrm>
          <a:prstGeom prst="rect">
            <a:avLst/>
          </a:prstGeom>
        </p:spPr>
      </p:pic>
    </p:spTree>
    <p:extLst>
      <p:ext uri="{BB962C8B-B14F-4D97-AF65-F5344CB8AC3E}">
        <p14:creationId xmlns:p14="http://schemas.microsoft.com/office/powerpoint/2010/main" val="5609368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Business Risks</a:t>
            </a:r>
          </a:p>
        </p:txBody>
      </p:sp>
      <p:sp>
        <p:nvSpPr>
          <p:cNvPr id="5" name="Content Placeholder 4"/>
          <p:cNvSpPr>
            <a:spLocks noGrp="1"/>
          </p:cNvSpPr>
          <p:nvPr>
            <p:ph idx="1"/>
          </p:nvPr>
        </p:nvSpPr>
        <p:spPr/>
        <p:txBody>
          <a:bodyPr/>
          <a:lstStyle/>
          <a:p>
            <a:r>
              <a:rPr lang="en-US" dirty="0"/>
              <a:t>No comprehensive identification of all risks in a business environment </a:t>
            </a:r>
            <a:r>
              <a:rPr lang="en-US" dirty="0" smtClean="0"/>
              <a:t>is possible.</a:t>
            </a:r>
          </a:p>
          <a:p>
            <a:r>
              <a:rPr lang="en-US" dirty="0" smtClean="0"/>
              <a:t>In </a:t>
            </a:r>
            <a:r>
              <a:rPr lang="en-US" dirty="0"/>
              <a:t>today’s technology-dependent business environment, risk </a:t>
            </a:r>
            <a:r>
              <a:rPr lang="en-US" dirty="0" smtClean="0"/>
              <a:t>is often </a:t>
            </a:r>
            <a:r>
              <a:rPr lang="en-US" dirty="0"/>
              <a:t>simplistically divided into two areas: </a:t>
            </a:r>
            <a:endParaRPr lang="en-US" dirty="0" smtClean="0"/>
          </a:p>
          <a:p>
            <a:pPr lvl="1"/>
            <a:r>
              <a:rPr lang="en-US" dirty="0" smtClean="0"/>
              <a:t>Business risk</a:t>
            </a:r>
          </a:p>
          <a:p>
            <a:pPr lvl="1"/>
            <a:r>
              <a:rPr lang="en-US" dirty="0" smtClean="0"/>
              <a:t>Technology risk (subset of business risk)</a:t>
            </a:r>
            <a:endParaRPr lang="en-US" dirty="0"/>
          </a:p>
        </p:txBody>
      </p:sp>
    </p:spTree>
    <p:extLst>
      <p:ext uri="{BB962C8B-B14F-4D97-AF65-F5344CB8AC3E}">
        <p14:creationId xmlns:p14="http://schemas.microsoft.com/office/powerpoint/2010/main" val="39149552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Business Risks</a:t>
            </a:r>
          </a:p>
        </p:txBody>
      </p:sp>
      <p:sp>
        <p:nvSpPr>
          <p:cNvPr id="3" name="Content Placeholder 2"/>
          <p:cNvSpPr>
            <a:spLocks noGrp="1"/>
          </p:cNvSpPr>
          <p:nvPr>
            <p:ph idx="1"/>
          </p:nvPr>
        </p:nvSpPr>
        <p:spPr/>
        <p:txBody>
          <a:bodyPr/>
          <a:lstStyle/>
          <a:p>
            <a:r>
              <a:rPr lang="en-US" dirty="0"/>
              <a:t>Treasury </a:t>
            </a:r>
            <a:r>
              <a:rPr lang="en-US" dirty="0" smtClean="0"/>
              <a:t>management</a:t>
            </a:r>
          </a:p>
          <a:p>
            <a:pPr lvl="1"/>
            <a:r>
              <a:rPr lang="en-US" dirty="0" smtClean="0"/>
              <a:t>Management </a:t>
            </a:r>
            <a:r>
              <a:rPr lang="en-US" dirty="0"/>
              <a:t>of company holdings in bonds, futures, currencies, and so on</a:t>
            </a:r>
          </a:p>
          <a:p>
            <a:r>
              <a:rPr lang="en-US" dirty="0" smtClean="0"/>
              <a:t>Revenue management</a:t>
            </a:r>
          </a:p>
          <a:p>
            <a:pPr lvl="1"/>
            <a:r>
              <a:rPr lang="en-US" dirty="0" smtClean="0"/>
              <a:t>Management </a:t>
            </a:r>
            <a:r>
              <a:rPr lang="en-US" dirty="0"/>
              <a:t>of consumer behavior and the generation of revenue</a:t>
            </a:r>
          </a:p>
          <a:p>
            <a:r>
              <a:rPr lang="en-US" dirty="0" smtClean="0"/>
              <a:t>Contract management</a:t>
            </a:r>
          </a:p>
          <a:p>
            <a:pPr lvl="1"/>
            <a:r>
              <a:rPr lang="en-US" dirty="0" smtClean="0"/>
              <a:t>Management </a:t>
            </a:r>
            <a:r>
              <a:rPr lang="en-US" dirty="0"/>
              <a:t>of contracts with customers, vendors, partners, and so </a:t>
            </a:r>
            <a:r>
              <a:rPr lang="en-US" dirty="0" smtClean="0"/>
              <a:t>on</a:t>
            </a:r>
          </a:p>
        </p:txBody>
      </p:sp>
    </p:spTree>
    <p:extLst>
      <p:ext uri="{BB962C8B-B14F-4D97-AF65-F5344CB8AC3E}">
        <p14:creationId xmlns:p14="http://schemas.microsoft.com/office/powerpoint/2010/main" val="25278686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Business </a:t>
            </a:r>
            <a:r>
              <a:rPr lang="en-US" dirty="0" smtClean="0"/>
              <a:t>Risks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Fraud</a:t>
            </a:r>
          </a:p>
          <a:p>
            <a:pPr lvl="1"/>
            <a:r>
              <a:rPr lang="en-US" dirty="0" smtClean="0"/>
              <a:t>Deliberate </a:t>
            </a:r>
            <a:r>
              <a:rPr lang="en-US" dirty="0"/>
              <a:t>deception made for personal gain, to obtain property or services, and so on</a:t>
            </a:r>
          </a:p>
          <a:p>
            <a:r>
              <a:rPr lang="en-US" dirty="0" smtClean="0"/>
              <a:t>Environmental </a:t>
            </a:r>
            <a:r>
              <a:rPr lang="en-US" dirty="0"/>
              <a:t>risk </a:t>
            </a:r>
            <a:r>
              <a:rPr lang="en-US" dirty="0" smtClean="0"/>
              <a:t>management</a:t>
            </a:r>
          </a:p>
          <a:p>
            <a:pPr lvl="1"/>
            <a:r>
              <a:rPr lang="en-US" dirty="0" smtClean="0"/>
              <a:t>Management </a:t>
            </a:r>
            <a:r>
              <a:rPr lang="en-US" dirty="0"/>
              <a:t>of risks associated with factors that affect the </a:t>
            </a:r>
            <a:r>
              <a:rPr lang="en-US" dirty="0" smtClean="0"/>
              <a:t>environment</a:t>
            </a:r>
          </a:p>
          <a:p>
            <a:r>
              <a:rPr lang="en-US" dirty="0"/>
              <a:t>Regulatory risk </a:t>
            </a:r>
            <a:r>
              <a:rPr lang="en-US" dirty="0" smtClean="0"/>
              <a:t>management</a:t>
            </a:r>
          </a:p>
          <a:p>
            <a:pPr lvl="1"/>
            <a:r>
              <a:rPr lang="en-US" dirty="0" smtClean="0"/>
              <a:t>Management </a:t>
            </a:r>
            <a:r>
              <a:rPr lang="en-US" dirty="0"/>
              <a:t>of risks arising from new or existing </a:t>
            </a:r>
            <a:r>
              <a:rPr lang="en-US" dirty="0" smtClean="0"/>
              <a:t>regulations</a:t>
            </a:r>
          </a:p>
        </p:txBody>
      </p:sp>
    </p:spTree>
    <p:extLst>
      <p:ext uri="{BB962C8B-B14F-4D97-AF65-F5344CB8AC3E}">
        <p14:creationId xmlns:p14="http://schemas.microsoft.com/office/powerpoint/2010/main" val="28854162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Business </a:t>
            </a:r>
            <a:r>
              <a:rPr lang="en-US" dirty="0" smtClean="0"/>
              <a:t>Risks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a:t>Business continuity </a:t>
            </a:r>
            <a:r>
              <a:rPr lang="en-US" dirty="0" smtClean="0"/>
              <a:t>management</a:t>
            </a:r>
          </a:p>
          <a:p>
            <a:pPr lvl="1"/>
            <a:r>
              <a:rPr lang="en-US" dirty="0" smtClean="0"/>
              <a:t>Management </a:t>
            </a:r>
            <a:r>
              <a:rPr lang="en-US" dirty="0"/>
              <a:t>of risks associated with recovering and restoring business functions after a disaster or major disruption occurs</a:t>
            </a:r>
          </a:p>
          <a:p>
            <a:r>
              <a:rPr lang="en-US" dirty="0" smtClean="0"/>
              <a:t>Technology</a:t>
            </a:r>
          </a:p>
          <a:p>
            <a:pPr lvl="1"/>
            <a:r>
              <a:rPr lang="en-US" dirty="0" smtClean="0"/>
              <a:t>Management </a:t>
            </a:r>
            <a:r>
              <a:rPr lang="en-US" dirty="0"/>
              <a:t>of risks associated with technology in its many </a:t>
            </a:r>
            <a:r>
              <a:rPr lang="en-US" dirty="0" smtClean="0"/>
              <a:t>forms</a:t>
            </a:r>
            <a:endParaRPr lang="en-US" dirty="0"/>
          </a:p>
        </p:txBody>
      </p:sp>
    </p:spTree>
    <p:extLst>
      <p:ext uri="{BB962C8B-B14F-4D97-AF65-F5344CB8AC3E}">
        <p14:creationId xmlns:p14="http://schemas.microsoft.com/office/powerpoint/2010/main" val="25290302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Technology Risks</a:t>
            </a:r>
          </a:p>
        </p:txBody>
      </p:sp>
      <p:sp>
        <p:nvSpPr>
          <p:cNvPr id="3" name="Content Placeholder 2"/>
          <p:cNvSpPr>
            <a:spLocks noGrp="1"/>
          </p:cNvSpPr>
          <p:nvPr>
            <p:ph idx="1"/>
          </p:nvPr>
        </p:nvSpPr>
        <p:spPr/>
        <p:txBody>
          <a:bodyPr/>
          <a:lstStyle/>
          <a:p>
            <a:r>
              <a:rPr lang="en-US" dirty="0"/>
              <a:t>Security and </a:t>
            </a:r>
            <a:r>
              <a:rPr lang="en-US" dirty="0" smtClean="0"/>
              <a:t>privacy</a:t>
            </a:r>
          </a:p>
          <a:p>
            <a:pPr lvl="1"/>
            <a:r>
              <a:rPr lang="en-US" dirty="0" smtClean="0"/>
              <a:t>The </a:t>
            </a:r>
            <a:r>
              <a:rPr lang="en-US" dirty="0"/>
              <a:t>risks associated with protecting personal, private, or confidential information</a:t>
            </a:r>
          </a:p>
          <a:p>
            <a:r>
              <a:rPr lang="en-US" dirty="0" smtClean="0"/>
              <a:t>Information </a:t>
            </a:r>
            <a:r>
              <a:rPr lang="en-US" dirty="0"/>
              <a:t>technology </a:t>
            </a:r>
            <a:r>
              <a:rPr lang="en-US" dirty="0" smtClean="0"/>
              <a:t>operations</a:t>
            </a:r>
          </a:p>
          <a:p>
            <a:pPr lvl="1"/>
            <a:r>
              <a:rPr lang="en-US" dirty="0" smtClean="0"/>
              <a:t>The </a:t>
            </a:r>
            <a:r>
              <a:rPr lang="en-US" dirty="0"/>
              <a:t>risks associated with the day-to-day operation of information technology </a:t>
            </a:r>
            <a:r>
              <a:rPr lang="en-US" dirty="0" smtClean="0"/>
              <a:t>systems</a:t>
            </a:r>
          </a:p>
          <a:p>
            <a:r>
              <a:rPr lang="en-US" dirty="0"/>
              <a:t>B</a:t>
            </a:r>
            <a:r>
              <a:rPr lang="en-US" dirty="0" smtClean="0"/>
              <a:t>usiness </a:t>
            </a:r>
            <a:r>
              <a:rPr lang="en-US" dirty="0"/>
              <a:t>systems control and </a:t>
            </a:r>
            <a:r>
              <a:rPr lang="en-US" dirty="0" smtClean="0"/>
              <a:t>effectiveness</a:t>
            </a:r>
          </a:p>
          <a:p>
            <a:pPr lvl="1"/>
            <a:r>
              <a:rPr lang="en-US" dirty="0"/>
              <a:t>T</a:t>
            </a:r>
            <a:r>
              <a:rPr lang="en-US" dirty="0" smtClean="0"/>
              <a:t>he </a:t>
            </a:r>
            <a:r>
              <a:rPr lang="en-US" dirty="0"/>
              <a:t>risks associated with manual and automated controls that safeguard company assets and </a:t>
            </a:r>
            <a:r>
              <a:rPr lang="en-US" dirty="0" smtClean="0"/>
              <a:t>resources</a:t>
            </a:r>
            <a:endParaRPr lang="en-US" dirty="0"/>
          </a:p>
        </p:txBody>
      </p:sp>
    </p:spTree>
    <p:extLst>
      <p:ext uri="{BB962C8B-B14F-4D97-AF65-F5344CB8AC3E}">
        <p14:creationId xmlns:p14="http://schemas.microsoft.com/office/powerpoint/2010/main" val="17324556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Technology </a:t>
            </a:r>
            <a:r>
              <a:rPr lang="en-US" dirty="0" smtClean="0"/>
              <a:t>Risks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a:t>Business continuity </a:t>
            </a:r>
            <a:r>
              <a:rPr lang="en-US" dirty="0" smtClean="0"/>
              <a:t>management</a:t>
            </a:r>
          </a:p>
          <a:p>
            <a:pPr lvl="1"/>
            <a:r>
              <a:rPr lang="en-US" dirty="0"/>
              <a:t>T</a:t>
            </a:r>
            <a:r>
              <a:rPr lang="en-US" dirty="0" smtClean="0"/>
              <a:t>he </a:t>
            </a:r>
            <a:r>
              <a:rPr lang="en-US" dirty="0"/>
              <a:t>risks associated with the technology and processes to be used in the event of a disaster or major </a:t>
            </a:r>
            <a:r>
              <a:rPr lang="en-US" dirty="0" smtClean="0"/>
              <a:t>disruption</a:t>
            </a:r>
          </a:p>
          <a:p>
            <a:r>
              <a:rPr lang="en-US" dirty="0" smtClean="0"/>
              <a:t>Information </a:t>
            </a:r>
            <a:r>
              <a:rPr lang="en-US" dirty="0"/>
              <a:t>systems </a:t>
            </a:r>
            <a:r>
              <a:rPr lang="en-US" dirty="0" smtClean="0"/>
              <a:t>testing</a:t>
            </a:r>
          </a:p>
          <a:p>
            <a:pPr lvl="1"/>
            <a:r>
              <a:rPr lang="en-US" dirty="0" smtClean="0"/>
              <a:t>The </a:t>
            </a:r>
            <a:r>
              <a:rPr lang="en-US" dirty="0"/>
              <a:t>risks associated with testing processes and procedures of information </a:t>
            </a:r>
            <a:r>
              <a:rPr lang="en-US" dirty="0" smtClean="0"/>
              <a:t>systems</a:t>
            </a:r>
          </a:p>
          <a:p>
            <a:r>
              <a:rPr lang="en-US" dirty="0" smtClean="0"/>
              <a:t>Reliability </a:t>
            </a:r>
            <a:r>
              <a:rPr lang="en-US" dirty="0"/>
              <a:t>and performance </a:t>
            </a:r>
            <a:r>
              <a:rPr lang="en-US" dirty="0" smtClean="0"/>
              <a:t>management</a:t>
            </a:r>
          </a:p>
          <a:p>
            <a:pPr lvl="1"/>
            <a:r>
              <a:rPr lang="en-US" dirty="0" smtClean="0"/>
              <a:t>The </a:t>
            </a:r>
            <a:r>
              <a:rPr lang="en-US" dirty="0"/>
              <a:t>risks associated with meeting reliability and performance agreements and measures</a:t>
            </a:r>
          </a:p>
        </p:txBody>
      </p:sp>
    </p:spTree>
    <p:extLst>
      <p:ext uri="{BB962C8B-B14F-4D97-AF65-F5344CB8AC3E}">
        <p14:creationId xmlns:p14="http://schemas.microsoft.com/office/powerpoint/2010/main" val="30552120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Technology </a:t>
            </a:r>
            <a:r>
              <a:rPr lang="en-US" dirty="0" smtClean="0"/>
              <a:t>Risks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Information </a:t>
            </a:r>
            <a:r>
              <a:rPr lang="en-US" dirty="0"/>
              <a:t>technology asset </a:t>
            </a:r>
            <a:r>
              <a:rPr lang="en-US" dirty="0" smtClean="0"/>
              <a:t>management</a:t>
            </a:r>
          </a:p>
          <a:p>
            <a:pPr lvl="1"/>
            <a:r>
              <a:rPr lang="en-US" dirty="0"/>
              <a:t>T</a:t>
            </a:r>
            <a:r>
              <a:rPr lang="en-US" dirty="0" smtClean="0"/>
              <a:t>he </a:t>
            </a:r>
            <a:r>
              <a:rPr lang="en-US" dirty="0"/>
              <a:t>risks associated with safeguarding information technology physical </a:t>
            </a:r>
            <a:r>
              <a:rPr lang="en-US" dirty="0" smtClean="0"/>
              <a:t>assets</a:t>
            </a:r>
          </a:p>
          <a:p>
            <a:r>
              <a:rPr lang="en-US" dirty="0"/>
              <a:t>P</a:t>
            </a:r>
            <a:r>
              <a:rPr lang="en-US" dirty="0" smtClean="0"/>
              <a:t>roject </a:t>
            </a:r>
            <a:r>
              <a:rPr lang="en-US" dirty="0"/>
              <a:t>risk </a:t>
            </a:r>
            <a:r>
              <a:rPr lang="en-US" dirty="0" smtClean="0"/>
              <a:t>management</a:t>
            </a:r>
          </a:p>
          <a:p>
            <a:pPr lvl="1"/>
            <a:r>
              <a:rPr lang="en-US" dirty="0"/>
              <a:t>T</a:t>
            </a:r>
            <a:r>
              <a:rPr lang="en-US" dirty="0" smtClean="0"/>
              <a:t>he </a:t>
            </a:r>
            <a:r>
              <a:rPr lang="en-US" dirty="0"/>
              <a:t>risks associated with managing information technology </a:t>
            </a:r>
            <a:r>
              <a:rPr lang="en-US" dirty="0" smtClean="0"/>
              <a:t>projects</a:t>
            </a:r>
          </a:p>
          <a:p>
            <a:r>
              <a:rPr lang="en-US" dirty="0" smtClean="0"/>
              <a:t>Change management</a:t>
            </a:r>
          </a:p>
          <a:p>
            <a:pPr lvl="1"/>
            <a:r>
              <a:rPr lang="en-US" dirty="0" smtClean="0"/>
              <a:t>The </a:t>
            </a:r>
            <a:r>
              <a:rPr lang="en-US" dirty="0"/>
              <a:t>risks associated with managing configurations and changes</a:t>
            </a:r>
          </a:p>
        </p:txBody>
      </p:sp>
    </p:spTree>
    <p:extLst>
      <p:ext uri="{BB962C8B-B14F-4D97-AF65-F5344CB8AC3E}">
        <p14:creationId xmlns:p14="http://schemas.microsoft.com/office/powerpoint/2010/main" val="4427385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Risk Mitigation Strategies</a:t>
            </a:r>
          </a:p>
        </p:txBody>
      </p:sp>
      <p:sp>
        <p:nvSpPr>
          <p:cNvPr id="5" name="Content Placeholder 4"/>
          <p:cNvSpPr>
            <a:spLocks noGrp="1"/>
          </p:cNvSpPr>
          <p:nvPr>
            <p:ph idx="1"/>
          </p:nvPr>
        </p:nvSpPr>
        <p:spPr/>
        <p:txBody>
          <a:bodyPr/>
          <a:lstStyle/>
          <a:p>
            <a:r>
              <a:rPr lang="en-US" dirty="0"/>
              <a:t>Risk mitigation strategies are the action plans developed after a thorough evaluation of the possible threats, hazards, and risks associated with business </a:t>
            </a:r>
            <a:r>
              <a:rPr lang="en-US" dirty="0" smtClean="0"/>
              <a:t>operations.</a:t>
            </a:r>
          </a:p>
          <a:p>
            <a:r>
              <a:rPr lang="en-US" dirty="0" smtClean="0"/>
              <a:t>These </a:t>
            </a:r>
            <a:r>
              <a:rPr lang="en-US" dirty="0"/>
              <a:t>strategies are employed to lessen the risks associated with </a:t>
            </a:r>
            <a:r>
              <a:rPr lang="en-US" dirty="0" smtClean="0"/>
              <a:t>operations.</a:t>
            </a:r>
          </a:p>
          <a:p>
            <a:r>
              <a:rPr lang="en-US" dirty="0" smtClean="0"/>
              <a:t>The </a:t>
            </a:r>
            <a:r>
              <a:rPr lang="en-US" dirty="0"/>
              <a:t>focus of risk mitigation strategies is to reduce the effects of threats and hazards</a:t>
            </a:r>
            <a:r>
              <a:rPr lang="en-US" dirty="0" smtClean="0"/>
              <a:t>.</a:t>
            </a:r>
            <a:endParaRPr lang="en-US" dirty="0"/>
          </a:p>
        </p:txBody>
      </p:sp>
    </p:spTree>
    <p:extLst>
      <p:ext uri="{BB962C8B-B14F-4D97-AF65-F5344CB8AC3E}">
        <p14:creationId xmlns:p14="http://schemas.microsoft.com/office/powerpoint/2010/main" val="17626217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Change Management</a:t>
            </a:r>
          </a:p>
        </p:txBody>
      </p:sp>
      <p:sp>
        <p:nvSpPr>
          <p:cNvPr id="5" name="Content Placeholder 4"/>
          <p:cNvSpPr>
            <a:spLocks noGrp="1"/>
          </p:cNvSpPr>
          <p:nvPr>
            <p:ph idx="1"/>
          </p:nvPr>
        </p:nvSpPr>
        <p:spPr/>
        <p:txBody>
          <a:bodyPr/>
          <a:lstStyle/>
          <a:p>
            <a:r>
              <a:rPr lang="en-US" dirty="0"/>
              <a:t>Change management has its roots in system engineering and takes the overall view of systems components and </a:t>
            </a:r>
            <a:r>
              <a:rPr lang="en-US" dirty="0" smtClean="0"/>
              <a:t>processes.</a:t>
            </a:r>
          </a:p>
          <a:p>
            <a:r>
              <a:rPr lang="en-US" dirty="0"/>
              <a:t>Configuration management specifically applies to a lower level of detail, the actual configuration of </a:t>
            </a:r>
            <a:r>
              <a:rPr lang="en-US" dirty="0" smtClean="0"/>
              <a:t>components.</a:t>
            </a:r>
          </a:p>
          <a:p>
            <a:pPr lvl="1"/>
            <a:r>
              <a:rPr lang="en-US" dirty="0"/>
              <a:t>Configuration management might be considered a subset of change management, but they are not the same </a:t>
            </a:r>
            <a:r>
              <a:rPr lang="en-US" dirty="0" smtClean="0"/>
              <a:t>thing.</a:t>
            </a:r>
          </a:p>
        </p:txBody>
      </p:sp>
    </p:spTree>
    <p:extLst>
      <p:ext uri="{BB962C8B-B14F-4D97-AF65-F5344CB8AC3E}">
        <p14:creationId xmlns:p14="http://schemas.microsoft.com/office/powerpoint/2010/main" val="27663220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Module 10 Learning Resources</a:t>
            </a:r>
            <a:endParaRPr lang="en-AU" dirty="0"/>
          </a:p>
        </p:txBody>
      </p:sp>
      <p:sp>
        <p:nvSpPr>
          <p:cNvPr id="3" name="Content Placeholder 2"/>
          <p:cNvSpPr>
            <a:spLocks noGrp="1"/>
          </p:cNvSpPr>
          <p:nvPr>
            <p:ph idx="1"/>
          </p:nvPr>
        </p:nvSpPr>
        <p:spPr/>
        <p:txBody>
          <a:bodyPr/>
          <a:lstStyle/>
          <a:p>
            <a:pPr marL="0" indent="0">
              <a:buNone/>
            </a:pPr>
            <a:r>
              <a:rPr lang="en-AU" dirty="0"/>
              <a:t>Conklin et al. 2016, Principles of Computer Security: </a:t>
            </a:r>
            <a:r>
              <a:rPr lang="en-AU" dirty="0" smtClean="0"/>
              <a:t>4</a:t>
            </a:r>
            <a:r>
              <a:rPr lang="en-AU" baseline="30000" dirty="0" smtClean="0"/>
              <a:t>th</a:t>
            </a:r>
            <a:r>
              <a:rPr lang="en-AU" dirty="0" smtClean="0"/>
              <a:t>  </a:t>
            </a:r>
            <a:r>
              <a:rPr lang="en-AU" smtClean="0"/>
              <a:t>edn </a:t>
            </a:r>
            <a:endParaRPr lang="en-AU" dirty="0" smtClean="0"/>
          </a:p>
          <a:p>
            <a:pPr marL="0" indent="0">
              <a:buNone/>
            </a:pPr>
            <a:r>
              <a:rPr lang="en-AU" dirty="0" smtClean="0"/>
              <a:t>The readings </a:t>
            </a:r>
            <a:r>
              <a:rPr lang="en-AU" dirty="0"/>
              <a:t>from the text for this section </a:t>
            </a:r>
            <a:r>
              <a:rPr lang="en-AU" dirty="0" smtClean="0"/>
              <a:t>are </a:t>
            </a:r>
          </a:p>
          <a:p>
            <a:r>
              <a:rPr lang="en-AU" dirty="0" smtClean="0"/>
              <a:t>Chapter </a:t>
            </a:r>
            <a:r>
              <a:rPr lang="en-AU" dirty="0"/>
              <a:t>20 – Risk </a:t>
            </a:r>
            <a:r>
              <a:rPr lang="en-AU" dirty="0" smtClean="0"/>
              <a:t>management </a:t>
            </a:r>
            <a:r>
              <a:rPr lang="en-AU" dirty="0"/>
              <a:t>pp. </a:t>
            </a:r>
            <a:r>
              <a:rPr lang="en-AU" dirty="0" smtClean="0"/>
              <a:t>608-633</a:t>
            </a:r>
          </a:p>
          <a:p>
            <a:r>
              <a:rPr lang="en-AU" dirty="0" smtClean="0"/>
              <a:t>Chapter </a:t>
            </a:r>
            <a:r>
              <a:rPr lang="en-AU" dirty="0"/>
              <a:t>22 Incident </a:t>
            </a:r>
            <a:r>
              <a:rPr lang="en-AU" dirty="0" smtClean="0"/>
              <a:t>Response </a:t>
            </a:r>
            <a:r>
              <a:rPr lang="en-AU" dirty="0"/>
              <a:t>pp. </a:t>
            </a:r>
            <a:r>
              <a:rPr lang="en-AU" dirty="0" smtClean="0"/>
              <a:t>650-673 </a:t>
            </a:r>
            <a:r>
              <a:rPr lang="en-AU" dirty="0"/>
              <a:t>and </a:t>
            </a:r>
            <a:endParaRPr lang="en-AU" dirty="0" smtClean="0"/>
          </a:p>
          <a:p>
            <a:r>
              <a:rPr lang="en-AU" dirty="0" smtClean="0"/>
              <a:t>Chapter </a:t>
            </a:r>
            <a:r>
              <a:rPr lang="en-AU" dirty="0"/>
              <a:t>19 </a:t>
            </a:r>
            <a:r>
              <a:rPr lang="en-AU" dirty="0" smtClean="0"/>
              <a:t>Business Continuity and Disaster Recovery and Organisational Policies </a:t>
            </a:r>
            <a:r>
              <a:rPr lang="en-AU" dirty="0"/>
              <a:t>pp. 584-607.</a:t>
            </a:r>
          </a:p>
        </p:txBody>
      </p:sp>
    </p:spTree>
    <p:extLst>
      <p:ext uri="{BB962C8B-B14F-4D97-AF65-F5344CB8AC3E}">
        <p14:creationId xmlns:p14="http://schemas.microsoft.com/office/powerpoint/2010/main" val="20216606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Change </a:t>
            </a:r>
            <a:r>
              <a:rPr lang="en-US" dirty="0" smtClean="0"/>
              <a:t>Management (</a:t>
            </a:r>
            <a:r>
              <a:rPr lang="en-US" i="1" dirty="0" smtClean="0"/>
              <a:t>continued</a:t>
            </a:r>
            <a:r>
              <a:rPr lang="en-US" dirty="0" smtClean="0"/>
              <a:t>)</a:t>
            </a:r>
            <a:endParaRPr lang="en-US" dirty="0"/>
          </a:p>
        </p:txBody>
      </p:sp>
      <p:sp>
        <p:nvSpPr>
          <p:cNvPr id="5" name="Content Placeholder 4"/>
          <p:cNvSpPr>
            <a:spLocks noGrp="1"/>
          </p:cNvSpPr>
          <p:nvPr>
            <p:ph idx="1"/>
          </p:nvPr>
        </p:nvSpPr>
        <p:spPr/>
        <p:txBody>
          <a:bodyPr/>
          <a:lstStyle/>
          <a:p>
            <a:r>
              <a:rPr lang="en-US" dirty="0" smtClean="0"/>
              <a:t>Most </a:t>
            </a:r>
            <a:r>
              <a:rPr lang="en-US" dirty="0"/>
              <a:t>of today’s software and hardware change management practices derive from long-standing system engineering configuration management practices</a:t>
            </a:r>
            <a:r>
              <a:rPr lang="en-US" dirty="0" smtClean="0"/>
              <a:t>.</a:t>
            </a:r>
          </a:p>
          <a:p>
            <a:pPr lvl="1"/>
            <a:r>
              <a:rPr lang="en-US" dirty="0"/>
              <a:t>Computer hardware and software development </a:t>
            </a:r>
            <a:r>
              <a:rPr lang="en-US" dirty="0" smtClean="0"/>
              <a:t>has evolved such that proper </a:t>
            </a:r>
            <a:r>
              <a:rPr lang="en-US" dirty="0"/>
              <a:t>management structure and controls must exist to ensure </a:t>
            </a:r>
            <a:r>
              <a:rPr lang="en-US" dirty="0" smtClean="0"/>
              <a:t>products </a:t>
            </a:r>
            <a:r>
              <a:rPr lang="en-US" dirty="0"/>
              <a:t>operate as </a:t>
            </a:r>
            <a:r>
              <a:rPr lang="en-US" dirty="0" smtClean="0"/>
              <a:t>planned.</a:t>
            </a:r>
          </a:p>
          <a:p>
            <a:pPr lvl="1"/>
            <a:r>
              <a:rPr lang="en-US" dirty="0" smtClean="0"/>
              <a:t>It </a:t>
            </a:r>
            <a:r>
              <a:rPr lang="en-US" dirty="0"/>
              <a:t>is normal for an enterprise to have a Change Control Board to approve all production changes and ensure the change management procedures are followed before changes are introduced to a </a:t>
            </a:r>
            <a:r>
              <a:rPr lang="en-US" dirty="0" smtClean="0"/>
              <a:t>system</a:t>
            </a:r>
            <a:r>
              <a:rPr lang="en-US" dirty="0"/>
              <a:t>.</a:t>
            </a:r>
          </a:p>
        </p:txBody>
      </p:sp>
    </p:spTree>
    <p:extLst>
      <p:ext uri="{BB962C8B-B14F-4D97-AF65-F5344CB8AC3E}">
        <p14:creationId xmlns:p14="http://schemas.microsoft.com/office/powerpoint/2010/main" val="7353050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Change </a:t>
            </a:r>
            <a:r>
              <a:rPr lang="en-US" dirty="0" smtClean="0"/>
              <a:t>Management (</a:t>
            </a:r>
            <a:r>
              <a:rPr lang="en-US" i="1" dirty="0" smtClean="0"/>
              <a:t>continued</a:t>
            </a:r>
            <a:r>
              <a:rPr lang="en-US" dirty="0" smtClean="0"/>
              <a:t>)</a:t>
            </a:r>
            <a:endParaRPr lang="en-US" dirty="0"/>
          </a:p>
        </p:txBody>
      </p:sp>
      <p:sp>
        <p:nvSpPr>
          <p:cNvPr id="5" name="Content Placeholder 4"/>
          <p:cNvSpPr>
            <a:spLocks noGrp="1"/>
          </p:cNvSpPr>
          <p:nvPr>
            <p:ph idx="1"/>
          </p:nvPr>
        </p:nvSpPr>
        <p:spPr/>
        <p:txBody>
          <a:bodyPr/>
          <a:lstStyle/>
          <a:p>
            <a:r>
              <a:rPr lang="en-US" i="1" dirty="0"/>
              <a:t>Configuration control</a:t>
            </a:r>
            <a:r>
              <a:rPr lang="en-US" dirty="0"/>
              <a:t> is the process of controlling changes to items that have been </a:t>
            </a:r>
            <a:r>
              <a:rPr lang="en-US" dirty="0" smtClean="0"/>
              <a:t>baselined.</a:t>
            </a:r>
          </a:p>
          <a:p>
            <a:pPr lvl="1"/>
            <a:r>
              <a:rPr lang="en-US" dirty="0" smtClean="0"/>
              <a:t>Configuration </a:t>
            </a:r>
            <a:r>
              <a:rPr lang="en-US" dirty="0"/>
              <a:t>control ensures that only approved changes to a baseline are allowed to be </a:t>
            </a:r>
            <a:r>
              <a:rPr lang="en-US" dirty="0" smtClean="0"/>
              <a:t>implemented.</a:t>
            </a:r>
          </a:p>
          <a:p>
            <a:pPr lvl="1"/>
            <a:r>
              <a:rPr lang="en-US" dirty="0" smtClean="0"/>
              <a:t>Configuration </a:t>
            </a:r>
            <a:r>
              <a:rPr lang="en-US" dirty="0"/>
              <a:t>control is a key step that provides valuable insight to </a:t>
            </a:r>
            <a:r>
              <a:rPr lang="en-US" dirty="0" smtClean="0"/>
              <a:t>managers.</a:t>
            </a:r>
          </a:p>
          <a:p>
            <a:pPr lvl="1"/>
            <a:r>
              <a:rPr lang="en-US" dirty="0" smtClean="0"/>
              <a:t>If </a:t>
            </a:r>
            <a:r>
              <a:rPr lang="en-US" dirty="0"/>
              <a:t>a system is being changed, and configuration control is being observed, managers and others concerned will be better </a:t>
            </a:r>
            <a:r>
              <a:rPr lang="en-US" dirty="0" smtClean="0"/>
              <a:t>informed.</a:t>
            </a:r>
          </a:p>
          <a:p>
            <a:pPr lvl="1"/>
            <a:r>
              <a:rPr lang="en-US" dirty="0" smtClean="0"/>
              <a:t>This </a:t>
            </a:r>
            <a:r>
              <a:rPr lang="en-US" dirty="0"/>
              <a:t>ensures proper use of assets and avoids unnecessary downtime due to the installation of unapproved changes</a:t>
            </a:r>
            <a:r>
              <a:rPr lang="en-US" dirty="0" smtClean="0"/>
              <a:t>.</a:t>
            </a:r>
            <a:endParaRPr lang="en-US" dirty="0"/>
          </a:p>
        </p:txBody>
      </p:sp>
    </p:spTree>
    <p:extLst>
      <p:ext uri="{BB962C8B-B14F-4D97-AF65-F5344CB8AC3E}">
        <p14:creationId xmlns:p14="http://schemas.microsoft.com/office/powerpoint/2010/main" val="15281076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Incident Management</a:t>
            </a:r>
          </a:p>
        </p:txBody>
      </p:sp>
      <p:sp>
        <p:nvSpPr>
          <p:cNvPr id="5" name="Content Placeholder 4"/>
          <p:cNvSpPr>
            <a:spLocks noGrp="1"/>
          </p:cNvSpPr>
          <p:nvPr>
            <p:ph idx="1"/>
          </p:nvPr>
        </p:nvSpPr>
        <p:spPr/>
        <p:txBody>
          <a:bodyPr/>
          <a:lstStyle/>
          <a:p>
            <a:r>
              <a:rPr lang="en-US" dirty="0"/>
              <a:t>When an incident occurs, having an incident response management methodology is a key risk mitigation strategy</a:t>
            </a:r>
            <a:r>
              <a:rPr lang="en-US" dirty="0" smtClean="0"/>
              <a:t>.</a:t>
            </a:r>
            <a:endParaRPr lang="en-US" dirty="0"/>
          </a:p>
        </p:txBody>
      </p:sp>
    </p:spTree>
    <p:extLst>
      <p:ext uri="{BB962C8B-B14F-4D97-AF65-F5344CB8AC3E}">
        <p14:creationId xmlns:p14="http://schemas.microsoft.com/office/powerpoint/2010/main" val="16431947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User Rights and Permissions Reviews</a:t>
            </a:r>
          </a:p>
        </p:txBody>
      </p:sp>
      <p:sp>
        <p:nvSpPr>
          <p:cNvPr id="5" name="Content Placeholder 4"/>
          <p:cNvSpPr>
            <a:spLocks noGrp="1"/>
          </p:cNvSpPr>
          <p:nvPr>
            <p:ph idx="1"/>
          </p:nvPr>
        </p:nvSpPr>
        <p:spPr/>
        <p:txBody>
          <a:bodyPr/>
          <a:lstStyle/>
          <a:p>
            <a:r>
              <a:rPr lang="en-US" dirty="0"/>
              <a:t>User rights and permissions reviews are one of the more powerful security </a:t>
            </a:r>
            <a:r>
              <a:rPr lang="en-US" dirty="0" smtClean="0"/>
              <a:t>controls.</a:t>
            </a:r>
          </a:p>
          <a:p>
            <a:pPr lvl="1"/>
            <a:r>
              <a:rPr lang="en-US" dirty="0" smtClean="0"/>
              <a:t>However, the </a:t>
            </a:r>
            <a:r>
              <a:rPr lang="en-US" dirty="0"/>
              <a:t>strength of this control depends upon it being kept up to date and properly </a:t>
            </a:r>
            <a:r>
              <a:rPr lang="en-US" dirty="0" smtClean="0"/>
              <a:t>maintained.</a:t>
            </a:r>
          </a:p>
          <a:p>
            <a:pPr lvl="1"/>
            <a:r>
              <a:rPr lang="en-US" dirty="0" smtClean="0"/>
              <a:t>Ensuring </a:t>
            </a:r>
            <a:r>
              <a:rPr lang="en-US" dirty="0"/>
              <a:t>that the list of users and associated rights is complete and up to date is a challenging task in anything bigger than the smallest </a:t>
            </a:r>
            <a:r>
              <a:rPr lang="en-US" dirty="0" smtClean="0"/>
              <a:t>enterprises.</a:t>
            </a:r>
          </a:p>
          <a:p>
            <a:pPr lvl="1"/>
            <a:r>
              <a:rPr lang="en-US" dirty="0" smtClean="0"/>
              <a:t>A </a:t>
            </a:r>
            <a:r>
              <a:rPr lang="en-US" dirty="0"/>
              <a:t>compensating control that can assist in keeping user rights lists current is a set of periodic audits of the user base and associated </a:t>
            </a:r>
            <a:r>
              <a:rPr lang="en-US" dirty="0" smtClean="0"/>
              <a:t>permissions.</a:t>
            </a:r>
            <a:endParaRPr lang="en-US" dirty="0"/>
          </a:p>
        </p:txBody>
      </p:sp>
    </p:spTree>
    <p:extLst>
      <p:ext uri="{BB962C8B-B14F-4D97-AF65-F5344CB8AC3E}">
        <p14:creationId xmlns:p14="http://schemas.microsoft.com/office/powerpoint/2010/main" val="33390529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Loss or Theft</a:t>
            </a:r>
          </a:p>
        </p:txBody>
      </p:sp>
      <p:sp>
        <p:nvSpPr>
          <p:cNvPr id="5" name="Content Placeholder 4"/>
          <p:cNvSpPr>
            <a:spLocks noGrp="1"/>
          </p:cNvSpPr>
          <p:nvPr>
            <p:ph idx="1"/>
          </p:nvPr>
        </p:nvSpPr>
        <p:spPr/>
        <p:txBody>
          <a:bodyPr/>
          <a:lstStyle/>
          <a:p>
            <a:r>
              <a:rPr lang="en-US" dirty="0"/>
              <a:t>Data is the primary target of most attackers</a:t>
            </a:r>
            <a:r>
              <a:rPr lang="en-US" dirty="0" smtClean="0"/>
              <a:t>.</a:t>
            </a:r>
          </a:p>
          <a:p>
            <a:pPr lvl="1"/>
            <a:r>
              <a:rPr lang="en-US" dirty="0" smtClean="0"/>
              <a:t>The </a:t>
            </a:r>
            <a:r>
              <a:rPr lang="en-US" dirty="0"/>
              <a:t>value of the data can vary, making some data more valuable and hence more at risk of </a:t>
            </a:r>
            <a:r>
              <a:rPr lang="en-US" dirty="0" smtClean="0"/>
              <a:t>theft.</a:t>
            </a:r>
          </a:p>
          <a:p>
            <a:pPr lvl="1"/>
            <a:r>
              <a:rPr lang="en-US" dirty="0" smtClean="0"/>
              <a:t>Data </a:t>
            </a:r>
            <a:r>
              <a:rPr lang="en-US" dirty="0"/>
              <a:t>can also be lost through a variety of mechanisms, with hardware failure, operator error, and system errors being common </a:t>
            </a:r>
            <a:r>
              <a:rPr lang="en-US" dirty="0" smtClean="0"/>
              <a:t>causes.</a:t>
            </a:r>
          </a:p>
          <a:p>
            <a:pPr lvl="1"/>
            <a:r>
              <a:rPr lang="en-US" dirty="0" smtClean="0"/>
              <a:t>Regardless </a:t>
            </a:r>
            <a:r>
              <a:rPr lang="en-US" dirty="0"/>
              <a:t>of the cause of loss, an organization can take various actions to mitigate the effects of the </a:t>
            </a:r>
            <a:r>
              <a:rPr lang="en-US" dirty="0" smtClean="0"/>
              <a:t>loss.</a:t>
            </a:r>
          </a:p>
          <a:p>
            <a:pPr lvl="2"/>
            <a:r>
              <a:rPr lang="en-US" dirty="0" smtClean="0"/>
              <a:t>Backups </a:t>
            </a:r>
            <a:r>
              <a:rPr lang="en-US" dirty="0"/>
              <a:t>lead the list of actions, for backups can provide the ultimate in protection against loss</a:t>
            </a:r>
            <a:r>
              <a:rPr lang="en-US" dirty="0" smtClean="0"/>
              <a:t>.</a:t>
            </a:r>
            <a:endParaRPr lang="en-US" dirty="0"/>
          </a:p>
        </p:txBody>
      </p:sp>
    </p:spTree>
    <p:extLst>
      <p:ext uri="{BB962C8B-B14F-4D97-AF65-F5344CB8AC3E}">
        <p14:creationId xmlns:p14="http://schemas.microsoft.com/office/powerpoint/2010/main" val="39891994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Loss or </a:t>
            </a:r>
            <a:r>
              <a:rPr lang="en-US" dirty="0" smtClean="0"/>
              <a:t>Theft (</a:t>
            </a:r>
            <a:r>
              <a:rPr lang="en-US" i="1" dirty="0" smtClean="0"/>
              <a:t>continued</a:t>
            </a:r>
            <a:r>
              <a:rPr lang="en-US" dirty="0" smtClean="0"/>
              <a:t>)</a:t>
            </a:r>
            <a:endParaRPr lang="en-US" dirty="0"/>
          </a:p>
        </p:txBody>
      </p:sp>
      <p:sp>
        <p:nvSpPr>
          <p:cNvPr id="5" name="Content Placeholder 4"/>
          <p:cNvSpPr>
            <a:spLocks noGrp="1"/>
          </p:cNvSpPr>
          <p:nvPr>
            <p:ph idx="1"/>
          </p:nvPr>
        </p:nvSpPr>
        <p:spPr/>
        <p:txBody>
          <a:bodyPr/>
          <a:lstStyle/>
          <a:p>
            <a:r>
              <a:rPr lang="en-US" dirty="0"/>
              <a:t>To prevent theft, a variety of controls can be employed</a:t>
            </a:r>
            <a:r>
              <a:rPr lang="en-US" dirty="0" smtClean="0"/>
              <a:t>.</a:t>
            </a:r>
          </a:p>
          <a:p>
            <a:pPr lvl="1"/>
            <a:r>
              <a:rPr lang="en-US" dirty="0" smtClean="0"/>
              <a:t>Some </a:t>
            </a:r>
            <a:r>
              <a:rPr lang="en-US" dirty="0"/>
              <a:t>are risk mitigation steps, such as data minimization, which is the act of not storing what isn’t </a:t>
            </a:r>
            <a:r>
              <a:rPr lang="en-US" dirty="0" smtClean="0"/>
              <a:t>needed.</a:t>
            </a:r>
          </a:p>
          <a:p>
            <a:pPr lvl="1"/>
            <a:r>
              <a:rPr lang="en-US" dirty="0" smtClean="0"/>
              <a:t>If </a:t>
            </a:r>
            <a:r>
              <a:rPr lang="en-US" dirty="0"/>
              <a:t>it must be stored and has value, then technologies such as data loss prevention can be used to provide a means of </a:t>
            </a:r>
            <a:r>
              <a:rPr lang="en-US" dirty="0" smtClean="0"/>
              <a:t>protection.</a:t>
            </a:r>
          </a:p>
          <a:p>
            <a:pPr lvl="1"/>
            <a:r>
              <a:rPr lang="en-US" dirty="0" smtClean="0"/>
              <a:t>Simple </a:t>
            </a:r>
            <a:r>
              <a:rPr lang="en-US" dirty="0"/>
              <a:t>security controls such as firewalls and network segmentation can also act to make data theft more difficult</a:t>
            </a:r>
            <a:r>
              <a:rPr lang="en-US" dirty="0" smtClean="0"/>
              <a:t>.</a:t>
            </a:r>
            <a:endParaRPr lang="en-US" dirty="0"/>
          </a:p>
        </p:txBody>
      </p:sp>
    </p:spTree>
    <p:extLst>
      <p:ext uri="{BB962C8B-B14F-4D97-AF65-F5344CB8AC3E}">
        <p14:creationId xmlns:p14="http://schemas.microsoft.com/office/powerpoint/2010/main" val="37655437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AU" dirty="0" smtClean="0"/>
              <a:t>Module 10 Risk Management, Incident Response, Business Continuity and Disaster Recovery – Part 2</a:t>
            </a:r>
            <a:endParaRPr lang="en-AU" dirty="0"/>
          </a:p>
        </p:txBody>
      </p:sp>
      <p:sp>
        <p:nvSpPr>
          <p:cNvPr id="7" name="Subtitle 6"/>
          <p:cNvSpPr>
            <a:spLocks noGrp="1"/>
          </p:cNvSpPr>
          <p:nvPr>
            <p:ph type="subTitle" idx="1"/>
          </p:nvPr>
        </p:nvSpPr>
        <p:spPr/>
        <p:txBody>
          <a:bodyPr/>
          <a:lstStyle/>
          <a:p>
            <a:endParaRPr lang="en-AU"/>
          </a:p>
        </p:txBody>
      </p:sp>
    </p:spTree>
    <p:extLst>
      <p:ext uri="{BB962C8B-B14F-4D97-AF65-F5344CB8AC3E}">
        <p14:creationId xmlns:p14="http://schemas.microsoft.com/office/powerpoint/2010/main" val="25734114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Risk </a:t>
            </a:r>
            <a:r>
              <a:rPr lang="en-US" dirty="0"/>
              <a:t>Management Models</a:t>
            </a:r>
          </a:p>
        </p:txBody>
      </p:sp>
      <p:sp>
        <p:nvSpPr>
          <p:cNvPr id="5" name="Content Placeholder 4"/>
          <p:cNvSpPr>
            <a:spLocks noGrp="1"/>
          </p:cNvSpPr>
          <p:nvPr>
            <p:ph idx="1"/>
          </p:nvPr>
        </p:nvSpPr>
        <p:spPr/>
        <p:txBody>
          <a:bodyPr/>
          <a:lstStyle/>
          <a:p>
            <a:r>
              <a:rPr lang="en-US" dirty="0"/>
              <a:t>Risk management concepts are fundamentally the same despite their definitions, and they require similar skills, tools, and </a:t>
            </a:r>
            <a:r>
              <a:rPr lang="en-US" dirty="0" smtClean="0"/>
              <a:t>methodologies.</a:t>
            </a:r>
          </a:p>
          <a:p>
            <a:r>
              <a:rPr lang="en-US" dirty="0" smtClean="0"/>
              <a:t>Several models </a:t>
            </a:r>
            <a:r>
              <a:rPr lang="en-US" dirty="0"/>
              <a:t>can be used for managing risk through its various </a:t>
            </a:r>
            <a:r>
              <a:rPr lang="en-US" dirty="0" smtClean="0"/>
              <a:t>phases.</a:t>
            </a:r>
          </a:p>
          <a:p>
            <a:r>
              <a:rPr lang="en-US" dirty="0" smtClean="0"/>
              <a:t>Two models </a:t>
            </a:r>
            <a:r>
              <a:rPr lang="en-US" dirty="0"/>
              <a:t>are presented </a:t>
            </a:r>
            <a:r>
              <a:rPr lang="en-US" dirty="0" smtClean="0"/>
              <a:t>here:</a:t>
            </a:r>
          </a:p>
          <a:p>
            <a:pPr lvl="1"/>
            <a:r>
              <a:rPr lang="en-US" dirty="0" smtClean="0"/>
              <a:t>The </a:t>
            </a:r>
            <a:r>
              <a:rPr lang="en-US" dirty="0"/>
              <a:t>first can be applied to managing risks </a:t>
            </a:r>
            <a:r>
              <a:rPr lang="en-US" dirty="0" smtClean="0"/>
              <a:t>in general.</a:t>
            </a:r>
          </a:p>
          <a:p>
            <a:pPr lvl="1"/>
            <a:r>
              <a:rPr lang="en-US" dirty="0" smtClean="0"/>
              <a:t>The </a:t>
            </a:r>
            <a:r>
              <a:rPr lang="en-US" dirty="0"/>
              <a:t>second is tailored for managing risk in software </a:t>
            </a:r>
            <a:r>
              <a:rPr lang="en-US" dirty="0" smtClean="0"/>
              <a:t>projects.</a:t>
            </a:r>
            <a:endParaRPr lang="en-US" dirty="0"/>
          </a:p>
        </p:txBody>
      </p:sp>
    </p:spTree>
    <p:extLst>
      <p:ext uri="{BB962C8B-B14F-4D97-AF65-F5344CB8AC3E}">
        <p14:creationId xmlns:p14="http://schemas.microsoft.com/office/powerpoint/2010/main" val="4001179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General Risk Management Model</a:t>
            </a:r>
            <a:endParaRPr lang="en-US" dirty="0" smtClean="0"/>
          </a:p>
        </p:txBody>
      </p:sp>
      <p:sp>
        <p:nvSpPr>
          <p:cNvPr id="16387" name="Rectangle 3"/>
          <p:cNvSpPr>
            <a:spLocks noGrp="1" noChangeArrowheads="1"/>
          </p:cNvSpPr>
          <p:nvPr>
            <p:ph idx="1"/>
          </p:nvPr>
        </p:nvSpPr>
        <p:spPr/>
        <p:txBody>
          <a:bodyPr/>
          <a:lstStyle/>
          <a:p>
            <a:r>
              <a:rPr lang="en-US" altLang="en-US" dirty="0" smtClean="0"/>
              <a:t>Following </a:t>
            </a:r>
            <a:r>
              <a:rPr lang="en-US" altLang="en-US" dirty="0"/>
              <a:t>these steps will lead to an orderly process of analyzing </a:t>
            </a:r>
            <a:r>
              <a:rPr lang="en-US" altLang="en-US" dirty="0" smtClean="0"/>
              <a:t>and mitigating risks:</a:t>
            </a:r>
          </a:p>
          <a:p>
            <a:pPr lvl="1"/>
            <a:r>
              <a:rPr lang="en-US" altLang="en-US" dirty="0" smtClean="0"/>
              <a:t>Step 1. Asset identification</a:t>
            </a:r>
          </a:p>
          <a:p>
            <a:pPr lvl="1"/>
            <a:r>
              <a:rPr lang="en-US" altLang="en-US" dirty="0" smtClean="0"/>
              <a:t>Step 2. Threat assessment</a:t>
            </a:r>
          </a:p>
          <a:p>
            <a:pPr lvl="1"/>
            <a:r>
              <a:rPr lang="en-US" altLang="en-US" dirty="0" smtClean="0"/>
              <a:t>Step 3. Impact determination and quantification</a:t>
            </a:r>
          </a:p>
          <a:p>
            <a:pPr lvl="1"/>
            <a:r>
              <a:rPr lang="en-US" altLang="en-US" dirty="0" smtClean="0"/>
              <a:t>Step 4. Control design and evaluation</a:t>
            </a:r>
          </a:p>
          <a:p>
            <a:pPr lvl="1"/>
            <a:r>
              <a:rPr lang="en-US" altLang="en-US" dirty="0" smtClean="0"/>
              <a:t>Step 5. Residual risk management</a:t>
            </a:r>
          </a:p>
        </p:txBody>
      </p:sp>
    </p:spTree>
    <p:extLst>
      <p:ext uri="{BB962C8B-B14F-4D97-AF65-F5344CB8AC3E}">
        <p14:creationId xmlns:p14="http://schemas.microsoft.com/office/powerpoint/2010/main" val="3950122957"/>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Risk Management </a:t>
            </a:r>
            <a:r>
              <a:rPr lang="en-US" dirty="0" smtClean="0"/>
              <a:t>Model (</a:t>
            </a:r>
            <a:r>
              <a:rPr lang="en-US" i="1" dirty="0" smtClean="0"/>
              <a:t>continued</a:t>
            </a:r>
            <a:r>
              <a:rPr lang="en-US" dirty="0" smtClean="0"/>
              <a:t>)</a:t>
            </a:r>
            <a:endParaRPr lang="en-US" dirty="0"/>
          </a:p>
        </p:txBody>
      </p:sp>
      <p:sp>
        <p:nvSpPr>
          <p:cNvPr id="4" name="Content Placeholder 3"/>
          <p:cNvSpPr>
            <a:spLocks noGrp="1"/>
          </p:cNvSpPr>
          <p:nvPr>
            <p:ph idx="1"/>
          </p:nvPr>
        </p:nvSpPr>
        <p:spPr/>
        <p:txBody>
          <a:bodyPr/>
          <a:lstStyle/>
          <a:p>
            <a:r>
              <a:rPr lang="en-US" dirty="0"/>
              <a:t>Step 1. Asset </a:t>
            </a:r>
            <a:r>
              <a:rPr lang="en-US" dirty="0" smtClean="0"/>
              <a:t>identification</a:t>
            </a:r>
            <a:endParaRPr lang="en-US" dirty="0"/>
          </a:p>
          <a:p>
            <a:pPr lvl="1"/>
            <a:r>
              <a:rPr lang="en-US" dirty="0"/>
              <a:t>Identify and classify the assets, systems, and processes that need protection because they are vulnerable to </a:t>
            </a:r>
            <a:r>
              <a:rPr lang="en-US" dirty="0" smtClean="0"/>
              <a:t>threats.</a:t>
            </a:r>
          </a:p>
          <a:p>
            <a:pPr lvl="2"/>
            <a:r>
              <a:rPr lang="en-US" dirty="0" smtClean="0"/>
              <a:t>Use </a:t>
            </a:r>
            <a:r>
              <a:rPr lang="en-US" dirty="0"/>
              <a:t>a classification that fits your </a:t>
            </a:r>
            <a:r>
              <a:rPr lang="en-US" dirty="0" smtClean="0"/>
              <a:t>business.</a:t>
            </a:r>
          </a:p>
          <a:p>
            <a:pPr lvl="1"/>
            <a:r>
              <a:rPr lang="en-US" dirty="0" smtClean="0"/>
              <a:t>This </a:t>
            </a:r>
            <a:r>
              <a:rPr lang="en-US" dirty="0"/>
              <a:t>classification leads to the ability to prioritize assets, systems, and processes and to evaluate the costs of addressing the associated risks</a:t>
            </a:r>
            <a:r>
              <a:rPr lang="en-US" dirty="0" smtClean="0"/>
              <a:t>.</a:t>
            </a:r>
          </a:p>
        </p:txBody>
      </p:sp>
    </p:spTree>
    <p:extLst>
      <p:ext uri="{BB962C8B-B14F-4D97-AF65-F5344CB8AC3E}">
        <p14:creationId xmlns:p14="http://schemas.microsoft.com/office/powerpoint/2010/main" val="1933346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Key Terms</a:t>
            </a:r>
            <a:endParaRPr lang="en-US" dirty="0"/>
          </a:p>
        </p:txBody>
      </p:sp>
      <p:sp>
        <p:nvSpPr>
          <p:cNvPr id="5" name="Content Placeholder 4"/>
          <p:cNvSpPr>
            <a:spLocks noGrp="1"/>
          </p:cNvSpPr>
          <p:nvPr>
            <p:ph sz="half" idx="1"/>
          </p:nvPr>
        </p:nvSpPr>
        <p:spPr/>
        <p:txBody>
          <a:bodyPr/>
          <a:lstStyle/>
          <a:p>
            <a:r>
              <a:rPr lang="en-US" dirty="0"/>
              <a:t>Annualized loss expectancy (ALE)</a:t>
            </a:r>
          </a:p>
          <a:p>
            <a:r>
              <a:rPr lang="en-US" dirty="0"/>
              <a:t>Annualized rate of occurrence (ARO)</a:t>
            </a:r>
          </a:p>
          <a:p>
            <a:r>
              <a:rPr lang="en-US" dirty="0" smtClean="0"/>
              <a:t>Asset</a:t>
            </a:r>
          </a:p>
          <a:p>
            <a:r>
              <a:rPr lang="en-US" dirty="0" smtClean="0"/>
              <a:t>Availability</a:t>
            </a:r>
            <a:endParaRPr lang="en-US" dirty="0"/>
          </a:p>
          <a:p>
            <a:r>
              <a:rPr lang="en-US" dirty="0"/>
              <a:t>Control</a:t>
            </a:r>
          </a:p>
          <a:p>
            <a:r>
              <a:rPr lang="en-US" dirty="0"/>
              <a:t>Countermeasure</a:t>
            </a:r>
          </a:p>
          <a:p>
            <a:r>
              <a:rPr lang="en-US" dirty="0"/>
              <a:t>Exposure </a:t>
            </a:r>
            <a:r>
              <a:rPr lang="en-US" dirty="0" smtClean="0"/>
              <a:t>factor</a:t>
            </a:r>
            <a:endParaRPr lang="en-US" dirty="0"/>
          </a:p>
        </p:txBody>
      </p:sp>
      <p:sp>
        <p:nvSpPr>
          <p:cNvPr id="6" name="Content Placeholder 5"/>
          <p:cNvSpPr>
            <a:spLocks noGrp="1"/>
          </p:cNvSpPr>
          <p:nvPr>
            <p:ph sz="half" idx="2"/>
          </p:nvPr>
        </p:nvSpPr>
        <p:spPr/>
        <p:txBody>
          <a:bodyPr/>
          <a:lstStyle/>
          <a:p>
            <a:r>
              <a:rPr lang="en-US" dirty="0" smtClean="0"/>
              <a:t>Hazard</a:t>
            </a:r>
          </a:p>
          <a:p>
            <a:r>
              <a:rPr lang="en-US" dirty="0" smtClean="0"/>
              <a:t>Impact</a:t>
            </a:r>
            <a:endParaRPr lang="en-US" dirty="0"/>
          </a:p>
          <a:p>
            <a:r>
              <a:rPr lang="en-US" dirty="0" smtClean="0"/>
              <a:t>Intangible </a:t>
            </a:r>
            <a:r>
              <a:rPr lang="en-US" dirty="0"/>
              <a:t>impact</a:t>
            </a:r>
          </a:p>
          <a:p>
            <a:r>
              <a:rPr lang="en-US" dirty="0" smtClean="0"/>
              <a:t>Mean time between failures (MTBF)</a:t>
            </a:r>
          </a:p>
          <a:p>
            <a:r>
              <a:rPr lang="en-US" dirty="0" smtClean="0"/>
              <a:t>Mean time to failure (MTTF)</a:t>
            </a:r>
          </a:p>
          <a:p>
            <a:r>
              <a:rPr lang="en-US" dirty="0" smtClean="0"/>
              <a:t>Mean time to repair (MTTR)</a:t>
            </a:r>
            <a:endParaRPr lang="en-US" dirty="0"/>
          </a:p>
        </p:txBody>
      </p:sp>
    </p:spTree>
    <p:extLst>
      <p:ext uri="{BB962C8B-B14F-4D97-AF65-F5344CB8AC3E}">
        <p14:creationId xmlns:p14="http://schemas.microsoft.com/office/powerpoint/2010/main" val="24459650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Risk Management </a:t>
            </a:r>
            <a:r>
              <a:rPr lang="en-US" dirty="0" smtClean="0"/>
              <a:t>Model (</a:t>
            </a:r>
            <a:r>
              <a:rPr lang="en-US" i="1" dirty="0" smtClean="0"/>
              <a:t>continued</a:t>
            </a:r>
            <a:r>
              <a:rPr lang="en-US" dirty="0" smtClean="0"/>
              <a:t>)</a:t>
            </a:r>
            <a:endParaRPr lang="en-US" dirty="0"/>
          </a:p>
        </p:txBody>
      </p:sp>
      <p:sp>
        <p:nvSpPr>
          <p:cNvPr id="4" name="Content Placeholder 3"/>
          <p:cNvSpPr>
            <a:spLocks noGrp="1"/>
          </p:cNvSpPr>
          <p:nvPr>
            <p:ph idx="1"/>
          </p:nvPr>
        </p:nvSpPr>
        <p:spPr/>
        <p:txBody>
          <a:bodyPr/>
          <a:lstStyle/>
          <a:p>
            <a:r>
              <a:rPr lang="en-US" dirty="0"/>
              <a:t>Step 2: Threat </a:t>
            </a:r>
            <a:r>
              <a:rPr lang="en-US" dirty="0" smtClean="0"/>
              <a:t>assessment</a:t>
            </a:r>
          </a:p>
          <a:p>
            <a:pPr lvl="1"/>
            <a:r>
              <a:rPr lang="en-US" dirty="0"/>
              <a:t>After identifying the assets, you identify both the possible threats and the possible vulnerabilities associated with each asset and the likelihood of their </a:t>
            </a:r>
            <a:r>
              <a:rPr lang="en-US" dirty="0" smtClean="0"/>
              <a:t>occurrence.</a:t>
            </a:r>
          </a:p>
          <a:p>
            <a:pPr lvl="1"/>
            <a:r>
              <a:rPr lang="en-US" dirty="0" smtClean="0"/>
              <a:t>Threats </a:t>
            </a:r>
            <a:r>
              <a:rPr lang="en-US" dirty="0"/>
              <a:t>can be defined as any circumstance or event with the </a:t>
            </a:r>
            <a:r>
              <a:rPr lang="en-US" dirty="0" smtClean="0"/>
              <a:t>potential to </a:t>
            </a:r>
            <a:r>
              <a:rPr lang="en-US" dirty="0"/>
              <a:t>cause harm to an asset</a:t>
            </a:r>
            <a:r>
              <a:rPr lang="en-US" dirty="0" smtClean="0"/>
              <a:t>.</a:t>
            </a:r>
          </a:p>
          <a:p>
            <a:pPr lvl="1"/>
            <a:r>
              <a:rPr lang="en-US" dirty="0"/>
              <a:t>Vulnerabilities are characteristics of resources that can be exploited </a:t>
            </a:r>
            <a:r>
              <a:rPr lang="en-US" dirty="0" smtClean="0"/>
              <a:t>by a </a:t>
            </a:r>
            <a:r>
              <a:rPr lang="en-US" dirty="0"/>
              <a:t>threat to cause harm</a:t>
            </a:r>
            <a:r>
              <a:rPr lang="en-US" dirty="0" smtClean="0"/>
              <a:t>.</a:t>
            </a:r>
            <a:endParaRPr lang="en-US" dirty="0"/>
          </a:p>
        </p:txBody>
      </p:sp>
    </p:spTree>
    <p:extLst>
      <p:ext uri="{BB962C8B-B14F-4D97-AF65-F5344CB8AC3E}">
        <p14:creationId xmlns:p14="http://schemas.microsoft.com/office/powerpoint/2010/main" val="8066286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Risk Management </a:t>
            </a:r>
            <a:r>
              <a:rPr lang="en-US" dirty="0" smtClean="0"/>
              <a:t>Model (</a:t>
            </a:r>
            <a:r>
              <a:rPr lang="en-US" i="1" dirty="0" smtClean="0"/>
              <a:t>continued</a:t>
            </a:r>
            <a:r>
              <a:rPr lang="en-US" dirty="0" smtClean="0"/>
              <a:t>)</a:t>
            </a:r>
            <a:endParaRPr lang="en-US" dirty="0"/>
          </a:p>
        </p:txBody>
      </p:sp>
      <p:sp>
        <p:nvSpPr>
          <p:cNvPr id="4" name="Content Placeholder 3"/>
          <p:cNvSpPr>
            <a:spLocks noGrp="1"/>
          </p:cNvSpPr>
          <p:nvPr>
            <p:ph idx="1"/>
          </p:nvPr>
        </p:nvSpPr>
        <p:spPr/>
        <p:txBody>
          <a:bodyPr/>
          <a:lstStyle/>
          <a:p>
            <a:r>
              <a:rPr lang="en-US" dirty="0"/>
              <a:t>Step 3: I</a:t>
            </a:r>
            <a:r>
              <a:rPr lang="en-US" dirty="0" smtClean="0"/>
              <a:t>mpact determination and quantification</a:t>
            </a:r>
          </a:p>
          <a:p>
            <a:pPr lvl="1"/>
            <a:r>
              <a:rPr lang="en-US" dirty="0"/>
              <a:t>An impact is the loss created when a threat exploits a vulnerability</a:t>
            </a:r>
            <a:r>
              <a:rPr lang="en-US" dirty="0" smtClean="0"/>
              <a:t>.</a:t>
            </a:r>
          </a:p>
          <a:p>
            <a:pPr lvl="1"/>
            <a:r>
              <a:rPr lang="en-US" dirty="0" smtClean="0"/>
              <a:t>When a </a:t>
            </a:r>
            <a:r>
              <a:rPr lang="en-US" dirty="0"/>
              <a:t>threat is realized, it turns risk into </a:t>
            </a:r>
            <a:r>
              <a:rPr lang="en-US" dirty="0" smtClean="0"/>
              <a:t>impact.</a:t>
            </a:r>
          </a:p>
          <a:p>
            <a:pPr lvl="1"/>
            <a:r>
              <a:rPr lang="en-US" dirty="0" smtClean="0"/>
              <a:t>A </a:t>
            </a:r>
            <a:r>
              <a:rPr lang="en-US" b="1" dirty="0"/>
              <a:t>tangible</a:t>
            </a:r>
            <a:r>
              <a:rPr lang="en-US" dirty="0"/>
              <a:t> </a:t>
            </a:r>
            <a:r>
              <a:rPr lang="en-US" b="1" dirty="0"/>
              <a:t>impact</a:t>
            </a:r>
            <a:r>
              <a:rPr lang="en-US" dirty="0"/>
              <a:t> results in financial loss or physical damage</a:t>
            </a:r>
            <a:r>
              <a:rPr lang="en-US" dirty="0" smtClean="0"/>
              <a:t>.</a:t>
            </a:r>
          </a:p>
          <a:p>
            <a:pPr lvl="1"/>
            <a:r>
              <a:rPr lang="en-US" dirty="0" smtClean="0"/>
              <a:t>For </a:t>
            </a:r>
            <a:r>
              <a:rPr lang="en-US" dirty="0"/>
              <a:t>an </a:t>
            </a:r>
            <a:r>
              <a:rPr lang="en-US" b="1" dirty="0"/>
              <a:t>intangible</a:t>
            </a:r>
            <a:r>
              <a:rPr lang="en-US" dirty="0"/>
              <a:t> </a:t>
            </a:r>
            <a:r>
              <a:rPr lang="en-US" b="1" dirty="0"/>
              <a:t>impact</a:t>
            </a:r>
            <a:r>
              <a:rPr lang="en-US" dirty="0"/>
              <a:t>, assigning a financial value of the impact </a:t>
            </a:r>
            <a:r>
              <a:rPr lang="en-US" dirty="0" smtClean="0"/>
              <a:t>can be </a:t>
            </a:r>
            <a:r>
              <a:rPr lang="en-US" dirty="0"/>
              <a:t>difficult.</a:t>
            </a:r>
          </a:p>
        </p:txBody>
      </p:sp>
    </p:spTree>
    <p:extLst>
      <p:ext uri="{BB962C8B-B14F-4D97-AF65-F5344CB8AC3E}">
        <p14:creationId xmlns:p14="http://schemas.microsoft.com/office/powerpoint/2010/main" val="40995734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Risk Management </a:t>
            </a:r>
            <a:r>
              <a:rPr lang="en-US" dirty="0" smtClean="0"/>
              <a:t>Model (</a:t>
            </a:r>
            <a:r>
              <a:rPr lang="en-US" i="1" dirty="0" smtClean="0"/>
              <a:t>continued</a:t>
            </a:r>
            <a:r>
              <a:rPr lang="en-US" dirty="0" smtClean="0"/>
              <a:t>)</a:t>
            </a:r>
            <a:endParaRPr lang="en-US" dirty="0"/>
          </a:p>
        </p:txBody>
      </p:sp>
      <p:sp>
        <p:nvSpPr>
          <p:cNvPr id="4" name="Content Placeholder 3"/>
          <p:cNvSpPr>
            <a:spLocks noGrp="1"/>
          </p:cNvSpPr>
          <p:nvPr>
            <p:ph idx="1"/>
          </p:nvPr>
        </p:nvSpPr>
        <p:spPr/>
        <p:txBody>
          <a:bodyPr/>
          <a:lstStyle/>
          <a:p>
            <a:r>
              <a:rPr lang="en-US" dirty="0" smtClean="0"/>
              <a:t>Step 4: Control design and evaluation</a:t>
            </a:r>
          </a:p>
          <a:p>
            <a:pPr lvl="1"/>
            <a:r>
              <a:rPr lang="en-US" dirty="0" smtClean="0"/>
              <a:t>Determine which controls to put in place to mitigate risks.</a:t>
            </a:r>
          </a:p>
          <a:p>
            <a:pPr lvl="1"/>
            <a:r>
              <a:rPr lang="en-US" i="1" dirty="0" smtClean="0"/>
              <a:t>Controls</a:t>
            </a:r>
            <a:r>
              <a:rPr lang="en-US" dirty="0" smtClean="0"/>
              <a:t> </a:t>
            </a:r>
            <a:r>
              <a:rPr lang="en-US" dirty="0"/>
              <a:t>(also called countermeasures or safeguards) are designed to control risk by reducing vulnerabilities to an acceptable level</a:t>
            </a:r>
            <a:r>
              <a:rPr lang="en-US" dirty="0" smtClean="0"/>
              <a:t>.</a:t>
            </a:r>
          </a:p>
          <a:p>
            <a:pPr lvl="1"/>
            <a:r>
              <a:rPr lang="en-US" i="1" dirty="0" smtClean="0"/>
              <a:t>Preventive </a:t>
            </a:r>
            <a:r>
              <a:rPr lang="en-US" i="1" dirty="0"/>
              <a:t>controls </a:t>
            </a:r>
            <a:r>
              <a:rPr lang="en-US" dirty="0"/>
              <a:t>are designed to prevent the vulnerability from causing an </a:t>
            </a:r>
            <a:r>
              <a:rPr lang="en-US" dirty="0" smtClean="0"/>
              <a:t>impact.</a:t>
            </a:r>
          </a:p>
          <a:p>
            <a:pPr lvl="1"/>
            <a:r>
              <a:rPr lang="en-US" i="1" dirty="0" smtClean="0"/>
              <a:t>Detective </a:t>
            </a:r>
            <a:r>
              <a:rPr lang="en-US" i="1" dirty="0"/>
              <a:t>controls </a:t>
            </a:r>
            <a:r>
              <a:rPr lang="en-US" dirty="0"/>
              <a:t>are those that detect a vulnerability that has been exploited so that action can be taken</a:t>
            </a:r>
            <a:r>
              <a:rPr lang="en-US" dirty="0" smtClean="0"/>
              <a:t>.</a:t>
            </a:r>
            <a:endParaRPr lang="en-US" dirty="0"/>
          </a:p>
        </p:txBody>
      </p:sp>
    </p:spTree>
    <p:extLst>
      <p:ext uri="{BB962C8B-B14F-4D97-AF65-F5344CB8AC3E}">
        <p14:creationId xmlns:p14="http://schemas.microsoft.com/office/powerpoint/2010/main" val="9317024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Risk Management </a:t>
            </a:r>
            <a:r>
              <a:rPr lang="en-US" dirty="0" smtClean="0"/>
              <a:t>Model (</a:t>
            </a:r>
            <a:r>
              <a:rPr lang="en-US" i="1" dirty="0" smtClean="0"/>
              <a:t>continued</a:t>
            </a:r>
            <a:r>
              <a:rPr lang="en-US" dirty="0" smtClean="0"/>
              <a:t>)</a:t>
            </a:r>
            <a:endParaRPr lang="en-US" dirty="0"/>
          </a:p>
        </p:txBody>
      </p:sp>
      <p:sp>
        <p:nvSpPr>
          <p:cNvPr id="4" name="Content Placeholder 3"/>
          <p:cNvSpPr>
            <a:spLocks noGrp="1"/>
          </p:cNvSpPr>
          <p:nvPr>
            <p:ph idx="1"/>
          </p:nvPr>
        </p:nvSpPr>
        <p:spPr/>
        <p:txBody>
          <a:bodyPr/>
          <a:lstStyle/>
          <a:p>
            <a:r>
              <a:rPr lang="en-US" dirty="0"/>
              <a:t>Step 5: Residual </a:t>
            </a:r>
            <a:r>
              <a:rPr lang="en-US" dirty="0" smtClean="0"/>
              <a:t>risk management</a:t>
            </a:r>
          </a:p>
          <a:p>
            <a:pPr lvl="1"/>
            <a:r>
              <a:rPr lang="en-US" dirty="0"/>
              <a:t>Understand that risk cannot be completely </a:t>
            </a:r>
            <a:r>
              <a:rPr lang="en-US" dirty="0" smtClean="0"/>
              <a:t>eliminated.</a:t>
            </a:r>
          </a:p>
          <a:p>
            <a:pPr lvl="1"/>
            <a:r>
              <a:rPr lang="en-US" dirty="0" smtClean="0"/>
              <a:t>A </a:t>
            </a:r>
            <a:r>
              <a:rPr lang="en-US" dirty="0"/>
              <a:t>risk that </a:t>
            </a:r>
            <a:r>
              <a:rPr lang="en-US" dirty="0" smtClean="0"/>
              <a:t>remains after </a:t>
            </a:r>
            <a:r>
              <a:rPr lang="en-US" dirty="0"/>
              <a:t>implementing controls is termed a </a:t>
            </a:r>
            <a:r>
              <a:rPr lang="en-US" b="1" dirty="0"/>
              <a:t>residual </a:t>
            </a:r>
            <a:r>
              <a:rPr lang="en-US" b="1" dirty="0" smtClean="0"/>
              <a:t>risk</a:t>
            </a:r>
            <a:r>
              <a:rPr lang="en-US" dirty="0" smtClean="0"/>
              <a:t>.</a:t>
            </a:r>
          </a:p>
          <a:p>
            <a:pPr lvl="1"/>
            <a:r>
              <a:rPr lang="en-US" dirty="0" smtClean="0"/>
              <a:t>In </a:t>
            </a:r>
            <a:r>
              <a:rPr lang="en-US" dirty="0"/>
              <a:t>this step, you </a:t>
            </a:r>
            <a:r>
              <a:rPr lang="en-US" dirty="0" smtClean="0"/>
              <a:t>further evaluate </a:t>
            </a:r>
            <a:r>
              <a:rPr lang="en-US" dirty="0"/>
              <a:t>residual risks to identify where additional controls are required </a:t>
            </a:r>
            <a:r>
              <a:rPr lang="en-US" dirty="0" smtClean="0"/>
              <a:t>to reduce </a:t>
            </a:r>
            <a:r>
              <a:rPr lang="en-US" dirty="0"/>
              <a:t>risk even more</a:t>
            </a:r>
            <a:r>
              <a:rPr lang="en-US" dirty="0" smtClean="0"/>
              <a:t>.</a:t>
            </a:r>
          </a:p>
          <a:p>
            <a:pPr lvl="1"/>
            <a:r>
              <a:rPr lang="en-US" dirty="0" smtClean="0"/>
              <a:t>This </a:t>
            </a:r>
            <a:r>
              <a:rPr lang="en-US" dirty="0"/>
              <a:t>leads us to the earlier statement that the </a:t>
            </a:r>
            <a:r>
              <a:rPr lang="en-US" dirty="0" smtClean="0"/>
              <a:t>risk management </a:t>
            </a:r>
            <a:r>
              <a:rPr lang="en-US" dirty="0"/>
              <a:t>process is iterative.</a:t>
            </a:r>
          </a:p>
        </p:txBody>
      </p:sp>
    </p:spTree>
    <p:extLst>
      <p:ext uri="{BB962C8B-B14F-4D97-AF65-F5344CB8AC3E}">
        <p14:creationId xmlns:p14="http://schemas.microsoft.com/office/powerpoint/2010/main" val="3456964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Software Engineering Institute Model</a:t>
            </a:r>
            <a:endParaRPr lang="en-US" dirty="0" smtClean="0"/>
          </a:p>
        </p:txBody>
      </p:sp>
      <p:sp>
        <p:nvSpPr>
          <p:cNvPr id="2" name="Content Placeholder 1"/>
          <p:cNvSpPr>
            <a:spLocks noGrp="1"/>
          </p:cNvSpPr>
          <p:nvPr>
            <p:ph idx="1"/>
          </p:nvPr>
        </p:nvSpPr>
        <p:spPr/>
        <p:txBody>
          <a:bodyPr/>
          <a:lstStyle/>
          <a:p>
            <a:r>
              <a:rPr lang="en-US" dirty="0"/>
              <a:t>SEI </a:t>
            </a:r>
            <a:r>
              <a:rPr lang="en-US" dirty="0" smtClean="0"/>
              <a:t>paradigm</a:t>
            </a:r>
          </a:p>
          <a:p>
            <a:pPr lvl="1"/>
            <a:r>
              <a:rPr lang="en-US" altLang="en-US" dirty="0" smtClean="0">
                <a:ea typeface="ヒラギノ角ゴ Pro W3" pitchFamily="-112" charset="-128"/>
              </a:rPr>
              <a:t>Identify: Look </a:t>
            </a:r>
            <a:r>
              <a:rPr lang="en-US" altLang="en-US" dirty="0">
                <a:ea typeface="ヒラギノ角ゴ Pro W3" pitchFamily="-112" charset="-128"/>
              </a:rPr>
              <a:t>for risks before they become </a:t>
            </a:r>
            <a:r>
              <a:rPr lang="en-US" altLang="en-US" dirty="0" smtClean="0">
                <a:ea typeface="ヒラギノ角ゴ Pro W3" pitchFamily="-112" charset="-128"/>
              </a:rPr>
              <a:t>problems.</a:t>
            </a:r>
          </a:p>
          <a:p>
            <a:pPr lvl="1"/>
            <a:r>
              <a:rPr lang="en-US" altLang="en-US" dirty="0" smtClean="0">
                <a:ea typeface="ヒラギノ角ゴ Pro W3" pitchFamily="-112" charset="-128"/>
              </a:rPr>
              <a:t>Analyze: Convert </a:t>
            </a:r>
            <a:r>
              <a:rPr lang="en-US" altLang="en-US" dirty="0">
                <a:ea typeface="ヒラギノ角ゴ Pro W3" pitchFamily="-112" charset="-128"/>
              </a:rPr>
              <a:t>the data gathered into information that can be used to make decisions. Evaluate the impact, probability, and timeframe of the risks. Classify and prioritize each of the risks.</a:t>
            </a:r>
          </a:p>
          <a:p>
            <a:pPr lvl="1"/>
            <a:r>
              <a:rPr lang="en-US" altLang="en-US" dirty="0" smtClean="0">
                <a:ea typeface="ヒラギノ角ゴ Pro W3" pitchFamily="-112" charset="-128"/>
              </a:rPr>
              <a:t>Plan: Review </a:t>
            </a:r>
            <a:r>
              <a:rPr lang="en-US" altLang="en-US" dirty="0">
                <a:ea typeface="ヒラギノ角ゴ Pro W3" pitchFamily="-112" charset="-128"/>
              </a:rPr>
              <a:t>and evaluate the risks and decide what actions to take to mitigate them</a:t>
            </a:r>
            <a:r>
              <a:rPr lang="en-US" altLang="en-US" dirty="0" smtClean="0">
                <a:ea typeface="ヒラギノ角ゴ Pro W3" pitchFamily="-112" charset="-128"/>
              </a:rPr>
              <a:t>.</a:t>
            </a:r>
            <a:endParaRPr lang="en-US" altLang="en-US" dirty="0">
              <a:ea typeface="ヒラギノ角ゴ Pro W3" pitchFamily="-112" charset="-128"/>
            </a:endParaRPr>
          </a:p>
        </p:txBody>
      </p:sp>
    </p:spTree>
    <p:extLst>
      <p:ext uri="{BB962C8B-B14F-4D97-AF65-F5344CB8AC3E}">
        <p14:creationId xmlns:p14="http://schemas.microsoft.com/office/powerpoint/2010/main" val="1075728730"/>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Software Engineering Institute </a:t>
            </a:r>
            <a:r>
              <a:rPr lang="en-US" dirty="0" smtClean="0"/>
              <a:t>Model (</a:t>
            </a:r>
            <a:r>
              <a:rPr lang="en-US" i="1" dirty="0" smtClean="0"/>
              <a:t>continued</a:t>
            </a:r>
            <a:r>
              <a:rPr lang="en-US" dirty="0" smtClean="0"/>
              <a:t>)</a:t>
            </a:r>
          </a:p>
        </p:txBody>
      </p:sp>
      <p:sp>
        <p:nvSpPr>
          <p:cNvPr id="2" name="Content Placeholder 1"/>
          <p:cNvSpPr>
            <a:spLocks noGrp="1"/>
          </p:cNvSpPr>
          <p:nvPr>
            <p:ph idx="1"/>
          </p:nvPr>
        </p:nvSpPr>
        <p:spPr/>
        <p:txBody>
          <a:bodyPr/>
          <a:lstStyle/>
          <a:p>
            <a:r>
              <a:rPr lang="en-US" dirty="0" smtClean="0"/>
              <a:t>SEI paradigm (continued)</a:t>
            </a:r>
          </a:p>
          <a:p>
            <a:pPr lvl="1"/>
            <a:r>
              <a:rPr lang="en-US" altLang="en-US" dirty="0" smtClean="0">
                <a:latin typeface="Calibri" pitchFamily="34" charset="0"/>
                <a:ea typeface="ヒラギノ角ゴ Pro W3" pitchFamily="-112" charset="-128"/>
              </a:rPr>
              <a:t>Track: Monitor </a:t>
            </a:r>
            <a:r>
              <a:rPr lang="en-US" altLang="en-US" dirty="0">
                <a:latin typeface="Calibri" pitchFamily="34" charset="0"/>
                <a:ea typeface="ヒラギノ角ゴ Pro W3" pitchFamily="-112" charset="-128"/>
              </a:rPr>
              <a:t>the risks and the mitigation plans. Trends may provide information to activate plans and contingencies. Review periodically to measure progress and identify new risks.</a:t>
            </a:r>
          </a:p>
          <a:p>
            <a:pPr lvl="1"/>
            <a:r>
              <a:rPr lang="en-US" altLang="en-US" dirty="0" smtClean="0">
                <a:latin typeface="Calibri" pitchFamily="34" charset="0"/>
                <a:ea typeface="ヒラギノ角ゴ Pro W3" pitchFamily="-112" charset="-128"/>
              </a:rPr>
              <a:t>Control: Make </a:t>
            </a:r>
            <a:r>
              <a:rPr lang="en-US" altLang="en-US" dirty="0">
                <a:latin typeface="Calibri" pitchFamily="34" charset="0"/>
                <a:ea typeface="ヒラギノ角ゴ Pro W3" pitchFamily="-112" charset="-128"/>
              </a:rPr>
              <a:t>corrections for deviations from the risk mitigation plans. Correct products and processes as required. Changes in business procedures may require adjustments in plans or actions, as do faulty plans and risks that become </a:t>
            </a:r>
            <a:r>
              <a:rPr lang="en-US" altLang="en-US" dirty="0" smtClean="0">
                <a:latin typeface="Calibri" pitchFamily="34" charset="0"/>
                <a:ea typeface="ヒラギノ角ゴ Pro W3" pitchFamily="-112" charset="-128"/>
              </a:rPr>
              <a:t>problems.</a:t>
            </a:r>
            <a:endParaRPr lang="en-US" altLang="en-US" dirty="0">
              <a:latin typeface="Calibri" pitchFamily="34" charset="0"/>
              <a:ea typeface="ヒラギノ角ゴ Pro W3" pitchFamily="-112" charset="-128"/>
            </a:endParaRPr>
          </a:p>
        </p:txBody>
      </p:sp>
    </p:spTree>
    <p:extLst>
      <p:ext uri="{BB962C8B-B14F-4D97-AF65-F5344CB8AC3E}">
        <p14:creationId xmlns:p14="http://schemas.microsoft.com/office/powerpoint/2010/main" val="3776077398"/>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NIST Risk Models</a:t>
            </a:r>
          </a:p>
        </p:txBody>
      </p:sp>
      <p:sp>
        <p:nvSpPr>
          <p:cNvPr id="3" name="Content Placeholder 2"/>
          <p:cNvSpPr>
            <a:spLocks noGrp="1"/>
          </p:cNvSpPr>
          <p:nvPr>
            <p:ph idx="1"/>
          </p:nvPr>
        </p:nvSpPr>
        <p:spPr/>
        <p:txBody>
          <a:bodyPr/>
          <a:lstStyle/>
          <a:p>
            <a:r>
              <a:rPr lang="en-US" dirty="0" smtClean="0"/>
              <a:t>NIST SP </a:t>
            </a:r>
            <a:r>
              <a:rPr lang="en-US" dirty="0"/>
              <a:t>800-39, </a:t>
            </a:r>
            <a:r>
              <a:rPr lang="en-US" i="1" dirty="0"/>
              <a:t>Managing Information Security Risk: Organization, Mission, and Information System View</a:t>
            </a:r>
            <a:r>
              <a:rPr lang="en-US" dirty="0"/>
              <a:t>, presents several key </a:t>
            </a:r>
            <a:r>
              <a:rPr lang="en-US" dirty="0" smtClean="0"/>
              <a:t>insights:</a:t>
            </a:r>
            <a:endParaRPr lang="en-US" dirty="0"/>
          </a:p>
          <a:p>
            <a:pPr lvl="1"/>
            <a:r>
              <a:rPr lang="en-US" dirty="0"/>
              <a:t>Establish a relationship between aggregated risk from information systems and mission/business success</a:t>
            </a:r>
          </a:p>
          <a:p>
            <a:pPr lvl="1"/>
            <a:r>
              <a:rPr lang="en-US" dirty="0"/>
              <a:t>Encourage senior leaders to recognize the importance of managing information security risk within the organization</a:t>
            </a:r>
          </a:p>
          <a:p>
            <a:pPr lvl="1"/>
            <a:r>
              <a:rPr lang="en-US" dirty="0"/>
              <a:t>Help those with system-level security responsibilities understand how system-level issues affect the organization/mission as a </a:t>
            </a:r>
            <a:r>
              <a:rPr lang="en-US" dirty="0" smtClean="0"/>
              <a:t>whole</a:t>
            </a:r>
            <a:endParaRPr lang="en-US" dirty="0"/>
          </a:p>
        </p:txBody>
      </p:sp>
    </p:spTree>
    <p:extLst>
      <p:ext uri="{BB962C8B-B14F-4D97-AF65-F5344CB8AC3E}">
        <p14:creationId xmlns:p14="http://schemas.microsoft.com/office/powerpoint/2010/main" val="21387005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09600" y="5257800"/>
            <a:ext cx="7924800" cy="457200"/>
          </a:xfrm>
        </p:spPr>
        <p:txBody>
          <a:bodyPr/>
          <a:lstStyle/>
          <a:p>
            <a:r>
              <a:rPr lang="en-US" dirty="0"/>
              <a:t> Figure 20.2 NIST risk management process applied </a:t>
            </a:r>
            <a:r>
              <a:rPr lang="en-US" dirty="0" smtClean="0"/>
              <a:t>across the </a:t>
            </a:r>
            <a:r>
              <a:rPr lang="en-US" dirty="0"/>
              <a:t>tiers</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2850" y="1752600"/>
            <a:ext cx="5138300" cy="3080004"/>
          </a:xfrm>
          <a:prstGeom prst="rect">
            <a:avLst/>
          </a:prstGeom>
        </p:spPr>
      </p:pic>
    </p:spTree>
    <p:extLst>
      <p:ext uri="{BB962C8B-B14F-4D97-AF65-F5344CB8AC3E}">
        <p14:creationId xmlns:p14="http://schemas.microsoft.com/office/powerpoint/2010/main" val="33406478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NIST Risk </a:t>
            </a:r>
            <a:r>
              <a:rPr lang="en-US" dirty="0" smtClean="0"/>
              <a:t>Models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a:t>The Frame element represents the organization’s risk framing that establishes the context and provides a common perspective on how the organization manages </a:t>
            </a:r>
            <a:r>
              <a:rPr lang="en-US" dirty="0" smtClean="0"/>
              <a:t>risk.</a:t>
            </a:r>
          </a:p>
          <a:p>
            <a:pPr lvl="1"/>
            <a:r>
              <a:rPr lang="en-US" dirty="0" smtClean="0"/>
              <a:t>Risk </a:t>
            </a:r>
            <a:r>
              <a:rPr lang="en-US" dirty="0"/>
              <a:t>framing is central to the </a:t>
            </a:r>
            <a:r>
              <a:rPr lang="en-US" dirty="0" smtClean="0"/>
              <a:t>model.</a:t>
            </a:r>
          </a:p>
          <a:p>
            <a:pPr lvl="1"/>
            <a:r>
              <a:rPr lang="en-US" dirty="0" smtClean="0"/>
              <a:t>Its </a:t>
            </a:r>
            <a:r>
              <a:rPr lang="en-US" dirty="0"/>
              <a:t>principal output is a risk management strategy that addresses how the organization assesses risk, responds to risk, and monitors risk</a:t>
            </a:r>
            <a:r>
              <a:rPr lang="en-US" dirty="0" smtClean="0"/>
              <a:t>.</a:t>
            </a:r>
          </a:p>
          <a:p>
            <a:pPr lvl="1"/>
            <a:r>
              <a:rPr lang="en-US" dirty="0" smtClean="0"/>
              <a:t>The </a:t>
            </a:r>
            <a:r>
              <a:rPr lang="en-US" dirty="0"/>
              <a:t>three tiers represent the different distinct layers in an organization that are associated with risk</a:t>
            </a:r>
            <a:r>
              <a:rPr lang="en-US" dirty="0" smtClean="0"/>
              <a:t>.</a:t>
            </a:r>
            <a:endParaRPr lang="en-US" dirty="0"/>
          </a:p>
        </p:txBody>
      </p:sp>
    </p:spTree>
    <p:extLst>
      <p:ext uri="{BB962C8B-B14F-4D97-AF65-F5344CB8AC3E}">
        <p14:creationId xmlns:p14="http://schemas.microsoft.com/office/powerpoint/2010/main" val="145321253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Application</a:t>
            </a:r>
          </a:p>
        </p:txBody>
      </p:sp>
      <p:sp>
        <p:nvSpPr>
          <p:cNvPr id="3" name="Content Placeholder 2"/>
          <p:cNvSpPr>
            <a:spLocks noGrp="1"/>
          </p:cNvSpPr>
          <p:nvPr>
            <p:ph idx="1"/>
          </p:nvPr>
        </p:nvSpPr>
        <p:spPr/>
        <p:txBody>
          <a:bodyPr/>
          <a:lstStyle/>
          <a:p>
            <a:r>
              <a:rPr lang="en-US" dirty="0"/>
              <a:t>The three model examples define steps </a:t>
            </a:r>
            <a:r>
              <a:rPr lang="en-US" dirty="0" smtClean="0"/>
              <a:t>to use </a:t>
            </a:r>
            <a:r>
              <a:rPr lang="en-US" dirty="0"/>
              <a:t>in any general </a:t>
            </a:r>
            <a:r>
              <a:rPr lang="en-US" dirty="0" smtClean="0"/>
              <a:t>or software </a:t>
            </a:r>
            <a:r>
              <a:rPr lang="en-US" dirty="0"/>
              <a:t>risk management process</a:t>
            </a:r>
            <a:r>
              <a:rPr lang="en-US" dirty="0" smtClean="0"/>
              <a:t>.</a:t>
            </a:r>
          </a:p>
          <a:p>
            <a:r>
              <a:rPr lang="en-US" dirty="0" smtClean="0"/>
              <a:t>These </a:t>
            </a:r>
            <a:r>
              <a:rPr lang="en-US" dirty="0"/>
              <a:t>risk management principles </a:t>
            </a:r>
            <a:r>
              <a:rPr lang="en-US" dirty="0" smtClean="0"/>
              <a:t>can be </a:t>
            </a:r>
            <a:r>
              <a:rPr lang="en-US" dirty="0"/>
              <a:t>applied to any project, program, or business activity, no matter how simple or complex</a:t>
            </a:r>
            <a:r>
              <a:rPr lang="en-US" dirty="0" smtClean="0"/>
              <a:t>.</a:t>
            </a:r>
          </a:p>
          <a:p>
            <a:r>
              <a:rPr lang="en-US" dirty="0" smtClean="0"/>
              <a:t>Risk </a:t>
            </a:r>
            <a:r>
              <a:rPr lang="en-US" dirty="0"/>
              <a:t>management can be </a:t>
            </a:r>
            <a:r>
              <a:rPr lang="en-US" dirty="0" smtClean="0"/>
              <a:t>applied across </a:t>
            </a:r>
            <a:r>
              <a:rPr lang="en-US" dirty="0"/>
              <a:t>the </a:t>
            </a:r>
            <a:r>
              <a:rPr lang="en-US" dirty="0" smtClean="0"/>
              <a:t>continuum.</a:t>
            </a:r>
          </a:p>
          <a:p>
            <a:pPr lvl="1"/>
            <a:r>
              <a:rPr lang="en-US" dirty="0" smtClean="0"/>
              <a:t>Complexity </a:t>
            </a:r>
            <a:r>
              <a:rPr lang="en-US" dirty="0"/>
              <a:t>of </a:t>
            </a:r>
            <a:r>
              <a:rPr lang="en-US" dirty="0" smtClean="0"/>
              <a:t>risk management generally increases </a:t>
            </a:r>
            <a:r>
              <a:rPr lang="en-US" dirty="0"/>
              <a:t>with the size of the project, program, or business to be managed</a:t>
            </a:r>
            <a:r>
              <a:rPr lang="en-US" dirty="0" smtClean="0"/>
              <a:t>.</a:t>
            </a:r>
            <a:endParaRPr lang="en-US" dirty="0"/>
          </a:p>
        </p:txBody>
      </p:sp>
    </p:spTree>
    <p:extLst>
      <p:ext uri="{BB962C8B-B14F-4D97-AF65-F5344CB8AC3E}">
        <p14:creationId xmlns:p14="http://schemas.microsoft.com/office/powerpoint/2010/main" val="6934946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Key Terms (</a:t>
            </a:r>
            <a:r>
              <a:rPr lang="en-US" i="1" dirty="0" smtClean="0"/>
              <a:t>continued</a:t>
            </a:r>
            <a:r>
              <a:rPr lang="en-US" dirty="0" smtClean="0"/>
              <a:t>)</a:t>
            </a:r>
          </a:p>
        </p:txBody>
      </p:sp>
      <p:sp>
        <p:nvSpPr>
          <p:cNvPr id="5123" name="Rectangle 3"/>
          <p:cNvSpPr>
            <a:spLocks noGrp="1" noChangeArrowheads="1"/>
          </p:cNvSpPr>
          <p:nvPr>
            <p:ph sz="half" idx="1"/>
          </p:nvPr>
        </p:nvSpPr>
        <p:spPr/>
        <p:txBody>
          <a:bodyPr/>
          <a:lstStyle/>
          <a:p>
            <a:r>
              <a:rPr lang="en-US" dirty="0" smtClean="0"/>
              <a:t>Mitigate</a:t>
            </a:r>
          </a:p>
          <a:p>
            <a:r>
              <a:rPr lang="en-US" dirty="0" smtClean="0"/>
              <a:t>Qualitative </a:t>
            </a:r>
            <a:r>
              <a:rPr lang="en-US" dirty="0"/>
              <a:t>risk assessment</a:t>
            </a:r>
          </a:p>
          <a:p>
            <a:r>
              <a:rPr lang="en-US" dirty="0"/>
              <a:t>Quantitative risk assessment</a:t>
            </a:r>
          </a:p>
          <a:p>
            <a:r>
              <a:rPr lang="en-US" dirty="0"/>
              <a:t>Residual risk</a:t>
            </a:r>
          </a:p>
          <a:p>
            <a:r>
              <a:rPr lang="en-US" altLang="en-US" dirty="0" smtClean="0"/>
              <a:t>Risk</a:t>
            </a:r>
          </a:p>
          <a:p>
            <a:r>
              <a:rPr lang="en-US" altLang="en-US" dirty="0"/>
              <a:t>Risk analysis</a:t>
            </a:r>
          </a:p>
        </p:txBody>
      </p:sp>
      <p:sp>
        <p:nvSpPr>
          <p:cNvPr id="5" name="Content Placeholder 4"/>
          <p:cNvSpPr>
            <a:spLocks noGrp="1"/>
          </p:cNvSpPr>
          <p:nvPr>
            <p:ph sz="half" idx="2"/>
          </p:nvPr>
        </p:nvSpPr>
        <p:spPr/>
        <p:txBody>
          <a:bodyPr/>
          <a:lstStyle/>
          <a:p>
            <a:r>
              <a:rPr lang="en-US" altLang="en-US" dirty="0" smtClean="0"/>
              <a:t>Risk </a:t>
            </a:r>
            <a:r>
              <a:rPr lang="en-US" altLang="en-US" dirty="0"/>
              <a:t>assessment</a:t>
            </a:r>
          </a:p>
          <a:p>
            <a:r>
              <a:rPr lang="en-US" altLang="en-US" dirty="0"/>
              <a:t>Risk management</a:t>
            </a:r>
          </a:p>
          <a:p>
            <a:r>
              <a:rPr lang="en-US" altLang="en-US" dirty="0"/>
              <a:t>Safeguard </a:t>
            </a:r>
          </a:p>
          <a:p>
            <a:r>
              <a:rPr lang="en-US" altLang="en-US" dirty="0"/>
              <a:t>Single loss expectancy (SLE</a:t>
            </a:r>
            <a:r>
              <a:rPr lang="en-US" altLang="en-US" dirty="0" smtClean="0"/>
              <a:t>)</a:t>
            </a:r>
          </a:p>
          <a:p>
            <a:r>
              <a:rPr lang="en-US" dirty="0" smtClean="0"/>
              <a:t>Systematic Risk</a:t>
            </a:r>
            <a:endParaRPr lang="en-US" altLang="en-US" dirty="0" smtClean="0"/>
          </a:p>
          <a:p>
            <a:r>
              <a:rPr lang="en-US" altLang="en-US" dirty="0" smtClean="0"/>
              <a:t>Tangible </a:t>
            </a:r>
            <a:r>
              <a:rPr lang="en-US" altLang="en-US" dirty="0"/>
              <a:t>impact </a:t>
            </a:r>
          </a:p>
          <a:p>
            <a:r>
              <a:rPr lang="en-US" altLang="en-US" dirty="0" smtClean="0"/>
              <a:t>Threat</a:t>
            </a:r>
            <a:endParaRPr lang="en-US" dirty="0"/>
          </a:p>
        </p:txBody>
      </p:sp>
    </p:spTree>
    <p:extLst>
      <p:ext uri="{BB962C8B-B14F-4D97-AF65-F5344CB8AC3E}">
        <p14:creationId xmlns:p14="http://schemas.microsoft.com/office/powerpoint/2010/main" val="2352679664"/>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09600" y="5410200"/>
            <a:ext cx="7924800" cy="457200"/>
          </a:xfrm>
        </p:spPr>
        <p:txBody>
          <a:bodyPr/>
          <a:lstStyle/>
          <a:p>
            <a:r>
              <a:rPr lang="en-US" dirty="0"/>
              <a:t>Figure 20.3 Risk complexity versus project size</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3856" y="1828800"/>
            <a:ext cx="6316287" cy="3252216"/>
          </a:xfrm>
          <a:prstGeom prst="rect">
            <a:avLst/>
          </a:prstGeom>
        </p:spPr>
      </p:pic>
    </p:spTree>
    <p:extLst>
      <p:ext uri="{BB962C8B-B14F-4D97-AF65-F5344CB8AC3E}">
        <p14:creationId xmlns:p14="http://schemas.microsoft.com/office/powerpoint/2010/main" val="15155469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Qualitatively Assessing Risk</a:t>
            </a:r>
          </a:p>
        </p:txBody>
      </p:sp>
      <p:sp>
        <p:nvSpPr>
          <p:cNvPr id="3" name="Content Placeholder 2"/>
          <p:cNvSpPr>
            <a:spLocks noGrp="1"/>
          </p:cNvSpPr>
          <p:nvPr>
            <p:ph idx="1"/>
          </p:nvPr>
        </p:nvSpPr>
        <p:spPr/>
        <p:txBody>
          <a:bodyPr/>
          <a:lstStyle/>
          <a:p>
            <a:r>
              <a:rPr lang="en-US" dirty="0"/>
              <a:t>Qualitative risk analysis allows expert judgment and experience to </a:t>
            </a:r>
            <a:r>
              <a:rPr lang="en-US" dirty="0" smtClean="0"/>
              <a:t>assume a </a:t>
            </a:r>
            <a:r>
              <a:rPr lang="en-US" dirty="0"/>
              <a:t>prominent </a:t>
            </a:r>
            <a:r>
              <a:rPr lang="en-US" dirty="0" smtClean="0"/>
              <a:t>role.</a:t>
            </a:r>
          </a:p>
          <a:p>
            <a:r>
              <a:rPr lang="en-US" dirty="0" smtClean="0"/>
              <a:t>To </a:t>
            </a:r>
            <a:r>
              <a:rPr lang="en-US" dirty="0"/>
              <a:t>assess risk qualitatively, you compare the impact </a:t>
            </a:r>
            <a:r>
              <a:rPr lang="en-US" dirty="0" smtClean="0"/>
              <a:t>of the </a:t>
            </a:r>
            <a:r>
              <a:rPr lang="en-US" dirty="0"/>
              <a:t>threat with the probability of occurrence and assign an impact </a:t>
            </a:r>
            <a:r>
              <a:rPr lang="en-US" dirty="0" smtClean="0"/>
              <a:t>level and </a:t>
            </a:r>
            <a:r>
              <a:rPr lang="en-US" dirty="0"/>
              <a:t>probability level to </a:t>
            </a:r>
            <a:r>
              <a:rPr lang="en-US" dirty="0" smtClean="0"/>
              <a:t>the risk.</a:t>
            </a:r>
            <a:endParaRPr lang="en-US" dirty="0"/>
          </a:p>
        </p:txBody>
      </p:sp>
    </p:spTree>
    <p:extLst>
      <p:ext uri="{BB962C8B-B14F-4D97-AF65-F5344CB8AC3E}">
        <p14:creationId xmlns:p14="http://schemas.microsoft.com/office/powerpoint/2010/main" val="226613704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09600" y="4343400"/>
            <a:ext cx="7924800" cy="457200"/>
          </a:xfrm>
        </p:spPr>
        <p:txBody>
          <a:bodyPr/>
          <a:lstStyle/>
          <a:p>
            <a:r>
              <a:rPr lang="en-US" dirty="0"/>
              <a:t>Figure 20.4 Binary assessment</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2590800"/>
            <a:ext cx="7729515" cy="1176528"/>
          </a:xfrm>
          <a:prstGeom prst="rect">
            <a:avLst/>
          </a:prstGeom>
        </p:spPr>
      </p:pic>
    </p:spTree>
    <p:extLst>
      <p:ext uri="{BB962C8B-B14F-4D97-AF65-F5344CB8AC3E}">
        <p14:creationId xmlns:p14="http://schemas.microsoft.com/office/powerpoint/2010/main" val="15934592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09600" y="4495800"/>
            <a:ext cx="7924800" cy="457200"/>
          </a:xfrm>
        </p:spPr>
        <p:txBody>
          <a:bodyPr/>
          <a:lstStyle/>
          <a:p>
            <a:r>
              <a:rPr lang="en-US" dirty="0"/>
              <a:t>Figure 20.5 Three levels of analysis</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927" y="2438400"/>
            <a:ext cx="7807473" cy="1479804"/>
          </a:xfrm>
          <a:prstGeom prst="rect">
            <a:avLst/>
          </a:prstGeom>
        </p:spPr>
      </p:pic>
    </p:spTree>
    <p:extLst>
      <p:ext uri="{BB962C8B-B14F-4D97-AF65-F5344CB8AC3E}">
        <p14:creationId xmlns:p14="http://schemas.microsoft.com/office/powerpoint/2010/main" val="357867056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09600" y="4953000"/>
            <a:ext cx="7924800" cy="457200"/>
          </a:xfrm>
        </p:spPr>
        <p:txBody>
          <a:bodyPr/>
          <a:lstStyle/>
          <a:p>
            <a:r>
              <a:rPr lang="en-US" dirty="0"/>
              <a:t>Figure 20.6 A 3-by-5 level analysis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2133600"/>
            <a:ext cx="7646901" cy="2183892"/>
          </a:xfrm>
          <a:prstGeom prst="rect">
            <a:avLst/>
          </a:prstGeom>
        </p:spPr>
      </p:pic>
    </p:spTree>
    <p:extLst>
      <p:ext uri="{BB962C8B-B14F-4D97-AF65-F5344CB8AC3E}">
        <p14:creationId xmlns:p14="http://schemas.microsoft.com/office/powerpoint/2010/main" val="286968095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09600" y="5562600"/>
            <a:ext cx="7924800" cy="457200"/>
          </a:xfrm>
        </p:spPr>
        <p:txBody>
          <a:bodyPr/>
          <a:lstStyle/>
          <a:p>
            <a:r>
              <a:rPr lang="en-US" dirty="0"/>
              <a:t>Figure 20.7 Example of a combination assessment</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59102" y="1600200"/>
            <a:ext cx="5225796" cy="3530170"/>
          </a:xfrm>
          <a:prstGeom prst="rect">
            <a:avLst/>
          </a:prstGeom>
        </p:spPr>
      </p:pic>
    </p:spTree>
    <p:extLst>
      <p:ext uri="{BB962C8B-B14F-4D97-AF65-F5344CB8AC3E}">
        <p14:creationId xmlns:p14="http://schemas.microsoft.com/office/powerpoint/2010/main" val="19689226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Quantitatively Assessing Risk</a:t>
            </a:r>
            <a:endParaRPr lang="en-US" dirty="0" smtClean="0"/>
          </a:p>
        </p:txBody>
      </p:sp>
      <p:sp>
        <p:nvSpPr>
          <p:cNvPr id="30723" name="Rectangle 3"/>
          <p:cNvSpPr>
            <a:spLocks noGrp="1" noChangeArrowheads="1"/>
          </p:cNvSpPr>
          <p:nvPr>
            <p:ph idx="1"/>
          </p:nvPr>
        </p:nvSpPr>
        <p:spPr/>
        <p:txBody>
          <a:bodyPr/>
          <a:lstStyle/>
          <a:p>
            <a:r>
              <a:rPr lang="en-US" altLang="en-US" dirty="0" smtClean="0"/>
              <a:t>Quantitative </a:t>
            </a:r>
            <a:r>
              <a:rPr lang="en-US" altLang="en-US" dirty="0"/>
              <a:t>risk assessment applies historical information and trends to attempt to predict future </a:t>
            </a:r>
            <a:r>
              <a:rPr lang="en-US" altLang="en-US" dirty="0" smtClean="0"/>
              <a:t>performance.</a:t>
            </a:r>
          </a:p>
          <a:p>
            <a:pPr lvl="1"/>
            <a:r>
              <a:rPr lang="en-US" altLang="en-US" dirty="0" smtClean="0"/>
              <a:t>This </a:t>
            </a:r>
            <a:r>
              <a:rPr lang="en-US" altLang="en-US" dirty="0"/>
              <a:t>type of risk assessment is highly dependent on historical data, and gathering such data can be </a:t>
            </a:r>
            <a:r>
              <a:rPr lang="en-US" altLang="en-US" dirty="0" smtClean="0"/>
              <a:t>difficult.</a:t>
            </a:r>
          </a:p>
          <a:p>
            <a:pPr lvl="1"/>
            <a:r>
              <a:rPr lang="en-US" altLang="en-US" dirty="0" smtClean="0"/>
              <a:t>Quantitative </a:t>
            </a:r>
            <a:r>
              <a:rPr lang="en-US" altLang="en-US" dirty="0"/>
              <a:t>risk assessment can also rely heavily on models that provide decision-making information in the form of quantitative metrics, which attempt to measure risk levels across a common scale</a:t>
            </a:r>
            <a:r>
              <a:rPr lang="en-US" altLang="en-US" dirty="0" smtClean="0"/>
              <a:t>.</a:t>
            </a:r>
          </a:p>
        </p:txBody>
      </p:sp>
    </p:spTree>
    <p:extLst>
      <p:ext uri="{BB962C8B-B14F-4D97-AF65-F5344CB8AC3E}">
        <p14:creationId xmlns:p14="http://schemas.microsoft.com/office/powerpoint/2010/main" val="873837057"/>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Quantitatively Assessing </a:t>
            </a:r>
            <a:r>
              <a:rPr lang="en-US" dirty="0" smtClean="0"/>
              <a:t>Risk (</a:t>
            </a:r>
            <a:r>
              <a:rPr lang="en-US" i="1" dirty="0" smtClean="0"/>
              <a:t>continued</a:t>
            </a:r>
            <a:r>
              <a:rPr lang="en-US" dirty="0" smtClean="0"/>
              <a:t>)</a:t>
            </a:r>
          </a:p>
        </p:txBody>
      </p:sp>
      <p:sp>
        <p:nvSpPr>
          <p:cNvPr id="30723" name="Rectangle 3"/>
          <p:cNvSpPr>
            <a:spLocks noGrp="1" noChangeArrowheads="1"/>
          </p:cNvSpPr>
          <p:nvPr>
            <p:ph idx="1"/>
          </p:nvPr>
        </p:nvSpPr>
        <p:spPr/>
        <p:txBody>
          <a:bodyPr/>
          <a:lstStyle/>
          <a:p>
            <a:r>
              <a:rPr lang="en-US" altLang="en-US" dirty="0" smtClean="0"/>
              <a:t>Key </a:t>
            </a:r>
            <a:r>
              <a:rPr lang="en-US" altLang="en-US" dirty="0"/>
              <a:t>assumptions underlie any model, and different models will produce different results even when given the same input data</a:t>
            </a:r>
            <a:r>
              <a:rPr lang="en-US" altLang="en-US" dirty="0" smtClean="0"/>
              <a:t>.</a:t>
            </a:r>
          </a:p>
          <a:p>
            <a:pPr lvl="1"/>
            <a:r>
              <a:rPr lang="en-US" altLang="en-US" dirty="0">
                <a:ea typeface="ヒラギノ角ゴ Pro W3" pitchFamily="-112" charset="-128"/>
              </a:rPr>
              <a:t>Although significant research and development have been invested in improving and refining the various risk analysis models, expert judgment and experience must still be considered an essential part of any risk assessment </a:t>
            </a:r>
            <a:r>
              <a:rPr lang="en-US" altLang="en-US" dirty="0" smtClean="0">
                <a:ea typeface="ヒラギノ角ゴ Pro W3" pitchFamily="-112" charset="-128"/>
              </a:rPr>
              <a:t>process.</a:t>
            </a:r>
          </a:p>
          <a:p>
            <a:pPr lvl="1"/>
            <a:r>
              <a:rPr lang="en-US" altLang="en-US" dirty="0" smtClean="0">
                <a:ea typeface="ヒラギノ角ゴ Pro W3" pitchFamily="-112" charset="-128"/>
              </a:rPr>
              <a:t>Models </a:t>
            </a:r>
            <a:r>
              <a:rPr lang="en-US" altLang="en-US" dirty="0">
                <a:ea typeface="ヒラギノ角ゴ Pro W3" pitchFamily="-112" charset="-128"/>
              </a:rPr>
              <a:t>can never replace judgment and experience, but they can significantly enhance the decision-making process</a:t>
            </a:r>
            <a:r>
              <a:rPr lang="en-US" altLang="en-US" dirty="0" smtClean="0">
                <a:ea typeface="ヒラギノ角ゴ Pro W3" pitchFamily="-112" charset="-128"/>
              </a:rPr>
              <a:t>.</a:t>
            </a:r>
            <a:endParaRPr lang="en-US" altLang="en-US" dirty="0">
              <a:ea typeface="ヒラギノ角ゴ Pro W3" pitchFamily="-112" charset="-128"/>
            </a:endParaRPr>
          </a:p>
        </p:txBody>
      </p:sp>
    </p:spTree>
    <p:extLst>
      <p:ext uri="{BB962C8B-B14F-4D97-AF65-F5344CB8AC3E}">
        <p14:creationId xmlns:p14="http://schemas.microsoft.com/office/powerpoint/2010/main" val="747044227"/>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Objectivity to </a:t>
            </a:r>
            <a:r>
              <a:rPr lang="en-US" dirty="0" smtClean="0"/>
              <a:t/>
            </a:r>
            <a:br>
              <a:rPr lang="en-US" dirty="0" smtClean="0"/>
            </a:br>
            <a:r>
              <a:rPr lang="en-US" dirty="0" smtClean="0"/>
              <a:t> </a:t>
            </a:r>
            <a:r>
              <a:rPr lang="en-US" dirty="0"/>
              <a:t>Qualitative Assessment</a:t>
            </a:r>
          </a:p>
        </p:txBody>
      </p:sp>
      <p:sp>
        <p:nvSpPr>
          <p:cNvPr id="4" name="Content Placeholder 3"/>
          <p:cNvSpPr>
            <a:spLocks noGrp="1"/>
          </p:cNvSpPr>
          <p:nvPr>
            <p:ph idx="1"/>
          </p:nvPr>
        </p:nvSpPr>
        <p:spPr>
          <a:xfrm>
            <a:off x="457200" y="2362200"/>
            <a:ext cx="8229600" cy="4114800"/>
          </a:xfrm>
        </p:spPr>
        <p:txBody>
          <a:bodyPr/>
          <a:lstStyle/>
          <a:p>
            <a:r>
              <a:rPr lang="en-US" dirty="0"/>
              <a:t>It is possible to move a qualitative assessment toward being more </a:t>
            </a:r>
            <a:r>
              <a:rPr lang="en-US" dirty="0" smtClean="0"/>
              <a:t>quantitative.</a:t>
            </a:r>
          </a:p>
          <a:p>
            <a:pPr lvl="1"/>
            <a:r>
              <a:rPr lang="en-US" dirty="0" smtClean="0"/>
              <a:t>Making </a:t>
            </a:r>
            <a:r>
              <a:rPr lang="en-US" dirty="0"/>
              <a:t>a qualitative assessment more objective can be as simple as assigning numeric values to </a:t>
            </a:r>
            <a:r>
              <a:rPr lang="en-US" dirty="0" smtClean="0"/>
              <a:t>impacts.</a:t>
            </a:r>
          </a:p>
          <a:p>
            <a:pPr lvl="1"/>
            <a:r>
              <a:rPr lang="en-US" dirty="0"/>
              <a:t>Next, values can be assigned to reflect how each risk was assessed</a:t>
            </a:r>
            <a:r>
              <a:rPr lang="en-US" dirty="0" smtClean="0"/>
              <a:t>.</a:t>
            </a:r>
          </a:p>
          <a:p>
            <a:pPr lvl="1"/>
            <a:r>
              <a:rPr lang="en-US" dirty="0" smtClean="0"/>
              <a:t>The </a:t>
            </a:r>
            <a:r>
              <a:rPr lang="en-US" dirty="0"/>
              <a:t>last step is to calculate an overall risk value for each risk </a:t>
            </a:r>
            <a:r>
              <a:rPr lang="en-US" dirty="0" smtClean="0"/>
              <a:t>area </a:t>
            </a:r>
            <a:r>
              <a:rPr lang="en-US" dirty="0"/>
              <a:t>by multiplying the </a:t>
            </a:r>
            <a:r>
              <a:rPr lang="en-US" dirty="0" smtClean="0"/>
              <a:t>weights.</a:t>
            </a:r>
          </a:p>
          <a:p>
            <a:pPr lvl="2"/>
            <a:r>
              <a:rPr lang="pl-PL" dirty="0">
                <a:ea typeface="ヒラギノ角ゴ Pro W3" pitchFamily="-111" charset="-128"/>
                <a:cs typeface="ヒラギノ角ゴ Pro W3" pitchFamily="-111" charset="-128"/>
              </a:rPr>
              <a:t>Risk = </a:t>
            </a:r>
            <a:r>
              <a:rPr lang="pl-PL" i="1" dirty="0">
                <a:ea typeface="ヒラギノ角ゴ Pro W3" pitchFamily="-111" charset="-128"/>
                <a:cs typeface="ヒラギノ角ゴ Pro W3" pitchFamily="-111" charset="-128"/>
              </a:rPr>
              <a:t>W</a:t>
            </a:r>
            <a:r>
              <a:rPr lang="pl-PL" baseline="-25000" dirty="0">
                <a:ea typeface="ヒラギノ角ゴ Pro W3" pitchFamily="-111" charset="-128"/>
                <a:cs typeface="ヒラギノ角ゴ Pro W3" pitchFamily="-111" charset="-128"/>
              </a:rPr>
              <a:t>1</a:t>
            </a:r>
            <a:r>
              <a:rPr lang="pl-PL" dirty="0">
                <a:ea typeface="ヒラギノ角ゴ Pro W3" pitchFamily="-111" charset="-128"/>
                <a:cs typeface="ヒラギノ角ゴ Pro W3" pitchFamily="-111" charset="-128"/>
              </a:rPr>
              <a:t> * </a:t>
            </a:r>
            <a:r>
              <a:rPr lang="pl-PL" i="1" dirty="0">
                <a:ea typeface="ヒラギノ角ゴ Pro W3" pitchFamily="-111" charset="-128"/>
                <a:cs typeface="ヒラギノ角ゴ Pro W3" pitchFamily="-111" charset="-128"/>
              </a:rPr>
              <a:t>V</a:t>
            </a:r>
            <a:r>
              <a:rPr lang="pl-PL" baseline="-25000" dirty="0">
                <a:ea typeface="ヒラギノ角ゴ Pro W3" pitchFamily="-111" charset="-128"/>
                <a:cs typeface="ヒラギノ角ゴ Pro W3" pitchFamily="-111" charset="-128"/>
              </a:rPr>
              <a:t>1</a:t>
            </a:r>
            <a:r>
              <a:rPr lang="pl-PL" dirty="0">
                <a:ea typeface="ヒラギノ角ゴ Pro W3" pitchFamily="-111" charset="-128"/>
                <a:cs typeface="ヒラギノ角ゴ Pro W3" pitchFamily="-111" charset="-128"/>
              </a:rPr>
              <a:t> + </a:t>
            </a:r>
            <a:r>
              <a:rPr lang="pl-PL" i="1" dirty="0">
                <a:ea typeface="ヒラギノ角ゴ Pro W3" pitchFamily="-111" charset="-128"/>
                <a:cs typeface="ヒラギノ角ゴ Pro W3" pitchFamily="-111" charset="-128"/>
              </a:rPr>
              <a:t>W</a:t>
            </a:r>
            <a:r>
              <a:rPr lang="pl-PL" baseline="-25000" dirty="0">
                <a:ea typeface="ヒラギノ角ゴ Pro W3" pitchFamily="-111" charset="-128"/>
                <a:cs typeface="ヒラギノ角ゴ Pro W3" pitchFamily="-111" charset="-128"/>
              </a:rPr>
              <a:t>2</a:t>
            </a:r>
            <a:r>
              <a:rPr lang="pl-PL" dirty="0">
                <a:ea typeface="ヒラギノ角ゴ Pro W3" pitchFamily="-111" charset="-128"/>
                <a:cs typeface="ヒラギノ角ゴ Pro W3" pitchFamily="-111" charset="-128"/>
              </a:rPr>
              <a:t> * </a:t>
            </a:r>
            <a:r>
              <a:rPr lang="pl-PL" i="1" dirty="0">
                <a:ea typeface="ヒラギノ角ゴ Pro W3" pitchFamily="-111" charset="-128"/>
                <a:cs typeface="ヒラギノ角ゴ Pro W3" pitchFamily="-111" charset="-128"/>
              </a:rPr>
              <a:t>V</a:t>
            </a:r>
            <a:r>
              <a:rPr lang="pl-PL" baseline="-25000" dirty="0">
                <a:ea typeface="ヒラギノ角ゴ Pro W3" pitchFamily="-111" charset="-128"/>
                <a:cs typeface="ヒラギノ角ゴ Pro W3" pitchFamily="-111" charset="-128"/>
              </a:rPr>
              <a:t>2</a:t>
            </a:r>
            <a:r>
              <a:rPr lang="pl-PL" dirty="0">
                <a:ea typeface="ヒラギノ角ゴ Pro W3" pitchFamily="-111" charset="-128"/>
                <a:cs typeface="ヒラギノ角ゴ Pro W3" pitchFamily="-111" charset="-128"/>
              </a:rPr>
              <a:t> + …</a:t>
            </a:r>
            <a:r>
              <a:rPr lang="pl-PL" i="1" dirty="0">
                <a:ea typeface="ヒラギノ角ゴ Pro W3" pitchFamily="-111" charset="-128"/>
                <a:cs typeface="ヒラギノ角ゴ Pro W3" pitchFamily="-111" charset="-128"/>
              </a:rPr>
              <a:t>W</a:t>
            </a:r>
            <a:r>
              <a:rPr lang="pl-PL" baseline="-25000" dirty="0">
                <a:ea typeface="ヒラギノ角ゴ Pro W3" pitchFamily="-111" charset="-128"/>
                <a:cs typeface="ヒラギノ角ゴ Pro W3" pitchFamily="-111" charset="-128"/>
              </a:rPr>
              <a:t>4</a:t>
            </a:r>
            <a:r>
              <a:rPr lang="pl-PL" dirty="0">
                <a:ea typeface="ヒラギノ角ゴ Pro W3" pitchFamily="-111" charset="-128"/>
                <a:cs typeface="ヒラギノ角ゴ Pro W3" pitchFamily="-111" charset="-128"/>
              </a:rPr>
              <a:t> * </a:t>
            </a:r>
            <a:r>
              <a:rPr lang="pl-PL" i="1" dirty="0" smtClean="0">
                <a:ea typeface="ヒラギノ角ゴ Pro W3" pitchFamily="-111" charset="-128"/>
                <a:cs typeface="ヒラギノ角ゴ Pro W3" pitchFamily="-111" charset="-128"/>
              </a:rPr>
              <a:t>V</a:t>
            </a:r>
            <a:r>
              <a:rPr lang="pl-PL" baseline="-25000" dirty="0" smtClean="0">
                <a:ea typeface="ヒラギノ角ゴ Pro W3" pitchFamily="-111" charset="-128"/>
                <a:cs typeface="ヒラギノ角ゴ Pro W3" pitchFamily="-111" charset="-128"/>
              </a:rPr>
              <a:t>4</a:t>
            </a:r>
            <a:endParaRPr lang="en-US" baseline="-25000" dirty="0">
              <a:ea typeface="ヒラギノ角ゴ Pro W3" pitchFamily="-111" charset="-128"/>
              <a:cs typeface="ヒラギノ角ゴ Pro W3" pitchFamily="-111" charset="-128"/>
            </a:endParaRPr>
          </a:p>
        </p:txBody>
      </p:sp>
    </p:spTree>
    <p:extLst>
      <p:ext uri="{BB962C8B-B14F-4D97-AF65-F5344CB8AC3E}">
        <p14:creationId xmlns:p14="http://schemas.microsoft.com/office/powerpoint/2010/main" val="195752110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7231" y="2547814"/>
            <a:ext cx="7249537" cy="1762371"/>
          </a:xfrm>
          <a:prstGeom prst="rect">
            <a:avLst/>
          </a:prstGeom>
        </p:spPr>
      </p:pic>
    </p:spTree>
    <p:extLst>
      <p:ext uri="{BB962C8B-B14F-4D97-AF65-F5344CB8AC3E}">
        <p14:creationId xmlns:p14="http://schemas.microsoft.com/office/powerpoint/2010/main" val="18894672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Key Terms (</a:t>
            </a:r>
            <a:r>
              <a:rPr lang="en-US" i="1" dirty="0" smtClean="0"/>
              <a:t>continued</a:t>
            </a:r>
            <a:r>
              <a:rPr lang="en-US" dirty="0" smtClean="0"/>
              <a:t>)</a:t>
            </a:r>
          </a:p>
        </p:txBody>
      </p:sp>
      <p:sp>
        <p:nvSpPr>
          <p:cNvPr id="5123" name="Rectangle 3"/>
          <p:cNvSpPr>
            <a:spLocks noGrp="1" noChangeArrowheads="1"/>
          </p:cNvSpPr>
          <p:nvPr>
            <p:ph idx="1"/>
          </p:nvPr>
        </p:nvSpPr>
        <p:spPr/>
        <p:txBody>
          <a:bodyPr/>
          <a:lstStyle/>
          <a:p>
            <a:r>
              <a:rPr lang="en-US" altLang="en-US" dirty="0"/>
              <a:t>Threat </a:t>
            </a:r>
            <a:r>
              <a:rPr lang="en-US" altLang="en-US" dirty="0" smtClean="0"/>
              <a:t>vector</a:t>
            </a:r>
          </a:p>
          <a:p>
            <a:r>
              <a:rPr lang="en-US" altLang="en-US" dirty="0" smtClean="0"/>
              <a:t>Unsystematic risk</a:t>
            </a:r>
          </a:p>
          <a:p>
            <a:r>
              <a:rPr lang="en-US" altLang="en-US" dirty="0" smtClean="0"/>
              <a:t>Vulnerability </a:t>
            </a:r>
            <a:endParaRPr lang="en-US" altLang="en-US" dirty="0"/>
          </a:p>
        </p:txBody>
      </p:sp>
    </p:spTree>
    <p:extLst>
      <p:ext uri="{BB962C8B-B14F-4D97-AF65-F5344CB8AC3E}">
        <p14:creationId xmlns:p14="http://schemas.microsoft.com/office/powerpoint/2010/main" val="2018234757"/>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609600" y="5791200"/>
            <a:ext cx="7924800" cy="457200"/>
          </a:xfrm>
        </p:spPr>
        <p:txBody>
          <a:bodyPr/>
          <a:lstStyle/>
          <a:p>
            <a:r>
              <a:rPr lang="en-US" dirty="0"/>
              <a:t>Figure 20.8 Final quantitative assessment of the findings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03125" y="1371600"/>
            <a:ext cx="4937749" cy="4148328"/>
          </a:xfrm>
          <a:prstGeom prst="rect">
            <a:avLst/>
          </a:prstGeom>
        </p:spPr>
      </p:pic>
    </p:spTree>
    <p:extLst>
      <p:ext uri="{BB962C8B-B14F-4D97-AF65-F5344CB8AC3E}">
        <p14:creationId xmlns:p14="http://schemas.microsoft.com/office/powerpoint/2010/main" val="321943812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Calculation</a:t>
            </a:r>
          </a:p>
        </p:txBody>
      </p:sp>
      <p:sp>
        <p:nvSpPr>
          <p:cNvPr id="4" name="Content Placeholder 3"/>
          <p:cNvSpPr>
            <a:spLocks noGrp="1"/>
          </p:cNvSpPr>
          <p:nvPr>
            <p:ph idx="1"/>
          </p:nvPr>
        </p:nvSpPr>
        <p:spPr/>
        <p:txBody>
          <a:bodyPr/>
          <a:lstStyle/>
          <a:p>
            <a:r>
              <a:rPr lang="en-US" dirty="0"/>
              <a:t>More complex models permit a variety of analyses based on </a:t>
            </a:r>
            <a:r>
              <a:rPr lang="en-US" dirty="0" smtClean="0"/>
              <a:t>statistical and </a:t>
            </a:r>
            <a:r>
              <a:rPr lang="en-US" dirty="0"/>
              <a:t>mathematical </a:t>
            </a:r>
            <a:r>
              <a:rPr lang="en-US" dirty="0" smtClean="0"/>
              <a:t>models.</a:t>
            </a:r>
          </a:p>
          <a:p>
            <a:r>
              <a:rPr lang="en-US" dirty="0" smtClean="0"/>
              <a:t>A </a:t>
            </a:r>
            <a:r>
              <a:rPr lang="en-US" dirty="0"/>
              <a:t>common method is the calculation of the </a:t>
            </a:r>
            <a:r>
              <a:rPr lang="en-US" dirty="0" smtClean="0"/>
              <a:t>annualized loss </a:t>
            </a:r>
            <a:r>
              <a:rPr lang="en-US" dirty="0"/>
              <a:t>expectancy (ALE</a:t>
            </a:r>
            <a:r>
              <a:rPr lang="en-US" dirty="0" smtClean="0"/>
              <a:t>).</a:t>
            </a:r>
          </a:p>
          <a:p>
            <a:r>
              <a:rPr lang="en-US" dirty="0" smtClean="0"/>
              <a:t>Calculating </a:t>
            </a:r>
            <a:r>
              <a:rPr lang="en-US" dirty="0"/>
              <a:t>the ALE creates a monetary value of </a:t>
            </a:r>
            <a:r>
              <a:rPr lang="en-US" dirty="0" smtClean="0"/>
              <a:t>the impact.</a:t>
            </a:r>
          </a:p>
          <a:p>
            <a:r>
              <a:rPr lang="en-US" dirty="0" smtClean="0"/>
              <a:t>This </a:t>
            </a:r>
            <a:r>
              <a:rPr lang="en-US" dirty="0"/>
              <a:t>calculation begins by calculating a single loss expectancy (SLE).</a:t>
            </a:r>
          </a:p>
        </p:txBody>
      </p:sp>
    </p:spTree>
    <p:extLst>
      <p:ext uri="{BB962C8B-B14F-4D97-AF65-F5344CB8AC3E}">
        <p14:creationId xmlns:p14="http://schemas.microsoft.com/office/powerpoint/2010/main" val="151234928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t>
            </a:r>
            <a:r>
              <a:rPr lang="en-US" dirty="0" smtClean="0"/>
              <a:t>Calculation (</a:t>
            </a:r>
            <a:r>
              <a:rPr lang="en-US" i="1" dirty="0" smtClean="0"/>
              <a:t>continued</a:t>
            </a:r>
            <a:r>
              <a:rPr lang="en-US" dirty="0" smtClean="0"/>
              <a:t>)</a:t>
            </a:r>
            <a:endParaRPr lang="en-US" dirty="0"/>
          </a:p>
        </p:txBody>
      </p:sp>
      <p:sp>
        <p:nvSpPr>
          <p:cNvPr id="4" name="Content Placeholder 3"/>
          <p:cNvSpPr>
            <a:spLocks noGrp="1"/>
          </p:cNvSpPr>
          <p:nvPr>
            <p:ph idx="1"/>
          </p:nvPr>
        </p:nvSpPr>
        <p:spPr/>
        <p:txBody>
          <a:bodyPr/>
          <a:lstStyle/>
          <a:p>
            <a:r>
              <a:rPr lang="en-US" dirty="0" smtClean="0"/>
              <a:t>The </a:t>
            </a:r>
            <a:r>
              <a:rPr lang="en-US" dirty="0"/>
              <a:t>single loss expectancy is calculated using the following </a:t>
            </a:r>
            <a:r>
              <a:rPr lang="en-US" dirty="0" smtClean="0"/>
              <a:t>formula:</a:t>
            </a:r>
          </a:p>
          <a:p>
            <a:pPr lvl="1"/>
            <a:r>
              <a:rPr lang="en-US" dirty="0" smtClean="0"/>
              <a:t>SLE </a:t>
            </a:r>
            <a:r>
              <a:rPr lang="en-US" dirty="0"/>
              <a:t>= asset value (AV) × exposure factor (EF)</a:t>
            </a:r>
          </a:p>
          <a:p>
            <a:r>
              <a:rPr lang="en-US" dirty="0"/>
              <a:t>Exposure factor is a measure of the magnitude of loss of an asset.</a:t>
            </a:r>
          </a:p>
        </p:txBody>
      </p:sp>
    </p:spTree>
    <p:extLst>
      <p:ext uri="{BB962C8B-B14F-4D97-AF65-F5344CB8AC3E}">
        <p14:creationId xmlns:p14="http://schemas.microsoft.com/office/powerpoint/2010/main" val="326244860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t>
            </a:r>
            <a:r>
              <a:rPr lang="en-US" dirty="0" smtClean="0"/>
              <a:t>Calculation (</a:t>
            </a:r>
            <a:r>
              <a:rPr lang="en-US" i="1" dirty="0" smtClean="0"/>
              <a:t>continued</a:t>
            </a:r>
            <a:r>
              <a:rPr lang="en-US" dirty="0" smtClean="0"/>
              <a:t>)</a:t>
            </a:r>
            <a:endParaRPr lang="en-US" dirty="0"/>
          </a:p>
        </p:txBody>
      </p:sp>
      <p:sp>
        <p:nvSpPr>
          <p:cNvPr id="4" name="Content Placeholder 3"/>
          <p:cNvSpPr>
            <a:spLocks noGrp="1"/>
          </p:cNvSpPr>
          <p:nvPr>
            <p:ph idx="1"/>
          </p:nvPr>
        </p:nvSpPr>
        <p:spPr/>
        <p:txBody>
          <a:bodyPr/>
          <a:lstStyle/>
          <a:p>
            <a:r>
              <a:rPr lang="en-US" dirty="0"/>
              <a:t>The ALE is then calculated simply by multiplying the SLE by the </a:t>
            </a:r>
            <a:r>
              <a:rPr lang="en-US" dirty="0" smtClean="0"/>
              <a:t>likelihood or </a:t>
            </a:r>
            <a:r>
              <a:rPr lang="en-US" dirty="0"/>
              <a:t>number of times the event is expected to occur in a year, which is </a:t>
            </a:r>
            <a:r>
              <a:rPr lang="en-US" dirty="0" smtClean="0"/>
              <a:t>called the </a:t>
            </a:r>
            <a:r>
              <a:rPr lang="en-US" dirty="0"/>
              <a:t>annualized rate of occurrence (ARO</a:t>
            </a:r>
            <a:r>
              <a:rPr lang="en-US" dirty="0" smtClean="0"/>
              <a:t>):</a:t>
            </a:r>
          </a:p>
          <a:p>
            <a:pPr lvl="1"/>
            <a:r>
              <a:rPr lang="en-US" dirty="0" smtClean="0"/>
              <a:t>ALE </a:t>
            </a:r>
            <a:r>
              <a:rPr lang="en-US" dirty="0"/>
              <a:t>= SLE × </a:t>
            </a:r>
            <a:r>
              <a:rPr lang="en-US" dirty="0" smtClean="0"/>
              <a:t>ARO</a:t>
            </a:r>
            <a:endParaRPr lang="en-US" dirty="0"/>
          </a:p>
        </p:txBody>
      </p:sp>
    </p:spTree>
    <p:extLst>
      <p:ext uri="{BB962C8B-B14F-4D97-AF65-F5344CB8AC3E}">
        <p14:creationId xmlns:p14="http://schemas.microsoft.com/office/powerpoint/2010/main" val="225860010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t>
            </a:r>
            <a:r>
              <a:rPr lang="en-US" dirty="0" smtClean="0"/>
              <a:t>Calculation (</a:t>
            </a:r>
            <a:r>
              <a:rPr lang="en-US" i="1" dirty="0" smtClean="0"/>
              <a:t>continued</a:t>
            </a:r>
            <a:r>
              <a:rPr lang="en-US" dirty="0" smtClean="0"/>
              <a:t>)</a:t>
            </a:r>
            <a:endParaRPr lang="en-US" dirty="0"/>
          </a:p>
        </p:txBody>
      </p:sp>
      <p:sp>
        <p:nvSpPr>
          <p:cNvPr id="4" name="Content Placeholder 3"/>
          <p:cNvSpPr>
            <a:spLocks noGrp="1"/>
          </p:cNvSpPr>
          <p:nvPr>
            <p:ph idx="1"/>
          </p:nvPr>
        </p:nvSpPr>
        <p:spPr/>
        <p:txBody>
          <a:bodyPr/>
          <a:lstStyle/>
          <a:p>
            <a:r>
              <a:rPr lang="en-US" dirty="0" smtClean="0"/>
              <a:t>The </a:t>
            </a:r>
            <a:r>
              <a:rPr lang="en-US" dirty="0"/>
              <a:t>annualized rate of occurrence (ARO) is </a:t>
            </a:r>
            <a:r>
              <a:rPr lang="en-US" dirty="0" smtClean="0"/>
              <a:t>a representation </a:t>
            </a:r>
            <a:r>
              <a:rPr lang="en-US" dirty="0"/>
              <a:t>of the frequency of the event, measured in a standard year</a:t>
            </a:r>
            <a:r>
              <a:rPr lang="en-US" dirty="0" smtClean="0"/>
              <a:t>.</a:t>
            </a:r>
          </a:p>
          <a:p>
            <a:pPr lvl="1"/>
            <a:r>
              <a:rPr lang="en-US" dirty="0" smtClean="0"/>
              <a:t>If </a:t>
            </a:r>
            <a:r>
              <a:rPr lang="en-US" dirty="0"/>
              <a:t>the event is expected </a:t>
            </a:r>
            <a:r>
              <a:rPr lang="en-US" dirty="0" smtClean="0"/>
              <a:t>to occur </a:t>
            </a:r>
            <a:r>
              <a:rPr lang="en-US" dirty="0"/>
              <a:t>once in 20 years, then the ARO is </a:t>
            </a:r>
            <a:r>
              <a:rPr lang="en-US" dirty="0" smtClean="0"/>
              <a:t>1/20.</a:t>
            </a:r>
          </a:p>
          <a:p>
            <a:pPr lvl="1"/>
            <a:r>
              <a:rPr lang="en-US" dirty="0" smtClean="0"/>
              <a:t>Typically </a:t>
            </a:r>
            <a:r>
              <a:rPr lang="en-US" dirty="0"/>
              <a:t>the ARO is </a:t>
            </a:r>
            <a:r>
              <a:rPr lang="en-US" dirty="0" smtClean="0"/>
              <a:t>defined by </a:t>
            </a:r>
            <a:r>
              <a:rPr lang="en-US" dirty="0"/>
              <a:t>historical data, either from a company’s own experience or from industry surveys</a:t>
            </a:r>
            <a:r>
              <a:rPr lang="en-US" dirty="0" smtClean="0"/>
              <a:t>.</a:t>
            </a:r>
            <a:endParaRPr lang="en-US" dirty="0"/>
          </a:p>
        </p:txBody>
      </p:sp>
    </p:spTree>
    <p:extLst>
      <p:ext uri="{BB962C8B-B14F-4D97-AF65-F5344CB8AC3E}">
        <p14:creationId xmlns:p14="http://schemas.microsoft.com/office/powerpoint/2010/main" val="216076051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Calculation (</a:t>
            </a:r>
            <a:r>
              <a:rPr lang="en-US" i="1" dirty="0"/>
              <a:t>continued</a:t>
            </a:r>
            <a:r>
              <a:rPr lang="en-US" dirty="0"/>
              <a:t>)</a:t>
            </a:r>
          </a:p>
        </p:txBody>
      </p:sp>
      <p:sp>
        <p:nvSpPr>
          <p:cNvPr id="4" name="Content Placeholder 3"/>
          <p:cNvSpPr>
            <a:spLocks noGrp="1"/>
          </p:cNvSpPr>
          <p:nvPr>
            <p:ph idx="1"/>
          </p:nvPr>
        </p:nvSpPr>
        <p:spPr/>
        <p:txBody>
          <a:bodyPr/>
          <a:lstStyle/>
          <a:p>
            <a:r>
              <a:rPr lang="en-US" dirty="0" smtClean="0"/>
              <a:t>The </a:t>
            </a:r>
            <a:r>
              <a:rPr lang="en-US" dirty="0"/>
              <a:t>impact of an event is a measure of the actual loss when a threat exploits a </a:t>
            </a:r>
            <a:r>
              <a:rPr lang="en-US" dirty="0" smtClean="0"/>
              <a:t>vulnerability.</a:t>
            </a:r>
          </a:p>
          <a:p>
            <a:pPr lvl="1"/>
            <a:r>
              <a:rPr lang="en-US" dirty="0" smtClean="0"/>
              <a:t>Federal Information Processing Standards (FIPS) 199 defines three levels of impact using the terms high, moderate, and low.</a:t>
            </a:r>
          </a:p>
          <a:p>
            <a:pPr lvl="1"/>
            <a:r>
              <a:rPr lang="en-US" dirty="0" smtClean="0"/>
              <a:t>The </a:t>
            </a:r>
            <a:r>
              <a:rPr lang="en-US" dirty="0"/>
              <a:t>impact needs to be defined in terms of the context of each </a:t>
            </a:r>
            <a:r>
              <a:rPr lang="en-US" dirty="0" smtClean="0"/>
              <a:t>organization.</a:t>
            </a:r>
          </a:p>
          <a:p>
            <a:pPr lvl="1"/>
            <a:r>
              <a:rPr lang="en-US" dirty="0"/>
              <a:t>The common method is to define the impact levels in terms of important business criteria</a:t>
            </a:r>
            <a:r>
              <a:rPr lang="en-US" dirty="0" smtClean="0"/>
              <a:t>.</a:t>
            </a:r>
            <a:endParaRPr lang="en-US" dirty="0"/>
          </a:p>
        </p:txBody>
      </p:sp>
    </p:spTree>
    <p:extLst>
      <p:ext uri="{BB962C8B-B14F-4D97-AF65-F5344CB8AC3E}">
        <p14:creationId xmlns:p14="http://schemas.microsoft.com/office/powerpoint/2010/main" val="19457942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Calculation (</a:t>
            </a:r>
            <a:r>
              <a:rPr lang="en-US" i="1" dirty="0"/>
              <a:t>continued</a:t>
            </a:r>
            <a:r>
              <a:rPr lang="en-US" dirty="0"/>
              <a:t>)</a:t>
            </a:r>
          </a:p>
        </p:txBody>
      </p:sp>
      <p:sp>
        <p:nvSpPr>
          <p:cNvPr id="4" name="Content Placeholder 3"/>
          <p:cNvSpPr>
            <a:spLocks noGrp="1"/>
          </p:cNvSpPr>
          <p:nvPr>
            <p:ph idx="1"/>
          </p:nvPr>
        </p:nvSpPr>
        <p:spPr/>
        <p:txBody>
          <a:bodyPr/>
          <a:lstStyle/>
          <a:p>
            <a:r>
              <a:rPr lang="en-US" dirty="0" smtClean="0"/>
              <a:t>Impacts </a:t>
            </a:r>
            <a:r>
              <a:rPr lang="en-US" dirty="0"/>
              <a:t>can be in terms of cost (dollars), performance (service level agreement [SLA] or other requirements), schedule (deliverables), or any other important </a:t>
            </a:r>
            <a:r>
              <a:rPr lang="en-US" dirty="0" smtClean="0"/>
              <a:t>item.</a:t>
            </a:r>
          </a:p>
          <a:p>
            <a:r>
              <a:rPr lang="en-US" dirty="0" smtClean="0"/>
              <a:t>Impact </a:t>
            </a:r>
            <a:r>
              <a:rPr lang="en-US" dirty="0"/>
              <a:t>can also be categorized in terms of the information security attribute that is relevant to the problem: confidentiality, integrity, or availability</a:t>
            </a:r>
            <a:r>
              <a:rPr lang="en-US" dirty="0" smtClean="0"/>
              <a:t>.</a:t>
            </a:r>
            <a:endParaRPr lang="en-US" dirty="0"/>
          </a:p>
        </p:txBody>
      </p:sp>
    </p:spTree>
    <p:extLst>
      <p:ext uri="{BB962C8B-B14F-4D97-AF65-F5344CB8AC3E}">
        <p14:creationId xmlns:p14="http://schemas.microsoft.com/office/powerpoint/2010/main" val="165403566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t>
            </a:r>
            <a:r>
              <a:rPr lang="en-US" dirty="0" smtClean="0"/>
              <a:t>Calculation (</a:t>
            </a:r>
            <a:r>
              <a:rPr lang="en-US" i="1" dirty="0" smtClean="0"/>
              <a:t>continued</a:t>
            </a:r>
            <a:r>
              <a:rPr lang="en-US" dirty="0" smtClean="0"/>
              <a:t>)</a:t>
            </a:r>
            <a:endParaRPr lang="en-US" dirty="0"/>
          </a:p>
        </p:txBody>
      </p:sp>
      <p:sp>
        <p:nvSpPr>
          <p:cNvPr id="4" name="Content Placeholder 3"/>
          <p:cNvSpPr>
            <a:spLocks noGrp="1"/>
          </p:cNvSpPr>
          <p:nvPr>
            <p:ph idx="1"/>
          </p:nvPr>
        </p:nvSpPr>
        <p:spPr/>
        <p:txBody>
          <a:bodyPr/>
          <a:lstStyle/>
          <a:p>
            <a:r>
              <a:rPr lang="en-US" b="1" dirty="0" smtClean="0"/>
              <a:t>Mean </a:t>
            </a:r>
            <a:r>
              <a:rPr lang="en-US" b="1" dirty="0"/>
              <a:t>time to repair (MTTR)</a:t>
            </a:r>
            <a:r>
              <a:rPr lang="en-US" dirty="0"/>
              <a:t> is a common measure of how long it takes </a:t>
            </a:r>
            <a:r>
              <a:rPr lang="en-US" dirty="0" smtClean="0"/>
              <a:t>to repair </a:t>
            </a:r>
            <a:r>
              <a:rPr lang="en-US" dirty="0"/>
              <a:t>a given failure</a:t>
            </a:r>
            <a:r>
              <a:rPr lang="en-US" dirty="0" smtClean="0"/>
              <a:t>.</a:t>
            </a:r>
          </a:p>
          <a:p>
            <a:pPr lvl="1"/>
            <a:r>
              <a:rPr lang="en-US" dirty="0" smtClean="0"/>
              <a:t>This </a:t>
            </a:r>
            <a:r>
              <a:rPr lang="en-US" dirty="0"/>
              <a:t>is the average time, and may or may not </a:t>
            </a:r>
            <a:r>
              <a:rPr lang="en-US" dirty="0" smtClean="0"/>
              <a:t>include the </a:t>
            </a:r>
            <a:r>
              <a:rPr lang="en-US" dirty="0"/>
              <a:t>time needed to obtain parts</a:t>
            </a:r>
            <a:r>
              <a:rPr lang="en-US" dirty="0" smtClean="0"/>
              <a:t>.</a:t>
            </a:r>
          </a:p>
        </p:txBody>
      </p:sp>
    </p:spTree>
    <p:extLst>
      <p:ext uri="{BB962C8B-B14F-4D97-AF65-F5344CB8AC3E}">
        <p14:creationId xmlns:p14="http://schemas.microsoft.com/office/powerpoint/2010/main" val="264747223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t>
            </a:r>
            <a:r>
              <a:rPr lang="en-US" dirty="0" smtClean="0"/>
              <a:t>Calculation (</a:t>
            </a:r>
            <a:r>
              <a:rPr lang="en-US" i="1" dirty="0" smtClean="0"/>
              <a:t>continued</a:t>
            </a:r>
            <a:r>
              <a:rPr lang="en-US" dirty="0" smtClean="0"/>
              <a:t>)</a:t>
            </a:r>
            <a:endParaRPr lang="en-US" dirty="0"/>
          </a:p>
        </p:txBody>
      </p:sp>
      <p:sp>
        <p:nvSpPr>
          <p:cNvPr id="4" name="Content Placeholder 3"/>
          <p:cNvSpPr>
            <a:spLocks noGrp="1"/>
          </p:cNvSpPr>
          <p:nvPr>
            <p:ph idx="1"/>
          </p:nvPr>
        </p:nvSpPr>
        <p:spPr/>
        <p:txBody>
          <a:bodyPr/>
          <a:lstStyle/>
          <a:p>
            <a:r>
              <a:rPr lang="en-US" b="1" dirty="0" smtClean="0"/>
              <a:t>Mean </a:t>
            </a:r>
            <a:r>
              <a:rPr lang="en-US" b="1" dirty="0"/>
              <a:t>time between failures (MTBF) </a:t>
            </a:r>
            <a:r>
              <a:rPr lang="en-US" dirty="0"/>
              <a:t>is a common measure of reliability of </a:t>
            </a:r>
            <a:r>
              <a:rPr lang="en-US" dirty="0" smtClean="0"/>
              <a:t>a system </a:t>
            </a:r>
            <a:r>
              <a:rPr lang="en-US" dirty="0"/>
              <a:t>and is an expression of the average time between system </a:t>
            </a:r>
            <a:r>
              <a:rPr lang="en-US" dirty="0" smtClean="0"/>
              <a:t>failures.</a:t>
            </a:r>
          </a:p>
          <a:p>
            <a:pPr lvl="1"/>
            <a:r>
              <a:rPr lang="en-US" dirty="0" smtClean="0"/>
              <a:t>The </a:t>
            </a:r>
            <a:r>
              <a:rPr lang="en-US" dirty="0"/>
              <a:t>time between failures is measured from the time a system returns </a:t>
            </a:r>
            <a:r>
              <a:rPr lang="en-US" dirty="0" smtClean="0"/>
              <a:t>to service </a:t>
            </a:r>
            <a:r>
              <a:rPr lang="en-US" dirty="0"/>
              <a:t>until the next failure</a:t>
            </a:r>
            <a:r>
              <a:rPr lang="en-US" dirty="0" smtClean="0"/>
              <a:t>.</a:t>
            </a:r>
          </a:p>
          <a:p>
            <a:pPr lvl="1"/>
            <a:r>
              <a:rPr lang="en-US" dirty="0" smtClean="0"/>
              <a:t>The </a:t>
            </a:r>
            <a:r>
              <a:rPr lang="en-US" dirty="0"/>
              <a:t>MTBF is an arithmetic mean of a set </a:t>
            </a:r>
            <a:r>
              <a:rPr lang="en-US" dirty="0" smtClean="0"/>
              <a:t>of system </a:t>
            </a:r>
            <a:r>
              <a:rPr lang="en-US" dirty="0"/>
              <a:t>failures:</a:t>
            </a:r>
          </a:p>
          <a:p>
            <a:pPr lvl="2"/>
            <a:r>
              <a:rPr lang="en-US" dirty="0"/>
              <a:t>MTBF = σ (start of downtime – start of uptime) / number of failures</a:t>
            </a:r>
            <a:endParaRPr lang="en-US" dirty="0" smtClean="0"/>
          </a:p>
        </p:txBody>
      </p:sp>
    </p:spTree>
    <p:extLst>
      <p:ext uri="{BB962C8B-B14F-4D97-AF65-F5344CB8AC3E}">
        <p14:creationId xmlns:p14="http://schemas.microsoft.com/office/powerpoint/2010/main" val="167148466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a:t>
            </a:r>
            <a:r>
              <a:rPr lang="en-US" dirty="0" smtClean="0"/>
              <a:t>Calculation (</a:t>
            </a:r>
            <a:r>
              <a:rPr lang="en-US" i="1" dirty="0" smtClean="0"/>
              <a:t>continued</a:t>
            </a:r>
            <a:r>
              <a:rPr lang="en-US" dirty="0" smtClean="0"/>
              <a:t>)</a:t>
            </a:r>
            <a:endParaRPr lang="en-US" dirty="0"/>
          </a:p>
        </p:txBody>
      </p:sp>
      <p:sp>
        <p:nvSpPr>
          <p:cNvPr id="4" name="Content Placeholder 3"/>
          <p:cNvSpPr>
            <a:spLocks noGrp="1"/>
          </p:cNvSpPr>
          <p:nvPr>
            <p:ph idx="1"/>
          </p:nvPr>
        </p:nvSpPr>
        <p:spPr/>
        <p:txBody>
          <a:bodyPr/>
          <a:lstStyle/>
          <a:p>
            <a:r>
              <a:rPr lang="en-US" b="1" dirty="0"/>
              <a:t>Mean time to failure (MTTF)</a:t>
            </a:r>
            <a:r>
              <a:rPr lang="en-US" dirty="0"/>
              <a:t> is a variation of MTBF, one that is </a:t>
            </a:r>
            <a:r>
              <a:rPr lang="en-US" dirty="0" smtClean="0"/>
              <a:t>commonly used </a:t>
            </a:r>
            <a:r>
              <a:rPr lang="en-US" dirty="0"/>
              <a:t>instead of MTBF when the system is replaced in lieu of being </a:t>
            </a:r>
            <a:r>
              <a:rPr lang="en-US" dirty="0" smtClean="0"/>
              <a:t>repaired.</a:t>
            </a:r>
          </a:p>
          <a:p>
            <a:pPr lvl="1"/>
            <a:r>
              <a:rPr lang="en-US" dirty="0" smtClean="0"/>
              <a:t>Other </a:t>
            </a:r>
            <a:r>
              <a:rPr lang="en-US" dirty="0"/>
              <a:t>than the semantic difference, the calculations are the same, and </a:t>
            </a:r>
            <a:r>
              <a:rPr lang="en-US" dirty="0" smtClean="0"/>
              <a:t>the meaning </a:t>
            </a:r>
            <a:r>
              <a:rPr lang="en-US" dirty="0"/>
              <a:t>is essentially the same</a:t>
            </a:r>
            <a:r>
              <a:rPr lang="en-US" dirty="0" smtClean="0"/>
              <a:t>.</a:t>
            </a:r>
          </a:p>
          <a:p>
            <a:r>
              <a:rPr lang="en-US" b="1" dirty="0"/>
              <a:t>Availability</a:t>
            </a:r>
            <a:r>
              <a:rPr lang="en-US" dirty="0"/>
              <a:t> is a measure of the amount of time a system performs its intended </a:t>
            </a:r>
            <a:r>
              <a:rPr lang="en-US" dirty="0" smtClean="0"/>
              <a:t>function.</a:t>
            </a:r>
          </a:p>
          <a:p>
            <a:pPr lvl="1"/>
            <a:r>
              <a:rPr lang="en-US" dirty="0" smtClean="0"/>
              <a:t>Availability </a:t>
            </a:r>
            <a:r>
              <a:rPr lang="en-US" dirty="0"/>
              <a:t>is related to, but different </a:t>
            </a:r>
            <a:r>
              <a:rPr lang="en-US" dirty="0" smtClean="0"/>
              <a:t>than, </a:t>
            </a:r>
            <a:r>
              <a:rPr lang="en-US" dirty="0"/>
              <a:t>reliability and is typically expressed as a percentage of time the system is in its operational </a:t>
            </a:r>
            <a:r>
              <a:rPr lang="en-US" dirty="0" smtClean="0"/>
              <a:t>state</a:t>
            </a:r>
            <a:r>
              <a:rPr lang="en-US" dirty="0"/>
              <a:t>.</a:t>
            </a:r>
            <a:endParaRPr lang="en-US" dirty="0" smtClean="0"/>
          </a:p>
        </p:txBody>
      </p:sp>
    </p:spTree>
    <p:extLst>
      <p:ext uri="{BB962C8B-B14F-4D97-AF65-F5344CB8AC3E}">
        <p14:creationId xmlns:p14="http://schemas.microsoft.com/office/powerpoint/2010/main" val="33078962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 Overview of Risk Management</a:t>
            </a:r>
          </a:p>
        </p:txBody>
      </p:sp>
      <p:sp>
        <p:nvSpPr>
          <p:cNvPr id="5" name="Content Placeholder 4"/>
          <p:cNvSpPr>
            <a:spLocks noGrp="1"/>
          </p:cNvSpPr>
          <p:nvPr>
            <p:ph idx="1"/>
          </p:nvPr>
        </p:nvSpPr>
        <p:spPr/>
        <p:txBody>
          <a:bodyPr/>
          <a:lstStyle/>
          <a:p>
            <a:r>
              <a:rPr lang="en-US" dirty="0"/>
              <a:t>Risk management is an essential element of management from the enterprise level down to the individual </a:t>
            </a:r>
            <a:r>
              <a:rPr lang="en-US" dirty="0" smtClean="0"/>
              <a:t>project.</a:t>
            </a:r>
          </a:p>
          <a:p>
            <a:pPr lvl="1"/>
            <a:r>
              <a:rPr lang="en-US" dirty="0" smtClean="0"/>
              <a:t>Risk </a:t>
            </a:r>
            <a:r>
              <a:rPr lang="en-US" dirty="0"/>
              <a:t>management encompasses all the actions taken to reduce complexity, increase objectivity, and identify important decision factors</a:t>
            </a:r>
            <a:r>
              <a:rPr lang="en-US" dirty="0" smtClean="0"/>
              <a:t>.</a:t>
            </a:r>
          </a:p>
          <a:p>
            <a:pPr lvl="1"/>
            <a:r>
              <a:rPr lang="en-US" dirty="0"/>
              <a:t>Risk management is both a skill and a task that is performed by all managers, either deliberately or </a:t>
            </a:r>
            <a:r>
              <a:rPr lang="en-US" dirty="0" smtClean="0"/>
              <a:t>intuitively.</a:t>
            </a:r>
          </a:p>
          <a:p>
            <a:pPr lvl="1"/>
            <a:r>
              <a:rPr lang="en-US" dirty="0"/>
              <a:t>Every manager, at all levels, must learn to manage </a:t>
            </a:r>
            <a:r>
              <a:rPr lang="en-US" dirty="0" smtClean="0"/>
              <a:t>risk.</a:t>
            </a:r>
          </a:p>
          <a:p>
            <a:pPr lvl="1"/>
            <a:r>
              <a:rPr lang="en-US" dirty="0" smtClean="0"/>
              <a:t>The </a:t>
            </a:r>
            <a:r>
              <a:rPr lang="en-US" dirty="0"/>
              <a:t>required skills can be learned</a:t>
            </a:r>
            <a:r>
              <a:rPr lang="en-US" dirty="0" smtClean="0"/>
              <a:t>.</a:t>
            </a:r>
            <a:endParaRPr lang="en-US" dirty="0"/>
          </a:p>
        </p:txBody>
      </p:sp>
    </p:spTree>
    <p:extLst>
      <p:ext uri="{BB962C8B-B14F-4D97-AF65-F5344CB8AC3E}">
        <p14:creationId xmlns:p14="http://schemas.microsoft.com/office/powerpoint/2010/main" val="174218915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Qualitative vs. </a:t>
            </a:r>
            <a:r>
              <a:rPr lang="en-US" dirty="0" smtClean="0"/>
              <a:t>Quantitative </a:t>
            </a:r>
            <a:br>
              <a:rPr lang="en-US" dirty="0" smtClean="0"/>
            </a:br>
            <a:r>
              <a:rPr lang="en-US" dirty="0" smtClean="0"/>
              <a:t>Risk Assessment</a:t>
            </a:r>
          </a:p>
        </p:txBody>
      </p:sp>
      <p:sp>
        <p:nvSpPr>
          <p:cNvPr id="35843" name="Rectangle 3"/>
          <p:cNvSpPr>
            <a:spLocks noGrp="1" noChangeArrowheads="1"/>
          </p:cNvSpPr>
          <p:nvPr>
            <p:ph idx="1"/>
          </p:nvPr>
        </p:nvSpPr>
        <p:spPr/>
        <p:txBody>
          <a:bodyPr/>
          <a:lstStyle/>
          <a:p>
            <a:r>
              <a:rPr lang="en-US" altLang="en-US" dirty="0" smtClean="0"/>
              <a:t>It </a:t>
            </a:r>
            <a:r>
              <a:rPr lang="en-US" altLang="en-US" dirty="0"/>
              <a:t>is </a:t>
            </a:r>
            <a:r>
              <a:rPr lang="en-US" altLang="en-US" i="1" dirty="0"/>
              <a:t>impossible</a:t>
            </a:r>
            <a:r>
              <a:rPr lang="en-US" altLang="en-US" dirty="0"/>
              <a:t> to conduct risk management that is purely </a:t>
            </a:r>
            <a:r>
              <a:rPr lang="en-US" altLang="en-US" i="1" dirty="0" smtClean="0"/>
              <a:t>quantitative</a:t>
            </a:r>
            <a:r>
              <a:rPr lang="en-US" altLang="en-US" dirty="0" smtClean="0"/>
              <a:t>.</a:t>
            </a:r>
          </a:p>
          <a:p>
            <a:r>
              <a:rPr lang="en-US" altLang="en-US" dirty="0"/>
              <a:t>Usually risk management includes both qualitative and quantitative </a:t>
            </a:r>
            <a:r>
              <a:rPr lang="en-US" altLang="en-US" dirty="0" smtClean="0"/>
              <a:t>elements.</a:t>
            </a:r>
          </a:p>
          <a:p>
            <a:r>
              <a:rPr lang="en-US" altLang="en-US" dirty="0" smtClean="0"/>
              <a:t>It </a:t>
            </a:r>
            <a:r>
              <a:rPr lang="en-US" altLang="en-US" dirty="0"/>
              <a:t>is possible to accomplish purely qualitative risk </a:t>
            </a:r>
            <a:r>
              <a:rPr lang="en-US" altLang="en-US" dirty="0" smtClean="0"/>
              <a:t>management.</a:t>
            </a:r>
          </a:p>
          <a:p>
            <a:r>
              <a:rPr lang="en-US" altLang="en-US" dirty="0" smtClean="0"/>
              <a:t>It </a:t>
            </a:r>
            <a:r>
              <a:rPr lang="en-US" altLang="en-US" dirty="0"/>
              <a:t>is impossible to define and quantitatively measure all factors that exist in a given risk </a:t>
            </a:r>
            <a:r>
              <a:rPr lang="en-US" altLang="en-US" dirty="0" smtClean="0"/>
              <a:t>assessment.</a:t>
            </a:r>
          </a:p>
        </p:txBody>
      </p:sp>
    </p:spTree>
    <p:extLst>
      <p:ext uri="{BB962C8B-B14F-4D97-AF65-F5344CB8AC3E}">
        <p14:creationId xmlns:p14="http://schemas.microsoft.com/office/powerpoint/2010/main" val="2531081890"/>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Qualitative vs. </a:t>
            </a:r>
            <a:r>
              <a:rPr lang="en-US" dirty="0" smtClean="0"/>
              <a:t>Quantitative </a:t>
            </a:r>
            <a:br>
              <a:rPr lang="en-US" dirty="0" smtClean="0"/>
            </a:br>
            <a:r>
              <a:rPr lang="en-US" dirty="0" smtClean="0"/>
              <a:t>Risk Assessment (</a:t>
            </a:r>
            <a:r>
              <a:rPr lang="en-US" i="1" dirty="0" smtClean="0"/>
              <a:t>continued</a:t>
            </a:r>
            <a:r>
              <a:rPr lang="en-US" dirty="0" smtClean="0"/>
              <a:t>)</a:t>
            </a:r>
          </a:p>
        </p:txBody>
      </p:sp>
      <p:sp>
        <p:nvSpPr>
          <p:cNvPr id="35843" name="Rectangle 3"/>
          <p:cNvSpPr>
            <a:spLocks noGrp="1" noChangeArrowheads="1"/>
          </p:cNvSpPr>
          <p:nvPr>
            <p:ph idx="1"/>
          </p:nvPr>
        </p:nvSpPr>
        <p:spPr>
          <a:xfrm>
            <a:off x="457200" y="2362200"/>
            <a:ext cx="8229600" cy="4495800"/>
          </a:xfrm>
        </p:spPr>
        <p:txBody>
          <a:bodyPr/>
          <a:lstStyle/>
          <a:p>
            <a:r>
              <a:rPr lang="en-US" dirty="0" smtClean="0">
                <a:ea typeface="ヒラギノ角ゴ Pro W3" pitchFamily="-111" charset="-128"/>
                <a:cs typeface="ヒラギノ角ゴ Pro W3" pitchFamily="-111" charset="-128"/>
              </a:rPr>
              <a:t>A </a:t>
            </a:r>
            <a:r>
              <a:rPr lang="en-US" dirty="0">
                <a:ea typeface="ヒラギノ角ゴ Pro W3" pitchFamily="-111" charset="-128"/>
                <a:cs typeface="ヒラギノ角ゴ Pro W3" pitchFamily="-111" charset="-128"/>
              </a:rPr>
              <a:t>risk assessment that measures no factors quantitatively but measures them all qualitatively is possible</a:t>
            </a:r>
            <a:r>
              <a:rPr lang="en-US" dirty="0" smtClean="0">
                <a:ea typeface="ヒラギノ角ゴ Pro W3" pitchFamily="-111" charset="-128"/>
                <a:cs typeface="ヒラギノ角ゴ Pro W3" pitchFamily="-111" charset="-128"/>
              </a:rPr>
              <a:t>.</a:t>
            </a:r>
          </a:p>
          <a:p>
            <a:r>
              <a:rPr lang="en-US" dirty="0"/>
              <a:t>The decision </a:t>
            </a:r>
            <a:r>
              <a:rPr lang="en-US" dirty="0" smtClean="0"/>
              <a:t>to </a:t>
            </a:r>
            <a:r>
              <a:rPr lang="en-US" dirty="0"/>
              <a:t>use qualitative versus quantitative risk management depends on the criticality of the project, the resources available</a:t>
            </a:r>
            <a:r>
              <a:rPr lang="en-US" dirty="0" smtClean="0"/>
              <a:t>, and </a:t>
            </a:r>
            <a:r>
              <a:rPr lang="en-US" dirty="0"/>
              <a:t>the management </a:t>
            </a:r>
            <a:r>
              <a:rPr lang="en-US" dirty="0" smtClean="0"/>
              <a:t>style.</a:t>
            </a:r>
          </a:p>
          <a:p>
            <a:pPr lvl="1"/>
            <a:r>
              <a:rPr lang="en-US" dirty="0" smtClean="0"/>
              <a:t>The </a:t>
            </a:r>
            <a:r>
              <a:rPr lang="en-US" dirty="0"/>
              <a:t>decision will be </a:t>
            </a:r>
            <a:r>
              <a:rPr lang="en-US" dirty="0" smtClean="0"/>
              <a:t>influenced </a:t>
            </a:r>
            <a:r>
              <a:rPr lang="en-US" dirty="0"/>
              <a:t>by the </a:t>
            </a:r>
            <a:r>
              <a:rPr lang="en-US" dirty="0" smtClean="0"/>
              <a:t>degree to </a:t>
            </a:r>
            <a:r>
              <a:rPr lang="en-US" dirty="0"/>
              <a:t>which the fundamental risk management </a:t>
            </a:r>
            <a:r>
              <a:rPr lang="en-US" dirty="0" smtClean="0"/>
              <a:t>metrics can be quantified.</a:t>
            </a:r>
            <a:endParaRPr lang="en-US" altLang="en-US" dirty="0">
              <a:ea typeface="ヒラギノ角ゴ Pro W3" pitchFamily="-112" charset="-128"/>
            </a:endParaRPr>
          </a:p>
        </p:txBody>
      </p:sp>
    </p:spTree>
    <p:extLst>
      <p:ext uri="{BB962C8B-B14F-4D97-AF65-F5344CB8AC3E}">
        <p14:creationId xmlns:p14="http://schemas.microsoft.com/office/powerpoint/2010/main" val="2283329300"/>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smtClean="0"/>
              <a:t>Tools</a:t>
            </a:r>
          </a:p>
        </p:txBody>
      </p:sp>
      <p:sp>
        <p:nvSpPr>
          <p:cNvPr id="36867" name="Rectangle 3"/>
          <p:cNvSpPr>
            <a:spLocks noGrp="1" noChangeArrowheads="1"/>
          </p:cNvSpPr>
          <p:nvPr>
            <p:ph idx="1"/>
          </p:nvPr>
        </p:nvSpPr>
        <p:spPr/>
        <p:txBody>
          <a:bodyPr/>
          <a:lstStyle/>
          <a:p>
            <a:r>
              <a:rPr lang="en-US" altLang="en-US" dirty="0" smtClean="0"/>
              <a:t>Tools </a:t>
            </a:r>
            <a:r>
              <a:rPr lang="en-US" altLang="en-US" dirty="0"/>
              <a:t>can </a:t>
            </a:r>
            <a:r>
              <a:rPr lang="en-US" altLang="en-US" dirty="0" smtClean="0"/>
              <a:t>enhance </a:t>
            </a:r>
            <a:r>
              <a:rPr lang="en-US" altLang="en-US" dirty="0"/>
              <a:t>the risk management process</a:t>
            </a:r>
            <a:r>
              <a:rPr lang="en-US" altLang="en-US" dirty="0" smtClean="0"/>
              <a:t>.</a:t>
            </a:r>
          </a:p>
          <a:p>
            <a:pPr lvl="1"/>
            <a:r>
              <a:rPr lang="en-US" altLang="en-US" dirty="0" smtClean="0"/>
              <a:t>Affinity </a:t>
            </a:r>
            <a:r>
              <a:rPr lang="en-US" altLang="en-US" dirty="0"/>
              <a:t>grouping</a:t>
            </a:r>
          </a:p>
          <a:p>
            <a:pPr lvl="1"/>
            <a:r>
              <a:rPr lang="en-US" altLang="en-US" dirty="0" smtClean="0"/>
              <a:t>Baseline </a:t>
            </a:r>
            <a:r>
              <a:rPr lang="en-US" altLang="en-US" dirty="0"/>
              <a:t>identification and </a:t>
            </a:r>
            <a:r>
              <a:rPr lang="en-US" altLang="en-US" dirty="0" smtClean="0"/>
              <a:t>analysis</a:t>
            </a:r>
            <a:endParaRPr lang="en-US" altLang="en-US" dirty="0"/>
          </a:p>
          <a:p>
            <a:pPr lvl="1"/>
            <a:r>
              <a:rPr lang="en-US" altLang="en-US" dirty="0" smtClean="0"/>
              <a:t>Cause </a:t>
            </a:r>
            <a:r>
              <a:rPr lang="en-US" altLang="en-US" dirty="0"/>
              <a:t>and effect analysis</a:t>
            </a:r>
          </a:p>
          <a:p>
            <a:pPr lvl="1"/>
            <a:r>
              <a:rPr lang="en-US" altLang="en-US" dirty="0" smtClean="0"/>
              <a:t>Cost/benefit </a:t>
            </a:r>
            <a:r>
              <a:rPr lang="en-US" altLang="en-US" dirty="0"/>
              <a:t>analysis</a:t>
            </a:r>
          </a:p>
          <a:p>
            <a:pPr lvl="1"/>
            <a:r>
              <a:rPr lang="en-US" altLang="en-US" dirty="0" smtClean="0"/>
              <a:t>Gantt </a:t>
            </a:r>
            <a:r>
              <a:rPr lang="en-US" altLang="en-US" dirty="0"/>
              <a:t>charts</a:t>
            </a:r>
          </a:p>
          <a:p>
            <a:pPr lvl="1"/>
            <a:r>
              <a:rPr lang="en-US" altLang="en-US" dirty="0" smtClean="0"/>
              <a:t>Interrelationship digraphs</a:t>
            </a:r>
          </a:p>
          <a:p>
            <a:pPr lvl="1"/>
            <a:r>
              <a:rPr lang="en-US" altLang="en-US" dirty="0">
                <a:ea typeface="ヒラギノ角ゴ Pro W3" pitchFamily="-112" charset="-128"/>
              </a:rPr>
              <a:t>Pareto </a:t>
            </a:r>
            <a:r>
              <a:rPr lang="en-US" altLang="en-US" dirty="0" smtClean="0">
                <a:ea typeface="ヒラギノ角ゴ Pro W3" pitchFamily="-112" charset="-128"/>
              </a:rPr>
              <a:t>charts</a:t>
            </a:r>
          </a:p>
          <a:p>
            <a:pPr lvl="1"/>
            <a:r>
              <a:rPr lang="en-US" altLang="en-US" dirty="0">
                <a:ea typeface="ヒラギノ角ゴ Pro W3" pitchFamily="-112" charset="-128"/>
              </a:rPr>
              <a:t>PERT (program evaluation and review technique) </a:t>
            </a:r>
            <a:r>
              <a:rPr lang="en-US" altLang="en-US" dirty="0" smtClean="0">
                <a:ea typeface="ヒラギノ角ゴ Pro W3" pitchFamily="-112" charset="-128"/>
              </a:rPr>
              <a:t>charts</a:t>
            </a:r>
          </a:p>
          <a:p>
            <a:pPr lvl="1"/>
            <a:r>
              <a:rPr lang="en-US" altLang="en-US" dirty="0">
                <a:ea typeface="ヒラギノ角ゴ Pro W3" pitchFamily="-112" charset="-128"/>
              </a:rPr>
              <a:t>Risk management </a:t>
            </a:r>
            <a:r>
              <a:rPr lang="en-US" altLang="en-US" dirty="0" smtClean="0">
                <a:ea typeface="ヒラギノ角ゴ Pro W3" pitchFamily="-112" charset="-128"/>
              </a:rPr>
              <a:t>plan</a:t>
            </a:r>
            <a:endParaRPr lang="en-US" altLang="en-US" dirty="0"/>
          </a:p>
        </p:txBody>
      </p:sp>
    </p:spTree>
    <p:extLst>
      <p:ext uri="{BB962C8B-B14F-4D97-AF65-F5344CB8AC3E}">
        <p14:creationId xmlns:p14="http://schemas.microsoft.com/office/powerpoint/2010/main" val="1839929579"/>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Cost-Effectiveness Modeling</a:t>
            </a:r>
          </a:p>
        </p:txBody>
      </p:sp>
      <p:sp>
        <p:nvSpPr>
          <p:cNvPr id="3" name="Content Placeholder 2"/>
          <p:cNvSpPr>
            <a:spLocks noGrp="1"/>
          </p:cNvSpPr>
          <p:nvPr>
            <p:ph idx="1"/>
          </p:nvPr>
        </p:nvSpPr>
        <p:spPr/>
        <p:txBody>
          <a:bodyPr/>
          <a:lstStyle/>
          <a:p>
            <a:r>
              <a:rPr lang="en-US" dirty="0"/>
              <a:t>Cost-effectiveness modeling assumes you are incurring a cost and focuses on the question of what the value of that cost </a:t>
            </a:r>
            <a:r>
              <a:rPr lang="en-US" dirty="0" smtClean="0"/>
              <a:t>is.</a:t>
            </a:r>
          </a:p>
          <a:p>
            <a:r>
              <a:rPr lang="en-US" dirty="0"/>
              <a:t>A related term, total cost of ownership (TCO), is the set of all costs, everything from capital costs to operational and exception-handling costs, that is associated with a technology</a:t>
            </a:r>
            <a:r>
              <a:rPr lang="en-US" dirty="0" smtClean="0"/>
              <a:t>.</a:t>
            </a:r>
          </a:p>
          <a:p>
            <a:r>
              <a:rPr lang="en-US" dirty="0"/>
              <a:t>The objective in risk management is to have a set of overlapping controls such that the TCO is </a:t>
            </a:r>
            <a:r>
              <a:rPr lang="en-US" dirty="0" smtClean="0"/>
              <a:t>minimized</a:t>
            </a:r>
            <a:r>
              <a:rPr lang="en-US" dirty="0"/>
              <a:t>.</a:t>
            </a:r>
          </a:p>
        </p:txBody>
      </p:sp>
    </p:spTree>
    <p:extLst>
      <p:ext uri="{BB962C8B-B14F-4D97-AF65-F5344CB8AC3E}">
        <p14:creationId xmlns:p14="http://schemas.microsoft.com/office/powerpoint/2010/main" val="409685788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Management Best Practices</a:t>
            </a:r>
          </a:p>
        </p:txBody>
      </p:sp>
      <p:sp>
        <p:nvSpPr>
          <p:cNvPr id="3" name="Content Placeholder 2"/>
          <p:cNvSpPr>
            <a:spLocks noGrp="1"/>
          </p:cNvSpPr>
          <p:nvPr>
            <p:ph idx="1"/>
          </p:nvPr>
        </p:nvSpPr>
        <p:spPr/>
        <p:txBody>
          <a:bodyPr/>
          <a:lstStyle/>
          <a:p>
            <a:r>
              <a:rPr lang="en-US" i="1" dirty="0"/>
              <a:t>Best practices </a:t>
            </a:r>
            <a:r>
              <a:rPr lang="en-US" dirty="0"/>
              <a:t>are the best defenses that </a:t>
            </a:r>
            <a:r>
              <a:rPr lang="en-US" dirty="0" smtClean="0"/>
              <a:t>an organization </a:t>
            </a:r>
            <a:r>
              <a:rPr lang="en-US" dirty="0"/>
              <a:t>can employ in </a:t>
            </a:r>
            <a:r>
              <a:rPr lang="en-US" dirty="0" smtClean="0"/>
              <a:t>any activity.</a:t>
            </a:r>
          </a:p>
          <a:p>
            <a:pPr lvl="1"/>
            <a:r>
              <a:rPr lang="en-US" dirty="0" smtClean="0"/>
              <a:t>Ensure the </a:t>
            </a:r>
            <a:r>
              <a:rPr lang="en-US" dirty="0"/>
              <a:t>business has the set of best practices to cover its operational </a:t>
            </a:r>
            <a:r>
              <a:rPr lang="en-US" dirty="0" smtClean="0"/>
              <a:t>responsibilities.</a:t>
            </a:r>
          </a:p>
          <a:p>
            <a:pPr lvl="1"/>
            <a:r>
              <a:rPr lang="en-US" dirty="0" smtClean="0"/>
              <a:t>Minimally </a:t>
            </a:r>
            <a:r>
              <a:rPr lang="en-US" dirty="0"/>
              <a:t>include business continuity, high availability, fault tolerance, and disaster recovery </a:t>
            </a:r>
            <a:r>
              <a:rPr lang="en-US" dirty="0" smtClean="0"/>
              <a:t>concepts.</a:t>
            </a:r>
          </a:p>
          <a:p>
            <a:r>
              <a:rPr lang="en-US" dirty="0"/>
              <a:t>Key elements of best practices </a:t>
            </a:r>
            <a:r>
              <a:rPr lang="en-US" dirty="0" smtClean="0"/>
              <a:t>include:</a:t>
            </a:r>
          </a:p>
          <a:p>
            <a:pPr lvl="1"/>
            <a:r>
              <a:rPr lang="en-US" dirty="0" smtClean="0"/>
              <a:t>Understanding </a:t>
            </a:r>
            <a:r>
              <a:rPr lang="en-US" dirty="0"/>
              <a:t>of vulnerabilities, understanding the threat vectors and likelihoods of occurrence, </a:t>
            </a:r>
            <a:r>
              <a:rPr lang="en-US" dirty="0" smtClean="0"/>
              <a:t>and the </a:t>
            </a:r>
            <a:r>
              <a:rPr lang="en-US" dirty="0"/>
              <a:t>use of mitigation techniques to reduce residual risk to manageable </a:t>
            </a:r>
            <a:r>
              <a:rPr lang="en-US" dirty="0" smtClean="0"/>
              <a:t>levels</a:t>
            </a:r>
            <a:endParaRPr lang="en-US" dirty="0"/>
          </a:p>
        </p:txBody>
      </p:sp>
    </p:spTree>
    <p:extLst>
      <p:ext uri="{BB962C8B-B14F-4D97-AF65-F5344CB8AC3E}">
        <p14:creationId xmlns:p14="http://schemas.microsoft.com/office/powerpoint/2010/main" val="131422431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System Vulnerabilities</a:t>
            </a:r>
          </a:p>
        </p:txBody>
      </p:sp>
      <p:sp>
        <p:nvSpPr>
          <p:cNvPr id="5" name="Content Placeholder 4"/>
          <p:cNvSpPr>
            <a:spLocks noGrp="1"/>
          </p:cNvSpPr>
          <p:nvPr>
            <p:ph idx="1"/>
          </p:nvPr>
        </p:nvSpPr>
        <p:spPr/>
        <p:txBody>
          <a:bodyPr/>
          <a:lstStyle/>
          <a:p>
            <a:r>
              <a:rPr lang="en-US" dirty="0"/>
              <a:t>Vulnerabilities are characteristics of an asset that can be exploited by a threat to cause </a:t>
            </a:r>
            <a:r>
              <a:rPr lang="en-US" dirty="0" smtClean="0"/>
              <a:t>harm.</a:t>
            </a:r>
          </a:p>
          <a:p>
            <a:pPr lvl="1"/>
            <a:r>
              <a:rPr lang="en-US" dirty="0" smtClean="0"/>
              <a:t>Not </a:t>
            </a:r>
            <a:r>
              <a:rPr lang="en-US" dirty="0"/>
              <a:t>all errors or bugs are vulnerabilities.</a:t>
            </a:r>
          </a:p>
          <a:p>
            <a:pPr lvl="1"/>
            <a:r>
              <a:rPr lang="en-US" dirty="0" smtClean="0"/>
              <a:t>For </a:t>
            </a:r>
            <a:r>
              <a:rPr lang="en-US" dirty="0"/>
              <a:t>an error or bug to be classified as a vulnerability, it must be </a:t>
            </a:r>
            <a:r>
              <a:rPr lang="en-US" dirty="0" smtClean="0"/>
              <a:t>exploitable—an </a:t>
            </a:r>
            <a:r>
              <a:rPr lang="en-US" dirty="0"/>
              <a:t>attacker must be able to use the bug to cause a desired </a:t>
            </a:r>
            <a:r>
              <a:rPr lang="en-US" dirty="0" smtClean="0"/>
              <a:t>result.</a:t>
            </a:r>
          </a:p>
          <a:p>
            <a:r>
              <a:rPr lang="en-US" dirty="0"/>
              <a:t>T</a:t>
            </a:r>
            <a:r>
              <a:rPr lang="en-US" dirty="0" smtClean="0"/>
              <a:t>hree </a:t>
            </a:r>
            <a:r>
              <a:rPr lang="en-US" dirty="0"/>
              <a:t>elements needed for a vulnerability to </a:t>
            </a:r>
            <a:r>
              <a:rPr lang="en-US" dirty="0" smtClean="0"/>
              <a:t>occur:</a:t>
            </a:r>
          </a:p>
          <a:p>
            <a:pPr lvl="1"/>
            <a:r>
              <a:rPr lang="en-US" dirty="0" smtClean="0"/>
              <a:t>The </a:t>
            </a:r>
            <a:r>
              <a:rPr lang="en-US" dirty="0"/>
              <a:t>system must have a </a:t>
            </a:r>
            <a:r>
              <a:rPr lang="en-US" dirty="0" smtClean="0"/>
              <a:t>flaw.</a:t>
            </a:r>
          </a:p>
          <a:p>
            <a:pPr lvl="1"/>
            <a:r>
              <a:rPr lang="en-US" dirty="0" smtClean="0"/>
              <a:t>The </a:t>
            </a:r>
            <a:r>
              <a:rPr lang="en-US" dirty="0"/>
              <a:t>flaw must be accessible by an </a:t>
            </a:r>
            <a:r>
              <a:rPr lang="en-US" dirty="0" smtClean="0"/>
              <a:t>attacker.</a:t>
            </a:r>
          </a:p>
          <a:p>
            <a:pPr lvl="1"/>
            <a:r>
              <a:rPr lang="en-US" dirty="0" smtClean="0"/>
              <a:t>The </a:t>
            </a:r>
            <a:r>
              <a:rPr lang="en-US" dirty="0"/>
              <a:t>attacker must possess the ability to exploit the flaw</a:t>
            </a:r>
            <a:r>
              <a:rPr lang="en-US" dirty="0" smtClean="0"/>
              <a:t>.</a:t>
            </a:r>
            <a:endParaRPr lang="en-US" dirty="0"/>
          </a:p>
        </p:txBody>
      </p:sp>
    </p:spTree>
    <p:extLst>
      <p:ext uri="{BB962C8B-B14F-4D97-AF65-F5344CB8AC3E}">
        <p14:creationId xmlns:p14="http://schemas.microsoft.com/office/powerpoint/2010/main" val="190771860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System </a:t>
            </a:r>
            <a:r>
              <a:rPr lang="en-US" dirty="0" smtClean="0"/>
              <a:t>Vulnerabilities (</a:t>
            </a:r>
            <a:r>
              <a:rPr lang="en-US" i="1" dirty="0" smtClean="0"/>
              <a:t>continued</a:t>
            </a:r>
            <a:r>
              <a:rPr lang="en-US" dirty="0" smtClean="0"/>
              <a:t>)</a:t>
            </a:r>
            <a:endParaRPr lang="en-US" dirty="0"/>
          </a:p>
        </p:txBody>
      </p:sp>
      <p:sp>
        <p:nvSpPr>
          <p:cNvPr id="5" name="Content Placeholder 4"/>
          <p:cNvSpPr>
            <a:spLocks noGrp="1"/>
          </p:cNvSpPr>
          <p:nvPr>
            <p:ph idx="1"/>
          </p:nvPr>
        </p:nvSpPr>
        <p:spPr/>
        <p:txBody>
          <a:bodyPr/>
          <a:lstStyle/>
          <a:p>
            <a:r>
              <a:rPr lang="en-US" dirty="0"/>
              <a:t>Vulnerabilities can exist in many levels and from many </a:t>
            </a:r>
            <a:r>
              <a:rPr lang="en-US" dirty="0" smtClean="0"/>
              <a:t>causes.</a:t>
            </a:r>
          </a:p>
          <a:p>
            <a:pPr lvl="1"/>
            <a:r>
              <a:rPr lang="en-US" dirty="0" smtClean="0"/>
              <a:t>Design </a:t>
            </a:r>
            <a:r>
              <a:rPr lang="en-US" dirty="0"/>
              <a:t>errors, coding errors, or unintended (and untested) combinations in complex </a:t>
            </a:r>
            <a:r>
              <a:rPr lang="en-US" dirty="0" smtClean="0"/>
              <a:t>systems</a:t>
            </a:r>
          </a:p>
          <a:p>
            <a:pPr lvl="1"/>
            <a:r>
              <a:rPr lang="en-US" dirty="0" smtClean="0"/>
              <a:t>Vulnerabilities exist </a:t>
            </a:r>
            <a:r>
              <a:rPr lang="en-US" dirty="0"/>
              <a:t>in software, hardware, </a:t>
            </a:r>
            <a:r>
              <a:rPr lang="en-US" dirty="0" smtClean="0"/>
              <a:t>procedures.</a:t>
            </a:r>
          </a:p>
          <a:p>
            <a:pPr lvl="1"/>
            <a:r>
              <a:rPr lang="en-US" dirty="0" smtClean="0"/>
              <a:t>Whether </a:t>
            </a:r>
            <a:r>
              <a:rPr lang="en-US" dirty="0"/>
              <a:t>in the underlying system, in a security control designed to protect the system, or in the procedures employed in the operational use of the system, the result is the same</a:t>
            </a:r>
            <a:r>
              <a:rPr lang="en-US" dirty="0" smtClean="0"/>
              <a:t>: vulnerability </a:t>
            </a:r>
            <a:r>
              <a:rPr lang="en-US" dirty="0"/>
              <a:t>represents an exploitable weakness that increases the level of risk associated with the system</a:t>
            </a:r>
            <a:r>
              <a:rPr lang="en-US" dirty="0" smtClean="0"/>
              <a:t>.</a:t>
            </a:r>
            <a:endParaRPr lang="en-US" dirty="0"/>
          </a:p>
        </p:txBody>
      </p:sp>
    </p:spTree>
    <p:extLst>
      <p:ext uri="{BB962C8B-B14F-4D97-AF65-F5344CB8AC3E}">
        <p14:creationId xmlns:p14="http://schemas.microsoft.com/office/powerpoint/2010/main" val="235173214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Threat Vectors</a:t>
            </a:r>
          </a:p>
        </p:txBody>
      </p:sp>
      <p:sp>
        <p:nvSpPr>
          <p:cNvPr id="5" name="Content Placeholder 4"/>
          <p:cNvSpPr>
            <a:spLocks noGrp="1"/>
          </p:cNvSpPr>
          <p:nvPr>
            <p:ph idx="1"/>
          </p:nvPr>
        </p:nvSpPr>
        <p:spPr/>
        <p:txBody>
          <a:bodyPr/>
          <a:lstStyle/>
          <a:p>
            <a:r>
              <a:rPr lang="en-US" dirty="0"/>
              <a:t>A threat is any circumstance or event with the potential to cause harm </a:t>
            </a:r>
            <a:r>
              <a:rPr lang="en-US" dirty="0" smtClean="0"/>
              <a:t>to an </a:t>
            </a:r>
            <a:r>
              <a:rPr lang="en-US" dirty="0"/>
              <a:t>asset</a:t>
            </a:r>
            <a:r>
              <a:rPr lang="en-US" dirty="0" smtClean="0"/>
              <a:t>.</a:t>
            </a:r>
          </a:p>
          <a:p>
            <a:r>
              <a:rPr lang="en-US" dirty="0"/>
              <a:t>Threats can be classified </a:t>
            </a:r>
            <a:r>
              <a:rPr lang="en-US" dirty="0" smtClean="0"/>
              <a:t>in groups</a:t>
            </a:r>
            <a:r>
              <a:rPr lang="en-US" dirty="0"/>
              <a:t>, with the term </a:t>
            </a:r>
            <a:r>
              <a:rPr lang="en-US" i="1" dirty="0"/>
              <a:t>threat vector </a:t>
            </a:r>
            <a:r>
              <a:rPr lang="en-US" dirty="0"/>
              <a:t>describing the elements of these </a:t>
            </a:r>
            <a:r>
              <a:rPr lang="en-US" dirty="0" smtClean="0"/>
              <a:t>groups.</a:t>
            </a:r>
          </a:p>
          <a:p>
            <a:pPr lvl="1"/>
            <a:r>
              <a:rPr lang="en-US" dirty="0" smtClean="0"/>
              <a:t>A </a:t>
            </a:r>
            <a:r>
              <a:rPr lang="en-US" dirty="0"/>
              <a:t>threat vector is the path or tool used by an attacker to attack a target</a:t>
            </a:r>
            <a:r>
              <a:rPr lang="en-US" dirty="0" smtClean="0"/>
              <a:t>.</a:t>
            </a:r>
          </a:p>
          <a:p>
            <a:r>
              <a:rPr lang="en-US" dirty="0" smtClean="0">
                <a:ea typeface="ヒラギノ角ゴ Pro W3" pitchFamily="-111" charset="-128"/>
                <a:cs typeface="ヒラギノ角ゴ Pro W3" pitchFamily="-111" charset="-128"/>
              </a:rPr>
              <a:t>It </a:t>
            </a:r>
            <a:r>
              <a:rPr lang="en-US" dirty="0">
                <a:ea typeface="ヒラギノ角ゴ Pro W3" pitchFamily="-111" charset="-128"/>
                <a:cs typeface="ヒラギノ角ゴ Pro W3" pitchFamily="-111" charset="-128"/>
              </a:rPr>
              <a:t>is important not to become fixated on specific threats, but rather to pay attention to the threat vectors</a:t>
            </a:r>
            <a:r>
              <a:rPr lang="en-US" dirty="0" smtClean="0">
                <a:ea typeface="ヒラギノ角ゴ Pro W3" pitchFamily="-111" charset="-128"/>
                <a:cs typeface="ヒラギノ角ゴ Pro W3" pitchFamily="-111" charset="-128"/>
              </a:rPr>
              <a:t>.</a:t>
            </a:r>
            <a:endParaRPr lang="en-US" dirty="0"/>
          </a:p>
        </p:txBody>
      </p:sp>
    </p:spTree>
    <p:extLst>
      <p:ext uri="{BB962C8B-B14F-4D97-AF65-F5344CB8AC3E}">
        <p14:creationId xmlns:p14="http://schemas.microsoft.com/office/powerpoint/2010/main" val="354377070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Probability/Threat Likelihood</a:t>
            </a:r>
          </a:p>
        </p:txBody>
      </p:sp>
      <p:sp>
        <p:nvSpPr>
          <p:cNvPr id="5" name="Content Placeholder 4"/>
          <p:cNvSpPr>
            <a:spLocks noGrp="1"/>
          </p:cNvSpPr>
          <p:nvPr>
            <p:ph idx="1"/>
          </p:nvPr>
        </p:nvSpPr>
        <p:spPr/>
        <p:txBody>
          <a:bodyPr/>
          <a:lstStyle/>
          <a:p>
            <a:r>
              <a:rPr lang="en-US" dirty="0"/>
              <a:t>The probability or likelihood of an event is a measure of how often it is expected to occur</a:t>
            </a:r>
            <a:r>
              <a:rPr lang="en-US" dirty="0" smtClean="0"/>
              <a:t>.</a:t>
            </a:r>
          </a:p>
          <a:p>
            <a:pPr lvl="1"/>
            <a:r>
              <a:rPr lang="en-US" dirty="0" smtClean="0"/>
              <a:t>From </a:t>
            </a:r>
            <a:r>
              <a:rPr lang="en-US" dirty="0"/>
              <a:t>a qualitative assessment using terms such as frequent, occasionally, and rare, to the quantitative measure ARO, the purpose is to allow scaling based on frequency of an </a:t>
            </a:r>
            <a:r>
              <a:rPr lang="en-US" dirty="0" smtClean="0"/>
              <a:t>event.</a:t>
            </a:r>
          </a:p>
          <a:p>
            <a:pPr lvl="1"/>
            <a:r>
              <a:rPr lang="en-US" dirty="0" smtClean="0"/>
              <a:t>Determining </a:t>
            </a:r>
            <a:r>
              <a:rPr lang="en-US" dirty="0"/>
              <a:t>the specific probabilities of security events with any accuracy is a nearly impossible feat</a:t>
            </a:r>
            <a:r>
              <a:rPr lang="en-US" dirty="0" smtClean="0"/>
              <a:t>.</a:t>
            </a:r>
          </a:p>
          <a:p>
            <a:pPr lvl="1"/>
            <a:r>
              <a:rPr lang="en-US" dirty="0" smtClean="0"/>
              <a:t>What </a:t>
            </a:r>
            <a:r>
              <a:rPr lang="en-US" dirty="0"/>
              <a:t>is important in the use of probabilities and likelihoods is the relationship it has with respect to determining relative risk</a:t>
            </a:r>
            <a:r>
              <a:rPr lang="en-US" dirty="0" smtClean="0"/>
              <a:t>.</a:t>
            </a:r>
            <a:endParaRPr lang="en-US" dirty="0"/>
          </a:p>
        </p:txBody>
      </p:sp>
    </p:spTree>
    <p:extLst>
      <p:ext uri="{BB962C8B-B14F-4D97-AF65-F5344CB8AC3E}">
        <p14:creationId xmlns:p14="http://schemas.microsoft.com/office/powerpoint/2010/main" val="141708244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Risk-Avoidance, Transference, </a:t>
            </a:r>
            <a:r>
              <a:rPr lang="en-US" dirty="0" smtClean="0"/>
              <a:t>Acceptance, Mitigation</a:t>
            </a:r>
            <a:r>
              <a:rPr lang="en-US" dirty="0"/>
              <a:t>, Deterrence</a:t>
            </a:r>
          </a:p>
        </p:txBody>
      </p:sp>
      <p:sp>
        <p:nvSpPr>
          <p:cNvPr id="5" name="Content Placeholder 4"/>
          <p:cNvSpPr>
            <a:spLocks noGrp="1"/>
          </p:cNvSpPr>
          <p:nvPr>
            <p:ph idx="1"/>
          </p:nvPr>
        </p:nvSpPr>
        <p:spPr/>
        <p:txBody>
          <a:bodyPr/>
          <a:lstStyle/>
          <a:p>
            <a:r>
              <a:rPr lang="en-US" dirty="0"/>
              <a:t>Risks are absolutes—they cannot be removed or </a:t>
            </a:r>
            <a:r>
              <a:rPr lang="en-US" dirty="0" smtClean="0"/>
              <a:t>eliminated.</a:t>
            </a:r>
          </a:p>
          <a:p>
            <a:r>
              <a:rPr lang="en-US" dirty="0"/>
              <a:t>Actions can be taken to change the effects that a risk poses to a </a:t>
            </a:r>
            <a:r>
              <a:rPr lang="en-US" dirty="0" smtClean="0"/>
              <a:t>system.</a:t>
            </a:r>
          </a:p>
          <a:p>
            <a:pPr lvl="1"/>
            <a:r>
              <a:rPr lang="en-US" dirty="0" smtClean="0"/>
              <a:t>The </a:t>
            </a:r>
            <a:r>
              <a:rPr lang="en-US" dirty="0"/>
              <a:t>risk itself </a:t>
            </a:r>
            <a:r>
              <a:rPr lang="en-US" dirty="0" smtClean="0"/>
              <a:t>does not </a:t>
            </a:r>
            <a:r>
              <a:rPr lang="en-US" dirty="0"/>
              <a:t>really change, no matter what actions are taken to mitigate that risk</a:t>
            </a:r>
            <a:r>
              <a:rPr lang="en-US" dirty="0" smtClean="0"/>
              <a:t>.</a:t>
            </a:r>
          </a:p>
          <a:p>
            <a:r>
              <a:rPr lang="en-US" dirty="0" smtClean="0"/>
              <a:t>Actions </a:t>
            </a:r>
            <a:r>
              <a:rPr lang="en-US" dirty="0"/>
              <a:t>can be taken to reduce the impact of that risk if it occurs</a:t>
            </a:r>
            <a:r>
              <a:rPr lang="en-US" dirty="0" smtClean="0"/>
              <a:t>.</a:t>
            </a:r>
          </a:p>
        </p:txBody>
      </p:sp>
    </p:spTree>
    <p:extLst>
      <p:ext uri="{BB962C8B-B14F-4D97-AF65-F5344CB8AC3E}">
        <p14:creationId xmlns:p14="http://schemas.microsoft.com/office/powerpoint/2010/main" val="35138374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of Risk Management at </a:t>
            </a:r>
            <a:r>
              <a:rPr lang="en-US" dirty="0" smtClean="0"/>
              <a:t>the International </a:t>
            </a:r>
            <a:r>
              <a:rPr lang="en-US" dirty="0"/>
              <a:t>Banking Level</a:t>
            </a:r>
          </a:p>
        </p:txBody>
      </p:sp>
      <p:sp>
        <p:nvSpPr>
          <p:cNvPr id="6" name="Content Placeholder 5"/>
          <p:cNvSpPr>
            <a:spLocks noGrp="1"/>
          </p:cNvSpPr>
          <p:nvPr>
            <p:ph idx="1"/>
          </p:nvPr>
        </p:nvSpPr>
        <p:spPr/>
        <p:txBody>
          <a:bodyPr/>
          <a:lstStyle/>
          <a:p>
            <a:r>
              <a:rPr lang="en-US" dirty="0"/>
              <a:t>The Basel Committee on Banking </a:t>
            </a:r>
            <a:r>
              <a:rPr lang="en-US" dirty="0" smtClean="0"/>
              <a:t>Supervision</a:t>
            </a:r>
          </a:p>
          <a:p>
            <a:pPr lvl="1"/>
            <a:r>
              <a:rPr lang="en-US" dirty="0" smtClean="0"/>
              <a:t>The body created </a:t>
            </a:r>
            <a:r>
              <a:rPr lang="en-US" dirty="0"/>
              <a:t>a basic, global risk management framework for market and credit </a:t>
            </a:r>
            <a:r>
              <a:rPr lang="en-US" dirty="0" smtClean="0"/>
              <a:t>risk.</a:t>
            </a:r>
          </a:p>
          <a:p>
            <a:pPr lvl="1"/>
            <a:r>
              <a:rPr lang="en-US" dirty="0" smtClean="0"/>
              <a:t>It implemented </a:t>
            </a:r>
            <a:r>
              <a:rPr lang="en-US" dirty="0"/>
              <a:t>internationally a flat 8 percent capital charge to banks to manage bank risks</a:t>
            </a:r>
            <a:r>
              <a:rPr lang="en-US" dirty="0" smtClean="0"/>
              <a:t>.</a:t>
            </a:r>
          </a:p>
          <a:p>
            <a:pPr lvl="1"/>
            <a:r>
              <a:rPr lang="en-US" dirty="0" smtClean="0"/>
              <a:t>Capital charge varies based </a:t>
            </a:r>
            <a:r>
              <a:rPr lang="en-US" dirty="0"/>
              <a:t>on </a:t>
            </a:r>
            <a:r>
              <a:rPr lang="en-US" dirty="0" smtClean="0"/>
              <a:t>risk </a:t>
            </a:r>
            <a:r>
              <a:rPr lang="en-US" dirty="0"/>
              <a:t>mitigation procedures and controls in </a:t>
            </a:r>
            <a:r>
              <a:rPr lang="en-US" dirty="0" smtClean="0"/>
              <a:t>place.</a:t>
            </a:r>
          </a:p>
          <a:p>
            <a:pPr lvl="2"/>
            <a:r>
              <a:rPr lang="en-US" dirty="0" smtClean="0"/>
              <a:t>Charge of 0.37 percent if strong procedures in place</a:t>
            </a:r>
          </a:p>
          <a:p>
            <a:pPr lvl="2"/>
            <a:r>
              <a:rPr lang="en-US" dirty="0" smtClean="0"/>
              <a:t>Charge of 45 percent for poor procedures in place</a:t>
            </a:r>
          </a:p>
        </p:txBody>
      </p:sp>
    </p:spTree>
    <p:extLst>
      <p:ext uri="{BB962C8B-B14F-4D97-AF65-F5344CB8AC3E}">
        <p14:creationId xmlns:p14="http://schemas.microsoft.com/office/powerpoint/2010/main" val="314973654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Risk-Avoidance, Transference, </a:t>
            </a:r>
            <a:r>
              <a:rPr lang="en-US" dirty="0" smtClean="0"/>
              <a:t>Acceptance, Mitigation</a:t>
            </a:r>
            <a:r>
              <a:rPr lang="en-US" dirty="0"/>
              <a:t>, </a:t>
            </a:r>
            <a:r>
              <a:rPr lang="en-US" dirty="0" smtClean="0"/>
              <a:t>Deterrence (</a:t>
            </a:r>
            <a:r>
              <a:rPr lang="en-US" i="1" dirty="0" smtClean="0"/>
              <a:t>continued</a:t>
            </a:r>
            <a:r>
              <a:rPr lang="en-US" dirty="0" smtClean="0"/>
              <a:t>)</a:t>
            </a:r>
            <a:endParaRPr lang="en-US" dirty="0"/>
          </a:p>
        </p:txBody>
      </p:sp>
      <p:sp>
        <p:nvSpPr>
          <p:cNvPr id="5" name="Content Placeholder 4"/>
          <p:cNvSpPr>
            <a:spLocks noGrp="1"/>
          </p:cNvSpPr>
          <p:nvPr>
            <p:ph idx="1"/>
          </p:nvPr>
        </p:nvSpPr>
        <p:spPr/>
        <p:txBody>
          <a:bodyPr/>
          <a:lstStyle/>
          <a:p>
            <a:r>
              <a:rPr lang="en-US" dirty="0" smtClean="0"/>
              <a:t>The </a:t>
            </a:r>
            <a:r>
              <a:rPr lang="en-US" dirty="0"/>
              <a:t>risk can be avoided, transferred, mitigated, or </a:t>
            </a:r>
            <a:r>
              <a:rPr lang="en-US" dirty="0" smtClean="0"/>
              <a:t>accepted.</a:t>
            </a:r>
          </a:p>
          <a:p>
            <a:pPr lvl="1"/>
            <a:r>
              <a:rPr lang="en-US" dirty="0">
                <a:ea typeface="ヒラギノ角ゴ Pro W3" pitchFamily="-111" charset="-128"/>
                <a:cs typeface="ヒラギノ角ゴ Pro W3" pitchFamily="-111" charset="-128"/>
              </a:rPr>
              <a:t>Not deploying a module that increases risk is one manner of risk </a:t>
            </a:r>
            <a:r>
              <a:rPr lang="en-US" dirty="0" smtClean="0">
                <a:ea typeface="ヒラギノ角ゴ Pro W3" pitchFamily="-111" charset="-128"/>
                <a:cs typeface="ヒラギノ角ゴ Pro W3" pitchFamily="-111" charset="-128"/>
              </a:rPr>
              <a:t>avoidance.</a:t>
            </a:r>
          </a:p>
          <a:p>
            <a:pPr lvl="1"/>
            <a:r>
              <a:rPr lang="en-US" dirty="0">
                <a:ea typeface="ヒラギノ角ゴ Pro W3" pitchFamily="-111" charset="-128"/>
                <a:cs typeface="ヒラギノ角ゴ Pro W3" pitchFamily="-111" charset="-128"/>
              </a:rPr>
              <a:t>A common method of transferring risk is to purchase insurance.</a:t>
            </a:r>
            <a:endParaRPr lang="en-US" dirty="0" smtClean="0">
              <a:ea typeface="ヒラギノ角ゴ Pro W3" pitchFamily="-111" charset="-128"/>
              <a:cs typeface="ヒラギノ角ゴ Pro W3" pitchFamily="-111" charset="-128"/>
            </a:endParaRPr>
          </a:p>
          <a:p>
            <a:pPr lvl="1"/>
            <a:r>
              <a:rPr lang="en-US" dirty="0">
                <a:ea typeface="ヒラギノ角ゴ Pro W3" pitchFamily="-111" charset="-128"/>
                <a:cs typeface="ヒラギノ角ゴ Pro W3" pitchFamily="-111" charset="-128"/>
              </a:rPr>
              <a:t>Risk can also be mitigated through the application of controls that reduce the impact of an </a:t>
            </a:r>
            <a:r>
              <a:rPr lang="en-US" dirty="0" smtClean="0">
                <a:ea typeface="ヒラギノ角ゴ Pro W3" pitchFamily="-111" charset="-128"/>
                <a:cs typeface="ヒラギノ角ゴ Pro W3" pitchFamily="-111" charset="-128"/>
              </a:rPr>
              <a:t>attack.</a:t>
            </a:r>
          </a:p>
          <a:p>
            <a:pPr lvl="1"/>
            <a:r>
              <a:rPr lang="en-US" dirty="0">
                <a:ea typeface="ヒラギノ角ゴ Pro W3" pitchFamily="-111" charset="-128"/>
                <a:cs typeface="ヒラギノ角ゴ Pro W3" pitchFamily="-111" charset="-128"/>
              </a:rPr>
              <a:t>Accepting risk is always an option; in fact, if risks are not addressed, then this action occurs as a </a:t>
            </a:r>
            <a:r>
              <a:rPr lang="en-US" dirty="0" smtClean="0">
                <a:ea typeface="ヒラギノ角ゴ Pro W3" pitchFamily="-111" charset="-128"/>
                <a:cs typeface="ヒラギノ角ゴ Pro W3" pitchFamily="-111" charset="-128"/>
              </a:rPr>
              <a:t>default.</a:t>
            </a:r>
            <a:endParaRPr lang="en-US" dirty="0" smtClean="0"/>
          </a:p>
        </p:txBody>
      </p:sp>
    </p:spTree>
    <p:extLst>
      <p:ext uri="{BB962C8B-B14F-4D97-AF65-F5344CB8AC3E}">
        <p14:creationId xmlns:p14="http://schemas.microsoft.com/office/powerpoint/2010/main" val="29333511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Risks Associated with Cloud </a:t>
            </a:r>
            <a:r>
              <a:rPr lang="en-US" dirty="0" smtClean="0"/>
              <a:t>Computing and </a:t>
            </a:r>
            <a:r>
              <a:rPr lang="en-US" dirty="0"/>
              <a:t>Virtualization</a:t>
            </a:r>
          </a:p>
        </p:txBody>
      </p:sp>
      <p:sp>
        <p:nvSpPr>
          <p:cNvPr id="5" name="Content Placeholder 4"/>
          <p:cNvSpPr>
            <a:spLocks noGrp="1"/>
          </p:cNvSpPr>
          <p:nvPr>
            <p:ph idx="1"/>
          </p:nvPr>
        </p:nvSpPr>
        <p:spPr/>
        <p:txBody>
          <a:bodyPr/>
          <a:lstStyle/>
          <a:p>
            <a:r>
              <a:rPr lang="en-US" dirty="0"/>
              <a:t>When examining a complex system such as a cloud or virtual computing environment from a risk perspective, several basic considerations always need to be </a:t>
            </a:r>
            <a:r>
              <a:rPr lang="en-US" dirty="0" smtClean="0"/>
              <a:t>observed.</a:t>
            </a:r>
          </a:p>
          <a:p>
            <a:pPr lvl="1"/>
            <a:r>
              <a:rPr lang="en-US" dirty="0" smtClean="0"/>
              <a:t>First</a:t>
            </a:r>
            <a:r>
              <a:rPr lang="en-US" dirty="0"/>
              <a:t>, the fact that a system is either in the cloud or virtualized does not change how risk works</a:t>
            </a:r>
            <a:r>
              <a:rPr lang="en-US" dirty="0" smtClean="0"/>
              <a:t>.</a:t>
            </a:r>
          </a:p>
          <a:p>
            <a:pPr lvl="1"/>
            <a:r>
              <a:rPr lang="en-US" dirty="0"/>
              <a:t>Second, complexity can increase risk </a:t>
            </a:r>
            <a:r>
              <a:rPr lang="en-US" dirty="0" smtClean="0"/>
              <a:t>exposure.</a:t>
            </a:r>
          </a:p>
        </p:txBody>
      </p:sp>
    </p:spTree>
    <p:extLst>
      <p:ext uri="{BB962C8B-B14F-4D97-AF65-F5344CB8AC3E}">
        <p14:creationId xmlns:p14="http://schemas.microsoft.com/office/powerpoint/2010/main" val="298860683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Risks Associated with Cloud </a:t>
            </a:r>
            <a:r>
              <a:rPr lang="en-US" dirty="0" smtClean="0"/>
              <a:t>Computing and Virtualization (</a:t>
            </a:r>
            <a:r>
              <a:rPr lang="en-US" i="1" dirty="0" smtClean="0"/>
              <a:t>continued</a:t>
            </a:r>
            <a:r>
              <a:rPr lang="en-US" dirty="0" smtClean="0"/>
              <a:t>)</a:t>
            </a:r>
            <a:endParaRPr lang="en-US" dirty="0"/>
          </a:p>
        </p:txBody>
      </p:sp>
      <p:sp>
        <p:nvSpPr>
          <p:cNvPr id="5" name="Content Placeholder 4"/>
          <p:cNvSpPr>
            <a:spLocks noGrp="1"/>
          </p:cNvSpPr>
          <p:nvPr>
            <p:ph idx="1"/>
          </p:nvPr>
        </p:nvSpPr>
        <p:spPr/>
        <p:txBody>
          <a:bodyPr/>
          <a:lstStyle/>
          <a:p>
            <a:r>
              <a:rPr lang="en-US" dirty="0"/>
              <a:t>The specific </a:t>
            </a:r>
            <a:r>
              <a:rPr lang="en-US" dirty="0" smtClean="0"/>
              <a:t>security challenge </a:t>
            </a:r>
            <a:r>
              <a:rPr lang="en-US" dirty="0"/>
              <a:t>is how to allow data outside your enterprise and yet remain in control over the use of the </a:t>
            </a:r>
            <a:r>
              <a:rPr lang="en-US" dirty="0" smtClean="0"/>
              <a:t>data.</a:t>
            </a:r>
          </a:p>
          <a:p>
            <a:pPr lvl="1"/>
            <a:r>
              <a:rPr lang="en-US" dirty="0" smtClean="0"/>
              <a:t>The </a:t>
            </a:r>
            <a:r>
              <a:rPr lang="en-US" dirty="0"/>
              <a:t>common answer is </a:t>
            </a:r>
            <a:r>
              <a:rPr lang="en-US" dirty="0" smtClean="0"/>
              <a:t>encryption.</a:t>
            </a:r>
          </a:p>
          <a:p>
            <a:r>
              <a:rPr lang="en-US" dirty="0"/>
              <a:t>The security requirements associated with confidentiality, integrity, and availability remain the responsibility of the data </a:t>
            </a:r>
            <a:r>
              <a:rPr lang="en-US" dirty="0" smtClean="0"/>
              <a:t>owner.</a:t>
            </a:r>
          </a:p>
          <a:p>
            <a:r>
              <a:rPr lang="en-US" dirty="0"/>
              <a:t>Another level of protections is through the use of service level agreements (SLAs) with </a:t>
            </a:r>
            <a:r>
              <a:rPr lang="en-US" dirty="0" smtClean="0"/>
              <a:t>the vendor.</a:t>
            </a:r>
            <a:endParaRPr lang="en-US" dirty="0"/>
          </a:p>
        </p:txBody>
      </p:sp>
    </p:spTree>
    <p:extLst>
      <p:ext uri="{BB962C8B-B14F-4D97-AF65-F5344CB8AC3E}">
        <p14:creationId xmlns:p14="http://schemas.microsoft.com/office/powerpoint/2010/main" val="397459052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dirty="0" smtClean="0"/>
              <a:t>Chapter Summary</a:t>
            </a:r>
          </a:p>
        </p:txBody>
      </p:sp>
      <p:sp>
        <p:nvSpPr>
          <p:cNvPr id="37891" name="Content Placeholder 2"/>
          <p:cNvSpPr>
            <a:spLocks noGrp="1"/>
          </p:cNvSpPr>
          <p:nvPr>
            <p:ph idx="1"/>
          </p:nvPr>
        </p:nvSpPr>
        <p:spPr/>
        <p:txBody>
          <a:bodyPr/>
          <a:lstStyle/>
          <a:p>
            <a:r>
              <a:rPr lang="en-US" altLang="en-US" dirty="0"/>
              <a:t>Use risk management tools and principles to manage risk effectively.</a:t>
            </a:r>
          </a:p>
          <a:p>
            <a:r>
              <a:rPr lang="en-US" altLang="en-US" dirty="0"/>
              <a:t>Explore risk mitigation strategies.</a:t>
            </a:r>
          </a:p>
          <a:p>
            <a:r>
              <a:rPr lang="en-US" altLang="en-US" dirty="0"/>
              <a:t>Describe risk models.</a:t>
            </a:r>
          </a:p>
          <a:p>
            <a:r>
              <a:rPr lang="en-US" altLang="en-US" dirty="0"/>
              <a:t>Explain the differences between qualitative and quantitative risk assessment.</a:t>
            </a:r>
          </a:p>
          <a:p>
            <a:r>
              <a:rPr lang="en-US" altLang="en-US" dirty="0"/>
              <a:t>Use risk management tools.</a:t>
            </a:r>
          </a:p>
          <a:p>
            <a:r>
              <a:rPr lang="en-US" altLang="en-US" dirty="0"/>
              <a:t>Examine risk management best practices.</a:t>
            </a:r>
          </a:p>
        </p:txBody>
      </p:sp>
    </p:spTree>
    <p:extLst>
      <p:ext uri="{BB962C8B-B14F-4D97-AF65-F5344CB8AC3E}">
        <p14:creationId xmlns:p14="http://schemas.microsoft.com/office/powerpoint/2010/main" val="275812323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AU" dirty="0" smtClean="0"/>
              <a:t>Module 10 Risk Management, Incident Response, Business Continuity and Disaster Recovery – </a:t>
            </a:r>
            <a:r>
              <a:rPr lang="en-AU" smtClean="0"/>
              <a:t>Part 3</a:t>
            </a:r>
            <a:endParaRPr lang="en-AU" dirty="0"/>
          </a:p>
        </p:txBody>
      </p:sp>
      <p:sp>
        <p:nvSpPr>
          <p:cNvPr id="7" name="Subtitle 6"/>
          <p:cNvSpPr>
            <a:spLocks noGrp="1"/>
          </p:cNvSpPr>
          <p:nvPr>
            <p:ph type="subTitle" idx="1"/>
          </p:nvPr>
        </p:nvSpPr>
        <p:spPr/>
        <p:txBody>
          <a:bodyPr/>
          <a:lstStyle/>
          <a:p>
            <a:endParaRPr lang="en-AU"/>
          </a:p>
        </p:txBody>
      </p:sp>
    </p:spTree>
    <p:extLst>
      <p:ext uri="{BB962C8B-B14F-4D97-AF65-F5344CB8AC3E}">
        <p14:creationId xmlns:p14="http://schemas.microsoft.com/office/powerpoint/2010/main" val="37907297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Key Terms</a:t>
            </a:r>
          </a:p>
        </p:txBody>
      </p:sp>
      <p:sp>
        <p:nvSpPr>
          <p:cNvPr id="4099" name="Content Placeholder 2"/>
          <p:cNvSpPr>
            <a:spLocks noGrp="1"/>
          </p:cNvSpPr>
          <p:nvPr>
            <p:ph sz="half" idx="1"/>
          </p:nvPr>
        </p:nvSpPr>
        <p:spPr/>
        <p:txBody>
          <a:bodyPr/>
          <a:lstStyle/>
          <a:p>
            <a:r>
              <a:rPr lang="en-US" altLang="en-US" dirty="0" smtClean="0"/>
              <a:t>Advanced persistent </a:t>
            </a:r>
            <a:r>
              <a:rPr lang="en-US" altLang="en-US" dirty="0"/>
              <a:t>threat (APT</a:t>
            </a:r>
            <a:r>
              <a:rPr lang="en-US" altLang="en-US" dirty="0" smtClean="0"/>
              <a:t>)</a:t>
            </a:r>
            <a:endParaRPr lang="en-US" altLang="en-US" dirty="0"/>
          </a:p>
          <a:p>
            <a:r>
              <a:rPr lang="en-US" altLang="en-US" dirty="0"/>
              <a:t>Computer Emergency Response Team (</a:t>
            </a:r>
            <a:r>
              <a:rPr lang="en-US" altLang="en-US" dirty="0" smtClean="0"/>
              <a:t>CERT</a:t>
            </a:r>
            <a:r>
              <a:rPr lang="en-US" altLang="en-US" dirty="0"/>
              <a:t>)</a:t>
            </a:r>
          </a:p>
          <a:p>
            <a:r>
              <a:rPr lang="en-US" altLang="en-US" dirty="0"/>
              <a:t>Computer Incident Response Team (CIRT</a:t>
            </a:r>
            <a:r>
              <a:rPr lang="en-US" altLang="en-US" dirty="0" smtClean="0"/>
              <a:t>)</a:t>
            </a:r>
            <a:endParaRPr lang="en-US" altLang="en-US" dirty="0"/>
          </a:p>
          <a:p>
            <a:r>
              <a:rPr lang="en-US" altLang="en-US" dirty="0" smtClean="0"/>
              <a:t>Cyber kill chain</a:t>
            </a:r>
            <a:endParaRPr lang="en-US" altLang="en-US" dirty="0"/>
          </a:p>
          <a:p>
            <a:r>
              <a:rPr lang="en-US" altLang="en-US" dirty="0"/>
              <a:t>Cyber Observable eXpression (CybOX</a:t>
            </a:r>
            <a:r>
              <a:rPr lang="en-US" altLang="en-US" dirty="0" smtClean="0"/>
              <a:t>)</a:t>
            </a:r>
          </a:p>
        </p:txBody>
      </p:sp>
      <p:sp>
        <p:nvSpPr>
          <p:cNvPr id="2" name="Content Placeholder 1"/>
          <p:cNvSpPr>
            <a:spLocks noGrp="1"/>
          </p:cNvSpPr>
          <p:nvPr>
            <p:ph sz="half" idx="2"/>
          </p:nvPr>
        </p:nvSpPr>
        <p:spPr/>
        <p:txBody>
          <a:bodyPr/>
          <a:lstStyle/>
          <a:p>
            <a:r>
              <a:rPr lang="en-US" dirty="0" smtClean="0"/>
              <a:t>Data minimization</a:t>
            </a:r>
          </a:p>
          <a:p>
            <a:r>
              <a:rPr lang="en-US" dirty="0" smtClean="0"/>
              <a:t>Footprinting</a:t>
            </a:r>
          </a:p>
          <a:p>
            <a:r>
              <a:rPr lang="en-US" dirty="0" smtClean="0"/>
              <a:t>Incident</a:t>
            </a:r>
          </a:p>
          <a:p>
            <a:r>
              <a:rPr lang="en-US" dirty="0" smtClean="0"/>
              <a:t>Incident response</a:t>
            </a:r>
          </a:p>
          <a:p>
            <a:r>
              <a:rPr lang="en-US" dirty="0" smtClean="0"/>
              <a:t>Incident response policy</a:t>
            </a:r>
            <a:endParaRPr lang="en-US" dirty="0"/>
          </a:p>
          <a:p>
            <a:r>
              <a:rPr lang="en-US" dirty="0"/>
              <a:t>Indicator of Compromise (IOC</a:t>
            </a:r>
            <a:r>
              <a:rPr lang="en-US" dirty="0" smtClean="0"/>
              <a:t>)</a:t>
            </a:r>
            <a:endParaRPr lang="en-US" dirty="0"/>
          </a:p>
          <a:p>
            <a:r>
              <a:rPr lang="en-US" dirty="0" smtClean="0"/>
              <a:t>Information criticality</a:t>
            </a:r>
            <a:endParaRPr lang="en-US" dirty="0"/>
          </a:p>
        </p:txBody>
      </p:sp>
    </p:spTree>
    <p:extLst>
      <p:ext uri="{BB962C8B-B14F-4D97-AF65-F5344CB8AC3E}">
        <p14:creationId xmlns:p14="http://schemas.microsoft.com/office/powerpoint/2010/main" val="77244027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smtClean="0"/>
              <a:t>Key Terms (</a:t>
            </a:r>
            <a:r>
              <a:rPr lang="en-US" i="1" dirty="0" smtClean="0"/>
              <a:t>continued</a:t>
            </a:r>
            <a:r>
              <a:rPr lang="en-US" dirty="0" smtClean="0"/>
              <a:t>)</a:t>
            </a:r>
          </a:p>
        </p:txBody>
      </p:sp>
      <p:sp>
        <p:nvSpPr>
          <p:cNvPr id="2" name="Content Placeholder 1"/>
          <p:cNvSpPr>
            <a:spLocks noGrp="1"/>
          </p:cNvSpPr>
          <p:nvPr>
            <p:ph idx="1"/>
          </p:nvPr>
        </p:nvSpPr>
        <p:spPr>
          <a:xfrm>
            <a:off x="457200" y="1981200"/>
            <a:ext cx="4114800" cy="4144963"/>
          </a:xfrm>
        </p:spPr>
        <p:txBody>
          <a:bodyPr/>
          <a:lstStyle/>
          <a:p>
            <a:r>
              <a:rPr lang="en-US" dirty="0" smtClean="0"/>
              <a:t>Quarantine</a:t>
            </a:r>
          </a:p>
          <a:p>
            <a:r>
              <a:rPr lang="en-US" dirty="0" smtClean="0"/>
              <a:t>Remote administration Trojan (RAT)</a:t>
            </a:r>
          </a:p>
        </p:txBody>
      </p:sp>
      <p:sp>
        <p:nvSpPr>
          <p:cNvPr id="4" name="Content Placeholder 1"/>
          <p:cNvSpPr txBox="1">
            <a:spLocks/>
          </p:cNvSpPr>
          <p:nvPr/>
        </p:nvSpPr>
        <p:spPr bwMode="auto">
          <a:xfrm>
            <a:off x="4648200" y="1981200"/>
            <a:ext cx="4114800" cy="414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Aft>
                <a:spcPts val="0"/>
              </a:spcAft>
            </a:pPr>
            <a:r>
              <a:rPr lang="en-US" dirty="0" smtClean="0"/>
              <a:t>Structured Threat Information </a:t>
            </a:r>
            <a:r>
              <a:rPr lang="en-US" dirty="0" err="1" smtClean="0"/>
              <a:t>eXpression</a:t>
            </a:r>
            <a:r>
              <a:rPr lang="en-US" dirty="0" smtClean="0"/>
              <a:t> (STIX)</a:t>
            </a:r>
          </a:p>
          <a:p>
            <a:pPr fontAlgn="auto">
              <a:spcAft>
                <a:spcPts val="0"/>
              </a:spcAft>
            </a:pPr>
            <a:r>
              <a:rPr lang="en-US" dirty="0" smtClean="0"/>
              <a:t>Trusted Automated </a:t>
            </a:r>
            <a:r>
              <a:rPr lang="en-US" dirty="0" err="1" smtClean="0"/>
              <a:t>eXchange</a:t>
            </a:r>
            <a:r>
              <a:rPr lang="en-US" dirty="0" smtClean="0"/>
              <a:t> of Indicator</a:t>
            </a:r>
            <a:br>
              <a:rPr lang="en-US" dirty="0" smtClean="0"/>
            </a:br>
            <a:r>
              <a:rPr lang="en-US" dirty="0" smtClean="0"/>
              <a:t>Information (TAXII) </a:t>
            </a:r>
            <a:endParaRPr lang="en-US" dirty="0"/>
          </a:p>
        </p:txBody>
      </p:sp>
    </p:spTree>
    <p:extLst>
      <p:ext uri="{BB962C8B-B14F-4D97-AF65-F5344CB8AC3E}">
        <p14:creationId xmlns:p14="http://schemas.microsoft.com/office/powerpoint/2010/main" val="410319869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dirty="0"/>
              <a:t>Foundations of Incident Response</a:t>
            </a:r>
            <a:endParaRPr lang="en-US" dirty="0" smtClean="0"/>
          </a:p>
        </p:txBody>
      </p:sp>
      <p:sp>
        <p:nvSpPr>
          <p:cNvPr id="29699" name="Content Placeholder 2"/>
          <p:cNvSpPr>
            <a:spLocks noGrp="1"/>
          </p:cNvSpPr>
          <p:nvPr>
            <p:ph idx="1"/>
          </p:nvPr>
        </p:nvSpPr>
        <p:spPr/>
        <p:txBody>
          <a:bodyPr/>
          <a:lstStyle/>
          <a:p>
            <a:r>
              <a:rPr lang="en-US" altLang="en-US" dirty="0"/>
              <a:t>An </a:t>
            </a:r>
            <a:r>
              <a:rPr lang="en-US" altLang="en-US" b="1" dirty="0"/>
              <a:t>incident</a:t>
            </a:r>
            <a:r>
              <a:rPr lang="en-US" altLang="en-US" dirty="0"/>
              <a:t> is any event in an information system or network where </a:t>
            </a:r>
            <a:r>
              <a:rPr lang="en-US" altLang="en-US" dirty="0" smtClean="0"/>
              <a:t>the results </a:t>
            </a:r>
            <a:r>
              <a:rPr lang="en-US" altLang="en-US" dirty="0"/>
              <a:t>are different than normal</a:t>
            </a:r>
            <a:r>
              <a:rPr lang="en-US" altLang="en-US" dirty="0" smtClean="0"/>
              <a:t>.</a:t>
            </a:r>
          </a:p>
          <a:p>
            <a:r>
              <a:rPr lang="en-US" altLang="en-US" b="1" dirty="0" smtClean="0"/>
              <a:t>Incident </a:t>
            </a:r>
            <a:r>
              <a:rPr lang="en-US" altLang="en-US" b="1" dirty="0"/>
              <a:t>response </a:t>
            </a:r>
            <a:r>
              <a:rPr lang="en-US" altLang="en-US" dirty="0"/>
              <a:t>is a term used to describe the steps an organization performs in response to any situation determined to be abnormal in the operation of a computer </a:t>
            </a:r>
            <a:r>
              <a:rPr lang="en-US" altLang="en-US" dirty="0" smtClean="0"/>
              <a:t>system.</a:t>
            </a:r>
          </a:p>
          <a:p>
            <a:pPr lvl="1"/>
            <a:r>
              <a:rPr lang="en-US" altLang="en-US" dirty="0"/>
              <a:t>Although the causes may be many, the results can be </a:t>
            </a:r>
            <a:r>
              <a:rPr lang="en-US" altLang="en-US" dirty="0" smtClean="0"/>
              <a:t>grouped by classes</a:t>
            </a:r>
            <a:r>
              <a:rPr lang="en-US" altLang="en-US" dirty="0"/>
              <a:t>.</a:t>
            </a:r>
          </a:p>
          <a:p>
            <a:pPr lvl="1"/>
            <a:r>
              <a:rPr lang="en-US" altLang="en-US" dirty="0"/>
              <a:t>To manage incidents when they occur, a table of guidelines for the incident response team needs to be </a:t>
            </a:r>
            <a:r>
              <a:rPr lang="en-US" altLang="en-US" dirty="0" smtClean="0"/>
              <a:t>created.</a:t>
            </a:r>
          </a:p>
        </p:txBody>
      </p:sp>
    </p:spTree>
    <p:extLst>
      <p:ext uri="{BB962C8B-B14F-4D97-AF65-F5344CB8AC3E}">
        <p14:creationId xmlns:p14="http://schemas.microsoft.com/office/powerpoint/2010/main" val="276142057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dirty="0"/>
              <a:t>Foundations of Incident </a:t>
            </a:r>
            <a:r>
              <a:rPr lang="en-US" dirty="0" smtClean="0"/>
              <a:t>Response (</a:t>
            </a:r>
            <a:r>
              <a:rPr lang="en-US" i="1" dirty="0" smtClean="0"/>
              <a:t>continued</a:t>
            </a:r>
            <a:r>
              <a:rPr lang="en-US" dirty="0" smtClean="0"/>
              <a:t>)</a:t>
            </a:r>
          </a:p>
        </p:txBody>
      </p:sp>
      <p:sp>
        <p:nvSpPr>
          <p:cNvPr id="29699" name="Content Placeholder 2"/>
          <p:cNvSpPr>
            <a:spLocks noGrp="1"/>
          </p:cNvSpPr>
          <p:nvPr>
            <p:ph idx="1"/>
          </p:nvPr>
        </p:nvSpPr>
        <p:spPr/>
        <p:txBody>
          <a:bodyPr/>
          <a:lstStyle/>
          <a:p>
            <a:r>
              <a:rPr lang="en-US" altLang="en-US" dirty="0"/>
              <a:t>Two major elements play a role in determining the level of response</a:t>
            </a:r>
            <a:r>
              <a:rPr lang="en-US" altLang="en-US" dirty="0" smtClean="0"/>
              <a:t>.</a:t>
            </a:r>
          </a:p>
          <a:p>
            <a:pPr lvl="1"/>
            <a:r>
              <a:rPr lang="en-US" altLang="en-US" dirty="0" smtClean="0"/>
              <a:t>Information </a:t>
            </a:r>
            <a:r>
              <a:rPr lang="en-US" altLang="en-US" dirty="0"/>
              <a:t>criticality is the primary determinant, and this comes from the data classification and the quantity of data </a:t>
            </a:r>
            <a:r>
              <a:rPr lang="en-US" altLang="en-US" dirty="0" smtClean="0"/>
              <a:t>involved</a:t>
            </a:r>
          </a:p>
          <a:p>
            <a:pPr lvl="2"/>
            <a:r>
              <a:rPr lang="en-US" altLang="en-US" b="1" dirty="0" smtClean="0"/>
              <a:t>Information </a:t>
            </a:r>
            <a:r>
              <a:rPr lang="en-US" altLang="en-US" b="1" dirty="0"/>
              <a:t>criticality</a:t>
            </a:r>
            <a:r>
              <a:rPr lang="en-US" altLang="en-US" dirty="0"/>
              <a:t> is defined as the relative importance of specific information to the </a:t>
            </a:r>
            <a:r>
              <a:rPr lang="en-US" altLang="en-US" dirty="0" smtClean="0"/>
              <a:t>business.</a:t>
            </a:r>
          </a:p>
          <a:p>
            <a:pPr lvl="1"/>
            <a:r>
              <a:rPr lang="en-US" dirty="0">
                <a:ea typeface="ヒラギノ角ゴ Pro W3" pitchFamily="-111" charset="-128"/>
                <a:cs typeface="ヒラギノ角ゴ Pro W3" pitchFamily="-111" charset="-128"/>
              </a:rPr>
              <a:t>The second major element involves a business decision on how this incident plays into current business operations</a:t>
            </a:r>
            <a:r>
              <a:rPr lang="en-US" dirty="0" smtClean="0">
                <a:ea typeface="ヒラギノ角ゴ Pro W3" pitchFamily="-111" charset="-128"/>
                <a:cs typeface="ヒラギノ角ゴ Pro W3" pitchFamily="-111" charset="-128"/>
              </a:rPr>
              <a:t>.</a:t>
            </a:r>
            <a:endParaRPr lang="en-US" altLang="en-US" dirty="0" smtClean="0"/>
          </a:p>
        </p:txBody>
      </p:sp>
    </p:spTree>
    <p:extLst>
      <p:ext uri="{BB962C8B-B14F-4D97-AF65-F5344CB8AC3E}">
        <p14:creationId xmlns:p14="http://schemas.microsoft.com/office/powerpoint/2010/main" val="389077248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dirty="0"/>
              <a:t>Foundations of Incident </a:t>
            </a:r>
            <a:r>
              <a:rPr lang="en-US" dirty="0" smtClean="0"/>
              <a:t>Response (</a:t>
            </a:r>
            <a:r>
              <a:rPr lang="en-US" i="1" dirty="0" smtClean="0"/>
              <a:t>continued</a:t>
            </a:r>
            <a:r>
              <a:rPr lang="en-US" dirty="0" smtClean="0"/>
              <a:t>)</a:t>
            </a:r>
          </a:p>
        </p:txBody>
      </p:sp>
      <p:sp>
        <p:nvSpPr>
          <p:cNvPr id="29699" name="Content Placeholder 2"/>
          <p:cNvSpPr>
            <a:spLocks noGrp="1"/>
          </p:cNvSpPr>
          <p:nvPr>
            <p:ph idx="1"/>
          </p:nvPr>
        </p:nvSpPr>
        <p:spPr/>
        <p:txBody>
          <a:bodyPr/>
          <a:lstStyle/>
          <a:p>
            <a:r>
              <a:rPr lang="en-US" altLang="en-US" dirty="0" smtClean="0"/>
              <a:t>Once an incident happens, it is time to react with </a:t>
            </a:r>
            <a:r>
              <a:rPr lang="en-US" dirty="0" smtClean="0">
                <a:ea typeface="ヒラギノ角ゴ Pro W3" pitchFamily="-111" charset="-128"/>
                <a:cs typeface="ヒラギノ角ゴ Pro W3" pitchFamily="-111" charset="-128"/>
              </a:rPr>
              <a:t>a solid, well-rehearsed incident response plan.</a:t>
            </a:r>
          </a:p>
          <a:p>
            <a:pPr lvl="1"/>
            <a:r>
              <a:rPr lang="en-US" dirty="0" smtClean="0">
                <a:ea typeface="ヒラギノ角ゴ Pro W3" pitchFamily="-111" charset="-128"/>
                <a:cs typeface="ヒラギノ角ゴ Pro W3" pitchFamily="-111" charset="-128"/>
              </a:rPr>
              <a:t>This plan is custom-tailored to the information criticalities, the actual hardware and software architectures, and the people.</a:t>
            </a:r>
          </a:p>
          <a:p>
            <a:pPr lvl="1"/>
            <a:r>
              <a:rPr lang="en-US" dirty="0" smtClean="0">
                <a:ea typeface="ヒラギノ角ゴ Pro W3" pitchFamily="-111" charset="-128"/>
                <a:cs typeface="ヒラギノ角ゴ Pro W3" pitchFamily="-111" charset="-128"/>
              </a:rPr>
              <a:t>Like all large, complex projects, the challenges rapidly become organizational in nature—budget, manpower, resources, and commitment.</a:t>
            </a:r>
            <a:endParaRPr lang="en-US" altLang="en-US" dirty="0" smtClean="0"/>
          </a:p>
        </p:txBody>
      </p:sp>
    </p:spTree>
    <p:extLst>
      <p:ext uri="{BB962C8B-B14F-4D97-AF65-F5344CB8AC3E}">
        <p14:creationId xmlns:p14="http://schemas.microsoft.com/office/powerpoint/2010/main" val="36515673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Risk Management Vocabulary</a:t>
            </a:r>
            <a:endParaRPr lang="en-US" dirty="0" smtClean="0"/>
          </a:p>
        </p:txBody>
      </p:sp>
      <p:sp>
        <p:nvSpPr>
          <p:cNvPr id="6147" name="Rectangle 3"/>
          <p:cNvSpPr>
            <a:spLocks noGrp="1" noChangeArrowheads="1"/>
          </p:cNvSpPr>
          <p:nvPr>
            <p:ph idx="1"/>
          </p:nvPr>
        </p:nvSpPr>
        <p:spPr/>
        <p:txBody>
          <a:bodyPr/>
          <a:lstStyle/>
          <a:p>
            <a:r>
              <a:rPr lang="en-US" altLang="en-US" b="1" dirty="0"/>
              <a:t>Risk</a:t>
            </a:r>
            <a:r>
              <a:rPr lang="en-US" altLang="en-US" dirty="0"/>
              <a:t> is the possibility of suffering harm or loss</a:t>
            </a:r>
            <a:r>
              <a:rPr lang="en-US" altLang="en-US" dirty="0" smtClean="0"/>
              <a:t>.</a:t>
            </a:r>
          </a:p>
          <a:p>
            <a:r>
              <a:rPr lang="en-US" altLang="en-US" b="1" dirty="0"/>
              <a:t>Risk management </a:t>
            </a:r>
            <a:r>
              <a:rPr lang="en-US" altLang="en-US" dirty="0"/>
              <a:t>is the overall decision-making </a:t>
            </a:r>
            <a:r>
              <a:rPr lang="en-US" altLang="en-US" dirty="0" smtClean="0"/>
              <a:t>process of:</a:t>
            </a:r>
          </a:p>
          <a:p>
            <a:pPr lvl="1"/>
            <a:r>
              <a:rPr lang="en-US" altLang="en-US" dirty="0" smtClean="0"/>
              <a:t>Identifying </a:t>
            </a:r>
            <a:r>
              <a:rPr lang="en-US" altLang="en-US" dirty="0"/>
              <a:t>threats and vulnerabilities and their potential </a:t>
            </a:r>
            <a:r>
              <a:rPr lang="en-US" altLang="en-US" dirty="0" smtClean="0"/>
              <a:t>impacts</a:t>
            </a:r>
          </a:p>
          <a:p>
            <a:pPr lvl="1"/>
            <a:r>
              <a:rPr lang="en-US" altLang="en-US" dirty="0" smtClean="0"/>
              <a:t>Determining </a:t>
            </a:r>
            <a:r>
              <a:rPr lang="en-US" altLang="en-US" dirty="0"/>
              <a:t>the costs to mitigate such </a:t>
            </a:r>
            <a:r>
              <a:rPr lang="en-US" altLang="en-US" dirty="0" smtClean="0"/>
              <a:t>events</a:t>
            </a:r>
          </a:p>
          <a:p>
            <a:pPr lvl="1"/>
            <a:r>
              <a:rPr lang="en-US" altLang="en-US" dirty="0" smtClean="0"/>
              <a:t>Deciding </a:t>
            </a:r>
            <a:r>
              <a:rPr lang="en-US" altLang="en-US" dirty="0"/>
              <a:t>what actions are </a:t>
            </a:r>
            <a:r>
              <a:rPr lang="en-US" altLang="en-US" dirty="0" smtClean="0"/>
              <a:t>cost effective </a:t>
            </a:r>
            <a:r>
              <a:rPr lang="en-US" altLang="en-US" dirty="0"/>
              <a:t>for controlling these </a:t>
            </a:r>
            <a:r>
              <a:rPr lang="en-US" altLang="en-US" dirty="0" smtClean="0"/>
              <a:t>risks</a:t>
            </a:r>
          </a:p>
        </p:txBody>
      </p:sp>
    </p:spTree>
    <p:extLst>
      <p:ext uri="{BB962C8B-B14F-4D97-AF65-F5344CB8AC3E}">
        <p14:creationId xmlns:p14="http://schemas.microsoft.com/office/powerpoint/2010/main" val="2949064053"/>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dirty="0"/>
              <a:t>Incident Management</a:t>
            </a:r>
            <a:endParaRPr lang="en-US" dirty="0" smtClean="0"/>
          </a:p>
        </p:txBody>
      </p:sp>
      <p:sp>
        <p:nvSpPr>
          <p:cNvPr id="29699" name="Content Placeholder 2"/>
          <p:cNvSpPr>
            <a:spLocks noGrp="1"/>
          </p:cNvSpPr>
          <p:nvPr>
            <p:ph idx="1"/>
          </p:nvPr>
        </p:nvSpPr>
        <p:spPr/>
        <p:txBody>
          <a:bodyPr/>
          <a:lstStyle/>
          <a:p>
            <a:r>
              <a:rPr lang="en-US" altLang="en-US" dirty="0"/>
              <a:t>Having an incident response management methodology is a key risk mitigation </a:t>
            </a:r>
            <a:r>
              <a:rPr lang="en-US" altLang="en-US" dirty="0" smtClean="0"/>
              <a:t>strategy.</a:t>
            </a:r>
          </a:p>
          <a:p>
            <a:r>
              <a:rPr lang="en-US" altLang="en-US" dirty="0" smtClean="0"/>
              <a:t>One </a:t>
            </a:r>
            <a:r>
              <a:rPr lang="en-US" altLang="en-US" dirty="0"/>
              <a:t>of the steps that should be taken to establish a plan </a:t>
            </a:r>
            <a:r>
              <a:rPr lang="en-US" altLang="en-US" dirty="0" smtClean="0"/>
              <a:t>to handle </a:t>
            </a:r>
            <a:r>
              <a:rPr lang="en-US" altLang="en-US" dirty="0"/>
              <a:t>business interruptions as a result of a cyber event of some sort </a:t>
            </a:r>
            <a:r>
              <a:rPr lang="en-US" altLang="en-US" dirty="0" smtClean="0"/>
              <a:t>is the </a:t>
            </a:r>
            <a:r>
              <a:rPr lang="en-US" altLang="en-US" dirty="0"/>
              <a:t>establishment of a </a:t>
            </a:r>
            <a:r>
              <a:rPr lang="en-US" altLang="en-US" b="1" dirty="0"/>
              <a:t>Computer Incident Response Team (CIRT)</a:t>
            </a:r>
            <a:r>
              <a:rPr lang="en-US" altLang="en-US" dirty="0"/>
              <a:t> or a </a:t>
            </a:r>
            <a:r>
              <a:rPr lang="en-US" altLang="en-US" b="1" dirty="0" smtClean="0"/>
              <a:t>Computer Emergency </a:t>
            </a:r>
            <a:r>
              <a:rPr lang="en-US" altLang="en-US" b="1" dirty="0"/>
              <a:t>Response Team (CERT)</a:t>
            </a:r>
            <a:r>
              <a:rPr lang="en-US" altLang="en-US" dirty="0"/>
              <a:t>.</a:t>
            </a:r>
            <a:endParaRPr lang="en-US" altLang="en-US" dirty="0" smtClean="0"/>
          </a:p>
        </p:txBody>
      </p:sp>
    </p:spTree>
    <p:extLst>
      <p:ext uri="{BB962C8B-B14F-4D97-AF65-F5344CB8AC3E}">
        <p14:creationId xmlns:p14="http://schemas.microsoft.com/office/powerpoint/2010/main" val="169172700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an Attack</a:t>
            </a:r>
          </a:p>
        </p:txBody>
      </p:sp>
      <p:sp>
        <p:nvSpPr>
          <p:cNvPr id="3" name="Content Placeholder 2"/>
          <p:cNvSpPr>
            <a:spLocks noGrp="1"/>
          </p:cNvSpPr>
          <p:nvPr>
            <p:ph idx="1"/>
          </p:nvPr>
        </p:nvSpPr>
        <p:spPr/>
        <p:txBody>
          <a:bodyPr/>
          <a:lstStyle/>
          <a:p>
            <a:r>
              <a:rPr lang="en-US" dirty="0"/>
              <a:t>Attackers have a method by which they attack a </a:t>
            </a:r>
            <a:r>
              <a:rPr lang="en-US" dirty="0" smtClean="0"/>
              <a:t>system.</a:t>
            </a:r>
          </a:p>
          <a:p>
            <a:pPr lvl="1"/>
            <a:r>
              <a:rPr lang="en-US" dirty="0" smtClean="0"/>
              <a:t>Although </a:t>
            </a:r>
            <a:r>
              <a:rPr lang="en-US" dirty="0"/>
              <a:t>the specifics may differ from event to event, there are some common steps that are commonly </a:t>
            </a:r>
            <a:r>
              <a:rPr lang="en-US" dirty="0" smtClean="0"/>
              <a:t>employed.</a:t>
            </a:r>
          </a:p>
          <a:p>
            <a:pPr lvl="1"/>
            <a:r>
              <a:rPr lang="en-US" dirty="0" smtClean="0"/>
              <a:t>There </a:t>
            </a:r>
            <a:r>
              <a:rPr lang="en-US" dirty="0"/>
              <a:t>are numerous types of attacks, from old-school hacking to the new advanced persistent threat (APT) attack</a:t>
            </a:r>
            <a:r>
              <a:rPr lang="en-US" dirty="0" smtClean="0"/>
              <a:t>.</a:t>
            </a:r>
          </a:p>
          <a:p>
            <a:pPr lvl="1"/>
            <a:r>
              <a:rPr lang="en-US" dirty="0" smtClean="0"/>
              <a:t>The </a:t>
            </a:r>
            <a:r>
              <a:rPr lang="en-US" dirty="0"/>
              <a:t>differences are subtle and are related to the objectives of each form of attack.</a:t>
            </a:r>
          </a:p>
        </p:txBody>
      </p:sp>
    </p:spTree>
    <p:extLst>
      <p:ext uri="{BB962C8B-B14F-4D97-AF65-F5344CB8AC3E}">
        <p14:creationId xmlns:p14="http://schemas.microsoft.com/office/powerpoint/2010/main" val="243018609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an </a:t>
            </a:r>
            <a:r>
              <a:rPr lang="en-US" dirty="0" smtClean="0"/>
              <a:t>Attack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Old school</a:t>
            </a:r>
          </a:p>
          <a:p>
            <a:pPr lvl="1"/>
            <a:r>
              <a:rPr lang="en-US" dirty="0" smtClean="0"/>
              <a:t>Traditional steps include footprinting, scanning, enumeration, gain access, escalate privilege, pilfer, create backdoors, cover tracks, denial </a:t>
            </a:r>
            <a:r>
              <a:rPr lang="en-US" dirty="0"/>
              <a:t>of service (DOS</a:t>
            </a:r>
            <a:r>
              <a:rPr lang="en-US" dirty="0" smtClean="0"/>
              <a:t>).</a:t>
            </a:r>
          </a:p>
          <a:p>
            <a:pPr lvl="1"/>
            <a:r>
              <a:rPr lang="en-US" b="1" dirty="0"/>
              <a:t>Footprinting</a:t>
            </a:r>
            <a:r>
              <a:rPr lang="en-US" dirty="0"/>
              <a:t> is the determination of the boundaries of a target space.</a:t>
            </a:r>
            <a:endParaRPr lang="en-US" dirty="0" smtClean="0"/>
          </a:p>
          <a:p>
            <a:pPr lvl="1"/>
            <a:r>
              <a:rPr lang="en-US" dirty="0"/>
              <a:t>The first </a:t>
            </a:r>
            <a:r>
              <a:rPr lang="en-US" dirty="0" smtClean="0"/>
              <a:t>actual incursion </a:t>
            </a:r>
            <a:r>
              <a:rPr lang="en-US" dirty="0"/>
              <a:t>is the gaining of access to an account on the system, almost </a:t>
            </a:r>
            <a:r>
              <a:rPr lang="en-US" dirty="0" smtClean="0"/>
              <a:t>always an </a:t>
            </a:r>
            <a:r>
              <a:rPr lang="en-US" dirty="0"/>
              <a:t>ordinary user, as higher-privilege accounts are harder to </a:t>
            </a:r>
            <a:r>
              <a:rPr lang="en-US" dirty="0" smtClean="0"/>
              <a:t>target.</a:t>
            </a:r>
          </a:p>
          <a:p>
            <a:pPr lvl="1"/>
            <a:r>
              <a:rPr lang="en-US" dirty="0" smtClean="0"/>
              <a:t>The </a:t>
            </a:r>
            <a:r>
              <a:rPr lang="en-US" dirty="0"/>
              <a:t>next step is to gain access to a higher-privilege </a:t>
            </a:r>
            <a:r>
              <a:rPr lang="en-US" dirty="0" smtClean="0"/>
              <a:t>account.</a:t>
            </a:r>
            <a:endParaRPr lang="en-US" dirty="0"/>
          </a:p>
        </p:txBody>
      </p:sp>
    </p:spTree>
    <p:extLst>
      <p:ext uri="{BB962C8B-B14F-4D97-AF65-F5344CB8AC3E}">
        <p14:creationId xmlns:p14="http://schemas.microsoft.com/office/powerpoint/2010/main" val="197070946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Persistent Threat</a:t>
            </a:r>
          </a:p>
        </p:txBody>
      </p:sp>
      <p:sp>
        <p:nvSpPr>
          <p:cNvPr id="3" name="Content Placeholder 2"/>
          <p:cNvSpPr>
            <a:spLocks noGrp="1"/>
          </p:cNvSpPr>
          <p:nvPr>
            <p:ph idx="1"/>
          </p:nvPr>
        </p:nvSpPr>
        <p:spPr/>
        <p:txBody>
          <a:bodyPr/>
          <a:lstStyle/>
          <a:p>
            <a:r>
              <a:rPr lang="en-US" dirty="0"/>
              <a:t>Advanced </a:t>
            </a:r>
            <a:r>
              <a:rPr lang="en-US" dirty="0" smtClean="0"/>
              <a:t>persistent threat</a:t>
            </a:r>
          </a:p>
          <a:p>
            <a:pPr lvl="1"/>
            <a:r>
              <a:rPr lang="en-US" dirty="0"/>
              <a:t>An </a:t>
            </a:r>
            <a:r>
              <a:rPr lang="en-US" b="1" dirty="0"/>
              <a:t>advanced persistent threat (APT) </a:t>
            </a:r>
            <a:r>
              <a:rPr lang="en-US" dirty="0"/>
              <a:t>is an attack that </a:t>
            </a:r>
            <a:r>
              <a:rPr lang="en-US" dirty="0" smtClean="0"/>
              <a:t>always maintains </a:t>
            </a:r>
            <a:r>
              <a:rPr lang="en-US" dirty="0"/>
              <a:t>a primary focus on remaining in the network, operating undetected, and having multiple ways in and </a:t>
            </a:r>
            <a:r>
              <a:rPr lang="en-US" dirty="0" smtClean="0"/>
              <a:t>out.</a:t>
            </a:r>
          </a:p>
          <a:p>
            <a:pPr lvl="1"/>
            <a:r>
              <a:rPr lang="en-US" dirty="0" smtClean="0"/>
              <a:t>APTs </a:t>
            </a:r>
            <a:r>
              <a:rPr lang="en-US" dirty="0"/>
              <a:t>began with </a:t>
            </a:r>
            <a:r>
              <a:rPr lang="en-US" dirty="0" smtClean="0"/>
              <a:t>nation-state attackers</a:t>
            </a:r>
            <a:r>
              <a:rPr lang="en-US" dirty="0"/>
              <a:t>, but the utility of the long-term attack has proven valuable, </a:t>
            </a:r>
            <a:r>
              <a:rPr lang="en-US" dirty="0" smtClean="0"/>
              <a:t>and many </a:t>
            </a:r>
            <a:r>
              <a:rPr lang="en-US" dirty="0"/>
              <a:t>sophisticated attacks have moved to this </a:t>
            </a:r>
            <a:r>
              <a:rPr lang="en-US" dirty="0" smtClean="0"/>
              <a:t>route.</a:t>
            </a:r>
          </a:p>
          <a:p>
            <a:pPr lvl="1"/>
            <a:r>
              <a:rPr lang="en-US" dirty="0" smtClean="0"/>
              <a:t>Most </a:t>
            </a:r>
            <a:r>
              <a:rPr lang="en-US" dirty="0"/>
              <a:t>APTs begin </a:t>
            </a:r>
            <a:r>
              <a:rPr lang="en-US" dirty="0" smtClean="0"/>
              <a:t>via a </a:t>
            </a:r>
            <a:r>
              <a:rPr lang="en-US" dirty="0"/>
              <a:t>phishing or spear phishing attack, which establishes a foothold in </a:t>
            </a:r>
            <a:r>
              <a:rPr lang="en-US" dirty="0" smtClean="0"/>
              <a:t>the system </a:t>
            </a:r>
            <a:r>
              <a:rPr lang="en-US" dirty="0"/>
              <a:t>under attack</a:t>
            </a:r>
            <a:r>
              <a:rPr lang="en-US" dirty="0" smtClean="0"/>
              <a:t>.</a:t>
            </a:r>
            <a:endParaRPr lang="en-US" dirty="0"/>
          </a:p>
        </p:txBody>
      </p:sp>
    </p:spTree>
    <p:extLst>
      <p:ext uri="{BB962C8B-B14F-4D97-AF65-F5344CB8AC3E}">
        <p14:creationId xmlns:p14="http://schemas.microsoft.com/office/powerpoint/2010/main" val="304039935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a:t>
            </a:r>
            <a:r>
              <a:rPr lang="en-US" dirty="0" smtClean="0"/>
              <a:t>Persistent Threat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The </a:t>
            </a:r>
            <a:r>
              <a:rPr lang="en-US" dirty="0"/>
              <a:t>initial intrusion is usually performed via social engineering (spear phishing), over e-mail, using zero-day-based custom </a:t>
            </a:r>
            <a:r>
              <a:rPr lang="en-US" dirty="0" smtClean="0"/>
              <a:t>malware or a </a:t>
            </a:r>
            <a:r>
              <a:rPr lang="en-US" dirty="0"/>
              <a:t>watering hole </a:t>
            </a:r>
            <a:r>
              <a:rPr lang="en-US" dirty="0" smtClean="0"/>
              <a:t>attack.</a:t>
            </a:r>
          </a:p>
          <a:p>
            <a:r>
              <a:rPr lang="en-US" dirty="0" smtClean="0"/>
              <a:t>Custom malware use </a:t>
            </a:r>
            <a:r>
              <a:rPr lang="en-US" dirty="0"/>
              <a:t>makes detection of the attack by antivirus/malware programs a near </a:t>
            </a:r>
            <a:r>
              <a:rPr lang="en-US" dirty="0" smtClean="0"/>
              <a:t>impossibility.</a:t>
            </a:r>
          </a:p>
          <a:p>
            <a:r>
              <a:rPr lang="en-US" b="1" dirty="0" smtClean="0"/>
              <a:t>Remote </a:t>
            </a:r>
            <a:r>
              <a:rPr lang="en-US" b="1" dirty="0"/>
              <a:t>administration Trojan (RAT) </a:t>
            </a:r>
            <a:r>
              <a:rPr lang="en-US" dirty="0" smtClean="0"/>
              <a:t>software is planted </a:t>
            </a:r>
            <a:r>
              <a:rPr lang="en-US" dirty="0"/>
              <a:t>in the victim’s </a:t>
            </a:r>
            <a:r>
              <a:rPr lang="en-US" dirty="0" smtClean="0"/>
              <a:t>network, </a:t>
            </a:r>
            <a:r>
              <a:rPr lang="en-US" dirty="0"/>
              <a:t>creating network backdoors and tunnels allowing stealth access to its </a:t>
            </a:r>
            <a:r>
              <a:rPr lang="en-US" dirty="0" smtClean="0"/>
              <a:t>infrastructure.</a:t>
            </a:r>
            <a:endParaRPr lang="en-US" dirty="0"/>
          </a:p>
        </p:txBody>
      </p:sp>
    </p:spTree>
    <p:extLst>
      <p:ext uri="{BB962C8B-B14F-4D97-AF65-F5344CB8AC3E}">
        <p14:creationId xmlns:p14="http://schemas.microsoft.com/office/powerpoint/2010/main" val="160908162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a:t>
            </a:r>
            <a:r>
              <a:rPr lang="en-US" dirty="0" smtClean="0"/>
              <a:t>Persistent Threat (</a:t>
            </a:r>
            <a:r>
              <a:rPr lang="en-US" i="1" dirty="0"/>
              <a:t>continued</a:t>
            </a:r>
            <a:r>
              <a:rPr lang="en-US" dirty="0"/>
              <a:t>)</a:t>
            </a:r>
          </a:p>
        </p:txBody>
      </p:sp>
      <p:sp>
        <p:nvSpPr>
          <p:cNvPr id="3" name="Content Placeholder 2"/>
          <p:cNvSpPr>
            <a:spLocks noGrp="1"/>
          </p:cNvSpPr>
          <p:nvPr>
            <p:ph idx="1"/>
          </p:nvPr>
        </p:nvSpPr>
        <p:spPr/>
        <p:txBody>
          <a:bodyPr/>
          <a:lstStyle/>
          <a:p>
            <a:r>
              <a:rPr lang="en-US" dirty="0" smtClean="0"/>
              <a:t>The </a:t>
            </a:r>
            <a:r>
              <a:rPr lang="en-US" dirty="0"/>
              <a:t>next step, obtaining credentials and escalating privileges, is performed through the use of exploits and password </a:t>
            </a:r>
            <a:r>
              <a:rPr lang="en-US" dirty="0" smtClean="0"/>
              <a:t>cracking.</a:t>
            </a:r>
          </a:p>
          <a:p>
            <a:r>
              <a:rPr lang="en-US" dirty="0"/>
              <a:t>One of the hallmarks of an APT attack is the emphasis on maintaining a presence on the system to ensure continued control over access channels and credentials acquired in previous steps</a:t>
            </a:r>
            <a:r>
              <a:rPr lang="en-US" dirty="0" smtClean="0"/>
              <a:t>.</a:t>
            </a:r>
          </a:p>
          <a:p>
            <a:r>
              <a:rPr lang="en-US" dirty="0"/>
              <a:t>A common technique used is lateral movement across a </a:t>
            </a:r>
            <a:r>
              <a:rPr lang="en-US" dirty="0" smtClean="0"/>
              <a:t>network.</a:t>
            </a:r>
          </a:p>
          <a:p>
            <a:r>
              <a:rPr lang="en-US" dirty="0"/>
              <a:t>Attackers also perform internal </a:t>
            </a:r>
            <a:r>
              <a:rPr lang="en-US" dirty="0" smtClean="0"/>
              <a:t>reconnaissance.</a:t>
            </a:r>
            <a:endParaRPr lang="en-US" dirty="0"/>
          </a:p>
        </p:txBody>
      </p:sp>
    </p:spTree>
    <p:extLst>
      <p:ext uri="{BB962C8B-B14F-4D97-AF65-F5344CB8AC3E}">
        <p14:creationId xmlns:p14="http://schemas.microsoft.com/office/powerpoint/2010/main" val="141608839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of Incident Response</a:t>
            </a:r>
          </a:p>
        </p:txBody>
      </p:sp>
      <p:sp>
        <p:nvSpPr>
          <p:cNvPr id="3" name="Content Placeholder 2"/>
          <p:cNvSpPr>
            <a:spLocks noGrp="1"/>
          </p:cNvSpPr>
          <p:nvPr>
            <p:ph idx="1"/>
          </p:nvPr>
        </p:nvSpPr>
        <p:spPr/>
        <p:txBody>
          <a:bodyPr/>
          <a:lstStyle/>
          <a:p>
            <a:r>
              <a:rPr lang="en-US" dirty="0"/>
              <a:t>The goals of an incident response process are multidimensional in nature:</a:t>
            </a:r>
          </a:p>
          <a:p>
            <a:pPr lvl="1"/>
            <a:r>
              <a:rPr lang="en-US" dirty="0" smtClean="0"/>
              <a:t>Confirm </a:t>
            </a:r>
            <a:r>
              <a:rPr lang="en-US" dirty="0"/>
              <a:t>or dispel incident</a:t>
            </a:r>
          </a:p>
          <a:p>
            <a:pPr lvl="1"/>
            <a:r>
              <a:rPr lang="en-US" dirty="0" smtClean="0"/>
              <a:t>Promote </a:t>
            </a:r>
            <a:r>
              <a:rPr lang="en-US" dirty="0"/>
              <a:t>accurate information accumulation</a:t>
            </a:r>
          </a:p>
          <a:p>
            <a:pPr lvl="1"/>
            <a:r>
              <a:rPr lang="en-US" dirty="0" smtClean="0"/>
              <a:t>Establish </a:t>
            </a:r>
            <a:r>
              <a:rPr lang="en-US" dirty="0"/>
              <a:t>controls for evidence</a:t>
            </a:r>
          </a:p>
          <a:p>
            <a:pPr lvl="1"/>
            <a:r>
              <a:rPr lang="en-US" dirty="0" smtClean="0"/>
              <a:t>Protect </a:t>
            </a:r>
            <a:r>
              <a:rPr lang="en-US" dirty="0"/>
              <a:t>privacy rights</a:t>
            </a:r>
          </a:p>
          <a:p>
            <a:pPr lvl="1"/>
            <a:r>
              <a:rPr lang="en-US" dirty="0" smtClean="0"/>
              <a:t>Minimize </a:t>
            </a:r>
            <a:r>
              <a:rPr lang="en-US" dirty="0"/>
              <a:t>disruption to operations</a:t>
            </a:r>
          </a:p>
          <a:p>
            <a:pPr lvl="1"/>
            <a:r>
              <a:rPr lang="en-US" dirty="0"/>
              <a:t>A</a:t>
            </a:r>
            <a:r>
              <a:rPr lang="en-US" dirty="0" smtClean="0"/>
              <a:t>llow </a:t>
            </a:r>
            <a:r>
              <a:rPr lang="en-US" dirty="0"/>
              <a:t>for legal/civil recourse</a:t>
            </a:r>
          </a:p>
          <a:p>
            <a:pPr lvl="1"/>
            <a:r>
              <a:rPr lang="en-US" dirty="0" smtClean="0"/>
              <a:t>Provide </a:t>
            </a:r>
            <a:r>
              <a:rPr lang="en-US" dirty="0"/>
              <a:t>accurate reports/recommendations</a:t>
            </a:r>
          </a:p>
        </p:txBody>
      </p:sp>
    </p:spTree>
    <p:extLst>
      <p:ext uri="{BB962C8B-B14F-4D97-AF65-F5344CB8AC3E}">
        <p14:creationId xmlns:p14="http://schemas.microsoft.com/office/powerpoint/2010/main" val="359668932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Response Process</a:t>
            </a:r>
          </a:p>
        </p:txBody>
      </p:sp>
      <p:sp>
        <p:nvSpPr>
          <p:cNvPr id="3" name="Content Placeholder 2"/>
          <p:cNvSpPr>
            <a:spLocks noGrp="1"/>
          </p:cNvSpPr>
          <p:nvPr>
            <p:ph idx="1"/>
          </p:nvPr>
        </p:nvSpPr>
        <p:spPr/>
        <p:txBody>
          <a:bodyPr/>
          <a:lstStyle/>
          <a:p>
            <a:r>
              <a:rPr lang="en-US" dirty="0"/>
              <a:t>Incident response is the set of actions security personnel perform in response to a wide range of triggering </a:t>
            </a:r>
            <a:r>
              <a:rPr lang="en-US" dirty="0" smtClean="0"/>
              <a:t>events.</a:t>
            </a:r>
          </a:p>
          <a:p>
            <a:pPr lvl="1"/>
            <a:r>
              <a:rPr lang="en-US" dirty="0" smtClean="0"/>
              <a:t>These </a:t>
            </a:r>
            <a:r>
              <a:rPr lang="en-US" dirty="0"/>
              <a:t>actions are vast and varied because they have to deal with a wide range of causes and </a:t>
            </a:r>
            <a:r>
              <a:rPr lang="en-US" dirty="0" smtClean="0"/>
              <a:t>consequences.</a:t>
            </a:r>
          </a:p>
          <a:p>
            <a:pPr lvl="1"/>
            <a:r>
              <a:rPr lang="en-US" dirty="0" smtClean="0"/>
              <a:t>Through </a:t>
            </a:r>
            <a:r>
              <a:rPr lang="en-US" dirty="0"/>
              <a:t>the use of a structured framework, coupled with properly prepared processes, incident response becomes a manageable </a:t>
            </a:r>
            <a:r>
              <a:rPr lang="en-US" dirty="0" smtClean="0"/>
              <a:t>task.</a:t>
            </a:r>
          </a:p>
          <a:p>
            <a:pPr lvl="1"/>
            <a:r>
              <a:rPr lang="en-US" dirty="0" smtClean="0"/>
              <a:t>Without </a:t>
            </a:r>
            <a:r>
              <a:rPr lang="en-US" dirty="0"/>
              <a:t>proper preparation, this task can quickly become impossible or intractably expensive</a:t>
            </a:r>
            <a:r>
              <a:rPr lang="en-US" dirty="0" smtClean="0"/>
              <a:t>.</a:t>
            </a:r>
            <a:endParaRPr lang="en-US" dirty="0"/>
          </a:p>
        </p:txBody>
      </p:sp>
    </p:spTree>
    <p:extLst>
      <p:ext uri="{BB962C8B-B14F-4D97-AF65-F5344CB8AC3E}">
        <p14:creationId xmlns:p14="http://schemas.microsoft.com/office/powerpoint/2010/main" val="68867057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Response </a:t>
            </a:r>
            <a:r>
              <a:rPr lang="en-US" dirty="0" smtClean="0"/>
              <a:t>Process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a:t>Incident response is the new business cultural norm in information </a:t>
            </a:r>
            <a:r>
              <a:rPr lang="en-US" dirty="0" smtClean="0"/>
              <a:t>security.</a:t>
            </a:r>
          </a:p>
          <a:p>
            <a:r>
              <a:rPr lang="en-US" dirty="0"/>
              <a:t>Incident response is a multistep process with several component </a:t>
            </a:r>
            <a:r>
              <a:rPr lang="en-US" dirty="0" smtClean="0"/>
              <a:t>elements.</a:t>
            </a:r>
          </a:p>
          <a:p>
            <a:pPr lvl="1"/>
            <a:r>
              <a:rPr lang="en-US" dirty="0"/>
              <a:t>The first is organization preparation, followed by system </a:t>
            </a:r>
            <a:r>
              <a:rPr lang="en-US" dirty="0" smtClean="0"/>
              <a:t>preparation.</a:t>
            </a:r>
          </a:p>
          <a:p>
            <a:pPr lvl="1"/>
            <a:r>
              <a:rPr lang="en-US" dirty="0"/>
              <a:t>An initial detection is followed by initial response, then isolation, investigation, recovery, and </a:t>
            </a:r>
            <a:r>
              <a:rPr lang="en-US" dirty="0" smtClean="0"/>
              <a:t>reporting.</a:t>
            </a:r>
          </a:p>
          <a:p>
            <a:pPr lvl="1"/>
            <a:r>
              <a:rPr lang="en-US" dirty="0"/>
              <a:t>There are additional process steps of follow-up and lessons </a:t>
            </a:r>
            <a:r>
              <a:rPr lang="en-US" dirty="0" smtClean="0"/>
              <a:t>learned.</a:t>
            </a:r>
            <a:endParaRPr lang="en-US" dirty="0"/>
          </a:p>
        </p:txBody>
      </p:sp>
    </p:spTree>
    <p:extLst>
      <p:ext uri="{BB962C8B-B14F-4D97-AF65-F5344CB8AC3E}">
        <p14:creationId xmlns:p14="http://schemas.microsoft.com/office/powerpoint/2010/main" val="175667562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Incident Response </a:t>
            </a:r>
            <a:r>
              <a:rPr lang="en-US" dirty="0" smtClean="0"/>
              <a:t>Process (</a:t>
            </a:r>
            <a:r>
              <a:rPr lang="en-US" i="1" dirty="0" smtClean="0"/>
              <a:t>continued</a:t>
            </a:r>
            <a:r>
              <a:rPr lang="en-US" dirty="0" smtClean="0"/>
              <a:t>)</a:t>
            </a:r>
            <a:endParaRPr lang="en-US" dirty="0"/>
          </a:p>
        </p:txBody>
      </p:sp>
      <p:sp>
        <p:nvSpPr>
          <p:cNvPr id="3" name="Content Placeholder 2"/>
          <p:cNvSpPr>
            <a:spLocks noGrp="1"/>
          </p:cNvSpPr>
          <p:nvPr>
            <p:ph idx="1"/>
          </p:nvPr>
        </p:nvSpPr>
        <p:spPr/>
        <p:txBody>
          <a:bodyPr/>
          <a:lstStyle/>
          <a:p>
            <a:r>
              <a:rPr lang="en-US" dirty="0" smtClean="0"/>
              <a:t>Incident response is a key element of a security posture and must involve many different aspects of the business to properly respond.</a:t>
            </a:r>
          </a:p>
          <a:p>
            <a:r>
              <a:rPr lang="en-US" dirty="0" smtClean="0"/>
              <a:t>This is best built upon the foundation of a comprehensive </a:t>
            </a:r>
            <a:r>
              <a:rPr lang="en-US" b="1" dirty="0" smtClean="0"/>
              <a:t>incident response policy </a:t>
            </a:r>
            <a:r>
              <a:rPr lang="en-US" dirty="0" smtClean="0"/>
              <a:t>that details the roles and responsibilities of the organizational elements with respect to the process elements detailed in this chapter.</a:t>
            </a:r>
            <a:endParaRPr lang="en-US" dirty="0"/>
          </a:p>
        </p:txBody>
      </p:sp>
    </p:spTree>
    <p:extLst>
      <p:ext uri="{BB962C8B-B14F-4D97-AF65-F5344CB8AC3E}">
        <p14:creationId xmlns:p14="http://schemas.microsoft.com/office/powerpoint/2010/main" val="30333964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 Role of People in Security</Template>
  <TotalTime>5937</TotalTime>
  <Words>29341</Words>
  <Application>Microsoft Office PowerPoint</Application>
  <PresentationFormat>On-screen Show (4:3)</PresentationFormat>
  <Paragraphs>1690</Paragraphs>
  <Slides>195</Slides>
  <Notes>189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195</vt:i4>
      </vt:variant>
    </vt:vector>
  </HeadingPairs>
  <TitlesOfParts>
    <vt:vector size="201" baseType="lpstr">
      <vt:lpstr>ＭＳ Ｐゴシック</vt:lpstr>
      <vt:lpstr>ヒラギノ角ゴ Pro W3</vt:lpstr>
      <vt:lpstr>Arial</vt:lpstr>
      <vt:lpstr>Calibri</vt:lpstr>
      <vt:lpstr>Century</vt:lpstr>
      <vt:lpstr>Office Theme</vt:lpstr>
      <vt:lpstr>Module 10 Risk Management, Incident Response, Business Continuity and Disaster Recovery – Part 1</vt:lpstr>
      <vt:lpstr>Module 10 Learning Objectives</vt:lpstr>
      <vt:lpstr>Module 10 Learning Resources</vt:lpstr>
      <vt:lpstr>Key Terms</vt:lpstr>
      <vt:lpstr>Key Terms (continued)</vt:lpstr>
      <vt:lpstr>Key Terms (continued)</vt:lpstr>
      <vt:lpstr>An Overview of Risk Management</vt:lpstr>
      <vt:lpstr>Example of Risk Management at the International Banking Level</vt:lpstr>
      <vt:lpstr>Risk Management Vocabulary</vt:lpstr>
      <vt:lpstr>Risk Management Vocabulary (continued)</vt:lpstr>
      <vt:lpstr>Risk Management Vocabulary (continued)</vt:lpstr>
      <vt:lpstr>Risk Management Vocabulary (continued)</vt:lpstr>
      <vt:lpstr>Risk Management Vocabulary (continued)</vt:lpstr>
      <vt:lpstr>Risk Management Vocabulary (continued)</vt:lpstr>
      <vt:lpstr>Risk Management Vocabulary (continued)</vt:lpstr>
      <vt:lpstr>What Is Risk Management?</vt:lpstr>
      <vt:lpstr>Definitions (continued)</vt:lpstr>
      <vt:lpstr>PowerPoint Presentation</vt:lpstr>
      <vt:lpstr>Risk Management Culture</vt:lpstr>
      <vt:lpstr>PowerPoint Presentation</vt:lpstr>
      <vt:lpstr>Business Risks</vt:lpstr>
      <vt:lpstr>Examples of Business Risks</vt:lpstr>
      <vt:lpstr>Examples of Business Risks (continued)</vt:lpstr>
      <vt:lpstr>Examples of Business Risks (continued)</vt:lpstr>
      <vt:lpstr>Examples of Technology Risks</vt:lpstr>
      <vt:lpstr>Examples of Technology Risks (continued)</vt:lpstr>
      <vt:lpstr>Examples of Technology Risks (continued)</vt:lpstr>
      <vt:lpstr>Risk Mitigation Strategies</vt:lpstr>
      <vt:lpstr>Change Management</vt:lpstr>
      <vt:lpstr>Change Management (continued)</vt:lpstr>
      <vt:lpstr>Change Management (continued)</vt:lpstr>
      <vt:lpstr>Incident Management</vt:lpstr>
      <vt:lpstr>User Rights and Permissions Reviews</vt:lpstr>
      <vt:lpstr>Data Loss or Theft</vt:lpstr>
      <vt:lpstr>Data Loss or Theft (continued)</vt:lpstr>
      <vt:lpstr>Module 10 Risk Management, Incident Response, Business Continuity and Disaster Recovery – Part 2</vt:lpstr>
      <vt:lpstr>Risk Management Models</vt:lpstr>
      <vt:lpstr>General Risk Management Model</vt:lpstr>
      <vt:lpstr>General Risk Management Model (continued)</vt:lpstr>
      <vt:lpstr>General Risk Management Model (continued)</vt:lpstr>
      <vt:lpstr>General Risk Management Model (continued)</vt:lpstr>
      <vt:lpstr>General Risk Management Model (continued)</vt:lpstr>
      <vt:lpstr>General Risk Management Model (continued)</vt:lpstr>
      <vt:lpstr>Software Engineering Institute Model</vt:lpstr>
      <vt:lpstr>Software Engineering Institute Model (continued)</vt:lpstr>
      <vt:lpstr>NIST Risk Models</vt:lpstr>
      <vt:lpstr>PowerPoint Presentation</vt:lpstr>
      <vt:lpstr>NIST Risk Models (continued)</vt:lpstr>
      <vt:lpstr>Model Application</vt:lpstr>
      <vt:lpstr>PowerPoint Presentation</vt:lpstr>
      <vt:lpstr>Qualitatively Assessing Risk</vt:lpstr>
      <vt:lpstr>PowerPoint Presentation</vt:lpstr>
      <vt:lpstr>PowerPoint Presentation</vt:lpstr>
      <vt:lpstr>PowerPoint Presentation</vt:lpstr>
      <vt:lpstr>PowerPoint Presentation</vt:lpstr>
      <vt:lpstr>Quantitatively Assessing Risk</vt:lpstr>
      <vt:lpstr>Quantitatively Assessing Risk (continued)</vt:lpstr>
      <vt:lpstr>Adding Objectivity to   Qualitative Assessment</vt:lpstr>
      <vt:lpstr>PowerPoint Presentation</vt:lpstr>
      <vt:lpstr>PowerPoint Presentation</vt:lpstr>
      <vt:lpstr>Risk Calculation</vt:lpstr>
      <vt:lpstr>Risk Calculation (continued)</vt:lpstr>
      <vt:lpstr>Risk Calculation (continued)</vt:lpstr>
      <vt:lpstr>Risk Calculation (continued)</vt:lpstr>
      <vt:lpstr>Risk Calculation (continued)</vt:lpstr>
      <vt:lpstr>Risk Calculation (continued)</vt:lpstr>
      <vt:lpstr>Risk Calculation (continued)</vt:lpstr>
      <vt:lpstr>Risk Calculation (continued)</vt:lpstr>
      <vt:lpstr>Risk Calculation (continued)</vt:lpstr>
      <vt:lpstr>Qualitative vs. Quantitative  Risk Assessment</vt:lpstr>
      <vt:lpstr>Qualitative vs. Quantitative  Risk Assessment (continued)</vt:lpstr>
      <vt:lpstr>Tools</vt:lpstr>
      <vt:lpstr>Cost-Effectiveness Modeling</vt:lpstr>
      <vt:lpstr>Risk Management Best Practices</vt:lpstr>
      <vt:lpstr>System Vulnerabilities</vt:lpstr>
      <vt:lpstr>System Vulnerabilities (continued)</vt:lpstr>
      <vt:lpstr>Threat Vectors</vt:lpstr>
      <vt:lpstr>Probability/Threat Likelihood</vt:lpstr>
      <vt:lpstr>Risk-Avoidance, Transference, Acceptance, Mitigation, Deterrence</vt:lpstr>
      <vt:lpstr>Risk-Avoidance, Transference, Acceptance, Mitigation, Deterrence (continued)</vt:lpstr>
      <vt:lpstr>Risks Associated with Cloud Computing and Virtualization</vt:lpstr>
      <vt:lpstr>Risks Associated with Cloud Computing and Virtualization (continued)</vt:lpstr>
      <vt:lpstr>Chapter Summary</vt:lpstr>
      <vt:lpstr>Module 10 Risk Management, Incident Response, Business Continuity and Disaster Recovery – Part 3</vt:lpstr>
      <vt:lpstr>Key Terms</vt:lpstr>
      <vt:lpstr>Key Terms (continued)</vt:lpstr>
      <vt:lpstr>Foundations of Incident Response</vt:lpstr>
      <vt:lpstr>Foundations of Incident Response (continued)</vt:lpstr>
      <vt:lpstr>Foundations of Incident Response (continued)</vt:lpstr>
      <vt:lpstr>Incident Management</vt:lpstr>
      <vt:lpstr>Anatomy of an Attack</vt:lpstr>
      <vt:lpstr>Anatomy of an Attack (continued)</vt:lpstr>
      <vt:lpstr>Advanced Persistent Threat</vt:lpstr>
      <vt:lpstr>Advanced Persistent Threat (continued)</vt:lpstr>
      <vt:lpstr>Advanced Persistent Threat (continued)</vt:lpstr>
      <vt:lpstr>Goals of Incident Response</vt:lpstr>
      <vt:lpstr>Incident Response Process</vt:lpstr>
      <vt:lpstr>Incident Response Process (continued)</vt:lpstr>
      <vt:lpstr>Incident Response Process (continued)</vt:lpstr>
      <vt:lpstr>Preparation</vt:lpstr>
      <vt:lpstr>Preparation (continued)</vt:lpstr>
      <vt:lpstr>Preparation (continued)</vt:lpstr>
      <vt:lpstr>Preparation (continued)</vt:lpstr>
      <vt:lpstr>Preparation (continued)</vt:lpstr>
      <vt:lpstr>Incident Response Team</vt:lpstr>
      <vt:lpstr>Incident Response Team (continued)</vt:lpstr>
      <vt:lpstr>Incident Response Team (continued)</vt:lpstr>
      <vt:lpstr>Security Measure Implementation</vt:lpstr>
      <vt:lpstr>Security Measure Implementation (continued)</vt:lpstr>
      <vt:lpstr>Incident Identification/Detection</vt:lpstr>
      <vt:lpstr>Incident Identification/Detection (continued)</vt:lpstr>
      <vt:lpstr>Initial Response</vt:lpstr>
      <vt:lpstr>Initial Response (continued)</vt:lpstr>
      <vt:lpstr>Initial Response (continued)</vt:lpstr>
      <vt:lpstr>Incident Isolation</vt:lpstr>
      <vt:lpstr>Incident Isolation (continued)</vt:lpstr>
      <vt:lpstr>Incident Isolation (continued)</vt:lpstr>
      <vt:lpstr>Incident Isolation (continued)</vt:lpstr>
      <vt:lpstr>Incident Isolation (continued)</vt:lpstr>
      <vt:lpstr>Incident Isolation (continued)</vt:lpstr>
      <vt:lpstr>Incident Isolation (continued)</vt:lpstr>
      <vt:lpstr>Strategy Formulation</vt:lpstr>
      <vt:lpstr>Strategy Formulation (continued)</vt:lpstr>
      <vt:lpstr>Investigation</vt:lpstr>
      <vt:lpstr>Investigation (continued)</vt:lpstr>
      <vt:lpstr>Investigation (continued)</vt:lpstr>
      <vt:lpstr>Investigation (continued)</vt:lpstr>
      <vt:lpstr>Recovery/Reconstitution Procedures</vt:lpstr>
      <vt:lpstr>Recovery/Reconstitution Procedures (continued)</vt:lpstr>
      <vt:lpstr>Recovery/Reconstitution Procedures (continued)</vt:lpstr>
      <vt:lpstr>Reporting</vt:lpstr>
      <vt:lpstr>Follow-up/Lessons Learned</vt:lpstr>
      <vt:lpstr>Standards and Best Practices</vt:lpstr>
      <vt:lpstr>State of Compromise</vt:lpstr>
      <vt:lpstr>NIST</vt:lpstr>
      <vt:lpstr>NIST Special Publications 800 Series</vt:lpstr>
      <vt:lpstr>NIST Special Publications 800 Series (continued)</vt:lpstr>
      <vt:lpstr>Department of Justice</vt:lpstr>
      <vt:lpstr>Indicators of Compromise</vt:lpstr>
      <vt:lpstr>Indicators of Compromise (continued)</vt:lpstr>
      <vt:lpstr>Cyber Kill Chain</vt:lpstr>
      <vt:lpstr>Making Security Measurable</vt:lpstr>
      <vt:lpstr>Making Security Measurable (continued)</vt:lpstr>
      <vt:lpstr>Making Security Measurable (continued)</vt:lpstr>
      <vt:lpstr>Module 10 Risk Management, Incident Response, Business Continuity and Disaster Recovery – Part 4</vt:lpstr>
      <vt:lpstr>Key Terms</vt:lpstr>
      <vt:lpstr>Key Terms (continued)</vt:lpstr>
      <vt:lpstr>Business Continuity</vt:lpstr>
      <vt:lpstr>Business Continuity Plans</vt:lpstr>
      <vt:lpstr>Business Continuity Plans (continued)</vt:lpstr>
      <vt:lpstr>Business Impact Analysis</vt:lpstr>
      <vt:lpstr>Identification of Critical Systems  and Components</vt:lpstr>
      <vt:lpstr>Removing Single Points of Failure</vt:lpstr>
      <vt:lpstr>Risk Assessment</vt:lpstr>
      <vt:lpstr>Succession Planning</vt:lpstr>
      <vt:lpstr>Continuity of Operations</vt:lpstr>
      <vt:lpstr>Disaster Recovery</vt:lpstr>
      <vt:lpstr>Disaster Recovery Plans/Process </vt:lpstr>
      <vt:lpstr>Disaster Recovery Plans/Process (continued)</vt:lpstr>
      <vt:lpstr>Disaster Recovery Plans/Process (continued)</vt:lpstr>
      <vt:lpstr>Categories of Business Functions</vt:lpstr>
      <vt:lpstr>Categories of Business Functions (continued)</vt:lpstr>
      <vt:lpstr>IT Contingency Planning</vt:lpstr>
      <vt:lpstr>Test, Exercise, and Rehearse</vt:lpstr>
      <vt:lpstr>Test, Exercise, and Rehearse (continued)</vt:lpstr>
      <vt:lpstr>Test, Exercise, and Rehearse (continued)</vt:lpstr>
      <vt:lpstr>Recovery Time Objective  and Recovery Point Objective</vt:lpstr>
      <vt:lpstr>Backups</vt:lpstr>
      <vt:lpstr>Backups (continued)</vt:lpstr>
      <vt:lpstr>Backups (continued)</vt:lpstr>
      <vt:lpstr>Backups (continued)</vt:lpstr>
      <vt:lpstr>Backups (continued)</vt:lpstr>
      <vt:lpstr>Backups (continued)</vt:lpstr>
      <vt:lpstr>Backups (continued)</vt:lpstr>
      <vt:lpstr>Backups (continued)</vt:lpstr>
      <vt:lpstr>Backups (continued)</vt:lpstr>
      <vt:lpstr>Backups (continued)</vt:lpstr>
      <vt:lpstr>Backups (continued)</vt:lpstr>
      <vt:lpstr>Backups (continued)</vt:lpstr>
      <vt:lpstr>Alternative Sites</vt:lpstr>
      <vt:lpstr>Alternative Sites (continued)</vt:lpstr>
      <vt:lpstr>Alternative Sites (continued)</vt:lpstr>
      <vt:lpstr>Utilities</vt:lpstr>
      <vt:lpstr>Secure Recovery</vt:lpstr>
      <vt:lpstr>Cloud Computing</vt:lpstr>
      <vt:lpstr>High Availability and Fault Tolerance</vt:lpstr>
      <vt:lpstr>High Availability and Fault Tolerance (continued)</vt:lpstr>
      <vt:lpstr>High Availability and Fault Tolerance (continued)</vt:lpstr>
      <vt:lpstr>High Availability and Fault Tolerance (continued)</vt:lpstr>
      <vt:lpstr>Failure and Recovery Timing</vt:lpstr>
      <vt:lpstr>Failure and Recovery Timing (continued)</vt:lpstr>
      <vt:lpstr>Failure and Recovery Timing (continued)</vt:lpstr>
      <vt:lpstr>Failure and Recovery Timing (continued)</vt:lpstr>
      <vt:lpstr>Failure and Recovery Timing (continued)</vt:lpstr>
      <vt:lpstr>Failure and Recovery Timing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Physical Security</dc:title>
  <dc:creator>Dee Mike</dc:creator>
  <cp:lastModifiedBy>Jianming Yong</cp:lastModifiedBy>
  <cp:revision>490</cp:revision>
  <cp:lastPrinted>2015-10-20T12:14:04Z</cp:lastPrinted>
  <dcterms:created xsi:type="dcterms:W3CDTF">2010-03-19T19:23:12Z</dcterms:created>
  <dcterms:modified xsi:type="dcterms:W3CDTF">2018-11-14T08:52:42Z</dcterms:modified>
</cp:coreProperties>
</file>