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08"/>
  </p:notesMasterIdLst>
  <p:handoutMasterIdLst>
    <p:handoutMasterId r:id="rId109"/>
  </p:handoutMasterIdLst>
  <p:sldIdLst>
    <p:sldId id="327" r:id="rId2"/>
    <p:sldId id="328" r:id="rId3"/>
    <p:sldId id="329" r:id="rId4"/>
    <p:sldId id="285" r:id="rId5"/>
    <p:sldId id="287" r:id="rId6"/>
    <p:sldId id="261" r:id="rId7"/>
    <p:sldId id="288" r:id="rId8"/>
    <p:sldId id="289" r:id="rId9"/>
    <p:sldId id="290" r:id="rId10"/>
    <p:sldId id="291" r:id="rId11"/>
    <p:sldId id="292" r:id="rId12"/>
    <p:sldId id="293" r:id="rId13"/>
    <p:sldId id="326" r:id="rId14"/>
    <p:sldId id="294" r:id="rId15"/>
    <p:sldId id="295" r:id="rId16"/>
    <p:sldId id="268" r:id="rId17"/>
    <p:sldId id="269" r:id="rId18"/>
    <p:sldId id="296" r:id="rId19"/>
    <p:sldId id="297" r:id="rId20"/>
    <p:sldId id="323" r:id="rId21"/>
    <p:sldId id="298" r:id="rId22"/>
    <p:sldId id="324" r:id="rId23"/>
    <p:sldId id="325" r:id="rId24"/>
    <p:sldId id="299" r:id="rId25"/>
    <p:sldId id="321" r:id="rId26"/>
    <p:sldId id="322" r:id="rId27"/>
    <p:sldId id="301" r:id="rId28"/>
    <p:sldId id="320" r:id="rId29"/>
    <p:sldId id="302" r:id="rId30"/>
    <p:sldId id="317" r:id="rId31"/>
    <p:sldId id="318" r:id="rId32"/>
    <p:sldId id="319" r:id="rId33"/>
    <p:sldId id="300"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86" r:id="rId91"/>
    <p:sldId id="387" r:id="rId92"/>
    <p:sldId id="388" r:id="rId93"/>
    <p:sldId id="389" r:id="rId94"/>
    <p:sldId id="390" r:id="rId95"/>
    <p:sldId id="391" r:id="rId96"/>
    <p:sldId id="392" r:id="rId97"/>
    <p:sldId id="393" r:id="rId98"/>
    <p:sldId id="394" r:id="rId99"/>
    <p:sldId id="395" r:id="rId100"/>
    <p:sldId id="396" r:id="rId101"/>
    <p:sldId id="397" r:id="rId102"/>
    <p:sldId id="398" r:id="rId103"/>
    <p:sldId id="399" r:id="rId104"/>
    <p:sldId id="400" r:id="rId105"/>
    <p:sldId id="401" r:id="rId106"/>
    <p:sldId id="402" r:id="rId107"/>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82896" autoAdjust="0"/>
  </p:normalViewPr>
  <p:slideViewPr>
    <p:cSldViewPr>
      <p:cViewPr varScale="1">
        <p:scale>
          <a:sx n="61" d="100"/>
          <a:sy n="61" d="100"/>
        </p:scale>
        <p:origin x="1488" y="60"/>
      </p:cViewPr>
      <p:guideLst>
        <p:guide orient="horz" pos="2160"/>
        <p:guide pos="2880"/>
      </p:guideLst>
    </p:cSldViewPr>
  </p:slideViewPr>
  <p:outlineViewPr>
    <p:cViewPr>
      <p:scale>
        <a:sx n="33" d="100"/>
        <a:sy n="33" d="100"/>
      </p:scale>
      <p:origin x="0" y="-16614"/>
    </p:cViewPr>
  </p:outlineViewPr>
  <p:notesTextViewPr>
    <p:cViewPr>
      <p:scale>
        <a:sx n="100" d="100"/>
        <a:sy n="100" d="100"/>
      </p:scale>
      <p:origin x="0" y="0"/>
    </p:cViewPr>
  </p:notesTextViewPr>
  <p:sorterViewPr>
    <p:cViewPr>
      <p:scale>
        <a:sx n="57" d="100"/>
        <a:sy n="57" d="100"/>
      </p:scale>
      <p:origin x="0" y="-2004"/>
    </p:cViewPr>
  </p:sorterViewPr>
  <p:notesViewPr>
    <p:cSldViewPr>
      <p:cViewPr varScale="1">
        <p:scale>
          <a:sx n="84" d="100"/>
          <a:sy n="84" d="100"/>
        </p:scale>
        <p:origin x="-1284" y="-84"/>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11/14/2018</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Administrative law</a:t>
            </a:r>
            <a:r>
              <a:rPr lang="en-US" u="none" dirty="0" smtClean="0"/>
              <a:t> </a:t>
            </a:r>
            <a:r>
              <a:rPr lang="en-US" dirty="0" smtClean="0"/>
              <a:t>– Power granted to government agencies through legislation.</a:t>
            </a:r>
          </a:p>
          <a:p>
            <a:r>
              <a:rPr lang="en-US" u="sng" dirty="0" smtClean="0"/>
              <a:t>Case law</a:t>
            </a:r>
            <a:r>
              <a:rPr lang="en-US" baseline="0" dirty="0" smtClean="0"/>
              <a:t> – Based on previous events or precedent. This source of law comes from the judicial branch of government: judges decide on the applicability of laws and regulations.</a:t>
            </a:r>
            <a:endParaRPr lang="en-US" dirty="0" smtClean="0"/>
          </a:p>
          <a:p>
            <a:r>
              <a:rPr lang="en-US" u="sng" dirty="0" smtClean="0"/>
              <a:t>Click fraud</a:t>
            </a:r>
            <a:r>
              <a:rPr lang="en-US" dirty="0" smtClean="0"/>
              <a:t> – Click fraud involves a piece of malware that defrauds the advertising revenue counter engine through fraudulent user clicks.</a:t>
            </a:r>
          </a:p>
          <a:p>
            <a:r>
              <a:rPr lang="en-US" u="sng" dirty="0" smtClean="0"/>
              <a:t>Common law</a:t>
            </a:r>
            <a:r>
              <a:rPr lang="en-US" dirty="0" smtClean="0"/>
              <a:t> – Common law is based on previous events or precedent. This source of law comes from the judicial branch of government; judges decide on the applicability of laws and regulations.</a:t>
            </a:r>
          </a:p>
          <a:p>
            <a:r>
              <a:rPr lang="en-US" u="sng" dirty="0" smtClean="0"/>
              <a:t>Computer Fraud and Abuse Act (CFAA)</a:t>
            </a:r>
            <a:r>
              <a:rPr lang="en-US" dirty="0" smtClean="0"/>
              <a:t> – The CFAA is designed to deal with cases of interstate computer fraud, or accessing national security information. The law has been amended several times to keep pace with technology. The primary charge from CFAA is typically one of accessing without authority, or exceeding authority on, a system involved with interstate commerce or national security.</a:t>
            </a:r>
          </a:p>
          <a:p>
            <a:r>
              <a:rPr lang="en-US" u="sng" dirty="0" smtClean="0"/>
              <a:t>Computer trespass</a:t>
            </a:r>
            <a:r>
              <a:rPr lang="en-US" dirty="0" smtClean="0"/>
              <a:t> – Computer trespass is the unauthorized entry into a computer system via any means, including remote network connections.</a:t>
            </a:r>
          </a:p>
          <a:p>
            <a:r>
              <a:rPr lang="en-US" u="sng" dirty="0" smtClean="0"/>
              <a:t>Digital Millennium Copyright Act (DMCA)</a:t>
            </a:r>
            <a:r>
              <a:rPr lang="en-US" dirty="0" smtClean="0"/>
              <a:t> – The DMCA states its purpose as follows: “To amend title 17, United States Code, to implement the World Intellectual Property Organization Copyright Treaty and Performances and Phonograms Treaty, and for other purposes.” The majority of this law was well crafted, but one section has drawn considerable comment and criticism. A section of the law makes it illegal to develop, produce, and trade any device or mechanism designed to circumvent technological controls used in copy protection.</a:t>
            </a:r>
          </a:p>
          <a:p>
            <a:r>
              <a:rPr lang="en-US" u="sng" dirty="0" smtClean="0"/>
              <a:t>Electronic Communications Privacy Act (ECPA)</a:t>
            </a:r>
            <a:r>
              <a:rPr lang="en-US" dirty="0" smtClean="0"/>
              <a:t> – The Electronic Communications Privacy Act (ECPA) of 1986 was passed by Congress and signed by President Reagan to address a myriad of legal privacy issues resulting from the increasing use of computers and other technology specific to telecommunications. Sections of this law address e-mail, cellular communications, workplace privacy, and a host of other issues related to communicating electronically.</a:t>
            </a:r>
          </a:p>
          <a:p>
            <a:r>
              <a:rPr lang="en-US" u="sng" dirty="0" smtClean="0"/>
              <a:t>Gramm-Leach-Bliley Act (GLBA)</a:t>
            </a:r>
            <a:r>
              <a:rPr lang="en-US" u="none" dirty="0" smtClean="0"/>
              <a:t> </a:t>
            </a:r>
            <a:r>
              <a:rPr lang="en-US" dirty="0" smtClean="0"/>
              <a:t>– In November 1999, President Clinton signed the Gramm-Leach-Bliley Act (GLBA), a major piece of legislation affecting the financial industry that includes significant privacy provisions for individuals. The key privacy tenets enacted in GLBA include the establishment of an opt-out method for individuals to maintain some control over the use of the information provided in a business transaction with a member of the financial community.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a:t>
            </a:fld>
            <a:endParaRPr lang="en-US" altLang="en-US" dirty="0"/>
          </a:p>
        </p:txBody>
      </p:sp>
    </p:spTree>
    <p:extLst>
      <p:ext uri="{BB962C8B-B14F-4D97-AF65-F5344CB8AC3E}">
        <p14:creationId xmlns:p14="http://schemas.microsoft.com/office/powerpoint/2010/main" val="188366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law cases are now working their ways through the judicial system, cementing the issues of computers and crimes into the system of precedents and constitutional basis of laws.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a:t>
            </a:fld>
            <a:endParaRPr lang="en-US" altLang="en-US" dirty="0"/>
          </a:p>
        </p:txBody>
      </p:sp>
    </p:spTree>
    <p:extLst>
      <p:ext uri="{BB962C8B-B14F-4D97-AF65-F5344CB8AC3E}">
        <p14:creationId xmlns:p14="http://schemas.microsoft.com/office/powerpoint/2010/main" val="44039179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1D28938-D967-4DEC-8C1C-064F7B20C3B3}" type="slidenum">
              <a:rPr lang="en-US" altLang="en-US" smtClean="0"/>
              <a:pPr eaLnBrk="1" hangingPunct="1"/>
              <a:t>106</a:t>
            </a:fld>
            <a:endParaRPr lang="en-US" altLang="en-US" dirty="0" smtClean="0"/>
          </a:p>
        </p:txBody>
      </p:sp>
    </p:spTree>
    <p:extLst>
      <p:ext uri="{BB962C8B-B14F-4D97-AF65-F5344CB8AC3E}">
        <p14:creationId xmlns:p14="http://schemas.microsoft.com/office/powerpoint/2010/main" val="946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crimes have introduced a new area of law that has both national and international consequences. For crimes that are committed within a country’s borders,</a:t>
            </a:r>
            <a:r>
              <a:rPr lang="en-US" baseline="0" dirty="0" smtClean="0"/>
              <a:t> </a:t>
            </a:r>
            <a:r>
              <a:rPr lang="en-US" dirty="0" smtClean="0"/>
              <a:t>national laws apply. For cross-border crimes, international laws and international treaties are the norm. Computer-based trespass can occur even if countries do not share a physical border.</a:t>
            </a:r>
          </a:p>
          <a:p>
            <a:endParaRPr lang="en-US" dirty="0" smtClean="0"/>
          </a:p>
          <a:p>
            <a:r>
              <a:rPr lang="en-US" dirty="0" smtClean="0"/>
              <a:t>Computer trespass is treated as a crime in many countries. National laws against compute trespass exist in many countries, including Canada, the United States, and the member states of the European Union (EU).These laws vary by country, but they all have similar provisions defining the unauthorized entry into and use of computer resources for criminal activities. Whether called computer mischief as in Canada or computer trespass as in the United States, unauthorized entry and use of computer resources is treated as a crime with significant punishments. With the globalization of the computer network infrastructure, or Internet, issues that cross national boundaries have arisen and will continue to grow in prominence. Some of these issues are dealt with through the application of national laws upon request of another government. In the future, an international treaty may pave the way for closer cooperation.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a:t>
            </a:fld>
            <a:endParaRPr lang="en-US" altLang="en-US" dirty="0"/>
          </a:p>
        </p:txBody>
      </p:sp>
    </p:spTree>
    <p:extLst>
      <p:ext uri="{BB962C8B-B14F-4D97-AF65-F5344CB8AC3E}">
        <p14:creationId xmlns:p14="http://schemas.microsoft.com/office/powerpoint/2010/main" val="1773621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convention is the product of four years of work by the Council of Europe (CoE), but also by the United States, Canada, Japan, and other non-CoE countries. The convention has been ratified and came into force in July 2004, and by September 2006, 15 member nations had also ratified it. The United States ratified it in the</a:t>
            </a:r>
            <a:r>
              <a:rPr lang="en-US" baseline="0" dirty="0" smtClean="0"/>
              <a:t> </a:t>
            </a:r>
            <a:r>
              <a:rPr lang="en-US" dirty="0" smtClean="0"/>
              <a:t>summer of 2006, with it entering into force in the United States in January 2007.</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One of the main objectives of the Convention, set out in the preamble, is “to pursue, as a matter of priority, a common criminal policy aimed at the protection of society against cybercrime, </a:t>
            </a:r>
            <a:r>
              <a:rPr lang="en-US" sz="1200" i="1" kern="1200" dirty="0" smtClean="0">
                <a:solidFill>
                  <a:schemeClr val="tx1"/>
                </a:solidFill>
                <a:effectLst/>
                <a:latin typeface="Arial" charset="0"/>
                <a:ea typeface="ヒラギノ角ゴ Pro W3" pitchFamily="-111" charset="-128"/>
                <a:cs typeface="ヒラギノ角ゴ Pro W3" pitchFamily="-111" charset="-128"/>
              </a:rPr>
              <a:t>inter alia</a:t>
            </a:r>
            <a:r>
              <a:rPr lang="en-US" sz="1200" i="0" kern="1200" dirty="0" smtClean="0">
                <a:solidFill>
                  <a:schemeClr val="tx1"/>
                </a:solidFill>
                <a:effectLst/>
                <a:latin typeface="Arial" charset="0"/>
                <a:ea typeface="ヒラギノ角ゴ Pro W3" pitchFamily="-111" charset="-128"/>
                <a:cs typeface="ヒラギノ角ゴ Pro W3" pitchFamily="-111" charset="-128"/>
              </a:rPr>
              <a:t>, by adopting appropriate legislation and fostering international cooperation.” This has become an important issue with the globalization of network communication. The ability to create a virus anywhere in the world and escape prosecution because of the lack of local laws has become a global concern.</a:t>
            </a:r>
          </a:p>
          <a:p>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The convention deals particularly with infringements of copyright, computer-related fraud, child pornography, and violations of network security. It also contains a series of powers and procedures covering, for instance, searches of computer networks and data interception. It has been supplemented by an additional protocol making any publication of racist and xenophobic propaganda via computer networks a criminal offense. This supplemental addition is in the process of separate ratification.</a:t>
            </a:r>
          </a:p>
          <a:p>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One of the challenges of enacting elements such as this convention is the varying legal and constitutional structures from country to country. Simple statements such as a ban on child pornography, although clearly desirable, can run into complicating issues, such as constitutional protections of free speech in the United States. Because of such issues, this well-intended joint agreement will have variations across the political boundaries of the world.</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a:t>
            </a:fld>
            <a:endParaRPr lang="en-US" altLang="en-US" dirty="0"/>
          </a:p>
        </p:txBody>
      </p:sp>
    </p:spTree>
    <p:extLst>
      <p:ext uri="{BB962C8B-B14F-4D97-AF65-F5344CB8AC3E}">
        <p14:creationId xmlns:p14="http://schemas.microsoft.com/office/powerpoint/2010/main" val="3652710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Calibri" pitchFamily="34" charset="0"/>
              <a:buNone/>
            </a:pPr>
            <a:endParaRPr lang="en-US" altLang="en-US" dirty="0" smtClean="0">
              <a:latin typeface="Arial" pitchFamily="34" charset="0"/>
              <a:ea typeface="ヒラギノ角ゴ Pro W3" pitchFamily="-112" charset="-128"/>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72D78CF-C288-42D8-8242-C46404DE8DFD}" type="slidenum">
              <a:rPr lang="en-US" altLang="en-US" smtClean="0"/>
              <a:pPr eaLnBrk="1" hangingPunct="1"/>
              <a:t>16</a:t>
            </a:fld>
            <a:endParaRPr lang="en-US" altLang="en-US" dirty="0" smtClean="0"/>
          </a:p>
        </p:txBody>
      </p:sp>
    </p:spTree>
    <p:extLst>
      <p:ext uri="{BB962C8B-B14F-4D97-AF65-F5344CB8AC3E}">
        <p14:creationId xmlns:p14="http://schemas.microsoft.com/office/powerpoint/2010/main" val="332994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mj-lt"/>
              <a:buNone/>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Sections of this law address e-mail, cellular communications, workplace privacy, and a host of other issues related to communicating electronically.</a:t>
            </a:r>
          </a:p>
          <a:p>
            <a:pPr marL="0" indent="0">
              <a:buFont typeface="+mj-lt"/>
              <a:buNone/>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Section I was designed to modify federal wiretap statutes to include electronic communications.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Section II, known as the </a:t>
            </a:r>
            <a:r>
              <a:rPr lang="en-US" sz="1200" b="1" i="0" kern="1200" dirty="0" smtClean="0">
                <a:solidFill>
                  <a:schemeClr val="tx1"/>
                </a:solidFill>
                <a:effectLst/>
                <a:latin typeface="Arial" charset="0"/>
                <a:ea typeface="ヒラギノ角ゴ Pro W3" pitchFamily="-111" charset="-128"/>
                <a:cs typeface="ヒラギノ角ゴ Pro W3" pitchFamily="-111" charset="-128"/>
              </a:rPr>
              <a:t>Stored Communications Act (SCA)</a:t>
            </a:r>
            <a:r>
              <a:rPr lang="en-US" sz="1200" i="0" kern="1200" dirty="0" smtClean="0">
                <a:solidFill>
                  <a:schemeClr val="tx1"/>
                </a:solidFill>
                <a:effectLst/>
                <a:latin typeface="Arial" charset="0"/>
                <a:ea typeface="ヒラギノ角ゴ Pro W3" pitchFamily="-111" charset="-128"/>
                <a:cs typeface="ヒラギノ角ゴ Pro W3" pitchFamily="-111" charset="-128"/>
              </a:rPr>
              <a:t>, was designed to establish criminal sanctions for unauthorized access to stored electronic records and communications.</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Section III covers pen registers and tap and trace issues. Tap and trace information is related to who is communicating with whom and when. Pen register data is the conversation information.</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17</a:t>
            </a:fld>
            <a:endParaRPr lang="en-US" altLang="en-US" dirty="0" smtClean="0"/>
          </a:p>
        </p:txBody>
      </p:sp>
    </p:spTree>
    <p:extLst>
      <p:ext uri="{BB962C8B-B14F-4D97-AF65-F5344CB8AC3E}">
        <p14:creationId xmlns:p14="http://schemas.microsoft.com/office/powerpoint/2010/main" val="139103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A major provision of ECPA was the prohibition against an employer’s monitoring an employee’s computer usage, including e-mail, unless consent is obtained (for example, clicking Yes on a warning banner is considered consent).</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Other legal provisions protect electronic communications from wiretap and outside eavesdropping, as users are assumed to have a reasonable expectation of privacy and afforded protection under the Fourth Amendment to the Constitution.</a:t>
            </a:r>
          </a:p>
          <a:p>
            <a:pPr marL="0" indent="0">
              <a:buFont typeface="Arial" panose="020B0604020202020204" pitchFamily="34" charset="0"/>
              <a:buNone/>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0" indent="0">
              <a:buFont typeface="Arial" panose="020B0604020202020204" pitchFamily="34" charset="0"/>
              <a:buNone/>
              <a:defRPr/>
            </a:pPr>
            <a:r>
              <a:rPr lang="en-US" dirty="0" smtClean="0">
                <a:cs typeface="ヒラギノ角ゴ Pro W3" pitchFamily="-111" charset="-128"/>
              </a:rPr>
              <a:t>A common practice with respect to computer access today is the use of a warning banner. These banners are typically displayed whenever a network connection occurs and serve four main purposes.</a:t>
            </a:r>
          </a:p>
          <a:p>
            <a:pPr marL="171450" indent="-171450">
              <a:buFont typeface="Arial" panose="020B0604020202020204" pitchFamily="34" charset="0"/>
              <a:buChar char="•"/>
              <a:defRPr/>
            </a:pPr>
            <a:r>
              <a:rPr lang="en-US" dirty="0" smtClean="0">
                <a:cs typeface="ヒラギノ角ゴ Pro W3" pitchFamily="-111" charset="-128"/>
              </a:rPr>
              <a:t>First, from a legal standpoint, they establish the level of expected privacy (usually none on a business system).</a:t>
            </a:r>
          </a:p>
          <a:p>
            <a:pPr marL="171450" indent="-171450">
              <a:buFont typeface="Arial" panose="020B0604020202020204" pitchFamily="34" charset="0"/>
              <a:buChar char="•"/>
              <a:defRPr/>
            </a:pPr>
            <a:r>
              <a:rPr lang="en-US" dirty="0" smtClean="0">
                <a:cs typeface="ヒラギノ角ゴ Pro W3" pitchFamily="-111" charset="-128"/>
              </a:rPr>
              <a:t>Second, they serve notice to end users of the intent to conduct real-time monitoring from a business standpoint. Real-time monitoring can be conducted for security reasons, business reasons, or technical network</a:t>
            </a:r>
            <a:r>
              <a:rPr lang="en-US" baseline="0" dirty="0" smtClean="0">
                <a:cs typeface="ヒラギノ角ゴ Pro W3" pitchFamily="-111" charset="-128"/>
              </a:rPr>
              <a:t> </a:t>
            </a:r>
            <a:r>
              <a:rPr lang="en-US" dirty="0" smtClean="0">
                <a:cs typeface="ヒラギノ角ゴ Pro W3" pitchFamily="-111" charset="-128"/>
              </a:rPr>
              <a:t>performance reasons.</a:t>
            </a:r>
          </a:p>
          <a:p>
            <a:pPr marL="171450" indent="-171450">
              <a:buFont typeface="Arial" panose="020B0604020202020204" pitchFamily="34" charset="0"/>
              <a:buChar char="•"/>
              <a:defRPr/>
            </a:pPr>
            <a:r>
              <a:rPr lang="en-US" dirty="0" smtClean="0">
                <a:cs typeface="ヒラギノ角ゴ Pro W3" pitchFamily="-111" charset="-128"/>
              </a:rPr>
              <a:t>Third, they obtain the user’s consent to monitoring. The key is that the banner tells users that their connection to the network signals their consent to monitoring. Consent can also be obtained to look at files and records. In the case of government systems, consent is needed to prevent direct application of the Fourth Amendment.</a:t>
            </a:r>
          </a:p>
          <a:p>
            <a:pPr marL="171450" indent="-171450">
              <a:buFont typeface="Arial" panose="020B0604020202020204" pitchFamily="34" charset="0"/>
              <a:buChar char="•"/>
              <a:defRPr/>
            </a:pPr>
            <a:r>
              <a:rPr lang="en-US" dirty="0" smtClean="0">
                <a:cs typeface="ヒラギノ角ゴ Pro W3" pitchFamily="-111" charset="-128"/>
              </a:rPr>
              <a:t>And the last reason is that the warning banner can establish the system or network administrator’s common authority to consent to a law enforcement search.</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18</a:t>
            </a:fld>
            <a:endParaRPr lang="en-US" altLang="en-US" dirty="0" smtClean="0"/>
          </a:p>
        </p:txBody>
      </p:sp>
    </p:spTree>
    <p:extLst>
      <p:ext uri="{BB962C8B-B14F-4D97-AF65-F5344CB8AC3E}">
        <p14:creationId xmlns:p14="http://schemas.microsoft.com/office/powerpoint/2010/main" val="1648191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19</a:t>
            </a:fld>
            <a:endParaRPr lang="en-US" altLang="en-US" dirty="0" smtClean="0"/>
          </a:p>
        </p:txBody>
      </p:sp>
    </p:spTree>
    <p:extLst>
      <p:ext uri="{BB962C8B-B14F-4D97-AF65-F5344CB8AC3E}">
        <p14:creationId xmlns:p14="http://schemas.microsoft.com/office/powerpoint/2010/main" val="3128653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20</a:t>
            </a:fld>
            <a:endParaRPr lang="en-US" altLang="en-US" dirty="0" smtClean="0"/>
          </a:p>
        </p:txBody>
      </p:sp>
    </p:spTree>
    <p:extLst>
      <p:ext uri="{BB962C8B-B14F-4D97-AF65-F5344CB8AC3E}">
        <p14:creationId xmlns:p14="http://schemas.microsoft.com/office/powerpoint/2010/main" val="2454748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21</a:t>
            </a:fld>
            <a:endParaRPr lang="en-US" altLang="en-US" dirty="0" smtClean="0"/>
          </a:p>
        </p:txBody>
      </p:sp>
    </p:spTree>
    <p:extLst>
      <p:ext uri="{BB962C8B-B14F-4D97-AF65-F5344CB8AC3E}">
        <p14:creationId xmlns:p14="http://schemas.microsoft.com/office/powerpoint/2010/main" val="1058433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r>
              <a:rPr lang="en-US" dirty="0" smtClean="0">
                <a:cs typeface="ヒラギノ角ゴ Pro W3" pitchFamily="-111" charset="-128"/>
              </a:rPr>
              <a:t>CAN-SPAM allows unsolicited commercial e-mail as long as it adheres to three rules of compliance:</a:t>
            </a:r>
          </a:p>
          <a:p>
            <a:pPr marL="0" indent="0">
              <a:buFont typeface="Arial" panose="020B0604020202020204" pitchFamily="34" charset="0"/>
              <a:buNone/>
              <a:defRPr/>
            </a:pPr>
            <a:r>
              <a:rPr lang="en-US" dirty="0" smtClean="0">
                <a:cs typeface="ヒラギノ角ゴ Pro W3" pitchFamily="-111" charset="-128"/>
              </a:rPr>
              <a:t>■ Unsubscribe It must include an obvious opt-out provision to allow users to unsubscribe, with these requests being honored within ten days.</a:t>
            </a:r>
          </a:p>
          <a:p>
            <a:pPr marL="0" indent="0">
              <a:buFont typeface="Arial" panose="020B0604020202020204" pitchFamily="34" charset="0"/>
              <a:buNone/>
              <a:defRPr/>
            </a:pPr>
            <a:r>
              <a:rPr lang="en-US" dirty="0" smtClean="0">
                <a:cs typeface="ヒラギノ角ゴ Pro W3" pitchFamily="-111" charset="-128"/>
              </a:rPr>
              <a:t>■ Content The content must be clear and not deceptive. Adult content must be clearly labeled, and subject lines must be clear and accurate.</a:t>
            </a:r>
          </a:p>
          <a:p>
            <a:pPr marL="0" indent="0">
              <a:buFont typeface="Arial" panose="020B0604020202020204" pitchFamily="34" charset="0"/>
              <a:buNone/>
              <a:defRPr/>
            </a:pPr>
            <a:r>
              <a:rPr lang="en-US" dirty="0" smtClean="0">
                <a:cs typeface="ヒラギノ角ゴ Pro W3" pitchFamily="-111" charset="-128"/>
              </a:rPr>
              <a:t>■ Sending behavior The sender must not use harvested e-mail addresses, falsify headers, or use open relays.</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22</a:t>
            </a:fld>
            <a:endParaRPr lang="en-US" altLang="en-US" dirty="0" smtClean="0"/>
          </a:p>
        </p:txBody>
      </p:sp>
    </p:spTree>
    <p:extLst>
      <p:ext uri="{BB962C8B-B14F-4D97-AF65-F5344CB8AC3E}">
        <p14:creationId xmlns:p14="http://schemas.microsoft.com/office/powerpoint/2010/main" val="42041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Payment Card Industry Data Security Standard (PCI DSS)</a:t>
            </a:r>
            <a:r>
              <a:rPr lang="en-US" dirty="0" smtClean="0"/>
              <a:t> – The Payment Card Industry Data Security Standard (PCI DSS) is a set of contractual rules governing how credit card data is to be protected. This is a voluntary, private sector initiative that is proscriptive in its security guidance. Merchants and vendors can choose not to adopt these measures, but the standard has a steep price for noncompliance; the transaction fee for noncompliant vendors can be significantly higher, fines up to $500,000 can be levied, and in extreme cases the ability to process credit cards can be revoked.</a:t>
            </a:r>
          </a:p>
          <a:p>
            <a:r>
              <a:rPr lang="en-US" u="sng" dirty="0" smtClean="0"/>
              <a:t>Sarbanes-Oxley Act (SOX)</a:t>
            </a:r>
            <a:r>
              <a:rPr lang="en-US" dirty="0" smtClean="0"/>
              <a:t> – In the wake of several high-profile corporate accounting/financial scandals in the United States, the federal government in 2002 passed sweeping legislation, the Sarbanes-Oxley Act (SOX), overhauling the financial accounting standards for publicly traded firms in the United States.</a:t>
            </a:r>
          </a:p>
          <a:p>
            <a:r>
              <a:rPr lang="en-US" u="sng" dirty="0" smtClean="0"/>
              <a:t>Section 404 </a:t>
            </a:r>
            <a:r>
              <a:rPr lang="en-US" dirty="0" smtClean="0"/>
              <a:t>– With respect to information security, one of the most prominent changes is Section 404 of the Sarbanes-Oxley Act (SOX) controls, which specify that all processes associated with the financial reporting of a firm must be controlled and audited on a regular basis. Since the majority of firms use computerized systems, this placed internal auditors into the IT shops, verifying that the systems had adequate controls to ensure the integrity and accuracy of financial reporting. These controls have resulted in controversy over the cost of maintaining these controls versus the risk of not using them.</a:t>
            </a:r>
          </a:p>
          <a:p>
            <a:r>
              <a:rPr lang="en-US" u="sng" dirty="0" smtClean="0"/>
              <a:t>Statutory law </a:t>
            </a:r>
            <a:r>
              <a:rPr lang="en-US" dirty="0" smtClean="0"/>
              <a:t>– A statutory law is a law which has been passed by a legislative branch of government, be it the U.S. Congress or a local city council.</a:t>
            </a:r>
          </a:p>
          <a:p>
            <a:r>
              <a:rPr lang="en-US" u="sng" dirty="0" smtClean="0"/>
              <a:t>Stored Communications Act (SCA)</a:t>
            </a:r>
            <a:r>
              <a:rPr lang="en-US" dirty="0" smtClean="0"/>
              <a:t> – The Stored Communications Act (SCA), was designed to establish criminal provisions for access to stored electronic records and communications. Section III covers pen registers and tap and trace issues.</a:t>
            </a:r>
          </a:p>
          <a:p>
            <a:r>
              <a:rPr lang="en-US" u="sng" dirty="0" smtClean="0"/>
              <a:t>Wassenaar Arrangement </a:t>
            </a:r>
            <a:r>
              <a:rPr lang="en-US" dirty="0" smtClean="0"/>
              <a:t>– The United States updated its encryption export regulations to provide treatment consistent with regulations adopted by the EU, easing export and re-export restrictions among the EU member states and Argentina, Australia, Canada, Croatia, Japan, New Zealand, Norway, Republic of Korea, Russia, South Africa, Switzerland, Turkey, Ukraine, and the United States. The member nations of the Wassenaar Arrangement agreed to remove key length restrictions on encryption hardware and software that is subject to the certain reasonable levels of encryption strength. This action effectively removed “mass-market” encryption products from the list of dual-use items controlled by the Wassenaar Arrangement.</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a:t>
            </a:fld>
            <a:endParaRPr lang="en-US" altLang="en-US" dirty="0"/>
          </a:p>
        </p:txBody>
      </p:sp>
    </p:spTree>
    <p:extLst>
      <p:ext uri="{BB962C8B-B14F-4D97-AF65-F5344CB8AC3E}">
        <p14:creationId xmlns:p14="http://schemas.microsoft.com/office/powerpoint/2010/main" val="2715149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r>
              <a:rPr lang="en-US" dirty="0" smtClean="0">
                <a:cs typeface="ヒラギノ角ゴ Pro W3" pitchFamily="-111" charset="-128"/>
              </a:rPr>
              <a:t>Regarded largely as ineffective, statistics have shown that very few prosecutions have been pursued by the FTC. The act permits both criminal charges against individuals and civil charges against entities involved in suspected spamming operations.</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23</a:t>
            </a:fld>
            <a:endParaRPr lang="en-US" altLang="en-US" dirty="0" smtClean="0"/>
          </a:p>
        </p:txBody>
      </p:sp>
    </p:spTree>
    <p:extLst>
      <p:ext uri="{BB962C8B-B14F-4D97-AF65-F5344CB8AC3E}">
        <p14:creationId xmlns:p14="http://schemas.microsoft.com/office/powerpoint/2010/main" val="3577640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r>
              <a:rPr lang="en-US" dirty="0" smtClean="0">
                <a:cs typeface="ヒラギノ角ゴ Pro W3" pitchFamily="-111" charset="-128"/>
              </a:rPr>
              <a:t>The USA Patriot Act of 2001, passed in response to the September 11 terrorist attacks on the World Trade Center in New York City and the Pentagon building in Arlington, Virginia, substantially changed the levels of</a:t>
            </a:r>
            <a:r>
              <a:rPr lang="en-US" baseline="0" dirty="0" smtClean="0">
                <a:cs typeface="ヒラギノ角ゴ Pro W3" pitchFamily="-111" charset="-128"/>
              </a:rPr>
              <a:t> </a:t>
            </a:r>
            <a:r>
              <a:rPr lang="en-US" dirty="0" smtClean="0">
                <a:cs typeface="ヒラギノ角ゴ Pro W3" pitchFamily="-111" charset="-128"/>
              </a:rPr>
              <a:t>checks and balances in laws related to privacy in the United States. This law extends the tap and trace</a:t>
            </a:r>
            <a:r>
              <a:rPr lang="en-US" baseline="0" dirty="0" smtClean="0">
                <a:cs typeface="ヒラギノ角ゴ Pro W3" pitchFamily="-111" charset="-128"/>
              </a:rPr>
              <a:t> </a:t>
            </a:r>
            <a:r>
              <a:rPr lang="en-US" dirty="0" smtClean="0">
                <a:cs typeface="ヒラギノ角ゴ Pro W3" pitchFamily="-111" charset="-128"/>
              </a:rPr>
              <a:t>provisions of existing wiretap statutes to the Internet and mandates certain technological modifications at ISPs to facilitate electronic wiretaps on the Internet and for ISPs to cooperate with the government to aid monitoring. </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24</a:t>
            </a:fld>
            <a:endParaRPr lang="en-US" altLang="en-US" dirty="0" smtClean="0"/>
          </a:p>
        </p:txBody>
      </p:sp>
    </p:spTree>
    <p:extLst>
      <p:ext uri="{BB962C8B-B14F-4D97-AF65-F5344CB8AC3E}">
        <p14:creationId xmlns:p14="http://schemas.microsoft.com/office/powerpoint/2010/main" val="3647236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r>
              <a:rPr lang="en-US" dirty="0" smtClean="0">
                <a:cs typeface="ヒラギノ角ゴ Pro W3" pitchFamily="-111" charset="-128"/>
              </a:rPr>
              <a:t>The act also permits the Justice Department to proceed with its rollout of the Carnivore program, an eavesdropping program for the Internet. Much controversy exists over Carnivore, but until it’s changed, the Patriot Act mandates that ISPs cooperate and facilitate monitoring. In recent actions, the name Carnivore has been retired, but the right of the government to eavesdrop and monitor communications continues to be a hot topic and one where actions continue. </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25</a:t>
            </a:fld>
            <a:endParaRPr lang="en-US" altLang="en-US" dirty="0" smtClean="0"/>
          </a:p>
        </p:txBody>
      </p:sp>
    </p:spTree>
    <p:extLst>
      <p:ext uri="{BB962C8B-B14F-4D97-AF65-F5344CB8AC3E}">
        <p14:creationId xmlns:p14="http://schemas.microsoft.com/office/powerpoint/2010/main" val="103897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a:t>The Patriot Act also permits federal law enforcement personnel to investigate computer trespass (intrusions) and enacts civil penalties for trespassers.</a:t>
            </a:r>
          </a:p>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26</a:t>
            </a:fld>
            <a:endParaRPr lang="en-US" altLang="en-US" dirty="0" smtClean="0"/>
          </a:p>
        </p:txBody>
      </p:sp>
    </p:spTree>
    <p:extLst>
      <p:ext uri="{BB962C8B-B14F-4D97-AF65-F5344CB8AC3E}">
        <p14:creationId xmlns:p14="http://schemas.microsoft.com/office/powerpoint/2010/main" val="2279156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27</a:t>
            </a:fld>
            <a:endParaRPr lang="en-US" altLang="en-US" dirty="0" smtClean="0"/>
          </a:p>
        </p:txBody>
      </p:sp>
    </p:spTree>
    <p:extLst>
      <p:ext uri="{BB962C8B-B14F-4D97-AF65-F5344CB8AC3E}">
        <p14:creationId xmlns:p14="http://schemas.microsoft.com/office/powerpoint/2010/main" val="2584705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28</a:t>
            </a:fld>
            <a:endParaRPr lang="en-US" altLang="en-US" dirty="0" smtClean="0"/>
          </a:p>
        </p:txBody>
      </p:sp>
    </p:spTree>
    <p:extLst>
      <p:ext uri="{BB962C8B-B14F-4D97-AF65-F5344CB8AC3E}">
        <p14:creationId xmlns:p14="http://schemas.microsoft.com/office/powerpoint/2010/main" val="121350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r>
              <a:rPr lang="en-US" dirty="0" smtClean="0">
                <a:cs typeface="ヒラギノ角ゴ Pro W3" pitchFamily="-111" charset="-128"/>
              </a:rPr>
              <a:t>Since the majority of firms use computerized systems, this places internal auditors into the IT shops, verifying that the systems have adequate controls to ensure the integrity and accuracy of financial reporting. These controls have resulted in controversy over the cost of maintaining them versus the risk of not using them.</a:t>
            </a:r>
          </a:p>
          <a:p>
            <a:pPr marL="0" indent="0">
              <a:buFont typeface="Arial" panose="020B0604020202020204" pitchFamily="34" charset="0"/>
              <a:buNone/>
              <a:defRPr/>
            </a:pPr>
            <a:endParaRPr lang="en-US" dirty="0" smtClean="0">
              <a:cs typeface="ヒラギノ角ゴ Pro W3" pitchFamily="-111" charset="-128"/>
            </a:endParaRPr>
          </a:p>
          <a:p>
            <a:pPr marL="0" indent="0">
              <a:buFont typeface="Arial" panose="020B0604020202020204" pitchFamily="34" charset="0"/>
              <a:buNone/>
              <a:defRPr/>
            </a:pPr>
            <a:r>
              <a:rPr lang="en-US" dirty="0" smtClean="0">
                <a:cs typeface="ヒラギノ角ゴ Pro W3" pitchFamily="-111" charset="-128"/>
              </a:rPr>
              <a:t>Section 404 requires firms to establish a control-based framework designed to detect or prevent fraud that would result in misstatement of financials. In simple terms, these controls should detect insider activity that would defraud the firm. This has significant impacts on the internal security controls, because a system administrator with root-level access could perform many if not all tasks associated with fraud and would have the ability to alter logs and cover his tracks. Likewise, certain levels of power users of financial accounting programs would also have significant capability to alter records.</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29</a:t>
            </a:fld>
            <a:endParaRPr lang="en-US" altLang="en-US" dirty="0" smtClean="0"/>
          </a:p>
        </p:txBody>
      </p:sp>
    </p:spTree>
    <p:extLst>
      <p:ext uri="{BB962C8B-B14F-4D97-AF65-F5344CB8AC3E}">
        <p14:creationId xmlns:p14="http://schemas.microsoft.com/office/powerpoint/2010/main" val="962876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30</a:t>
            </a:fld>
            <a:endParaRPr lang="en-US" altLang="en-US" dirty="0" smtClean="0"/>
          </a:p>
        </p:txBody>
      </p:sp>
    </p:spTree>
    <p:extLst>
      <p:ext uri="{BB962C8B-B14F-4D97-AF65-F5344CB8AC3E}">
        <p14:creationId xmlns:p14="http://schemas.microsoft.com/office/powerpoint/2010/main" val="295838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a:t>Section 404 requires firms to establish a control-based framework designed to detect or prevent fraud that would result in misstatement of financials. In simple terms, these controls should detect insider activity that would defraud the firm. </a:t>
            </a: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31</a:t>
            </a:fld>
            <a:endParaRPr lang="en-US" altLang="en-US" dirty="0" smtClean="0"/>
          </a:p>
        </p:txBody>
      </p:sp>
    </p:spTree>
    <p:extLst>
      <p:ext uri="{BB962C8B-B14F-4D97-AF65-F5344CB8AC3E}">
        <p14:creationId xmlns:p14="http://schemas.microsoft.com/office/powerpoint/2010/main" val="2633556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a:t>This has significant impacts on the internal security controls, because a system administrator with root-level access could perform many if not all tasks associated with fraud and would have the ability to alter logs and cover his tracks. Likewise, certain levels of power users of financial accounting programs would also have significant capability to alter records.</a:t>
            </a:r>
          </a:p>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32</a:t>
            </a:fld>
            <a:endParaRPr lang="en-US" altLang="en-US" dirty="0" smtClean="0"/>
          </a:p>
        </p:txBody>
      </p:sp>
    </p:spTree>
    <p:extLst>
      <p:ext uri="{BB962C8B-B14F-4D97-AF65-F5344CB8AC3E}">
        <p14:creationId xmlns:p14="http://schemas.microsoft.com/office/powerpoint/2010/main" val="2560454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b="1" dirty="0" smtClean="0"/>
              <a:t>Exam Tip:</a:t>
            </a:r>
            <a:r>
              <a:rPr lang="en-US" dirty="0" smtClean="0"/>
              <a:t> There are three forms of computer involvement in criminal activity:</a:t>
            </a:r>
          </a:p>
          <a:p>
            <a:pPr marL="171450" indent="-171450">
              <a:buFont typeface="Arial" panose="020B0604020202020204" pitchFamily="34" charset="0"/>
              <a:buChar char="•"/>
              <a:defRPr/>
            </a:pPr>
            <a:r>
              <a:rPr lang="en-US" dirty="0" smtClean="0"/>
              <a:t>The computer as a tool of the crime</a:t>
            </a:r>
          </a:p>
          <a:p>
            <a:pPr marL="171450" indent="-171450">
              <a:buFont typeface="Arial" panose="020B0604020202020204" pitchFamily="34" charset="0"/>
              <a:buChar char="•"/>
              <a:defRPr/>
            </a:pPr>
            <a:r>
              <a:rPr lang="en-US" dirty="0" smtClean="0"/>
              <a:t>The computer as a victim of a crime</a:t>
            </a:r>
          </a:p>
          <a:p>
            <a:pPr marL="171450" indent="-171450">
              <a:buFont typeface="Arial" panose="020B0604020202020204" pitchFamily="34" charset="0"/>
              <a:buChar char="•"/>
              <a:defRPr/>
            </a:pPr>
            <a:r>
              <a:rPr lang="en-US" dirty="0" smtClean="0"/>
              <a:t>The computer that is incidental to a crime.</a:t>
            </a:r>
          </a:p>
          <a:p>
            <a:pPr>
              <a:defRPr/>
            </a:pPr>
            <a:endParaRPr lang="en-US" dirty="0" smtClean="0"/>
          </a:p>
          <a:p>
            <a:pPr>
              <a:defRPr/>
            </a:pPr>
            <a:r>
              <a:rPr lang="en-US" dirty="0" smtClean="0"/>
              <a:t>Just as crime is not a new phenomenon, neither is the use of computers, and cybercrime has a history of several decades. </a:t>
            </a:r>
            <a:r>
              <a:rPr lang="en-US" sz="1200" i="0" kern="1200" dirty="0" smtClean="0">
                <a:solidFill>
                  <a:schemeClr val="tx1"/>
                </a:solidFill>
                <a:effectLst/>
                <a:latin typeface="Arial" charset="0"/>
                <a:ea typeface="ヒラギノ角ゴ Pro W3" pitchFamily="-111" charset="-128"/>
                <a:cs typeface="ヒラギノ角ゴ Pro W3" pitchFamily="-111" charset="-128"/>
              </a:rPr>
              <a:t>What is new is how computers are involved in criminal activities. The legal system has been slow to react, and law enforcement has been hampered by their own challenges in responding to the new threats posed by high-tech crime.</a:t>
            </a:r>
            <a:endParaRPr lang="en-US" dirty="0" smtClean="0"/>
          </a:p>
          <a:p>
            <a:pPr>
              <a:defRPr/>
            </a:pPr>
            <a:endParaRPr lang="en-US" dirty="0" smtClean="0"/>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What comes to mind when most people think about cybercrime is a computer that is targeted and attacked by an intruder. The criminal attempts to benefit from some form of unauthorized activity associated with a computer. In the 1980s and ’90s, cybercrime was mainly virus and worm attacks, each exacting some form of damage, yet the gain for the criminal was usually negligible. Enter the 21st century, with new forms of malware, rootkits, and targeted attacks; criminals can now target individual users and their bank accounts. In the current environment it is easy to predict where this form of attack will occur—if money is involved, a criminal will attempt to obtain a cut. A common method of criminal activity is computer-based fraud. Advertising on the Internet is big business, and hence the “new” crime of </a:t>
            </a:r>
            <a:r>
              <a:rPr lang="en-US" sz="1200" b="1" i="0" kern="1200" dirty="0" smtClean="0">
                <a:solidFill>
                  <a:schemeClr val="tx1"/>
                </a:solidFill>
                <a:effectLst/>
                <a:latin typeface="Arial" charset="0"/>
                <a:ea typeface="ヒラギノ角ゴ Pro W3" pitchFamily="-111" charset="-128"/>
                <a:cs typeface="ヒラギノ角ゴ Pro W3" pitchFamily="-111" charset="-128"/>
              </a:rPr>
              <a:t>click fraud </a:t>
            </a:r>
            <a:r>
              <a:rPr lang="en-US" sz="1200" i="0" kern="1200" dirty="0" smtClean="0">
                <a:solidFill>
                  <a:schemeClr val="tx1"/>
                </a:solidFill>
                <a:effectLst/>
                <a:latin typeface="Arial" charset="0"/>
                <a:ea typeface="ヒラギノ角ゴ Pro W3" pitchFamily="-111" charset="-128"/>
                <a:cs typeface="ヒラギノ角ゴ Pro W3" pitchFamily="-111" charset="-128"/>
              </a:rPr>
              <a:t>is now a concern. Click fraud involves a piece of malware that defrauds the advertising revenue counter engine through fraudulent user clicks.</a:t>
            </a:r>
            <a:endParaRPr lang="en-US" dirty="0"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A263D5C-B617-4AC0-920F-B1A46092A67C}" type="slidenum">
              <a:rPr lang="en-US" altLang="en-US" smtClean="0"/>
              <a:pPr eaLnBrk="1" hangingPunct="1"/>
              <a:t>6</a:t>
            </a:fld>
            <a:endParaRPr lang="en-US" altLang="en-US" dirty="0" smtClean="0"/>
          </a:p>
        </p:txBody>
      </p:sp>
    </p:spTree>
    <p:extLst>
      <p:ext uri="{BB962C8B-B14F-4D97-AF65-F5344CB8AC3E}">
        <p14:creationId xmlns:p14="http://schemas.microsoft.com/office/powerpoint/2010/main" val="2505919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marL="0" indent="0">
              <a:buFont typeface="Arial" panose="020B0604020202020204" pitchFamily="34" charset="0"/>
              <a:buNone/>
              <a:defRPr/>
            </a:pPr>
            <a:endParaRPr lang="en-US" dirty="0" smtClean="0">
              <a:cs typeface="ヒラギノ角ゴ Pro W3" pitchFamily="-111"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BD3C71C-6B6E-49D2-BC2E-A2A7BAD60319}" type="slidenum">
              <a:rPr lang="en-US" altLang="en-US" smtClean="0"/>
              <a:pPr eaLnBrk="1" hangingPunct="1"/>
              <a:t>33</a:t>
            </a:fld>
            <a:endParaRPr lang="en-US" altLang="en-US" dirty="0" smtClean="0"/>
          </a:p>
        </p:txBody>
      </p:sp>
    </p:spTree>
    <p:extLst>
      <p:ext uri="{BB962C8B-B14F-4D97-AF65-F5344CB8AC3E}">
        <p14:creationId xmlns:p14="http://schemas.microsoft.com/office/powerpoint/2010/main" val="3128630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payment card industry, including the powerhouses of MasterCard and Visa, through its PCI Security Standards Council designed a private-sector initiative to protect payment card information between banks and merchants. The </a:t>
            </a:r>
            <a:r>
              <a:rPr lang="en-US" b="1" dirty="0" smtClean="0"/>
              <a:t>Payment Card Industry Data Security Standard (PCI DSS)</a:t>
            </a:r>
            <a:r>
              <a:rPr lang="en-US" dirty="0" smtClean="0"/>
              <a:t> is a set of contractual rules governing how credit card data is to be protected (see the Tech Tip sidebar “PCI DSS Objectives and Requirements”). The current</a:t>
            </a:r>
            <a:r>
              <a:rPr lang="en-US" baseline="0" dirty="0" smtClean="0"/>
              <a:t> </a:t>
            </a:r>
            <a:r>
              <a:rPr lang="en-US" dirty="0" smtClean="0"/>
              <a:t>version is 3.1, which was released in April 2015. This is a voluntary, private sector initiative that is proscriptive in its security guidance. Merchants and vendors can choose not to adopt these measures, but the standard has a steep price for noncompliance; the transaction fee for noncompliant vendors can be significantly higher, fines up to $500,000 can be levied, and in extreme cases the ability to process credit cards can be revoked.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35</a:t>
            </a:fld>
            <a:endParaRPr lang="en-US" altLang="en-US" dirty="0"/>
          </a:p>
        </p:txBody>
      </p:sp>
    </p:spTree>
    <p:extLst>
      <p:ext uri="{BB962C8B-B14F-4D97-AF65-F5344CB8AC3E}">
        <p14:creationId xmlns:p14="http://schemas.microsoft.com/office/powerpoint/2010/main" val="225293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36</a:t>
            </a:fld>
            <a:endParaRPr lang="en-US" altLang="en-US" dirty="0"/>
          </a:p>
        </p:txBody>
      </p:sp>
    </p:spTree>
    <p:extLst>
      <p:ext uri="{BB962C8B-B14F-4D97-AF65-F5344CB8AC3E}">
        <p14:creationId xmlns:p14="http://schemas.microsoft.com/office/powerpoint/2010/main" val="1044082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37</a:t>
            </a:fld>
            <a:endParaRPr lang="en-US" altLang="en-US" dirty="0"/>
          </a:p>
        </p:txBody>
      </p:sp>
    </p:spTree>
    <p:extLst>
      <p:ext uri="{BB962C8B-B14F-4D97-AF65-F5344CB8AC3E}">
        <p14:creationId xmlns:p14="http://schemas.microsoft.com/office/powerpoint/2010/main" val="3379101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Export controls on commercial encryption products are administered by the Bureau of Industry and Security (BIS) in the U.S. Department of Commerce. The responsibility for export control and jurisdiction was transferred from the State</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Department to the Commerce Department in 1996 and updated on June 6, 2002. Rules governing exports of encryption are found in the Export Administration Regulations (EAR), 15 C.F.R. Parts 730–774. Sections 740.13, 740.17, and 742.15 are the principal references for the export of encryption items.</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Violation of encryption export regulations is a serious matter and is not an issue to take lightly. Until recently, encryption protection was accorded the same level of attention as the export of weapons for war. With the rise of the Internet, widespread personal computing, and the need for secure connections for e-commerce, this position has relaxed somewhat.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38</a:t>
            </a:fld>
            <a:endParaRPr lang="en-US" altLang="en-US" dirty="0"/>
          </a:p>
        </p:txBody>
      </p:sp>
    </p:spTree>
    <p:extLst>
      <p:ext uri="{BB962C8B-B14F-4D97-AF65-F5344CB8AC3E}">
        <p14:creationId xmlns:p14="http://schemas.microsoft.com/office/powerpoint/2010/main" val="893903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 encryption export control policy continues to rest on three principles: review of encryption products prior to sale, streamlined post-export reporting, and license review of certain exports of strong encryption to foreign government end users. The current set of U.S. rules requires notification to the BIS for export in all cases, but the restrictions are significantly lessened for mass-market products, as defined by all of the following:</a:t>
            </a:r>
          </a:p>
          <a:p>
            <a:endParaRPr lang="en-US" dirty="0" smtClean="0"/>
          </a:p>
          <a:p>
            <a:pPr lvl="0"/>
            <a:r>
              <a:rPr lang="en-US" sz="1200" i="0" kern="1200" dirty="0" smtClean="0">
                <a:solidFill>
                  <a:schemeClr val="tx1"/>
                </a:solidFill>
                <a:effectLst/>
                <a:latin typeface="Arial" charset="0"/>
                <a:ea typeface="ヒラギノ角ゴ Pro W3" pitchFamily="-111" charset="-128"/>
                <a:cs typeface="ヒラギノ角ゴ Pro W3" pitchFamily="-111" charset="-128"/>
              </a:rPr>
              <a:t>■ They are generally available to the public by being sold, without restriction, from stock at retail selling points by any of these means:</a:t>
            </a:r>
          </a:p>
          <a:p>
            <a:pPr lvl="1"/>
            <a:r>
              <a:rPr lang="en-US" sz="1200" i="0" kern="1200" dirty="0" smtClean="0">
                <a:solidFill>
                  <a:schemeClr val="tx1"/>
                </a:solidFill>
                <a:effectLst/>
                <a:latin typeface="Arial" charset="0"/>
                <a:ea typeface="ヒラギノ角ゴ Pro W3" pitchFamily="-111" charset="-128"/>
                <a:cs typeface="ヒラギノ角ゴ Pro W3" pitchFamily="-111" charset="-128"/>
              </a:rPr>
              <a:t>■ Over-the-counter transactions</a:t>
            </a:r>
          </a:p>
          <a:p>
            <a:pPr lvl="1"/>
            <a:r>
              <a:rPr lang="en-US" sz="1200" i="0" kern="1200" dirty="0" smtClean="0">
                <a:solidFill>
                  <a:schemeClr val="tx1"/>
                </a:solidFill>
                <a:effectLst/>
                <a:latin typeface="Arial" charset="0"/>
                <a:ea typeface="ヒラギノ角ゴ Pro W3" pitchFamily="-111" charset="-128"/>
                <a:cs typeface="ヒラギノ角ゴ Pro W3" pitchFamily="-111" charset="-128"/>
              </a:rPr>
              <a:t>■ Mail-order transactions</a:t>
            </a:r>
          </a:p>
          <a:p>
            <a:pPr lvl="1"/>
            <a:r>
              <a:rPr lang="en-US" sz="1200" i="0" kern="1200" dirty="0" smtClean="0">
                <a:solidFill>
                  <a:schemeClr val="tx1"/>
                </a:solidFill>
                <a:effectLst/>
                <a:latin typeface="Arial" charset="0"/>
                <a:ea typeface="ヒラギノ角ゴ Pro W3" pitchFamily="-111" charset="-128"/>
                <a:cs typeface="ヒラギノ角ゴ Pro W3" pitchFamily="-111" charset="-128"/>
              </a:rPr>
              <a:t>■ Electronic transactions</a:t>
            </a:r>
          </a:p>
          <a:p>
            <a:pPr lvl="1"/>
            <a:r>
              <a:rPr lang="en-US" sz="1200" i="0" kern="1200" dirty="0" smtClean="0">
                <a:solidFill>
                  <a:schemeClr val="tx1"/>
                </a:solidFill>
                <a:effectLst/>
                <a:latin typeface="Arial" charset="0"/>
                <a:ea typeface="ヒラギノ角ゴ Pro W3" pitchFamily="-111" charset="-128"/>
                <a:cs typeface="ヒラギノ角ゴ Pro W3" pitchFamily="-111" charset="-128"/>
              </a:rPr>
              <a:t>■ Telephone call transactions</a:t>
            </a:r>
          </a:p>
          <a:p>
            <a:pPr lvl="0"/>
            <a:r>
              <a:rPr lang="en-US" sz="1200" i="0" kern="1200" dirty="0" smtClean="0">
                <a:solidFill>
                  <a:schemeClr val="tx1"/>
                </a:solidFill>
                <a:effectLst/>
                <a:latin typeface="Arial" charset="0"/>
                <a:ea typeface="ヒラギノ角ゴ Pro W3" pitchFamily="-111" charset="-128"/>
                <a:cs typeface="ヒラギノ角ゴ Pro W3" pitchFamily="-111" charset="-128"/>
              </a:rPr>
              <a:t>■ The cryptographic functionality cannot easily be changed by the user.</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They are designed for installation by the user without further substantial support by the supplier.</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When necessary, details of the items are accessible and will be provided, upon request, to the appropriate authority in the exporter’s country in order to ascertain compliance with export regulations.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smtClean="0"/>
          </a:p>
          <a:p>
            <a:r>
              <a:rPr lang="en-US" dirty="0" smtClean="0"/>
              <a:t>As you can see, this is a very technical area, with significant rules and significant penalties for infractions. The best rule is that whenever you are faced with a situation involving the export of encryption-containing software, first consult an expert and get the appropriate permission or a statement that</a:t>
            </a:r>
            <a:r>
              <a:rPr lang="en-US" baseline="0" dirty="0" smtClean="0"/>
              <a:t> </a:t>
            </a:r>
            <a:r>
              <a:rPr lang="en-US" dirty="0" smtClean="0"/>
              <a:t>permission is not required. This is one case where it is better to be safe than sorry.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39</a:t>
            </a:fld>
            <a:endParaRPr lang="en-US" altLang="en-US" dirty="0"/>
          </a:p>
        </p:txBody>
      </p:sp>
    </p:spTree>
    <p:extLst>
      <p:ext uri="{BB962C8B-B14F-4D97-AF65-F5344CB8AC3E}">
        <p14:creationId xmlns:p14="http://schemas.microsoft.com/office/powerpoint/2010/main" val="1399363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Export control rules for encryption technologies fall under the Wassenaar Arrangement, an international arrangement on export controls for conventional arms and dual-use goods and technologies (see the Tech Tip sidebar, “Wassenaar Arrangement”). The Wassenaar Arrangement was established to contribute to regional and international security and stability by promoting transparency and greater responsibility in transfers of conventional arms and dual-use goods and technologies, thus preventing destabilizing accumulations. Participating states, of which the United States is one of 41, will seek, through their own national policies and laws, to ensure that transfers of these items do not contribute to the development or enhancement of military capabilities that undermine these goals, and are not diverted to support such capabilities.</a:t>
            </a:r>
          </a:p>
          <a:p>
            <a:endParaRPr lang="en-US" dirty="0" smtClean="0"/>
          </a:p>
          <a:p>
            <a:r>
              <a:rPr lang="en-US" dirty="0" smtClean="0"/>
              <a:t>Many nations have more restrictive policies than those agreed upon as part of the Wassenaar Arrangement. Australia, New Zealand, United States, France, and Russia go further than is required under Wassenaar and restrict general-purpose cryptographic software as dual-use goods through national laws. The Wassenaar Arrangement has had a significant impact on cryptography export controls, and there seems little doubt that some of the nations represented will seek to use the next round to move toward a more repressive cryptography export control regime based on their own national laws. There are ongoing campaigns to attempt to influence other members of the agreement toward less restrictive rules or, in some cases, no rules. These lobbying efforts are based on e-commerce and privacy arguments.</a:t>
            </a:r>
          </a:p>
          <a:p>
            <a:endParaRPr lang="en-US" dirty="0" smtClean="0"/>
          </a:p>
          <a:p>
            <a:r>
              <a:rPr lang="en-US" dirty="0" smtClean="0"/>
              <a:t>Digital rights management, secure USB solutions, digital signatures, and Secure Sockets Layer (SSL)–secured connections are examples of common behind-the-scenes use of cryptographic technologies. In 2007, the United Kingdom passed a new law mandating that when requested by UK authorities, either police or military, encryption keys must be provided to permit decryption of information associated with terror or criminal investigation. Failure to deliver either the keys or decrypted data can result in an automatic prison sentence of two to five years. Although this seems reasonable, it has been argued that such actions will drive certain financial entities offshore, as the rule applies only to data housed in the United Kingdom. As for deterrence, the two-year sentence may be lighter than a conviction for trafficking in child pornography; hence the law seems not to be as useful as it seems at first glance.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40</a:t>
            </a:fld>
            <a:endParaRPr lang="en-US" altLang="en-US" dirty="0"/>
          </a:p>
        </p:txBody>
      </p:sp>
    </p:spTree>
    <p:extLst>
      <p:ext uri="{BB962C8B-B14F-4D97-AF65-F5344CB8AC3E}">
        <p14:creationId xmlns:p14="http://schemas.microsoft.com/office/powerpoint/2010/main" val="3827717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a ring and wax seal, a stamp, or a scrawl indicating a name, signatures have been used to affix a sign of one’s approval for centuries. As communications have moved into the digital realm, signatures need to evolve with the new medium, and hence digital signatures were invented. Using elements of cryptography to establish integrity and nonrepudiation, digital signature schemes can actually offer more functionality than their predecessors in the paper-based world.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41</a:t>
            </a:fld>
            <a:endParaRPr lang="en-US" altLang="en-US" dirty="0"/>
          </a:p>
        </p:txBody>
      </p:sp>
    </p:spTree>
    <p:extLst>
      <p:ext uri="{BB962C8B-B14F-4D97-AF65-F5344CB8AC3E}">
        <p14:creationId xmlns:p14="http://schemas.microsoft.com/office/powerpoint/2010/main" val="3908833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October 1, 2000, the Electronic Signatures in Global and National Commerce Act (commonly called the E-Sign law) went into effect in the United States. This law implements a simple principle: a signature, contract, or other record may not be denied legal effect, validity, or enforceability solely because it is in electronic form. Another source of law on digital signatures is the Uniform Electronic Transactions Act (UETA), which was developed by the National Conference of Commissioners on Uniform State Laws (NCCUSL) and has been adopted in all but four states—Georgia, Illinois, New York, and Washington—which have adopted a non-uniform version of UETA. The precise relationship between the federal E-Sign law and UETA has yet to be resolved and will most likely be worked out through litigation in the courts over complex technical issues.</a:t>
            </a:r>
          </a:p>
          <a:p>
            <a:endParaRPr lang="en-US" dirty="0" smtClean="0"/>
          </a:p>
          <a:p>
            <a:r>
              <a:rPr lang="en-US" dirty="0" smtClean="0"/>
              <a:t>Many states have adopted digital signature laws, the first being Utah in 1995. The Utah law, which has been used as a model by several other states, confirms the legal status of digital signatures as valid signatures, provides for use of state-licensed certification authorities, endorses the use of public key encryption technology, and authorizes online databases called repositories, where public keys would be available. The Utah act specifies a negligence standard regarding private encryption keys and places no limit on liability. Thus, if a criminal uses a consumer’s private key to commit fraud, the consumer is financially responsible for that fraud, unless the consumer can prove that he or she used reasonable care in safeguarding the private key. Consumers assume a duty of care when they adopt the use of digital signatures for their transactions, not unlike the care required for PINs on debit cards.</a:t>
            </a:r>
          </a:p>
          <a:p>
            <a:endParaRPr lang="en-US" dirty="0" smtClean="0"/>
          </a:p>
          <a:p>
            <a:r>
              <a:rPr lang="en-US" dirty="0" smtClean="0"/>
              <a:t>From a practical standpoint, the existence of the E-Sign law and UETA has enabled e-commerce transactions to proceed, and the resolution of the technical details via court actions will probably have little effect on consumers beyond the need to exercise reasonable care over their signature keys. For the most part, software will handle these issues for the typical user.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42</a:t>
            </a:fld>
            <a:endParaRPr lang="en-US" altLang="en-US" dirty="0"/>
          </a:p>
        </p:txBody>
      </p:sp>
    </p:spTree>
    <p:extLst>
      <p:ext uri="{BB962C8B-B14F-4D97-AF65-F5344CB8AC3E}">
        <p14:creationId xmlns:p14="http://schemas.microsoft.com/office/powerpoint/2010/main" val="13931302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United Nations has a mandate to further harmonize international trade. With this in mind, the UN General Assembly adopted in 1996 the United Nations Commission on International Trade Law (UNCITRAL) Model Law on Electronic Commerce. To implement specific technical aspects of this model law, more work on electronic signatures was needed. The General Assembly then adopted in 2001 the UNCITRAL Model Law on Electronic Signatures. These model laws have become the basis for many national and international efforts in this area.</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43</a:t>
            </a:fld>
            <a:endParaRPr lang="en-US" altLang="en-US" dirty="0"/>
          </a:p>
        </p:txBody>
      </p:sp>
    </p:spTree>
    <p:extLst>
      <p:ext uri="{BB962C8B-B14F-4D97-AF65-F5344CB8AC3E}">
        <p14:creationId xmlns:p14="http://schemas.microsoft.com/office/powerpoint/2010/main" val="327564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What comes to mind when most people think about cybercrime is a computer that is targeted and attacked by an intruder. The criminal attempts to benefit from some form of unauthorized activity associated with a computer. In the 1980s and ’90s, cybercrime was mainly virus and worm attacks, each exacting some form of damage, yet the gain for the criminal was usually negligible. Enter the 21st century, with new forms of malware, rootkits, and targeted attacks; criminals can now target individual users and their bank accounts. In the current environment it is easy to predict where this form of attack will occur—if money is involved, a criminal will attempt to obtain a cut.</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leader in the Internet auction space, eBay, and its subsidiary, PayPal, are frequent targets of fraud. Whether the fraud occurs by fraudulent listing, fraudulent bidding, or outright stealing of merchandise, the results are the same: a crime is committed. As users move toward online banking and stock trading, so moves the criminal element. Malware designed to install a keystroke logger and then watch for bank/brokerage logins is common on the Internet. Once the attacker finds the targets, he can begin looting accounts. His risk of getting caught and prosecuted is exceedingly low. Walk into a bank in the United States and rob it, and the odds are better than 95 percent that you will be doing time in federal prison after the FBI hunts you down and slaps the cuffs on your wrists. Do the same crime via a computer, and the odds are even better for the opposite: less than 1 percent of these attackers are caught and prosecuted.</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A263D5C-B617-4AC0-920F-B1A46092A67C}" type="slidenum">
              <a:rPr lang="en-US" altLang="en-US" smtClean="0"/>
              <a:pPr eaLnBrk="1" hangingPunct="1"/>
              <a:t>7</a:t>
            </a:fld>
            <a:endParaRPr lang="en-US" altLang="en-US" dirty="0" smtClean="0"/>
          </a:p>
        </p:txBody>
      </p:sp>
    </p:spTree>
    <p:extLst>
      <p:ext uri="{BB962C8B-B14F-4D97-AF65-F5344CB8AC3E}">
        <p14:creationId xmlns:p14="http://schemas.microsoft.com/office/powerpoint/2010/main" val="316788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Canada was an early leader in the use of digital signatures. Singapore, Canada, and the U.S. state of Pennsylvania were the first governments to have digitally signed an interstate contract. This contract, digitally signed in 1998, concerned the establishment of a Global Learning Consortium between the three governments (source: Krypto-Digest Vol. 1, No. 749, June 11, 1998). Canada went on to adopt a national model bill for electronic signatures to promote e-commerce.</a:t>
            </a:r>
          </a:p>
          <a:p>
            <a:endParaRPr lang="en-US" dirty="0" smtClean="0"/>
          </a:p>
          <a:p>
            <a:r>
              <a:rPr lang="en-US" dirty="0" smtClean="0"/>
              <a:t>This bill, the Uniform Electronic Commerce Act (UECA), allows the use of electronic signatures in communications with the government. The law contains general provisions for the equivalence between traditional and electronic signatures (source: BNA ECLR, May 27, 1998, p. 700) and is modeled after the UNCITRAL Model Law on E-Commerce (source: BNA ECLR, September 13, 2000, p. 918). The UECA is similar to Bill C-54,</a:t>
            </a:r>
            <a:r>
              <a:rPr lang="en-US" baseline="0" dirty="0" smtClean="0"/>
              <a:t> </a:t>
            </a:r>
            <a:r>
              <a:rPr lang="en-US" dirty="0" smtClean="0"/>
              <a:t>Personal Information Protection and Electronic Documents Act (PIPEDA), in authorizing governments to use electronic technology to deliver services and communicate with citizens.</a:t>
            </a:r>
          </a:p>
          <a:p>
            <a:endParaRPr lang="en-US" dirty="0" smtClean="0"/>
          </a:p>
          <a:p>
            <a:r>
              <a:rPr lang="en-US" dirty="0" smtClean="0"/>
              <a:t>Individual Canadian provinces have passed similar legislation defining digital signature provisions for e-commerce and government use. These laws are modeled after the UNCITRAL Model Law on E-Commerce to enable widespread use of e-commerce transactions. These laws have also modified the methods of interactions between the citizens and the government, enabling electronic communication in addition to previous forms.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44</a:t>
            </a:fld>
            <a:endParaRPr lang="en-US" altLang="en-US" dirty="0"/>
          </a:p>
        </p:txBody>
      </p:sp>
    </p:spTree>
    <p:extLst>
      <p:ext uri="{BB962C8B-B14F-4D97-AF65-F5344CB8AC3E}">
        <p14:creationId xmlns:p14="http://schemas.microsoft.com/office/powerpoint/2010/main" val="1132492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European Commission adopted a Communication on Digital Signatures and Encryption: “Ensuring Security and Trust in Electronic Communication—Towards a European Framework for Digital Signatures and Encryption.” This communication states that a common framework at the EU level is urgently needed to stimulate “the free circulation of digital signature related products and services within the Internal market” and “the development of new economic activities linked to electronic commerce” as well as “to facilitate the use of digital signatures across national borders.” Community legislation should address common legal requirements for certificate authorities, legal recognition of digital signatures, and international cooperation. This communication was debated, and a common position was presented to the member nations for incorporation into national laws.</a:t>
            </a:r>
          </a:p>
          <a:p>
            <a:endParaRPr lang="en-US" dirty="0" smtClean="0"/>
          </a:p>
          <a:p>
            <a:r>
              <a:rPr lang="en-US" dirty="0" smtClean="0"/>
              <a:t>On May 4, 2000, the European Parliament and Council approved the common position adopted by the council. In June 2000, the final version, the Electronic Commerce Directive (2000/31/EC), was adopted. The directive has been implemented by member states. To implement the articles contained in the directive, member states had to remove barriers, such as legal form requirements, to electronic contracting, leading to uniform digital signature laws across the EU.</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45</a:t>
            </a:fld>
            <a:endParaRPr lang="en-US" altLang="en-US" dirty="0"/>
          </a:p>
        </p:txBody>
      </p:sp>
    </p:spTree>
    <p:extLst>
      <p:ext uri="{BB962C8B-B14F-4D97-AF65-F5344CB8AC3E}">
        <p14:creationId xmlns:p14="http://schemas.microsoft.com/office/powerpoint/2010/main" val="2605576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ability to make flawless copies of digital media has led to another “new” legal issue. For years, the music and video industry has relied on technology to protect its rights with respect to intellectual property. It has been illegal for decades to copy information, such as music and videos, protected by copyright. Even with the law, people have for years made copies of music and videos to share, violating the law. Until the advent of digital copies (see Tech Tip sidebar “Digital Copies and Copyright”), this did not represent a significant economic impact in the eyes of the industry, as the copies were of lesser quality and people would pay for original quality in sufficient numbers to keep the economics of the industry healthy. As such, legal action against piracy was typically limited to large-scale duplication and sale efforts, commonly performed overseas and subsequently shipped to the United States as counterfeit items.</a:t>
            </a:r>
          </a:p>
          <a:p>
            <a:endParaRPr lang="en-US" dirty="0" smtClean="0"/>
          </a:p>
          <a:p>
            <a:r>
              <a:rPr lang="en-US" dirty="0" smtClean="0"/>
              <a:t>The primary statute enacted in the United States to bring copyright legal concerns up to date with the digital world is the </a:t>
            </a:r>
            <a:r>
              <a:rPr lang="en-US" b="1" dirty="0" smtClean="0"/>
              <a:t>Digital Millennium Copyright Act (DMCA)</a:t>
            </a:r>
            <a:r>
              <a:rPr lang="en-US" dirty="0" smtClean="0"/>
              <a:t>. The DMCA states its purpose as follows: “To amend title 17, United States Code, to implement the World Intellectual Property Organization Copyright Treaty and Performances and Phonograms Treaty, and for other purposes.” The majority of this law was well crafted, but one section has drawn considerable comment and criticism. A section of the law makes it illegal to develop, produce, and trade any device or mechanism designed to circumvent technological controls used in copy protection.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46</a:t>
            </a:fld>
            <a:endParaRPr lang="en-US" altLang="en-US" dirty="0"/>
          </a:p>
        </p:txBody>
      </p:sp>
    </p:spTree>
    <p:extLst>
      <p:ext uri="{BB962C8B-B14F-4D97-AF65-F5344CB8AC3E}">
        <p14:creationId xmlns:p14="http://schemas.microsoft.com/office/powerpoint/2010/main" val="1600408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Exemptions are scattered throughout the DMCA, although many were created during various deliberations on the act and do not make sense when the act is viewed in whole. The effect of these exemptions upon people in the software and technology industry is not clear, and until restrained by case law, the DMCA gives large firms with deep legal pockets a potent weapon to use against parties who disclose flaws in encryption technologies used in various products. Actions have already been initiated against individuals and organizations who have reported security holes in products. This will be an active area of legal contention, as the real issues behind digital rights management have yet to be truly resolved.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47</a:t>
            </a:fld>
            <a:endParaRPr lang="en-US" altLang="en-US" dirty="0"/>
          </a:p>
        </p:txBody>
      </p:sp>
    </p:spTree>
    <p:extLst>
      <p:ext uri="{BB962C8B-B14F-4D97-AF65-F5344CB8AC3E}">
        <p14:creationId xmlns:p14="http://schemas.microsoft.com/office/powerpoint/2010/main" val="1255304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Ethics has been a subject of study by philosophers for centuries. It might be surprising to note that ethics associated with computer systems has a history dating back to the beginning of the computing age. The first examination of cybercrime occurred in the late 1960s, when the professional conduct of computer professionals was examined with respect to their activities in the workplace.</a:t>
            </a:r>
          </a:p>
          <a:p>
            <a:endParaRPr lang="en-US" dirty="0" smtClean="0"/>
          </a:p>
          <a:p>
            <a:r>
              <a:rPr lang="en-US" dirty="0" smtClean="0"/>
              <a:t>If we consider ethical behavior to be consistent with that of existing social norms, it can be fairly easy to see what is considered right and wrong. But with the globalization of commerce, and the globalization of communications via the Internet, questions are raised on what is the appropriate social norm. Cultural issues can have wide-ranging effects on this, and although the idea of an appropriate code of conduct for the world is appealing, it is as yet an unachieved objective.</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issue of globalization has significant local effects. If a user wishes to express free speech via the Internet, is this protected behavior or criminal behavior? Different locales have different sets of laws to deal with items such as free speech, with some recognizing the right, and others prohibiting it. With the globalization of business, what are the appropriate controls for intellectual property when some regions support this right, while others do not even recognize intellectual property as something of value, but rather something owned by the collective of society? The challenge in today’s business environment is to establish and communicate a code of ethics so that everyone associated with an enterprise can understand the standards of expected performance.</a:t>
            </a:r>
          </a:p>
          <a:p>
            <a:endParaRPr lang="en-US" sz="1200" i="0" kern="1200" dirty="0" smtClean="0">
              <a:solidFill>
                <a:schemeClr val="tx1"/>
              </a:solidFill>
              <a:effectLst/>
              <a:latin typeface="Arial" charset="0"/>
              <a:ea typeface="ヒラギノ角ゴ Pro W3" pitchFamily="-111" charset="-128"/>
            </a:endParaRPr>
          </a:p>
          <a:p>
            <a:r>
              <a:rPr lang="en-US" dirty="0" smtClean="0"/>
              <a:t>A great source of background information on all things associated with computer security, the SANS Institute published a set of IT ethical guidelines (“IT Code of Ethics”) in April 2004: see www.sans.org/securityresources/ethics.php.</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48</a:t>
            </a:fld>
            <a:endParaRPr lang="en-US" altLang="en-US" dirty="0"/>
          </a:p>
        </p:txBody>
      </p:sp>
    </p:spTree>
    <p:extLst>
      <p:ext uri="{BB962C8B-B14F-4D97-AF65-F5344CB8AC3E}">
        <p14:creationId xmlns:p14="http://schemas.microsoft.com/office/powerpoint/2010/main" val="25298995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altLang="en-US" sz="1000" dirty="0">
              <a:latin typeface="Arial" panose="020B0604020202020204" pitchFamily="34" charset="0"/>
              <a:ea typeface="ＭＳ Ｐゴシック" pitchFamily="34" charset="-128"/>
              <a:cs typeface="Arial" panose="020B0604020202020204" pitchFamily="34"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EB4EE67-EFD0-4C8E-99AC-DE15F71EA97C}" type="slidenum">
              <a:rPr lang="en-US" altLang="en-US" smtClean="0"/>
              <a:pPr eaLnBrk="1" hangingPunct="1"/>
              <a:t>49</a:t>
            </a:fld>
            <a:endParaRPr lang="en-US" altLang="en-US" dirty="0" smtClean="0"/>
          </a:p>
        </p:txBody>
      </p:sp>
    </p:spTree>
    <p:extLst>
      <p:ext uri="{BB962C8B-B14F-4D97-AF65-F5344CB8AC3E}">
        <p14:creationId xmlns:p14="http://schemas.microsoft.com/office/powerpoint/2010/main" val="33895868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Choice</a:t>
            </a:r>
            <a:r>
              <a:rPr lang="en-US" dirty="0" smtClean="0"/>
              <a:t> – refers to the opportunity for the end user to consent to the data collection or to opt out.</a:t>
            </a:r>
          </a:p>
          <a:p>
            <a:r>
              <a:rPr lang="en-US" u="sng" dirty="0" smtClean="0"/>
              <a:t>Consent</a:t>
            </a:r>
            <a:r>
              <a:rPr lang="en-US" dirty="0" smtClean="0"/>
              <a:t> – Refers to the positive affirmation by a customer that she read the notice, understands her choices, and agrees to release her PII for the purposes explained to her.</a:t>
            </a:r>
          </a:p>
          <a:p>
            <a:r>
              <a:rPr lang="en-US" u="sng" dirty="0" smtClean="0"/>
              <a:t>Cookie cutters</a:t>
            </a:r>
            <a:r>
              <a:rPr lang="en-US" dirty="0" smtClean="0"/>
              <a:t> – Small application programs designed to prevent the transfer of cookies between browsers and web servers.</a:t>
            </a:r>
          </a:p>
          <a:p>
            <a:r>
              <a:rPr lang="en-US" u="sng" dirty="0" smtClean="0"/>
              <a:t>Cookies</a:t>
            </a:r>
            <a:r>
              <a:rPr lang="en-US" dirty="0" smtClean="0"/>
              <a:t> – Information stored on a user’s computer by a web server to maintain the state of the connection to the web server. Used primarily so preferences or previously used information can be recalled on future requests to the server.</a:t>
            </a:r>
          </a:p>
          <a:p>
            <a:r>
              <a:rPr lang="en-US" u="sng" dirty="0" smtClean="0"/>
              <a:t>Data protection</a:t>
            </a:r>
            <a:r>
              <a:rPr lang="en-US" dirty="0" smtClean="0"/>
              <a:t> – These are means and efforts used to ensure the confidentiality and integrity of data.</a:t>
            </a:r>
          </a:p>
          <a:p>
            <a:r>
              <a:rPr lang="en-US" u="sng" dirty="0" smtClean="0"/>
              <a:t>Disposal Rule</a:t>
            </a:r>
            <a:r>
              <a:rPr lang="en-US" dirty="0" smtClean="0"/>
              <a:t> – This is a mandate concerning consumer reporting agencies and entities that use consumer reports, regulating that information that is no longer</a:t>
            </a:r>
            <a:r>
              <a:rPr lang="en-US" baseline="0" dirty="0" smtClean="0"/>
              <a:t> </a:t>
            </a:r>
            <a:r>
              <a:rPr lang="en-US" dirty="0" smtClean="0"/>
              <a:t>needed must be properly disposed of, either by burning, pulverizing, or shredding. Any electronic information must be irreversibly destroyed or erased. </a:t>
            </a:r>
          </a:p>
          <a:p>
            <a:r>
              <a:rPr lang="en-US" u="sng" dirty="0" smtClean="0"/>
              <a:t>Freedom of Information Act (FOIA)</a:t>
            </a:r>
            <a:r>
              <a:rPr lang="en-US" dirty="0" smtClean="0"/>
              <a:t> – FOIA was designed to enable public access to U.S. government records, and “public” includes the press, which purportedly acts on the public behalf and widely uses FOIA to obtain information. FOIA carries a presumption of disclosure; the burden is on the government, not the requesting party, to substantiate why information cannot be released. Upon receiving a written request, agencies of the U.S. government are required to disclose those records, unless they can be lawfully withheld from disclosure under one of nine specific exemptions in FOIA. The right of access is ultimately enforceable through the federal court system.</a:t>
            </a:r>
          </a:p>
          <a:p>
            <a:r>
              <a:rPr lang="en-US" u="sng" dirty="0" smtClean="0"/>
              <a:t>Health Insurance Portability and Accountability Act (HIPAA)</a:t>
            </a:r>
            <a:r>
              <a:rPr lang="en-US" dirty="0" smtClean="0"/>
              <a:t> – HIPAA security standards mandate a uniform level of protections regarding all health information that pertains to an individual and is housed or transmitted electronically. The standards mandate safeguards for physical storage, maintenance, transmission, and access to individuals’ health information. HIPAA mandates that organizations that use electronic signatures have to meet standards ensuring information integrity, signer authentication, and nonrepudiation. These standards leave to industry the task of specifying the specific technical solutions and mandate compliance only to significant levels of protection as provided by the rules being released by industry.</a:t>
            </a:r>
          </a:p>
          <a:p>
            <a:r>
              <a:rPr lang="en-US" u="sng" dirty="0" smtClean="0"/>
              <a:t>Identity theft</a:t>
            </a:r>
            <a:r>
              <a:rPr lang="en-US" dirty="0" smtClean="0"/>
              <a:t> – This is the gathering of PII of another individual, and using it in an abusive manner as though it were your own identity.</a:t>
            </a:r>
          </a:p>
          <a:p>
            <a:r>
              <a:rPr lang="en-US" u="sng" dirty="0" smtClean="0"/>
              <a:t>Notice</a:t>
            </a:r>
            <a:r>
              <a:rPr lang="en-US" dirty="0" smtClean="0"/>
              <a:t> – Refers to informing the customer that PII will be collected and used and/or stored.</a:t>
            </a:r>
          </a:p>
          <a:p>
            <a:r>
              <a:rPr lang="en-US" u="sng" dirty="0" smtClean="0"/>
              <a:t>Notice of Privacy Practices (NPP)</a:t>
            </a:r>
            <a:r>
              <a:rPr lang="en-US" dirty="0" smtClean="0"/>
              <a:t> – This is a notice to patients that details the information that will be collected and the uses and safeguards that are applied. These can be fairly lengthy and detailed documents, and in many cases are in a booklet form.</a:t>
            </a:r>
          </a:p>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51</a:t>
            </a:fld>
            <a:endParaRPr lang="en-US" altLang="en-US" dirty="0"/>
          </a:p>
        </p:txBody>
      </p:sp>
    </p:spTree>
    <p:extLst>
      <p:ext uri="{BB962C8B-B14F-4D97-AF65-F5344CB8AC3E}">
        <p14:creationId xmlns:p14="http://schemas.microsoft.com/office/powerpoint/2010/main" val="3890718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Opt-in</a:t>
            </a:r>
            <a:r>
              <a:rPr lang="en-US" baseline="0" dirty="0" smtClean="0"/>
              <a:t> – The primary privacy standard in the EU, where a party must opt in to sharing, otherwise the default option is not to share the information or give permission for other use.</a:t>
            </a:r>
          </a:p>
          <a:p>
            <a:r>
              <a:rPr lang="en-US" u="sng" dirty="0" smtClean="0"/>
              <a:t>Opt-out</a:t>
            </a:r>
            <a:r>
              <a:rPr lang="en-US" dirty="0" smtClean="0"/>
              <a:t> – The primary privacy standard in the US, where a party must opt out of sharing; otherwise, the default option is to share the information and give</a:t>
            </a:r>
            <a:r>
              <a:rPr lang="en-US" baseline="0" dirty="0" smtClean="0"/>
              <a:t> </a:t>
            </a:r>
            <a:r>
              <a:rPr lang="en-US" dirty="0" smtClean="0"/>
              <a:t>permission for other use.</a:t>
            </a:r>
          </a:p>
          <a:p>
            <a:r>
              <a:rPr lang="en-US" u="sng" dirty="0" smtClean="0"/>
              <a:t>Personal Information Protection and Electronic Data Act (PIPEDA)</a:t>
            </a:r>
            <a:r>
              <a:rPr lang="en-US" dirty="0" smtClean="0"/>
              <a:t> – Regulations that require that personal information be collected and used only for appropriate purposes. Individuals must be notified as to why the information is requested and how it will be used. The act has safeguards associated with storage, use, reuse, and retention.</a:t>
            </a:r>
          </a:p>
          <a:p>
            <a:r>
              <a:rPr lang="en-US" u="sng" dirty="0" smtClean="0"/>
              <a:t>Personally identifiable information (PII)</a:t>
            </a:r>
            <a:r>
              <a:rPr lang="en-US" dirty="0" smtClean="0"/>
              <a:t> – Information that can be used to identify a single person.</a:t>
            </a:r>
          </a:p>
          <a:p>
            <a:r>
              <a:rPr lang="en-US" u="sng" dirty="0" smtClean="0"/>
              <a:t>Privacy</a:t>
            </a:r>
            <a:r>
              <a:rPr lang="en-US" dirty="0" smtClean="0"/>
              <a:t> – Protecting an individual’s personal information from those not authorized to see it.</a:t>
            </a:r>
          </a:p>
          <a:p>
            <a:r>
              <a:rPr lang="en-US" u="sng" dirty="0" smtClean="0"/>
              <a:t>Privacy Act of 1974</a:t>
            </a:r>
            <a:r>
              <a:rPr lang="en-US" dirty="0" smtClean="0"/>
              <a:t> – This act has many provisions that apply across the entire federal government, with only minor exceptions for national security (classified</a:t>
            </a:r>
            <a:r>
              <a:rPr lang="en-US" baseline="0" dirty="0" smtClean="0"/>
              <a:t> </a:t>
            </a:r>
            <a:r>
              <a:rPr lang="en-US" dirty="0" smtClean="0"/>
              <a:t>information), law enforcement, and investigative provisions concerning PII.</a:t>
            </a:r>
          </a:p>
          <a:p>
            <a:r>
              <a:rPr lang="en-US" u="sng" dirty="0" smtClean="0"/>
              <a:t>Privacy-enhancing technology (PET)</a:t>
            </a:r>
            <a:r>
              <a:rPr lang="en-US" dirty="0" smtClean="0"/>
              <a:t> – Cryptographic protection mechanisms employed to ensure privacy of information.</a:t>
            </a:r>
          </a:p>
          <a:p>
            <a:r>
              <a:rPr lang="en-US" u="sng" dirty="0" smtClean="0"/>
              <a:t>Privacy impact assessment (PIA)</a:t>
            </a:r>
            <a:r>
              <a:rPr lang="en-US" dirty="0" smtClean="0"/>
              <a:t> – The process and procedure of determining the privacy impact and subsequent risk of data elements and their use in the enterprise.</a:t>
            </a:r>
          </a:p>
          <a:p>
            <a:r>
              <a:rPr lang="en-US" u="sng" dirty="0" smtClean="0"/>
              <a:t>Privacy policy</a:t>
            </a:r>
            <a:r>
              <a:rPr lang="en-US" dirty="0" smtClean="0"/>
              <a:t> – This ensures that everyone in an organization complies with the acts, rules, and regulations associated with privacy of PII.</a:t>
            </a:r>
          </a:p>
          <a:p>
            <a:r>
              <a:rPr lang="en-US" u="sng" dirty="0" smtClean="0"/>
              <a:t>Protected Health Information (PHI)</a:t>
            </a:r>
            <a:r>
              <a:rPr lang="en-US" dirty="0" smtClean="0"/>
              <a:t> – This is created or received by a health care provider, health plan, public health authority, employer, life insurer, school or university, or health care clearinghouse and relates to the past, present, or future physical or mental health or condition of an individual; the provision of health care to an individual; or the past, present, or future payment for the provision of health care to an individual.</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52</a:t>
            </a:fld>
            <a:endParaRPr lang="en-US" altLang="en-US" dirty="0"/>
          </a:p>
        </p:txBody>
      </p:sp>
    </p:spTree>
    <p:extLst>
      <p:ext uri="{BB962C8B-B14F-4D97-AF65-F5344CB8AC3E}">
        <p14:creationId xmlns:p14="http://schemas.microsoft.com/office/powerpoint/2010/main" val="17240764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Red flag</a:t>
            </a:r>
            <a:r>
              <a:rPr lang="en-US" dirty="0" smtClean="0"/>
              <a:t> – Situation where financial institutions and creditors identify patterns, practices, and activities that indicate identity theft is being attempted. </a:t>
            </a:r>
          </a:p>
          <a:p>
            <a:r>
              <a:rPr lang="en-US" u="sng" dirty="0" smtClean="0"/>
              <a:t>Red flag rules</a:t>
            </a:r>
            <a:r>
              <a:rPr lang="en-US" baseline="0" dirty="0" smtClean="0"/>
              <a:t> – Rules that are invoked to assist entities in determining when extra precautions must be taken concerning PII records. </a:t>
            </a:r>
            <a:endParaRPr lang="en-US" dirty="0" smtClean="0"/>
          </a:p>
          <a:p>
            <a:r>
              <a:rPr lang="en-US" u="sng" dirty="0" smtClean="0"/>
              <a:t>Safe Harbor</a:t>
            </a:r>
            <a:r>
              <a:rPr lang="en-US" baseline="0" dirty="0" smtClean="0"/>
              <a:t> – This is a mechanism for self-regulation that can be enforced through trade practice law via the FTC.</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53</a:t>
            </a:fld>
            <a:endParaRPr lang="en-US" altLang="en-US" dirty="0"/>
          </a:p>
        </p:txBody>
      </p:sp>
    </p:spTree>
    <p:extLst>
      <p:ext uri="{BB962C8B-B14F-4D97-AF65-F5344CB8AC3E}">
        <p14:creationId xmlns:p14="http://schemas.microsoft.com/office/powerpoint/2010/main" val="7040708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54</a:t>
            </a:fld>
            <a:endParaRPr lang="en-US" altLang="en-US" dirty="0"/>
          </a:p>
        </p:txBody>
      </p:sp>
    </p:spTree>
    <p:extLst>
      <p:ext uri="{BB962C8B-B14F-4D97-AF65-F5344CB8AC3E}">
        <p14:creationId xmlns:p14="http://schemas.microsoft.com/office/powerpoint/2010/main" val="624306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smtClean="0"/>
              <a:t>The low risk of being caught is one of the reasons that criminals are turning to computer crime.</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A263D5C-B617-4AC0-920F-B1A46092A67C}" type="slidenum">
              <a:rPr lang="en-US" altLang="en-US" smtClean="0"/>
              <a:pPr eaLnBrk="1" hangingPunct="1"/>
              <a:t>8</a:t>
            </a:fld>
            <a:endParaRPr lang="en-US" altLang="en-US" dirty="0" smtClean="0"/>
          </a:p>
        </p:txBody>
      </p:sp>
    </p:spTree>
    <p:extLst>
      <p:ext uri="{BB962C8B-B14F-4D97-AF65-F5344CB8AC3E}">
        <p14:creationId xmlns:p14="http://schemas.microsoft.com/office/powerpoint/2010/main" val="12892698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When records are used individually (not in aggregate form), then PII</a:t>
            </a:r>
            <a:r>
              <a:rPr lang="en-US" baseline="0" dirty="0" smtClean="0"/>
              <a:t> </a:t>
            </a:r>
            <a:r>
              <a:rPr lang="en-US" dirty="0" smtClean="0"/>
              <a:t>is the concept of connecting a set of data elements to a specific purpose. If this can be accomplished, then the information is PII and needs specific protections. The U.S. Federal Trade Commission (FTC) has repeatedly ruled that if a firm collects PII, it is responsible for it through the entire lifecycle, from initial collection through use, retirement, and destruction. Only after the PII is destroyed in all forms and locations is the company’s liability for its compromise abated.</a:t>
            </a:r>
          </a:p>
          <a:p>
            <a:pPr>
              <a:defRPr/>
            </a:pPr>
            <a:endParaRPr lang="en-US" dirty="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B440C1C-A74C-4D54-97E6-E346DE0721C6}" type="slidenum">
              <a:rPr lang="en-US" altLang="en-US" smtClean="0"/>
              <a:pPr eaLnBrk="1" hangingPunct="1"/>
              <a:t>55</a:t>
            </a:fld>
            <a:endParaRPr lang="en-US" altLang="en-US" dirty="0" smtClean="0"/>
          </a:p>
        </p:txBody>
      </p:sp>
    </p:spTree>
    <p:extLst>
      <p:ext uri="{BB962C8B-B14F-4D97-AF65-F5344CB8AC3E}">
        <p14:creationId xmlns:p14="http://schemas.microsoft.com/office/powerpoint/2010/main" val="4154979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These elements need special attention when planning data stores and executing business processes associated with PII data, including collection, storage, and destruction.</a:t>
            </a:r>
            <a:endParaRPr lang="en-US" dirty="0" smtClean="0"/>
          </a:p>
          <a:p>
            <a:pPr>
              <a:defRPr/>
            </a:pPr>
            <a:endParaRPr lang="en-US" dirty="0" smtClean="0"/>
          </a:p>
          <a:p>
            <a:pPr>
              <a:defRPr/>
            </a:pPr>
            <a:r>
              <a:rPr lang="en-US" dirty="0" smtClean="0"/>
              <a:t>If the accidental disclosure of user data could cause the user harm, such as discrimination (political, racial, health related, or lifestyle), then the best course of action is to treat the information as sensitive PII.</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E7358D8-E8E0-47C0-A29E-7E65089A59AB}" type="slidenum">
              <a:rPr lang="en-US" altLang="en-US" smtClean="0"/>
              <a:pPr eaLnBrk="1" hangingPunct="1"/>
              <a:t>56</a:t>
            </a:fld>
            <a:endParaRPr lang="en-US" altLang="en-US" dirty="0" smtClean="0"/>
          </a:p>
        </p:txBody>
      </p:sp>
    </p:spTree>
    <p:extLst>
      <p:ext uri="{BB962C8B-B14F-4D97-AF65-F5344CB8AC3E}">
        <p14:creationId xmlns:p14="http://schemas.microsoft.com/office/powerpoint/2010/main" val="4121867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As privacy is defined as the power to control what others know about you and what they can do with this information, and PII represents the core items that should be controlled, communication with the end user concerning privacy is paramount.</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83EF45B-EE21-4F48-9B7A-F79A6B54081C}" type="slidenum">
              <a:rPr lang="en-US" altLang="en-US" smtClean="0"/>
              <a:pPr eaLnBrk="1" hangingPunct="1"/>
              <a:t>57</a:t>
            </a:fld>
            <a:endParaRPr lang="en-US" altLang="en-US" dirty="0" smtClean="0"/>
          </a:p>
        </p:txBody>
      </p:sp>
    </p:spTree>
    <p:extLst>
      <p:ext uri="{BB962C8B-B14F-4D97-AF65-F5344CB8AC3E}">
        <p14:creationId xmlns:p14="http://schemas.microsoft.com/office/powerpoint/2010/main" val="22840304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altLang="en-US" dirty="0" smtClean="0">
              <a:latin typeface="Arial" pitchFamily="34" charset="0"/>
              <a:ea typeface="ヒラギノ角ゴ Pro W3" pitchFamily="-112" charset="-128"/>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A45048D-4A1D-479E-9258-8576E9E3B94A}" type="slidenum">
              <a:rPr lang="en-US" altLang="en-US" smtClean="0"/>
              <a:pPr eaLnBrk="1" hangingPunct="1"/>
              <a:t>58</a:t>
            </a:fld>
            <a:endParaRPr lang="en-US" altLang="en-US" dirty="0" smtClean="0"/>
          </a:p>
        </p:txBody>
      </p:sp>
    </p:spTree>
    <p:extLst>
      <p:ext uri="{BB962C8B-B14F-4D97-AF65-F5344CB8AC3E}">
        <p14:creationId xmlns:p14="http://schemas.microsoft.com/office/powerpoint/2010/main" val="3747155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A task force from the Department of Health, Education, and Welfare (HEW), developed the Code of Fair Information Practices, consisting of five clauses: openness, disclosure, secondary use, correction, and security. These main subjects continue today as the core of many privacy practices.</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92664251-1395-4E2E-B2D3-4D8B7A277CDA}" type="slidenum">
              <a:rPr lang="en-US" altLang="en-US" smtClean="0"/>
              <a:pPr eaLnBrk="1" hangingPunct="1"/>
              <a:t>59</a:t>
            </a:fld>
            <a:endParaRPr lang="en-US" altLang="en-US" dirty="0" smtClean="0"/>
          </a:p>
        </p:txBody>
      </p:sp>
    </p:spTree>
    <p:extLst>
      <p:ext uri="{BB962C8B-B14F-4D97-AF65-F5344CB8AC3E}">
        <p14:creationId xmlns:p14="http://schemas.microsoft.com/office/powerpoint/2010/main" val="31256784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en-US" sz="1100" dirty="0" smtClean="0">
                <a:latin typeface="Arial" pitchFamily="34" charset="0"/>
                <a:ea typeface="ヒラギノ角ゴ Pro W3" pitchFamily="-112" charset="-128"/>
              </a:rPr>
              <a:t>You can find current, detailed information at the Electronic Privacy Information Center (EPIC) web site, http://epic.org/privacy/laws/privacy_act.html.</a:t>
            </a:r>
            <a:endParaRPr lang="en-US" altLang="en-US" sz="1100" dirty="0">
              <a:latin typeface="Arial" pitchFamily="34" charset="0"/>
              <a:ea typeface="ヒラギノ角ゴ Pro W3" pitchFamily="-112"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0E5F69F-F4FE-4943-99E7-2821C91B2976}" type="slidenum">
              <a:rPr lang="en-US" altLang="en-US" smtClean="0"/>
              <a:pPr eaLnBrk="1" hangingPunct="1"/>
              <a:t>60</a:t>
            </a:fld>
            <a:endParaRPr lang="en-US" altLang="en-US" dirty="0" smtClean="0"/>
          </a:p>
        </p:txBody>
      </p:sp>
    </p:spTree>
    <p:extLst>
      <p:ext uri="{BB962C8B-B14F-4D97-AF65-F5344CB8AC3E}">
        <p14:creationId xmlns:p14="http://schemas.microsoft.com/office/powerpoint/2010/main" val="34154542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58D1BF5-94F9-48AE-9677-0A5C43512FC2}" type="slidenum">
              <a:rPr lang="en-US" altLang="en-US" smtClean="0"/>
              <a:pPr eaLnBrk="1" hangingPunct="1"/>
              <a:t>61</a:t>
            </a:fld>
            <a:endParaRPr lang="en-US" altLang="en-US" dirty="0" smtClean="0"/>
          </a:p>
        </p:txBody>
      </p:sp>
    </p:spTree>
    <p:extLst>
      <p:ext uri="{BB962C8B-B14F-4D97-AF65-F5344CB8AC3E}">
        <p14:creationId xmlns:p14="http://schemas.microsoft.com/office/powerpoint/2010/main" val="41808130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Upon receiving a written request, agencies of the U.S. government are required to disclose those records, unless they can be lawfully withheld from disclosure under one of nine specific exemptions in FOIA. The right of access is ultimately enforceable through the federal court system.</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The nine specific exemptions, listed in Section 552 of U.S. Code Title 5, fall within the following general categories:</a:t>
            </a:r>
          </a:p>
          <a:p>
            <a:r>
              <a:rPr lang="en-US" altLang="en-US" dirty="0" smtClean="0">
                <a:latin typeface="Arial" pitchFamily="34" charset="0"/>
                <a:ea typeface="ヒラギノ角ゴ Pro W3" pitchFamily="-112" charset="-128"/>
              </a:rPr>
              <a:t>1. National security and foreign policy information</a:t>
            </a:r>
          </a:p>
          <a:p>
            <a:r>
              <a:rPr lang="en-US" altLang="en-US" dirty="0" smtClean="0">
                <a:latin typeface="Arial" pitchFamily="34" charset="0"/>
                <a:ea typeface="ヒラギノ角ゴ Pro W3" pitchFamily="-112" charset="-128"/>
              </a:rPr>
              <a:t>2. Internal personnel rules and practices of an agency</a:t>
            </a:r>
          </a:p>
          <a:p>
            <a:r>
              <a:rPr lang="en-US" altLang="en-US" dirty="0" smtClean="0">
                <a:latin typeface="Arial" pitchFamily="34" charset="0"/>
                <a:ea typeface="ヒラギノ角ゴ Pro W3" pitchFamily="-112" charset="-128"/>
              </a:rPr>
              <a:t>3. Information specifically exempted by statute</a:t>
            </a:r>
          </a:p>
          <a:p>
            <a:r>
              <a:rPr lang="en-US" altLang="en-US" dirty="0" smtClean="0">
                <a:latin typeface="Arial" pitchFamily="34" charset="0"/>
                <a:ea typeface="ヒラギノ角ゴ Pro W3" pitchFamily="-112" charset="-128"/>
              </a:rPr>
              <a:t>4. Confidential business information</a:t>
            </a:r>
          </a:p>
          <a:p>
            <a:r>
              <a:rPr lang="en-US" altLang="en-US" dirty="0" smtClean="0">
                <a:latin typeface="Arial" pitchFamily="34" charset="0"/>
                <a:ea typeface="ヒラギノ角ゴ Pro W3" pitchFamily="-112" charset="-128"/>
              </a:rPr>
              <a:t>5. Inter- or intra-agency communication that is subject to deliberative process, litigation, and other privileges</a:t>
            </a:r>
          </a:p>
          <a:p>
            <a:r>
              <a:rPr lang="en-US" altLang="en-US" dirty="0" smtClean="0">
                <a:latin typeface="Arial" pitchFamily="34" charset="0"/>
                <a:ea typeface="ヒラギノ角ゴ Pro W3" pitchFamily="-112" charset="-128"/>
              </a:rPr>
              <a:t>6. Information that, if disclosed, would constitute a clearly unwarranted invasion of personal privacy</a:t>
            </a:r>
          </a:p>
          <a:p>
            <a:r>
              <a:rPr lang="en-US" altLang="en-US" dirty="0" smtClean="0">
                <a:latin typeface="Arial" pitchFamily="34" charset="0"/>
                <a:ea typeface="ヒラギノ角ゴ Pro W3" pitchFamily="-112" charset="-128"/>
              </a:rPr>
              <a:t>7. Law enforcement records that implicate one of a set of enumerated concerns</a:t>
            </a:r>
          </a:p>
          <a:p>
            <a:r>
              <a:rPr lang="en-US" altLang="en-US" dirty="0" smtClean="0">
                <a:latin typeface="Arial" pitchFamily="34" charset="0"/>
                <a:ea typeface="ヒラギノ角ゴ Pro W3" pitchFamily="-112" charset="-128"/>
              </a:rPr>
              <a:t>8. Agency information from financial institutions</a:t>
            </a:r>
          </a:p>
          <a:p>
            <a:r>
              <a:rPr lang="en-US" altLang="en-US" dirty="0" smtClean="0">
                <a:latin typeface="Arial" pitchFamily="34" charset="0"/>
                <a:ea typeface="ヒラギノ角ゴ Pro W3" pitchFamily="-112" charset="-128"/>
              </a:rPr>
              <a:t>9. Geological and geophysical information concerning wells</a:t>
            </a:r>
          </a:p>
          <a:p>
            <a:endParaRPr lang="en-US" altLang="en-US" dirty="0" smtClean="0">
              <a:latin typeface="Arial" pitchFamily="34" charset="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To defray some of the costs associated with record requests, and to prevent numerous trivial requests, agencies are allowed to charge for research time and duplication costs. These costs vary by agency, but are typically nominal, in the range of $8.00 to $45.00 per hour for search/review fees and $.10 to $.35 per page for duplication. Agencies are not allowed to demand a requester to make an advance payment unless the agency estimates that the fee is likely to exceed $250 or the requester previously failed to pay proper fees. For many uses, the first 100 pages are free, and under some circumstances the fees can be waived.</a:t>
            </a:r>
            <a:endParaRPr lang="en-US" altLang="en-US" dirty="0" smtClean="0">
              <a:latin typeface="Arial" pitchFamily="34" charset="0"/>
              <a:ea typeface="ヒラギノ角ゴ Pro W3" pitchFamily="-112" charset="-128"/>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58D1BF5-94F9-48AE-9677-0A5C43512FC2}" type="slidenum">
              <a:rPr lang="en-US" altLang="en-US" smtClean="0"/>
              <a:pPr eaLnBrk="1" hangingPunct="1"/>
              <a:t>62</a:t>
            </a:fld>
            <a:endParaRPr lang="en-US" altLang="en-US" dirty="0" smtClean="0"/>
          </a:p>
        </p:txBody>
      </p:sp>
    </p:spTree>
    <p:extLst>
      <p:ext uri="{BB962C8B-B14F-4D97-AF65-F5344CB8AC3E}">
        <p14:creationId xmlns:p14="http://schemas.microsoft.com/office/powerpoint/2010/main" val="1833552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The law allows students to have access to their education records, an opportunity to seek to have the records amended, and some control over the disclosure of information from the records to third parties. For example, if the parent of a student who is 18 or older inquires about the student’s schedule, grades, or other academic issues, the student has to give permission before the school can communicate with the parent, even if the parent is paying for the education.</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FERPA is designed to protect privacy of student information. At the K–12 school level, students are typically too young to have legal standing associated with exercising their rights, so FERPA recognizes the parents as part of the protected party. FERPA provides parents with the right to inspect and review their children’s education records, the right to seek to amend information in the records they believe to be inaccurate, misleading, or an invasion of privacy, and the right to consent to the disclosure of PII from their children’s education records. When a student turns 18 years old or enters a postsecondary institution at any age, these rights under FERPA transfer from the student’s parents to the student.</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94E6095-0E20-4080-95A6-D8B060795F9D}" type="slidenum">
              <a:rPr lang="en-US" altLang="en-US" smtClean="0"/>
              <a:pPr eaLnBrk="1" hangingPunct="1"/>
              <a:t>63</a:t>
            </a:fld>
            <a:endParaRPr lang="en-US" altLang="en-US" dirty="0" smtClean="0"/>
          </a:p>
        </p:txBody>
      </p:sp>
    </p:spTree>
    <p:extLst>
      <p:ext uri="{BB962C8B-B14F-4D97-AF65-F5344CB8AC3E}">
        <p14:creationId xmlns:p14="http://schemas.microsoft.com/office/powerpoint/2010/main" val="23139427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The U.S. Computer Fraud and Abuse Act (as amended in 1994, 1996, 2001, and 2008) and privacy laws such as the EU Data Protection Directive have several specific objectives, but one of the main ones is to prevent unauthorized parties access to information they should not have access to.</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A5C0229-4B18-44B1-85EB-32B001A8CD19}" type="slidenum">
              <a:rPr lang="en-US" altLang="en-US" smtClean="0"/>
              <a:pPr eaLnBrk="1" hangingPunct="1"/>
              <a:t>64</a:t>
            </a:fld>
            <a:endParaRPr lang="en-US" altLang="en-US" dirty="0" smtClean="0"/>
          </a:p>
        </p:txBody>
      </p:sp>
    </p:spTree>
    <p:extLst>
      <p:ext uri="{BB962C8B-B14F-4D97-AF65-F5344CB8AC3E}">
        <p14:creationId xmlns:p14="http://schemas.microsoft.com/office/powerpoint/2010/main" val="2414915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smtClean="0"/>
              <a:t>Back in 1931, the U.S. government used accounting records and tax laws to convict Al Capone of tax evasion. Today, similar records are kept on computers.</a:t>
            </a:r>
          </a:p>
          <a:p>
            <a:pPr>
              <a:defRPr/>
            </a:pPr>
            <a:endParaRPr lang="en-US" dirty="0" smtClean="0"/>
          </a:p>
          <a:p>
            <a:pPr>
              <a:defRPr/>
            </a:pPr>
            <a:r>
              <a:rPr lang="en-US" dirty="0" smtClean="0"/>
              <a:t>With the three forms of computer involvement in criminal activities, multiplied by the myriad of ways a criminal can use a computer to steal or defraud, added to the indirect connection mediated by the computer and the Internet, computer crime of the 21st century is a complex problem indeed. Technical issues are associated with all the protocols and architectures.</a:t>
            </a:r>
          </a:p>
          <a:p>
            <a:pPr>
              <a:defRPr/>
            </a:pPr>
            <a:endParaRPr lang="en-US" dirty="0" smtClean="0"/>
          </a:p>
          <a:p>
            <a:pPr>
              <a:defRPr/>
            </a:pPr>
            <a:r>
              <a:rPr lang="en-US" dirty="0" smtClean="0"/>
              <a:t>A major legal issue is the education of the entire legal system as to the serious nature of computer crimes. All these factors are further complicated by the use of the Internet to separate the criminal and his victim geographically. Imagine this defense: “Your honor, as shown by my client’s electronic monitoring bracelet, he was in his apartment in California when this crime occurred. The victim claims that the money was removed from his local bank in New York City. Now, last time I checked, New York City was a long way from Los Angeles, so how could my client have robbed the bank?”</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2A263D5C-B617-4AC0-920F-B1A46092A67C}" type="slidenum">
              <a:rPr lang="en-US" altLang="en-US" smtClean="0"/>
              <a:pPr eaLnBrk="1" hangingPunct="1"/>
              <a:t>9</a:t>
            </a:fld>
            <a:endParaRPr lang="en-US" altLang="en-US" dirty="0" smtClean="0"/>
          </a:p>
        </p:txBody>
      </p:sp>
    </p:spTree>
    <p:extLst>
      <p:ext uri="{BB962C8B-B14F-4D97-AF65-F5344CB8AC3E}">
        <p14:creationId xmlns:p14="http://schemas.microsoft.com/office/powerpoint/2010/main" val="35697429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The U.S. Children’s Online Privacy Protection Act of 1998 (COPPA) specifically addresses this privacy issue with respect to children accessing and potentially releasing information on the Internet. Any web site that collects information from children (ages 13 and under), even simple web forms to allow follow-up communications and so forth, is covered by this law.</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DB9903F-BB66-46E1-AEAA-1B55E12A967C}" type="slidenum">
              <a:rPr lang="en-US" altLang="en-US" smtClean="0"/>
              <a:pPr eaLnBrk="1" hangingPunct="1"/>
              <a:t>65</a:t>
            </a:fld>
            <a:endParaRPr lang="en-US" altLang="en-US" dirty="0" smtClean="0"/>
          </a:p>
        </p:txBody>
      </p:sp>
    </p:spTree>
    <p:extLst>
      <p:ext uri="{BB962C8B-B14F-4D97-AF65-F5344CB8AC3E}">
        <p14:creationId xmlns:p14="http://schemas.microsoft.com/office/powerpoint/2010/main" val="31727256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This statute, civil in nature, provides for civil penalties of up to $2500 per occurrence, as well as other civil remedies. The statute provides the protections by default, thus requiring a video rental company to obtain the renter’s consent to opt out of the protections if the company wants to disclose personal information about rentals. Exemptions exist for issues associated with the normal course of business for the video rental company as well as for responding to warrants, subpoenas, and other legal requests. This law does not supersede state laws, of which there are several.</a:t>
            </a:r>
            <a:endParaRPr lang="en-US" altLang="en-US" dirty="0" smtClean="0">
              <a:latin typeface="Arial" pitchFamily="34" charset="0"/>
              <a:ea typeface="ヒラギノ角ゴ Pro W3" pitchFamily="-112" charset="-128"/>
            </a:endParaRP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Many states have enacted laws providing both wider and greater protections than the federal VPPA statute. For example, Connecticut and Maryland laws brand video rental records as confidential, and therefore not subject to sale, while California, Delaware, Iowa, Louisiana, New York, and Rhode Island have adopted state statutes providing protection of privacy with respect to video rental records. Michigan’s video privacy law is as sweeping as its broad super-DMCA state statute. This state law specifically protects records of book purchases, rentals, and borrowing as well as video rentals.</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3DDAA44-6C43-44FB-B436-FBAF13646D51}" type="slidenum">
              <a:rPr lang="en-US" altLang="en-US" smtClean="0"/>
              <a:pPr eaLnBrk="1" hangingPunct="1"/>
              <a:t>66</a:t>
            </a:fld>
            <a:endParaRPr lang="en-US" altLang="en-US" dirty="0" smtClean="0"/>
          </a:p>
        </p:txBody>
      </p:sp>
    </p:spTree>
    <p:extLst>
      <p:ext uri="{BB962C8B-B14F-4D97-AF65-F5344CB8AC3E}">
        <p14:creationId xmlns:p14="http://schemas.microsoft.com/office/powerpoint/2010/main" val="13710148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3DDAA44-6C43-44FB-B436-FBAF13646D51}" type="slidenum">
              <a:rPr lang="en-US" altLang="en-US" smtClean="0"/>
              <a:pPr eaLnBrk="1" hangingPunct="1"/>
              <a:t>67</a:t>
            </a:fld>
            <a:endParaRPr lang="en-US" altLang="en-US" dirty="0" smtClean="0"/>
          </a:p>
        </p:txBody>
      </p:sp>
    </p:spTree>
    <p:extLst>
      <p:ext uri="{BB962C8B-B14F-4D97-AF65-F5344CB8AC3E}">
        <p14:creationId xmlns:p14="http://schemas.microsoft.com/office/powerpoint/2010/main" val="16984721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93DF9B6-C12C-4731-8C15-325B9C2DEEF0}" type="slidenum">
              <a:rPr lang="en-US" altLang="en-US" smtClean="0"/>
              <a:pPr eaLnBrk="1" hangingPunct="1"/>
              <a:t>68</a:t>
            </a:fld>
            <a:endParaRPr lang="en-US" altLang="en-US" dirty="0" smtClean="0"/>
          </a:p>
        </p:txBody>
      </p:sp>
    </p:spTree>
    <p:extLst>
      <p:ext uri="{BB962C8B-B14F-4D97-AF65-F5344CB8AC3E}">
        <p14:creationId xmlns:p14="http://schemas.microsoft.com/office/powerpoint/2010/main" val="13049598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93DF9B6-C12C-4731-8C15-325B9C2DEEF0}" type="slidenum">
              <a:rPr lang="en-US" altLang="en-US" smtClean="0"/>
              <a:pPr eaLnBrk="1" hangingPunct="1"/>
              <a:t>69</a:t>
            </a:fld>
            <a:endParaRPr lang="en-US" altLang="en-US" dirty="0" smtClean="0"/>
          </a:p>
        </p:txBody>
      </p:sp>
    </p:spTree>
    <p:extLst>
      <p:ext uri="{BB962C8B-B14F-4D97-AF65-F5344CB8AC3E}">
        <p14:creationId xmlns:p14="http://schemas.microsoft.com/office/powerpoint/2010/main" val="8716262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HIPAA mandates a series of administrative, technical, and physical security safeguards for information, including elements such as staff training and awareness, and specific levels of safeguards for PHI when in use, stored, or in transit between facilities.</a:t>
            </a:r>
          </a:p>
          <a:p>
            <a:pPr>
              <a:defRPr/>
            </a:pPr>
            <a:endParaRPr lang="en-US" dirty="0" smtClean="0"/>
          </a:p>
          <a:p>
            <a:pPr>
              <a:defRPr/>
            </a:pPr>
            <a:r>
              <a:rPr lang="en-US" dirty="0" smtClean="0"/>
              <a:t>In 2009, as part of the American Recovery and Reinvestment Act of 2009, the Health Information Technology for Economic and Clinical Health Act (HITECH Act) was passed into law. Although the primary purpose of the HITECH Act was to provide stimulus money for the adoption of electronic medical records (EMR) systems at all levels of the healthcare system, it also contained new security and privacy provisions to add teeth to those already in HIPAA. HIPAA protections were confined to the direct medical profession, and did not cover entities such as health information exchanges and other “business associates” engaged in the collection and use of PHI. Under HITECH, business associates will be required to implement the same security safeguards and restrictions on uses and disclosures, to protect individually identifiable health information, as covered entities under HIPAA. It also subjects business associates to the same potential civil and criminal liability for breaches as covered entities. HITECH also specifies that U.S. Department of Health &amp; Human Services (HHS) is now required to conduct periodic audits of covered entities and business associates.</a:t>
            </a:r>
          </a:p>
          <a:p>
            <a:pPr>
              <a:defRPr/>
            </a:pPr>
            <a:endParaRPr 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93DF9B6-C12C-4731-8C15-325B9C2DEEF0}" type="slidenum">
              <a:rPr lang="en-US" altLang="en-US" smtClean="0"/>
              <a:pPr eaLnBrk="1" hangingPunct="1"/>
              <a:t>70</a:t>
            </a:fld>
            <a:endParaRPr lang="en-US" altLang="en-US" dirty="0" smtClean="0"/>
          </a:p>
        </p:txBody>
      </p:sp>
    </p:spTree>
    <p:extLst>
      <p:ext uri="{BB962C8B-B14F-4D97-AF65-F5344CB8AC3E}">
        <p14:creationId xmlns:p14="http://schemas.microsoft.com/office/powerpoint/2010/main" val="3799439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E280293-335A-4A91-8DCF-9C18D272CDC8}" type="slidenum">
              <a:rPr lang="en-US" altLang="en-US" smtClean="0"/>
              <a:pPr eaLnBrk="1" hangingPunct="1"/>
              <a:t>71</a:t>
            </a:fld>
            <a:endParaRPr lang="en-US" altLang="en-US" dirty="0" smtClean="0"/>
          </a:p>
        </p:txBody>
      </p:sp>
    </p:spTree>
    <p:extLst>
      <p:ext uri="{BB962C8B-B14F-4D97-AF65-F5344CB8AC3E}">
        <p14:creationId xmlns:p14="http://schemas.microsoft.com/office/powerpoint/2010/main" val="32519754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E280293-335A-4A91-8DCF-9C18D272CDC8}" type="slidenum">
              <a:rPr lang="en-US" altLang="en-US" smtClean="0"/>
              <a:pPr eaLnBrk="1" hangingPunct="1"/>
              <a:t>72</a:t>
            </a:fld>
            <a:endParaRPr lang="en-US" altLang="en-US" dirty="0" smtClean="0"/>
          </a:p>
        </p:txBody>
      </p:sp>
    </p:spTree>
    <p:extLst>
      <p:ext uri="{BB962C8B-B14F-4D97-AF65-F5344CB8AC3E}">
        <p14:creationId xmlns:p14="http://schemas.microsoft.com/office/powerpoint/2010/main" val="12430134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Each of these disclosure notice laws is different, making the case for a unifying federal statute compelling, but currently it is low on the priority lists of most politicians.</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6BE53C6-5D5B-4F7D-8F80-34757D3E9F8C}" type="slidenum">
              <a:rPr lang="en-US" altLang="en-US" smtClean="0"/>
              <a:pPr eaLnBrk="1" hangingPunct="1"/>
              <a:t>73</a:t>
            </a:fld>
            <a:endParaRPr lang="en-US" altLang="en-US" dirty="0" smtClean="0"/>
          </a:p>
        </p:txBody>
      </p:sp>
    </p:spTree>
    <p:extLst>
      <p:ext uri="{BB962C8B-B14F-4D97-AF65-F5344CB8AC3E}">
        <p14:creationId xmlns:p14="http://schemas.microsoft.com/office/powerpoint/2010/main" val="20692819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Other regulations addressed items such as credit card numbers being printed on receipts, mandating only the last five digits be exposed.</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79E3D2C-135D-45A3-9C52-704C43D7C166}" type="slidenum">
              <a:rPr lang="en-US" altLang="en-US" smtClean="0"/>
              <a:pPr eaLnBrk="1" hangingPunct="1"/>
              <a:t>74</a:t>
            </a:fld>
            <a:endParaRPr lang="en-US" altLang="en-US" dirty="0" smtClean="0"/>
          </a:p>
        </p:txBody>
      </p:sp>
    </p:spTree>
    <p:extLst>
      <p:ext uri="{BB962C8B-B14F-4D97-AF65-F5344CB8AC3E}">
        <p14:creationId xmlns:p14="http://schemas.microsoft.com/office/powerpoint/2010/main" val="365488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items provided to the online community is a list of common Internet crime schemes and explanations of each (www.ic3.gov/crimeschemes.aspx).</a:t>
            </a:r>
          </a:p>
          <a:p>
            <a:endParaRPr lang="en-US" dirty="0" smtClean="0"/>
          </a:p>
          <a:p>
            <a:r>
              <a:rPr lang="en-US" dirty="0" smtClean="0"/>
              <a:t>A separate list offers advice on how to prevent these crimes through individual actions (www.ic3.gov/preventiontips.aspx).</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a:t>
            </a:fld>
            <a:endParaRPr lang="en-US" altLang="en-US" dirty="0"/>
          </a:p>
        </p:txBody>
      </p:sp>
    </p:spTree>
    <p:extLst>
      <p:ext uri="{BB962C8B-B14F-4D97-AF65-F5344CB8AC3E}">
        <p14:creationId xmlns:p14="http://schemas.microsoft.com/office/powerpoint/2010/main" val="3930428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2E71E57-D241-4C16-92EA-55E3F9909802}" type="slidenum">
              <a:rPr lang="en-US" altLang="en-US" smtClean="0"/>
              <a:pPr eaLnBrk="1" hangingPunct="1"/>
              <a:t>75</a:t>
            </a:fld>
            <a:endParaRPr lang="en-US" altLang="en-US" dirty="0" smtClean="0"/>
          </a:p>
        </p:txBody>
      </p:sp>
    </p:spTree>
    <p:extLst>
      <p:ext uri="{BB962C8B-B14F-4D97-AF65-F5344CB8AC3E}">
        <p14:creationId xmlns:p14="http://schemas.microsoft.com/office/powerpoint/2010/main" val="22247181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The agencies are also required to notify the other CRAs when consumers close accounts.</a:t>
            </a:r>
          </a:p>
          <a:p>
            <a:endParaRPr lang="en-US" altLang="en-US" dirty="0" smtClean="0">
              <a:latin typeface="Arial" pitchFamily="34" charset="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details of FCRA proved to be insufficient with respect to several aspects of identity theft, and in 2003, the Fair and Accurate Credit Transactions Act was passed, modifying and expanding on the privacy and security provisions of FCRA.</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latin typeface="Arial" pitchFamily="34" charset="0"/>
              <a:ea typeface="ヒラギノ角ゴ Pro W3" pitchFamily="-112" charset="-128"/>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1BCBA40-5FD9-4695-AC8C-B8611E5D709B}" type="slidenum">
              <a:rPr lang="en-US" altLang="en-US" smtClean="0"/>
              <a:pPr eaLnBrk="1" hangingPunct="1"/>
              <a:t>76</a:t>
            </a:fld>
            <a:endParaRPr lang="en-US" altLang="en-US" dirty="0" smtClean="0"/>
          </a:p>
        </p:txBody>
      </p:sp>
    </p:spTree>
    <p:extLst>
      <p:ext uri="{BB962C8B-B14F-4D97-AF65-F5344CB8AC3E}">
        <p14:creationId xmlns:p14="http://schemas.microsoft.com/office/powerpoint/2010/main" val="3645110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i="0" dirty="0"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72F1BD3-7704-4803-9793-1124CE20C2E5}" type="slidenum">
              <a:rPr lang="en-US" altLang="en-US" smtClean="0"/>
              <a:pPr eaLnBrk="1" hangingPunct="1"/>
              <a:t>77</a:t>
            </a:fld>
            <a:endParaRPr lang="en-US" altLang="en-US" dirty="0" smtClean="0"/>
          </a:p>
        </p:txBody>
      </p:sp>
    </p:spTree>
    <p:extLst>
      <p:ext uri="{BB962C8B-B14F-4D97-AF65-F5344CB8AC3E}">
        <p14:creationId xmlns:p14="http://schemas.microsoft.com/office/powerpoint/2010/main" val="19778147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i="0" dirty="0"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72F1BD3-7704-4803-9793-1124CE20C2E5}" type="slidenum">
              <a:rPr lang="en-US" altLang="en-US" smtClean="0"/>
              <a:pPr eaLnBrk="1" hangingPunct="1"/>
              <a:t>78</a:t>
            </a:fld>
            <a:endParaRPr lang="en-US" altLang="en-US" dirty="0" smtClean="0"/>
          </a:p>
        </p:txBody>
      </p:sp>
    </p:spTree>
    <p:extLst>
      <p:ext uri="{BB962C8B-B14F-4D97-AF65-F5344CB8AC3E}">
        <p14:creationId xmlns:p14="http://schemas.microsoft.com/office/powerpoint/2010/main" val="11636750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1E5F3BA-2AC9-4340-8A38-EDFF03180B13}" type="slidenum">
              <a:rPr lang="en-US" altLang="en-US" smtClean="0"/>
              <a:pPr eaLnBrk="1" hangingPunct="1"/>
              <a:t>79</a:t>
            </a:fld>
            <a:endParaRPr lang="en-US" altLang="en-US" dirty="0" smtClean="0"/>
          </a:p>
        </p:txBody>
      </p:sp>
    </p:spTree>
    <p:extLst>
      <p:ext uri="{BB962C8B-B14F-4D97-AF65-F5344CB8AC3E}">
        <p14:creationId xmlns:p14="http://schemas.microsoft.com/office/powerpoint/2010/main" val="11105207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1E5F3BA-2AC9-4340-8A38-EDFF03180B13}" type="slidenum">
              <a:rPr lang="en-US" altLang="en-US" smtClean="0"/>
              <a:pPr eaLnBrk="1" hangingPunct="1"/>
              <a:t>80</a:t>
            </a:fld>
            <a:endParaRPr lang="en-US" altLang="en-US" dirty="0" smtClean="0"/>
          </a:p>
        </p:txBody>
      </p:sp>
    </p:spTree>
    <p:extLst>
      <p:ext uri="{BB962C8B-B14F-4D97-AF65-F5344CB8AC3E}">
        <p14:creationId xmlns:p14="http://schemas.microsoft.com/office/powerpoint/2010/main" val="39602352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7B46F45-37F8-42DE-9C29-06EB44E0C5F8}" type="slidenum">
              <a:rPr lang="en-US" altLang="en-US" smtClean="0"/>
              <a:pPr eaLnBrk="1" hangingPunct="1"/>
              <a:t>81</a:t>
            </a:fld>
            <a:endParaRPr lang="en-US" altLang="en-US" dirty="0" smtClean="0"/>
          </a:p>
        </p:txBody>
      </p:sp>
    </p:spTree>
    <p:extLst>
      <p:ext uri="{BB962C8B-B14F-4D97-AF65-F5344CB8AC3E}">
        <p14:creationId xmlns:p14="http://schemas.microsoft.com/office/powerpoint/2010/main" val="21910757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In only a handful of states does the state’s “privacy act” extend to local government, where, as already noted, exists the lion’s share of information. This lack of unified treatment has placed the United States behind many other nations with respect to this issue and has created safe harbor issues that regularly require time and effort to address at the highest levels of government, with a differing set of officials involved depending upon the source of the information. Safe harbor rules are a series of agreements to privacy handling across international boundaries.</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For example, if privacy concerns arise from travel issues, the Department of Homeland Security would respond; for financial transaction privacy issues, it would be the Treasury Department; and for export and import, it would be the Commerce Department. This channel-dependent responsibility complicates negotiations over issues as the U.S. government agency responsible for privacy is always changing as the source of the privacy issue changes.</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7B46F45-37F8-42DE-9C29-06EB44E0C5F8}" type="slidenum">
              <a:rPr lang="en-US" altLang="en-US" smtClean="0"/>
              <a:pPr eaLnBrk="1" hangingPunct="1"/>
              <a:t>82</a:t>
            </a:fld>
            <a:endParaRPr lang="en-US" altLang="en-US" dirty="0" smtClean="0"/>
          </a:p>
        </p:txBody>
      </p:sp>
    </p:spTree>
    <p:extLst>
      <p:ext uri="{BB962C8B-B14F-4D97-AF65-F5344CB8AC3E}">
        <p14:creationId xmlns:p14="http://schemas.microsoft.com/office/powerpoint/2010/main" val="20182056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7021D4D-A47B-4791-950F-C7C7C5140CFC}" type="slidenum">
              <a:rPr lang="en-US" altLang="en-US" smtClean="0"/>
              <a:pPr eaLnBrk="1" hangingPunct="1"/>
              <a:t>84</a:t>
            </a:fld>
            <a:endParaRPr lang="en-US" altLang="en-US" dirty="0" smtClean="0"/>
          </a:p>
        </p:txBody>
      </p:sp>
    </p:spTree>
    <p:extLst>
      <p:ext uri="{BB962C8B-B14F-4D97-AF65-F5344CB8AC3E}">
        <p14:creationId xmlns:p14="http://schemas.microsoft.com/office/powerpoint/2010/main" val="16431413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Even in countries with common borders, distinct differences exist, such as the United States and Canada; Canadian laws and customs have strong roots to their UK history, and in many cases follow European ideals as opposed to U.S. ones. One of the primary sources of intellectual and political thought on privacy has been the Organization for Economic Co-operation and Development (OECD). This multinational entity has for decades conducted multilateral discussions and policy formation on a wide range of topics, including privacy.</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7021D4D-A47B-4791-950F-C7C7C5140CFC}" type="slidenum">
              <a:rPr lang="en-US" altLang="en-US" smtClean="0"/>
              <a:pPr eaLnBrk="1" hangingPunct="1"/>
              <a:t>85</a:t>
            </a:fld>
            <a:endParaRPr lang="en-US" altLang="en-US" dirty="0" smtClean="0"/>
          </a:p>
        </p:txBody>
      </p:sp>
    </p:spTree>
    <p:extLst>
      <p:ext uri="{BB962C8B-B14F-4D97-AF65-F5344CB8AC3E}">
        <p14:creationId xmlns:p14="http://schemas.microsoft.com/office/powerpoint/2010/main" val="2985712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a:t>
            </a:fld>
            <a:endParaRPr lang="en-US" altLang="en-US" dirty="0"/>
          </a:p>
        </p:txBody>
      </p:sp>
    </p:spTree>
    <p:extLst>
      <p:ext uri="{BB962C8B-B14F-4D97-AF65-F5344CB8AC3E}">
        <p14:creationId xmlns:p14="http://schemas.microsoft.com/office/powerpoint/2010/main" val="25319916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Canadian laws and customs have strong roots to their UK history, and in many cases follow European ideals as opposed to U.S. ones.</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37021D4D-A47B-4791-950F-C7C7C5140CFC}" type="slidenum">
              <a:rPr lang="en-US" altLang="en-US" smtClean="0"/>
              <a:pPr eaLnBrk="1" hangingPunct="1"/>
              <a:t>86</a:t>
            </a:fld>
            <a:endParaRPr lang="en-US" altLang="en-US" dirty="0" smtClean="0"/>
          </a:p>
        </p:txBody>
      </p:sp>
    </p:spTree>
    <p:extLst>
      <p:ext uri="{BB962C8B-B14F-4D97-AF65-F5344CB8AC3E}">
        <p14:creationId xmlns:p14="http://schemas.microsoft.com/office/powerpoint/2010/main" val="33341363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Members of the OECD recognized that information was a critical resource in a rapidly evolving global technology environment, and that proper handling of this resource was critical for long-term sustainability of growth.</a:t>
            </a:r>
          </a:p>
          <a:p>
            <a:pPr>
              <a:defRPr/>
            </a:pPr>
            <a:endParaRPr lang="en-US" i="1" dirty="0" smtClean="0"/>
          </a:p>
          <a:p>
            <a:pPr>
              <a:defRPr/>
            </a:pPr>
            <a:endParaRPr 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8D82B88-01F3-4B73-80B5-C669FD8B33D2}" type="slidenum">
              <a:rPr lang="en-US" altLang="en-US" smtClean="0"/>
              <a:pPr eaLnBrk="1" hangingPunct="1"/>
              <a:t>87</a:t>
            </a:fld>
            <a:endParaRPr lang="en-US" altLang="en-US" dirty="0" smtClean="0"/>
          </a:p>
        </p:txBody>
      </p:sp>
    </p:spTree>
    <p:extLst>
      <p:ext uri="{BB962C8B-B14F-4D97-AF65-F5344CB8AC3E}">
        <p14:creationId xmlns:p14="http://schemas.microsoft.com/office/powerpoint/2010/main" val="16446999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83F5878-6EF3-4F77-9510-E55E9B5176E4}" type="slidenum">
              <a:rPr lang="en-US" altLang="en-US" smtClean="0"/>
              <a:pPr eaLnBrk="1" hangingPunct="1"/>
              <a:t>88</a:t>
            </a:fld>
            <a:endParaRPr lang="en-US" altLang="en-US" dirty="0" smtClean="0"/>
          </a:p>
        </p:txBody>
      </p:sp>
    </p:spTree>
    <p:extLst>
      <p:ext uri="{BB962C8B-B14F-4D97-AF65-F5344CB8AC3E}">
        <p14:creationId xmlns:p14="http://schemas.microsoft.com/office/powerpoint/2010/main" val="35029655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83F5878-6EF3-4F77-9510-E55E9B5176E4}" type="slidenum">
              <a:rPr lang="en-US" altLang="en-US" smtClean="0"/>
              <a:pPr eaLnBrk="1" hangingPunct="1"/>
              <a:t>89</a:t>
            </a:fld>
            <a:endParaRPr lang="en-US" altLang="en-US" dirty="0" smtClean="0"/>
          </a:p>
        </p:txBody>
      </p:sp>
    </p:spTree>
    <p:extLst>
      <p:ext uri="{BB962C8B-B14F-4D97-AF65-F5344CB8AC3E}">
        <p14:creationId xmlns:p14="http://schemas.microsoft.com/office/powerpoint/2010/main" val="7465931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 impetus for the EU directive is to establish the regulatory framework to enable the movement of personal data from one country to another, while at the same time ensuring that privacy protection is “adequate” in the country to which the data is sent. This can be seen as a direct result of early HEW task force (see “U.S. Privacy Laws,” earlier in the chapter) and OECD directions. If the recipient country has not established a minimum standard of data protection, it is expected that the transfer of data will be prohibited.</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83F5878-6EF3-4F77-9510-E55E9B5176E4}" type="slidenum">
              <a:rPr lang="en-US" altLang="en-US" smtClean="0"/>
              <a:pPr eaLnBrk="1" hangingPunct="1"/>
              <a:t>90</a:t>
            </a:fld>
            <a:endParaRPr lang="en-US" altLang="en-US" dirty="0" smtClean="0"/>
          </a:p>
        </p:txBody>
      </p:sp>
    </p:spTree>
    <p:extLst>
      <p:ext uri="{BB962C8B-B14F-4D97-AF65-F5344CB8AC3E}">
        <p14:creationId xmlns:p14="http://schemas.microsoft.com/office/powerpoint/2010/main" val="41242313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Safe Harbor is a mechanism for self-regulation that can be enforced through trade practice law via the FTC. A business joining the Safe Harbor Consortium must make commitments to abide by specific guidelines concerning privacy. Safe Harbor members also agree to be governed by certain self-enforced regulatory mechanisms, backed ultimately by FTC action.</a:t>
            </a:r>
            <a:endParaRPr lang="en-US" b="1" dirty="0" smtClean="0"/>
          </a:p>
          <a:p>
            <a:pPr>
              <a:defRPr/>
            </a:pPr>
            <a:endParaRPr lang="en-US" b="1" dirty="0" smtClean="0"/>
          </a:p>
          <a:p>
            <a:pPr>
              <a:defRPr/>
            </a:pPr>
            <a:r>
              <a:rPr lang="en-US" b="1" dirty="0" smtClean="0"/>
              <a:t>Tech Tip: Safe Harbor Principles</a:t>
            </a:r>
          </a:p>
          <a:p>
            <a:pPr>
              <a:defRPr/>
            </a:pPr>
            <a:endParaRPr lang="en-US" b="1" dirty="0" smtClean="0"/>
          </a:p>
          <a:p>
            <a:pPr>
              <a:defRPr/>
            </a:pPr>
            <a:r>
              <a:rPr lang="en-US" dirty="0" smtClean="0"/>
              <a:t>Safe Harbor is built upon seven principles:</a:t>
            </a:r>
          </a:p>
          <a:p>
            <a:pPr>
              <a:defRPr/>
            </a:pPr>
            <a:r>
              <a:rPr lang="en-US" dirty="0" smtClean="0"/>
              <a:t>■ </a:t>
            </a:r>
            <a:r>
              <a:rPr lang="en-US" b="1" dirty="0" smtClean="0"/>
              <a:t>Notice</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dirty="0" smtClean="0"/>
              <a:t>A firm must give notice of what is being collected, how it will be used, and with whom it will be shared.</a:t>
            </a:r>
          </a:p>
          <a:p>
            <a:pPr>
              <a:defRPr/>
            </a:pPr>
            <a:r>
              <a:rPr lang="en-US" dirty="0" smtClean="0"/>
              <a:t>■ </a:t>
            </a:r>
            <a:r>
              <a:rPr lang="en-US" b="1" dirty="0" smtClean="0"/>
              <a:t>Choice</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dirty="0" smtClean="0"/>
              <a:t>A firm must allow the option to opt out of transfer of PII to third parties.</a:t>
            </a:r>
          </a:p>
          <a:p>
            <a:pPr>
              <a:defRPr/>
            </a:pPr>
            <a:r>
              <a:rPr lang="en-US" dirty="0" smtClean="0"/>
              <a:t>■ </a:t>
            </a:r>
            <a:r>
              <a:rPr lang="en-US" b="1" dirty="0" smtClean="0"/>
              <a:t>Onward Transfer</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dirty="0" smtClean="0"/>
              <a:t>All disclosures of PII must be consistent with the previous principles of Notice and Choice.</a:t>
            </a:r>
          </a:p>
          <a:p>
            <a:pPr>
              <a:defRPr/>
            </a:pPr>
            <a:r>
              <a:rPr lang="en-US" dirty="0" smtClean="0"/>
              <a:t>■ </a:t>
            </a:r>
            <a:r>
              <a:rPr lang="en-US" b="1" dirty="0" smtClean="0"/>
              <a:t>Security</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dirty="0" smtClean="0"/>
              <a:t>PII must be secured at all times.</a:t>
            </a:r>
          </a:p>
          <a:p>
            <a:pPr>
              <a:defRPr/>
            </a:pPr>
            <a:r>
              <a:rPr lang="en-US" dirty="0" smtClean="0"/>
              <a:t>■ </a:t>
            </a:r>
            <a:r>
              <a:rPr lang="en-US" b="1" dirty="0" smtClean="0"/>
              <a:t>Data Integrity</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dirty="0" smtClean="0"/>
              <a:t>PII must be maintained accurately and, if incorrect, the</a:t>
            </a:r>
          </a:p>
          <a:p>
            <a:pPr>
              <a:defRPr/>
            </a:pPr>
            <a:r>
              <a:rPr lang="en-US" dirty="0" smtClean="0"/>
              <a:t>customer has the right to correct it.</a:t>
            </a:r>
          </a:p>
          <a:p>
            <a:pPr>
              <a:defRPr/>
            </a:pPr>
            <a:r>
              <a:rPr lang="en-US" dirty="0" smtClean="0"/>
              <a:t>■ </a:t>
            </a:r>
            <a:r>
              <a:rPr lang="en-US" b="1" dirty="0" smtClean="0"/>
              <a:t>Access</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dirty="0" smtClean="0"/>
              <a:t>Individuals must have appropriate and reasonable access to PII for the purposes of verification and correction.</a:t>
            </a:r>
          </a:p>
          <a:p>
            <a:pPr>
              <a:defRPr/>
            </a:pPr>
            <a:r>
              <a:rPr lang="en-US" dirty="0" smtClean="0"/>
              <a:t>■ </a:t>
            </a:r>
            <a:r>
              <a:rPr lang="en-US" b="1" dirty="0" smtClean="0"/>
              <a:t>Enforcement</a:t>
            </a:r>
            <a:r>
              <a:rPr lang="en-US" sz="1200" kern="1200" dirty="0" smtClean="0">
                <a:solidFill>
                  <a:schemeClr val="tx1"/>
                </a:solidFill>
                <a:effectLst/>
                <a:latin typeface="Arial" charset="0"/>
                <a:ea typeface="ヒラギノ角ゴ Pro W3" pitchFamily="-111" charset="-128"/>
                <a:cs typeface="ヒラギノ角ゴ Pro W3" pitchFamily="-111" charset="-128"/>
              </a:rPr>
              <a:t> – </a:t>
            </a:r>
            <a:r>
              <a:rPr lang="en-US" dirty="0" smtClean="0"/>
              <a:t>Issues with privacy and PII must have appropriate enforcement provisions to remain effective.</a:t>
            </a:r>
          </a:p>
          <a:p>
            <a:pPr>
              <a:defRPr/>
            </a:pPr>
            <a:endParaRPr lang="en-US" dirty="0" smtClean="0"/>
          </a:p>
          <a:p>
            <a:pPr>
              <a:defRPr/>
            </a:pPr>
            <a:r>
              <a:rPr lang="en-US" dirty="0" smtClean="0"/>
              <a:t>See www.export.gov/safeharbor/eg_main_018236.asp for more information.</a:t>
            </a:r>
          </a:p>
          <a:p>
            <a:pPr>
              <a:defRPr/>
            </a:pPr>
            <a:endParaRPr lang="en-US" dirty="0"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D5D455B-C8C6-4897-B0E1-464F73FAD0C6}" type="slidenum">
              <a:rPr lang="en-US" altLang="en-US" smtClean="0"/>
              <a:pPr eaLnBrk="1" hangingPunct="1"/>
              <a:t>91</a:t>
            </a:fld>
            <a:endParaRPr lang="en-US" altLang="en-US" dirty="0" smtClean="0"/>
          </a:p>
        </p:txBody>
      </p:sp>
    </p:spTree>
    <p:extLst>
      <p:ext uri="{BB962C8B-B14F-4D97-AF65-F5344CB8AC3E}">
        <p14:creationId xmlns:p14="http://schemas.microsoft.com/office/powerpoint/2010/main" val="40444602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This default setting is a cornerstone of the European Union’s Directive on Protection of Personal Data and is enforced through national laws in all member nations.</a:t>
            </a:r>
            <a:endParaRPr lang="en-US" dirty="0"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ED5D455B-C8C6-4897-B0E1-464F73FAD0C6}" type="slidenum">
              <a:rPr lang="en-US" altLang="en-US" smtClean="0"/>
              <a:pPr eaLnBrk="1" hangingPunct="1"/>
              <a:t>92</a:t>
            </a:fld>
            <a:endParaRPr lang="en-US" altLang="en-US" dirty="0" smtClean="0"/>
          </a:p>
        </p:txBody>
      </p:sp>
    </p:spTree>
    <p:extLst>
      <p:ext uri="{BB962C8B-B14F-4D97-AF65-F5344CB8AC3E}">
        <p14:creationId xmlns:p14="http://schemas.microsoft.com/office/powerpoint/2010/main" val="3776355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9541F55-C19E-4B8F-838A-BBCD97210FAE}" type="slidenum">
              <a:rPr lang="en-US" altLang="en-US" smtClean="0"/>
              <a:pPr eaLnBrk="1" hangingPunct="1"/>
              <a:t>93</a:t>
            </a:fld>
            <a:endParaRPr lang="en-US" altLang="en-US" dirty="0" smtClean="0"/>
          </a:p>
        </p:txBody>
      </p:sp>
    </p:spTree>
    <p:extLst>
      <p:ext uri="{BB962C8B-B14F-4D97-AF65-F5344CB8AC3E}">
        <p14:creationId xmlns:p14="http://schemas.microsoft.com/office/powerpoint/2010/main" val="776108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These commissioners act as advocates on behalf of individuals and have used legal actions to enforce the privacy provisions associated with PIPEDA to protect personal information.</a:t>
            </a:r>
            <a:endParaRPr 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9541F55-C19E-4B8F-838A-BBCD97210FAE}" type="slidenum">
              <a:rPr lang="en-US" altLang="en-US" smtClean="0"/>
              <a:pPr eaLnBrk="1" hangingPunct="1"/>
              <a:t>94</a:t>
            </a:fld>
            <a:endParaRPr lang="en-US" altLang="en-US" dirty="0" smtClean="0"/>
          </a:p>
        </p:txBody>
      </p:sp>
    </p:spTree>
    <p:extLst>
      <p:ext uri="{BB962C8B-B14F-4D97-AF65-F5344CB8AC3E}">
        <p14:creationId xmlns:p14="http://schemas.microsoft.com/office/powerpoint/2010/main" val="232318466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Recent news of the Chinese government eavesdropping on Skype and other Internet-related communications has heightened this concern. China’s constitution has provisions for privacy protections for the citizens. Even so, issues have come in the area of enforcement and penalties, and privacy items that have been far from uniform in their judicial history.</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53CD9A6-4073-4419-A8C9-9803701F1C54}" type="slidenum">
              <a:rPr lang="en-US" altLang="en-US" smtClean="0"/>
              <a:pPr eaLnBrk="1" hangingPunct="1"/>
              <a:t>95</a:t>
            </a:fld>
            <a:endParaRPr lang="en-US" altLang="en-US" dirty="0" smtClean="0"/>
          </a:p>
        </p:txBody>
      </p:sp>
    </p:spTree>
    <p:extLst>
      <p:ext uri="{BB962C8B-B14F-4D97-AF65-F5344CB8AC3E}">
        <p14:creationId xmlns:p14="http://schemas.microsoft.com/office/powerpoint/2010/main" val="403101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a:t>
            </a:fld>
            <a:endParaRPr lang="en-US" altLang="en-US" dirty="0"/>
          </a:p>
        </p:txBody>
      </p:sp>
    </p:spTree>
    <p:extLst>
      <p:ext uri="{BB962C8B-B14F-4D97-AF65-F5344CB8AC3E}">
        <p14:creationId xmlns:p14="http://schemas.microsoft.com/office/powerpoint/2010/main" val="42674191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If privacy is defined as the ability to control information about oneself, then the aspects of confidentiality, integrity, and availability from information security become critical elements of privacy. </a:t>
            </a:r>
          </a:p>
          <a:p>
            <a:pPr>
              <a:defRPr/>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8064584-0D07-44FB-BA06-AAF011152A70}" type="slidenum">
              <a:rPr lang="en-US" altLang="en-US" smtClean="0"/>
              <a:pPr eaLnBrk="1" hangingPunct="1"/>
              <a:t>96</a:t>
            </a:fld>
            <a:endParaRPr lang="en-US" altLang="en-US" dirty="0" smtClean="0"/>
          </a:p>
        </p:txBody>
      </p:sp>
    </p:spTree>
    <p:extLst>
      <p:ext uri="{BB962C8B-B14F-4D97-AF65-F5344CB8AC3E}">
        <p14:creationId xmlns:p14="http://schemas.microsoft.com/office/powerpoint/2010/main" val="11867191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Some cookie cutters block all cookies, while others can be configured to selectively block certain cookies. Some cookie cutters also block the sending of HTTP headers that may reveal personal information but may not be necessary to access a web site, and some block banner ads, popup windows, animated graphics, or other unwanted web elements. Some related PET tools are designed specifically to look for invisible images that set cookies (called web beacons or web bugs).</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8064584-0D07-44FB-BA06-AAF011152A70}" type="slidenum">
              <a:rPr lang="en-US" altLang="en-US" smtClean="0"/>
              <a:pPr eaLnBrk="1" hangingPunct="1"/>
              <a:t>97</a:t>
            </a:fld>
            <a:endParaRPr lang="en-US" altLang="en-US" dirty="0" smtClean="0"/>
          </a:p>
        </p:txBody>
      </p:sp>
    </p:spTree>
    <p:extLst>
      <p:ext uri="{BB962C8B-B14F-4D97-AF65-F5344CB8AC3E}">
        <p14:creationId xmlns:p14="http://schemas.microsoft.com/office/powerpoint/2010/main" val="30720800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latin typeface="Arial" pitchFamily="34" charset="0"/>
                <a:ea typeface="ヒラギノ角ゴ Pro W3" pitchFamily="-112" charset="-128"/>
              </a:rPr>
              <a:t>Privacy Compliance Steps</a:t>
            </a:r>
          </a:p>
          <a:p>
            <a:r>
              <a:rPr lang="en-US" altLang="en-US" dirty="0" smtClean="0">
                <a:latin typeface="Arial" pitchFamily="34" charset="0"/>
                <a:ea typeface="ヒラギノ角ゴ Pro W3" pitchFamily="-112" charset="-128"/>
              </a:rPr>
              <a:t>To ensure that an organization complies with the numerous privacy requirements and regulations, a structured approach to privacy planning and policies is recommended:</a:t>
            </a:r>
          </a:p>
          <a:p>
            <a:r>
              <a:rPr lang="en-US" altLang="en-US" b="1" dirty="0" smtClean="0">
                <a:latin typeface="Arial" pitchFamily="34" charset="0"/>
                <a:ea typeface="ヒラギノ角ゴ Pro W3" pitchFamily="-112" charset="-128"/>
              </a:rPr>
              <a:t>1. </a:t>
            </a:r>
            <a:r>
              <a:rPr lang="en-US" altLang="en-US" dirty="0" smtClean="0">
                <a:latin typeface="Arial" pitchFamily="34" charset="0"/>
                <a:ea typeface="ヒラギノ角ゴ Pro W3" pitchFamily="-112" charset="-128"/>
              </a:rPr>
              <a:t>Identify the role in the organization that will be responsible for compliance and oversight.</a:t>
            </a:r>
          </a:p>
          <a:p>
            <a:r>
              <a:rPr lang="en-US" altLang="en-US" b="1" dirty="0" smtClean="0">
                <a:latin typeface="Arial" pitchFamily="34" charset="0"/>
                <a:ea typeface="ヒラギノ角ゴ Pro W3" pitchFamily="-112" charset="-128"/>
              </a:rPr>
              <a:t>2. </a:t>
            </a:r>
            <a:r>
              <a:rPr lang="en-US" altLang="en-US" dirty="0" smtClean="0">
                <a:latin typeface="Arial" pitchFamily="34" charset="0"/>
                <a:ea typeface="ヒラギノ角ゴ Pro W3" pitchFamily="-112" charset="-128"/>
              </a:rPr>
              <a:t>Document all applicable laws and regulations, industry standards, and</a:t>
            </a:r>
          </a:p>
          <a:p>
            <a:r>
              <a:rPr lang="en-US" altLang="en-US" dirty="0" smtClean="0">
                <a:latin typeface="Arial" pitchFamily="34" charset="0"/>
                <a:ea typeface="ヒラギノ角ゴ Pro W3" pitchFamily="-112" charset="-128"/>
              </a:rPr>
              <a:t>contract requirements.</a:t>
            </a:r>
          </a:p>
          <a:p>
            <a:r>
              <a:rPr lang="en-US" altLang="en-US" b="1" dirty="0" smtClean="0">
                <a:latin typeface="Arial" pitchFamily="34" charset="0"/>
                <a:ea typeface="ヒラギノ角ゴ Pro W3" pitchFamily="-112" charset="-128"/>
              </a:rPr>
              <a:t>3. </a:t>
            </a:r>
            <a:r>
              <a:rPr lang="en-US" altLang="en-US" dirty="0" smtClean="0">
                <a:latin typeface="Arial" pitchFamily="34" charset="0"/>
                <a:ea typeface="ヒラギノ角ゴ Pro W3" pitchFamily="-112" charset="-128"/>
              </a:rPr>
              <a:t>Identify any industry best practices.</a:t>
            </a:r>
          </a:p>
          <a:p>
            <a:r>
              <a:rPr lang="en-US" altLang="en-US" b="1" dirty="0" smtClean="0">
                <a:latin typeface="Arial" pitchFamily="34" charset="0"/>
                <a:ea typeface="ヒラギノ角ゴ Pro W3" pitchFamily="-112" charset="-128"/>
              </a:rPr>
              <a:t>4. </a:t>
            </a:r>
            <a:r>
              <a:rPr lang="en-US" altLang="en-US" dirty="0" smtClean="0">
                <a:latin typeface="Arial" pitchFamily="34" charset="0"/>
                <a:ea typeface="ヒラギノ角ゴ Pro W3" pitchFamily="-112" charset="-128"/>
              </a:rPr>
              <a:t>Perform a privacy impact assessment (PIA) and a risk assessment.</a:t>
            </a:r>
          </a:p>
          <a:p>
            <a:r>
              <a:rPr lang="en-US" altLang="en-US" b="1" dirty="0" smtClean="0">
                <a:latin typeface="Arial" pitchFamily="34" charset="0"/>
                <a:ea typeface="ヒラギノ角ゴ Pro W3" pitchFamily="-112" charset="-128"/>
              </a:rPr>
              <a:t>5. </a:t>
            </a:r>
            <a:r>
              <a:rPr lang="en-US" altLang="en-US" dirty="0" smtClean="0">
                <a:latin typeface="Arial" pitchFamily="34" charset="0"/>
                <a:ea typeface="ヒラギノ角ゴ Pro W3" pitchFamily="-112" charset="-128"/>
              </a:rPr>
              <a:t>Map the identified risks to compliance requirements.</a:t>
            </a:r>
          </a:p>
          <a:p>
            <a:r>
              <a:rPr lang="en-US" altLang="en-US" b="1" dirty="0" smtClean="0">
                <a:latin typeface="Arial" pitchFamily="34" charset="0"/>
                <a:ea typeface="ヒラギノ角ゴ Pro W3" pitchFamily="-112" charset="-128"/>
              </a:rPr>
              <a:t>6. </a:t>
            </a:r>
            <a:r>
              <a:rPr lang="en-US" altLang="en-US" dirty="0" smtClean="0">
                <a:latin typeface="Arial" pitchFamily="34" charset="0"/>
                <a:ea typeface="ヒラギノ角ゴ Pro W3" pitchFamily="-112" charset="-128"/>
              </a:rPr>
              <a:t>Create a unified risk mitigation plan.</a:t>
            </a:r>
          </a:p>
          <a:p>
            <a:endParaRPr lang="en-US" altLang="en-US" dirty="0" smtClean="0">
              <a:latin typeface="Arial" pitchFamily="34" charset="0"/>
              <a:ea typeface="ヒラギノ角ゴ Pro W3" pitchFamily="-112" charset="-128"/>
            </a:endParaRPr>
          </a:p>
          <a:p>
            <a:endParaRPr lang="en-US" altLang="en-US" dirty="0" smtClean="0">
              <a:latin typeface="Arial" pitchFamily="34" charset="0"/>
              <a:ea typeface="ヒラギノ角ゴ Pro W3" pitchFamily="-112"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B2A8CBA-1778-4179-9FB2-8C83A88F21E7}" type="slidenum">
              <a:rPr lang="en-US" altLang="en-US" smtClean="0"/>
              <a:pPr eaLnBrk="1" hangingPunct="1"/>
              <a:t>98</a:t>
            </a:fld>
            <a:endParaRPr lang="en-US" altLang="en-US" dirty="0" smtClean="0"/>
          </a:p>
        </p:txBody>
      </p:sp>
    </p:spTree>
    <p:extLst>
      <p:ext uri="{BB962C8B-B14F-4D97-AF65-F5344CB8AC3E}">
        <p14:creationId xmlns:p14="http://schemas.microsoft.com/office/powerpoint/2010/main" val="21788413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1C4A089-23FF-4CAE-9D00-61F32D726350}" type="slidenum">
              <a:rPr lang="en-US" altLang="en-US" smtClean="0"/>
              <a:pPr eaLnBrk="1" hangingPunct="1"/>
              <a:t>99</a:t>
            </a:fld>
            <a:endParaRPr lang="en-US" altLang="en-US" dirty="0" smtClean="0"/>
          </a:p>
        </p:txBody>
      </p:sp>
    </p:spTree>
    <p:extLst>
      <p:ext uri="{BB962C8B-B14F-4D97-AF65-F5344CB8AC3E}">
        <p14:creationId xmlns:p14="http://schemas.microsoft.com/office/powerpoint/2010/main" val="18076793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following steps comprise a high-level methodology and approach for conducting a PIA:</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b="1" i="0" kern="1200" dirty="0" smtClean="0">
                <a:solidFill>
                  <a:schemeClr val="tx1"/>
                </a:solidFill>
                <a:effectLst/>
                <a:latin typeface="Arial" charset="0"/>
                <a:ea typeface="ヒラギノ角ゴ Pro W3" pitchFamily="-111" charset="-128"/>
                <a:cs typeface="ヒラギノ角ゴ Pro W3" pitchFamily="-111" charset="-128"/>
              </a:rPr>
              <a:t>1. </a:t>
            </a:r>
            <a:r>
              <a:rPr lang="en-US" sz="1200" i="1" kern="1200" dirty="0" smtClean="0">
                <a:solidFill>
                  <a:schemeClr val="tx1"/>
                </a:solidFill>
                <a:effectLst/>
                <a:latin typeface="Arial" charset="0"/>
                <a:ea typeface="ヒラギノ角ゴ Pro W3" pitchFamily="-111" charset="-128"/>
                <a:cs typeface="ヒラギノ角ゴ Pro W3" pitchFamily="-111" charset="-128"/>
              </a:rPr>
              <a:t>Establish PIA scope. </a:t>
            </a:r>
            <a:r>
              <a:rPr lang="en-US" sz="1200" i="0" kern="1200" dirty="0" smtClean="0">
                <a:solidFill>
                  <a:schemeClr val="tx1"/>
                </a:solidFill>
                <a:effectLst/>
                <a:latin typeface="Arial" charset="0"/>
                <a:ea typeface="ヒラギノ角ゴ Pro W3" pitchFamily="-111" charset="-128"/>
                <a:cs typeface="ヒラギノ角ゴ Pro W3" pitchFamily="-111" charset="-128"/>
              </a:rPr>
              <a:t>Determine the departments involved and the appropriate representatives. Determine which applications and business processes need to be assessed. Determine applicable laws and regulations associated with the business and privacy concerns.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b="1" i="0" kern="1200" dirty="0" smtClean="0">
                <a:solidFill>
                  <a:schemeClr val="tx1"/>
                </a:solidFill>
                <a:effectLst/>
                <a:latin typeface="Arial" charset="0"/>
                <a:ea typeface="ヒラギノ角ゴ Pro W3" pitchFamily="-111" charset="-128"/>
                <a:cs typeface="ヒラギノ角ゴ Pro W3" pitchFamily="-111" charset="-128"/>
              </a:rPr>
              <a:t>2. </a:t>
            </a:r>
            <a:r>
              <a:rPr lang="en-US" sz="1200" i="1" kern="1200" dirty="0" smtClean="0">
                <a:solidFill>
                  <a:schemeClr val="tx1"/>
                </a:solidFill>
                <a:effectLst/>
                <a:latin typeface="Arial" charset="0"/>
                <a:ea typeface="ヒラギノ角ゴ Pro W3" pitchFamily="-111" charset="-128"/>
                <a:cs typeface="ヒラギノ角ゴ Pro W3" pitchFamily="-111" charset="-128"/>
              </a:rPr>
              <a:t>Identify key stakeholders. </a:t>
            </a:r>
            <a:r>
              <a:rPr lang="en-US" sz="1200" i="0" kern="1200" dirty="0" smtClean="0">
                <a:solidFill>
                  <a:schemeClr val="tx1"/>
                </a:solidFill>
                <a:effectLst/>
                <a:latin typeface="Arial" charset="0"/>
                <a:ea typeface="ヒラギノ角ゴ Pro W3" pitchFamily="-111" charset="-128"/>
                <a:cs typeface="ヒラギノ角ゴ Pro W3" pitchFamily="-111" charset="-128"/>
              </a:rPr>
              <a:t>Identify all business units that use PII. Examine staff functions such as HR, Legal, IT, Purchasing, and Quality Control.</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b="1" i="0" kern="1200" dirty="0" smtClean="0">
                <a:solidFill>
                  <a:schemeClr val="tx1"/>
                </a:solidFill>
                <a:effectLst/>
                <a:latin typeface="Arial" charset="0"/>
                <a:ea typeface="ヒラギノ角ゴ Pro W3" pitchFamily="-111" charset="-128"/>
                <a:cs typeface="ヒラギノ角ゴ Pro W3" pitchFamily="-111" charset="-128"/>
              </a:rPr>
              <a:t>3. </a:t>
            </a:r>
            <a:r>
              <a:rPr lang="en-US" sz="1200" i="1" kern="1200" dirty="0" smtClean="0">
                <a:solidFill>
                  <a:schemeClr val="tx1"/>
                </a:solidFill>
                <a:effectLst/>
                <a:latin typeface="Arial" charset="0"/>
                <a:ea typeface="ヒラギノ角ゴ Pro W3" pitchFamily="-111" charset="-128"/>
                <a:cs typeface="ヒラギノ角ゴ Pro W3" pitchFamily="-111" charset="-128"/>
              </a:rPr>
              <a:t>Document all contact with PII:</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PII collection, access, use, sharing, disposal</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Processes and procedures, policies, safeguards, data-flow diagrams, and any other risk assessment data</a:t>
            </a:r>
          </a:p>
          <a:p>
            <a:pPr marL="171450" indent="-171450">
              <a:buFont typeface="Arial" panose="020B0604020202020204" pitchFamily="34" charset="0"/>
              <a:buChar cha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Web site policies, contracts, HR, and administrative for other PII</a:t>
            </a:r>
          </a:p>
          <a:p>
            <a:pPr marL="0" indent="0">
              <a:buFont typeface="Arial" panose="020B0604020202020204" pitchFamily="34" charset="0"/>
              <a:buNone/>
              <a:defRPr/>
            </a:pPr>
            <a:r>
              <a:rPr lang="en-US" sz="1200" b="1" i="0" kern="1200" dirty="0" smtClean="0">
                <a:solidFill>
                  <a:schemeClr val="tx1"/>
                </a:solidFill>
                <a:effectLst/>
                <a:latin typeface="Arial" charset="0"/>
                <a:ea typeface="ヒラギノ角ゴ Pro W3" pitchFamily="-111" charset="-128"/>
                <a:cs typeface="ヒラギノ角ゴ Pro W3" pitchFamily="-111" charset="-128"/>
              </a:rPr>
              <a:t>4. </a:t>
            </a:r>
            <a:r>
              <a:rPr lang="en-US" sz="1200" i="1" kern="1200" dirty="0" smtClean="0">
                <a:solidFill>
                  <a:schemeClr val="tx1"/>
                </a:solidFill>
                <a:effectLst/>
                <a:latin typeface="Arial" charset="0"/>
                <a:ea typeface="ヒラギノ角ゴ Pro W3" pitchFamily="-111" charset="-128"/>
                <a:cs typeface="ヒラギノ角ゴ Pro W3" pitchFamily="-111" charset="-128"/>
              </a:rPr>
              <a:t>Review legal and regulatory requirements, including any upstream contracts. </a:t>
            </a:r>
            <a:r>
              <a:rPr lang="en-US" sz="1200" i="0" kern="1200" dirty="0" smtClean="0">
                <a:solidFill>
                  <a:schemeClr val="tx1"/>
                </a:solidFill>
                <a:effectLst/>
                <a:latin typeface="Arial" charset="0"/>
                <a:ea typeface="ヒラギノ角ゴ Pro W3" pitchFamily="-111" charset="-128"/>
                <a:cs typeface="ヒラギノ角ゴ Pro W3" pitchFamily="-111" charset="-128"/>
              </a:rPr>
              <a:t>The sources are many, but some commonly overlooked issues are agreements with suppliers and customers over information sharing rights.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b="1" i="0" kern="1200" dirty="0" smtClean="0">
                <a:solidFill>
                  <a:schemeClr val="tx1"/>
                </a:solidFill>
                <a:effectLst/>
                <a:latin typeface="Arial" charset="0"/>
                <a:ea typeface="ヒラギノ角ゴ Pro W3" pitchFamily="-111" charset="-128"/>
                <a:cs typeface="ヒラギノ角ゴ Pro W3" pitchFamily="-111" charset="-128"/>
              </a:rPr>
              <a:t>5. </a:t>
            </a:r>
            <a:r>
              <a:rPr lang="en-US" sz="1200" i="1" kern="1200" dirty="0" smtClean="0">
                <a:solidFill>
                  <a:schemeClr val="tx1"/>
                </a:solidFill>
                <a:effectLst/>
                <a:latin typeface="Arial" charset="0"/>
                <a:ea typeface="ヒラギノ角ゴ Pro W3" pitchFamily="-111" charset="-128"/>
                <a:cs typeface="ヒラギノ角ゴ Pro W3" pitchFamily="-111" charset="-128"/>
              </a:rPr>
              <a:t>Document gaps and potential issues between requirements and practices. </a:t>
            </a:r>
            <a:r>
              <a:rPr lang="en-US" sz="1200" i="0" kern="1200" dirty="0" smtClean="0">
                <a:solidFill>
                  <a:schemeClr val="tx1"/>
                </a:solidFill>
                <a:effectLst/>
                <a:latin typeface="Arial" charset="0"/>
                <a:ea typeface="ヒラギノ角ゴ Pro W3" pitchFamily="-111" charset="-128"/>
                <a:cs typeface="ヒラギノ角ゴ Pro W3" pitchFamily="-111" charset="-128"/>
              </a:rPr>
              <a:t>All gaps and issues should be mapped against where the issue was discovered and the</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basis (requirement or regulation) that the gap maps to.</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b="1" i="0" kern="1200" dirty="0" smtClean="0">
                <a:solidFill>
                  <a:schemeClr val="tx1"/>
                </a:solidFill>
                <a:effectLst/>
                <a:latin typeface="Arial" charset="0"/>
                <a:ea typeface="ヒラギノ角ゴ Pro W3" pitchFamily="-111" charset="-128"/>
                <a:cs typeface="ヒラギノ角ゴ Pro W3" pitchFamily="-111" charset="-128"/>
              </a:rPr>
              <a:t>6. </a:t>
            </a:r>
            <a:r>
              <a:rPr lang="en-US" sz="1200" i="1" kern="1200" dirty="0" smtClean="0">
                <a:solidFill>
                  <a:schemeClr val="tx1"/>
                </a:solidFill>
                <a:effectLst/>
                <a:latin typeface="Arial" charset="0"/>
                <a:ea typeface="ヒラギノ角ゴ Pro W3" pitchFamily="-111" charset="-128"/>
                <a:cs typeface="ヒラギノ角ゴ Pro W3" pitchFamily="-111" charset="-128"/>
              </a:rPr>
              <a:t>Review findings with key stakeholders to determine accuracy and clarify any issues. </a:t>
            </a:r>
            <a:r>
              <a:rPr lang="en-US" sz="1200" i="0" kern="1200" dirty="0" smtClean="0">
                <a:solidFill>
                  <a:schemeClr val="tx1"/>
                </a:solidFill>
                <a:effectLst/>
                <a:latin typeface="Arial" charset="0"/>
                <a:ea typeface="ヒラギノ角ゴ Pro W3" pitchFamily="-111" charset="-128"/>
                <a:cs typeface="ヒラギノ角ゴ Pro W3" pitchFamily="-111" charset="-128"/>
              </a:rPr>
              <a:t>Before the final report is written, any issues or possible miscommunications should be clarified with the appropriate stakeholders to ensure a fair and accurate report.</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b="1" i="0" kern="1200" dirty="0" smtClean="0">
                <a:solidFill>
                  <a:schemeClr val="tx1"/>
                </a:solidFill>
                <a:effectLst/>
                <a:latin typeface="Arial" charset="0"/>
                <a:ea typeface="ヒラギノ角ゴ Pro W3" pitchFamily="-111" charset="-128"/>
                <a:cs typeface="ヒラギノ角ゴ Pro W3" pitchFamily="-111" charset="-128"/>
              </a:rPr>
              <a:t>7. </a:t>
            </a:r>
            <a:r>
              <a:rPr lang="en-US" sz="1200" i="1" kern="1200" dirty="0" smtClean="0">
                <a:solidFill>
                  <a:schemeClr val="tx1"/>
                </a:solidFill>
                <a:effectLst/>
                <a:latin typeface="Arial" charset="0"/>
                <a:ea typeface="ヒラギノ角ゴ Pro W3" pitchFamily="-111" charset="-128"/>
                <a:cs typeface="ヒラギノ角ゴ Pro W3" pitchFamily="-111" charset="-128"/>
              </a:rPr>
              <a:t>Create final report for management.</a:t>
            </a:r>
            <a:endParaRPr 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1C4A089-23FF-4CAE-9D00-61F32D726350}" type="slidenum">
              <a:rPr lang="en-US" altLang="en-US" smtClean="0"/>
              <a:pPr eaLnBrk="1" hangingPunct="1"/>
              <a:t>100</a:t>
            </a:fld>
            <a:endParaRPr lang="en-US" altLang="en-US" dirty="0" smtClean="0"/>
          </a:p>
        </p:txBody>
      </p:sp>
    </p:spTree>
    <p:extLst>
      <p:ext uri="{BB962C8B-B14F-4D97-AF65-F5344CB8AC3E}">
        <p14:creationId xmlns:p14="http://schemas.microsoft.com/office/powerpoint/2010/main" val="11831014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932EDFC-ADE8-459D-88C0-CB4FB7AD5D79}" type="slidenum">
              <a:rPr lang="en-US" altLang="en-US" smtClean="0"/>
              <a:pPr eaLnBrk="1" hangingPunct="1"/>
              <a:t>101</a:t>
            </a:fld>
            <a:endParaRPr lang="en-US" altLang="en-US" dirty="0" smtClean="0"/>
          </a:p>
        </p:txBody>
      </p:sp>
    </p:spTree>
    <p:extLst>
      <p:ext uri="{BB962C8B-B14F-4D97-AF65-F5344CB8AC3E}">
        <p14:creationId xmlns:p14="http://schemas.microsoft.com/office/powerpoint/2010/main" val="41272754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When a cookie holds a token number that is meaningless to outsiders but meaningful to a back-end server, then the loss of the cookie represents no loss at all.</a:t>
            </a:r>
            <a:r>
              <a:rPr lang="en-US" baseline="0" dirty="0" smtClean="0"/>
              <a:t> </a:t>
            </a:r>
            <a:r>
              <a:rPr lang="en-US" dirty="0" smtClean="0"/>
              <a:t>When the cookie text contains meaningful information, then the loss can result in privacy issues. For instance, when a cookie contains a long number that has no meaning except to the database server, then the number has no PII. But if the cookie contains text, such as a ship-to address for an order, this can represent PII and can result in a privacy violation. It is common to encode the data in cookies, but Base64 encoding is not encryption and can be decoded by anyone, thus providing no confidentiality.</a:t>
            </a:r>
          </a:p>
          <a:p>
            <a:pPr>
              <a:defRPr/>
            </a:pPr>
            <a:endParaRPr lang="en-US" dirty="0" smtClean="0"/>
          </a:p>
          <a:p>
            <a:pPr>
              <a:defRPr/>
            </a:pPr>
            <a:r>
              <a:rPr lang="en-US" dirty="0" smtClean="0"/>
              <a:t>Cookies provide a useful service of allowing state to be maintained in a stateless process, web serving (see “Cookies” in Chapter 17). But because of the potential for PII leakage, many users have sworn off cookies. This leads to issues on numerous web sites, for when properly implemented, they pose no privacy danger and can greatly enhance web site usefulness.</a:t>
            </a:r>
          </a:p>
          <a:p>
            <a:pPr>
              <a:defRPr/>
            </a:pPr>
            <a:endParaRPr lang="en-US" dirty="0" smtClean="0"/>
          </a:p>
          <a:p>
            <a:pPr>
              <a:defRPr/>
            </a:pPr>
            <a:r>
              <a:rPr lang="en-US" dirty="0" smtClean="0"/>
              <a:t>The bottom line for cookies is fairly easy—done correctly, they do not represent a security or privacy issue. Done incorrectly, they can be a disaster. A simple rule solves most problems with cookies: never store data directly on a cookie; instead, store a reference to another web application that permits the correct actions to occur based on the key value.</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0C08E2B-3D95-4F13-8C7A-8B350B88F8D9}" type="slidenum">
              <a:rPr lang="en-US" altLang="en-US" smtClean="0"/>
              <a:pPr eaLnBrk="1" hangingPunct="1"/>
              <a:t>102</a:t>
            </a:fld>
            <a:endParaRPr lang="en-US" altLang="en-US" dirty="0" smtClean="0"/>
          </a:p>
        </p:txBody>
      </p:sp>
    </p:spTree>
    <p:extLst>
      <p:ext uri="{BB962C8B-B14F-4D97-AF65-F5344CB8AC3E}">
        <p14:creationId xmlns:p14="http://schemas.microsoft.com/office/powerpoint/2010/main" val="35383471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privacy being defined as the power to control what others know about you and what they can do with that information, there remains the question of what you can do to exercise that control.</a:t>
            </a:r>
          </a:p>
          <a:p>
            <a:endParaRPr lang="en-US" dirty="0" smtClean="0"/>
          </a:p>
          <a:p>
            <a:r>
              <a:rPr lang="en-US" dirty="0" smtClean="0"/>
              <a:t>Shared information still requires control, and in this case the control function has shifted to the party that obtained the information. They may store it for future use, for record purposes, or for other uses. If they fail to adequately protect the information from loss or disclosure, then the owner no longer has authorized the uses it may be employed in. Data disclosures and information thefts both result in unauthorized use of information. Users can take actions to both protect their information and to mitigate risk from unauthorized sharing and use of their information.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103</a:t>
            </a:fld>
            <a:endParaRPr lang="en-US" altLang="en-US" dirty="0"/>
          </a:p>
        </p:txBody>
      </p:sp>
    </p:spTree>
    <p:extLst>
      <p:ext uri="{BB962C8B-B14F-4D97-AF65-F5344CB8AC3E}">
        <p14:creationId xmlns:p14="http://schemas.microsoft.com/office/powerpoint/2010/main" val="28332731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main types of information that have immediate value are financial and medical. Financial information, such as credit card information, identity information, and banking information, can be used by criminals to steal from others. Many times the use of identity or financial information will show up on the systems of</a:t>
            </a:r>
            <a:r>
              <a:rPr lang="en-US" baseline="0" dirty="0" smtClean="0"/>
              <a:t> </a:t>
            </a:r>
            <a:r>
              <a:rPr lang="en-US" dirty="0" smtClean="0"/>
              <a:t>record associated with the information. This is why it is important to actually read bank statements and verify charges.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104</a:t>
            </a:fld>
            <a:endParaRPr lang="en-US" altLang="en-US" dirty="0"/>
          </a:p>
        </p:txBody>
      </p:sp>
    </p:spTree>
    <p:extLst>
      <p:ext uri="{BB962C8B-B14F-4D97-AF65-F5344CB8AC3E}">
        <p14:creationId xmlns:p14="http://schemas.microsoft.com/office/powerpoint/2010/main" val="31905941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Verizon regularly publishes a data breach investigation report, examining the root causes behind hundreds of breach events. In the 2014 report, Verizon found that nine out of ten breaches can be described by the following nine distinct patterns:</a:t>
            </a:r>
          </a:p>
          <a:p>
            <a:r>
              <a:rPr lang="en-US" dirty="0" smtClean="0"/>
              <a:t>■ Point-of-sale (POS) intrusions</a:t>
            </a:r>
          </a:p>
          <a:p>
            <a:r>
              <a:rPr lang="en-US" dirty="0" smtClean="0"/>
              <a:t>■ Web app attacks</a:t>
            </a:r>
          </a:p>
          <a:p>
            <a:r>
              <a:rPr lang="en-US" dirty="0" smtClean="0"/>
              <a:t>■ Insider and privilege misuse</a:t>
            </a:r>
          </a:p>
          <a:p>
            <a:r>
              <a:rPr lang="en-US" dirty="0" smtClean="0"/>
              <a:t>■ Physical theft and loss</a:t>
            </a:r>
          </a:p>
          <a:p>
            <a:r>
              <a:rPr lang="en-US" dirty="0" smtClean="0"/>
              <a:t>■ Miscellaneous errors (misdelivery, misconfiguration, user errors)</a:t>
            </a:r>
          </a:p>
          <a:p>
            <a:r>
              <a:rPr lang="en-US" dirty="0" smtClean="0"/>
              <a:t>■ Crimeware</a:t>
            </a:r>
          </a:p>
          <a:p>
            <a:r>
              <a:rPr lang="en-US" dirty="0" smtClean="0"/>
              <a:t>■ Payment card skimmers</a:t>
            </a:r>
          </a:p>
          <a:p>
            <a:r>
              <a:rPr lang="en-US" dirty="0" smtClean="0"/>
              <a:t>■ Denial of service</a:t>
            </a:r>
          </a:p>
          <a:p>
            <a:r>
              <a:rPr lang="en-US" dirty="0" smtClean="0"/>
              <a:t>■ Cyber espionage</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105</a:t>
            </a:fld>
            <a:endParaRPr lang="en-US" altLang="en-US" dirty="0"/>
          </a:p>
        </p:txBody>
      </p:sp>
    </p:spTree>
    <p:extLst>
      <p:ext uri="{BB962C8B-B14F-4D97-AF65-F5344CB8AC3E}">
        <p14:creationId xmlns:p14="http://schemas.microsoft.com/office/powerpoint/2010/main" val="163302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11/14/2018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smtClean="0"/>
              <a:t>&lt;Insert Figure number and caption&gt;</a:t>
            </a:r>
            <a:endParaRPr lang="en-US" dirty="0"/>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smtClean="0">
                    <a:solidFill>
                      <a:schemeClr val="bg1"/>
                    </a:solidFill>
                    <a:latin typeface="Century" panose="02040604050505020304" pitchFamily="18" charset="0"/>
                  </a:rPr>
                  <a:t>Principles</a:t>
                </a:r>
                <a:r>
                  <a:rPr lang="en-US" altLang="en-US" sz="2600" baseline="0" dirty="0" smtClean="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smtClean="0">
                  <a:solidFill>
                    <a:schemeClr val="bg1"/>
                  </a:solidFill>
                  <a:latin typeface="Arial" charset="0"/>
                  <a:cs typeface="Arial" charset="0"/>
                </a:rPr>
                <a:t>Copyright © 2016 by McGraw-Hill Education. All rights reserved.</a:t>
              </a:r>
              <a:endParaRPr lang="en-US" sz="800" dirty="0">
                <a:solidFill>
                  <a:schemeClr val="bg1"/>
                </a:solidFill>
                <a:latin typeface="Arial" charset="0"/>
                <a:cs typeface="Arial" charset="0"/>
              </a:endParaRP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11 Legal, Ethical and Privacy Issues – Part 1</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41599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Internet Crime Schemes</a:t>
            </a:r>
          </a:p>
        </p:txBody>
      </p:sp>
      <p:sp>
        <p:nvSpPr>
          <p:cNvPr id="5" name="Content Placeholder 4"/>
          <p:cNvSpPr>
            <a:spLocks noGrp="1"/>
          </p:cNvSpPr>
          <p:nvPr>
            <p:ph idx="1"/>
          </p:nvPr>
        </p:nvSpPr>
        <p:spPr/>
        <p:txBody>
          <a:bodyPr/>
          <a:lstStyle/>
          <a:p>
            <a:r>
              <a:rPr lang="en-US" dirty="0"/>
              <a:t>To find crime, just follow the </a:t>
            </a:r>
            <a:r>
              <a:rPr lang="en-US" dirty="0" smtClean="0"/>
              <a:t>money.</a:t>
            </a:r>
          </a:p>
          <a:p>
            <a:r>
              <a:rPr lang="en-US" dirty="0" smtClean="0"/>
              <a:t>In </a:t>
            </a:r>
            <a:r>
              <a:rPr lang="en-US" dirty="0"/>
              <a:t>the United States, the FBI and the National White Collar Crime Center (NW3C) have joined forces in developing the Internet Crime Complaint Center (IC3), an online clearinghouse that communicates issues associated with </a:t>
            </a:r>
            <a:r>
              <a:rPr lang="en-US" dirty="0" smtClean="0"/>
              <a:t>cybercrime.</a:t>
            </a:r>
          </a:p>
          <a:p>
            <a:r>
              <a:rPr lang="en-US" dirty="0" smtClean="0"/>
              <a:t>One </a:t>
            </a:r>
            <a:r>
              <a:rPr lang="en-US" dirty="0"/>
              <a:t>of the items provided to the online community is a list of common Internet crime schemes and explanations of </a:t>
            </a:r>
            <a:r>
              <a:rPr lang="en-US" dirty="0" smtClean="0"/>
              <a:t>each.</a:t>
            </a:r>
            <a:endParaRPr lang="en-US" dirty="0"/>
          </a:p>
        </p:txBody>
      </p:sp>
    </p:spTree>
    <p:extLst>
      <p:ext uri="{BB962C8B-B14F-4D97-AF65-F5344CB8AC3E}">
        <p14:creationId xmlns:p14="http://schemas.microsoft.com/office/powerpoint/2010/main" val="40835658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PIA (</a:t>
            </a:r>
            <a:r>
              <a:rPr lang="en-US" altLang="en-US" i="1" dirty="0" smtClean="0"/>
              <a:t>continued</a:t>
            </a:r>
            <a:r>
              <a:rPr lang="en-US" altLang="en-US" dirty="0" smtClean="0"/>
              <a:t>)</a:t>
            </a:r>
          </a:p>
        </p:txBody>
      </p:sp>
      <p:sp>
        <p:nvSpPr>
          <p:cNvPr id="37891" name="Content Placeholder 2"/>
          <p:cNvSpPr>
            <a:spLocks noGrp="1"/>
          </p:cNvSpPr>
          <p:nvPr>
            <p:ph idx="1"/>
          </p:nvPr>
        </p:nvSpPr>
        <p:spPr/>
        <p:txBody>
          <a:bodyPr/>
          <a:lstStyle/>
          <a:p>
            <a:r>
              <a:rPr lang="en-US" altLang="en-US" dirty="0" smtClean="0"/>
              <a:t>Steps to conducting a PIA include:</a:t>
            </a:r>
          </a:p>
          <a:p>
            <a:pPr marL="914400" lvl="1" indent="-457200">
              <a:buFont typeface="+mj-lt"/>
              <a:buAutoNum type="arabicPeriod"/>
            </a:pPr>
            <a:r>
              <a:rPr lang="en-US" altLang="en-US" dirty="0" smtClean="0"/>
              <a:t>Establishing </a:t>
            </a:r>
            <a:r>
              <a:rPr lang="en-US" altLang="en-US" dirty="0"/>
              <a:t>PIA scope</a:t>
            </a:r>
          </a:p>
          <a:p>
            <a:pPr marL="914400" lvl="1" indent="-457200">
              <a:buFont typeface="+mj-lt"/>
              <a:buAutoNum type="arabicPeriod"/>
            </a:pPr>
            <a:r>
              <a:rPr lang="en-US" dirty="0" smtClean="0"/>
              <a:t>Identifying </a:t>
            </a:r>
            <a:r>
              <a:rPr lang="en-US" dirty="0"/>
              <a:t>key stakeholders</a:t>
            </a:r>
          </a:p>
          <a:p>
            <a:pPr marL="914400" lvl="1" indent="-457200">
              <a:buFont typeface="+mj-lt"/>
              <a:buAutoNum type="arabicPeriod"/>
            </a:pPr>
            <a:r>
              <a:rPr lang="en-US" dirty="0" smtClean="0"/>
              <a:t>Documenting </a:t>
            </a:r>
            <a:r>
              <a:rPr lang="en-US" dirty="0"/>
              <a:t>all contact with PII</a:t>
            </a:r>
          </a:p>
          <a:p>
            <a:pPr marL="914400" lvl="1" indent="-457200">
              <a:buFont typeface="+mj-lt"/>
              <a:buAutoNum type="arabicPeriod"/>
            </a:pPr>
            <a:r>
              <a:rPr lang="en-US" dirty="0" smtClean="0"/>
              <a:t>Reviewing </a:t>
            </a:r>
            <a:r>
              <a:rPr lang="en-US" dirty="0"/>
              <a:t>legal and regulatory requirements, including any upstream contracts</a:t>
            </a:r>
          </a:p>
          <a:p>
            <a:pPr marL="914400" lvl="1" indent="-457200">
              <a:buFont typeface="+mj-lt"/>
              <a:buAutoNum type="arabicPeriod"/>
            </a:pPr>
            <a:r>
              <a:rPr lang="en-US" altLang="en-US" dirty="0" smtClean="0"/>
              <a:t>Documenting </a:t>
            </a:r>
            <a:r>
              <a:rPr lang="en-US" altLang="en-US" dirty="0"/>
              <a:t>gaps and potential issues</a:t>
            </a:r>
          </a:p>
          <a:p>
            <a:pPr marL="914400" lvl="1" indent="-457200">
              <a:buFont typeface="+mj-lt"/>
              <a:buAutoNum type="arabicPeriod"/>
            </a:pPr>
            <a:r>
              <a:rPr lang="en-US" dirty="0" smtClean="0"/>
              <a:t>Reviewing </a:t>
            </a:r>
            <a:r>
              <a:rPr lang="en-US" dirty="0"/>
              <a:t>findings with key stakeholders</a:t>
            </a:r>
          </a:p>
          <a:p>
            <a:pPr marL="914400" lvl="1" indent="-457200">
              <a:buFont typeface="+mj-lt"/>
              <a:buAutoNum type="arabicPeriod"/>
            </a:pPr>
            <a:r>
              <a:rPr lang="en-US" dirty="0" smtClean="0"/>
              <a:t>Creating a </a:t>
            </a:r>
            <a:r>
              <a:rPr lang="en-US" dirty="0"/>
              <a:t>final report for </a:t>
            </a:r>
            <a:r>
              <a:rPr lang="en-US" dirty="0" smtClean="0"/>
              <a:t>management</a:t>
            </a:r>
            <a:endParaRPr lang="en-US" altLang="en-US" dirty="0" smtClean="0"/>
          </a:p>
        </p:txBody>
      </p:sp>
    </p:spTree>
    <p:extLst>
      <p:ext uri="{BB962C8B-B14F-4D97-AF65-F5344CB8AC3E}">
        <p14:creationId xmlns:p14="http://schemas.microsoft.com/office/powerpoint/2010/main" val="26545268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Web Privacy Issues</a:t>
            </a:r>
          </a:p>
        </p:txBody>
      </p:sp>
      <p:sp>
        <p:nvSpPr>
          <p:cNvPr id="38915" name="Content Placeholder 2"/>
          <p:cNvSpPr>
            <a:spLocks noGrp="1"/>
          </p:cNvSpPr>
          <p:nvPr>
            <p:ph idx="1"/>
          </p:nvPr>
        </p:nvSpPr>
        <p:spPr/>
        <p:txBody>
          <a:bodyPr/>
          <a:lstStyle/>
          <a:p>
            <a:r>
              <a:rPr lang="en-US" altLang="en-US" dirty="0"/>
              <a:t>The Internet acts as a large information-sharing </a:t>
            </a:r>
            <a:r>
              <a:rPr lang="en-US" altLang="en-US" dirty="0" smtClean="0"/>
              <a:t>domain.</a:t>
            </a:r>
          </a:p>
          <a:p>
            <a:pPr lvl="1"/>
            <a:r>
              <a:rPr lang="en-US" altLang="en-US" dirty="0" smtClean="0"/>
              <a:t>Serves as </a:t>
            </a:r>
            <a:r>
              <a:rPr lang="en-US" altLang="en-US" dirty="0"/>
              <a:t>a conduit for the transference of information among many </a:t>
            </a:r>
            <a:r>
              <a:rPr lang="en-US" altLang="en-US" dirty="0" smtClean="0"/>
              <a:t>parties</a:t>
            </a:r>
          </a:p>
          <a:p>
            <a:r>
              <a:rPr lang="en-US" altLang="en-US" dirty="0" smtClean="0"/>
              <a:t>The Web </a:t>
            </a:r>
            <a:r>
              <a:rPr lang="en-US" altLang="en-US" dirty="0"/>
              <a:t>offers much in the form of communication between machines, people, and </a:t>
            </a:r>
            <a:r>
              <a:rPr lang="en-US" altLang="en-US" dirty="0" smtClean="0"/>
              <a:t>systems.</a:t>
            </a:r>
          </a:p>
          <a:p>
            <a:pPr lvl="1"/>
            <a:r>
              <a:rPr lang="en-US" altLang="en-US" dirty="0" smtClean="0"/>
              <a:t>This exchange </a:t>
            </a:r>
            <a:r>
              <a:rPr lang="en-US" altLang="en-US" dirty="0"/>
              <a:t>of information can be </a:t>
            </a:r>
            <a:r>
              <a:rPr lang="en-US" altLang="en-US" dirty="0" smtClean="0"/>
              <a:t>associated with </a:t>
            </a:r>
            <a:r>
              <a:rPr lang="en-US" altLang="en-US" dirty="0"/>
              <a:t>privacy based on the content of the information and the reason </a:t>
            </a:r>
            <a:r>
              <a:rPr lang="en-US" altLang="en-US" dirty="0" smtClean="0"/>
              <a:t>for the </a:t>
            </a:r>
            <a:r>
              <a:rPr lang="en-US" altLang="en-US" dirty="0"/>
              <a:t>exchange.</a:t>
            </a:r>
            <a:endParaRPr lang="en-US" altLang="en-US" dirty="0" smtClean="0"/>
          </a:p>
        </p:txBody>
      </p:sp>
    </p:spTree>
    <p:extLst>
      <p:ext uri="{BB962C8B-B14F-4D97-AF65-F5344CB8AC3E}">
        <p14:creationId xmlns:p14="http://schemas.microsoft.com/office/powerpoint/2010/main" val="3058287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Cookies</a:t>
            </a:r>
          </a:p>
        </p:txBody>
      </p:sp>
      <p:sp>
        <p:nvSpPr>
          <p:cNvPr id="40963" name="Content Placeholder 2"/>
          <p:cNvSpPr>
            <a:spLocks noGrp="1"/>
          </p:cNvSpPr>
          <p:nvPr>
            <p:ph idx="1"/>
          </p:nvPr>
        </p:nvSpPr>
        <p:spPr/>
        <p:txBody>
          <a:bodyPr/>
          <a:lstStyle/>
          <a:p>
            <a:r>
              <a:rPr lang="en-US" altLang="en-US" b="1" dirty="0"/>
              <a:t>Cookies</a:t>
            </a:r>
            <a:r>
              <a:rPr lang="en-US" altLang="en-US" dirty="0"/>
              <a:t> are small bits of text that are stored on a user’s machine and sent to specific web sites when the user </a:t>
            </a:r>
            <a:r>
              <a:rPr lang="en-US" altLang="en-US" dirty="0" smtClean="0"/>
              <a:t>visits.</a:t>
            </a:r>
          </a:p>
          <a:p>
            <a:pPr lvl="1"/>
            <a:r>
              <a:rPr lang="en-US" dirty="0" smtClean="0"/>
              <a:t>Cookies </a:t>
            </a:r>
            <a:r>
              <a:rPr lang="en-US" dirty="0"/>
              <a:t>can store many different things</a:t>
            </a:r>
            <a:r>
              <a:rPr lang="en-US" dirty="0" smtClean="0"/>
              <a:t>, from </a:t>
            </a:r>
            <a:r>
              <a:rPr lang="en-US" dirty="0"/>
              <a:t>tokens that provide a reference to a database server behind the web </a:t>
            </a:r>
            <a:r>
              <a:rPr lang="en-US" dirty="0" smtClean="0"/>
              <a:t>server to </a:t>
            </a:r>
            <a:r>
              <a:rPr lang="en-US" dirty="0"/>
              <a:t>assist in maintaining state through an application, to the contents of a shopping </a:t>
            </a:r>
            <a:r>
              <a:rPr lang="en-US" dirty="0" smtClean="0"/>
              <a:t>cart.</a:t>
            </a:r>
          </a:p>
          <a:p>
            <a:pPr lvl="1"/>
            <a:r>
              <a:rPr lang="en-US" dirty="0" smtClean="0"/>
              <a:t>Cookies </a:t>
            </a:r>
            <a:r>
              <a:rPr lang="en-US" dirty="0"/>
              <a:t>can also hold data directly, in which case there are </a:t>
            </a:r>
            <a:r>
              <a:rPr lang="en-US" dirty="0" smtClean="0"/>
              <a:t>possible privacy </a:t>
            </a:r>
            <a:r>
              <a:rPr lang="en-US" dirty="0"/>
              <a:t>implications</a:t>
            </a:r>
            <a:r>
              <a:rPr lang="en-US" dirty="0" smtClean="0"/>
              <a:t>.</a:t>
            </a:r>
          </a:p>
          <a:p>
            <a:pPr lvl="1"/>
            <a:r>
              <a:rPr lang="en-US" dirty="0"/>
              <a:t>Cookies provide a useful service of allowing state to be maintained </a:t>
            </a:r>
            <a:r>
              <a:rPr lang="en-US" dirty="0" smtClean="0"/>
              <a:t>in a </a:t>
            </a:r>
            <a:r>
              <a:rPr lang="en-US" dirty="0"/>
              <a:t>stateless process, web </a:t>
            </a:r>
            <a:r>
              <a:rPr lang="en-US" dirty="0" smtClean="0"/>
              <a:t>serving.</a:t>
            </a:r>
            <a:endParaRPr lang="en-US" altLang="en-US" dirty="0" smtClean="0"/>
          </a:p>
        </p:txBody>
      </p:sp>
    </p:spTree>
    <p:extLst>
      <p:ext uri="{BB962C8B-B14F-4D97-AF65-F5344CB8AC3E}">
        <p14:creationId xmlns:p14="http://schemas.microsoft.com/office/powerpoint/2010/main" val="8933012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Privacy in Practice</a:t>
            </a:r>
          </a:p>
        </p:txBody>
      </p:sp>
      <p:sp>
        <p:nvSpPr>
          <p:cNvPr id="5" name="Content Placeholder 4"/>
          <p:cNvSpPr>
            <a:spLocks noGrp="1"/>
          </p:cNvSpPr>
          <p:nvPr>
            <p:ph idx="1"/>
          </p:nvPr>
        </p:nvSpPr>
        <p:spPr/>
        <p:txBody>
          <a:bodyPr/>
          <a:lstStyle/>
          <a:p>
            <a:r>
              <a:rPr lang="en-US" dirty="0" smtClean="0"/>
              <a:t>Information is needed to obtain services, and in many cases the information is reused, often for additional and secondary purposes.</a:t>
            </a:r>
          </a:p>
          <a:p>
            <a:pPr lvl="1"/>
            <a:r>
              <a:rPr lang="en-US" dirty="0" smtClean="0"/>
              <a:t>Users agree to these uses through acceptance of a firm’s privacy policy.</a:t>
            </a:r>
          </a:p>
          <a:p>
            <a:r>
              <a:rPr lang="en-US" dirty="0" smtClean="0"/>
              <a:t>Users can take actions to both protect their information and to mitigate risk from unauthorized sharing and use of their information.</a:t>
            </a:r>
            <a:endParaRPr lang="en-US" dirty="0"/>
          </a:p>
        </p:txBody>
      </p:sp>
    </p:spTree>
    <p:extLst>
      <p:ext uri="{BB962C8B-B14F-4D97-AF65-F5344CB8AC3E}">
        <p14:creationId xmlns:p14="http://schemas.microsoft.com/office/powerpoint/2010/main" val="6668092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 Actions</a:t>
            </a:r>
          </a:p>
        </p:txBody>
      </p:sp>
      <p:sp>
        <p:nvSpPr>
          <p:cNvPr id="5" name="Content Placeholder 4"/>
          <p:cNvSpPr>
            <a:spLocks noGrp="1"/>
          </p:cNvSpPr>
          <p:nvPr>
            <p:ph idx="1"/>
          </p:nvPr>
        </p:nvSpPr>
        <p:spPr/>
        <p:txBody>
          <a:bodyPr/>
          <a:lstStyle/>
          <a:p>
            <a:r>
              <a:rPr lang="en-US" dirty="0" smtClean="0"/>
              <a:t>If </a:t>
            </a:r>
            <a:r>
              <a:rPr lang="en-US" dirty="0"/>
              <a:t>users are </a:t>
            </a:r>
            <a:r>
              <a:rPr lang="en-US" dirty="0" smtClean="0"/>
              <a:t>going to </a:t>
            </a:r>
            <a:r>
              <a:rPr lang="en-US" dirty="0"/>
              <a:t>control their information, they have to take certain precautions</a:t>
            </a:r>
            <a:r>
              <a:rPr lang="en-US" dirty="0" smtClean="0"/>
              <a:t>.</a:t>
            </a:r>
          </a:p>
          <a:p>
            <a:pPr lvl="1"/>
            <a:r>
              <a:rPr lang="en-US" dirty="0" smtClean="0"/>
              <a:t>Proper security precautions must be followed.</a:t>
            </a:r>
          </a:p>
          <a:p>
            <a:pPr lvl="1"/>
            <a:r>
              <a:rPr lang="en-US" dirty="0" smtClean="0"/>
              <a:t>Users need to maintain </a:t>
            </a:r>
            <a:r>
              <a:rPr lang="en-US" dirty="0"/>
              <a:t>knowledge over their information </a:t>
            </a:r>
            <a:r>
              <a:rPr lang="en-US" dirty="0" smtClean="0"/>
              <a:t>uses.</a:t>
            </a:r>
          </a:p>
          <a:p>
            <a:pPr lvl="2"/>
            <a:r>
              <a:rPr lang="en-US" dirty="0" smtClean="0"/>
              <a:t>It </a:t>
            </a:r>
            <a:r>
              <a:rPr lang="en-US" dirty="0"/>
              <a:t>is </a:t>
            </a:r>
            <a:r>
              <a:rPr lang="en-US" dirty="0" smtClean="0"/>
              <a:t>important to </a:t>
            </a:r>
            <a:r>
              <a:rPr lang="en-US" dirty="0"/>
              <a:t>actually read bank statements and verify charges</a:t>
            </a:r>
            <a:r>
              <a:rPr lang="en-US" dirty="0" smtClean="0"/>
              <a:t>.</a:t>
            </a:r>
          </a:p>
          <a:p>
            <a:pPr lvl="2"/>
            <a:r>
              <a:rPr lang="en-US" dirty="0" smtClean="0"/>
              <a:t>One should periodically </a:t>
            </a:r>
            <a:r>
              <a:rPr lang="en-US" dirty="0"/>
              <a:t>examine </a:t>
            </a:r>
            <a:r>
              <a:rPr lang="en-US" dirty="0" smtClean="0"/>
              <a:t>his credit report.</a:t>
            </a:r>
          </a:p>
          <a:p>
            <a:pPr lvl="2"/>
            <a:r>
              <a:rPr lang="en-US" dirty="0" smtClean="0"/>
              <a:t>Periodically check healthcare </a:t>
            </a:r>
            <a:r>
              <a:rPr lang="en-US" dirty="0"/>
              <a:t>insurance accounts and </a:t>
            </a:r>
            <a:r>
              <a:rPr lang="en-US" dirty="0" smtClean="0"/>
              <a:t>reports.</a:t>
            </a:r>
            <a:endParaRPr lang="en-US" dirty="0"/>
          </a:p>
        </p:txBody>
      </p:sp>
    </p:spTree>
    <p:extLst>
      <p:ext uri="{BB962C8B-B14F-4D97-AF65-F5344CB8AC3E}">
        <p14:creationId xmlns:p14="http://schemas.microsoft.com/office/powerpoint/2010/main" val="810633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Breaches</a:t>
            </a:r>
          </a:p>
        </p:txBody>
      </p:sp>
      <p:sp>
        <p:nvSpPr>
          <p:cNvPr id="5" name="Content Placeholder 4"/>
          <p:cNvSpPr>
            <a:spLocks noGrp="1"/>
          </p:cNvSpPr>
          <p:nvPr>
            <p:ph idx="1"/>
          </p:nvPr>
        </p:nvSpPr>
        <p:spPr/>
        <p:txBody>
          <a:bodyPr/>
          <a:lstStyle/>
          <a:p>
            <a:r>
              <a:rPr lang="en-US" dirty="0"/>
              <a:t>When a company loses data that </a:t>
            </a:r>
            <a:r>
              <a:rPr lang="en-US" dirty="0" smtClean="0"/>
              <a:t>the company has </a:t>
            </a:r>
            <a:r>
              <a:rPr lang="en-US" dirty="0"/>
              <a:t>stored on its network, </a:t>
            </a:r>
            <a:r>
              <a:rPr lang="en-US" dirty="0" smtClean="0"/>
              <a:t>a </a:t>
            </a:r>
            <a:r>
              <a:rPr lang="en-US" dirty="0"/>
              <a:t>data </a:t>
            </a:r>
            <a:r>
              <a:rPr lang="en-US" dirty="0" smtClean="0"/>
              <a:t>breach has occurred.</a:t>
            </a:r>
          </a:p>
          <a:p>
            <a:r>
              <a:rPr lang="en-US" dirty="0" smtClean="0"/>
              <a:t>Data breaches </a:t>
            </a:r>
            <a:r>
              <a:rPr lang="en-US" dirty="0"/>
              <a:t>act as means of notification that security efforts have failed</a:t>
            </a:r>
            <a:r>
              <a:rPr lang="en-US" dirty="0" smtClean="0"/>
              <a:t>.</a:t>
            </a:r>
          </a:p>
          <a:p>
            <a:r>
              <a:rPr lang="en-US" dirty="0"/>
              <a:t>In 2014, over 63,000 security incidents were analyzed, with 1367 confirmed data breaches across 95 countries.</a:t>
            </a:r>
          </a:p>
        </p:txBody>
      </p:sp>
    </p:spTree>
    <p:extLst>
      <p:ext uri="{BB962C8B-B14F-4D97-AF65-F5344CB8AC3E}">
        <p14:creationId xmlns:p14="http://schemas.microsoft.com/office/powerpoint/2010/main" val="20326597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t>Chapter Summary</a:t>
            </a:r>
          </a:p>
        </p:txBody>
      </p:sp>
      <p:sp>
        <p:nvSpPr>
          <p:cNvPr id="41987" name="Content Placeholder 2"/>
          <p:cNvSpPr>
            <a:spLocks noGrp="1"/>
          </p:cNvSpPr>
          <p:nvPr>
            <p:ph idx="1"/>
          </p:nvPr>
        </p:nvSpPr>
        <p:spPr/>
        <p:txBody>
          <a:bodyPr/>
          <a:lstStyle/>
          <a:p>
            <a:r>
              <a:rPr lang="en-US" altLang="en-US" dirty="0" smtClean="0"/>
              <a:t>Define privacy.</a:t>
            </a:r>
          </a:p>
          <a:p>
            <a:r>
              <a:rPr lang="en-US" altLang="en-US" dirty="0" smtClean="0"/>
              <a:t>Identify privacy laws relative to computer security in various industries.</a:t>
            </a:r>
          </a:p>
          <a:p>
            <a:r>
              <a:rPr lang="en-US" altLang="en-US" dirty="0" smtClean="0"/>
              <a:t>Describe issues associated with technology and privacy.</a:t>
            </a:r>
          </a:p>
          <a:p>
            <a:r>
              <a:rPr lang="en-US" altLang="en-US" dirty="0" smtClean="0"/>
              <a:t>Explain the concept of personally identifiable information (PII).</a:t>
            </a:r>
          </a:p>
          <a:p>
            <a:r>
              <a:rPr lang="en-US" altLang="en-US" dirty="0" smtClean="0"/>
              <a:t>Craft a privacy policy for online records.</a:t>
            </a:r>
          </a:p>
          <a:p>
            <a:r>
              <a:rPr lang="en-US" altLang="en-US" dirty="0" smtClean="0"/>
              <a:t>Recognize web-related privacy issues.</a:t>
            </a:r>
          </a:p>
        </p:txBody>
      </p:sp>
    </p:spTree>
    <p:extLst>
      <p:ext uri="{BB962C8B-B14F-4D97-AF65-F5344CB8AC3E}">
        <p14:creationId xmlns:p14="http://schemas.microsoft.com/office/powerpoint/2010/main" val="221741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Laws</a:t>
            </a:r>
          </a:p>
        </p:txBody>
      </p:sp>
      <p:sp>
        <p:nvSpPr>
          <p:cNvPr id="3" name="Content Placeholder 2"/>
          <p:cNvSpPr>
            <a:spLocks noGrp="1"/>
          </p:cNvSpPr>
          <p:nvPr>
            <p:ph idx="1"/>
          </p:nvPr>
        </p:nvSpPr>
        <p:spPr/>
        <p:txBody>
          <a:bodyPr/>
          <a:lstStyle/>
          <a:p>
            <a:r>
              <a:rPr lang="en-US" dirty="0"/>
              <a:t>A </a:t>
            </a:r>
            <a:r>
              <a:rPr lang="en-US" b="1" dirty="0"/>
              <a:t>statutory law </a:t>
            </a:r>
            <a:r>
              <a:rPr lang="en-US" dirty="0"/>
              <a:t>is passed by a legislative branch </a:t>
            </a:r>
            <a:r>
              <a:rPr lang="en-US" dirty="0" smtClean="0"/>
              <a:t>of government</a:t>
            </a:r>
            <a:r>
              <a:rPr lang="en-US" dirty="0"/>
              <a:t>, be it the U.S. Congress or a local </a:t>
            </a:r>
            <a:r>
              <a:rPr lang="en-US" dirty="0" smtClean="0"/>
              <a:t>city council.</a:t>
            </a:r>
          </a:p>
          <a:p>
            <a:r>
              <a:rPr lang="en-US" dirty="0" smtClean="0"/>
              <a:t>The </a:t>
            </a:r>
            <a:r>
              <a:rPr lang="en-US" dirty="0"/>
              <a:t>power of government-sponsored agencies</a:t>
            </a:r>
            <a:r>
              <a:rPr lang="en-US" dirty="0" smtClean="0"/>
              <a:t>, such </a:t>
            </a:r>
            <a:r>
              <a:rPr lang="en-US" dirty="0"/>
              <a:t>as the Environmental Protection Agency (EPA), the </a:t>
            </a:r>
            <a:r>
              <a:rPr lang="en-US" dirty="0" smtClean="0"/>
              <a:t>Federal Aviation Administration </a:t>
            </a:r>
            <a:r>
              <a:rPr lang="en-US" dirty="0"/>
              <a:t>(FAA), the Federal Communication Commission (FCC</a:t>
            </a:r>
            <a:r>
              <a:rPr lang="en-US" dirty="0" smtClean="0"/>
              <a:t>), and </a:t>
            </a:r>
            <a:r>
              <a:rPr lang="en-US" dirty="0"/>
              <a:t>others, lies in this powerful ability to enforce behaviors through administrative rule making, or </a:t>
            </a:r>
            <a:r>
              <a:rPr lang="en-US" b="1" dirty="0"/>
              <a:t>administrative law</a:t>
            </a:r>
            <a:r>
              <a:rPr lang="en-US" dirty="0"/>
              <a:t>.</a:t>
            </a:r>
          </a:p>
        </p:txBody>
      </p:sp>
    </p:spTree>
    <p:extLst>
      <p:ext uri="{BB962C8B-B14F-4D97-AF65-F5344CB8AC3E}">
        <p14:creationId xmlns:p14="http://schemas.microsoft.com/office/powerpoint/2010/main" val="97645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a:t>
            </a:r>
            <a:r>
              <a:rPr lang="en-US" dirty="0" smtClean="0"/>
              <a:t>Laws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last source of law in </a:t>
            </a:r>
            <a:r>
              <a:rPr lang="en-US" dirty="0" smtClean="0"/>
              <a:t>the United </a:t>
            </a:r>
            <a:r>
              <a:rPr lang="en-US" dirty="0"/>
              <a:t>States is </a:t>
            </a:r>
            <a:r>
              <a:rPr lang="en-US" b="1" dirty="0"/>
              <a:t>common law</a:t>
            </a:r>
            <a:r>
              <a:rPr lang="en-US" dirty="0"/>
              <a:t>, or </a:t>
            </a:r>
            <a:r>
              <a:rPr lang="en-US" b="1" dirty="0"/>
              <a:t>case law</a:t>
            </a:r>
            <a:r>
              <a:rPr lang="en-US" dirty="0"/>
              <a:t>, which is based on previous events or </a:t>
            </a:r>
            <a:r>
              <a:rPr lang="en-US" dirty="0" smtClean="0"/>
              <a:t>precedent.</a:t>
            </a:r>
          </a:p>
          <a:p>
            <a:pPr lvl="1"/>
            <a:r>
              <a:rPr lang="en-US" dirty="0" smtClean="0"/>
              <a:t>This </a:t>
            </a:r>
            <a:r>
              <a:rPr lang="en-US" dirty="0"/>
              <a:t>source of law comes from the judicial branch of </a:t>
            </a:r>
            <a:r>
              <a:rPr lang="en-US" dirty="0" smtClean="0"/>
              <a:t>government: judges </a:t>
            </a:r>
            <a:r>
              <a:rPr lang="en-US" dirty="0"/>
              <a:t>decide on the applicability of laws and regulations</a:t>
            </a:r>
            <a:r>
              <a:rPr lang="en-US" dirty="0" smtClean="0"/>
              <a:t>.</a:t>
            </a:r>
          </a:p>
          <a:p>
            <a:r>
              <a:rPr lang="en-US" dirty="0"/>
              <a:t>All three sources have an involvement in computer </a:t>
            </a:r>
            <a:r>
              <a:rPr lang="en-US" dirty="0" smtClean="0"/>
              <a:t>security.</a:t>
            </a:r>
          </a:p>
          <a:p>
            <a:r>
              <a:rPr lang="en-US" dirty="0"/>
              <a:t>Specific statutory laws, such as the Computer Fraud and Abuse Act (CFAA), govern </a:t>
            </a:r>
            <a:r>
              <a:rPr lang="en-US" dirty="0" smtClean="0"/>
              <a:t>behavior.</a:t>
            </a:r>
            <a:endParaRPr lang="en-US" dirty="0"/>
          </a:p>
        </p:txBody>
      </p:sp>
    </p:spTree>
    <p:extLst>
      <p:ext uri="{BB962C8B-B14F-4D97-AF65-F5344CB8AC3E}">
        <p14:creationId xmlns:p14="http://schemas.microsoft.com/office/powerpoint/2010/main" val="112107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a:t>
            </a:r>
            <a:r>
              <a:rPr lang="en-US" dirty="0" smtClean="0"/>
              <a:t>Laws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CFAA is designed to deal with cases of interstate computer fraud and cases of accessing national security </a:t>
            </a:r>
            <a:r>
              <a:rPr lang="en-US" dirty="0" smtClean="0"/>
              <a:t>information.</a:t>
            </a:r>
          </a:p>
          <a:p>
            <a:pPr lvl="1"/>
            <a:r>
              <a:rPr lang="en-US" dirty="0" smtClean="0"/>
              <a:t>The </a:t>
            </a:r>
            <a:r>
              <a:rPr lang="en-US" dirty="0"/>
              <a:t>primary charge from CFAA is typically one of accessing without authority, or exceeding authority on, a system involved with interstate commerce or national </a:t>
            </a:r>
            <a:r>
              <a:rPr lang="en-US" dirty="0" smtClean="0"/>
              <a:t>security.</a:t>
            </a:r>
          </a:p>
          <a:p>
            <a:r>
              <a:rPr lang="en-US" dirty="0" smtClean="0"/>
              <a:t>Administratively</a:t>
            </a:r>
            <a:r>
              <a:rPr lang="en-US" dirty="0"/>
              <a:t>, the FCC and Federal Trade Commission (FTC) have made their presence felt in the Internet arena with respect to issues such as intellectual property theft and fraud</a:t>
            </a:r>
            <a:r>
              <a:rPr lang="en-US" dirty="0" smtClean="0"/>
              <a:t>.</a:t>
            </a:r>
            <a:endParaRPr lang="en-US" dirty="0"/>
          </a:p>
        </p:txBody>
      </p:sp>
    </p:spTree>
    <p:extLst>
      <p:ext uri="{BB962C8B-B14F-4D97-AF65-F5344CB8AC3E}">
        <p14:creationId xmlns:p14="http://schemas.microsoft.com/office/powerpoint/2010/main" val="232897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Trespass</a:t>
            </a:r>
          </a:p>
        </p:txBody>
      </p:sp>
      <p:sp>
        <p:nvSpPr>
          <p:cNvPr id="3" name="Content Placeholder 2"/>
          <p:cNvSpPr>
            <a:spLocks noGrp="1"/>
          </p:cNvSpPr>
          <p:nvPr>
            <p:ph idx="1"/>
          </p:nvPr>
        </p:nvSpPr>
        <p:spPr/>
        <p:txBody>
          <a:bodyPr/>
          <a:lstStyle/>
          <a:p>
            <a:r>
              <a:rPr lang="en-US" b="1" dirty="0"/>
              <a:t>Computer trespass </a:t>
            </a:r>
            <a:r>
              <a:rPr lang="en-US" dirty="0"/>
              <a:t>is the unauthorized entry into a computer system via </a:t>
            </a:r>
            <a:r>
              <a:rPr lang="en-US" dirty="0" smtClean="0"/>
              <a:t>any means</a:t>
            </a:r>
            <a:r>
              <a:rPr lang="en-US" dirty="0"/>
              <a:t>, including remote network connections</a:t>
            </a:r>
            <a:r>
              <a:rPr lang="en-US" dirty="0" smtClean="0"/>
              <a:t>.</a:t>
            </a:r>
          </a:p>
          <a:p>
            <a:pPr lvl="1"/>
            <a:r>
              <a:rPr lang="en-US" dirty="0"/>
              <a:t>These crimes have introduced a new area of law that has both national and international consequences</a:t>
            </a:r>
            <a:r>
              <a:rPr lang="en-US" dirty="0" smtClean="0"/>
              <a:t>.</a:t>
            </a:r>
          </a:p>
          <a:p>
            <a:pPr lvl="1"/>
            <a:r>
              <a:rPr lang="en-US" dirty="0" smtClean="0"/>
              <a:t>National </a:t>
            </a:r>
            <a:r>
              <a:rPr lang="en-US" dirty="0"/>
              <a:t>laws against compute trespass exist in many countries, including Canada, the United States, and the member states of the European Union (EU</a:t>
            </a:r>
            <a:r>
              <a:rPr lang="en-US" dirty="0" smtClean="0"/>
              <a:t>).</a:t>
            </a:r>
          </a:p>
          <a:p>
            <a:pPr lvl="1"/>
            <a:r>
              <a:rPr lang="en-US" dirty="0" smtClean="0"/>
              <a:t>These </a:t>
            </a:r>
            <a:r>
              <a:rPr lang="en-US" dirty="0"/>
              <a:t>laws vary by country, but they all have similar provisions defining the unauthorized entry into and use of computer resources for criminal activities</a:t>
            </a:r>
            <a:r>
              <a:rPr lang="en-US" dirty="0" smtClean="0"/>
              <a:t>.</a:t>
            </a:r>
            <a:endParaRPr lang="en-US" dirty="0"/>
          </a:p>
        </p:txBody>
      </p:sp>
    </p:spTree>
    <p:extLst>
      <p:ext uri="{BB962C8B-B14F-4D97-AF65-F5344CB8AC3E}">
        <p14:creationId xmlns:p14="http://schemas.microsoft.com/office/powerpoint/2010/main" val="79292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dirty="0" smtClean="0"/>
              <a:t>Trespass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Convention on Cybercrime is the first international treaty on crimes committed via the Internet and other computer networks</a:t>
            </a:r>
            <a:r>
              <a:rPr lang="en-US" dirty="0" smtClean="0"/>
              <a:t>.</a:t>
            </a:r>
          </a:p>
          <a:p>
            <a:pPr lvl="1"/>
            <a:r>
              <a:rPr lang="en-US" dirty="0">
                <a:ea typeface="ヒラギノ角ゴ Pro W3" pitchFamily="-111" charset="-128"/>
                <a:cs typeface="ヒラギノ角ゴ Pro W3" pitchFamily="-111" charset="-128"/>
              </a:rPr>
              <a:t>The convention deals particularly with infringements of copyright, computer-related fraud, child pornography, and violations of network security</a:t>
            </a:r>
            <a:r>
              <a:rPr lang="en-US" dirty="0" smtClean="0">
                <a:ea typeface="ヒラギノ角ゴ Pro W3" pitchFamily="-111" charset="-128"/>
                <a:cs typeface="ヒラギノ角ゴ Pro W3" pitchFamily="-111" charset="-128"/>
              </a:rPr>
              <a:t>.</a:t>
            </a:r>
          </a:p>
          <a:p>
            <a:pPr lvl="1"/>
            <a:r>
              <a:rPr lang="en-US" dirty="0" smtClean="0">
                <a:ea typeface="ヒラギノ角ゴ Pro W3" pitchFamily="-111" charset="-128"/>
                <a:cs typeface="ヒラギノ角ゴ Pro W3" pitchFamily="-111" charset="-128"/>
              </a:rPr>
              <a:t>One </a:t>
            </a:r>
            <a:r>
              <a:rPr lang="en-US" dirty="0">
                <a:ea typeface="ヒラギノ角ゴ Pro W3" pitchFamily="-111" charset="-128"/>
                <a:cs typeface="ヒラギノ角ゴ Pro W3" pitchFamily="-111" charset="-128"/>
              </a:rPr>
              <a:t>of the challenges of enacting elements such as this convention is the varying legal and constitutional structures from country to </a:t>
            </a:r>
            <a:r>
              <a:rPr lang="en-US" dirty="0" smtClean="0">
                <a:ea typeface="ヒラギノ角ゴ Pro W3" pitchFamily="-111" charset="-128"/>
                <a:cs typeface="ヒラギノ角ゴ Pro W3" pitchFamily="-111" charset="-128"/>
              </a:rPr>
              <a:t>country.</a:t>
            </a:r>
            <a:endParaRPr lang="en-US" dirty="0"/>
          </a:p>
        </p:txBody>
      </p:sp>
    </p:spTree>
    <p:extLst>
      <p:ext uri="{BB962C8B-B14F-4D97-AF65-F5344CB8AC3E}">
        <p14:creationId xmlns:p14="http://schemas.microsoft.com/office/powerpoint/2010/main" val="282004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Significant U.S. Laws</a:t>
            </a:r>
          </a:p>
        </p:txBody>
      </p:sp>
      <p:sp>
        <p:nvSpPr>
          <p:cNvPr id="13315" name="Rectangle 3"/>
          <p:cNvSpPr>
            <a:spLocks noGrp="1" noChangeArrowheads="1"/>
          </p:cNvSpPr>
          <p:nvPr>
            <p:ph idx="1"/>
          </p:nvPr>
        </p:nvSpPr>
        <p:spPr/>
        <p:txBody>
          <a:bodyPr/>
          <a:lstStyle/>
          <a:p>
            <a:r>
              <a:rPr lang="en-US" altLang="en-US" dirty="0"/>
              <a:t>The United States </a:t>
            </a:r>
            <a:r>
              <a:rPr lang="en-US" altLang="en-US" dirty="0" smtClean="0"/>
              <a:t>as a </a:t>
            </a:r>
            <a:r>
              <a:rPr lang="en-US" altLang="en-US" dirty="0"/>
              <a:t>leader in the development and use of computer </a:t>
            </a:r>
            <a:r>
              <a:rPr lang="en-US" altLang="en-US" dirty="0" smtClean="0"/>
              <a:t>technology</a:t>
            </a:r>
          </a:p>
          <a:p>
            <a:pPr lvl="1"/>
            <a:r>
              <a:rPr lang="en-US" altLang="en-US" dirty="0" smtClean="0"/>
              <a:t>The United States </a:t>
            </a:r>
            <a:r>
              <a:rPr lang="en-US" altLang="en-US" dirty="0"/>
              <a:t>has a longer history associated with computers, and with </a:t>
            </a:r>
            <a:r>
              <a:rPr lang="en-US" altLang="en-US" dirty="0" smtClean="0"/>
              <a:t>cybercrime.</a:t>
            </a:r>
          </a:p>
          <a:p>
            <a:pPr lvl="1"/>
            <a:r>
              <a:rPr lang="en-US" altLang="en-US" dirty="0" smtClean="0"/>
              <a:t>Because </a:t>
            </a:r>
            <a:r>
              <a:rPr lang="en-US" altLang="en-US" dirty="0"/>
              <a:t>legal systems tend to be reactive and move slowly, this leadership position has translated into a leadership position from a legal perspective as </a:t>
            </a:r>
            <a:r>
              <a:rPr lang="en-US" altLang="en-US" dirty="0" smtClean="0"/>
              <a:t>well.</a:t>
            </a:r>
          </a:p>
          <a:p>
            <a:pPr lvl="1"/>
            <a:r>
              <a:rPr lang="en-US" altLang="en-US" dirty="0" smtClean="0"/>
              <a:t>The </a:t>
            </a:r>
            <a:r>
              <a:rPr lang="en-US" altLang="en-US" dirty="0"/>
              <a:t>one advantage of this legal leadership position is the concept that once an item is identified and handled by the legal system in one jurisdiction, subsequent adoption in other jurisdictions is typically quicker</a:t>
            </a:r>
            <a:r>
              <a:rPr lang="en-US" altLang="en-US" dirty="0" smtClean="0"/>
              <a:t>.</a:t>
            </a:r>
          </a:p>
        </p:txBody>
      </p:sp>
    </p:spTree>
    <p:extLst>
      <p:ext uri="{BB962C8B-B14F-4D97-AF65-F5344CB8AC3E}">
        <p14:creationId xmlns:p14="http://schemas.microsoft.com/office/powerpoint/2010/main" val="365923512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Communications Privacy Act (ECPA)</a:t>
            </a:r>
          </a:p>
        </p:txBody>
      </p:sp>
      <p:sp>
        <p:nvSpPr>
          <p:cNvPr id="12291" name="Rectangle 3"/>
          <p:cNvSpPr>
            <a:spLocks noGrp="1" noChangeArrowheads="1"/>
          </p:cNvSpPr>
          <p:nvPr>
            <p:ph idx="1"/>
          </p:nvPr>
        </p:nvSpPr>
        <p:spPr/>
        <p:txBody>
          <a:bodyPr/>
          <a:lstStyle/>
          <a:p>
            <a:r>
              <a:rPr lang="en-US" dirty="0" smtClean="0"/>
              <a:t>The </a:t>
            </a:r>
            <a:r>
              <a:rPr lang="en-US" b="1" dirty="0" smtClean="0"/>
              <a:t>ECPA</a:t>
            </a:r>
            <a:r>
              <a:rPr lang="en-US" dirty="0" smtClean="0"/>
              <a:t> of </a:t>
            </a:r>
            <a:r>
              <a:rPr lang="en-US" dirty="0"/>
              <a:t>1986 was passed by Congress and signed by President Reagan to address a myriad of legal </a:t>
            </a:r>
            <a:r>
              <a:rPr lang="en-US" dirty="0" smtClean="0"/>
              <a:t>privacy issues </a:t>
            </a:r>
            <a:r>
              <a:rPr lang="en-US" dirty="0"/>
              <a:t>that resulted from the increasing use of computers and other technology specific to telecommunications</a:t>
            </a:r>
            <a:r>
              <a:rPr lang="en-US" dirty="0" smtClean="0"/>
              <a:t>.</a:t>
            </a:r>
          </a:p>
          <a:p>
            <a:r>
              <a:rPr lang="en-US" dirty="0">
                <a:ea typeface="ヒラギノ角ゴ Pro W3" pitchFamily="-111" charset="-128"/>
                <a:cs typeface="ヒラギノ角ゴ Pro W3" pitchFamily="-111" charset="-128"/>
              </a:rPr>
              <a:t>Sections of this law address e-mail, cellular communications, workplace privacy, and a host of other issues related to communicating electronically</a:t>
            </a:r>
            <a:r>
              <a:rPr lang="en-US" dirty="0" smtClean="0">
                <a:ea typeface="ヒラギノ角ゴ Pro W3" pitchFamily="-111" charset="-128"/>
                <a:cs typeface="ヒラギノ角ゴ Pro W3" pitchFamily="-111" charset="-128"/>
              </a:rPr>
              <a:t>.</a:t>
            </a:r>
            <a:endParaRPr lang="en-US" dirty="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29585737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ECPA (</a:t>
            </a:r>
            <a:r>
              <a:rPr lang="en-US" i="1" dirty="0" smtClean="0"/>
              <a:t>continued</a:t>
            </a:r>
            <a:r>
              <a:rPr lang="en-US" dirty="0" smtClean="0"/>
              <a:t>)</a:t>
            </a:r>
            <a:endParaRPr lang="en-US" dirty="0"/>
          </a:p>
        </p:txBody>
      </p:sp>
      <p:sp>
        <p:nvSpPr>
          <p:cNvPr id="12291" name="Rectangle 3"/>
          <p:cNvSpPr>
            <a:spLocks noGrp="1" noChangeArrowheads="1"/>
          </p:cNvSpPr>
          <p:nvPr>
            <p:ph idx="1"/>
          </p:nvPr>
        </p:nvSpPr>
        <p:spPr/>
        <p:txBody>
          <a:bodyPr/>
          <a:lstStyle/>
          <a:p>
            <a:r>
              <a:rPr lang="en-US" dirty="0" smtClean="0">
                <a:ea typeface="ヒラギノ角ゴ Pro W3" pitchFamily="-111" charset="-128"/>
                <a:cs typeface="ヒラギノ角ゴ Pro W3" pitchFamily="-111" charset="-128"/>
              </a:rPr>
              <a:t>Section </a:t>
            </a:r>
            <a:r>
              <a:rPr lang="en-US" dirty="0">
                <a:ea typeface="ヒラギノ角ゴ Pro W3" pitchFamily="-111" charset="-128"/>
                <a:cs typeface="ヒラギノ角ゴ Pro W3" pitchFamily="-111" charset="-128"/>
              </a:rPr>
              <a:t>II, known as the </a:t>
            </a:r>
            <a:r>
              <a:rPr lang="en-US" b="1" dirty="0">
                <a:ea typeface="ヒラギノ角ゴ Pro W3" pitchFamily="-111" charset="-128"/>
                <a:cs typeface="ヒラギノ角ゴ Pro W3" pitchFamily="-111" charset="-128"/>
              </a:rPr>
              <a:t>Stored Communications Act (SCA)</a:t>
            </a:r>
            <a:r>
              <a:rPr lang="en-US" dirty="0">
                <a:ea typeface="ヒラギノ角ゴ Pro W3" pitchFamily="-111" charset="-128"/>
                <a:cs typeface="ヒラギノ角ゴ Pro W3" pitchFamily="-111" charset="-128"/>
              </a:rPr>
              <a:t>, was designed to establish criminal sanctions for unauthorized access to stored electronic records and communications</a:t>
            </a:r>
            <a:r>
              <a:rPr lang="en-US" dirty="0" smtClean="0">
                <a:ea typeface="ヒラギノ角ゴ Pro W3" pitchFamily="-111" charset="-128"/>
                <a:cs typeface="ヒラギノ角ゴ Pro W3" pitchFamily="-111" charset="-128"/>
              </a:rPr>
              <a:t>.</a:t>
            </a:r>
          </a:p>
          <a:p>
            <a:r>
              <a:rPr lang="en-US" dirty="0">
                <a:ea typeface="ヒラギノ角ゴ Pro W3" pitchFamily="-111" charset="-128"/>
                <a:cs typeface="ヒラギノ角ゴ Pro W3" pitchFamily="-111" charset="-128"/>
              </a:rPr>
              <a:t>A major provision of ECPA was the prohibition against an employer’s monitoring an employee’s computer </a:t>
            </a:r>
            <a:r>
              <a:rPr lang="en-US" dirty="0" smtClean="0">
                <a:ea typeface="ヒラギノ角ゴ Pro W3" pitchFamily="-111" charset="-128"/>
                <a:cs typeface="ヒラギノ角ゴ Pro W3" pitchFamily="-111" charset="-128"/>
              </a:rPr>
              <a:t>usage, </a:t>
            </a:r>
            <a:r>
              <a:rPr lang="en-US" dirty="0">
                <a:ea typeface="ヒラギノ角ゴ Pro W3" pitchFamily="-111" charset="-128"/>
                <a:cs typeface="ヒラギノ角ゴ Pro W3" pitchFamily="-111" charset="-128"/>
              </a:rPr>
              <a:t>including e-mail, unless consent is </a:t>
            </a:r>
            <a:r>
              <a:rPr lang="en-US" dirty="0" smtClean="0">
                <a:ea typeface="ヒラギノ角ゴ Pro W3" pitchFamily="-111" charset="-128"/>
                <a:cs typeface="ヒラギノ角ゴ Pro W3" pitchFamily="-111" charset="-128"/>
              </a:rPr>
              <a:t>obtained.</a:t>
            </a:r>
          </a:p>
        </p:txBody>
      </p:sp>
    </p:spTree>
    <p:extLst>
      <p:ext uri="{BB962C8B-B14F-4D97-AF65-F5344CB8AC3E}">
        <p14:creationId xmlns:p14="http://schemas.microsoft.com/office/powerpoint/2010/main" val="33157874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Fraud and Abuse Act (CFFA)</a:t>
            </a:r>
          </a:p>
        </p:txBody>
      </p:sp>
      <p:sp>
        <p:nvSpPr>
          <p:cNvPr id="12291" name="Rectangle 3"/>
          <p:cNvSpPr>
            <a:spLocks noGrp="1" noChangeArrowheads="1"/>
          </p:cNvSpPr>
          <p:nvPr>
            <p:ph idx="1"/>
          </p:nvPr>
        </p:nvSpPr>
        <p:spPr/>
        <p:txBody>
          <a:bodyPr/>
          <a:lstStyle/>
          <a:p>
            <a:pPr marL="514350" indent="-457200"/>
            <a:r>
              <a:rPr lang="en-US" dirty="0" smtClean="0">
                <a:ea typeface="ヒラギノ角ゴ Pro W3" pitchFamily="-111" charset="-128"/>
                <a:cs typeface="ヒラギノ角ゴ Pro W3" pitchFamily="-111" charset="-128"/>
              </a:rPr>
              <a:t>The </a:t>
            </a:r>
            <a:r>
              <a:rPr lang="en-US" b="1" dirty="0" smtClean="0">
                <a:ea typeface="ヒラギノ角ゴ Pro W3" pitchFamily="-111" charset="-128"/>
                <a:cs typeface="ヒラギノ角ゴ Pro W3" pitchFamily="-111" charset="-128"/>
              </a:rPr>
              <a:t>CFAA </a:t>
            </a:r>
            <a:r>
              <a:rPr lang="en-US" dirty="0">
                <a:ea typeface="ヒラギノ角ゴ Pro W3" pitchFamily="-111" charset="-128"/>
                <a:cs typeface="ヒラギノ角ゴ Pro W3" pitchFamily="-111" charset="-128"/>
              </a:rPr>
              <a:t>of 1986, amended in 1994, 1996, in 2001 by the USA Patriot Act, and in 2008 by the Identity Theft Enforcement and Restitution </a:t>
            </a:r>
            <a:r>
              <a:rPr lang="en-US" dirty="0" smtClean="0">
                <a:ea typeface="ヒラギノ角ゴ Pro W3" pitchFamily="-111" charset="-128"/>
                <a:cs typeface="ヒラギノ角ゴ Pro W3" pitchFamily="-111" charset="-128"/>
              </a:rPr>
              <a:t>Act.</a:t>
            </a:r>
          </a:p>
          <a:p>
            <a:pPr marL="914400" lvl="1" indent="-457200"/>
            <a:r>
              <a:rPr lang="en-US" dirty="0" smtClean="0">
                <a:ea typeface="ヒラギノ角ゴ Pro W3" pitchFamily="-111" charset="-128"/>
                <a:cs typeface="ヒラギノ角ゴ Pro W3" pitchFamily="-111" charset="-128"/>
              </a:rPr>
              <a:t>Serves </a:t>
            </a:r>
            <a:r>
              <a:rPr lang="en-US" dirty="0">
                <a:ea typeface="ヒラギノ角ゴ Pro W3" pitchFamily="-111" charset="-128"/>
                <a:cs typeface="ヒラギノ角ゴ Pro W3" pitchFamily="-111" charset="-128"/>
              </a:rPr>
              <a:t>as the current foundation for criminalizing unauthorized access to computer systems.</a:t>
            </a:r>
          </a:p>
          <a:p>
            <a:pPr marL="514350" indent="-457200"/>
            <a:r>
              <a:rPr lang="en-US" dirty="0">
                <a:cs typeface="ヒラギノ角ゴ Pro W3" pitchFamily="-111" charset="-128"/>
              </a:rPr>
              <a:t>CFAA makes it a crime to knowingly access a computer that is either considered a government computer or used in interstate commerce, or to use a computer in a crime that is interstate in </a:t>
            </a:r>
            <a:r>
              <a:rPr lang="en-US" dirty="0" smtClean="0">
                <a:cs typeface="ヒラギノ角ゴ Pro W3" pitchFamily="-111" charset="-128"/>
              </a:rPr>
              <a:t>nature. </a:t>
            </a:r>
            <a:endParaRPr lang="en-US" dirty="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9209565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76300"/>
          </a:xfrm>
        </p:spPr>
        <p:txBody>
          <a:bodyPr/>
          <a:lstStyle/>
          <a:p>
            <a:r>
              <a:rPr lang="en-AU" dirty="0" smtClean="0"/>
              <a:t>Module 11 Learning Objectives</a:t>
            </a:r>
            <a:endParaRPr lang="en-AU" dirty="0"/>
          </a:p>
        </p:txBody>
      </p:sp>
      <p:sp>
        <p:nvSpPr>
          <p:cNvPr id="3" name="Content Placeholder 2"/>
          <p:cNvSpPr>
            <a:spLocks noGrp="1"/>
          </p:cNvSpPr>
          <p:nvPr>
            <p:ph idx="1"/>
          </p:nvPr>
        </p:nvSpPr>
        <p:spPr>
          <a:xfrm>
            <a:off x="0" y="1752600"/>
            <a:ext cx="9144000" cy="4373563"/>
          </a:xfrm>
        </p:spPr>
        <p:txBody>
          <a:bodyPr/>
          <a:lstStyle/>
          <a:p>
            <a:pPr marL="0" indent="0">
              <a:buNone/>
            </a:pPr>
            <a:r>
              <a:rPr lang="en-AU" sz="2400" dirty="0"/>
              <a:t>On successful completion of this module you should be able to: </a:t>
            </a:r>
            <a:endParaRPr lang="en-AU" sz="2400" dirty="0" smtClean="0"/>
          </a:p>
          <a:p>
            <a:pPr marL="285750"/>
            <a:r>
              <a:rPr lang="en-AU" sz="2000" dirty="0" smtClean="0"/>
              <a:t>explain </a:t>
            </a:r>
            <a:r>
              <a:rPr lang="en-AU" sz="2000" dirty="0"/>
              <a:t>the laws and rules concerning importing and exporting encryption software </a:t>
            </a:r>
            <a:endParaRPr lang="en-AU" sz="2000" dirty="0" smtClean="0"/>
          </a:p>
          <a:p>
            <a:pPr marL="285750"/>
            <a:r>
              <a:rPr lang="en-AU" sz="2000" dirty="0" smtClean="0"/>
              <a:t>identify </a:t>
            </a:r>
            <a:r>
              <a:rPr lang="en-AU" sz="2000" dirty="0"/>
              <a:t>and describe the laws that govern computer access and trespass </a:t>
            </a:r>
            <a:endParaRPr lang="en-AU" sz="2000" dirty="0" smtClean="0"/>
          </a:p>
          <a:p>
            <a:pPr marL="285750"/>
            <a:r>
              <a:rPr lang="en-AU" sz="2000" dirty="0" smtClean="0"/>
              <a:t>identify </a:t>
            </a:r>
            <a:r>
              <a:rPr lang="en-AU" sz="2000" dirty="0"/>
              <a:t>and describe the laws that govern encryption and digital rights management </a:t>
            </a:r>
            <a:endParaRPr lang="en-AU" sz="2000" dirty="0" smtClean="0"/>
          </a:p>
          <a:p>
            <a:pPr marL="285750"/>
            <a:r>
              <a:rPr lang="en-AU" sz="2000" dirty="0" smtClean="0"/>
              <a:t>describe </a:t>
            </a:r>
            <a:r>
              <a:rPr lang="en-AU" sz="2000" dirty="0"/>
              <a:t>the laws that govern digital signatures </a:t>
            </a:r>
            <a:endParaRPr lang="en-AU" sz="2000" dirty="0" smtClean="0"/>
          </a:p>
          <a:p>
            <a:pPr marL="285750"/>
            <a:r>
              <a:rPr lang="en-AU" sz="2000" dirty="0" smtClean="0"/>
              <a:t>describe </a:t>
            </a:r>
            <a:r>
              <a:rPr lang="en-AU" sz="2000" dirty="0"/>
              <a:t>some of key ethical issues associated with information security </a:t>
            </a:r>
            <a:endParaRPr lang="en-AU" sz="2000" dirty="0" smtClean="0"/>
          </a:p>
          <a:p>
            <a:pPr marL="285750"/>
            <a:r>
              <a:rPr lang="en-AU" sz="2000" dirty="0" smtClean="0"/>
              <a:t>define </a:t>
            </a:r>
            <a:r>
              <a:rPr lang="en-AU" sz="2000" dirty="0"/>
              <a:t>privacy </a:t>
            </a:r>
            <a:r>
              <a:rPr lang="en-AU" sz="2000" dirty="0" smtClean="0"/>
              <a:t>and explain </a:t>
            </a:r>
            <a:r>
              <a:rPr lang="en-AU" sz="2000" dirty="0"/>
              <a:t>the concept of personally identifiable information (PII) </a:t>
            </a:r>
            <a:endParaRPr lang="en-AU" sz="2000" dirty="0" smtClean="0"/>
          </a:p>
          <a:p>
            <a:pPr marL="285750"/>
            <a:r>
              <a:rPr lang="en-AU" sz="2000" dirty="0" smtClean="0"/>
              <a:t>identify </a:t>
            </a:r>
            <a:r>
              <a:rPr lang="en-AU" sz="2000" dirty="0"/>
              <a:t>and describe privacy laws relative to computer security in various industries </a:t>
            </a:r>
            <a:endParaRPr lang="en-AU" sz="2000" dirty="0" smtClean="0"/>
          </a:p>
          <a:p>
            <a:pPr marL="285750"/>
            <a:r>
              <a:rPr lang="en-AU" sz="2000" dirty="0" smtClean="0"/>
              <a:t>describe </a:t>
            </a:r>
            <a:r>
              <a:rPr lang="en-AU" sz="2000" dirty="0"/>
              <a:t>issues associated with technology and </a:t>
            </a:r>
            <a:r>
              <a:rPr lang="en-AU" sz="2000" dirty="0" smtClean="0"/>
              <a:t>privacy</a:t>
            </a:r>
          </a:p>
          <a:p>
            <a:pPr marL="285750"/>
            <a:r>
              <a:rPr lang="en-AU" sz="2000" dirty="0" smtClean="0"/>
              <a:t>craft </a:t>
            </a:r>
            <a:r>
              <a:rPr lang="en-AU" sz="2000" dirty="0"/>
              <a:t>a privacy policy for online records </a:t>
            </a:r>
            <a:endParaRPr lang="en-AU" sz="2000" dirty="0" smtClean="0"/>
          </a:p>
          <a:p>
            <a:pPr marL="285750"/>
            <a:r>
              <a:rPr lang="en-AU" sz="2000" dirty="0" smtClean="0"/>
              <a:t>recognise </a:t>
            </a:r>
            <a:r>
              <a:rPr lang="en-AU" sz="2000" dirty="0"/>
              <a:t>web related privacy issues. </a:t>
            </a:r>
          </a:p>
        </p:txBody>
      </p:sp>
    </p:spTree>
    <p:extLst>
      <p:ext uri="{BB962C8B-B14F-4D97-AF65-F5344CB8AC3E}">
        <p14:creationId xmlns:p14="http://schemas.microsoft.com/office/powerpoint/2010/main" val="172071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CFFA (</a:t>
            </a:r>
            <a:r>
              <a:rPr lang="en-US" i="1" dirty="0" smtClean="0"/>
              <a:t>continued</a:t>
            </a:r>
            <a:r>
              <a:rPr lang="en-US" dirty="0" smtClean="0"/>
              <a:t>)</a:t>
            </a:r>
            <a:endParaRPr lang="en-US" dirty="0"/>
          </a:p>
        </p:txBody>
      </p:sp>
      <p:sp>
        <p:nvSpPr>
          <p:cNvPr id="12291" name="Rectangle 3"/>
          <p:cNvSpPr>
            <a:spLocks noGrp="1" noChangeArrowheads="1"/>
          </p:cNvSpPr>
          <p:nvPr>
            <p:ph idx="1"/>
          </p:nvPr>
        </p:nvSpPr>
        <p:spPr>
          <a:xfrm>
            <a:off x="457200" y="1981200"/>
            <a:ext cx="8382000" cy="4144963"/>
          </a:xfrm>
        </p:spPr>
        <p:txBody>
          <a:bodyPr/>
          <a:lstStyle/>
          <a:p>
            <a:pPr marL="514350" indent="-457200"/>
            <a:r>
              <a:rPr lang="en-US" dirty="0" smtClean="0">
                <a:cs typeface="ヒラギノ角ゴ Pro W3" pitchFamily="-111" charset="-128"/>
              </a:rPr>
              <a:t>The </a:t>
            </a:r>
            <a:r>
              <a:rPr lang="en-US" dirty="0">
                <a:cs typeface="ヒラギノ角ゴ Pro W3" pitchFamily="-111" charset="-128"/>
              </a:rPr>
              <a:t>act sets financial thresholds for defining a criminal act, which were lowered by the Patriot Act, but in light of today’s investigation costs, these are easily </a:t>
            </a:r>
            <a:r>
              <a:rPr lang="en-US" dirty="0" smtClean="0">
                <a:cs typeface="ヒラギノ角ゴ Pro W3" pitchFamily="-111" charset="-128"/>
              </a:rPr>
              <a:t>met.</a:t>
            </a:r>
          </a:p>
          <a:p>
            <a:pPr marL="514350" indent="-457200"/>
            <a:r>
              <a:rPr lang="en-US" dirty="0" smtClean="0">
                <a:cs typeface="ヒラギノ角ゴ Pro W3" pitchFamily="-111" charset="-128"/>
              </a:rPr>
              <a:t>The </a:t>
            </a:r>
            <a:r>
              <a:rPr lang="en-US" dirty="0">
                <a:cs typeface="ヒラギノ角ゴ Pro W3" pitchFamily="-111" charset="-128"/>
              </a:rPr>
              <a:t>act also makes it a crime to knowingly transmit a program, code, or command that results in </a:t>
            </a:r>
            <a:r>
              <a:rPr lang="en-US" dirty="0" smtClean="0">
                <a:cs typeface="ヒラギノ角ゴ Pro W3" pitchFamily="-111" charset="-128"/>
              </a:rPr>
              <a:t>damage.</a:t>
            </a:r>
          </a:p>
          <a:p>
            <a:pPr marL="514350" indent="-457200"/>
            <a:r>
              <a:rPr lang="en-US" dirty="0" smtClean="0">
                <a:cs typeface="ヒラギノ角ゴ Pro W3" pitchFamily="-111" charset="-128"/>
              </a:rPr>
              <a:t>Trafficking </a:t>
            </a:r>
            <a:r>
              <a:rPr lang="en-US" dirty="0">
                <a:cs typeface="ヒラギノ角ゴ Pro W3" pitchFamily="-111" charset="-128"/>
              </a:rPr>
              <a:t>in passwords or similar access information is also </a:t>
            </a:r>
            <a:r>
              <a:rPr lang="en-US" dirty="0" smtClean="0">
                <a:cs typeface="ヒラギノ角ゴ Pro W3" pitchFamily="-111" charset="-128"/>
              </a:rPr>
              <a:t>criminalized.</a:t>
            </a:r>
          </a:p>
          <a:p>
            <a:pPr marL="514350" indent="-457200"/>
            <a:r>
              <a:rPr lang="en-US" dirty="0" smtClean="0">
                <a:cs typeface="ヒラギノ角ゴ Pro W3" pitchFamily="-111" charset="-128"/>
              </a:rPr>
              <a:t>This </a:t>
            </a:r>
            <a:r>
              <a:rPr lang="en-US" dirty="0">
                <a:cs typeface="ヒラギノ角ゴ Pro W3" pitchFamily="-111" charset="-128"/>
              </a:rPr>
              <a:t>is a wide-sweeping act, but the challenge of proving a case still exists</a:t>
            </a:r>
            <a:r>
              <a:rPr lang="en-US" dirty="0" smtClean="0">
                <a:cs typeface="ヒラギノ角ゴ Pro W3" pitchFamily="-111" charset="-128"/>
              </a:rPr>
              <a:t>.</a:t>
            </a:r>
            <a:endParaRPr lang="en-US" dirty="0">
              <a:cs typeface="ヒラギノ角ゴ Pro W3" pitchFamily="-111" charset="-128"/>
            </a:endParaRPr>
          </a:p>
        </p:txBody>
      </p:sp>
    </p:spTree>
    <p:extLst>
      <p:ext uri="{BB962C8B-B14F-4D97-AF65-F5344CB8AC3E}">
        <p14:creationId xmlns:p14="http://schemas.microsoft.com/office/powerpoint/2010/main" val="240609607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09218"/>
            <a:ext cx="8686800" cy="1176782"/>
          </a:xfrm>
        </p:spPr>
        <p:txBody>
          <a:bodyPr/>
          <a:lstStyle/>
          <a:p>
            <a:r>
              <a:rPr lang="en-US" dirty="0">
                <a:ea typeface="ヒラギノ角ゴ Pro W3" pitchFamily="-111" charset="-128"/>
                <a:cs typeface="ヒラギノ角ゴ Pro W3" pitchFamily="-111" charset="-128"/>
              </a:rPr>
              <a:t>Controlling the Assault of Non-Solicited Pornography And Marketing </a:t>
            </a:r>
            <a:r>
              <a:rPr lang="en-US" dirty="0" smtClean="0">
                <a:ea typeface="ヒラギノ角ゴ Pro W3" pitchFamily="-111" charset="-128"/>
                <a:cs typeface="ヒラギノ角ゴ Pro W3" pitchFamily="-111" charset="-128"/>
              </a:rPr>
              <a:t>Act (CAN-SPAM)</a:t>
            </a:r>
            <a:endParaRPr lang="en-US" dirty="0"/>
          </a:p>
        </p:txBody>
      </p:sp>
      <p:sp>
        <p:nvSpPr>
          <p:cNvPr id="12291" name="Rectangle 3"/>
          <p:cNvSpPr>
            <a:spLocks noGrp="1" noChangeArrowheads="1"/>
          </p:cNvSpPr>
          <p:nvPr>
            <p:ph idx="1"/>
          </p:nvPr>
        </p:nvSpPr>
        <p:spPr/>
        <p:txBody>
          <a:bodyPr/>
          <a:lstStyle/>
          <a:p>
            <a:pPr marL="514350" indent="-457200"/>
            <a:r>
              <a:rPr lang="en-US" dirty="0" smtClean="0">
                <a:ea typeface="ヒラギノ角ゴ Pro W3" pitchFamily="-111" charset="-128"/>
                <a:cs typeface="ヒラギノ角ゴ Pro W3" pitchFamily="-111" charset="-128"/>
              </a:rPr>
              <a:t>CAN-SPAM Act </a:t>
            </a:r>
            <a:r>
              <a:rPr lang="en-US" dirty="0">
                <a:ea typeface="ヒラギノ角ゴ Pro W3" pitchFamily="-111" charset="-128"/>
                <a:cs typeface="ヒラギノ角ゴ Pro W3" pitchFamily="-111" charset="-128"/>
              </a:rPr>
              <a:t>of 2003 </a:t>
            </a:r>
            <a:r>
              <a:rPr lang="en-US" dirty="0" smtClean="0">
                <a:cs typeface="ヒラギノ角ゴ Pro W3" pitchFamily="-111" charset="-128"/>
              </a:rPr>
              <a:t>was </a:t>
            </a:r>
            <a:r>
              <a:rPr lang="en-US" dirty="0">
                <a:cs typeface="ヒラギノ角ゴ Pro W3" pitchFamily="-111" charset="-128"/>
              </a:rPr>
              <a:t>an attempt by the U.S. government to regulate commercial e-mail by establishing national guidelines and giving the FTC enforcement powers</a:t>
            </a:r>
            <a:r>
              <a:rPr lang="en-US" dirty="0" smtClean="0">
                <a:cs typeface="ヒラギノ角ゴ Pro W3" pitchFamily="-111" charset="-128"/>
              </a:rPr>
              <a:t>.</a:t>
            </a:r>
          </a:p>
          <a:p>
            <a:pPr marL="914400" lvl="1" indent="-457200"/>
            <a:r>
              <a:rPr lang="en-US" dirty="0" smtClean="0">
                <a:cs typeface="ヒラギノ角ゴ Pro W3" pitchFamily="-111" charset="-128"/>
              </a:rPr>
              <a:t>The </a:t>
            </a:r>
            <a:r>
              <a:rPr lang="en-US" dirty="0">
                <a:cs typeface="ヒラギノ角ゴ Pro W3" pitchFamily="-111" charset="-128"/>
              </a:rPr>
              <a:t>objective of the legislation was to curb unsolicited commercial e-mail, or spam</a:t>
            </a:r>
            <a:r>
              <a:rPr lang="en-US" dirty="0" smtClean="0">
                <a:cs typeface="ヒラギノ角ゴ Pro W3" pitchFamily="-111" charset="-128"/>
              </a:rPr>
              <a:t>.</a:t>
            </a:r>
            <a:endParaRPr lang="en-US" dirty="0">
              <a:cs typeface="ヒラギノ角ゴ Pro W3" pitchFamily="-111" charset="-128"/>
            </a:endParaRPr>
          </a:p>
        </p:txBody>
      </p:sp>
    </p:spTree>
    <p:extLst>
      <p:ext uri="{BB962C8B-B14F-4D97-AF65-F5344CB8AC3E}">
        <p14:creationId xmlns:p14="http://schemas.microsoft.com/office/powerpoint/2010/main" val="165433611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CAN-SPAM (</a:t>
            </a:r>
            <a:r>
              <a:rPr lang="en-US" i="1" dirty="0" smtClean="0"/>
              <a:t>continued</a:t>
            </a:r>
            <a:r>
              <a:rPr lang="en-US" dirty="0" smtClean="0"/>
              <a:t>)</a:t>
            </a:r>
            <a:endParaRPr lang="en-US" dirty="0"/>
          </a:p>
        </p:txBody>
      </p:sp>
      <p:sp>
        <p:nvSpPr>
          <p:cNvPr id="12291" name="Rectangle 3"/>
          <p:cNvSpPr>
            <a:spLocks noGrp="1" noChangeArrowheads="1"/>
          </p:cNvSpPr>
          <p:nvPr>
            <p:ph idx="1"/>
          </p:nvPr>
        </p:nvSpPr>
        <p:spPr/>
        <p:txBody>
          <a:bodyPr/>
          <a:lstStyle/>
          <a:p>
            <a:pPr marL="514350" indent="-457200"/>
            <a:r>
              <a:rPr lang="en-US" dirty="0" smtClean="0">
                <a:cs typeface="ヒラギノ角ゴ Pro W3" pitchFamily="-111" charset="-128"/>
              </a:rPr>
              <a:t>The </a:t>
            </a:r>
            <a:r>
              <a:rPr lang="en-US" dirty="0">
                <a:cs typeface="ヒラギノ角ゴ Pro W3" pitchFamily="-111" charset="-128"/>
              </a:rPr>
              <a:t>act has applicability to mobile phones as </a:t>
            </a:r>
            <a:r>
              <a:rPr lang="en-US" dirty="0" smtClean="0">
                <a:cs typeface="ヒラギノ角ゴ Pro W3" pitchFamily="-111" charset="-128"/>
              </a:rPr>
              <a:t>well.</a:t>
            </a:r>
          </a:p>
          <a:p>
            <a:pPr marL="514350" indent="-457200"/>
            <a:r>
              <a:rPr lang="en-US" dirty="0" smtClean="0">
                <a:cs typeface="ヒラギノ角ゴ Pro W3" pitchFamily="-111" charset="-128"/>
              </a:rPr>
              <a:t>Heralded </a:t>
            </a:r>
            <a:r>
              <a:rPr lang="en-US" dirty="0">
                <a:cs typeface="ヒラギノ角ゴ Pro W3" pitchFamily="-111" charset="-128"/>
              </a:rPr>
              <a:t>as action to curb the rise of spam, since its enactment, the act has a very poor record</a:t>
            </a:r>
            <a:r>
              <a:rPr lang="en-US" dirty="0" smtClean="0">
                <a:cs typeface="ヒラギノ角ゴ Pro W3" pitchFamily="-111" charset="-128"/>
              </a:rPr>
              <a:t>.</a:t>
            </a:r>
          </a:p>
          <a:p>
            <a:pPr marL="514350" indent="-457200"/>
            <a:r>
              <a:rPr lang="en-US" dirty="0">
                <a:cs typeface="ヒラギノ角ゴ Pro W3" pitchFamily="-111" charset="-128"/>
              </a:rPr>
              <a:t>CAN-SPAM makes specific exemptions for e-mail pertaining to religious messages, political messages, and national security </a:t>
            </a:r>
            <a:r>
              <a:rPr lang="en-US" dirty="0" smtClean="0">
                <a:cs typeface="ヒラギノ角ゴ Pro W3" pitchFamily="-111" charset="-128"/>
              </a:rPr>
              <a:t>messages.</a:t>
            </a:r>
          </a:p>
        </p:txBody>
      </p:sp>
    </p:spTree>
    <p:extLst>
      <p:ext uri="{BB962C8B-B14F-4D97-AF65-F5344CB8AC3E}">
        <p14:creationId xmlns:p14="http://schemas.microsoft.com/office/powerpoint/2010/main" val="37916446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CAN-SPAM (</a:t>
            </a:r>
            <a:r>
              <a:rPr lang="en-US" i="1" dirty="0"/>
              <a:t>continued</a:t>
            </a:r>
            <a:r>
              <a:rPr lang="en-US" dirty="0"/>
              <a:t>)</a:t>
            </a:r>
          </a:p>
        </p:txBody>
      </p:sp>
      <p:sp>
        <p:nvSpPr>
          <p:cNvPr id="12291" name="Rectangle 3"/>
          <p:cNvSpPr>
            <a:spLocks noGrp="1" noChangeArrowheads="1"/>
          </p:cNvSpPr>
          <p:nvPr>
            <p:ph idx="1"/>
          </p:nvPr>
        </p:nvSpPr>
        <p:spPr/>
        <p:txBody>
          <a:bodyPr/>
          <a:lstStyle/>
          <a:p>
            <a:pPr marL="514350" indent="-457200"/>
            <a:r>
              <a:rPr lang="en-US" dirty="0" smtClean="0">
                <a:cs typeface="ヒラギノ角ゴ Pro W3" pitchFamily="-111" charset="-128"/>
              </a:rPr>
              <a:t>The </a:t>
            </a:r>
            <a:r>
              <a:rPr lang="en-US" dirty="0">
                <a:cs typeface="ヒラギノ角ゴ Pro W3" pitchFamily="-111" charset="-128"/>
              </a:rPr>
              <a:t>law also blocks people who receive spam from suing spammers and restricts states from enacting and enforcing stronger antispam statutes</a:t>
            </a:r>
            <a:r>
              <a:rPr lang="en-US" dirty="0" smtClean="0">
                <a:cs typeface="ヒラギノ角ゴ Pro W3" pitchFamily="-111" charset="-128"/>
              </a:rPr>
              <a:t>.</a:t>
            </a:r>
          </a:p>
          <a:p>
            <a:pPr marL="514350" indent="-457200"/>
            <a:r>
              <a:rPr lang="en-US" dirty="0">
                <a:cs typeface="ヒラギノ角ゴ Pro W3" pitchFamily="-111" charset="-128"/>
              </a:rPr>
              <a:t>The law does permit ISPs to sue spammers, and this has been used by some major ISPs to pursue cases against large-scale spam </a:t>
            </a:r>
            <a:r>
              <a:rPr lang="en-US" dirty="0" smtClean="0">
                <a:cs typeface="ヒラギノ角ゴ Pro W3" pitchFamily="-111" charset="-128"/>
              </a:rPr>
              <a:t>operations.</a:t>
            </a:r>
          </a:p>
          <a:p>
            <a:pPr marL="514350" indent="-457200"/>
            <a:r>
              <a:rPr lang="en-US" dirty="0" smtClean="0">
                <a:cs typeface="ヒラギノ角ゴ Pro W3" pitchFamily="-111" charset="-128"/>
              </a:rPr>
              <a:t>Major </a:t>
            </a:r>
            <a:r>
              <a:rPr lang="en-US" dirty="0">
                <a:cs typeface="ヒラギノ角ゴ Pro W3" pitchFamily="-111" charset="-128"/>
              </a:rPr>
              <a:t>firms such as AOL have considered the law useful in their battle against </a:t>
            </a:r>
            <a:r>
              <a:rPr lang="en-US" dirty="0" smtClean="0">
                <a:cs typeface="ヒラギノ角ゴ Pro W3" pitchFamily="-111" charset="-128"/>
              </a:rPr>
              <a:t>spam.</a:t>
            </a:r>
            <a:endParaRPr lang="en-US" dirty="0">
              <a:cs typeface="ヒラギノ角ゴ Pro W3" pitchFamily="-111" charset="-128"/>
            </a:endParaRPr>
          </a:p>
        </p:txBody>
      </p:sp>
    </p:spTree>
    <p:extLst>
      <p:ext uri="{BB962C8B-B14F-4D97-AF65-F5344CB8AC3E}">
        <p14:creationId xmlns:p14="http://schemas.microsoft.com/office/powerpoint/2010/main" val="422952203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457200"/>
            <a:r>
              <a:rPr lang="en-US" dirty="0">
                <a:ea typeface="ヒラギノ角ゴ Pro W3" pitchFamily="-111" charset="-128"/>
                <a:cs typeface="ヒラギノ角ゴ Pro W3" pitchFamily="-111" charset="-128"/>
              </a:rPr>
              <a:t>USA Patriot Act</a:t>
            </a:r>
          </a:p>
        </p:txBody>
      </p:sp>
      <p:sp>
        <p:nvSpPr>
          <p:cNvPr id="12291" name="Rectangle 3"/>
          <p:cNvSpPr>
            <a:spLocks noGrp="1" noChangeArrowheads="1"/>
          </p:cNvSpPr>
          <p:nvPr>
            <p:ph idx="1"/>
          </p:nvPr>
        </p:nvSpPr>
        <p:spPr/>
        <p:txBody>
          <a:bodyPr/>
          <a:lstStyle/>
          <a:p>
            <a:pPr marL="514350" indent="-457200"/>
            <a:r>
              <a:rPr lang="en-US" dirty="0" smtClean="0">
                <a:cs typeface="ヒラギノ角ゴ Pro W3" pitchFamily="-111" charset="-128"/>
              </a:rPr>
              <a:t>The </a:t>
            </a:r>
            <a:r>
              <a:rPr lang="en-US" dirty="0">
                <a:cs typeface="ヒラギノ角ゴ Pro W3" pitchFamily="-111" charset="-128"/>
              </a:rPr>
              <a:t>USA Patriot Act of 2001, passed in response to the September 11 terrorist </a:t>
            </a:r>
            <a:r>
              <a:rPr lang="en-US" dirty="0" smtClean="0">
                <a:cs typeface="ヒラギノ角ゴ Pro W3" pitchFamily="-111" charset="-128"/>
              </a:rPr>
              <a:t>attacks.</a:t>
            </a:r>
          </a:p>
          <a:p>
            <a:pPr marL="514350" indent="-457200"/>
            <a:r>
              <a:rPr lang="en-US" dirty="0" smtClean="0">
                <a:cs typeface="ヒラギノ角ゴ Pro W3" pitchFamily="-111" charset="-128"/>
              </a:rPr>
              <a:t>It substantially </a:t>
            </a:r>
            <a:r>
              <a:rPr lang="en-US" dirty="0">
                <a:cs typeface="ヒラギノ角ゴ Pro W3" pitchFamily="-111" charset="-128"/>
              </a:rPr>
              <a:t>changed the levels of checks and balances in laws related to privacy in the </a:t>
            </a:r>
            <a:r>
              <a:rPr lang="en-US" dirty="0" smtClean="0">
                <a:cs typeface="ヒラギノ角ゴ Pro W3" pitchFamily="-111" charset="-128"/>
              </a:rPr>
              <a:t>U.S.</a:t>
            </a:r>
          </a:p>
          <a:p>
            <a:pPr marL="514350" indent="-457200"/>
            <a:r>
              <a:rPr lang="en-US" dirty="0">
                <a:cs typeface="ヒラギノ角ゴ Pro W3" pitchFamily="-111" charset="-128"/>
              </a:rPr>
              <a:t>T</a:t>
            </a:r>
            <a:r>
              <a:rPr lang="en-US" dirty="0" smtClean="0">
                <a:cs typeface="ヒラギノ角ゴ Pro W3" pitchFamily="-111" charset="-128"/>
              </a:rPr>
              <a:t>his </a:t>
            </a:r>
            <a:r>
              <a:rPr lang="en-US" dirty="0">
                <a:cs typeface="ヒラギノ角ゴ Pro W3" pitchFamily="-111" charset="-128"/>
              </a:rPr>
              <a:t>law extends the tap and trace provisions of existing wiretap statutes to the Internet and mandates certain technological modifications at ISPs to facilitate electronic wiretaps on the Internet and for ISPs to cooperate with the government to aid </a:t>
            </a:r>
            <a:r>
              <a:rPr lang="en-US" dirty="0" smtClean="0">
                <a:cs typeface="ヒラギノ角ゴ Pro W3" pitchFamily="-111" charset="-128"/>
              </a:rPr>
              <a:t>monitoring.</a:t>
            </a:r>
            <a:endParaRPr lang="en-US" dirty="0" smtClean="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361815915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457200"/>
            <a:r>
              <a:rPr lang="en-US" dirty="0">
                <a:ea typeface="ヒラギノ角ゴ Pro W3" pitchFamily="-111" charset="-128"/>
                <a:cs typeface="ヒラギノ角ゴ Pro W3" pitchFamily="-111" charset="-128"/>
              </a:rPr>
              <a:t>USA Patriot Act (</a:t>
            </a:r>
            <a:r>
              <a:rPr lang="en-US" i="1" dirty="0">
                <a:ea typeface="ヒラギノ角ゴ Pro W3" pitchFamily="-111" charset="-128"/>
                <a:cs typeface="ヒラギノ角ゴ Pro W3" pitchFamily="-111" charset="-128"/>
              </a:rPr>
              <a:t>continued</a:t>
            </a:r>
            <a:r>
              <a:rPr lang="en-US" dirty="0">
                <a:ea typeface="ヒラギノ角ゴ Pro W3" pitchFamily="-111" charset="-128"/>
                <a:cs typeface="ヒラギノ角ゴ Pro W3" pitchFamily="-111" charset="-128"/>
              </a:rPr>
              <a:t>)</a:t>
            </a:r>
          </a:p>
        </p:txBody>
      </p:sp>
      <p:sp>
        <p:nvSpPr>
          <p:cNvPr id="12291" name="Rectangle 3"/>
          <p:cNvSpPr>
            <a:spLocks noGrp="1" noChangeArrowheads="1"/>
          </p:cNvSpPr>
          <p:nvPr>
            <p:ph idx="1"/>
          </p:nvPr>
        </p:nvSpPr>
        <p:spPr/>
        <p:txBody>
          <a:bodyPr/>
          <a:lstStyle/>
          <a:p>
            <a:pPr marL="514350" indent="-457200"/>
            <a:r>
              <a:rPr lang="en-US" dirty="0" smtClean="0">
                <a:cs typeface="ヒラギノ角ゴ Pro W3" pitchFamily="-111" charset="-128"/>
              </a:rPr>
              <a:t>The </a:t>
            </a:r>
            <a:r>
              <a:rPr lang="en-US" dirty="0">
                <a:cs typeface="ヒラギノ角ゴ Pro W3" pitchFamily="-111" charset="-128"/>
              </a:rPr>
              <a:t>act also permits the Justice Department to proceed with its rollout of the Carnivore program, an eavesdropping program for the </a:t>
            </a:r>
            <a:r>
              <a:rPr lang="en-US" dirty="0" smtClean="0">
                <a:cs typeface="ヒラギノ角ゴ Pro W3" pitchFamily="-111" charset="-128"/>
              </a:rPr>
              <a:t>Internet.</a:t>
            </a:r>
          </a:p>
          <a:p>
            <a:pPr marL="514350" indent="-457200"/>
            <a:r>
              <a:rPr lang="en-US" dirty="0" smtClean="0">
                <a:cs typeface="ヒラギノ角ゴ Pro W3" pitchFamily="-111" charset="-128"/>
              </a:rPr>
              <a:t>Much </a:t>
            </a:r>
            <a:r>
              <a:rPr lang="en-US" dirty="0">
                <a:cs typeface="ヒラギノ角ゴ Pro W3" pitchFamily="-111" charset="-128"/>
              </a:rPr>
              <a:t>controversy exists over Carnivore, but until it’s changed, the Patriot Act mandates that ISPs cooperate and facilitate </a:t>
            </a:r>
            <a:r>
              <a:rPr lang="en-US" dirty="0" smtClean="0">
                <a:cs typeface="ヒラギノ角ゴ Pro W3" pitchFamily="-111" charset="-128"/>
              </a:rPr>
              <a:t>monitoring.</a:t>
            </a:r>
          </a:p>
          <a:p>
            <a:pPr marL="514350" indent="-457200"/>
            <a:r>
              <a:rPr lang="en-US" dirty="0" smtClean="0">
                <a:cs typeface="ヒラギノ角ゴ Pro W3" pitchFamily="-111" charset="-128"/>
              </a:rPr>
              <a:t>In </a:t>
            </a:r>
            <a:r>
              <a:rPr lang="en-US" dirty="0">
                <a:cs typeface="ヒラギノ角ゴ Pro W3" pitchFamily="-111" charset="-128"/>
              </a:rPr>
              <a:t>recent actions, the name Carnivore has been retired, but the right of the government to eavesdrop and monitor communications continues to be a hot topic and one where actions </a:t>
            </a:r>
            <a:r>
              <a:rPr lang="en-US" dirty="0" smtClean="0">
                <a:cs typeface="ヒラギノ角ゴ Pro W3" pitchFamily="-111" charset="-128"/>
              </a:rPr>
              <a:t>continue.</a:t>
            </a:r>
            <a:endParaRPr lang="en-US" dirty="0" smtClean="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150155608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457200"/>
            <a:r>
              <a:rPr lang="en-US" dirty="0">
                <a:ea typeface="ヒラギノ角ゴ Pro W3" pitchFamily="-111" charset="-128"/>
                <a:cs typeface="ヒラギノ角ゴ Pro W3" pitchFamily="-111" charset="-128"/>
              </a:rPr>
              <a:t>USA Patriot Act (</a:t>
            </a:r>
            <a:r>
              <a:rPr lang="en-US" i="1" dirty="0">
                <a:ea typeface="ヒラギノ角ゴ Pro W3" pitchFamily="-111" charset="-128"/>
                <a:cs typeface="ヒラギノ角ゴ Pro W3" pitchFamily="-111" charset="-128"/>
              </a:rPr>
              <a:t>continued</a:t>
            </a:r>
            <a:r>
              <a:rPr lang="en-US" dirty="0">
                <a:ea typeface="ヒラギノ角ゴ Pro W3" pitchFamily="-111" charset="-128"/>
                <a:cs typeface="ヒラギノ角ゴ Pro W3" pitchFamily="-111" charset="-128"/>
              </a:rPr>
              <a:t>)</a:t>
            </a:r>
          </a:p>
        </p:txBody>
      </p:sp>
      <p:sp>
        <p:nvSpPr>
          <p:cNvPr id="12291" name="Rectangle 3"/>
          <p:cNvSpPr>
            <a:spLocks noGrp="1" noChangeArrowheads="1"/>
          </p:cNvSpPr>
          <p:nvPr>
            <p:ph idx="1"/>
          </p:nvPr>
        </p:nvSpPr>
        <p:spPr/>
        <p:txBody>
          <a:bodyPr/>
          <a:lstStyle/>
          <a:p>
            <a:pPr marL="514350" indent="-457200"/>
            <a:r>
              <a:rPr lang="en-US" dirty="0" smtClean="0">
                <a:cs typeface="ヒラギノ角ゴ Pro W3" pitchFamily="-111" charset="-128"/>
              </a:rPr>
              <a:t>The </a:t>
            </a:r>
            <a:r>
              <a:rPr lang="en-US" dirty="0">
                <a:cs typeface="ヒラギノ角ゴ Pro W3" pitchFamily="-111" charset="-128"/>
              </a:rPr>
              <a:t>Patriot Act also permits federal law enforcement personnel to investigate computer trespass (intrusions) and enacts civil penalties for trespassers</a:t>
            </a:r>
            <a:r>
              <a:rPr lang="en-US" dirty="0" smtClean="0">
                <a:cs typeface="ヒラギノ角ゴ Pro W3" pitchFamily="-111" charset="-128"/>
              </a:rPr>
              <a:t>.</a:t>
            </a:r>
            <a:endParaRPr lang="en-US" dirty="0" smtClean="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237767432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457200"/>
            <a:r>
              <a:rPr lang="en-US" dirty="0">
                <a:ea typeface="ヒラギノ角ゴ Pro W3" pitchFamily="-111" charset="-128"/>
                <a:cs typeface="ヒラギノ角ゴ Pro W3" pitchFamily="-111" charset="-128"/>
              </a:rPr>
              <a:t>Gramm-Leach-Bliley Act (GLBA)</a:t>
            </a:r>
          </a:p>
        </p:txBody>
      </p:sp>
      <p:sp>
        <p:nvSpPr>
          <p:cNvPr id="12291" name="Rectangle 3"/>
          <p:cNvSpPr>
            <a:spLocks noGrp="1" noChangeArrowheads="1"/>
          </p:cNvSpPr>
          <p:nvPr>
            <p:ph idx="1"/>
          </p:nvPr>
        </p:nvSpPr>
        <p:spPr/>
        <p:txBody>
          <a:bodyPr/>
          <a:lstStyle/>
          <a:p>
            <a:pPr marL="514350" indent="-457200"/>
            <a:r>
              <a:rPr lang="en-US" b="1" dirty="0" smtClean="0">
                <a:cs typeface="ヒラギノ角ゴ Pro W3" pitchFamily="-111" charset="-128"/>
              </a:rPr>
              <a:t>GLBA</a:t>
            </a:r>
            <a:r>
              <a:rPr lang="en-US" dirty="0" smtClean="0">
                <a:cs typeface="ヒラギノ角ゴ Pro W3" pitchFamily="-111" charset="-128"/>
              </a:rPr>
              <a:t> was signed by </a:t>
            </a:r>
            <a:r>
              <a:rPr lang="en-US" dirty="0">
                <a:cs typeface="ヒラギノ角ゴ Pro W3" pitchFamily="-111" charset="-128"/>
              </a:rPr>
              <a:t>President Clinton </a:t>
            </a:r>
            <a:r>
              <a:rPr lang="en-US" dirty="0" smtClean="0">
                <a:cs typeface="ヒラギノ角ゴ Pro W3" pitchFamily="-111" charset="-128"/>
              </a:rPr>
              <a:t>in November 1999.</a:t>
            </a:r>
            <a:endParaRPr lang="en-US" dirty="0">
              <a:cs typeface="ヒラギノ角ゴ Pro W3" pitchFamily="-111" charset="-128"/>
            </a:endParaRPr>
          </a:p>
          <a:p>
            <a:pPr marL="514350" indent="-457200"/>
            <a:r>
              <a:rPr lang="en-US" dirty="0" smtClean="0">
                <a:cs typeface="ヒラギノ角ゴ Pro W3" pitchFamily="-111" charset="-128"/>
              </a:rPr>
              <a:t>GLBA is a </a:t>
            </a:r>
            <a:r>
              <a:rPr lang="en-US" dirty="0">
                <a:cs typeface="ヒラギノ角ゴ Pro W3" pitchFamily="-111" charset="-128"/>
              </a:rPr>
              <a:t>major piece of legislation affecting the financial industry that includes significant privacy provisions for individuals</a:t>
            </a:r>
            <a:r>
              <a:rPr lang="en-US" dirty="0" smtClean="0">
                <a:cs typeface="ヒラギノ角ゴ Pro W3" pitchFamily="-111" charset="-128"/>
              </a:rPr>
              <a:t>.</a:t>
            </a:r>
          </a:p>
          <a:p>
            <a:pPr marL="514350" indent="-457200"/>
            <a:r>
              <a:rPr lang="en-US" dirty="0">
                <a:cs typeface="ヒラギノ角ゴ Pro W3" pitchFamily="-111" charset="-128"/>
              </a:rPr>
              <a:t>The key privacy tenets enacted in GLBA include the establishment of an opt-out method for individuals to maintain some control over the use of the information provided in a business transaction with a member of the financial community</a:t>
            </a:r>
            <a:r>
              <a:rPr lang="en-US" dirty="0" smtClean="0">
                <a:cs typeface="ヒラギノ角ゴ Pro W3" pitchFamily="-111" charset="-128"/>
              </a:rPr>
              <a:t>.</a:t>
            </a:r>
            <a:endParaRPr lang="en-US" dirty="0" smtClean="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17129414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GLBA (</a:t>
            </a:r>
            <a:r>
              <a:rPr lang="en-US" i="1" dirty="0" smtClean="0"/>
              <a:t>continued</a:t>
            </a:r>
            <a:r>
              <a:rPr lang="en-US" dirty="0" smtClean="0"/>
              <a:t>)</a:t>
            </a:r>
            <a:endParaRPr lang="en-US" dirty="0"/>
          </a:p>
        </p:txBody>
      </p:sp>
      <p:sp>
        <p:nvSpPr>
          <p:cNvPr id="12291" name="Rectangle 3"/>
          <p:cNvSpPr>
            <a:spLocks noGrp="1" noChangeArrowheads="1"/>
          </p:cNvSpPr>
          <p:nvPr>
            <p:ph idx="1"/>
          </p:nvPr>
        </p:nvSpPr>
        <p:spPr/>
        <p:txBody>
          <a:bodyPr/>
          <a:lstStyle/>
          <a:p>
            <a:pPr marL="514350" indent="-457200"/>
            <a:r>
              <a:rPr lang="en-US" dirty="0" smtClean="0">
                <a:cs typeface="ヒラギノ角ゴ Pro W3" pitchFamily="-111" charset="-128"/>
              </a:rPr>
              <a:t>GLBA </a:t>
            </a:r>
            <a:r>
              <a:rPr lang="en-US" dirty="0">
                <a:cs typeface="ヒラギノ角ゴ Pro W3" pitchFamily="-111" charset="-128"/>
              </a:rPr>
              <a:t>is enacted through a series of rules governed by state law, federal law, securities law, and federal rules</a:t>
            </a:r>
            <a:r>
              <a:rPr lang="en-US" dirty="0" smtClean="0">
                <a:cs typeface="ヒラギノ角ゴ Pro W3" pitchFamily="-111" charset="-128"/>
              </a:rPr>
              <a:t>.</a:t>
            </a:r>
          </a:p>
          <a:p>
            <a:pPr marL="514350" indent="-457200"/>
            <a:r>
              <a:rPr lang="en-US" dirty="0" smtClean="0">
                <a:cs typeface="ヒラギノ角ゴ Pro W3" pitchFamily="-111" charset="-128"/>
              </a:rPr>
              <a:t>These </a:t>
            </a:r>
            <a:r>
              <a:rPr lang="en-US" dirty="0">
                <a:cs typeface="ヒラギノ角ゴ Pro W3" pitchFamily="-111" charset="-128"/>
              </a:rPr>
              <a:t>rules cover a wider range of financial institutions, from banks and thrifts, to insurance companies, to securities </a:t>
            </a:r>
            <a:r>
              <a:rPr lang="en-US" dirty="0" smtClean="0">
                <a:cs typeface="ヒラギノ角ゴ Pro W3" pitchFamily="-111" charset="-128"/>
              </a:rPr>
              <a:t>dealers.</a:t>
            </a:r>
          </a:p>
          <a:p>
            <a:pPr marL="514350" indent="-457200"/>
            <a:r>
              <a:rPr lang="en-US" dirty="0" smtClean="0">
                <a:cs typeface="ヒラギノ角ゴ Pro W3" pitchFamily="-111" charset="-128"/>
              </a:rPr>
              <a:t>Some </a:t>
            </a:r>
            <a:r>
              <a:rPr lang="en-US" dirty="0">
                <a:cs typeface="ヒラギノ角ゴ Pro W3" pitchFamily="-111" charset="-128"/>
              </a:rPr>
              <a:t>internal information sharing is required under the Fair Credit Reporting Act (FCRA) between affiliated companies, but GLBA ended sharing to external third-party firms</a:t>
            </a:r>
            <a:r>
              <a:rPr lang="en-US" dirty="0" smtClean="0">
                <a:cs typeface="ヒラギノ角ゴ Pro W3" pitchFamily="-111" charset="-128"/>
              </a:rPr>
              <a:t>.</a:t>
            </a:r>
            <a:endParaRPr lang="en-US" dirty="0">
              <a:cs typeface="ヒラギノ角ゴ Pro W3" pitchFamily="-111" charset="-128"/>
            </a:endParaRPr>
          </a:p>
        </p:txBody>
      </p:sp>
    </p:spTree>
    <p:extLst>
      <p:ext uri="{BB962C8B-B14F-4D97-AF65-F5344CB8AC3E}">
        <p14:creationId xmlns:p14="http://schemas.microsoft.com/office/powerpoint/2010/main" val="32530395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ヒラギノ角ゴ Pro W3" pitchFamily="-111" charset="-128"/>
                <a:cs typeface="ヒラギノ角ゴ Pro W3" pitchFamily="-111" charset="-128"/>
              </a:rPr>
              <a:t>Sarbanes-Oxley Act (SOX</a:t>
            </a:r>
            <a:r>
              <a:rPr lang="en-US" dirty="0" smtClean="0">
                <a:ea typeface="ヒラギノ角ゴ Pro W3" pitchFamily="-111" charset="-128"/>
                <a:cs typeface="ヒラギノ角ゴ Pro W3" pitchFamily="-111" charset="-128"/>
              </a:rPr>
              <a:t>)</a:t>
            </a:r>
            <a:endParaRPr lang="en-US" dirty="0"/>
          </a:p>
        </p:txBody>
      </p:sp>
      <p:sp>
        <p:nvSpPr>
          <p:cNvPr id="12291" name="Rectangle 3"/>
          <p:cNvSpPr>
            <a:spLocks noGrp="1" noChangeArrowheads="1"/>
          </p:cNvSpPr>
          <p:nvPr>
            <p:ph idx="1"/>
          </p:nvPr>
        </p:nvSpPr>
        <p:spPr/>
        <p:txBody>
          <a:bodyPr/>
          <a:lstStyle/>
          <a:p>
            <a:pPr marL="514350" indent="-457200"/>
            <a:r>
              <a:rPr lang="en-US" b="1" dirty="0" smtClean="0">
                <a:cs typeface="ヒラギノ角ゴ Pro W3" pitchFamily="-111" charset="-128"/>
              </a:rPr>
              <a:t>SOX</a:t>
            </a:r>
            <a:r>
              <a:rPr lang="en-US" dirty="0" smtClean="0">
                <a:cs typeface="ヒラギノ角ゴ Pro W3" pitchFamily="-111" charset="-128"/>
              </a:rPr>
              <a:t> overhauled </a:t>
            </a:r>
            <a:r>
              <a:rPr lang="en-US" dirty="0">
                <a:cs typeface="ヒラギノ角ゴ Pro W3" pitchFamily="-111" charset="-128"/>
              </a:rPr>
              <a:t>the financial accounting standards for publicly traded firms in the United </a:t>
            </a:r>
            <a:r>
              <a:rPr lang="en-US" dirty="0" smtClean="0">
                <a:cs typeface="ヒラギノ角ゴ Pro W3" pitchFamily="-111" charset="-128"/>
              </a:rPr>
              <a:t>States.</a:t>
            </a:r>
          </a:p>
          <a:p>
            <a:pPr marL="514350" indent="-457200"/>
            <a:r>
              <a:rPr lang="en-US" dirty="0" smtClean="0">
                <a:cs typeface="ヒラギノ角ゴ Pro W3" pitchFamily="-111" charset="-128"/>
              </a:rPr>
              <a:t>SOX was passes by the U.S. federal government in 2002.</a:t>
            </a:r>
          </a:p>
          <a:p>
            <a:pPr marL="514350" indent="-457200"/>
            <a:r>
              <a:rPr lang="en-US" dirty="0" smtClean="0">
                <a:cs typeface="ヒラギノ角ゴ Pro W3" pitchFamily="-111" charset="-128"/>
              </a:rPr>
              <a:t>With </a:t>
            </a:r>
            <a:r>
              <a:rPr lang="en-US" dirty="0">
                <a:cs typeface="ヒラギノ角ゴ Pro W3" pitchFamily="-111" charset="-128"/>
              </a:rPr>
              <a:t>respect to information security, one of the most prominent changes was the provision of </a:t>
            </a:r>
            <a:r>
              <a:rPr lang="en-US" b="1" dirty="0">
                <a:cs typeface="ヒラギノ角ゴ Pro W3" pitchFamily="-111" charset="-128"/>
              </a:rPr>
              <a:t>Section 404 </a:t>
            </a:r>
            <a:r>
              <a:rPr lang="en-US" dirty="0">
                <a:cs typeface="ヒラギノ角ゴ Pro W3" pitchFamily="-111" charset="-128"/>
              </a:rPr>
              <a:t>controls, which specify that all processes associated with the financial reporting of a firm must be controlled and audited on a regular </a:t>
            </a:r>
            <a:r>
              <a:rPr lang="en-US" dirty="0" smtClean="0">
                <a:cs typeface="ヒラギノ角ゴ Pro W3" pitchFamily="-111" charset="-128"/>
              </a:rPr>
              <a:t>basis.</a:t>
            </a:r>
            <a:endParaRPr lang="en-US" dirty="0" smtClean="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8447246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11 Learning Resources</a:t>
            </a:r>
            <a:endParaRPr lang="en-AU" dirty="0"/>
          </a:p>
        </p:txBody>
      </p:sp>
      <p:sp>
        <p:nvSpPr>
          <p:cNvPr id="3" name="Content Placeholder 2"/>
          <p:cNvSpPr>
            <a:spLocks noGrp="1"/>
          </p:cNvSpPr>
          <p:nvPr>
            <p:ph idx="1"/>
          </p:nvPr>
        </p:nvSpPr>
        <p:spPr>
          <a:xfrm>
            <a:off x="0" y="1981200"/>
            <a:ext cx="9144000" cy="4144963"/>
          </a:xfrm>
        </p:spPr>
        <p:txBody>
          <a:bodyPr/>
          <a:lstStyle/>
          <a:p>
            <a:pPr marL="0" indent="0">
              <a:buNone/>
            </a:pPr>
            <a:r>
              <a:rPr lang="en-AU" dirty="0"/>
              <a:t>Conklin et al 2016, Principles of Computer Security, </a:t>
            </a:r>
            <a:r>
              <a:rPr lang="en-AU" dirty="0" smtClean="0"/>
              <a:t>4</a:t>
            </a:r>
            <a:r>
              <a:rPr lang="en-AU" baseline="30000" dirty="0" smtClean="0"/>
              <a:t>th</a:t>
            </a:r>
            <a:r>
              <a:rPr lang="en-AU" dirty="0" smtClean="0"/>
              <a:t>  </a:t>
            </a:r>
            <a:r>
              <a:rPr lang="en-AU" dirty="0" err="1"/>
              <a:t>edn</a:t>
            </a:r>
            <a:r>
              <a:rPr lang="en-AU" dirty="0"/>
              <a:t>. </a:t>
            </a:r>
            <a:endParaRPr lang="en-AU" dirty="0" smtClean="0"/>
          </a:p>
          <a:p>
            <a:pPr marL="0" indent="0">
              <a:buNone/>
            </a:pPr>
            <a:r>
              <a:rPr lang="en-AU" dirty="0" smtClean="0"/>
              <a:t>The </a:t>
            </a:r>
            <a:r>
              <a:rPr lang="en-AU" dirty="0"/>
              <a:t>readings from the text for this section </a:t>
            </a:r>
            <a:r>
              <a:rPr lang="en-AU" dirty="0" smtClean="0"/>
              <a:t>are:</a:t>
            </a:r>
          </a:p>
          <a:p>
            <a:pPr marL="0" indent="0">
              <a:buNone/>
            </a:pPr>
            <a:endParaRPr lang="en-AU" dirty="0" smtClean="0"/>
          </a:p>
          <a:p>
            <a:pPr marL="0" indent="0">
              <a:buNone/>
            </a:pPr>
            <a:r>
              <a:rPr lang="en-AU" dirty="0" smtClean="0"/>
              <a:t>‘</a:t>
            </a:r>
            <a:r>
              <a:rPr lang="en-AU" dirty="0"/>
              <a:t>Chapter 24 – Legal issues and ethics’ p. 696-715 </a:t>
            </a:r>
            <a:r>
              <a:rPr lang="en-AU" dirty="0" smtClean="0"/>
              <a:t>and</a:t>
            </a:r>
          </a:p>
          <a:p>
            <a:pPr marL="0" indent="0">
              <a:buNone/>
            </a:pPr>
            <a:endParaRPr lang="en-AU" dirty="0" smtClean="0"/>
          </a:p>
          <a:p>
            <a:pPr marL="0" indent="0">
              <a:buNone/>
            </a:pPr>
            <a:r>
              <a:rPr lang="en-AU" dirty="0" smtClean="0"/>
              <a:t>‘</a:t>
            </a:r>
            <a:r>
              <a:rPr lang="en-AU" dirty="0"/>
              <a:t>Chapter 25 – Privacy’ pp. 716-737</a:t>
            </a:r>
          </a:p>
        </p:txBody>
      </p:sp>
    </p:spTree>
    <p:extLst>
      <p:ext uri="{BB962C8B-B14F-4D97-AF65-F5344CB8AC3E}">
        <p14:creationId xmlns:p14="http://schemas.microsoft.com/office/powerpoint/2010/main" val="2305106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SOX (</a:t>
            </a:r>
            <a:r>
              <a:rPr lang="en-US" i="1" dirty="0" smtClean="0"/>
              <a:t>continued</a:t>
            </a:r>
            <a:r>
              <a:rPr lang="en-US" dirty="0" smtClean="0"/>
              <a:t>)</a:t>
            </a:r>
            <a:endParaRPr lang="en-US" dirty="0"/>
          </a:p>
        </p:txBody>
      </p:sp>
      <p:sp>
        <p:nvSpPr>
          <p:cNvPr id="12291" name="Rectangle 3"/>
          <p:cNvSpPr>
            <a:spLocks noGrp="1" noChangeArrowheads="1"/>
          </p:cNvSpPr>
          <p:nvPr>
            <p:ph idx="1"/>
          </p:nvPr>
        </p:nvSpPr>
        <p:spPr/>
        <p:txBody>
          <a:bodyPr/>
          <a:lstStyle/>
          <a:p>
            <a:pPr marL="514350" indent="-457200"/>
            <a:r>
              <a:rPr lang="en-US" dirty="0" smtClean="0">
                <a:cs typeface="ヒラギノ角ゴ Pro W3" pitchFamily="-111" charset="-128"/>
              </a:rPr>
              <a:t>Since </a:t>
            </a:r>
            <a:r>
              <a:rPr lang="en-US" dirty="0">
                <a:cs typeface="ヒラギノ角ゴ Pro W3" pitchFamily="-111" charset="-128"/>
              </a:rPr>
              <a:t>the majority of firms use computerized systems, this places internal auditors into the IT shops, verifying that the systems have adequate controls to ensure the integrity and accuracy of financial </a:t>
            </a:r>
            <a:r>
              <a:rPr lang="en-US" dirty="0" smtClean="0">
                <a:cs typeface="ヒラギノ角ゴ Pro W3" pitchFamily="-111" charset="-128"/>
              </a:rPr>
              <a:t>reporting.</a:t>
            </a:r>
          </a:p>
          <a:p>
            <a:pPr marL="514350" indent="-457200"/>
            <a:r>
              <a:rPr lang="en-US" dirty="0" smtClean="0">
                <a:cs typeface="ヒラギノ角ゴ Pro W3" pitchFamily="-111" charset="-128"/>
              </a:rPr>
              <a:t>These </a:t>
            </a:r>
            <a:r>
              <a:rPr lang="en-US" dirty="0">
                <a:cs typeface="ヒラギノ角ゴ Pro W3" pitchFamily="-111" charset="-128"/>
              </a:rPr>
              <a:t>controls have resulted in controversy over the cost of maintaining them versus the risk of not using </a:t>
            </a:r>
            <a:r>
              <a:rPr lang="en-US" dirty="0" smtClean="0">
                <a:cs typeface="ヒラギノ角ゴ Pro W3" pitchFamily="-111" charset="-128"/>
              </a:rPr>
              <a:t>them</a:t>
            </a:r>
            <a:r>
              <a:rPr lang="en-US" dirty="0">
                <a:cs typeface="ヒラギノ角ゴ Pro W3" pitchFamily="-111" charset="-128"/>
              </a:rPr>
              <a:t>.</a:t>
            </a:r>
            <a:endParaRPr lang="en-US" dirty="0" smtClean="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24864869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SOX (</a:t>
            </a:r>
            <a:r>
              <a:rPr lang="en-US" i="1" dirty="0" smtClean="0"/>
              <a:t>continued</a:t>
            </a:r>
            <a:r>
              <a:rPr lang="en-US" dirty="0" smtClean="0"/>
              <a:t>)</a:t>
            </a:r>
            <a:endParaRPr lang="en-US" dirty="0"/>
          </a:p>
        </p:txBody>
      </p:sp>
      <p:sp>
        <p:nvSpPr>
          <p:cNvPr id="12291" name="Rectangle 3"/>
          <p:cNvSpPr>
            <a:spLocks noGrp="1" noChangeArrowheads="1"/>
          </p:cNvSpPr>
          <p:nvPr>
            <p:ph idx="1"/>
          </p:nvPr>
        </p:nvSpPr>
        <p:spPr/>
        <p:txBody>
          <a:bodyPr/>
          <a:lstStyle/>
          <a:p>
            <a:r>
              <a:rPr lang="en-US" dirty="0" smtClean="0"/>
              <a:t>Section 404 requires firms to establish a control-based framework designed to detect or prevent fraud that would result in misstatement of financials.</a:t>
            </a:r>
          </a:p>
          <a:p>
            <a:r>
              <a:rPr lang="en-US" dirty="0" smtClean="0"/>
              <a:t>These controls should detect insider activity that would defraud the firm.</a:t>
            </a:r>
          </a:p>
        </p:txBody>
      </p:sp>
    </p:spTree>
    <p:extLst>
      <p:ext uri="{BB962C8B-B14F-4D97-AF65-F5344CB8AC3E}">
        <p14:creationId xmlns:p14="http://schemas.microsoft.com/office/powerpoint/2010/main" val="224072375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SOX (</a:t>
            </a:r>
            <a:r>
              <a:rPr lang="en-US" i="1" dirty="0" smtClean="0"/>
              <a:t>continued</a:t>
            </a:r>
            <a:r>
              <a:rPr lang="en-US" dirty="0" smtClean="0"/>
              <a:t>)</a:t>
            </a:r>
            <a:endParaRPr lang="en-US" dirty="0"/>
          </a:p>
        </p:txBody>
      </p:sp>
      <p:sp>
        <p:nvSpPr>
          <p:cNvPr id="12291" name="Rectangle 3"/>
          <p:cNvSpPr>
            <a:spLocks noGrp="1" noChangeArrowheads="1"/>
          </p:cNvSpPr>
          <p:nvPr>
            <p:ph idx="1"/>
          </p:nvPr>
        </p:nvSpPr>
        <p:spPr/>
        <p:txBody>
          <a:bodyPr/>
          <a:lstStyle/>
          <a:p>
            <a:pPr marL="514350" indent="-457200"/>
            <a:r>
              <a:rPr lang="en-US" dirty="0"/>
              <a:t>This has significant impacts on the internal security controls, because a system administrator with root-level access could perform many if not all tasks associated with fraud and would have the ability to alter logs and cover his tracks.</a:t>
            </a:r>
          </a:p>
          <a:p>
            <a:pPr marL="514350" indent="-457200"/>
            <a:r>
              <a:rPr lang="en-US" dirty="0" smtClean="0">
                <a:cs typeface="ヒラギノ角ゴ Pro W3" pitchFamily="-111" charset="-128"/>
              </a:rPr>
              <a:t>Likewise</a:t>
            </a:r>
            <a:r>
              <a:rPr lang="en-US" dirty="0">
                <a:cs typeface="ヒラギノ角ゴ Pro W3" pitchFamily="-111" charset="-128"/>
              </a:rPr>
              <a:t>, certain levels of power users of financial accounting programs would also have significant capability to alter records.</a:t>
            </a:r>
          </a:p>
        </p:txBody>
      </p:sp>
    </p:spTree>
    <p:extLst>
      <p:ext uri="{BB962C8B-B14F-4D97-AF65-F5344CB8AC3E}">
        <p14:creationId xmlns:p14="http://schemas.microsoft.com/office/powerpoint/2010/main" val="406133842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Laws</a:t>
            </a:r>
            <a:endParaRPr lang="en-US" dirty="0"/>
          </a:p>
        </p:txBody>
      </p:sp>
      <p:sp>
        <p:nvSpPr>
          <p:cNvPr id="12291" name="Rectangle 3"/>
          <p:cNvSpPr>
            <a:spLocks noGrp="1" noChangeArrowheads="1"/>
          </p:cNvSpPr>
          <p:nvPr>
            <p:ph idx="1"/>
          </p:nvPr>
        </p:nvSpPr>
        <p:spPr/>
        <p:txBody>
          <a:bodyPr/>
          <a:lstStyle/>
          <a:p>
            <a:pPr marL="514350" indent="-457200"/>
            <a:r>
              <a:rPr lang="en-US" dirty="0" smtClean="0">
                <a:ea typeface="ヒラギノ角ゴ Pro W3" pitchFamily="-111" charset="-128"/>
                <a:cs typeface="ヒラギノ角ゴ Pro W3" pitchFamily="-111" charset="-128"/>
              </a:rPr>
              <a:t>There </a:t>
            </a:r>
            <a:r>
              <a:rPr lang="en-US" dirty="0">
                <a:ea typeface="ヒラギノ角ゴ Pro W3" pitchFamily="-111" charset="-128"/>
                <a:cs typeface="ヒラギノ角ゴ Pro W3" pitchFamily="-111" charset="-128"/>
              </a:rPr>
              <a:t>is a wide range of privacy laws that are relevant to </a:t>
            </a:r>
            <a:r>
              <a:rPr lang="en-US" dirty="0" smtClean="0">
                <a:ea typeface="ヒラギノ角ゴ Pro W3" pitchFamily="-111" charset="-128"/>
                <a:cs typeface="ヒラギノ角ゴ Pro W3" pitchFamily="-111" charset="-128"/>
              </a:rPr>
              <a:t>computers.</a:t>
            </a:r>
          </a:p>
          <a:p>
            <a:pPr marL="514350" indent="-457200"/>
            <a:r>
              <a:rPr lang="en-US" dirty="0" smtClean="0">
                <a:ea typeface="ヒラギノ角ゴ Pro W3" pitchFamily="-111" charset="-128"/>
                <a:cs typeface="ヒラギノ角ゴ Pro W3" pitchFamily="-111" charset="-128"/>
              </a:rPr>
              <a:t>There are </a:t>
            </a:r>
            <a:r>
              <a:rPr lang="en-US" dirty="0">
                <a:ea typeface="ヒラギノ角ゴ Pro W3" pitchFamily="-111" charset="-128"/>
                <a:cs typeface="ヒラギノ角ゴ Pro W3" pitchFamily="-111" charset="-128"/>
              </a:rPr>
              <a:t>laws for healthcare (HIPAA) and education records (FERPA), as </a:t>
            </a:r>
            <a:r>
              <a:rPr lang="en-US" dirty="0" smtClean="0">
                <a:ea typeface="ヒラギノ角ゴ Pro W3" pitchFamily="-111" charset="-128"/>
                <a:cs typeface="ヒラギノ角ゴ Pro W3" pitchFamily="-111" charset="-128"/>
              </a:rPr>
              <a:t>well as </a:t>
            </a:r>
            <a:r>
              <a:rPr lang="en-US" dirty="0">
                <a:ea typeface="ヒラギノ角ゴ Pro W3" pitchFamily="-111" charset="-128"/>
                <a:cs typeface="ヒラギノ角ゴ Pro W3" pitchFamily="-111" charset="-128"/>
              </a:rPr>
              <a:t>other types of records including video rental records</a:t>
            </a:r>
            <a:r>
              <a:rPr lang="en-US" dirty="0" smtClean="0">
                <a:ea typeface="ヒラギノ角ゴ Pro W3" pitchFamily="-111" charset="-128"/>
                <a:cs typeface="ヒラギノ角ゴ Pro W3" pitchFamily="-111" charset="-128"/>
              </a:rPr>
              <a:t>.</a:t>
            </a:r>
          </a:p>
        </p:txBody>
      </p:sp>
    </p:spTree>
    <p:extLst>
      <p:ext uri="{BB962C8B-B14F-4D97-AF65-F5344CB8AC3E}">
        <p14:creationId xmlns:p14="http://schemas.microsoft.com/office/powerpoint/2010/main" val="268517403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11 Legal, Ethical and Privacy Issues – Part 2</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966122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Card Industry Data </a:t>
            </a:r>
            <a:r>
              <a:rPr lang="en-US" dirty="0" smtClean="0"/>
              <a:t>Security Standard </a:t>
            </a:r>
            <a:r>
              <a:rPr lang="en-US" dirty="0"/>
              <a:t>(PCI DSS)</a:t>
            </a:r>
          </a:p>
        </p:txBody>
      </p:sp>
      <p:sp>
        <p:nvSpPr>
          <p:cNvPr id="4" name="Content Placeholder 3"/>
          <p:cNvSpPr>
            <a:spLocks noGrp="1"/>
          </p:cNvSpPr>
          <p:nvPr>
            <p:ph idx="1"/>
          </p:nvPr>
        </p:nvSpPr>
        <p:spPr>
          <a:xfrm>
            <a:off x="457200" y="2362200"/>
            <a:ext cx="8229600" cy="4267200"/>
          </a:xfrm>
        </p:spPr>
        <p:txBody>
          <a:bodyPr/>
          <a:lstStyle/>
          <a:p>
            <a:r>
              <a:rPr lang="en-US" b="1" dirty="0" smtClean="0"/>
              <a:t>PCI DSS</a:t>
            </a:r>
            <a:r>
              <a:rPr lang="en-US" dirty="0" smtClean="0"/>
              <a:t> </a:t>
            </a:r>
            <a:r>
              <a:rPr lang="en-US" dirty="0"/>
              <a:t>is a </a:t>
            </a:r>
            <a:r>
              <a:rPr lang="en-US" dirty="0" smtClean="0"/>
              <a:t>set of </a:t>
            </a:r>
            <a:r>
              <a:rPr lang="en-US" dirty="0"/>
              <a:t>contractual rules governing how credit card data is to be </a:t>
            </a:r>
            <a:r>
              <a:rPr lang="en-US" dirty="0" smtClean="0"/>
              <a:t>protected.</a:t>
            </a:r>
            <a:endParaRPr lang="en-US" dirty="0"/>
          </a:p>
          <a:p>
            <a:pPr lvl="1"/>
            <a:r>
              <a:rPr lang="en-US" dirty="0" smtClean="0"/>
              <a:t>Current version </a:t>
            </a:r>
            <a:r>
              <a:rPr lang="en-US" dirty="0"/>
              <a:t>is </a:t>
            </a:r>
            <a:r>
              <a:rPr lang="en-US" dirty="0" smtClean="0"/>
              <a:t>3.1: released </a:t>
            </a:r>
            <a:r>
              <a:rPr lang="en-US" dirty="0"/>
              <a:t>in April </a:t>
            </a:r>
            <a:r>
              <a:rPr lang="en-US" dirty="0" smtClean="0"/>
              <a:t>2015</a:t>
            </a:r>
          </a:p>
          <a:p>
            <a:pPr lvl="1"/>
            <a:r>
              <a:rPr lang="en-US" dirty="0" smtClean="0"/>
              <a:t>Voluntary</a:t>
            </a:r>
            <a:r>
              <a:rPr lang="en-US" dirty="0"/>
              <a:t>, </a:t>
            </a:r>
            <a:r>
              <a:rPr lang="en-US" dirty="0" smtClean="0"/>
              <a:t>private sector initiative: proscriptive </a:t>
            </a:r>
            <a:r>
              <a:rPr lang="en-US" dirty="0"/>
              <a:t>in its security </a:t>
            </a:r>
            <a:r>
              <a:rPr lang="en-US" dirty="0" smtClean="0"/>
              <a:t>guidance</a:t>
            </a:r>
            <a:endParaRPr lang="en-US" dirty="0"/>
          </a:p>
          <a:p>
            <a:pPr lvl="1"/>
            <a:r>
              <a:rPr lang="en-US" dirty="0" smtClean="0"/>
              <a:t>Steep </a:t>
            </a:r>
            <a:r>
              <a:rPr lang="en-US" dirty="0"/>
              <a:t>price for </a:t>
            </a:r>
            <a:r>
              <a:rPr lang="en-US" dirty="0" smtClean="0"/>
              <a:t>noncompliance</a:t>
            </a:r>
          </a:p>
          <a:p>
            <a:pPr lvl="1"/>
            <a:r>
              <a:rPr lang="en-US" dirty="0" smtClean="0"/>
              <a:t>Has </a:t>
            </a:r>
            <a:r>
              <a:rPr lang="en-US" dirty="0"/>
              <a:t>two defined types of </a:t>
            </a:r>
            <a:r>
              <a:rPr lang="en-US" dirty="0" smtClean="0"/>
              <a:t>information:</a:t>
            </a:r>
          </a:p>
          <a:p>
            <a:pPr lvl="2"/>
            <a:r>
              <a:rPr lang="en-US" dirty="0" smtClean="0"/>
              <a:t>Cardholder </a:t>
            </a:r>
            <a:r>
              <a:rPr lang="en-US" dirty="0"/>
              <a:t>data </a:t>
            </a:r>
            <a:r>
              <a:rPr lang="en-US" dirty="0" smtClean="0"/>
              <a:t>and sensitive </a:t>
            </a:r>
            <a:r>
              <a:rPr lang="en-US" dirty="0"/>
              <a:t>authentication </a:t>
            </a:r>
            <a:r>
              <a:rPr lang="en-US" dirty="0" smtClean="0"/>
              <a:t>data</a:t>
            </a:r>
            <a:endParaRPr lang="en-US" dirty="0"/>
          </a:p>
        </p:txBody>
      </p:sp>
    </p:spTree>
    <p:extLst>
      <p:ext uri="{BB962C8B-B14F-4D97-AF65-F5344CB8AC3E}">
        <p14:creationId xmlns:p14="http://schemas.microsoft.com/office/powerpoint/2010/main" val="2263372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Encryption Restrictions</a:t>
            </a:r>
          </a:p>
        </p:txBody>
      </p:sp>
      <p:sp>
        <p:nvSpPr>
          <p:cNvPr id="3" name="Content Placeholder 2"/>
          <p:cNvSpPr>
            <a:spLocks noGrp="1"/>
          </p:cNvSpPr>
          <p:nvPr>
            <p:ph idx="1"/>
          </p:nvPr>
        </p:nvSpPr>
        <p:spPr/>
        <p:txBody>
          <a:bodyPr/>
          <a:lstStyle/>
          <a:p>
            <a:r>
              <a:rPr lang="en-US" dirty="0"/>
              <a:t>Encryption technology has been controlled by governments for a variety of </a:t>
            </a:r>
            <a:r>
              <a:rPr lang="en-US" dirty="0" smtClean="0"/>
              <a:t>reasons.</a:t>
            </a:r>
          </a:p>
          <a:p>
            <a:pPr lvl="1"/>
            <a:r>
              <a:rPr lang="en-US" dirty="0" smtClean="0"/>
              <a:t>The </a:t>
            </a:r>
            <a:r>
              <a:rPr lang="en-US" dirty="0"/>
              <a:t>level of control varies from outright banning to little or no </a:t>
            </a:r>
            <a:r>
              <a:rPr lang="en-US" dirty="0" smtClean="0"/>
              <a:t>regulation.</a:t>
            </a:r>
          </a:p>
          <a:p>
            <a:pPr lvl="1"/>
            <a:r>
              <a:rPr lang="en-US" dirty="0" smtClean="0"/>
              <a:t>The </a:t>
            </a:r>
            <a:r>
              <a:rPr lang="en-US" dirty="0"/>
              <a:t>reasons behind the control vary as well, and control over import and export is a vital method of maintaining a level of control over encryption technology in general</a:t>
            </a:r>
            <a:r>
              <a:rPr lang="en-US" dirty="0" smtClean="0"/>
              <a:t>.</a:t>
            </a:r>
          </a:p>
          <a:p>
            <a:pPr lvl="1"/>
            <a:r>
              <a:rPr lang="en-US" dirty="0" smtClean="0"/>
              <a:t>The </a:t>
            </a:r>
            <a:r>
              <a:rPr lang="en-US" dirty="0"/>
              <a:t>majority of the laws and restrictions are centered on the use of cryptography, which was until recently used mainly for military purposes.</a:t>
            </a:r>
          </a:p>
        </p:txBody>
      </p:sp>
    </p:spTree>
    <p:extLst>
      <p:ext uri="{BB962C8B-B14F-4D97-AF65-F5344CB8AC3E}">
        <p14:creationId xmlns:p14="http://schemas.microsoft.com/office/powerpoint/2010/main" val="2189107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Encryption </a:t>
            </a:r>
            <a:r>
              <a:rPr lang="en-US" dirty="0" smtClean="0"/>
              <a:t>Restrictions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advent of commercial transactions and network communications over public networks such as the Internet has expanded the use of cryptographic methods to include securing of network communications</a:t>
            </a:r>
            <a:r>
              <a:rPr lang="en-US" dirty="0" smtClean="0"/>
              <a:t>.</a:t>
            </a:r>
          </a:p>
          <a:p>
            <a:r>
              <a:rPr lang="en-US" dirty="0" smtClean="0"/>
              <a:t>As </a:t>
            </a:r>
            <a:r>
              <a:rPr lang="en-US" dirty="0"/>
              <a:t>is the case in most rapidly changing technologies, the practice moves faster than law</a:t>
            </a:r>
            <a:r>
              <a:rPr lang="en-US" dirty="0" smtClean="0"/>
              <a:t>.</a:t>
            </a:r>
          </a:p>
          <a:p>
            <a:r>
              <a:rPr lang="en-US" dirty="0" smtClean="0"/>
              <a:t>Many </a:t>
            </a:r>
            <a:r>
              <a:rPr lang="en-US" dirty="0"/>
              <a:t>countries still have laws that are outmoded in terms of e-commerce and the Internet</a:t>
            </a:r>
            <a:r>
              <a:rPr lang="en-US" dirty="0" smtClean="0"/>
              <a:t>.</a:t>
            </a:r>
            <a:endParaRPr lang="en-US" dirty="0"/>
          </a:p>
        </p:txBody>
      </p:sp>
    </p:spTree>
    <p:extLst>
      <p:ext uri="{BB962C8B-B14F-4D97-AF65-F5344CB8AC3E}">
        <p14:creationId xmlns:p14="http://schemas.microsoft.com/office/powerpoint/2010/main" val="3931415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Encryption </a:t>
            </a:r>
            <a:r>
              <a:rPr lang="en-US" dirty="0" smtClean="0"/>
              <a:t>Restrictions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smtClean="0"/>
              <a:t>U.S. export controls on commercial encryption products are administered by the Bureau of Industry and Security (BIS) in the U.S. Department of Commerce.</a:t>
            </a:r>
          </a:p>
          <a:p>
            <a:pPr lvl="1"/>
            <a:r>
              <a:rPr lang="en-US" dirty="0" smtClean="0">
                <a:ea typeface="ヒラギノ角ゴ Pro W3" pitchFamily="-111" charset="-128"/>
                <a:cs typeface="ヒラギノ角ゴ Pro W3" pitchFamily="-111" charset="-128"/>
              </a:rPr>
              <a:t>Violation of encryption export regulations is a serious matter and is not an issue to take lightly.</a:t>
            </a:r>
          </a:p>
          <a:p>
            <a:pPr lvl="1"/>
            <a:r>
              <a:rPr lang="en-US" dirty="0" smtClean="0"/>
              <a:t>Until recently, encryption protection was accorded</a:t>
            </a:r>
            <a:br>
              <a:rPr lang="en-US" dirty="0" smtClean="0"/>
            </a:br>
            <a:r>
              <a:rPr lang="en-US" dirty="0" smtClean="0"/>
              <a:t>the same level of attention as the export of weapons for war.</a:t>
            </a:r>
            <a:endParaRPr lang="en-US" dirty="0" smtClean="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1823308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Encryption </a:t>
            </a:r>
            <a:r>
              <a:rPr lang="en-US" dirty="0" smtClean="0"/>
              <a:t>Restrictions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smtClean="0"/>
              <a:t>U.S. laws (</a:t>
            </a:r>
            <a:r>
              <a:rPr lang="en-US" i="1" dirty="0" smtClean="0"/>
              <a:t>continued</a:t>
            </a:r>
            <a:r>
              <a:rPr lang="en-US" dirty="0" smtClean="0"/>
              <a:t>)</a:t>
            </a:r>
          </a:p>
          <a:p>
            <a:pPr lvl="1"/>
            <a:r>
              <a:rPr lang="en-US" dirty="0" smtClean="0"/>
              <a:t>The </a:t>
            </a:r>
            <a:r>
              <a:rPr lang="en-US" dirty="0"/>
              <a:t>U.S. encryption export control policy continues to rest on three principles: review of encryption products prior to sale, streamlined post-export reporting, and license review of certain exports of strong encryption to foreign government end </a:t>
            </a:r>
            <a:r>
              <a:rPr lang="en-US" dirty="0" smtClean="0"/>
              <a:t>users.</a:t>
            </a:r>
          </a:p>
          <a:p>
            <a:pPr lvl="1"/>
            <a:r>
              <a:rPr lang="en-US" dirty="0" smtClean="0"/>
              <a:t>The </a:t>
            </a:r>
            <a:r>
              <a:rPr lang="en-US" dirty="0"/>
              <a:t>current set of U.S. rules requires notification to the BIS for export in all cases, but the restrictions are significantly lessened for mass-market </a:t>
            </a:r>
            <a:r>
              <a:rPr lang="en-US" dirty="0" smtClean="0"/>
              <a:t>products.</a:t>
            </a:r>
            <a:endParaRPr lang="en-US" dirty="0"/>
          </a:p>
        </p:txBody>
      </p:sp>
    </p:spTree>
    <p:extLst>
      <p:ext uri="{BB962C8B-B14F-4D97-AF65-F5344CB8AC3E}">
        <p14:creationId xmlns:p14="http://schemas.microsoft.com/office/powerpoint/2010/main" val="257036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sz="half" idx="1"/>
          </p:nvPr>
        </p:nvSpPr>
        <p:spPr/>
        <p:txBody>
          <a:bodyPr/>
          <a:lstStyle/>
          <a:p>
            <a:r>
              <a:rPr lang="en-US" dirty="0" smtClean="0"/>
              <a:t>Administrative law</a:t>
            </a:r>
          </a:p>
          <a:p>
            <a:r>
              <a:rPr lang="en-US" dirty="0" smtClean="0"/>
              <a:t>Case law</a:t>
            </a:r>
          </a:p>
          <a:p>
            <a:r>
              <a:rPr lang="en-US" dirty="0" smtClean="0"/>
              <a:t>Click fraud</a:t>
            </a:r>
          </a:p>
          <a:p>
            <a:r>
              <a:rPr lang="en-US" dirty="0" smtClean="0"/>
              <a:t>Common law</a:t>
            </a:r>
            <a:endParaRPr lang="en-US" dirty="0"/>
          </a:p>
          <a:p>
            <a:r>
              <a:rPr lang="en-US" dirty="0"/>
              <a:t>Computer Fraud and Abuse Act (</a:t>
            </a:r>
            <a:r>
              <a:rPr lang="en-US" dirty="0" smtClean="0"/>
              <a:t>CFAA)</a:t>
            </a:r>
            <a:endParaRPr lang="en-US" dirty="0"/>
          </a:p>
          <a:p>
            <a:r>
              <a:rPr lang="en-US" dirty="0" smtClean="0"/>
              <a:t>Computer trespass</a:t>
            </a:r>
            <a:endParaRPr lang="en-US" dirty="0"/>
          </a:p>
        </p:txBody>
      </p:sp>
      <p:sp>
        <p:nvSpPr>
          <p:cNvPr id="4" name="Content Placeholder 3"/>
          <p:cNvSpPr>
            <a:spLocks noGrp="1"/>
          </p:cNvSpPr>
          <p:nvPr>
            <p:ph sz="half" idx="2"/>
          </p:nvPr>
        </p:nvSpPr>
        <p:spPr/>
        <p:txBody>
          <a:bodyPr/>
          <a:lstStyle/>
          <a:p>
            <a:r>
              <a:rPr lang="en-US" dirty="0"/>
              <a:t>Digital Millennium Copyright Act (DMCA</a:t>
            </a:r>
            <a:r>
              <a:rPr lang="en-US" dirty="0" smtClean="0"/>
              <a:t>)</a:t>
            </a:r>
            <a:endParaRPr lang="en-US" dirty="0"/>
          </a:p>
          <a:p>
            <a:r>
              <a:rPr lang="en-US" dirty="0"/>
              <a:t>Electronic Communications Privacy Act (ECPA</a:t>
            </a:r>
            <a:r>
              <a:rPr lang="en-US" dirty="0" smtClean="0"/>
              <a:t>)</a:t>
            </a:r>
          </a:p>
          <a:p>
            <a:r>
              <a:rPr lang="en-US" dirty="0"/>
              <a:t>Gramm-Leach-Bliley Act (GLBA</a:t>
            </a:r>
            <a:r>
              <a:rPr lang="en-US" dirty="0" smtClean="0"/>
              <a:t>)</a:t>
            </a:r>
            <a:endParaRPr lang="en-US" dirty="0"/>
          </a:p>
        </p:txBody>
      </p:sp>
    </p:spTree>
    <p:extLst>
      <p:ext uri="{BB962C8B-B14F-4D97-AF65-F5344CB8AC3E}">
        <p14:creationId xmlns:p14="http://schemas.microsoft.com/office/powerpoint/2010/main" val="654775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Non-U.S. Laws</a:t>
            </a:r>
          </a:p>
        </p:txBody>
      </p:sp>
      <p:sp>
        <p:nvSpPr>
          <p:cNvPr id="4" name="Content Placeholder 3"/>
          <p:cNvSpPr>
            <a:spLocks noGrp="1"/>
          </p:cNvSpPr>
          <p:nvPr>
            <p:ph idx="1"/>
          </p:nvPr>
        </p:nvSpPr>
        <p:spPr/>
        <p:txBody>
          <a:bodyPr/>
          <a:lstStyle/>
          <a:p>
            <a:r>
              <a:rPr lang="en-US" dirty="0"/>
              <a:t>Export control rules for encryption technologies fall under the </a:t>
            </a:r>
            <a:r>
              <a:rPr lang="en-US" b="1" dirty="0"/>
              <a:t>Wassenaar </a:t>
            </a:r>
            <a:r>
              <a:rPr lang="en-US" b="1" dirty="0" smtClean="0"/>
              <a:t>Arrangement</a:t>
            </a:r>
            <a:r>
              <a:rPr lang="en-US" dirty="0" smtClean="0"/>
              <a:t>.</a:t>
            </a:r>
          </a:p>
          <a:p>
            <a:pPr lvl="1"/>
            <a:r>
              <a:rPr lang="en-US" dirty="0" smtClean="0"/>
              <a:t>It is an </a:t>
            </a:r>
            <a:r>
              <a:rPr lang="en-US" dirty="0"/>
              <a:t>international arrangement on export controls for conventional arms and dual-use goods and </a:t>
            </a:r>
            <a:r>
              <a:rPr lang="en-US" dirty="0" smtClean="0"/>
              <a:t>technologies.</a:t>
            </a:r>
          </a:p>
          <a:p>
            <a:pPr lvl="1"/>
            <a:r>
              <a:rPr lang="en-US" dirty="0"/>
              <a:t>Many nations have more restrictive policies than those agreed upon as part of the Wassenaar Arrangement</a:t>
            </a:r>
            <a:r>
              <a:rPr lang="en-US" dirty="0" smtClean="0"/>
              <a:t>.</a:t>
            </a:r>
          </a:p>
          <a:p>
            <a:r>
              <a:rPr lang="en-US" dirty="0"/>
              <a:t>Digital rights management, secure USB solutions, digital signatures, </a:t>
            </a:r>
            <a:r>
              <a:rPr lang="en-US" dirty="0" smtClean="0"/>
              <a:t>Secure </a:t>
            </a:r>
            <a:r>
              <a:rPr lang="en-US" dirty="0"/>
              <a:t>Sockets Layer (SSL)–secured connections are examples of common behind-the-scenes use of cryptographic </a:t>
            </a:r>
            <a:r>
              <a:rPr lang="en-US" dirty="0" smtClean="0"/>
              <a:t>technologies.</a:t>
            </a:r>
            <a:endParaRPr lang="en-US" dirty="0"/>
          </a:p>
        </p:txBody>
      </p:sp>
    </p:spTree>
    <p:extLst>
      <p:ext uri="{BB962C8B-B14F-4D97-AF65-F5344CB8AC3E}">
        <p14:creationId xmlns:p14="http://schemas.microsoft.com/office/powerpoint/2010/main" val="3708014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Laws</a:t>
            </a:r>
          </a:p>
        </p:txBody>
      </p:sp>
      <p:sp>
        <p:nvSpPr>
          <p:cNvPr id="3" name="Content Placeholder 2"/>
          <p:cNvSpPr>
            <a:spLocks noGrp="1"/>
          </p:cNvSpPr>
          <p:nvPr>
            <p:ph idx="1"/>
          </p:nvPr>
        </p:nvSpPr>
        <p:spPr/>
        <p:txBody>
          <a:bodyPr/>
          <a:lstStyle/>
          <a:p>
            <a:r>
              <a:rPr lang="en-US" dirty="0" smtClean="0"/>
              <a:t>As </a:t>
            </a:r>
            <a:r>
              <a:rPr lang="en-US" dirty="0"/>
              <a:t>communications have moved into the digital realm, signatures need to evolve with the new medium, and hence digital signatures were invented</a:t>
            </a:r>
            <a:r>
              <a:rPr lang="en-US" dirty="0" smtClean="0"/>
              <a:t>.</a:t>
            </a:r>
          </a:p>
          <a:p>
            <a:r>
              <a:rPr lang="en-US" dirty="0" smtClean="0"/>
              <a:t>Using </a:t>
            </a:r>
            <a:r>
              <a:rPr lang="en-US" dirty="0"/>
              <a:t>elements of cryptography to establish integrity and nonrepudiation, digital signature schemes can actually offer more functionality than their predecessors in the paper-based world</a:t>
            </a:r>
            <a:r>
              <a:rPr lang="en-US" dirty="0" smtClean="0"/>
              <a:t>.</a:t>
            </a:r>
            <a:endParaRPr lang="en-US" dirty="0"/>
          </a:p>
        </p:txBody>
      </p:sp>
    </p:spTree>
    <p:extLst>
      <p:ext uri="{BB962C8B-B14F-4D97-AF65-F5344CB8AC3E}">
        <p14:creationId xmlns:p14="http://schemas.microsoft.com/office/powerpoint/2010/main" val="1986954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a:t>
            </a:r>
            <a:r>
              <a:rPr lang="en-US" dirty="0" smtClean="0"/>
              <a:t>Laws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U.S. </a:t>
            </a:r>
            <a:r>
              <a:rPr lang="en-US" dirty="0" smtClean="0"/>
              <a:t>digital signature laws</a:t>
            </a:r>
          </a:p>
          <a:p>
            <a:pPr lvl="1"/>
            <a:r>
              <a:rPr lang="en-US" dirty="0"/>
              <a:t>On October 1, 2000, the Electronic Signatures in Global and National Commerce Act (commonly called the E-Sign law) went into effect in the United States</a:t>
            </a:r>
            <a:r>
              <a:rPr lang="en-US" dirty="0" smtClean="0"/>
              <a:t>.</a:t>
            </a:r>
          </a:p>
          <a:p>
            <a:pPr lvl="1"/>
            <a:r>
              <a:rPr lang="en-US" dirty="0"/>
              <a:t>Another source of law on digital signatures is the Uniform Electronic Transactions Act (</a:t>
            </a:r>
            <a:r>
              <a:rPr lang="en-US" dirty="0" smtClean="0"/>
              <a:t>UETA).</a:t>
            </a:r>
          </a:p>
          <a:p>
            <a:pPr lvl="1"/>
            <a:r>
              <a:rPr lang="en-US" dirty="0"/>
              <a:t>Many states have adopted digital signature </a:t>
            </a:r>
            <a:r>
              <a:rPr lang="en-US" dirty="0" smtClean="0"/>
              <a:t>laws.</a:t>
            </a:r>
          </a:p>
          <a:p>
            <a:pPr lvl="1"/>
            <a:r>
              <a:rPr lang="en-US" dirty="0"/>
              <a:t>Consumers assume a duty of care when they adopt the use of digital signatures for their transactions, not unlike the care required for PINs on debit </a:t>
            </a:r>
            <a:r>
              <a:rPr lang="en-US" dirty="0" smtClean="0"/>
              <a:t>cards</a:t>
            </a:r>
            <a:r>
              <a:rPr lang="en-US" dirty="0"/>
              <a:t>.</a:t>
            </a:r>
            <a:endParaRPr lang="en-US" dirty="0" smtClean="0"/>
          </a:p>
        </p:txBody>
      </p:sp>
    </p:spTree>
    <p:extLst>
      <p:ext uri="{BB962C8B-B14F-4D97-AF65-F5344CB8AC3E}">
        <p14:creationId xmlns:p14="http://schemas.microsoft.com/office/powerpoint/2010/main" val="1125629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a:t>
            </a:r>
            <a:r>
              <a:rPr lang="en-US" dirty="0" smtClean="0"/>
              <a:t>Laws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UN </a:t>
            </a:r>
            <a:r>
              <a:rPr lang="en-US" dirty="0" smtClean="0"/>
              <a:t>digital signature laws</a:t>
            </a:r>
          </a:p>
          <a:p>
            <a:pPr lvl="1"/>
            <a:r>
              <a:rPr lang="en-US" dirty="0"/>
              <a:t>The United Nations has a mandate to further harmonize international </a:t>
            </a:r>
            <a:r>
              <a:rPr lang="en-US" dirty="0" smtClean="0"/>
              <a:t>trade.</a:t>
            </a:r>
          </a:p>
          <a:p>
            <a:pPr lvl="1"/>
            <a:r>
              <a:rPr lang="en-US" dirty="0" smtClean="0"/>
              <a:t>The </a:t>
            </a:r>
            <a:r>
              <a:rPr lang="en-US" dirty="0"/>
              <a:t>UN General Assembly adopted in 1996 the United Nations Commission on International Trade Law (UNCITRAL) Model Law on Electronic </a:t>
            </a:r>
            <a:r>
              <a:rPr lang="en-US" dirty="0" smtClean="0"/>
              <a:t>Commerce.</a:t>
            </a:r>
          </a:p>
          <a:p>
            <a:pPr lvl="1"/>
            <a:r>
              <a:rPr lang="en-US" dirty="0" smtClean="0"/>
              <a:t>The </a:t>
            </a:r>
            <a:r>
              <a:rPr lang="en-US" dirty="0"/>
              <a:t>General Assembly then adopted in 2001 the UNCITRAL Model Law on Electronic </a:t>
            </a:r>
            <a:r>
              <a:rPr lang="en-US" dirty="0" smtClean="0"/>
              <a:t>Signatures.</a:t>
            </a:r>
          </a:p>
          <a:p>
            <a:pPr lvl="1"/>
            <a:r>
              <a:rPr lang="en-US" dirty="0" smtClean="0"/>
              <a:t>These </a:t>
            </a:r>
            <a:r>
              <a:rPr lang="en-US" dirty="0"/>
              <a:t>model laws have become the basis for many national and international efforts in this area</a:t>
            </a:r>
            <a:r>
              <a:rPr lang="en-US" dirty="0" smtClean="0"/>
              <a:t>.</a:t>
            </a:r>
            <a:endParaRPr lang="en-US" dirty="0"/>
          </a:p>
        </p:txBody>
      </p:sp>
    </p:spTree>
    <p:extLst>
      <p:ext uri="{BB962C8B-B14F-4D97-AF65-F5344CB8AC3E}">
        <p14:creationId xmlns:p14="http://schemas.microsoft.com/office/powerpoint/2010/main" val="2271457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a:t>
            </a:r>
            <a:r>
              <a:rPr lang="en-US" dirty="0" smtClean="0"/>
              <a:t>Laws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Canadian </a:t>
            </a:r>
            <a:r>
              <a:rPr lang="en-US" dirty="0" smtClean="0"/>
              <a:t>digital signature laws</a:t>
            </a:r>
          </a:p>
          <a:p>
            <a:pPr lvl="1"/>
            <a:r>
              <a:rPr lang="en-US" dirty="0"/>
              <a:t>Canada was an early leader in the use of digital signatures</a:t>
            </a:r>
            <a:r>
              <a:rPr lang="en-US" dirty="0" smtClean="0"/>
              <a:t>.</a:t>
            </a:r>
          </a:p>
          <a:p>
            <a:pPr lvl="1"/>
            <a:r>
              <a:rPr lang="en-US" dirty="0" smtClean="0"/>
              <a:t>Canada adopted </a:t>
            </a:r>
            <a:r>
              <a:rPr lang="en-US" dirty="0"/>
              <a:t>a national model bill for electronic signatures to promote e-commerce</a:t>
            </a:r>
            <a:r>
              <a:rPr lang="en-US" dirty="0" smtClean="0"/>
              <a:t>.</a:t>
            </a:r>
          </a:p>
          <a:p>
            <a:pPr lvl="1"/>
            <a:r>
              <a:rPr lang="en-US" dirty="0"/>
              <a:t>This bill, the Uniform Electronic Commerce Act (UECA), allows the use of electronic signatures in communications with the </a:t>
            </a:r>
            <a:r>
              <a:rPr lang="en-US" dirty="0" smtClean="0"/>
              <a:t>government.</a:t>
            </a:r>
            <a:endParaRPr lang="en-US" dirty="0"/>
          </a:p>
          <a:p>
            <a:pPr lvl="1"/>
            <a:r>
              <a:rPr lang="en-US" dirty="0"/>
              <a:t>Individual Canadian provinces have passed </a:t>
            </a:r>
            <a:r>
              <a:rPr lang="en-US" dirty="0" smtClean="0"/>
              <a:t>similar legislation </a:t>
            </a:r>
            <a:r>
              <a:rPr lang="en-US" dirty="0"/>
              <a:t>defining digital signature provisions for e-commerce and government use</a:t>
            </a:r>
            <a:r>
              <a:rPr lang="en-US" dirty="0" smtClean="0"/>
              <a:t>.</a:t>
            </a:r>
            <a:endParaRPr lang="en-US" dirty="0"/>
          </a:p>
        </p:txBody>
      </p:sp>
    </p:spTree>
    <p:extLst>
      <p:ext uri="{BB962C8B-B14F-4D97-AF65-F5344CB8AC3E}">
        <p14:creationId xmlns:p14="http://schemas.microsoft.com/office/powerpoint/2010/main" val="2372154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a:t>
            </a:r>
            <a:r>
              <a:rPr lang="en-US" dirty="0" smtClean="0"/>
              <a:t>Laws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981200"/>
            <a:ext cx="8229600" cy="4495800"/>
          </a:xfrm>
        </p:spPr>
        <p:txBody>
          <a:bodyPr/>
          <a:lstStyle/>
          <a:p>
            <a:r>
              <a:rPr lang="en-US" dirty="0"/>
              <a:t>European </a:t>
            </a:r>
            <a:r>
              <a:rPr lang="en-US" dirty="0" smtClean="0"/>
              <a:t>laws</a:t>
            </a:r>
          </a:p>
          <a:p>
            <a:pPr lvl="1"/>
            <a:r>
              <a:rPr lang="en-US" dirty="0"/>
              <a:t>The European Commission adopted a Communication on Digital Signatures and Encryption: “Ensuring Security and Trust in Electronic Communication—Towards a European Framework for Digital Signatures and Encryption.” </a:t>
            </a:r>
            <a:endParaRPr lang="en-US" dirty="0" smtClean="0"/>
          </a:p>
          <a:p>
            <a:pPr lvl="1"/>
            <a:r>
              <a:rPr lang="en-US" dirty="0" smtClean="0"/>
              <a:t>Community </a:t>
            </a:r>
            <a:r>
              <a:rPr lang="en-US" dirty="0"/>
              <a:t>legislation should address common legal requirements for certificate authorities, legal recognition of digital signatures, and international </a:t>
            </a:r>
            <a:r>
              <a:rPr lang="en-US" dirty="0" smtClean="0"/>
              <a:t>cooperation.</a:t>
            </a:r>
          </a:p>
          <a:p>
            <a:pPr lvl="1"/>
            <a:r>
              <a:rPr lang="en-US" dirty="0" smtClean="0"/>
              <a:t>This </a:t>
            </a:r>
            <a:r>
              <a:rPr lang="en-US" dirty="0"/>
              <a:t>communication was debated, and a common position was presented to the member nations for incorporation into national laws</a:t>
            </a:r>
            <a:r>
              <a:rPr lang="en-US" dirty="0" smtClean="0"/>
              <a:t>.</a:t>
            </a:r>
            <a:endParaRPr lang="en-US" dirty="0"/>
          </a:p>
        </p:txBody>
      </p:sp>
    </p:spTree>
    <p:extLst>
      <p:ext uri="{BB962C8B-B14F-4D97-AF65-F5344CB8AC3E}">
        <p14:creationId xmlns:p14="http://schemas.microsoft.com/office/powerpoint/2010/main" val="1826236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Rights Management</a:t>
            </a:r>
          </a:p>
        </p:txBody>
      </p:sp>
      <p:sp>
        <p:nvSpPr>
          <p:cNvPr id="3" name="Content Placeholder 2"/>
          <p:cNvSpPr>
            <a:spLocks noGrp="1"/>
          </p:cNvSpPr>
          <p:nvPr>
            <p:ph idx="1"/>
          </p:nvPr>
        </p:nvSpPr>
        <p:spPr/>
        <p:txBody>
          <a:bodyPr/>
          <a:lstStyle/>
          <a:p>
            <a:r>
              <a:rPr lang="en-US" dirty="0"/>
              <a:t>The primary statute enacted in the United States to bring copyright legal concerns up to date with the digital world is the </a:t>
            </a:r>
            <a:r>
              <a:rPr lang="en-US" b="1" dirty="0"/>
              <a:t>Digital Millennium Copyright Act (</a:t>
            </a:r>
            <a:r>
              <a:rPr lang="en-US" b="1" dirty="0" smtClean="0"/>
              <a:t>DMCA)</a:t>
            </a:r>
            <a:r>
              <a:rPr lang="en-US" dirty="0" smtClean="0"/>
              <a:t>.</a:t>
            </a:r>
          </a:p>
          <a:p>
            <a:pPr lvl="1"/>
            <a:r>
              <a:rPr lang="en-US" dirty="0"/>
              <a:t>The majority of this law was well crafted, but one section has drawn considerable comment and criticism</a:t>
            </a:r>
            <a:r>
              <a:rPr lang="en-US" dirty="0" smtClean="0"/>
              <a:t>.</a:t>
            </a:r>
          </a:p>
          <a:p>
            <a:pPr lvl="1"/>
            <a:r>
              <a:rPr lang="en-US" dirty="0" smtClean="0"/>
              <a:t>A </a:t>
            </a:r>
            <a:r>
              <a:rPr lang="en-US" dirty="0"/>
              <a:t>section </a:t>
            </a:r>
            <a:r>
              <a:rPr lang="en-US" dirty="0" smtClean="0"/>
              <a:t>that makes </a:t>
            </a:r>
            <a:r>
              <a:rPr lang="en-US" dirty="0"/>
              <a:t>it illegal to develop, produce, and trade any device or mechanism designed to circumvent technological controls used in copy </a:t>
            </a:r>
            <a:r>
              <a:rPr lang="en-US" dirty="0" smtClean="0"/>
              <a:t>protection.</a:t>
            </a:r>
            <a:endParaRPr lang="en-US" dirty="0"/>
          </a:p>
        </p:txBody>
      </p:sp>
    </p:spTree>
    <p:extLst>
      <p:ext uri="{BB962C8B-B14F-4D97-AF65-F5344CB8AC3E}">
        <p14:creationId xmlns:p14="http://schemas.microsoft.com/office/powerpoint/2010/main" val="4178079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Rights </a:t>
            </a:r>
            <a:r>
              <a:rPr lang="en-US" dirty="0" smtClean="0"/>
              <a:t>Management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One of the controversial issues associated with DMCA is the issue of takedown notices</a:t>
            </a:r>
            <a:r>
              <a:rPr lang="en-US" dirty="0" smtClean="0"/>
              <a:t>.</a:t>
            </a:r>
          </a:p>
          <a:p>
            <a:pPr lvl="1"/>
            <a:r>
              <a:rPr lang="en-US" dirty="0" smtClean="0"/>
              <a:t>Carriers are </a:t>
            </a:r>
            <a:r>
              <a:rPr lang="en-US" dirty="0"/>
              <a:t>granted protection from content violation, provided they remove the content when requested with a takedown order</a:t>
            </a:r>
            <a:r>
              <a:rPr lang="en-US" dirty="0" smtClean="0"/>
              <a:t>.</a:t>
            </a:r>
          </a:p>
          <a:p>
            <a:pPr lvl="1"/>
            <a:r>
              <a:rPr lang="en-US" dirty="0" smtClean="0"/>
              <a:t>Scanners </a:t>
            </a:r>
            <a:r>
              <a:rPr lang="en-US" dirty="0"/>
              <a:t>and automated systems to issue takedown </a:t>
            </a:r>
            <a:r>
              <a:rPr lang="en-US" dirty="0" smtClean="0"/>
              <a:t>notices sometimes </a:t>
            </a:r>
            <a:r>
              <a:rPr lang="en-US" dirty="0"/>
              <a:t>go </a:t>
            </a:r>
            <a:r>
              <a:rPr lang="en-US" dirty="0" smtClean="0"/>
              <a:t>awry.</a:t>
            </a:r>
          </a:p>
          <a:p>
            <a:pPr lvl="1"/>
            <a:r>
              <a:rPr lang="en-US" dirty="0"/>
              <a:t>The issue of fair use is one that is not delineated by bright-line regulations, making the system one that sides with the takedown requestor unless the content poster takes them to </a:t>
            </a:r>
            <a:r>
              <a:rPr lang="en-US" dirty="0" smtClean="0"/>
              <a:t>court.</a:t>
            </a:r>
            <a:endParaRPr lang="en-US" dirty="0"/>
          </a:p>
        </p:txBody>
      </p:sp>
    </p:spTree>
    <p:extLst>
      <p:ext uri="{BB962C8B-B14F-4D97-AF65-F5344CB8AC3E}">
        <p14:creationId xmlns:p14="http://schemas.microsoft.com/office/powerpoint/2010/main" val="839096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p>
        </p:txBody>
      </p:sp>
      <p:sp>
        <p:nvSpPr>
          <p:cNvPr id="3" name="Content Placeholder 2"/>
          <p:cNvSpPr>
            <a:spLocks noGrp="1"/>
          </p:cNvSpPr>
          <p:nvPr>
            <p:ph idx="1"/>
          </p:nvPr>
        </p:nvSpPr>
        <p:spPr/>
        <p:txBody>
          <a:bodyPr/>
          <a:lstStyle/>
          <a:p>
            <a:r>
              <a:rPr lang="en-US" dirty="0" smtClean="0">
                <a:ea typeface="ヒラギノ角ゴ Pro W3" pitchFamily="-111" charset="-128"/>
                <a:cs typeface="ヒラギノ角ゴ Pro W3" pitchFamily="-111" charset="-128"/>
              </a:rPr>
              <a:t>With </a:t>
            </a:r>
            <a:r>
              <a:rPr lang="en-US" dirty="0">
                <a:ea typeface="ヒラギノ角ゴ Pro W3" pitchFamily="-111" charset="-128"/>
                <a:cs typeface="ヒラギノ角ゴ Pro W3" pitchFamily="-111" charset="-128"/>
              </a:rPr>
              <a:t>the globalization of commerce, and the globalization of communications via the Internet, questions are raised on what is the appropriate social norm</a:t>
            </a:r>
            <a:r>
              <a:rPr lang="en-US" dirty="0" smtClean="0">
                <a:ea typeface="ヒラギノ角ゴ Pro W3" pitchFamily="-111" charset="-128"/>
                <a:cs typeface="ヒラギノ角ゴ Pro W3" pitchFamily="-111" charset="-128"/>
              </a:rPr>
              <a:t>.</a:t>
            </a:r>
          </a:p>
          <a:p>
            <a:pPr lvl="1"/>
            <a:r>
              <a:rPr lang="en-US" dirty="0" smtClean="0">
                <a:ea typeface="ヒラギノ角ゴ Pro W3" pitchFamily="-111" charset="-128"/>
                <a:cs typeface="ヒラギノ角ゴ Pro W3" pitchFamily="-111" charset="-128"/>
              </a:rPr>
              <a:t>The </a:t>
            </a:r>
            <a:r>
              <a:rPr lang="en-US" dirty="0">
                <a:ea typeface="ヒラギノ角ゴ Pro W3" pitchFamily="-111" charset="-128"/>
                <a:cs typeface="ヒラギノ角ゴ Pro W3" pitchFamily="-111" charset="-128"/>
              </a:rPr>
              <a:t>issue of globalization has significant local effects</a:t>
            </a:r>
            <a:r>
              <a:rPr lang="en-US" dirty="0" smtClean="0">
                <a:ea typeface="ヒラギノ角ゴ Pro W3" pitchFamily="-111" charset="-128"/>
                <a:cs typeface="ヒラギノ角ゴ Pro W3" pitchFamily="-111" charset="-128"/>
              </a:rPr>
              <a:t>.</a:t>
            </a:r>
          </a:p>
          <a:p>
            <a:pPr lvl="1"/>
            <a:r>
              <a:rPr lang="en-US" dirty="0">
                <a:ea typeface="ヒラギノ角ゴ Pro W3" pitchFamily="-111" charset="-128"/>
                <a:cs typeface="ヒラギノ角ゴ Pro W3" pitchFamily="-111" charset="-128"/>
              </a:rPr>
              <a:t>The challenge in today’s business environment is to establish and communicate a code of ethics so that everyone associated with an enterprise can understand the standards of expected performance</a:t>
            </a:r>
            <a:r>
              <a:rPr lang="en-US" dirty="0" smtClean="0">
                <a:ea typeface="ヒラギノ角ゴ Pro W3" pitchFamily="-111" charset="-128"/>
                <a:cs typeface="ヒラギノ角ゴ Pro W3" pitchFamily="-111" charset="-128"/>
              </a:rPr>
              <a:t>.</a:t>
            </a:r>
            <a:endParaRPr lang="en-US" dirty="0"/>
          </a:p>
        </p:txBody>
      </p:sp>
    </p:spTree>
    <p:extLst>
      <p:ext uri="{BB962C8B-B14F-4D97-AF65-F5344CB8AC3E}">
        <p14:creationId xmlns:p14="http://schemas.microsoft.com/office/powerpoint/2010/main" val="1534697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smtClean="0"/>
              <a:t>Chapter Summary</a:t>
            </a:r>
          </a:p>
        </p:txBody>
      </p:sp>
      <p:sp>
        <p:nvSpPr>
          <p:cNvPr id="27651" name="Content Placeholder 2"/>
          <p:cNvSpPr>
            <a:spLocks noGrp="1"/>
          </p:cNvSpPr>
          <p:nvPr>
            <p:ph idx="1"/>
          </p:nvPr>
        </p:nvSpPr>
        <p:spPr/>
        <p:txBody>
          <a:bodyPr/>
          <a:lstStyle/>
          <a:p>
            <a:r>
              <a:rPr lang="en-US" altLang="en-US" dirty="0"/>
              <a:t>Explain the laws and rules concerning importing and exporting encryption software.</a:t>
            </a:r>
          </a:p>
          <a:p>
            <a:r>
              <a:rPr lang="en-US" altLang="en-US" dirty="0"/>
              <a:t>Identify the laws that govern computer access and trespass.</a:t>
            </a:r>
          </a:p>
          <a:p>
            <a:r>
              <a:rPr lang="en-US" altLang="en-US" dirty="0"/>
              <a:t>Identify the laws that govern encryption and digital rights management.</a:t>
            </a:r>
          </a:p>
          <a:p>
            <a:r>
              <a:rPr lang="en-US" altLang="en-US" dirty="0"/>
              <a:t>Describe the laws that govern digital signatures.</a:t>
            </a:r>
          </a:p>
          <a:p>
            <a:r>
              <a:rPr lang="en-US" altLang="en-US" dirty="0"/>
              <a:t>Explore ethical issues associated with information security.</a:t>
            </a:r>
          </a:p>
        </p:txBody>
      </p:sp>
    </p:spTree>
    <p:extLst>
      <p:ext uri="{BB962C8B-B14F-4D97-AF65-F5344CB8AC3E}">
        <p14:creationId xmlns:p14="http://schemas.microsoft.com/office/powerpoint/2010/main" val="3363492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981200"/>
            <a:ext cx="4114800" cy="4144963"/>
          </a:xfrm>
        </p:spPr>
        <p:txBody>
          <a:bodyPr/>
          <a:lstStyle/>
          <a:p>
            <a:r>
              <a:rPr lang="en-US" dirty="0"/>
              <a:t>Payment Card Industry Data Security Standard </a:t>
            </a:r>
            <a:r>
              <a:rPr lang="en-US" dirty="0" smtClean="0"/>
              <a:t/>
            </a:r>
            <a:br>
              <a:rPr lang="en-US" dirty="0" smtClean="0"/>
            </a:br>
            <a:r>
              <a:rPr lang="en-US" dirty="0" smtClean="0"/>
              <a:t>(</a:t>
            </a:r>
            <a:r>
              <a:rPr lang="en-US" dirty="0"/>
              <a:t>PCI DSS)</a:t>
            </a:r>
          </a:p>
          <a:p>
            <a:r>
              <a:rPr lang="en-US" dirty="0"/>
              <a:t>Sarbanes-Oxley Act (SOX</a:t>
            </a:r>
            <a:r>
              <a:rPr lang="en-US" dirty="0" smtClean="0"/>
              <a:t>)</a:t>
            </a:r>
          </a:p>
          <a:p>
            <a:r>
              <a:rPr lang="en-US" dirty="0" smtClean="0"/>
              <a:t>Section 404</a:t>
            </a:r>
          </a:p>
        </p:txBody>
      </p:sp>
      <p:sp>
        <p:nvSpPr>
          <p:cNvPr id="4" name="Content Placeholder 2"/>
          <p:cNvSpPr txBox="1">
            <a:spLocks/>
          </p:cNvSpPr>
          <p:nvPr/>
        </p:nvSpPr>
        <p:spPr bwMode="auto">
          <a:xfrm>
            <a:off x="4648200" y="1981200"/>
            <a:ext cx="41148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dirty="0" smtClean="0"/>
              <a:t>Statutory law</a:t>
            </a:r>
          </a:p>
          <a:p>
            <a:pPr fontAlgn="auto">
              <a:spcAft>
                <a:spcPts val="0"/>
              </a:spcAft>
            </a:pPr>
            <a:r>
              <a:rPr lang="en-US" dirty="0" smtClean="0"/>
              <a:t>Stored Communications Act (SCA)</a:t>
            </a:r>
          </a:p>
          <a:p>
            <a:pPr fontAlgn="auto">
              <a:spcAft>
                <a:spcPts val="0"/>
              </a:spcAft>
            </a:pPr>
            <a:r>
              <a:rPr lang="en-US" dirty="0" err="1" smtClean="0"/>
              <a:t>Wassenaar</a:t>
            </a:r>
            <a:r>
              <a:rPr lang="en-US" dirty="0" smtClean="0"/>
              <a:t> Arrangement</a:t>
            </a:r>
            <a:endParaRPr lang="en-US" dirty="0"/>
          </a:p>
        </p:txBody>
      </p:sp>
    </p:spTree>
    <p:extLst>
      <p:ext uri="{BB962C8B-B14F-4D97-AF65-F5344CB8AC3E}">
        <p14:creationId xmlns:p14="http://schemas.microsoft.com/office/powerpoint/2010/main" val="112111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11 Legal, Ethical and Privacy Issues – Part 3</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391239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sz="half" idx="1"/>
          </p:nvPr>
        </p:nvSpPr>
        <p:spPr/>
        <p:txBody>
          <a:bodyPr/>
          <a:lstStyle/>
          <a:p>
            <a:r>
              <a:rPr lang="en-US" dirty="0" smtClean="0"/>
              <a:t>Choice</a:t>
            </a:r>
          </a:p>
          <a:p>
            <a:r>
              <a:rPr lang="en-US" dirty="0" smtClean="0"/>
              <a:t>Consent</a:t>
            </a:r>
          </a:p>
          <a:p>
            <a:r>
              <a:rPr lang="en-US" dirty="0" smtClean="0"/>
              <a:t>Cookie cutters</a:t>
            </a:r>
          </a:p>
          <a:p>
            <a:r>
              <a:rPr lang="en-US" dirty="0" smtClean="0"/>
              <a:t>Cookies</a:t>
            </a:r>
          </a:p>
          <a:p>
            <a:r>
              <a:rPr lang="en-US" dirty="0" smtClean="0"/>
              <a:t>Data protection</a:t>
            </a:r>
            <a:endParaRPr lang="en-US" dirty="0"/>
          </a:p>
          <a:p>
            <a:r>
              <a:rPr lang="en-US" dirty="0"/>
              <a:t>Disposal </a:t>
            </a:r>
            <a:r>
              <a:rPr lang="en-US" dirty="0" smtClean="0"/>
              <a:t>Rule</a:t>
            </a:r>
            <a:endParaRPr lang="en-US" dirty="0"/>
          </a:p>
          <a:p>
            <a:r>
              <a:rPr lang="en-US" dirty="0"/>
              <a:t>Freedom of Information Act (FOIA) </a:t>
            </a:r>
          </a:p>
        </p:txBody>
      </p:sp>
      <p:sp>
        <p:nvSpPr>
          <p:cNvPr id="4" name="Content Placeholder 3"/>
          <p:cNvSpPr>
            <a:spLocks noGrp="1"/>
          </p:cNvSpPr>
          <p:nvPr>
            <p:ph sz="half" idx="2"/>
          </p:nvPr>
        </p:nvSpPr>
        <p:spPr/>
        <p:txBody>
          <a:bodyPr/>
          <a:lstStyle/>
          <a:p>
            <a:r>
              <a:rPr lang="en-US" dirty="0"/>
              <a:t>Health Insurance Portability and </a:t>
            </a:r>
            <a:r>
              <a:rPr lang="en-US" dirty="0" smtClean="0"/>
              <a:t>Accountability Act </a:t>
            </a:r>
            <a:r>
              <a:rPr lang="en-US" dirty="0"/>
              <a:t>(HIPAA</a:t>
            </a:r>
            <a:r>
              <a:rPr lang="en-US" dirty="0" smtClean="0"/>
              <a:t>)</a:t>
            </a:r>
          </a:p>
          <a:p>
            <a:r>
              <a:rPr lang="en-US" dirty="0" smtClean="0"/>
              <a:t>Identity theft</a:t>
            </a:r>
            <a:endParaRPr lang="en-US" dirty="0"/>
          </a:p>
          <a:p>
            <a:r>
              <a:rPr lang="en-US" dirty="0" smtClean="0"/>
              <a:t>Notice</a:t>
            </a:r>
          </a:p>
          <a:p>
            <a:r>
              <a:rPr lang="en-US" dirty="0" smtClean="0"/>
              <a:t>Notice </a:t>
            </a:r>
            <a:r>
              <a:rPr lang="en-US" dirty="0"/>
              <a:t>of Privacy Practices (NPP</a:t>
            </a:r>
            <a:r>
              <a:rPr lang="en-US" dirty="0" smtClean="0"/>
              <a:t>)</a:t>
            </a:r>
            <a:endParaRPr lang="en-US" dirty="0"/>
          </a:p>
        </p:txBody>
      </p:sp>
    </p:spTree>
    <p:extLst>
      <p:ext uri="{BB962C8B-B14F-4D97-AF65-F5344CB8AC3E}">
        <p14:creationId xmlns:p14="http://schemas.microsoft.com/office/powerpoint/2010/main" val="2912437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lstStyle/>
          <a:p>
            <a:r>
              <a:rPr lang="en-US" dirty="0"/>
              <a:t>Opt-in</a:t>
            </a:r>
          </a:p>
          <a:p>
            <a:r>
              <a:rPr lang="en-US" dirty="0" smtClean="0"/>
              <a:t>Opt-out</a:t>
            </a:r>
          </a:p>
          <a:p>
            <a:r>
              <a:rPr lang="en-US" dirty="0"/>
              <a:t>Personal Information Protection and </a:t>
            </a:r>
            <a:r>
              <a:rPr lang="en-US" dirty="0" smtClean="0"/>
              <a:t>Electronic Data </a:t>
            </a:r>
            <a:r>
              <a:rPr lang="en-US" dirty="0"/>
              <a:t>Act (PIPEDA</a:t>
            </a:r>
            <a:r>
              <a:rPr lang="en-US" dirty="0" smtClean="0"/>
              <a:t>)</a:t>
            </a:r>
            <a:endParaRPr lang="en-US" dirty="0"/>
          </a:p>
          <a:p>
            <a:r>
              <a:rPr lang="en-US" dirty="0" smtClean="0"/>
              <a:t>Personally identifiable information (PII)</a:t>
            </a:r>
          </a:p>
          <a:p>
            <a:r>
              <a:rPr lang="en-US" dirty="0" smtClean="0"/>
              <a:t>Privacy</a:t>
            </a:r>
          </a:p>
        </p:txBody>
      </p:sp>
      <p:sp>
        <p:nvSpPr>
          <p:cNvPr id="4" name="Content Placeholder 3"/>
          <p:cNvSpPr>
            <a:spLocks noGrp="1"/>
          </p:cNvSpPr>
          <p:nvPr>
            <p:ph sz="half" idx="2"/>
          </p:nvPr>
        </p:nvSpPr>
        <p:spPr/>
        <p:txBody>
          <a:bodyPr/>
          <a:lstStyle/>
          <a:p>
            <a:r>
              <a:rPr lang="en-US" dirty="0"/>
              <a:t>Privacy Act of 1974</a:t>
            </a:r>
          </a:p>
          <a:p>
            <a:r>
              <a:rPr lang="en-US" dirty="0" smtClean="0"/>
              <a:t>Privacy-enhancing technology </a:t>
            </a:r>
            <a:r>
              <a:rPr lang="en-US" dirty="0"/>
              <a:t>(PET</a:t>
            </a:r>
            <a:r>
              <a:rPr lang="en-US" dirty="0" smtClean="0"/>
              <a:t>)</a:t>
            </a:r>
            <a:endParaRPr lang="en-US" dirty="0"/>
          </a:p>
          <a:p>
            <a:r>
              <a:rPr lang="en-US" dirty="0" smtClean="0"/>
              <a:t>Privacy impact assessment (</a:t>
            </a:r>
            <a:r>
              <a:rPr lang="en-US" dirty="0"/>
              <a:t>PIA</a:t>
            </a:r>
            <a:r>
              <a:rPr lang="en-US" dirty="0" smtClean="0"/>
              <a:t>)</a:t>
            </a:r>
            <a:endParaRPr lang="en-US" dirty="0"/>
          </a:p>
          <a:p>
            <a:r>
              <a:rPr lang="en-US" dirty="0" smtClean="0"/>
              <a:t>Privacy policy</a:t>
            </a:r>
            <a:endParaRPr lang="en-US" dirty="0"/>
          </a:p>
          <a:p>
            <a:r>
              <a:rPr lang="en-US" dirty="0"/>
              <a:t>Protected Health Information (PHI</a:t>
            </a:r>
            <a:r>
              <a:rPr lang="en-US" dirty="0" smtClean="0"/>
              <a:t>)</a:t>
            </a:r>
            <a:endParaRPr lang="en-US" dirty="0"/>
          </a:p>
        </p:txBody>
      </p:sp>
    </p:spTree>
    <p:extLst>
      <p:ext uri="{BB962C8B-B14F-4D97-AF65-F5344CB8AC3E}">
        <p14:creationId xmlns:p14="http://schemas.microsoft.com/office/powerpoint/2010/main" val="795695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Red flag</a:t>
            </a:r>
          </a:p>
          <a:p>
            <a:r>
              <a:rPr lang="en-US" dirty="0"/>
              <a:t>Red flag rules</a:t>
            </a:r>
          </a:p>
          <a:p>
            <a:r>
              <a:rPr lang="en-US" dirty="0" smtClean="0"/>
              <a:t>Safe </a:t>
            </a:r>
            <a:r>
              <a:rPr lang="en-US" dirty="0"/>
              <a:t>Harbor</a:t>
            </a:r>
          </a:p>
        </p:txBody>
      </p:sp>
    </p:spTree>
    <p:extLst>
      <p:ext uri="{BB962C8B-B14F-4D97-AF65-F5344CB8AC3E}">
        <p14:creationId xmlns:p14="http://schemas.microsoft.com/office/powerpoint/2010/main" val="2507662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p:txBody>
          <a:bodyPr/>
          <a:lstStyle/>
          <a:p>
            <a:r>
              <a:rPr lang="en-US" b="1" dirty="0"/>
              <a:t>Privacy</a:t>
            </a:r>
            <a:r>
              <a:rPr lang="en-US" dirty="0"/>
              <a:t> can be defined as the power to control what others know </a:t>
            </a:r>
            <a:r>
              <a:rPr lang="en-US" dirty="0" smtClean="0"/>
              <a:t>about you </a:t>
            </a:r>
            <a:r>
              <a:rPr lang="en-US" dirty="0"/>
              <a:t>and what they can do with that </a:t>
            </a:r>
            <a:r>
              <a:rPr lang="en-US" dirty="0" smtClean="0"/>
              <a:t>information.</a:t>
            </a:r>
          </a:p>
          <a:p>
            <a:r>
              <a:rPr lang="en-US" dirty="0" smtClean="0"/>
              <a:t>In </a:t>
            </a:r>
            <a:r>
              <a:rPr lang="en-US" dirty="0"/>
              <a:t>the computer age</a:t>
            </a:r>
            <a:r>
              <a:rPr lang="en-US" dirty="0" smtClean="0"/>
              <a:t>, personal </a:t>
            </a:r>
            <a:r>
              <a:rPr lang="en-US" dirty="0"/>
              <a:t>information forms the basis for many </a:t>
            </a:r>
            <a:r>
              <a:rPr lang="en-US" dirty="0" smtClean="0"/>
              <a:t>decisions.</a:t>
            </a:r>
            <a:endParaRPr lang="en-US" dirty="0"/>
          </a:p>
        </p:txBody>
      </p:sp>
    </p:spTree>
    <p:extLst>
      <p:ext uri="{BB962C8B-B14F-4D97-AF65-F5344CB8AC3E}">
        <p14:creationId xmlns:p14="http://schemas.microsoft.com/office/powerpoint/2010/main" val="3350742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Personally Identifiable Information (PII)</a:t>
            </a:r>
          </a:p>
        </p:txBody>
      </p:sp>
      <p:sp>
        <p:nvSpPr>
          <p:cNvPr id="7171" name="Content Placeholder 2"/>
          <p:cNvSpPr>
            <a:spLocks noGrp="1"/>
          </p:cNvSpPr>
          <p:nvPr>
            <p:ph idx="1"/>
          </p:nvPr>
        </p:nvSpPr>
        <p:spPr/>
        <p:txBody>
          <a:bodyPr/>
          <a:lstStyle/>
          <a:p>
            <a:r>
              <a:rPr lang="en-US" altLang="en-US" dirty="0"/>
              <a:t>A </a:t>
            </a:r>
            <a:r>
              <a:rPr lang="en-US" altLang="en-US" dirty="0" smtClean="0"/>
              <a:t>set of </a:t>
            </a:r>
            <a:r>
              <a:rPr lang="en-US" altLang="en-US" dirty="0"/>
              <a:t>elements that can lead to the specific identity of a person is referred </a:t>
            </a:r>
            <a:r>
              <a:rPr lang="en-US" altLang="en-US" dirty="0" smtClean="0"/>
              <a:t>to as </a:t>
            </a:r>
            <a:r>
              <a:rPr lang="en-US" altLang="en-US" b="1" dirty="0"/>
              <a:t>personally identifiable information (PII</a:t>
            </a:r>
            <a:r>
              <a:rPr lang="en-US" altLang="en-US" b="1" dirty="0" smtClean="0"/>
              <a:t>)</a:t>
            </a:r>
            <a:r>
              <a:rPr lang="en-US" altLang="en-US" dirty="0" smtClean="0"/>
              <a:t>.</a:t>
            </a:r>
          </a:p>
          <a:p>
            <a:pPr lvl="1"/>
            <a:r>
              <a:rPr lang="en-US" altLang="en-US" dirty="0"/>
              <a:t>By definition, PII can be used </a:t>
            </a:r>
            <a:r>
              <a:rPr lang="en-US" altLang="en-US" dirty="0" smtClean="0"/>
              <a:t>to identify </a:t>
            </a:r>
            <a:r>
              <a:rPr lang="en-US" altLang="en-US" dirty="0"/>
              <a:t>a </a:t>
            </a:r>
            <a:r>
              <a:rPr lang="en-US" altLang="en-US" dirty="0" smtClean="0"/>
              <a:t>specific individual</a:t>
            </a:r>
            <a:r>
              <a:rPr lang="en-US" altLang="en-US" dirty="0"/>
              <a:t>, even if an entire set is not disclosed</a:t>
            </a:r>
            <a:r>
              <a:rPr lang="en-US" altLang="en-US" dirty="0" smtClean="0"/>
              <a:t>.</a:t>
            </a:r>
          </a:p>
          <a:p>
            <a:pPr lvl="1"/>
            <a:r>
              <a:rPr lang="en-US" altLang="en-US" dirty="0"/>
              <a:t>PII is an essential element of many online transactions, but it can also </a:t>
            </a:r>
            <a:r>
              <a:rPr lang="en-US" altLang="en-US" dirty="0" smtClean="0"/>
              <a:t>be misused </a:t>
            </a:r>
            <a:r>
              <a:rPr lang="en-US" altLang="en-US" dirty="0"/>
              <a:t>if disclosed to unauthorized </a:t>
            </a:r>
            <a:r>
              <a:rPr lang="en-US" altLang="en-US" dirty="0" smtClean="0"/>
              <a:t>parties.</a:t>
            </a:r>
          </a:p>
          <a:p>
            <a:pPr lvl="1"/>
            <a:r>
              <a:rPr lang="en-US" altLang="en-US" dirty="0" smtClean="0"/>
              <a:t>PII should be protected </a:t>
            </a:r>
            <a:r>
              <a:rPr lang="en-US" altLang="en-US" dirty="0"/>
              <a:t>at all times, by all parties that possess it</a:t>
            </a:r>
            <a:r>
              <a:rPr lang="en-US" altLang="en-US" dirty="0" smtClean="0"/>
              <a:t>.</a:t>
            </a:r>
          </a:p>
          <a:p>
            <a:pPr lvl="1"/>
            <a:r>
              <a:rPr lang="en-US" dirty="0"/>
              <a:t>The concept of PII is used to identify which data elements require a specific level of </a:t>
            </a:r>
            <a:r>
              <a:rPr lang="en-US" dirty="0" smtClean="0"/>
              <a:t>protection.</a:t>
            </a:r>
            <a:endParaRPr lang="en-US" altLang="en-US" dirty="0" smtClean="0"/>
          </a:p>
        </p:txBody>
      </p:sp>
    </p:spTree>
    <p:extLst>
      <p:ext uri="{BB962C8B-B14F-4D97-AF65-F5344CB8AC3E}">
        <p14:creationId xmlns:p14="http://schemas.microsoft.com/office/powerpoint/2010/main" val="31141813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Sensitive PII</a:t>
            </a:r>
          </a:p>
        </p:txBody>
      </p:sp>
      <p:sp>
        <p:nvSpPr>
          <p:cNvPr id="8195" name="Content Placeholder 2"/>
          <p:cNvSpPr>
            <a:spLocks noGrp="1"/>
          </p:cNvSpPr>
          <p:nvPr>
            <p:ph idx="1"/>
          </p:nvPr>
        </p:nvSpPr>
        <p:spPr/>
        <p:txBody>
          <a:bodyPr/>
          <a:lstStyle/>
          <a:p>
            <a:r>
              <a:rPr lang="en-US" altLang="en-US" dirty="0"/>
              <a:t>Some PII is so sensitive to disclosure and resulting misuse that it </a:t>
            </a:r>
            <a:r>
              <a:rPr lang="en-US" altLang="en-US" dirty="0" smtClean="0"/>
              <a:t>requires special </a:t>
            </a:r>
            <a:r>
              <a:rPr lang="en-US" altLang="en-US" dirty="0"/>
              <a:t>handling to ensure protection</a:t>
            </a:r>
            <a:r>
              <a:rPr lang="en-US" altLang="en-US" dirty="0" smtClean="0"/>
              <a:t>.</a:t>
            </a:r>
          </a:p>
          <a:p>
            <a:pPr lvl="1"/>
            <a:r>
              <a:rPr lang="en-US" altLang="en-US" dirty="0"/>
              <a:t>Data elements such as credit </a:t>
            </a:r>
            <a:r>
              <a:rPr lang="en-US" altLang="en-US" dirty="0" smtClean="0"/>
              <a:t>card data</a:t>
            </a:r>
            <a:r>
              <a:rPr lang="en-US" altLang="en-US" dirty="0"/>
              <a:t>, bank account numbers, and government identifiers (social </a:t>
            </a:r>
            <a:r>
              <a:rPr lang="en-US" altLang="en-US" dirty="0" smtClean="0"/>
              <a:t>security number</a:t>
            </a:r>
            <a:r>
              <a:rPr lang="en-US" altLang="en-US" dirty="0"/>
              <a:t>, driver’s license number, and so on) require extra levels of protection to prevent harm from </a:t>
            </a:r>
            <a:r>
              <a:rPr lang="en-US" altLang="en-US" dirty="0" smtClean="0"/>
              <a:t>misuse.</a:t>
            </a:r>
          </a:p>
          <a:p>
            <a:pPr lvl="1"/>
            <a:r>
              <a:rPr lang="en-US" altLang="en-US" dirty="0"/>
              <a:t>Should these elements be lost or compromised, direct, personal financial damage may occur to the </a:t>
            </a:r>
            <a:r>
              <a:rPr lang="en-US" altLang="en-US" dirty="0" smtClean="0"/>
              <a:t>person identified by </a:t>
            </a:r>
            <a:r>
              <a:rPr lang="en-US" altLang="en-US" dirty="0"/>
              <a:t>the data</a:t>
            </a:r>
            <a:r>
              <a:rPr lang="en-US" altLang="en-US" dirty="0" smtClean="0"/>
              <a:t>.</a:t>
            </a:r>
          </a:p>
        </p:txBody>
      </p:sp>
    </p:spTree>
    <p:extLst>
      <p:ext uri="{BB962C8B-B14F-4D97-AF65-F5344CB8AC3E}">
        <p14:creationId xmlns:p14="http://schemas.microsoft.com/office/powerpoint/2010/main" val="8209441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Notice, Choice, and Consent</a:t>
            </a:r>
          </a:p>
        </p:txBody>
      </p:sp>
      <p:sp>
        <p:nvSpPr>
          <p:cNvPr id="9219" name="Content Placeholder 2"/>
          <p:cNvSpPr>
            <a:spLocks noGrp="1"/>
          </p:cNvSpPr>
          <p:nvPr>
            <p:ph idx="1"/>
          </p:nvPr>
        </p:nvSpPr>
        <p:spPr/>
        <p:txBody>
          <a:bodyPr/>
          <a:lstStyle/>
          <a:p>
            <a:r>
              <a:rPr lang="en-US" altLang="en-US" dirty="0" smtClean="0"/>
              <a:t>Three words can govern good citizenry when collecting PII:</a:t>
            </a:r>
          </a:p>
          <a:p>
            <a:pPr lvl="1"/>
            <a:r>
              <a:rPr lang="en-US" altLang="en-US" b="1" dirty="0"/>
              <a:t>Notice</a:t>
            </a:r>
            <a:r>
              <a:rPr lang="en-US" altLang="en-US" dirty="0"/>
              <a:t> refers to informing the customer that PII will </a:t>
            </a:r>
            <a:r>
              <a:rPr lang="en-US" altLang="en-US" dirty="0" smtClean="0"/>
              <a:t>be collected and </a:t>
            </a:r>
            <a:r>
              <a:rPr lang="en-US" altLang="en-US" dirty="0"/>
              <a:t>used and/or </a:t>
            </a:r>
            <a:r>
              <a:rPr lang="en-US" altLang="en-US" dirty="0" smtClean="0"/>
              <a:t>stored.</a:t>
            </a:r>
          </a:p>
          <a:p>
            <a:pPr lvl="1"/>
            <a:r>
              <a:rPr lang="en-US" altLang="en-US" b="1" dirty="0" smtClean="0"/>
              <a:t>Choice</a:t>
            </a:r>
            <a:r>
              <a:rPr lang="en-US" altLang="en-US" dirty="0" smtClean="0"/>
              <a:t> </a:t>
            </a:r>
            <a:r>
              <a:rPr lang="en-US" altLang="en-US" dirty="0"/>
              <a:t>refers to the opportunity for the end </a:t>
            </a:r>
            <a:r>
              <a:rPr lang="en-US" altLang="en-US" dirty="0" smtClean="0"/>
              <a:t>user to </a:t>
            </a:r>
            <a:r>
              <a:rPr lang="en-US" altLang="en-US" dirty="0"/>
              <a:t>consent to the data collection or to opt </a:t>
            </a:r>
            <a:r>
              <a:rPr lang="en-US" altLang="en-US" dirty="0" smtClean="0"/>
              <a:t>out.</a:t>
            </a:r>
          </a:p>
          <a:p>
            <a:pPr lvl="1"/>
            <a:r>
              <a:rPr lang="en-US" altLang="en-US" b="1" dirty="0" smtClean="0"/>
              <a:t>Consent</a:t>
            </a:r>
            <a:r>
              <a:rPr lang="en-US" altLang="en-US" dirty="0" smtClean="0"/>
              <a:t> refers to </a:t>
            </a:r>
            <a:r>
              <a:rPr lang="en-US" altLang="en-US" dirty="0"/>
              <a:t>the </a:t>
            </a:r>
            <a:r>
              <a:rPr lang="en-US" altLang="en-US" dirty="0" smtClean="0"/>
              <a:t>positive affirmation </a:t>
            </a:r>
            <a:r>
              <a:rPr lang="en-US" altLang="en-US" dirty="0"/>
              <a:t>by a </a:t>
            </a:r>
            <a:r>
              <a:rPr lang="en-US" altLang="en-US" dirty="0" smtClean="0"/>
              <a:t>customer that </a:t>
            </a:r>
            <a:r>
              <a:rPr lang="en-US" altLang="en-US" dirty="0"/>
              <a:t>she read the notice, understands her choices</a:t>
            </a:r>
            <a:r>
              <a:rPr lang="en-US" altLang="en-US" dirty="0" smtClean="0"/>
              <a:t>, and </a:t>
            </a:r>
            <a:r>
              <a:rPr lang="en-US" altLang="en-US" dirty="0"/>
              <a:t>agrees to release her PII for the purposes explained to her.</a:t>
            </a:r>
            <a:endParaRPr lang="en-US" altLang="en-US" dirty="0" smtClean="0"/>
          </a:p>
        </p:txBody>
      </p:sp>
    </p:spTree>
    <p:extLst>
      <p:ext uri="{BB962C8B-B14F-4D97-AF65-F5344CB8AC3E}">
        <p14:creationId xmlns:p14="http://schemas.microsoft.com/office/powerpoint/2010/main" val="14616789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t>U.S. Privacy Laws</a:t>
            </a:r>
          </a:p>
        </p:txBody>
      </p:sp>
      <p:sp>
        <p:nvSpPr>
          <p:cNvPr id="10243" name="Content Placeholder 2"/>
          <p:cNvSpPr>
            <a:spLocks noGrp="1"/>
          </p:cNvSpPr>
          <p:nvPr>
            <p:ph idx="1"/>
          </p:nvPr>
        </p:nvSpPr>
        <p:spPr/>
        <p:txBody>
          <a:bodyPr/>
          <a:lstStyle/>
          <a:p>
            <a:r>
              <a:rPr lang="en-US" altLang="en-US" dirty="0"/>
              <a:t>Identity privacy and the establishment of identity theft crimes </a:t>
            </a:r>
            <a:r>
              <a:rPr lang="en-US" altLang="en-US" dirty="0" smtClean="0"/>
              <a:t>are governed </a:t>
            </a:r>
            <a:r>
              <a:rPr lang="en-US" altLang="en-US" dirty="0"/>
              <a:t>by the Identity Theft and Assumption Deterrence </a:t>
            </a:r>
            <a:r>
              <a:rPr lang="en-US" altLang="en-US" dirty="0" smtClean="0"/>
              <a:t>Act.</a:t>
            </a:r>
          </a:p>
          <a:p>
            <a:pPr lvl="1"/>
            <a:r>
              <a:rPr lang="en-US" altLang="en-US" dirty="0" smtClean="0"/>
              <a:t>It is a </a:t>
            </a:r>
            <a:r>
              <a:rPr lang="en-US" altLang="en-US" dirty="0"/>
              <a:t>violation of federal law to knowingly use another’s identity</a:t>
            </a:r>
            <a:r>
              <a:rPr lang="en-US" altLang="en-US" dirty="0" smtClean="0"/>
              <a:t>.</a:t>
            </a:r>
          </a:p>
          <a:p>
            <a:r>
              <a:rPr lang="en-US" altLang="en-US" dirty="0"/>
              <a:t>The collection of information necessary to do this is also governed by the </a:t>
            </a:r>
            <a:r>
              <a:rPr lang="en-US" altLang="en-US" dirty="0" smtClean="0"/>
              <a:t>Gramm-Leach-Bliley </a:t>
            </a:r>
            <a:r>
              <a:rPr lang="en-US" altLang="en-US" dirty="0"/>
              <a:t>Act (GLBA</a:t>
            </a:r>
            <a:r>
              <a:rPr lang="en-US" altLang="en-US" dirty="0" smtClean="0"/>
              <a:t>).</a:t>
            </a:r>
          </a:p>
          <a:p>
            <a:pPr lvl="1"/>
            <a:r>
              <a:rPr lang="en-US" altLang="en-US" dirty="0" smtClean="0"/>
              <a:t>It is illegal </a:t>
            </a:r>
            <a:r>
              <a:rPr lang="en-US" altLang="en-US" dirty="0"/>
              <a:t>for someone to gather identity information on another person under false pretenses</a:t>
            </a:r>
            <a:r>
              <a:rPr lang="en-US" altLang="en-US" dirty="0" smtClean="0"/>
              <a:t>.</a:t>
            </a:r>
          </a:p>
        </p:txBody>
      </p:sp>
    </p:spTree>
    <p:extLst>
      <p:ext uri="{BB962C8B-B14F-4D97-AF65-F5344CB8AC3E}">
        <p14:creationId xmlns:p14="http://schemas.microsoft.com/office/powerpoint/2010/main" val="30773356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altLang="en-US" dirty="0" smtClean="0"/>
              <a:t>U.S. Privacy Laws (</a:t>
            </a:r>
            <a:r>
              <a:rPr lang="en-US" altLang="en-US" i="1" dirty="0" smtClean="0"/>
              <a:t>continued</a:t>
            </a:r>
            <a:r>
              <a:rPr lang="en-US" altLang="en-US" dirty="0" smtClean="0"/>
              <a:t>)</a:t>
            </a:r>
          </a:p>
        </p:txBody>
      </p:sp>
      <p:sp>
        <p:nvSpPr>
          <p:cNvPr id="11266" name="Content Placeholder 2"/>
          <p:cNvSpPr>
            <a:spLocks noGrp="1"/>
          </p:cNvSpPr>
          <p:nvPr>
            <p:ph idx="1"/>
          </p:nvPr>
        </p:nvSpPr>
        <p:spPr/>
        <p:txBody>
          <a:bodyPr/>
          <a:lstStyle/>
          <a:p>
            <a:r>
              <a:rPr lang="en-US" altLang="en-US" dirty="0" smtClean="0"/>
              <a:t>In </a:t>
            </a:r>
            <a:r>
              <a:rPr lang="en-US" altLang="en-US" dirty="0"/>
              <a:t>the education area, privacy laws have existed for </a:t>
            </a:r>
            <a:r>
              <a:rPr lang="en-US" altLang="en-US" dirty="0" smtClean="0"/>
              <a:t>years under the Family </a:t>
            </a:r>
            <a:r>
              <a:rPr lang="en-US" altLang="en-US" dirty="0"/>
              <a:t>Education Records and Privacy Act (</a:t>
            </a:r>
            <a:r>
              <a:rPr lang="en-US" altLang="en-US" dirty="0" smtClean="0"/>
              <a:t>FERPA).</a:t>
            </a:r>
          </a:p>
          <a:p>
            <a:r>
              <a:rPr lang="en-US" altLang="en-US" dirty="0"/>
              <a:t>A task force from the Department of Health, Education, and Welfare (HEW</a:t>
            </a:r>
            <a:r>
              <a:rPr lang="en-US" altLang="en-US" dirty="0" smtClean="0"/>
              <a:t>) </a:t>
            </a:r>
            <a:r>
              <a:rPr lang="en-US" altLang="en-US" dirty="0"/>
              <a:t>developed the Code of Fair Information </a:t>
            </a:r>
            <a:r>
              <a:rPr lang="en-US" altLang="en-US" dirty="0" smtClean="0"/>
              <a:t>Practices.</a:t>
            </a:r>
          </a:p>
          <a:p>
            <a:r>
              <a:rPr lang="en-US" altLang="en-US" dirty="0" smtClean="0"/>
              <a:t>Two </a:t>
            </a:r>
            <a:r>
              <a:rPr lang="en-US" altLang="en-US" dirty="0"/>
              <a:t>major privacy initiatives followed from the U.S. </a:t>
            </a:r>
            <a:r>
              <a:rPr lang="en-US" altLang="en-US" dirty="0" smtClean="0"/>
              <a:t>government:</a:t>
            </a:r>
          </a:p>
          <a:p>
            <a:pPr lvl="1"/>
            <a:r>
              <a:rPr lang="en-US" altLang="en-US" dirty="0" smtClean="0"/>
              <a:t>Privacy </a:t>
            </a:r>
            <a:r>
              <a:rPr lang="en-US" altLang="en-US" dirty="0"/>
              <a:t>Act of </a:t>
            </a:r>
            <a:r>
              <a:rPr lang="en-US" altLang="en-US" dirty="0" smtClean="0"/>
              <a:t>1974</a:t>
            </a:r>
          </a:p>
          <a:p>
            <a:pPr lvl="1"/>
            <a:r>
              <a:rPr lang="en-US" altLang="en-US" dirty="0" smtClean="0"/>
              <a:t>Freedom </a:t>
            </a:r>
            <a:r>
              <a:rPr lang="en-US" altLang="en-US" dirty="0"/>
              <a:t>of Information Act of </a:t>
            </a:r>
            <a:r>
              <a:rPr lang="en-US" altLang="en-US" dirty="0" smtClean="0"/>
              <a:t>1996</a:t>
            </a:r>
          </a:p>
        </p:txBody>
      </p:sp>
    </p:spTree>
    <p:extLst>
      <p:ext uri="{BB962C8B-B14F-4D97-AF65-F5344CB8AC3E}">
        <p14:creationId xmlns:p14="http://schemas.microsoft.com/office/powerpoint/2010/main" val="2400796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Cybercrime</a:t>
            </a:r>
          </a:p>
        </p:txBody>
      </p:sp>
      <p:sp>
        <p:nvSpPr>
          <p:cNvPr id="12291" name="Rectangle 3"/>
          <p:cNvSpPr>
            <a:spLocks noGrp="1" noChangeArrowheads="1"/>
          </p:cNvSpPr>
          <p:nvPr>
            <p:ph idx="1"/>
          </p:nvPr>
        </p:nvSpPr>
        <p:spPr/>
        <p:txBody>
          <a:bodyPr/>
          <a:lstStyle/>
          <a:p>
            <a:r>
              <a:rPr lang="en-US" dirty="0"/>
              <a:t>Three types of computer crimes commonly </a:t>
            </a:r>
            <a:r>
              <a:rPr lang="en-US" dirty="0" smtClean="0"/>
              <a:t>occur:</a:t>
            </a:r>
          </a:p>
          <a:p>
            <a:pPr lvl="1"/>
            <a:r>
              <a:rPr lang="en-US" dirty="0" smtClean="0"/>
              <a:t>Computer-assisted crime</a:t>
            </a:r>
          </a:p>
          <a:p>
            <a:pPr lvl="1"/>
            <a:r>
              <a:rPr lang="en-US" dirty="0"/>
              <a:t>C</a:t>
            </a:r>
            <a:r>
              <a:rPr lang="en-US" dirty="0" smtClean="0"/>
              <a:t>omputer-targeted crime</a:t>
            </a:r>
          </a:p>
          <a:p>
            <a:pPr lvl="1"/>
            <a:r>
              <a:rPr lang="en-US" dirty="0"/>
              <a:t>C</a:t>
            </a:r>
            <a:r>
              <a:rPr lang="en-US" dirty="0" smtClean="0"/>
              <a:t>omputer-incidental crime</a:t>
            </a:r>
          </a:p>
          <a:p>
            <a:r>
              <a:rPr lang="en-US" dirty="0"/>
              <a:t>The differentiating factor is in how the computer is specifically involved </a:t>
            </a:r>
            <a:r>
              <a:rPr lang="en-US" dirty="0" smtClean="0"/>
              <a:t>from </a:t>
            </a:r>
            <a:r>
              <a:rPr lang="en-US" dirty="0"/>
              <a:t>the criminal’s point of </a:t>
            </a:r>
            <a:r>
              <a:rPr lang="en-US" dirty="0" smtClean="0"/>
              <a:t>view.</a:t>
            </a:r>
          </a:p>
          <a:p>
            <a:pPr lvl="1"/>
            <a:r>
              <a:rPr lang="en-US" dirty="0">
                <a:ea typeface="ヒラギノ角ゴ Pro W3" pitchFamily="-111" charset="-128"/>
                <a:cs typeface="ヒラギノ角ゴ Pro W3" pitchFamily="-111" charset="-128"/>
              </a:rPr>
              <a:t>The days of simple teenage hacking </a:t>
            </a:r>
            <a:r>
              <a:rPr lang="en-US" dirty="0" smtClean="0">
                <a:ea typeface="ヒラギノ角ゴ Pro W3" pitchFamily="-111" charset="-128"/>
                <a:cs typeface="ヒラギノ角ゴ Pro W3" pitchFamily="-111" charset="-128"/>
              </a:rPr>
              <a:t>have </a:t>
            </a:r>
            <a:r>
              <a:rPr lang="en-US" dirty="0">
                <a:ea typeface="ヒラギノ角ゴ Pro W3" pitchFamily="-111" charset="-128"/>
                <a:cs typeface="ヒラギノ角ゴ Pro W3" pitchFamily="-111" charset="-128"/>
              </a:rPr>
              <a:t>been replaced by organized </a:t>
            </a:r>
            <a:r>
              <a:rPr lang="en-US" dirty="0" smtClean="0">
                <a:ea typeface="ヒラギノ角ゴ Pro W3" pitchFamily="-111" charset="-128"/>
                <a:cs typeface="ヒラギノ角ゴ Pro W3" pitchFamily="-111" charset="-128"/>
              </a:rPr>
              <a:t>crime such as controlled </a:t>
            </a:r>
            <a:r>
              <a:rPr lang="en-US" dirty="0">
                <a:ea typeface="ヒラギノ角ゴ Pro W3" pitchFamily="-111" charset="-128"/>
                <a:cs typeface="ヒラギノ角ゴ Pro W3" pitchFamily="-111" charset="-128"/>
              </a:rPr>
              <a:t>botnets </a:t>
            </a:r>
            <a:r>
              <a:rPr lang="en-US" dirty="0" smtClean="0">
                <a:ea typeface="ヒラギノ角ゴ Pro W3" pitchFamily="-111" charset="-128"/>
                <a:cs typeface="ヒラギノ角ゴ Pro W3" pitchFamily="-111" charset="-128"/>
              </a:rPr>
              <a:t>and </a:t>
            </a:r>
            <a:r>
              <a:rPr lang="en-US" dirty="0">
                <a:ea typeface="ヒラギノ角ゴ Pro W3" pitchFamily="-111" charset="-128"/>
                <a:cs typeface="ヒラギノ角ゴ Pro W3" pitchFamily="-111" charset="-128"/>
              </a:rPr>
              <a:t>acts designed to attack specific </a:t>
            </a:r>
            <a:r>
              <a:rPr lang="en-US" dirty="0" smtClean="0">
                <a:ea typeface="ヒラギノ角ゴ Pro W3" pitchFamily="-111" charset="-128"/>
                <a:cs typeface="ヒラギノ角ゴ Pro W3" pitchFamily="-111" charset="-128"/>
              </a:rPr>
              <a:t>targets.</a:t>
            </a:r>
            <a:endParaRPr lang="en-US" dirty="0" smtClean="0"/>
          </a:p>
        </p:txBody>
      </p:sp>
    </p:spTree>
    <p:extLst>
      <p:ext uri="{BB962C8B-B14F-4D97-AF65-F5344CB8AC3E}">
        <p14:creationId xmlns:p14="http://schemas.microsoft.com/office/powerpoint/2010/main" val="2830473593"/>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Privacy Act of 1974</a:t>
            </a:r>
          </a:p>
        </p:txBody>
      </p:sp>
      <p:sp>
        <p:nvSpPr>
          <p:cNvPr id="12291" name="Content Placeholder 2"/>
          <p:cNvSpPr>
            <a:spLocks noGrp="1"/>
          </p:cNvSpPr>
          <p:nvPr>
            <p:ph idx="1"/>
          </p:nvPr>
        </p:nvSpPr>
        <p:spPr/>
        <p:txBody>
          <a:bodyPr/>
          <a:lstStyle/>
          <a:p>
            <a:r>
              <a:rPr lang="en-US" altLang="en-US" dirty="0"/>
              <a:t>The </a:t>
            </a:r>
            <a:r>
              <a:rPr lang="en-US" altLang="en-US" b="1" dirty="0"/>
              <a:t>Privacy Act of 1974 </a:t>
            </a:r>
            <a:r>
              <a:rPr lang="en-US" altLang="en-US" dirty="0"/>
              <a:t>was an omnibus act designed to affect the entire federal information landscape</a:t>
            </a:r>
            <a:r>
              <a:rPr lang="en-US" altLang="en-US" dirty="0" smtClean="0"/>
              <a:t>.</a:t>
            </a:r>
          </a:p>
          <a:p>
            <a:pPr lvl="1"/>
            <a:r>
              <a:rPr lang="en-US" altLang="en-US" dirty="0" smtClean="0"/>
              <a:t>This </a:t>
            </a:r>
            <a:r>
              <a:rPr lang="en-US" altLang="en-US" dirty="0"/>
              <a:t>act has many provisions that apply </a:t>
            </a:r>
            <a:r>
              <a:rPr lang="en-US" altLang="en-US" dirty="0" smtClean="0"/>
              <a:t>across the </a:t>
            </a:r>
            <a:r>
              <a:rPr lang="en-US" altLang="en-US" dirty="0"/>
              <a:t>entire federal government, with only minor exceptions </a:t>
            </a:r>
            <a:r>
              <a:rPr lang="en-US" altLang="en-US" dirty="0" smtClean="0"/>
              <a:t>for national security </a:t>
            </a:r>
            <a:r>
              <a:rPr lang="en-US" altLang="en-US" dirty="0"/>
              <a:t>(classified information), law enforcement, and investigative </a:t>
            </a:r>
            <a:r>
              <a:rPr lang="en-US" altLang="en-US" dirty="0" smtClean="0"/>
              <a:t>provisions.</a:t>
            </a:r>
          </a:p>
          <a:p>
            <a:pPr lvl="1"/>
            <a:r>
              <a:rPr lang="en-US" altLang="en-US" dirty="0" smtClean="0"/>
              <a:t>This </a:t>
            </a:r>
            <a:r>
              <a:rPr lang="en-US" altLang="en-US" dirty="0"/>
              <a:t>act has been amended numerous </a:t>
            </a:r>
            <a:r>
              <a:rPr lang="en-US" altLang="en-US" dirty="0" smtClean="0"/>
              <a:t>times.</a:t>
            </a:r>
          </a:p>
        </p:txBody>
      </p:sp>
    </p:spTree>
    <p:extLst>
      <p:ext uri="{BB962C8B-B14F-4D97-AF65-F5344CB8AC3E}">
        <p14:creationId xmlns:p14="http://schemas.microsoft.com/office/powerpoint/2010/main" val="1818725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t>Freedom of Information Act (FOIA)</a:t>
            </a:r>
          </a:p>
        </p:txBody>
      </p:sp>
      <p:sp>
        <p:nvSpPr>
          <p:cNvPr id="13315" name="Content Placeholder 2"/>
          <p:cNvSpPr>
            <a:spLocks noGrp="1"/>
          </p:cNvSpPr>
          <p:nvPr>
            <p:ph idx="1"/>
          </p:nvPr>
        </p:nvSpPr>
        <p:spPr/>
        <p:txBody>
          <a:bodyPr/>
          <a:lstStyle/>
          <a:p>
            <a:r>
              <a:rPr lang="en-US" altLang="en-US" dirty="0"/>
              <a:t>The </a:t>
            </a:r>
            <a:r>
              <a:rPr lang="en-US" altLang="en-US" b="1" dirty="0"/>
              <a:t>Freedom of Information Act (FOIA) </a:t>
            </a:r>
            <a:r>
              <a:rPr lang="en-US" altLang="en-US" dirty="0"/>
              <a:t>of 1996 is one of the most widely </a:t>
            </a:r>
            <a:r>
              <a:rPr lang="en-US" altLang="en-US" dirty="0" smtClean="0"/>
              <a:t>used privacy </a:t>
            </a:r>
            <a:r>
              <a:rPr lang="en-US" altLang="en-US" dirty="0"/>
              <a:t>acts in the United </a:t>
            </a:r>
            <a:r>
              <a:rPr lang="en-US" altLang="en-US" dirty="0" smtClean="0"/>
              <a:t>States.</a:t>
            </a:r>
          </a:p>
          <a:p>
            <a:pPr lvl="1"/>
            <a:r>
              <a:rPr lang="en-US" altLang="en-US" dirty="0"/>
              <a:t>FOIA was designed to </a:t>
            </a:r>
            <a:r>
              <a:rPr lang="en-US" altLang="en-US" dirty="0" smtClean="0"/>
              <a:t>enable public </a:t>
            </a:r>
            <a:r>
              <a:rPr lang="en-US" altLang="en-US" dirty="0"/>
              <a:t>access to U.S. government </a:t>
            </a:r>
            <a:r>
              <a:rPr lang="en-US" altLang="en-US" dirty="0" smtClean="0"/>
              <a:t>records.</a:t>
            </a:r>
          </a:p>
          <a:p>
            <a:pPr lvl="2"/>
            <a:r>
              <a:rPr lang="en-US" altLang="en-US" dirty="0" smtClean="0"/>
              <a:t>“Public” </a:t>
            </a:r>
            <a:r>
              <a:rPr lang="en-US" altLang="en-US" dirty="0"/>
              <a:t>includes the </a:t>
            </a:r>
            <a:r>
              <a:rPr lang="en-US" altLang="en-US" dirty="0" smtClean="0"/>
              <a:t>press.</a:t>
            </a:r>
          </a:p>
          <a:p>
            <a:pPr lvl="1"/>
            <a:r>
              <a:rPr lang="en-US" altLang="en-US" dirty="0"/>
              <a:t>FOIA carries a presumption of </a:t>
            </a:r>
            <a:r>
              <a:rPr lang="en-US" altLang="en-US" dirty="0" smtClean="0"/>
              <a:t>disclosure.</a:t>
            </a:r>
          </a:p>
          <a:p>
            <a:pPr lvl="2"/>
            <a:r>
              <a:rPr lang="en-US" altLang="en-US" dirty="0" smtClean="0"/>
              <a:t>The </a:t>
            </a:r>
            <a:r>
              <a:rPr lang="en-US" altLang="en-US" dirty="0"/>
              <a:t>burden is on the government, not the requesting party, to substantiate why information cannot be released.</a:t>
            </a:r>
          </a:p>
        </p:txBody>
      </p:sp>
    </p:spTree>
    <p:extLst>
      <p:ext uri="{BB962C8B-B14F-4D97-AF65-F5344CB8AC3E}">
        <p14:creationId xmlns:p14="http://schemas.microsoft.com/office/powerpoint/2010/main" val="35918569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t>FOIA (</a:t>
            </a:r>
            <a:r>
              <a:rPr lang="en-US" altLang="en-US" i="1" dirty="0" smtClean="0"/>
              <a:t>continued</a:t>
            </a:r>
            <a:r>
              <a:rPr lang="en-US" altLang="en-US" dirty="0" smtClean="0"/>
              <a:t>)</a:t>
            </a:r>
          </a:p>
        </p:txBody>
      </p:sp>
      <p:sp>
        <p:nvSpPr>
          <p:cNvPr id="13315" name="Content Placeholder 2"/>
          <p:cNvSpPr>
            <a:spLocks noGrp="1"/>
          </p:cNvSpPr>
          <p:nvPr>
            <p:ph idx="1"/>
          </p:nvPr>
        </p:nvSpPr>
        <p:spPr/>
        <p:txBody>
          <a:bodyPr/>
          <a:lstStyle/>
          <a:p>
            <a:r>
              <a:rPr lang="en-US" altLang="en-US" dirty="0" smtClean="0">
                <a:ea typeface="ヒラギノ角ゴ Pro W3" pitchFamily="-112" charset="-128"/>
              </a:rPr>
              <a:t>Agencies </a:t>
            </a:r>
            <a:r>
              <a:rPr lang="en-US" altLang="en-US" dirty="0">
                <a:ea typeface="ヒラギノ角ゴ Pro W3" pitchFamily="-112" charset="-128"/>
              </a:rPr>
              <a:t>of </a:t>
            </a:r>
            <a:r>
              <a:rPr lang="en-US" altLang="en-US" dirty="0" smtClean="0">
                <a:ea typeface="ヒラギノ角ゴ Pro W3" pitchFamily="-112" charset="-128"/>
              </a:rPr>
              <a:t>the U.S</a:t>
            </a:r>
            <a:r>
              <a:rPr lang="en-US" altLang="en-US" dirty="0">
                <a:ea typeface="ヒラギノ角ゴ Pro W3" pitchFamily="-112" charset="-128"/>
              </a:rPr>
              <a:t>. government are required to disclose those records, unless they can </a:t>
            </a:r>
            <a:r>
              <a:rPr lang="en-US" altLang="en-US" dirty="0" smtClean="0">
                <a:ea typeface="ヒラギノ角ゴ Pro W3" pitchFamily="-112" charset="-128"/>
              </a:rPr>
              <a:t>be lawfully </a:t>
            </a:r>
            <a:r>
              <a:rPr lang="en-US" altLang="en-US" dirty="0">
                <a:ea typeface="ヒラギノ角ゴ Pro W3" pitchFamily="-112" charset="-128"/>
              </a:rPr>
              <a:t>withheld from disclosure under one of nine specific </a:t>
            </a:r>
            <a:r>
              <a:rPr lang="en-US" altLang="en-US" dirty="0" smtClean="0">
                <a:ea typeface="ヒラギノ角ゴ Pro W3" pitchFamily="-112" charset="-128"/>
              </a:rPr>
              <a:t>exemptions in FOIA.</a:t>
            </a:r>
          </a:p>
          <a:p>
            <a:r>
              <a:rPr lang="en-US" altLang="en-US" dirty="0">
                <a:ea typeface="ヒラギノ角ゴ Pro W3" pitchFamily="-112" charset="-128"/>
              </a:rPr>
              <a:t>Record availability under FOIA is less of an issue than is the backlog of requests</a:t>
            </a:r>
            <a:r>
              <a:rPr lang="en-US" altLang="en-US" dirty="0" smtClean="0">
                <a:ea typeface="ヒラギノ角ゴ Pro W3" pitchFamily="-112" charset="-128"/>
              </a:rPr>
              <a:t>.</a:t>
            </a:r>
            <a:endParaRPr lang="en-US" altLang="en-US" dirty="0">
              <a:ea typeface="ヒラギノ角ゴ Pro W3" pitchFamily="-112" charset="-128"/>
            </a:endParaRPr>
          </a:p>
          <a:p>
            <a:pPr marL="342900" lvl="1" indent="-342900">
              <a:buFont typeface="Arial" panose="020B0604020202020204" pitchFamily="34" charset="0"/>
              <a:buChar char="•"/>
            </a:pPr>
            <a:r>
              <a:rPr lang="en-US" sz="2800" dirty="0" smtClean="0">
                <a:ea typeface="ヒラギノ角ゴ Pro W3" pitchFamily="-111" charset="-128"/>
                <a:cs typeface="ヒラギノ角ゴ Pro W3" pitchFamily="-111" charset="-128"/>
              </a:rPr>
              <a:t>Agencies </a:t>
            </a:r>
            <a:r>
              <a:rPr lang="en-US" sz="2800" dirty="0">
                <a:ea typeface="ヒラギノ角ゴ Pro W3" pitchFamily="-111" charset="-128"/>
                <a:cs typeface="ヒラギノ角ゴ Pro W3" pitchFamily="-111" charset="-128"/>
              </a:rPr>
              <a:t>are allowed to charge for research time and duplication costs</a:t>
            </a:r>
            <a:r>
              <a:rPr lang="en-US" sz="2800" dirty="0" smtClean="0">
                <a:ea typeface="ヒラギノ角ゴ Pro W3" pitchFamily="-111" charset="-128"/>
                <a:cs typeface="ヒラギノ角ゴ Pro W3" pitchFamily="-111" charset="-128"/>
              </a:rPr>
              <a:t>.</a:t>
            </a:r>
            <a:endParaRPr lang="en-US" altLang="en-US" sz="2800" dirty="0">
              <a:ea typeface="ヒラギノ角ゴ Pro W3" pitchFamily="-112" charset="-128"/>
            </a:endParaRPr>
          </a:p>
        </p:txBody>
      </p:sp>
    </p:spTree>
    <p:extLst>
      <p:ext uri="{BB962C8B-B14F-4D97-AF65-F5344CB8AC3E}">
        <p14:creationId xmlns:p14="http://schemas.microsoft.com/office/powerpoint/2010/main" val="30990769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Family Education Records and Privacy </a:t>
            </a:r>
            <a:r>
              <a:rPr lang="en-US" altLang="en-US" dirty="0" smtClean="0"/>
              <a:t>Act (</a:t>
            </a:r>
            <a:r>
              <a:rPr lang="en-US" altLang="en-US" dirty="0"/>
              <a:t>FERPA)</a:t>
            </a:r>
            <a:endParaRPr lang="en-US" altLang="en-US" dirty="0" smtClean="0"/>
          </a:p>
        </p:txBody>
      </p:sp>
      <p:sp>
        <p:nvSpPr>
          <p:cNvPr id="16387" name="Content Placeholder 2"/>
          <p:cNvSpPr>
            <a:spLocks noGrp="1"/>
          </p:cNvSpPr>
          <p:nvPr>
            <p:ph idx="1"/>
          </p:nvPr>
        </p:nvSpPr>
        <p:spPr/>
        <p:txBody>
          <a:bodyPr/>
          <a:lstStyle/>
          <a:p>
            <a:r>
              <a:rPr lang="en-US" altLang="en-US" dirty="0" smtClean="0"/>
              <a:t>Student records have significant protections under the FERPA of 1974.</a:t>
            </a:r>
          </a:p>
          <a:p>
            <a:pPr lvl="1"/>
            <a:r>
              <a:rPr lang="en-US" altLang="en-US" dirty="0" smtClean="0"/>
              <a:t>FERPA </a:t>
            </a:r>
            <a:r>
              <a:rPr lang="en-US" altLang="en-US" dirty="0"/>
              <a:t>places significant restrictions on information </a:t>
            </a:r>
            <a:r>
              <a:rPr lang="en-US" altLang="en-US" dirty="0" smtClean="0"/>
              <a:t>sharing.</a:t>
            </a:r>
          </a:p>
          <a:p>
            <a:pPr lvl="1"/>
            <a:r>
              <a:rPr lang="en-US" altLang="en-US" dirty="0" smtClean="0"/>
              <a:t>FERPA operates on an opt-in basis, as the student must approve the disclosure of information prior to the actual disclosure.</a:t>
            </a:r>
          </a:p>
          <a:p>
            <a:pPr lvl="1"/>
            <a:r>
              <a:rPr lang="en-US" altLang="en-US" dirty="0" smtClean="0"/>
              <a:t>When a student turns 18 years old or enters a postsecondary institution at any age, these rights under FERPA transfer from the student’s parents to the student.</a:t>
            </a:r>
          </a:p>
        </p:txBody>
      </p:sp>
    </p:spTree>
    <p:extLst>
      <p:ext uri="{BB962C8B-B14F-4D97-AF65-F5344CB8AC3E}">
        <p14:creationId xmlns:p14="http://schemas.microsoft.com/office/powerpoint/2010/main" val="35074719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U.S. Computer Fraud and Abuse Act (CFAA)</a:t>
            </a:r>
          </a:p>
        </p:txBody>
      </p:sp>
      <p:sp>
        <p:nvSpPr>
          <p:cNvPr id="17411" name="Content Placeholder 2"/>
          <p:cNvSpPr>
            <a:spLocks noGrp="1"/>
          </p:cNvSpPr>
          <p:nvPr>
            <p:ph idx="1"/>
          </p:nvPr>
        </p:nvSpPr>
        <p:spPr/>
        <p:txBody>
          <a:bodyPr/>
          <a:lstStyle/>
          <a:p>
            <a:r>
              <a:rPr lang="en-US" altLang="en-US" dirty="0" smtClean="0"/>
              <a:t>A major objective of CFAA is to prevent unauthorized parties access to information to which they should not have access.</a:t>
            </a:r>
          </a:p>
          <a:p>
            <a:r>
              <a:rPr lang="en-US" altLang="en-US" dirty="0"/>
              <a:t>Fraudulent access, or even exceeding one’s authorized access, is defined as a crime and can be </a:t>
            </a:r>
            <a:r>
              <a:rPr lang="en-US" altLang="en-US" dirty="0" smtClean="0"/>
              <a:t>punished.</a:t>
            </a:r>
          </a:p>
          <a:p>
            <a:r>
              <a:rPr lang="en-US" altLang="en-US" dirty="0" smtClean="0"/>
              <a:t>This act can be used </a:t>
            </a:r>
            <a:r>
              <a:rPr lang="en-US" altLang="en-US" dirty="0"/>
              <a:t>protect privacy related to computer records through its enforcement of violations of authorized </a:t>
            </a:r>
            <a:r>
              <a:rPr lang="en-US" altLang="en-US" dirty="0" smtClean="0"/>
              <a:t>access.</a:t>
            </a:r>
          </a:p>
        </p:txBody>
      </p:sp>
    </p:spTree>
    <p:extLst>
      <p:ext uri="{BB962C8B-B14F-4D97-AF65-F5344CB8AC3E}">
        <p14:creationId xmlns:p14="http://schemas.microsoft.com/office/powerpoint/2010/main" val="10605720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U.S. Children’s Online Privacy Protection Act (COPPA)</a:t>
            </a:r>
          </a:p>
        </p:txBody>
      </p:sp>
      <p:sp>
        <p:nvSpPr>
          <p:cNvPr id="18435" name="Content Placeholder 2"/>
          <p:cNvSpPr>
            <a:spLocks noGrp="1"/>
          </p:cNvSpPr>
          <p:nvPr>
            <p:ph idx="1"/>
          </p:nvPr>
        </p:nvSpPr>
        <p:spPr/>
        <p:txBody>
          <a:bodyPr/>
          <a:lstStyle/>
          <a:p>
            <a:r>
              <a:rPr lang="en-US" altLang="en-US" dirty="0"/>
              <a:t>Children lack the mental capacity to make responsible decisions concerning the release of </a:t>
            </a:r>
            <a:r>
              <a:rPr lang="en-US" altLang="en-US" dirty="0" smtClean="0"/>
              <a:t>PII.</a:t>
            </a:r>
          </a:p>
          <a:p>
            <a:r>
              <a:rPr lang="en-US" altLang="en-US" dirty="0" smtClean="0"/>
              <a:t>Before information can be collected and used from children (ages 13 and under), parental permission needs to be obtained.</a:t>
            </a:r>
          </a:p>
          <a:p>
            <a:r>
              <a:rPr lang="en-US" altLang="en-US" dirty="0" smtClean="0"/>
              <a:t>COPPA requires </a:t>
            </a:r>
            <a:r>
              <a:rPr lang="en-US" altLang="en-US" dirty="0"/>
              <a:t>that sites obtain parental permission, post a privacy policy detailing specifics concerning information collected from children, and describe how the children’s information will be </a:t>
            </a:r>
            <a:r>
              <a:rPr lang="en-US" altLang="en-US" dirty="0" smtClean="0"/>
              <a:t>used.</a:t>
            </a:r>
          </a:p>
        </p:txBody>
      </p:sp>
    </p:spTree>
    <p:extLst>
      <p:ext uri="{BB962C8B-B14F-4D97-AF65-F5344CB8AC3E}">
        <p14:creationId xmlns:p14="http://schemas.microsoft.com/office/powerpoint/2010/main" val="34003907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Video Privacy Protection Act (VPPA)</a:t>
            </a:r>
          </a:p>
        </p:txBody>
      </p:sp>
      <p:sp>
        <p:nvSpPr>
          <p:cNvPr id="19459" name="Content Placeholder 2"/>
          <p:cNvSpPr>
            <a:spLocks noGrp="1"/>
          </p:cNvSpPr>
          <p:nvPr>
            <p:ph idx="1"/>
          </p:nvPr>
        </p:nvSpPr>
        <p:spPr/>
        <p:txBody>
          <a:bodyPr/>
          <a:lstStyle/>
          <a:p>
            <a:r>
              <a:rPr lang="en-US" altLang="en-US" dirty="0" smtClean="0"/>
              <a:t>The VPPA is considered by many privacy advocates to be the strongest U.S. privacy law.</a:t>
            </a:r>
          </a:p>
          <a:p>
            <a:r>
              <a:rPr lang="en-US" altLang="en-US" dirty="0" smtClean="0"/>
              <a:t>The VPPA of 1988 provides civil remedies against unauthorized disclosure of personal information concerning video tape rentals and, by extension, DVDs and games as well.</a:t>
            </a:r>
          </a:p>
        </p:txBody>
      </p:sp>
    </p:spTree>
    <p:extLst>
      <p:ext uri="{BB962C8B-B14F-4D97-AF65-F5344CB8AC3E}">
        <p14:creationId xmlns:p14="http://schemas.microsoft.com/office/powerpoint/2010/main" val="5406411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VPPA</a:t>
            </a:r>
            <a:r>
              <a:rPr lang="en-US" altLang="en-US" i="1" dirty="0" smtClean="0"/>
              <a:t> (continued)</a:t>
            </a:r>
          </a:p>
        </p:txBody>
      </p:sp>
      <p:sp>
        <p:nvSpPr>
          <p:cNvPr id="19459" name="Content Placeholder 2"/>
          <p:cNvSpPr>
            <a:spLocks noGrp="1"/>
          </p:cNvSpPr>
          <p:nvPr>
            <p:ph idx="1"/>
          </p:nvPr>
        </p:nvSpPr>
        <p:spPr/>
        <p:txBody>
          <a:bodyPr/>
          <a:lstStyle/>
          <a:p>
            <a:r>
              <a:rPr lang="en-US" altLang="en-US" dirty="0"/>
              <a:t>The statute provides the protections by default, thus requiring a video rental company to obtain the renter’s consent to opt out of the protections if the company wants to disclose personal information about rentals</a:t>
            </a:r>
            <a:r>
              <a:rPr lang="en-US" altLang="en-US" dirty="0" smtClean="0"/>
              <a:t>.</a:t>
            </a:r>
            <a:endParaRPr lang="en-US" altLang="en-US" dirty="0"/>
          </a:p>
        </p:txBody>
      </p:sp>
    </p:spTree>
    <p:extLst>
      <p:ext uri="{BB962C8B-B14F-4D97-AF65-F5344CB8AC3E}">
        <p14:creationId xmlns:p14="http://schemas.microsoft.com/office/powerpoint/2010/main" val="25999948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Health Insurance Portability &amp; Accountability Act (HIPAA)</a:t>
            </a:r>
          </a:p>
        </p:txBody>
      </p:sp>
      <p:sp>
        <p:nvSpPr>
          <p:cNvPr id="20483" name="Content Placeholder 2"/>
          <p:cNvSpPr>
            <a:spLocks noGrp="1"/>
          </p:cNvSpPr>
          <p:nvPr>
            <p:ph idx="1"/>
          </p:nvPr>
        </p:nvSpPr>
        <p:spPr/>
        <p:txBody>
          <a:bodyPr/>
          <a:lstStyle/>
          <a:p>
            <a:r>
              <a:rPr lang="en-US" dirty="0"/>
              <a:t>Medical and health information also has privacy implications, which is </a:t>
            </a:r>
            <a:r>
              <a:rPr lang="en-US" dirty="0" smtClean="0"/>
              <a:t>why the </a:t>
            </a:r>
            <a:r>
              <a:rPr lang="en-US" dirty="0"/>
              <a:t>U.S. Congress enacted the </a:t>
            </a:r>
            <a:r>
              <a:rPr lang="en-US" b="1" dirty="0" smtClean="0"/>
              <a:t>HIPAA </a:t>
            </a:r>
            <a:r>
              <a:rPr lang="en-US" dirty="0"/>
              <a:t>of 1996</a:t>
            </a:r>
            <a:r>
              <a:rPr lang="en-US" dirty="0" smtClean="0"/>
              <a:t>.</a:t>
            </a:r>
          </a:p>
          <a:p>
            <a:pPr lvl="1"/>
            <a:r>
              <a:rPr lang="en-US" dirty="0" smtClean="0"/>
              <a:t>From </a:t>
            </a:r>
            <a:r>
              <a:rPr lang="en-US" dirty="0"/>
              <a:t>a privacy perspective, significant restrictions of data transfers to ensure privacy are </a:t>
            </a:r>
            <a:r>
              <a:rPr lang="en-US" dirty="0" smtClean="0"/>
              <a:t>included in </a:t>
            </a:r>
            <a:r>
              <a:rPr lang="en-US" dirty="0"/>
              <a:t>HIPAA, including security standards and electronic signature provisions</a:t>
            </a:r>
            <a:r>
              <a:rPr lang="en-US" dirty="0" smtClean="0"/>
              <a:t>.</a:t>
            </a:r>
          </a:p>
          <a:p>
            <a:pPr lvl="1"/>
            <a:r>
              <a:rPr lang="en-US" altLang="en-US" dirty="0"/>
              <a:t>HIPAA security standards mandate a uniform level of protections regarding all health information </a:t>
            </a:r>
            <a:r>
              <a:rPr lang="en-US" altLang="en-US" dirty="0" smtClean="0"/>
              <a:t>that pertains to </a:t>
            </a:r>
            <a:r>
              <a:rPr lang="en-US" altLang="en-US" dirty="0"/>
              <a:t>an individual and is housed or transmitted </a:t>
            </a:r>
            <a:r>
              <a:rPr lang="en-US" altLang="en-US" dirty="0" smtClean="0"/>
              <a:t>electronically.</a:t>
            </a:r>
            <a:endParaRPr lang="en-US" altLang="en-US" dirty="0"/>
          </a:p>
        </p:txBody>
      </p:sp>
    </p:spTree>
    <p:extLst>
      <p:ext uri="{BB962C8B-B14F-4D97-AF65-F5344CB8AC3E}">
        <p14:creationId xmlns:p14="http://schemas.microsoft.com/office/powerpoint/2010/main" val="38498749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HIPAA (</a:t>
            </a:r>
            <a:r>
              <a:rPr lang="en-US" altLang="en-US" i="1" dirty="0" smtClean="0"/>
              <a:t>continued</a:t>
            </a:r>
            <a:r>
              <a:rPr lang="en-US" altLang="en-US" dirty="0" smtClean="0"/>
              <a:t>)</a:t>
            </a:r>
          </a:p>
        </p:txBody>
      </p:sp>
      <p:sp>
        <p:nvSpPr>
          <p:cNvPr id="20483" name="Content Placeholder 2"/>
          <p:cNvSpPr>
            <a:spLocks noGrp="1"/>
          </p:cNvSpPr>
          <p:nvPr>
            <p:ph idx="1"/>
          </p:nvPr>
        </p:nvSpPr>
        <p:spPr/>
        <p:txBody>
          <a:bodyPr/>
          <a:lstStyle/>
          <a:p>
            <a:r>
              <a:rPr lang="en-US" dirty="0" smtClean="0"/>
              <a:t>The </a:t>
            </a:r>
            <a:r>
              <a:rPr lang="en-US" dirty="0"/>
              <a:t>standards mandate safeguards for physical</a:t>
            </a:r>
            <a:br>
              <a:rPr lang="en-US" dirty="0"/>
            </a:br>
            <a:r>
              <a:rPr lang="en-US" dirty="0"/>
              <a:t>storage, maintenance, transmission, and access to individuals’ health information</a:t>
            </a:r>
            <a:r>
              <a:rPr lang="en-US" dirty="0" smtClean="0"/>
              <a:t>.</a:t>
            </a:r>
          </a:p>
          <a:p>
            <a:r>
              <a:rPr lang="en-US" dirty="0"/>
              <a:t>HIPAA mandates that organizations that use electronic signatures have to meet standards ensuring information integrity, signer authentication, and nonrepudiation</a:t>
            </a:r>
            <a:r>
              <a:rPr lang="en-US" dirty="0" smtClean="0"/>
              <a:t>.</a:t>
            </a:r>
            <a:endParaRPr lang="en-US" dirty="0"/>
          </a:p>
        </p:txBody>
      </p:sp>
    </p:spTree>
    <p:extLst>
      <p:ext uri="{BB962C8B-B14F-4D97-AF65-F5344CB8AC3E}">
        <p14:creationId xmlns:p14="http://schemas.microsoft.com/office/powerpoint/2010/main" val="2759552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Cybercrime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a:t>A common method of criminal activity is computer-based </a:t>
            </a:r>
            <a:r>
              <a:rPr lang="en-US" dirty="0" smtClean="0"/>
              <a:t>fraud.</a:t>
            </a:r>
          </a:p>
          <a:p>
            <a:pPr lvl="1"/>
            <a:r>
              <a:rPr lang="en-US" dirty="0" smtClean="0"/>
              <a:t>Advertising </a:t>
            </a:r>
            <a:r>
              <a:rPr lang="en-US" dirty="0"/>
              <a:t>on the Internet is big business, and hence the “new” crime of </a:t>
            </a:r>
            <a:r>
              <a:rPr lang="en-US" b="1" dirty="0"/>
              <a:t>click fraud </a:t>
            </a:r>
            <a:r>
              <a:rPr lang="en-US" dirty="0"/>
              <a:t>is now a </a:t>
            </a:r>
            <a:r>
              <a:rPr lang="en-US" dirty="0" smtClean="0"/>
              <a:t>concern.</a:t>
            </a:r>
          </a:p>
          <a:p>
            <a:pPr lvl="1"/>
            <a:r>
              <a:rPr lang="en-US" dirty="0" smtClean="0"/>
              <a:t>Click </a:t>
            </a:r>
            <a:r>
              <a:rPr lang="en-US" dirty="0"/>
              <a:t>fraud involves a piece of malware that defrauds the advertising revenue counter engine through fraudulent user clicks</a:t>
            </a:r>
            <a:r>
              <a:rPr lang="en-US" dirty="0" smtClean="0"/>
              <a:t>.</a:t>
            </a:r>
          </a:p>
        </p:txBody>
      </p:sp>
    </p:spTree>
    <p:extLst>
      <p:ext uri="{BB962C8B-B14F-4D97-AF65-F5344CB8AC3E}">
        <p14:creationId xmlns:p14="http://schemas.microsoft.com/office/powerpoint/2010/main" val="88210541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HIPAA (</a:t>
            </a:r>
            <a:r>
              <a:rPr lang="en-US" altLang="en-US" i="1" dirty="0" smtClean="0"/>
              <a:t>continued</a:t>
            </a:r>
            <a:r>
              <a:rPr lang="en-US" altLang="en-US" dirty="0" smtClean="0"/>
              <a:t>)</a:t>
            </a:r>
          </a:p>
        </p:txBody>
      </p:sp>
      <p:sp>
        <p:nvSpPr>
          <p:cNvPr id="20483" name="Content Placeholder 2"/>
          <p:cNvSpPr>
            <a:spLocks noGrp="1"/>
          </p:cNvSpPr>
          <p:nvPr>
            <p:ph idx="1"/>
          </p:nvPr>
        </p:nvSpPr>
        <p:spPr/>
        <p:txBody>
          <a:bodyPr/>
          <a:lstStyle/>
          <a:p>
            <a:r>
              <a:rPr lang="en-US" dirty="0" smtClean="0"/>
              <a:t>These </a:t>
            </a:r>
            <a:r>
              <a:rPr lang="en-US" dirty="0"/>
              <a:t>standards leave to industry the task </a:t>
            </a:r>
            <a:r>
              <a:rPr lang="en-US" dirty="0" smtClean="0"/>
              <a:t>of specifying </a:t>
            </a:r>
            <a:r>
              <a:rPr lang="en-US" dirty="0"/>
              <a:t>the technical solutions and mandate compliance only to significant levels of protection </a:t>
            </a:r>
            <a:r>
              <a:rPr lang="en-US" dirty="0" smtClean="0"/>
              <a:t>as provided </a:t>
            </a:r>
            <a:r>
              <a:rPr lang="en-US" dirty="0"/>
              <a:t>by the rules being released by </a:t>
            </a:r>
            <a:r>
              <a:rPr lang="en-US" dirty="0" smtClean="0"/>
              <a:t>industry.</a:t>
            </a:r>
          </a:p>
          <a:p>
            <a:r>
              <a:rPr lang="en-US" altLang="en-US" dirty="0"/>
              <a:t>HIPAA’s language is built upon the concepts of Protected Health Information (PHI) and </a:t>
            </a:r>
            <a:r>
              <a:rPr lang="en-US" altLang="en-US" b="1" dirty="0"/>
              <a:t>Notice of Privacy Practices (NPP)</a:t>
            </a:r>
            <a:r>
              <a:rPr lang="en-US" altLang="en-US" dirty="0"/>
              <a:t>.</a:t>
            </a:r>
          </a:p>
          <a:p>
            <a:pPr lvl="1"/>
            <a:r>
              <a:rPr lang="en-US" altLang="en-US" dirty="0"/>
              <a:t>HIPAA describes “covered entities” including medical facilities, billing facilities, and insurance (third party payer) facilities</a:t>
            </a:r>
            <a:r>
              <a:rPr lang="en-US" altLang="en-US" dirty="0" smtClean="0"/>
              <a:t>.</a:t>
            </a:r>
            <a:endParaRPr lang="en-US" altLang="en-US" dirty="0"/>
          </a:p>
        </p:txBody>
      </p:sp>
    </p:spTree>
    <p:extLst>
      <p:ext uri="{BB962C8B-B14F-4D97-AF65-F5344CB8AC3E}">
        <p14:creationId xmlns:p14="http://schemas.microsoft.com/office/powerpoint/2010/main" val="33765785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Gramm-Leach-Bliley Act (GLBA)</a:t>
            </a:r>
          </a:p>
        </p:txBody>
      </p:sp>
      <p:sp>
        <p:nvSpPr>
          <p:cNvPr id="21507" name="Content Placeholder 2"/>
          <p:cNvSpPr>
            <a:spLocks noGrp="1"/>
          </p:cNvSpPr>
          <p:nvPr>
            <p:ph idx="1"/>
          </p:nvPr>
        </p:nvSpPr>
        <p:spPr/>
        <p:txBody>
          <a:bodyPr/>
          <a:lstStyle/>
          <a:p>
            <a:r>
              <a:rPr lang="en-US" altLang="en-US" dirty="0"/>
              <a:t>In the financial arena, GLBA introduced the U.S. consumer to </a:t>
            </a:r>
            <a:r>
              <a:rPr lang="en-US" altLang="en-US" dirty="0" smtClean="0"/>
              <a:t>privacy notices.</a:t>
            </a:r>
          </a:p>
          <a:p>
            <a:pPr lvl="1"/>
            <a:r>
              <a:rPr lang="en-US" altLang="en-US" dirty="0" smtClean="0"/>
              <a:t>Required firms </a:t>
            </a:r>
            <a:r>
              <a:rPr lang="en-US" altLang="en-US" dirty="0"/>
              <a:t>to disclose what they collect, how they protect </a:t>
            </a:r>
            <a:r>
              <a:rPr lang="en-US" altLang="en-US" dirty="0" smtClean="0"/>
              <a:t>the information</a:t>
            </a:r>
            <a:r>
              <a:rPr lang="en-US" altLang="en-US" dirty="0"/>
              <a:t>, and with whom they will share </a:t>
            </a:r>
            <a:r>
              <a:rPr lang="en-US" altLang="en-US" dirty="0" smtClean="0"/>
              <a:t>it</a:t>
            </a:r>
          </a:p>
          <a:p>
            <a:r>
              <a:rPr lang="en-US" altLang="en-US" dirty="0" smtClean="0"/>
              <a:t>Annual </a:t>
            </a:r>
            <a:r>
              <a:rPr lang="en-US" altLang="en-US" dirty="0"/>
              <a:t>notices are </a:t>
            </a:r>
            <a:r>
              <a:rPr lang="en-US" altLang="en-US" dirty="0" smtClean="0"/>
              <a:t>required as </a:t>
            </a:r>
            <a:r>
              <a:rPr lang="en-US" altLang="en-US" dirty="0"/>
              <a:t>well as the option for consumers to opt out of the data sharing</a:t>
            </a:r>
            <a:r>
              <a:rPr lang="en-US" altLang="en-US" dirty="0" smtClean="0"/>
              <a:t>.</a:t>
            </a:r>
          </a:p>
          <a:p>
            <a:r>
              <a:rPr lang="en-US" altLang="en-US" dirty="0" smtClean="0"/>
              <a:t>The </a:t>
            </a:r>
            <a:r>
              <a:rPr lang="en-US" altLang="en-US" dirty="0"/>
              <a:t>primary concept behind U.S. privacy laws in the financial arena is that consumers be allowed to opt out</a:t>
            </a:r>
            <a:r>
              <a:rPr lang="en-US" altLang="en-US" dirty="0" smtClean="0"/>
              <a:t>.</a:t>
            </a:r>
          </a:p>
        </p:txBody>
      </p:sp>
    </p:spTree>
    <p:extLst>
      <p:ext uri="{BB962C8B-B14F-4D97-AF65-F5344CB8AC3E}">
        <p14:creationId xmlns:p14="http://schemas.microsoft.com/office/powerpoint/2010/main" val="28715335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GLBA (</a:t>
            </a:r>
            <a:r>
              <a:rPr lang="en-US" altLang="en-US" i="1" dirty="0" smtClean="0"/>
              <a:t>continued</a:t>
            </a:r>
            <a:r>
              <a:rPr lang="en-US" altLang="en-US" dirty="0" smtClean="0"/>
              <a:t>)</a:t>
            </a:r>
          </a:p>
        </p:txBody>
      </p:sp>
      <p:sp>
        <p:nvSpPr>
          <p:cNvPr id="21507" name="Content Placeholder 2"/>
          <p:cNvSpPr>
            <a:spLocks noGrp="1"/>
          </p:cNvSpPr>
          <p:nvPr>
            <p:ph idx="1"/>
          </p:nvPr>
        </p:nvSpPr>
        <p:spPr/>
        <p:txBody>
          <a:bodyPr/>
          <a:lstStyle/>
          <a:p>
            <a:r>
              <a:rPr lang="en-US" altLang="en-US" dirty="0" smtClean="0"/>
              <a:t>GLBA requires specific </a:t>
            </a:r>
            <a:r>
              <a:rPr lang="en-US" altLang="en-US" dirty="0"/>
              <a:t>wording and </a:t>
            </a:r>
            <a:r>
              <a:rPr lang="en-US" altLang="en-US" dirty="0" smtClean="0"/>
              <a:t>notifications.</a:t>
            </a:r>
          </a:p>
          <a:p>
            <a:pPr lvl="1"/>
            <a:r>
              <a:rPr lang="en-US" altLang="en-US" dirty="0" smtClean="0"/>
              <a:t>Also requires </a:t>
            </a:r>
            <a:r>
              <a:rPr lang="en-US" altLang="en-US" dirty="0"/>
              <a:t>firms to </a:t>
            </a:r>
            <a:r>
              <a:rPr lang="en-US" altLang="en-US" dirty="0" smtClean="0"/>
              <a:t>appoint a </a:t>
            </a:r>
            <a:r>
              <a:rPr lang="en-US" altLang="en-US" dirty="0"/>
              <a:t>privacy </a:t>
            </a:r>
            <a:r>
              <a:rPr lang="en-US" altLang="en-US" dirty="0" smtClean="0"/>
              <a:t>officer</a:t>
            </a:r>
          </a:p>
          <a:p>
            <a:r>
              <a:rPr lang="en-US" altLang="en-US" dirty="0" smtClean="0"/>
              <a:t>Most </a:t>
            </a:r>
            <a:r>
              <a:rPr lang="en-US" altLang="en-US" dirty="0"/>
              <a:t>U.S. consumers have witnessed the results of GLBA</a:t>
            </a:r>
            <a:r>
              <a:rPr lang="en-US" altLang="en-US" dirty="0" smtClean="0"/>
              <a:t>, every </a:t>
            </a:r>
            <a:r>
              <a:rPr lang="en-US" altLang="en-US" dirty="0"/>
              <a:t>year receiving privacy notices from their banks and credit card </a:t>
            </a:r>
            <a:r>
              <a:rPr lang="en-US" altLang="en-US" dirty="0" smtClean="0"/>
              <a:t>companies.</a:t>
            </a:r>
          </a:p>
          <a:p>
            <a:r>
              <a:rPr lang="en-US" altLang="en-US" dirty="0" smtClean="0"/>
              <a:t>These </a:t>
            </a:r>
            <a:r>
              <a:rPr lang="en-US" altLang="en-US" dirty="0"/>
              <a:t>notices are one of the visible effects of GLBA on changing </a:t>
            </a:r>
            <a:r>
              <a:rPr lang="en-US" altLang="en-US" dirty="0" smtClean="0"/>
              <a:t>the role </a:t>
            </a:r>
            <a:r>
              <a:rPr lang="en-US" altLang="en-US" dirty="0"/>
              <a:t>of privacy associated with financial information.</a:t>
            </a:r>
            <a:endParaRPr lang="en-US" altLang="en-US" dirty="0" smtClean="0"/>
          </a:p>
        </p:txBody>
      </p:sp>
    </p:spTree>
    <p:extLst>
      <p:ext uri="{BB962C8B-B14F-4D97-AF65-F5344CB8AC3E}">
        <p14:creationId xmlns:p14="http://schemas.microsoft.com/office/powerpoint/2010/main" val="2570542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California Senate Bill 1386 (SB 1386)</a:t>
            </a:r>
          </a:p>
        </p:txBody>
      </p:sp>
      <p:sp>
        <p:nvSpPr>
          <p:cNvPr id="22531" name="Content Placeholder 2"/>
          <p:cNvSpPr>
            <a:spLocks noGrp="1"/>
          </p:cNvSpPr>
          <p:nvPr>
            <p:ph idx="1"/>
          </p:nvPr>
        </p:nvSpPr>
        <p:spPr/>
        <p:txBody>
          <a:bodyPr/>
          <a:lstStyle/>
          <a:p>
            <a:r>
              <a:rPr lang="en-US" altLang="en-US" dirty="0" smtClean="0"/>
              <a:t>SB 1386 is a landmark law concerning information disclosures.</a:t>
            </a:r>
          </a:p>
          <a:p>
            <a:r>
              <a:rPr lang="en-US" altLang="en-US" dirty="0" smtClean="0"/>
              <a:t>It mandates that Californians be notified whenever PII is lost or disclosed.</a:t>
            </a:r>
          </a:p>
          <a:p>
            <a:pPr lvl="1"/>
            <a:r>
              <a:rPr lang="en-US" altLang="en-US" dirty="0" smtClean="0"/>
              <a:t>Since the passage of SB 1386, numerous other states have modeled legislation on this bill.</a:t>
            </a:r>
          </a:p>
          <a:p>
            <a:pPr lvl="1"/>
            <a:r>
              <a:rPr lang="en-US" altLang="en-US" dirty="0"/>
              <a:t>The current list </a:t>
            </a:r>
            <a:r>
              <a:rPr lang="en-US" altLang="en-US" dirty="0" smtClean="0"/>
              <a:t>of U.S</a:t>
            </a:r>
            <a:r>
              <a:rPr lang="en-US" altLang="en-US" dirty="0"/>
              <a:t>. states and territories that require disclosure notices is up to 49, with </a:t>
            </a:r>
            <a:r>
              <a:rPr lang="en-US" altLang="en-US" dirty="0" smtClean="0"/>
              <a:t>only Alabama</a:t>
            </a:r>
            <a:r>
              <a:rPr lang="en-US" altLang="en-US" dirty="0"/>
              <a:t>, New Mexico, and South Dakota without bills.</a:t>
            </a:r>
            <a:endParaRPr lang="en-US" altLang="en-US" dirty="0" smtClean="0"/>
          </a:p>
        </p:txBody>
      </p:sp>
    </p:spTree>
    <p:extLst>
      <p:ext uri="{BB962C8B-B14F-4D97-AF65-F5344CB8AC3E}">
        <p14:creationId xmlns:p14="http://schemas.microsoft.com/office/powerpoint/2010/main" val="30188133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U.S. Banking Rules and Regulations</a:t>
            </a:r>
          </a:p>
        </p:txBody>
      </p:sp>
      <p:sp>
        <p:nvSpPr>
          <p:cNvPr id="23555" name="Content Placeholder 2"/>
          <p:cNvSpPr>
            <a:spLocks noGrp="1"/>
          </p:cNvSpPr>
          <p:nvPr>
            <p:ph idx="1"/>
          </p:nvPr>
        </p:nvSpPr>
        <p:spPr/>
        <p:txBody>
          <a:bodyPr/>
          <a:lstStyle/>
          <a:p>
            <a:r>
              <a:rPr lang="en-US" altLang="en-US" dirty="0" smtClean="0"/>
              <a:t>It became industry practice to write additional information on a check to assist a firm in later tracking down the drafting party.</a:t>
            </a:r>
          </a:p>
          <a:p>
            <a:pPr lvl="1"/>
            <a:r>
              <a:rPr lang="en-US" altLang="en-US" dirty="0" smtClean="0"/>
              <a:t>This information included items such as address, work phone number, a credit card number, and so on.</a:t>
            </a:r>
          </a:p>
          <a:p>
            <a:pPr lvl="1"/>
            <a:r>
              <a:rPr lang="en-US" altLang="en-US" dirty="0" smtClean="0"/>
              <a:t>This led to the co-location of information about an individual, and this information was used at times to perform a crime of </a:t>
            </a:r>
            <a:r>
              <a:rPr lang="en-US" altLang="en-US" b="1" dirty="0" smtClean="0"/>
              <a:t>identity theft</a:t>
            </a:r>
            <a:r>
              <a:rPr lang="en-US" altLang="en-US" dirty="0" smtClean="0"/>
              <a:t>.</a:t>
            </a:r>
          </a:p>
          <a:p>
            <a:pPr lvl="1"/>
            <a:r>
              <a:rPr lang="en-US" altLang="en-US" dirty="0" smtClean="0"/>
              <a:t>To combat this and prevent the gathering of this type of information, a series of banking and financial regulations were issued to prohibit this form of information collection.</a:t>
            </a:r>
          </a:p>
        </p:txBody>
      </p:sp>
    </p:spTree>
    <p:extLst>
      <p:ext uri="{BB962C8B-B14F-4D97-AF65-F5344CB8AC3E}">
        <p14:creationId xmlns:p14="http://schemas.microsoft.com/office/powerpoint/2010/main" val="35124888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Payment Card Industry Data Security Standard (PCI DSS)</a:t>
            </a:r>
          </a:p>
        </p:txBody>
      </p:sp>
      <p:sp>
        <p:nvSpPr>
          <p:cNvPr id="24579" name="Content Placeholder 2"/>
          <p:cNvSpPr>
            <a:spLocks noGrp="1"/>
          </p:cNvSpPr>
          <p:nvPr>
            <p:ph idx="1"/>
          </p:nvPr>
        </p:nvSpPr>
        <p:spPr/>
        <p:txBody>
          <a:bodyPr/>
          <a:lstStyle/>
          <a:p>
            <a:r>
              <a:rPr lang="en-US" altLang="en-US" dirty="0" smtClean="0"/>
              <a:t>This standard provides guidance on what elements of a credit card transaction need protection and the level of expected protection.</a:t>
            </a:r>
          </a:p>
          <a:p>
            <a:r>
              <a:rPr lang="en-US" altLang="en-US" dirty="0" smtClean="0"/>
              <a:t>PCI DSS is not a law.</a:t>
            </a:r>
          </a:p>
          <a:p>
            <a:pPr lvl="1"/>
            <a:r>
              <a:rPr lang="en-US" altLang="en-US" dirty="0" smtClean="0"/>
              <a:t>It is a contractual regulation, enforced through a series of fines and fees associated with performing business in this space.</a:t>
            </a:r>
          </a:p>
          <a:p>
            <a:r>
              <a:rPr lang="en-US" altLang="en-US" dirty="0" smtClean="0"/>
              <a:t>PCI DSS was a reaction to two phenomena, data disclosures and identity theft.</a:t>
            </a:r>
          </a:p>
        </p:txBody>
      </p:sp>
    </p:spTree>
    <p:extLst>
      <p:ext uri="{BB962C8B-B14F-4D97-AF65-F5344CB8AC3E}">
        <p14:creationId xmlns:p14="http://schemas.microsoft.com/office/powerpoint/2010/main" val="12680881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Fair Credit Reporting Act (FCRA)</a:t>
            </a:r>
          </a:p>
        </p:txBody>
      </p:sp>
      <p:sp>
        <p:nvSpPr>
          <p:cNvPr id="25603" name="Content Placeholder 2"/>
          <p:cNvSpPr>
            <a:spLocks noGrp="1"/>
          </p:cNvSpPr>
          <p:nvPr>
            <p:ph idx="1"/>
          </p:nvPr>
        </p:nvSpPr>
        <p:spPr/>
        <p:txBody>
          <a:bodyPr/>
          <a:lstStyle/>
          <a:p>
            <a:r>
              <a:rPr lang="en-US" altLang="en-US" dirty="0" smtClean="0"/>
              <a:t>This act requires that the agencies provide consumers notice of their rights and responsibilities.</a:t>
            </a:r>
          </a:p>
          <a:p>
            <a:r>
              <a:rPr lang="en-US" altLang="en-US" dirty="0" smtClean="0"/>
              <a:t>The agencies are required to perform timely investigations on inaccuracies reported by consumers.</a:t>
            </a:r>
          </a:p>
          <a:p>
            <a:r>
              <a:rPr lang="en-US" altLang="en-US" dirty="0" smtClean="0"/>
              <a:t>The act also has technical issues associated with data integrity, data destruction, data retention, and consumer and third-party access to data.</a:t>
            </a:r>
          </a:p>
        </p:txBody>
      </p:sp>
    </p:spTree>
    <p:extLst>
      <p:ext uri="{BB962C8B-B14F-4D97-AF65-F5344CB8AC3E}">
        <p14:creationId xmlns:p14="http://schemas.microsoft.com/office/powerpoint/2010/main" val="1906783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Fair and Accurate Credit Transactions Act (FACTA)</a:t>
            </a:r>
          </a:p>
        </p:txBody>
      </p:sp>
      <p:sp>
        <p:nvSpPr>
          <p:cNvPr id="26627" name="Content Placeholder 2"/>
          <p:cNvSpPr>
            <a:spLocks noGrp="1"/>
          </p:cNvSpPr>
          <p:nvPr>
            <p:ph idx="1"/>
          </p:nvPr>
        </p:nvSpPr>
        <p:spPr/>
        <p:txBody>
          <a:bodyPr/>
          <a:lstStyle/>
          <a:p>
            <a:r>
              <a:rPr lang="en-US" altLang="en-US" dirty="0" smtClean="0"/>
              <a:t>The FACTA of 2003 was passed to enact stronger protections for consumer information from identity theft, errors, and omissions.</a:t>
            </a:r>
          </a:p>
        </p:txBody>
      </p:sp>
    </p:spTree>
    <p:extLst>
      <p:ext uri="{BB962C8B-B14F-4D97-AF65-F5344CB8AC3E}">
        <p14:creationId xmlns:p14="http://schemas.microsoft.com/office/powerpoint/2010/main" val="12118570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FACTA</a:t>
            </a:r>
            <a:r>
              <a:rPr lang="en-US" altLang="en-US" dirty="0"/>
              <a:t> </a:t>
            </a:r>
            <a:r>
              <a:rPr lang="en-US" altLang="en-US" dirty="0" smtClean="0"/>
              <a:t>(</a:t>
            </a:r>
            <a:r>
              <a:rPr lang="en-US" altLang="en-US" i="1" dirty="0" smtClean="0"/>
              <a:t>continued</a:t>
            </a:r>
            <a:r>
              <a:rPr lang="en-US" altLang="en-US" dirty="0" smtClean="0"/>
              <a:t>)</a:t>
            </a:r>
          </a:p>
        </p:txBody>
      </p:sp>
      <p:sp>
        <p:nvSpPr>
          <p:cNvPr id="26627" name="Content Placeholder 2"/>
          <p:cNvSpPr>
            <a:spLocks noGrp="1"/>
          </p:cNvSpPr>
          <p:nvPr>
            <p:ph idx="1"/>
          </p:nvPr>
        </p:nvSpPr>
        <p:spPr/>
        <p:txBody>
          <a:bodyPr/>
          <a:lstStyle/>
          <a:p>
            <a:r>
              <a:rPr lang="en-US" altLang="en-US" dirty="0"/>
              <a:t>FACTA amended portions of FCRA to:</a:t>
            </a:r>
          </a:p>
          <a:p>
            <a:pPr lvl="1"/>
            <a:r>
              <a:rPr lang="en-US" altLang="en-US" dirty="0"/>
              <a:t>Improve the accuracy of customer records in consumer reporting agencies</a:t>
            </a:r>
          </a:p>
          <a:p>
            <a:pPr lvl="1"/>
            <a:r>
              <a:rPr lang="en-US" altLang="en-US" dirty="0"/>
              <a:t>Improve timely resolution of consumer complaints concerning inaccuracies</a:t>
            </a:r>
          </a:p>
          <a:p>
            <a:pPr lvl="1"/>
            <a:r>
              <a:rPr lang="en-US" altLang="en-US" dirty="0"/>
              <a:t>Make businesses take reasonable steps to protect information that can lead to identity theft</a:t>
            </a:r>
          </a:p>
        </p:txBody>
      </p:sp>
    </p:spTree>
    <p:extLst>
      <p:ext uri="{BB962C8B-B14F-4D97-AF65-F5344CB8AC3E}">
        <p14:creationId xmlns:p14="http://schemas.microsoft.com/office/powerpoint/2010/main" val="13068225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FACTA </a:t>
            </a:r>
            <a:r>
              <a:rPr lang="en-US" dirty="0"/>
              <a:t>(</a:t>
            </a:r>
            <a:r>
              <a:rPr lang="en-US" i="1" dirty="0"/>
              <a:t>continued</a:t>
            </a:r>
            <a:r>
              <a:rPr lang="en-US" dirty="0" smtClean="0"/>
              <a:t>)</a:t>
            </a:r>
            <a:endParaRPr lang="en-US" dirty="0"/>
          </a:p>
        </p:txBody>
      </p:sp>
      <p:sp>
        <p:nvSpPr>
          <p:cNvPr id="27650" name="Content Placeholder 2"/>
          <p:cNvSpPr>
            <a:spLocks noGrp="1"/>
          </p:cNvSpPr>
          <p:nvPr>
            <p:ph idx="1"/>
          </p:nvPr>
        </p:nvSpPr>
        <p:spPr/>
        <p:txBody>
          <a:bodyPr/>
          <a:lstStyle/>
          <a:p>
            <a:r>
              <a:rPr lang="en-US" altLang="en-US" dirty="0" smtClean="0"/>
              <a:t>FACTA includes other “disposal rules” associated with consumer information.</a:t>
            </a:r>
          </a:p>
          <a:p>
            <a:r>
              <a:rPr lang="en-US" altLang="en-US" dirty="0" smtClean="0"/>
              <a:t>FACTA mandates that information that is no longer needed must be properly disposed of, either by burning, pulverizing, or shredding.</a:t>
            </a:r>
          </a:p>
          <a:p>
            <a:r>
              <a:rPr lang="en-US" altLang="en-US" dirty="0" smtClean="0"/>
              <a:t>Any electronic information must be irreversibly destroyed or erased.</a:t>
            </a:r>
          </a:p>
        </p:txBody>
      </p:sp>
    </p:spTree>
    <p:extLst>
      <p:ext uri="{BB962C8B-B14F-4D97-AF65-F5344CB8AC3E}">
        <p14:creationId xmlns:p14="http://schemas.microsoft.com/office/powerpoint/2010/main" val="4079524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Cybercrime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smtClean="0"/>
              <a:t>Today’s </a:t>
            </a:r>
            <a:r>
              <a:rPr lang="en-US" dirty="0"/>
              <a:t>cyber criminals use computers as tools to steal intellectual property or other valuable data and then subsequently market these materials through underground online </a:t>
            </a:r>
            <a:r>
              <a:rPr lang="en-US" dirty="0" smtClean="0"/>
              <a:t>forums.</a:t>
            </a:r>
          </a:p>
          <a:p>
            <a:pPr lvl="1"/>
            <a:r>
              <a:rPr lang="en-US" dirty="0" smtClean="0"/>
              <a:t>Using </a:t>
            </a:r>
            <a:r>
              <a:rPr lang="en-US" dirty="0"/>
              <a:t>the computer to physically isolate the criminal from the direct event of the crime has made the investigation and prosecution of these crimes much more challenging for authorities</a:t>
            </a:r>
            <a:r>
              <a:rPr lang="en-US" dirty="0" smtClean="0"/>
              <a:t>.</a:t>
            </a:r>
          </a:p>
        </p:txBody>
      </p:sp>
    </p:spTree>
    <p:extLst>
      <p:ext uri="{BB962C8B-B14F-4D97-AF65-F5344CB8AC3E}">
        <p14:creationId xmlns:p14="http://schemas.microsoft.com/office/powerpoint/2010/main" val="2075641231"/>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FACTA </a:t>
            </a:r>
            <a:r>
              <a:rPr lang="en-US" dirty="0"/>
              <a:t>(</a:t>
            </a:r>
            <a:r>
              <a:rPr lang="en-US" i="1" dirty="0"/>
              <a:t>continued</a:t>
            </a:r>
            <a:r>
              <a:rPr lang="en-US" dirty="0" smtClean="0"/>
              <a:t>)</a:t>
            </a:r>
            <a:endParaRPr lang="en-US" dirty="0"/>
          </a:p>
        </p:txBody>
      </p:sp>
      <p:sp>
        <p:nvSpPr>
          <p:cNvPr id="27650" name="Content Placeholder 2"/>
          <p:cNvSpPr>
            <a:spLocks noGrp="1"/>
          </p:cNvSpPr>
          <p:nvPr>
            <p:ph idx="1"/>
          </p:nvPr>
        </p:nvSpPr>
        <p:spPr/>
        <p:txBody>
          <a:bodyPr/>
          <a:lstStyle/>
          <a:p>
            <a:r>
              <a:rPr lang="en-US" altLang="en-US" dirty="0" smtClean="0"/>
              <a:t>Should third-party firms be used for disposal, the rules still pertain to the original contracting party.</a:t>
            </a:r>
          </a:p>
          <a:p>
            <a:pPr lvl="1"/>
            <a:r>
              <a:rPr lang="en-US" altLang="en-US" dirty="0" smtClean="0"/>
              <a:t>Third parties should be selected with care and monitored for compliance.</a:t>
            </a:r>
          </a:p>
        </p:txBody>
      </p:sp>
    </p:spTree>
    <p:extLst>
      <p:ext uri="{BB962C8B-B14F-4D97-AF65-F5344CB8AC3E}">
        <p14:creationId xmlns:p14="http://schemas.microsoft.com/office/powerpoint/2010/main" val="24208236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Non-Federal Privacy Concerns in </a:t>
            </a:r>
            <a:br>
              <a:rPr lang="en-US" altLang="en-US" dirty="0" smtClean="0"/>
            </a:br>
            <a:r>
              <a:rPr lang="en-US" altLang="en-US" dirty="0" smtClean="0"/>
              <a:t>the United States</a:t>
            </a:r>
          </a:p>
        </p:txBody>
      </p:sp>
      <p:sp>
        <p:nvSpPr>
          <p:cNvPr id="28675" name="Content Placeholder 2"/>
          <p:cNvSpPr>
            <a:spLocks noGrp="1"/>
          </p:cNvSpPr>
          <p:nvPr>
            <p:ph idx="1"/>
          </p:nvPr>
        </p:nvSpPr>
        <p:spPr/>
        <p:txBody>
          <a:bodyPr/>
          <a:lstStyle/>
          <a:p>
            <a:r>
              <a:rPr lang="en-US" altLang="en-US" dirty="0" smtClean="0"/>
              <a:t>State and local governments have significant information holdings associated with individuals.</a:t>
            </a:r>
          </a:p>
          <a:p>
            <a:pPr lvl="1"/>
            <a:r>
              <a:rPr lang="en-US" altLang="en-US" dirty="0" smtClean="0"/>
              <a:t>It is not uncommon for the quantity and detail of information to increase as proximity to individuals increases.</a:t>
            </a:r>
          </a:p>
          <a:p>
            <a:pPr lvl="1"/>
            <a:r>
              <a:rPr lang="en-US" altLang="en-US" dirty="0" smtClean="0"/>
              <a:t>Local governments have significant quantities of government-compiled personal information (such as property ownership, court records, voter registration, fictitious business names, vital records, and so forth).</a:t>
            </a:r>
          </a:p>
        </p:txBody>
      </p:sp>
    </p:spTree>
    <p:extLst>
      <p:ext uri="{BB962C8B-B14F-4D97-AF65-F5344CB8AC3E}">
        <p14:creationId xmlns:p14="http://schemas.microsoft.com/office/powerpoint/2010/main" val="19851966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Non-Federal Privacy Concerns in </a:t>
            </a:r>
            <a:br>
              <a:rPr lang="en-US" altLang="en-US" dirty="0" smtClean="0"/>
            </a:br>
            <a:r>
              <a:rPr lang="en-US" altLang="en-US" dirty="0" smtClean="0"/>
              <a:t>the United States (</a:t>
            </a:r>
            <a:r>
              <a:rPr lang="en-US" altLang="en-US" i="1" dirty="0" smtClean="0"/>
              <a:t>continued</a:t>
            </a:r>
            <a:r>
              <a:rPr lang="en-US" altLang="en-US" dirty="0" smtClean="0"/>
              <a:t>)</a:t>
            </a:r>
          </a:p>
        </p:txBody>
      </p:sp>
      <p:sp>
        <p:nvSpPr>
          <p:cNvPr id="28675" name="Content Placeholder 2"/>
          <p:cNvSpPr>
            <a:spLocks noGrp="1"/>
          </p:cNvSpPr>
          <p:nvPr>
            <p:ph idx="1"/>
          </p:nvPr>
        </p:nvSpPr>
        <p:spPr/>
        <p:txBody>
          <a:bodyPr/>
          <a:lstStyle/>
          <a:p>
            <a:r>
              <a:rPr lang="en-US" altLang="en-US" dirty="0"/>
              <a:t>Only about </a:t>
            </a:r>
            <a:r>
              <a:rPr lang="en-US" altLang="en-US" dirty="0" smtClean="0"/>
              <a:t>half the </a:t>
            </a:r>
            <a:r>
              <a:rPr lang="en-US" altLang="en-US" dirty="0"/>
              <a:t>states have similar privacy acts concerning state government agencies</a:t>
            </a:r>
            <a:r>
              <a:rPr lang="en-US" altLang="en-US" dirty="0" smtClean="0"/>
              <a:t>’ handling </a:t>
            </a:r>
            <a:r>
              <a:rPr lang="en-US" altLang="en-US" dirty="0"/>
              <a:t>of personal information</a:t>
            </a:r>
            <a:r>
              <a:rPr lang="en-US" altLang="en-US" dirty="0" smtClean="0"/>
              <a:t>.</a:t>
            </a:r>
          </a:p>
          <a:p>
            <a:pPr lvl="1"/>
            <a:r>
              <a:rPr lang="en-US" altLang="en-US" dirty="0" smtClean="0"/>
              <a:t>In </a:t>
            </a:r>
            <a:r>
              <a:rPr lang="en-US" altLang="en-US" dirty="0"/>
              <a:t>California, this statute is the Information Practices Act</a:t>
            </a:r>
            <a:r>
              <a:rPr lang="en-US" altLang="en-US" dirty="0" smtClean="0"/>
              <a:t>.</a:t>
            </a:r>
          </a:p>
          <a:p>
            <a:r>
              <a:rPr lang="en-US" dirty="0"/>
              <a:t>Each state that has such protection provisions does </a:t>
            </a:r>
            <a:r>
              <a:rPr lang="en-US" dirty="0" smtClean="0"/>
              <a:t>so under </a:t>
            </a:r>
            <a:r>
              <a:rPr lang="en-US" dirty="0"/>
              <a:t>its own set of rules and regulations, creating a patchwork </a:t>
            </a:r>
            <a:r>
              <a:rPr lang="en-US" dirty="0" smtClean="0"/>
              <a:t>approach to </a:t>
            </a:r>
            <a:r>
              <a:rPr lang="en-US" dirty="0"/>
              <a:t>this topic</a:t>
            </a:r>
            <a:r>
              <a:rPr lang="en-US" dirty="0" smtClean="0"/>
              <a:t>.</a:t>
            </a:r>
            <a:endParaRPr lang="en-US" altLang="en-US" dirty="0" smtClean="0"/>
          </a:p>
        </p:txBody>
      </p:sp>
    </p:spTree>
    <p:extLst>
      <p:ext uri="{BB962C8B-B14F-4D97-AF65-F5344CB8AC3E}">
        <p14:creationId xmlns:p14="http://schemas.microsoft.com/office/powerpoint/2010/main" val="2670736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11 Legal, Ethical and Privacy Issues – Part 4</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1256523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t>International Privacy Laws</a:t>
            </a:r>
          </a:p>
        </p:txBody>
      </p:sp>
      <p:sp>
        <p:nvSpPr>
          <p:cNvPr id="29699" name="Content Placeholder 2"/>
          <p:cNvSpPr>
            <a:spLocks noGrp="1"/>
          </p:cNvSpPr>
          <p:nvPr>
            <p:ph idx="1"/>
          </p:nvPr>
        </p:nvSpPr>
        <p:spPr/>
        <p:txBody>
          <a:bodyPr/>
          <a:lstStyle/>
          <a:p>
            <a:r>
              <a:rPr lang="en-US" altLang="en-US" dirty="0" smtClean="0"/>
              <a:t>Privacy is not a U.S.-centric phenomenon, but it does have strong cultural biases.</a:t>
            </a:r>
          </a:p>
          <a:p>
            <a:r>
              <a:rPr lang="en-US" altLang="en-US" dirty="0" smtClean="0"/>
              <a:t>Legal </a:t>
            </a:r>
            <a:r>
              <a:rPr lang="en-US" altLang="en-US" dirty="0"/>
              <a:t>protections for privacy tend to follow the socio-cultural </a:t>
            </a:r>
            <a:r>
              <a:rPr lang="en-US" altLang="en-US" dirty="0" smtClean="0"/>
              <a:t>norms by geography.</a:t>
            </a:r>
          </a:p>
          <a:p>
            <a:pPr lvl="1"/>
            <a:r>
              <a:rPr lang="en-US" altLang="en-US" dirty="0" smtClean="0"/>
              <a:t>There are </a:t>
            </a:r>
            <a:r>
              <a:rPr lang="en-US" altLang="en-US" dirty="0"/>
              <a:t>different policies in European nations than </a:t>
            </a:r>
            <a:r>
              <a:rPr lang="en-US" altLang="en-US" dirty="0" smtClean="0"/>
              <a:t>in the </a:t>
            </a:r>
            <a:r>
              <a:rPr lang="en-US" altLang="en-US" dirty="0"/>
              <a:t>United States</a:t>
            </a:r>
            <a:r>
              <a:rPr lang="en-US" altLang="en-US" dirty="0" smtClean="0"/>
              <a:t>.</a:t>
            </a:r>
          </a:p>
          <a:p>
            <a:r>
              <a:rPr lang="en-US" altLang="en-US" dirty="0" smtClean="0"/>
              <a:t>In </a:t>
            </a:r>
            <a:r>
              <a:rPr lang="en-US" altLang="en-US" dirty="0"/>
              <a:t>the United States, the primary path to privacy is via </a:t>
            </a:r>
            <a:r>
              <a:rPr lang="en-US" altLang="en-US" b="1" dirty="0" smtClean="0"/>
              <a:t>opt-out</a:t>
            </a:r>
            <a:r>
              <a:rPr lang="en-US" altLang="en-US" dirty="0"/>
              <a:t>, whereas in Europe and other countries, it is via </a:t>
            </a:r>
            <a:r>
              <a:rPr lang="en-US" altLang="en-US" b="1" dirty="0"/>
              <a:t>opt-in</a:t>
            </a:r>
            <a:r>
              <a:rPr lang="en-US" altLang="en-US" dirty="0" smtClean="0"/>
              <a:t>.</a:t>
            </a:r>
          </a:p>
        </p:txBody>
      </p:sp>
    </p:spTree>
    <p:extLst>
      <p:ext uri="{BB962C8B-B14F-4D97-AF65-F5344CB8AC3E}">
        <p14:creationId xmlns:p14="http://schemas.microsoft.com/office/powerpoint/2010/main" val="22619848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t>International Privacy Laws (</a:t>
            </a:r>
            <a:r>
              <a:rPr lang="en-US" altLang="en-US" i="1" dirty="0" smtClean="0"/>
              <a:t>continued</a:t>
            </a:r>
            <a:r>
              <a:rPr lang="en-US" altLang="en-US" dirty="0" smtClean="0"/>
              <a:t>)</a:t>
            </a:r>
          </a:p>
        </p:txBody>
      </p:sp>
      <p:sp>
        <p:nvSpPr>
          <p:cNvPr id="29699" name="Content Placeholder 2"/>
          <p:cNvSpPr>
            <a:spLocks noGrp="1"/>
          </p:cNvSpPr>
          <p:nvPr>
            <p:ph idx="1"/>
          </p:nvPr>
        </p:nvSpPr>
        <p:spPr/>
        <p:txBody>
          <a:bodyPr/>
          <a:lstStyle/>
          <a:p>
            <a:r>
              <a:rPr lang="en-US" altLang="en-US" dirty="0"/>
              <a:t>In the U.S., a consumer </a:t>
            </a:r>
            <a:r>
              <a:rPr lang="en-US" altLang="en-US" dirty="0" smtClean="0"/>
              <a:t>must notify </a:t>
            </a:r>
            <a:r>
              <a:rPr lang="en-US" altLang="en-US" dirty="0"/>
              <a:t>a firm that they wish to block the sharing of personal </a:t>
            </a:r>
            <a:r>
              <a:rPr lang="en-US" altLang="en-US" dirty="0" smtClean="0"/>
              <a:t>information.</a:t>
            </a:r>
          </a:p>
          <a:p>
            <a:pPr lvl="1"/>
            <a:r>
              <a:rPr lang="en-US" altLang="en-US" dirty="0" smtClean="0"/>
              <a:t>Otherwise, </a:t>
            </a:r>
            <a:r>
              <a:rPr lang="en-US" altLang="en-US" dirty="0"/>
              <a:t>the firm has permission by </a:t>
            </a:r>
            <a:r>
              <a:rPr lang="en-US" altLang="en-US" dirty="0" smtClean="0"/>
              <a:t>default.</a:t>
            </a:r>
          </a:p>
          <a:p>
            <a:r>
              <a:rPr lang="en-US" altLang="en-US" dirty="0" smtClean="0"/>
              <a:t>In </a:t>
            </a:r>
            <a:r>
              <a:rPr lang="en-US" altLang="en-US" dirty="0"/>
              <a:t>the EU, sharing is </a:t>
            </a:r>
            <a:r>
              <a:rPr lang="en-US" altLang="en-US" dirty="0" smtClean="0"/>
              <a:t>blocked unless </a:t>
            </a:r>
            <a:r>
              <a:rPr lang="en-US" altLang="en-US" dirty="0"/>
              <a:t>the customer specifically opts in to allow </a:t>
            </a:r>
            <a:r>
              <a:rPr lang="en-US" altLang="en-US" dirty="0" smtClean="0"/>
              <a:t>it.</a:t>
            </a:r>
          </a:p>
          <a:p>
            <a:r>
              <a:rPr lang="en-US" dirty="0"/>
              <a:t>The Far East has significantly different cultural norms with respect to individualism vs. collectivism</a:t>
            </a:r>
            <a:r>
              <a:rPr lang="en-US" dirty="0" smtClean="0"/>
              <a:t>, and </a:t>
            </a:r>
            <a:r>
              <a:rPr lang="en-US" dirty="0"/>
              <a:t>this is seen in their privacy laws as </a:t>
            </a:r>
            <a:r>
              <a:rPr lang="en-US" dirty="0" smtClean="0"/>
              <a:t>well.</a:t>
            </a:r>
            <a:endParaRPr lang="en-US" altLang="en-US" dirty="0" smtClean="0"/>
          </a:p>
        </p:txBody>
      </p:sp>
    </p:spTree>
    <p:extLst>
      <p:ext uri="{BB962C8B-B14F-4D97-AF65-F5344CB8AC3E}">
        <p14:creationId xmlns:p14="http://schemas.microsoft.com/office/powerpoint/2010/main" val="37022912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t>International Privacy Laws (</a:t>
            </a:r>
            <a:r>
              <a:rPr lang="en-US" altLang="en-US" i="1" dirty="0" smtClean="0"/>
              <a:t>continued</a:t>
            </a:r>
            <a:r>
              <a:rPr lang="en-US" altLang="en-US" dirty="0" smtClean="0"/>
              <a:t>)</a:t>
            </a:r>
          </a:p>
        </p:txBody>
      </p:sp>
      <p:sp>
        <p:nvSpPr>
          <p:cNvPr id="29699" name="Content Placeholder 2"/>
          <p:cNvSpPr>
            <a:spLocks noGrp="1"/>
          </p:cNvSpPr>
          <p:nvPr>
            <p:ph idx="1"/>
          </p:nvPr>
        </p:nvSpPr>
        <p:spPr/>
        <p:txBody>
          <a:bodyPr/>
          <a:lstStyle/>
          <a:p>
            <a:r>
              <a:rPr lang="en-US" altLang="en-US" dirty="0">
                <a:ea typeface="ヒラギノ角ゴ Pro W3" pitchFamily="-112" charset="-128"/>
              </a:rPr>
              <a:t>Even in countries with common borders, distinct differences exist, such as the United States and </a:t>
            </a:r>
            <a:r>
              <a:rPr lang="en-US" altLang="en-US" dirty="0" smtClean="0">
                <a:ea typeface="ヒラギノ角ゴ Pro W3" pitchFamily="-112" charset="-128"/>
              </a:rPr>
              <a:t>Canada.</a:t>
            </a:r>
            <a:endParaRPr lang="en-US" altLang="en-US" dirty="0" smtClean="0"/>
          </a:p>
          <a:p>
            <a:r>
              <a:rPr lang="en-US" altLang="en-US" dirty="0" smtClean="0"/>
              <a:t>One </a:t>
            </a:r>
            <a:r>
              <a:rPr lang="en-US" altLang="en-US" dirty="0"/>
              <a:t>of the primary sources of intellectual and political thought on privacy has been the Organization for Economic Co-operation and Development (OECD</a:t>
            </a:r>
            <a:r>
              <a:rPr lang="en-US" altLang="en-US" dirty="0" smtClean="0"/>
              <a:t>), a multinational entity.</a:t>
            </a:r>
          </a:p>
          <a:p>
            <a:r>
              <a:rPr lang="en-US" altLang="en-US" dirty="0" smtClean="0"/>
              <a:t>OECD has </a:t>
            </a:r>
            <a:r>
              <a:rPr lang="en-US" altLang="en-US" dirty="0"/>
              <a:t>for decades conducted multilateral discussions and policy formation on </a:t>
            </a:r>
            <a:r>
              <a:rPr lang="en-US" altLang="en-US" dirty="0" smtClean="0"/>
              <a:t>a wide </a:t>
            </a:r>
            <a:r>
              <a:rPr lang="en-US" altLang="en-US" dirty="0"/>
              <a:t>range of topics, including privacy.</a:t>
            </a:r>
          </a:p>
        </p:txBody>
      </p:sp>
    </p:spTree>
    <p:extLst>
      <p:ext uri="{BB962C8B-B14F-4D97-AF65-F5344CB8AC3E}">
        <p14:creationId xmlns:p14="http://schemas.microsoft.com/office/powerpoint/2010/main" val="27990140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t>OECD Fair Information Practices</a:t>
            </a:r>
          </a:p>
        </p:txBody>
      </p:sp>
      <p:sp>
        <p:nvSpPr>
          <p:cNvPr id="30723" name="Content Placeholder 2"/>
          <p:cNvSpPr>
            <a:spLocks noGrp="1"/>
          </p:cNvSpPr>
          <p:nvPr>
            <p:ph idx="1"/>
          </p:nvPr>
        </p:nvSpPr>
        <p:spPr/>
        <p:txBody>
          <a:bodyPr/>
          <a:lstStyle/>
          <a:p>
            <a:r>
              <a:rPr lang="en-US" altLang="en-US" dirty="0" smtClean="0"/>
              <a:t>OECD is a foundational element for many worldwide privacy practices.</a:t>
            </a:r>
          </a:p>
          <a:p>
            <a:r>
              <a:rPr lang="en-US" altLang="en-US" dirty="0" smtClean="0"/>
              <a:t>From the 1980s, this is a set of principles and practices that set out how an information-based society may approach information handling, storage, management, and flows with a view toward maintaining fairness, privacy, and security.</a:t>
            </a:r>
          </a:p>
        </p:txBody>
      </p:sp>
    </p:spTree>
    <p:extLst>
      <p:ext uri="{BB962C8B-B14F-4D97-AF65-F5344CB8AC3E}">
        <p14:creationId xmlns:p14="http://schemas.microsoft.com/office/powerpoint/2010/main" val="31390842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European Laws</a:t>
            </a:r>
          </a:p>
        </p:txBody>
      </p:sp>
      <p:sp>
        <p:nvSpPr>
          <p:cNvPr id="31747" name="Content Placeholder 2"/>
          <p:cNvSpPr>
            <a:spLocks noGrp="1"/>
          </p:cNvSpPr>
          <p:nvPr>
            <p:ph idx="1"/>
          </p:nvPr>
        </p:nvSpPr>
        <p:spPr/>
        <p:txBody>
          <a:bodyPr/>
          <a:lstStyle/>
          <a:p>
            <a:r>
              <a:rPr lang="en-US" altLang="en-US" dirty="0"/>
              <a:t>The EU has developed a comprehensive concept of privacy, which is administered via a set of statutes known as </a:t>
            </a:r>
            <a:r>
              <a:rPr lang="en-US" altLang="en-US" b="1" dirty="0"/>
              <a:t>data </a:t>
            </a:r>
            <a:r>
              <a:rPr lang="en-US" altLang="en-US" b="1" dirty="0" smtClean="0"/>
              <a:t>protection</a:t>
            </a:r>
            <a:r>
              <a:rPr lang="en-US" altLang="en-US" dirty="0" smtClean="0"/>
              <a:t>.</a:t>
            </a:r>
            <a:endParaRPr lang="en-US" altLang="en-US" dirty="0"/>
          </a:p>
          <a:p>
            <a:pPr lvl="1"/>
            <a:r>
              <a:rPr lang="en-US" altLang="en-US" dirty="0"/>
              <a:t>These privacy </a:t>
            </a:r>
            <a:r>
              <a:rPr lang="en-US" altLang="en-US" dirty="0" smtClean="0"/>
              <a:t>statutes cover </a:t>
            </a:r>
            <a:r>
              <a:rPr lang="en-US" altLang="en-US" dirty="0"/>
              <a:t>all personal data, whether collected and used by government or </a:t>
            </a:r>
            <a:r>
              <a:rPr lang="en-US" altLang="en-US" dirty="0" smtClean="0"/>
              <a:t>by private firms.</a:t>
            </a:r>
          </a:p>
          <a:p>
            <a:pPr lvl="1"/>
            <a:r>
              <a:rPr lang="en-US" altLang="en-US" dirty="0" smtClean="0"/>
              <a:t>These </a:t>
            </a:r>
            <a:r>
              <a:rPr lang="en-US" altLang="en-US" dirty="0"/>
              <a:t>laws are administered by state and national data protection agencies in each </a:t>
            </a:r>
            <a:r>
              <a:rPr lang="en-US" altLang="en-US" dirty="0" smtClean="0"/>
              <a:t>country.</a:t>
            </a:r>
          </a:p>
          <a:p>
            <a:pPr lvl="1"/>
            <a:r>
              <a:rPr lang="en-US" altLang="en-US" dirty="0" smtClean="0"/>
              <a:t>With </a:t>
            </a:r>
            <a:r>
              <a:rPr lang="en-US" altLang="en-US" dirty="0"/>
              <a:t>the advent of the EU, this </a:t>
            </a:r>
            <a:r>
              <a:rPr lang="en-US" altLang="en-US" dirty="0" smtClean="0"/>
              <a:t>common comprehensiveness </a:t>
            </a:r>
            <a:r>
              <a:rPr lang="en-US" altLang="en-US" dirty="0"/>
              <a:t>stands in distinct contrast to the patchwork of laws </a:t>
            </a:r>
            <a:r>
              <a:rPr lang="en-US" altLang="en-US" dirty="0" smtClean="0"/>
              <a:t>in the </a:t>
            </a:r>
            <a:r>
              <a:rPr lang="en-US" altLang="en-US" dirty="0"/>
              <a:t>United States.</a:t>
            </a:r>
            <a:endParaRPr lang="en-US" altLang="en-US" dirty="0" smtClean="0"/>
          </a:p>
        </p:txBody>
      </p:sp>
    </p:spTree>
    <p:extLst>
      <p:ext uri="{BB962C8B-B14F-4D97-AF65-F5344CB8AC3E}">
        <p14:creationId xmlns:p14="http://schemas.microsoft.com/office/powerpoint/2010/main" val="6651002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European Laws (</a:t>
            </a:r>
            <a:r>
              <a:rPr lang="en-US" altLang="en-US" i="1" dirty="0" smtClean="0"/>
              <a:t>continued</a:t>
            </a:r>
            <a:r>
              <a:rPr lang="en-US" altLang="en-US" dirty="0" smtClean="0"/>
              <a:t>)</a:t>
            </a:r>
          </a:p>
        </p:txBody>
      </p:sp>
      <p:sp>
        <p:nvSpPr>
          <p:cNvPr id="31747" name="Content Placeholder 2"/>
          <p:cNvSpPr>
            <a:spLocks noGrp="1"/>
          </p:cNvSpPr>
          <p:nvPr>
            <p:ph idx="1"/>
          </p:nvPr>
        </p:nvSpPr>
        <p:spPr/>
        <p:txBody>
          <a:bodyPr/>
          <a:lstStyle/>
          <a:p>
            <a:r>
              <a:rPr lang="en-US" altLang="en-US" dirty="0"/>
              <a:t>Privacy laws in Europe are built around the concept that privacy is </a:t>
            </a:r>
            <a:r>
              <a:rPr lang="en-US" altLang="en-US" dirty="0" smtClean="0"/>
              <a:t>a fundamental </a:t>
            </a:r>
            <a:r>
              <a:rPr lang="en-US" altLang="en-US" dirty="0"/>
              <a:t>human right </a:t>
            </a:r>
            <a:r>
              <a:rPr lang="en-US" altLang="en-US" dirty="0" smtClean="0"/>
              <a:t>that demands </a:t>
            </a:r>
            <a:r>
              <a:rPr lang="en-US" altLang="en-US" dirty="0"/>
              <a:t>protection through </a:t>
            </a:r>
            <a:r>
              <a:rPr lang="en-US" altLang="en-US" dirty="0" smtClean="0"/>
              <a:t>government administration.</a:t>
            </a:r>
          </a:p>
          <a:p>
            <a:r>
              <a:rPr lang="en-US" dirty="0"/>
              <a:t>When the EU was formed, many laws were harmonized across the original 15 member nations, and data privacy was among those </a:t>
            </a:r>
            <a:r>
              <a:rPr lang="en-US" dirty="0" smtClean="0"/>
              <a:t>standardized.</a:t>
            </a:r>
          </a:p>
        </p:txBody>
      </p:sp>
    </p:spTree>
    <p:extLst>
      <p:ext uri="{BB962C8B-B14F-4D97-AF65-F5344CB8AC3E}">
        <p14:creationId xmlns:p14="http://schemas.microsoft.com/office/powerpoint/2010/main" val="3482716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Cybercrime (</a:t>
            </a:r>
            <a:r>
              <a:rPr lang="en-US" i="1" dirty="0" smtClean="0"/>
              <a:t>continued</a:t>
            </a:r>
            <a:r>
              <a:rPr lang="en-US" dirty="0" smtClean="0"/>
              <a:t>)</a:t>
            </a:r>
          </a:p>
        </p:txBody>
      </p:sp>
      <p:sp>
        <p:nvSpPr>
          <p:cNvPr id="12291" name="Rectangle 3"/>
          <p:cNvSpPr>
            <a:spLocks noGrp="1" noChangeArrowheads="1"/>
          </p:cNvSpPr>
          <p:nvPr>
            <p:ph idx="1"/>
          </p:nvPr>
        </p:nvSpPr>
        <p:spPr/>
        <p:txBody>
          <a:bodyPr/>
          <a:lstStyle/>
          <a:p>
            <a:r>
              <a:rPr lang="en-US" dirty="0"/>
              <a:t>The last way computers are involved with criminal activities is through incidental involvement</a:t>
            </a:r>
            <a:r>
              <a:rPr lang="en-US" dirty="0" smtClean="0"/>
              <a:t>.</a:t>
            </a:r>
          </a:p>
          <a:p>
            <a:pPr lvl="1"/>
            <a:r>
              <a:rPr lang="en-US" dirty="0"/>
              <a:t>Computers are also used to traffic child pornography and engage in other illicit </a:t>
            </a:r>
            <a:r>
              <a:rPr lang="en-US" dirty="0" smtClean="0"/>
              <a:t>activities.</a:t>
            </a:r>
          </a:p>
          <a:p>
            <a:pPr lvl="1"/>
            <a:r>
              <a:rPr lang="en-US" dirty="0"/>
              <a:t>Because child pornography existed before computers made its distribution easier, the computer is actually incidental to the crime itself</a:t>
            </a:r>
            <a:r>
              <a:rPr lang="en-US" dirty="0" smtClean="0"/>
              <a:t>.</a:t>
            </a:r>
          </a:p>
          <a:p>
            <a:r>
              <a:rPr lang="en-US" dirty="0"/>
              <a:t>A major legal issue is the education of the entire legal system as to the serious nature of computer crimes</a:t>
            </a:r>
            <a:r>
              <a:rPr lang="en-US" dirty="0" smtClean="0"/>
              <a:t>.</a:t>
            </a:r>
          </a:p>
        </p:txBody>
      </p:sp>
    </p:spTree>
    <p:extLst>
      <p:ext uri="{BB962C8B-B14F-4D97-AF65-F5344CB8AC3E}">
        <p14:creationId xmlns:p14="http://schemas.microsoft.com/office/powerpoint/2010/main" val="268518584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European Laws (</a:t>
            </a:r>
            <a:r>
              <a:rPr lang="en-US" altLang="en-US" i="1" dirty="0" smtClean="0"/>
              <a:t>continued</a:t>
            </a:r>
            <a:r>
              <a:rPr lang="en-US" altLang="en-US" dirty="0" smtClean="0"/>
              <a:t>)</a:t>
            </a:r>
          </a:p>
        </p:txBody>
      </p:sp>
      <p:sp>
        <p:nvSpPr>
          <p:cNvPr id="31747" name="Content Placeholder 2"/>
          <p:cNvSpPr>
            <a:spLocks noGrp="1"/>
          </p:cNvSpPr>
          <p:nvPr>
            <p:ph idx="1"/>
          </p:nvPr>
        </p:nvSpPr>
        <p:spPr/>
        <p:txBody>
          <a:bodyPr/>
          <a:lstStyle/>
          <a:p>
            <a:r>
              <a:rPr lang="en-US" altLang="en-US" dirty="0"/>
              <a:t>One important aspect of this harmonization is the Data Protection Directive, adopted by EU </a:t>
            </a:r>
            <a:r>
              <a:rPr lang="en-US" altLang="en-US" dirty="0" smtClean="0"/>
              <a:t>members.</a:t>
            </a:r>
          </a:p>
          <a:p>
            <a:pPr lvl="1"/>
            <a:r>
              <a:rPr lang="en-US" altLang="en-US" dirty="0" smtClean="0"/>
              <a:t>A provision within this directive allows the </a:t>
            </a:r>
            <a:r>
              <a:rPr lang="en-US" altLang="en-US" dirty="0"/>
              <a:t>European Commission to block transfers of personal data to any country outside the EU that has been determined to lack adequate data protection policies</a:t>
            </a:r>
            <a:r>
              <a:rPr lang="en-US" altLang="en-US" dirty="0" smtClean="0"/>
              <a:t>.</a:t>
            </a:r>
          </a:p>
        </p:txBody>
      </p:sp>
    </p:spTree>
    <p:extLst>
      <p:ext uri="{BB962C8B-B14F-4D97-AF65-F5344CB8AC3E}">
        <p14:creationId xmlns:p14="http://schemas.microsoft.com/office/powerpoint/2010/main" val="36673560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European Laws (</a:t>
            </a:r>
            <a:r>
              <a:rPr lang="en-US" i="1" dirty="0" smtClean="0"/>
              <a:t>continued</a:t>
            </a:r>
            <a:r>
              <a:rPr lang="en-US" dirty="0" smtClean="0"/>
              <a:t>)</a:t>
            </a:r>
            <a:endParaRPr lang="en-US" dirty="0"/>
          </a:p>
        </p:txBody>
      </p:sp>
      <p:sp>
        <p:nvSpPr>
          <p:cNvPr id="32770" name="Content Placeholder 2"/>
          <p:cNvSpPr>
            <a:spLocks noGrp="1"/>
          </p:cNvSpPr>
          <p:nvPr>
            <p:ph idx="1"/>
          </p:nvPr>
        </p:nvSpPr>
        <p:spPr>
          <a:xfrm>
            <a:off x="381000" y="1981200"/>
            <a:ext cx="8229600" cy="4144963"/>
          </a:xfrm>
        </p:spPr>
        <p:txBody>
          <a:bodyPr/>
          <a:lstStyle/>
          <a:p>
            <a:r>
              <a:rPr lang="en-US" altLang="en-US" dirty="0" smtClean="0"/>
              <a:t>The differences in approach between the U.S. and the EU with respect to data protection led to the EU issuing expressions of concern about the adequacy of data protection in the United States.</a:t>
            </a:r>
          </a:p>
          <a:p>
            <a:r>
              <a:rPr lang="en-US" altLang="en-US" dirty="0" smtClean="0"/>
              <a:t>U.S. organizations that voluntarily joined an arrangement known as </a:t>
            </a:r>
            <a:r>
              <a:rPr lang="en-US" altLang="en-US" b="1" dirty="0" smtClean="0"/>
              <a:t>Safe Harbor </a:t>
            </a:r>
            <a:r>
              <a:rPr lang="en-US" altLang="en-US" dirty="0" smtClean="0"/>
              <a:t>are considered adequate in terms of data protection.</a:t>
            </a:r>
          </a:p>
          <a:p>
            <a:pPr lvl="1"/>
            <a:r>
              <a:rPr lang="en-US" altLang="en-US" b="1" dirty="0" smtClean="0"/>
              <a:t>Safe Harbor </a:t>
            </a:r>
            <a:r>
              <a:rPr lang="en-US" altLang="en-US" dirty="0" smtClean="0"/>
              <a:t>is a mechanism for self-regulation that can be enforced through trade practice law via the FTC.</a:t>
            </a:r>
          </a:p>
        </p:txBody>
      </p:sp>
    </p:spTree>
    <p:extLst>
      <p:ext uri="{BB962C8B-B14F-4D97-AF65-F5344CB8AC3E}">
        <p14:creationId xmlns:p14="http://schemas.microsoft.com/office/powerpoint/2010/main" val="41932432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European Laws (</a:t>
            </a:r>
            <a:r>
              <a:rPr lang="en-US" i="1" dirty="0" smtClean="0"/>
              <a:t>continued</a:t>
            </a:r>
            <a:r>
              <a:rPr lang="en-US" dirty="0" smtClean="0"/>
              <a:t>)</a:t>
            </a:r>
            <a:endParaRPr lang="en-US" dirty="0"/>
          </a:p>
        </p:txBody>
      </p:sp>
      <p:sp>
        <p:nvSpPr>
          <p:cNvPr id="32770" name="Content Placeholder 2"/>
          <p:cNvSpPr>
            <a:spLocks noGrp="1"/>
          </p:cNvSpPr>
          <p:nvPr>
            <p:ph idx="1"/>
          </p:nvPr>
        </p:nvSpPr>
        <p:spPr/>
        <p:txBody>
          <a:bodyPr/>
          <a:lstStyle/>
          <a:p>
            <a:r>
              <a:rPr lang="en-US" altLang="en-US" dirty="0"/>
              <a:t>Another major difference between U.S. and European regulation lies in where the right of control is exercised</a:t>
            </a:r>
            <a:r>
              <a:rPr lang="en-US" altLang="en-US" dirty="0" smtClean="0"/>
              <a:t>.</a:t>
            </a:r>
            <a:endParaRPr lang="en-US" altLang="en-US" dirty="0"/>
          </a:p>
          <a:p>
            <a:pPr lvl="1"/>
            <a:r>
              <a:rPr lang="en-US" altLang="en-US" dirty="0"/>
              <a:t>Rather than having to pay to opt out, as with unlisted phone numbers in the United States, consumers have such services for </a:t>
            </a:r>
            <a:r>
              <a:rPr lang="en-US" altLang="en-US" dirty="0" smtClean="0"/>
              <a:t>free.</a:t>
            </a:r>
          </a:p>
          <a:p>
            <a:pPr lvl="1"/>
            <a:r>
              <a:rPr lang="en-US" altLang="en-US" dirty="0" smtClean="0"/>
              <a:t>Rather </a:t>
            </a:r>
            <a:r>
              <a:rPr lang="en-US" altLang="en-US" dirty="0"/>
              <a:t>than having to opt out at all, the default privacy setting is deemed to be the highest level of data privacy, and users have to opt in to share information</a:t>
            </a:r>
            <a:r>
              <a:rPr lang="en-US" altLang="en-US" dirty="0" smtClean="0"/>
              <a:t>.</a:t>
            </a:r>
          </a:p>
        </p:txBody>
      </p:sp>
    </p:spTree>
    <p:extLst>
      <p:ext uri="{BB962C8B-B14F-4D97-AF65-F5344CB8AC3E}">
        <p14:creationId xmlns:p14="http://schemas.microsoft.com/office/powerpoint/2010/main" val="33830514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Canadian Laws</a:t>
            </a:r>
          </a:p>
        </p:txBody>
      </p:sp>
      <p:sp>
        <p:nvSpPr>
          <p:cNvPr id="33795" name="Content Placeholder 2"/>
          <p:cNvSpPr>
            <a:spLocks noGrp="1"/>
          </p:cNvSpPr>
          <p:nvPr>
            <p:ph idx="1"/>
          </p:nvPr>
        </p:nvSpPr>
        <p:spPr/>
        <p:txBody>
          <a:bodyPr/>
          <a:lstStyle/>
          <a:p>
            <a:r>
              <a:rPr lang="en-US" altLang="en-US" dirty="0" smtClean="0"/>
              <a:t>Like many European countries, Canada has a centralized form of privacy legislation that applies to every organization that collects, uses, or discloses personal information, including information about employees.</a:t>
            </a:r>
          </a:p>
          <a:p>
            <a:r>
              <a:rPr lang="en-US" altLang="en-US" dirty="0" smtClean="0"/>
              <a:t>These regulations stem from the </a:t>
            </a:r>
            <a:r>
              <a:rPr lang="en-US" altLang="en-US" b="1" dirty="0" smtClean="0"/>
              <a:t>Personal Information Protection and Electronic Data Act (PIPEDA)</a:t>
            </a:r>
            <a:r>
              <a:rPr lang="en-US" altLang="en-US" dirty="0" smtClean="0"/>
              <a:t>.</a:t>
            </a:r>
          </a:p>
          <a:p>
            <a:pPr lvl="1"/>
            <a:r>
              <a:rPr lang="en-US" altLang="en-US" dirty="0" smtClean="0"/>
              <a:t>Requires that personal information be collected and used only for appropriate purposes</a:t>
            </a:r>
          </a:p>
        </p:txBody>
      </p:sp>
    </p:spTree>
    <p:extLst>
      <p:ext uri="{BB962C8B-B14F-4D97-AF65-F5344CB8AC3E}">
        <p14:creationId xmlns:p14="http://schemas.microsoft.com/office/powerpoint/2010/main" val="40621019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Canadian Laws (</a:t>
            </a:r>
            <a:r>
              <a:rPr lang="en-US" altLang="en-US" i="1" dirty="0" smtClean="0"/>
              <a:t>continued</a:t>
            </a:r>
            <a:r>
              <a:rPr lang="en-US" altLang="en-US" dirty="0" smtClean="0"/>
              <a:t>)</a:t>
            </a:r>
          </a:p>
        </p:txBody>
      </p:sp>
      <p:sp>
        <p:nvSpPr>
          <p:cNvPr id="33795" name="Content Placeholder 2"/>
          <p:cNvSpPr>
            <a:spLocks noGrp="1"/>
          </p:cNvSpPr>
          <p:nvPr>
            <p:ph idx="1"/>
          </p:nvPr>
        </p:nvSpPr>
        <p:spPr/>
        <p:txBody>
          <a:bodyPr/>
          <a:lstStyle/>
          <a:p>
            <a:r>
              <a:rPr lang="en-US" altLang="en-US" dirty="0" smtClean="0"/>
              <a:t>Individuals must be notified as to why the information is requested and how it will be used.</a:t>
            </a:r>
          </a:p>
          <a:p>
            <a:r>
              <a:rPr lang="en-US" altLang="en-US" dirty="0"/>
              <a:t>PIPEDA</a:t>
            </a:r>
            <a:r>
              <a:rPr lang="en-US" altLang="en-US" b="1" dirty="0"/>
              <a:t> </a:t>
            </a:r>
            <a:r>
              <a:rPr lang="en-US" altLang="en-US" dirty="0" smtClean="0"/>
              <a:t>has safeguards associated with storage, use, reuse, and retention.</a:t>
            </a:r>
          </a:p>
          <a:p>
            <a:r>
              <a:rPr lang="en-US" dirty="0"/>
              <a:t>To ensure leadership in the field of privacy issues, Canada has a national level privacy </a:t>
            </a:r>
            <a:r>
              <a:rPr lang="en-US" dirty="0" smtClean="0"/>
              <a:t>commissioner.</a:t>
            </a:r>
          </a:p>
          <a:p>
            <a:pPr lvl="1"/>
            <a:r>
              <a:rPr lang="en-US" dirty="0" smtClean="0"/>
              <a:t>Each </a:t>
            </a:r>
            <a:r>
              <a:rPr lang="en-US" dirty="0"/>
              <a:t>province has a province-level privacy commissioner</a:t>
            </a:r>
            <a:r>
              <a:rPr lang="en-US" dirty="0" smtClean="0"/>
              <a:t>.</a:t>
            </a:r>
            <a:endParaRPr lang="en-US" altLang="en-US" dirty="0" smtClean="0"/>
          </a:p>
        </p:txBody>
      </p:sp>
    </p:spTree>
    <p:extLst>
      <p:ext uri="{BB962C8B-B14F-4D97-AF65-F5344CB8AC3E}">
        <p14:creationId xmlns:p14="http://schemas.microsoft.com/office/powerpoint/2010/main" val="16971463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t>Asian Laws</a:t>
            </a:r>
          </a:p>
        </p:txBody>
      </p:sp>
      <p:sp>
        <p:nvSpPr>
          <p:cNvPr id="34819" name="Content Placeholder 2"/>
          <p:cNvSpPr>
            <a:spLocks noGrp="1"/>
          </p:cNvSpPr>
          <p:nvPr>
            <p:ph idx="1"/>
          </p:nvPr>
        </p:nvSpPr>
        <p:spPr/>
        <p:txBody>
          <a:bodyPr/>
          <a:lstStyle/>
          <a:p>
            <a:r>
              <a:rPr lang="en-US" dirty="0" smtClean="0"/>
              <a:t>Provisions of Japan’s Personal Information Protection Law </a:t>
            </a:r>
            <a:r>
              <a:rPr lang="en-US" altLang="en-US" dirty="0" smtClean="0"/>
              <a:t>require the government entity to:</a:t>
            </a:r>
          </a:p>
          <a:p>
            <a:pPr lvl="1"/>
            <a:r>
              <a:rPr lang="en-US" altLang="en-US" dirty="0" smtClean="0"/>
              <a:t>Specify the purpose for which information is being collected, the safeguards applied, and when permitted, discontinue use of the information upon request</a:t>
            </a:r>
          </a:p>
          <a:p>
            <a:r>
              <a:rPr lang="en-US" altLang="en-US" dirty="0" smtClean="0"/>
              <a:t>Hong Kong has a statutory body entrusted with the task of protecting personal data privacy of individuals and to ensure compliances</a:t>
            </a:r>
          </a:p>
          <a:p>
            <a:r>
              <a:rPr lang="en-US" altLang="en-US" dirty="0" smtClean="0"/>
              <a:t>China has had a long reputation of poor privacy practices.</a:t>
            </a:r>
          </a:p>
        </p:txBody>
      </p:sp>
    </p:spTree>
    <p:extLst>
      <p:ext uri="{BB962C8B-B14F-4D97-AF65-F5344CB8AC3E}">
        <p14:creationId xmlns:p14="http://schemas.microsoft.com/office/powerpoint/2010/main" val="72522104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Privacy-Enhancing Technologies (PET)</a:t>
            </a:r>
          </a:p>
        </p:txBody>
      </p:sp>
      <p:sp>
        <p:nvSpPr>
          <p:cNvPr id="35843" name="Content Placeholder 2"/>
          <p:cNvSpPr>
            <a:spLocks noGrp="1"/>
          </p:cNvSpPr>
          <p:nvPr>
            <p:ph idx="1"/>
          </p:nvPr>
        </p:nvSpPr>
        <p:spPr/>
        <p:txBody>
          <a:bodyPr/>
          <a:lstStyle/>
          <a:p>
            <a:r>
              <a:rPr lang="en-US" altLang="en-US" dirty="0" smtClean="0"/>
              <a:t>One principal connection between information security and privacy is that without information security, you cannot have privacy.</a:t>
            </a:r>
          </a:p>
          <a:p>
            <a:r>
              <a:rPr lang="en-US" dirty="0">
                <a:ea typeface="ヒラギノ角ゴ Pro W3" pitchFamily="-111" charset="-128"/>
                <a:cs typeface="ヒラギノ角ゴ Pro W3" pitchFamily="-111" charset="-128"/>
              </a:rPr>
              <a:t>Just as technology has enabled many privacy impacting issues, technology also offers the means in many cases to protect privacy</a:t>
            </a:r>
            <a:r>
              <a:rPr lang="en-US" dirty="0" smtClean="0">
                <a:ea typeface="ヒラギノ角ゴ Pro W3" pitchFamily="-111" charset="-128"/>
                <a:cs typeface="ヒラギノ角ゴ Pro W3" pitchFamily="-111" charset="-128"/>
              </a:rPr>
              <a:t>.</a:t>
            </a:r>
            <a:endParaRPr lang="en-US" altLang="en-US" dirty="0" smtClean="0"/>
          </a:p>
          <a:p>
            <a:r>
              <a:rPr lang="en-US" altLang="en-US" dirty="0" smtClean="0"/>
              <a:t>An </a:t>
            </a:r>
            <a:r>
              <a:rPr lang="en-US" altLang="en-US" dirty="0"/>
              <a:t>application or tool that assists in such protection is called a </a:t>
            </a:r>
            <a:r>
              <a:rPr lang="en-US" altLang="en-US" b="1" dirty="0"/>
              <a:t>privacy-enhancing technology (PET</a:t>
            </a:r>
            <a:r>
              <a:rPr lang="en-US" altLang="en-US" b="1" dirty="0" smtClean="0"/>
              <a:t>)</a:t>
            </a:r>
            <a:r>
              <a:rPr lang="en-US" altLang="en-US" dirty="0" smtClean="0"/>
              <a:t>.</a:t>
            </a:r>
            <a:endParaRPr lang="en-US" altLang="en-US" dirty="0"/>
          </a:p>
        </p:txBody>
      </p:sp>
    </p:spTree>
    <p:extLst>
      <p:ext uri="{BB962C8B-B14F-4D97-AF65-F5344CB8AC3E}">
        <p14:creationId xmlns:p14="http://schemas.microsoft.com/office/powerpoint/2010/main" val="16764968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PET (</a:t>
            </a:r>
            <a:r>
              <a:rPr lang="en-US" altLang="en-US" i="1" dirty="0" smtClean="0"/>
              <a:t>continued</a:t>
            </a:r>
            <a:r>
              <a:rPr lang="en-US" altLang="en-US" dirty="0" smtClean="0"/>
              <a:t>)</a:t>
            </a:r>
          </a:p>
        </p:txBody>
      </p:sp>
      <p:sp>
        <p:nvSpPr>
          <p:cNvPr id="35843" name="Content Placeholder 2"/>
          <p:cNvSpPr>
            <a:spLocks noGrp="1"/>
          </p:cNvSpPr>
          <p:nvPr>
            <p:ph idx="1"/>
          </p:nvPr>
        </p:nvSpPr>
        <p:spPr/>
        <p:txBody>
          <a:bodyPr/>
          <a:lstStyle/>
          <a:p>
            <a:r>
              <a:rPr lang="en-US" altLang="en-US" dirty="0"/>
              <a:t>Encryption is at the top of the list of PETs for protecting privacy </a:t>
            </a:r>
            <a:r>
              <a:rPr lang="en-US" altLang="en-US" dirty="0" smtClean="0"/>
              <a:t>and anonymity.</a:t>
            </a:r>
          </a:p>
          <a:p>
            <a:r>
              <a:rPr lang="en-US" dirty="0"/>
              <a:t>Other PETs include small application programs, called </a:t>
            </a:r>
            <a:r>
              <a:rPr lang="en-US" b="1" dirty="0"/>
              <a:t>cookie </a:t>
            </a:r>
            <a:r>
              <a:rPr lang="en-US" b="1" dirty="0" smtClean="0"/>
              <a:t>cutters</a:t>
            </a:r>
            <a:r>
              <a:rPr lang="en-US" dirty="0" smtClean="0"/>
              <a:t> that </a:t>
            </a:r>
            <a:r>
              <a:rPr lang="en-US" dirty="0"/>
              <a:t>are designed to prevent the transfer of cookies between browsers </a:t>
            </a:r>
            <a:r>
              <a:rPr lang="en-US" dirty="0" smtClean="0"/>
              <a:t>and web servers.</a:t>
            </a:r>
          </a:p>
          <a:p>
            <a:r>
              <a:rPr lang="en-US" dirty="0">
                <a:ea typeface="ヒラギノ角ゴ Pro W3" pitchFamily="-111" charset="-128"/>
                <a:cs typeface="ヒラギノ角ゴ Pro W3" pitchFamily="-111" charset="-128"/>
              </a:rPr>
              <a:t>Other PETs are available to PC users, including encryption programs that allow users to encrypt and protect their own data, even on USB keys</a:t>
            </a:r>
            <a:r>
              <a:rPr lang="en-US" dirty="0" smtClean="0">
                <a:ea typeface="ヒラギノ角ゴ Pro W3" pitchFamily="-111" charset="-128"/>
                <a:cs typeface="ヒラギノ角ゴ Pro W3" pitchFamily="-111" charset="-128"/>
              </a:rPr>
              <a:t>.</a:t>
            </a:r>
            <a:endParaRPr lang="en-US" altLang="en-US" dirty="0"/>
          </a:p>
        </p:txBody>
      </p:sp>
    </p:spTree>
    <p:extLst>
      <p:ext uri="{BB962C8B-B14F-4D97-AF65-F5344CB8AC3E}">
        <p14:creationId xmlns:p14="http://schemas.microsoft.com/office/powerpoint/2010/main" val="84315065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t>Privacy Policies</a:t>
            </a:r>
          </a:p>
        </p:txBody>
      </p:sp>
      <p:sp>
        <p:nvSpPr>
          <p:cNvPr id="36867" name="Content Placeholder 2"/>
          <p:cNvSpPr>
            <a:spLocks noGrp="1"/>
          </p:cNvSpPr>
          <p:nvPr>
            <p:ph idx="1"/>
          </p:nvPr>
        </p:nvSpPr>
        <p:spPr/>
        <p:txBody>
          <a:bodyPr/>
          <a:lstStyle/>
          <a:p>
            <a:r>
              <a:rPr lang="en-US" altLang="en-US" dirty="0"/>
              <a:t>One of the direct outcomes of the legal statutes associated with privacy </a:t>
            </a:r>
            <a:r>
              <a:rPr lang="en-US" altLang="en-US" dirty="0" smtClean="0"/>
              <a:t>has been </a:t>
            </a:r>
            <a:r>
              <a:rPr lang="en-US" altLang="en-US" dirty="0"/>
              <a:t>the development of a need for corporate privacy policies </a:t>
            </a:r>
            <a:r>
              <a:rPr lang="en-US" altLang="en-US" dirty="0" smtClean="0"/>
              <a:t>associated with </a:t>
            </a:r>
            <a:r>
              <a:rPr lang="en-US" altLang="en-US" dirty="0"/>
              <a:t>data </a:t>
            </a:r>
            <a:r>
              <a:rPr lang="en-US" altLang="en-US" dirty="0" smtClean="0"/>
              <a:t>collection</a:t>
            </a:r>
            <a:r>
              <a:rPr lang="en-US" altLang="en-US" dirty="0"/>
              <a:t>.</a:t>
            </a:r>
            <a:endParaRPr lang="en-US" altLang="en-US" dirty="0" smtClean="0"/>
          </a:p>
          <a:p>
            <a:r>
              <a:rPr lang="en-US" altLang="en-US" dirty="0" smtClean="0"/>
              <a:t>Policies and procedures are the best way to ensure uniform compliance across an organization.</a:t>
            </a:r>
          </a:p>
          <a:p>
            <a:r>
              <a:rPr lang="en-US" dirty="0"/>
              <a:t>The development of a </a:t>
            </a:r>
            <a:r>
              <a:rPr lang="en-US" b="1" dirty="0"/>
              <a:t>privacy policy </a:t>
            </a:r>
            <a:r>
              <a:rPr lang="en-US" dirty="0"/>
              <a:t>is an </a:t>
            </a:r>
            <a:r>
              <a:rPr lang="en-US" dirty="0" smtClean="0"/>
              <a:t>essential foundational </a:t>
            </a:r>
            <a:r>
              <a:rPr lang="en-US" dirty="0"/>
              <a:t>element of a company’s privacy stance</a:t>
            </a:r>
            <a:r>
              <a:rPr lang="en-US" dirty="0" smtClean="0"/>
              <a:t>.</a:t>
            </a:r>
            <a:endParaRPr lang="en-US" altLang="en-US" dirty="0" smtClean="0"/>
          </a:p>
        </p:txBody>
      </p:sp>
    </p:spTree>
    <p:extLst>
      <p:ext uri="{BB962C8B-B14F-4D97-AF65-F5344CB8AC3E}">
        <p14:creationId xmlns:p14="http://schemas.microsoft.com/office/powerpoint/2010/main" val="42493609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Privacy Impact Assessment (PIA)</a:t>
            </a:r>
          </a:p>
        </p:txBody>
      </p:sp>
      <p:sp>
        <p:nvSpPr>
          <p:cNvPr id="37891" name="Content Placeholder 2"/>
          <p:cNvSpPr>
            <a:spLocks noGrp="1"/>
          </p:cNvSpPr>
          <p:nvPr>
            <p:ph idx="1"/>
          </p:nvPr>
        </p:nvSpPr>
        <p:spPr/>
        <p:txBody>
          <a:bodyPr/>
          <a:lstStyle/>
          <a:p>
            <a:r>
              <a:rPr lang="en-US" altLang="en-US" dirty="0"/>
              <a:t>A </a:t>
            </a:r>
            <a:r>
              <a:rPr lang="en-US" altLang="en-US" b="1" dirty="0"/>
              <a:t>privacy impact assessment (PIA)</a:t>
            </a:r>
            <a:r>
              <a:rPr lang="en-US" altLang="en-US" dirty="0"/>
              <a:t> is a structured approach to determining </a:t>
            </a:r>
            <a:r>
              <a:rPr lang="en-US" altLang="en-US" dirty="0" smtClean="0"/>
              <a:t>the gap </a:t>
            </a:r>
            <a:r>
              <a:rPr lang="en-US" altLang="en-US" dirty="0"/>
              <a:t>between desired privacy performance and actual </a:t>
            </a:r>
            <a:r>
              <a:rPr lang="en-US" altLang="en-US" dirty="0" smtClean="0"/>
              <a:t>privacy performance.</a:t>
            </a:r>
          </a:p>
          <a:p>
            <a:r>
              <a:rPr lang="en-US" dirty="0"/>
              <a:t>A PIA is an analysis of how PII is handled through business processes </a:t>
            </a:r>
            <a:r>
              <a:rPr lang="en-US" dirty="0" smtClean="0"/>
              <a:t>and an </a:t>
            </a:r>
            <a:r>
              <a:rPr lang="en-US" dirty="0"/>
              <a:t>assessment of risks to the PII during storage, use, and </a:t>
            </a:r>
            <a:r>
              <a:rPr lang="en-US" dirty="0" smtClean="0"/>
              <a:t>communication.</a:t>
            </a:r>
          </a:p>
          <a:p>
            <a:r>
              <a:rPr lang="en-US" dirty="0" smtClean="0"/>
              <a:t>A PIA </a:t>
            </a:r>
            <a:r>
              <a:rPr lang="en-US" dirty="0"/>
              <a:t>provides a means to assess the effectiveness of a process relative to compliance requirements and identify issues that need to be addressed</a:t>
            </a:r>
            <a:r>
              <a:rPr lang="en-US" dirty="0" smtClean="0"/>
              <a:t>.</a:t>
            </a:r>
            <a:endParaRPr lang="en-US" altLang="en-US" dirty="0" smtClean="0"/>
          </a:p>
        </p:txBody>
      </p:sp>
    </p:spTree>
    <p:extLst>
      <p:ext uri="{BB962C8B-B14F-4D97-AF65-F5344CB8AC3E}">
        <p14:creationId xmlns:p14="http://schemas.microsoft.com/office/powerpoint/2010/main" val="4202375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5658</TotalTime>
  <Words>16627</Words>
  <Application>Microsoft Office PowerPoint</Application>
  <PresentationFormat>On-screen Show (4:3)</PresentationFormat>
  <Paragraphs>814</Paragraphs>
  <Slides>106</Slides>
  <Notes>100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ＭＳ Ｐゴシック</vt:lpstr>
      <vt:lpstr>ヒラギノ角ゴ Pro W3</vt:lpstr>
      <vt:lpstr>Arial</vt:lpstr>
      <vt:lpstr>Calibri</vt:lpstr>
      <vt:lpstr>Century</vt:lpstr>
      <vt:lpstr>Office Theme</vt:lpstr>
      <vt:lpstr>Module 11 Legal, Ethical and Privacy Issues – Part 1</vt:lpstr>
      <vt:lpstr>Module 11 Learning Objectives</vt:lpstr>
      <vt:lpstr>Module 11 Learning Resources</vt:lpstr>
      <vt:lpstr>Key Terms</vt:lpstr>
      <vt:lpstr>Key Terms (continued)</vt:lpstr>
      <vt:lpstr>Cybercrime</vt:lpstr>
      <vt:lpstr>Cybercrime (continued)</vt:lpstr>
      <vt:lpstr>Cybercrime (continued)</vt:lpstr>
      <vt:lpstr>Cybercrime (continued)</vt:lpstr>
      <vt:lpstr>Common Internet Crime Schemes</vt:lpstr>
      <vt:lpstr>Sources of Laws</vt:lpstr>
      <vt:lpstr>Sources of Laws (continued)</vt:lpstr>
      <vt:lpstr>Sources of Laws (continued)</vt:lpstr>
      <vt:lpstr>Computer Trespass</vt:lpstr>
      <vt:lpstr>Computer Trespass (continued)</vt:lpstr>
      <vt:lpstr>Significant U.S. Laws</vt:lpstr>
      <vt:lpstr>Electronic Communications Privacy Act (ECPA)</vt:lpstr>
      <vt:lpstr>ECPA (continued)</vt:lpstr>
      <vt:lpstr>Computer Fraud and Abuse Act (CFFA)</vt:lpstr>
      <vt:lpstr>CFFA (continued)</vt:lpstr>
      <vt:lpstr>Controlling the Assault of Non-Solicited Pornography And Marketing Act (CAN-SPAM)</vt:lpstr>
      <vt:lpstr>CAN-SPAM (continued)</vt:lpstr>
      <vt:lpstr>CAN-SPAM (continued)</vt:lpstr>
      <vt:lpstr>USA Patriot Act</vt:lpstr>
      <vt:lpstr>USA Patriot Act (continued)</vt:lpstr>
      <vt:lpstr>USA Patriot Act (continued)</vt:lpstr>
      <vt:lpstr>Gramm-Leach-Bliley Act (GLBA)</vt:lpstr>
      <vt:lpstr>GLBA (continued)</vt:lpstr>
      <vt:lpstr>Sarbanes-Oxley Act (SOX)</vt:lpstr>
      <vt:lpstr>SOX (continued)</vt:lpstr>
      <vt:lpstr>SOX (continued)</vt:lpstr>
      <vt:lpstr>SOX (continued)</vt:lpstr>
      <vt:lpstr>Privacy Laws</vt:lpstr>
      <vt:lpstr>Module 11 Legal, Ethical and Privacy Issues – Part 2</vt:lpstr>
      <vt:lpstr>Payment Card Industry Data Security Standard (PCI DSS)</vt:lpstr>
      <vt:lpstr>Import/Export Encryption Restrictions</vt:lpstr>
      <vt:lpstr>Import/Export Encryption Restrictions (continued)</vt:lpstr>
      <vt:lpstr>Import/Export Encryption Restrictions (continued)</vt:lpstr>
      <vt:lpstr>Import/Export Encryption Restrictions (continued)</vt:lpstr>
      <vt:lpstr>Non-U.S. Laws</vt:lpstr>
      <vt:lpstr>Digital Signature Laws</vt:lpstr>
      <vt:lpstr>Digital Signature Laws (continued)</vt:lpstr>
      <vt:lpstr>Digital Signature Laws (continued)</vt:lpstr>
      <vt:lpstr>Digital Signature Laws (continued)</vt:lpstr>
      <vt:lpstr>Digital Signature Laws (continued)</vt:lpstr>
      <vt:lpstr>Digital Rights Management</vt:lpstr>
      <vt:lpstr>Digital Rights Management (continued)</vt:lpstr>
      <vt:lpstr>Ethics</vt:lpstr>
      <vt:lpstr>Chapter Summary</vt:lpstr>
      <vt:lpstr>Module 11 Legal, Ethical and Privacy Issues – Part 3</vt:lpstr>
      <vt:lpstr>Key Terms</vt:lpstr>
      <vt:lpstr>Key Terms (continued)</vt:lpstr>
      <vt:lpstr>Key Terms (continued)</vt:lpstr>
      <vt:lpstr>Introduction</vt:lpstr>
      <vt:lpstr>Personally Identifiable Information (PII)</vt:lpstr>
      <vt:lpstr>Sensitive PII</vt:lpstr>
      <vt:lpstr>Notice, Choice, and Consent</vt:lpstr>
      <vt:lpstr>U.S. Privacy Laws</vt:lpstr>
      <vt:lpstr>U.S. Privacy Laws (continued)</vt:lpstr>
      <vt:lpstr>Privacy Act of 1974</vt:lpstr>
      <vt:lpstr>Freedom of Information Act (FOIA)</vt:lpstr>
      <vt:lpstr>FOIA (continued)</vt:lpstr>
      <vt:lpstr>Family Education Records and Privacy Act (FERPA)</vt:lpstr>
      <vt:lpstr>U.S. Computer Fraud and Abuse Act (CFAA)</vt:lpstr>
      <vt:lpstr>U.S. Children’s Online Privacy Protection Act (COPPA)</vt:lpstr>
      <vt:lpstr>Video Privacy Protection Act (VPPA)</vt:lpstr>
      <vt:lpstr>VPPA (continued)</vt:lpstr>
      <vt:lpstr>Health Insurance Portability &amp; Accountability Act (HIPAA)</vt:lpstr>
      <vt:lpstr>HIPAA (continued)</vt:lpstr>
      <vt:lpstr>HIPAA (continued)</vt:lpstr>
      <vt:lpstr>Gramm-Leach-Bliley Act (GLBA)</vt:lpstr>
      <vt:lpstr>GLBA (continued)</vt:lpstr>
      <vt:lpstr>California Senate Bill 1386 (SB 1386)</vt:lpstr>
      <vt:lpstr>U.S. Banking Rules and Regulations</vt:lpstr>
      <vt:lpstr>Payment Card Industry Data Security Standard (PCI DSS)</vt:lpstr>
      <vt:lpstr>Fair Credit Reporting Act (FCRA)</vt:lpstr>
      <vt:lpstr>Fair and Accurate Credit Transactions Act (FACTA)</vt:lpstr>
      <vt:lpstr>FACTA (continued)</vt:lpstr>
      <vt:lpstr>FACTA (continued)</vt:lpstr>
      <vt:lpstr>FACTA (continued)</vt:lpstr>
      <vt:lpstr>Non-Federal Privacy Concerns in  the United States</vt:lpstr>
      <vt:lpstr>Non-Federal Privacy Concerns in  the United States (continued)</vt:lpstr>
      <vt:lpstr>Module 11 Legal, Ethical and Privacy Issues – Part 4</vt:lpstr>
      <vt:lpstr>International Privacy Laws</vt:lpstr>
      <vt:lpstr>International Privacy Laws (continued)</vt:lpstr>
      <vt:lpstr>International Privacy Laws (continued)</vt:lpstr>
      <vt:lpstr>OECD Fair Information Practices</vt:lpstr>
      <vt:lpstr>European Laws</vt:lpstr>
      <vt:lpstr>European Laws (continued)</vt:lpstr>
      <vt:lpstr>European Laws (continued)</vt:lpstr>
      <vt:lpstr>European Laws (continued)</vt:lpstr>
      <vt:lpstr>European Laws (continued)</vt:lpstr>
      <vt:lpstr>Canadian Laws</vt:lpstr>
      <vt:lpstr>Canadian Laws (continued)</vt:lpstr>
      <vt:lpstr>Asian Laws</vt:lpstr>
      <vt:lpstr>Privacy-Enhancing Technologies (PET)</vt:lpstr>
      <vt:lpstr>PET (continued)</vt:lpstr>
      <vt:lpstr>Privacy Policies</vt:lpstr>
      <vt:lpstr>Privacy Impact Assessment (PIA)</vt:lpstr>
      <vt:lpstr>PIA (continued)</vt:lpstr>
      <vt:lpstr>Web Privacy Issues</vt:lpstr>
      <vt:lpstr>Cookies</vt:lpstr>
      <vt:lpstr>Privacy in Practice</vt:lpstr>
      <vt:lpstr>User Actions</vt:lpstr>
      <vt:lpstr>Data Breaches</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Jianming Yong</cp:lastModifiedBy>
  <cp:revision>433</cp:revision>
  <cp:lastPrinted>2015-10-20T12:14:04Z</cp:lastPrinted>
  <dcterms:created xsi:type="dcterms:W3CDTF">2010-03-19T19:23:12Z</dcterms:created>
  <dcterms:modified xsi:type="dcterms:W3CDTF">2018-11-14T08:48:09Z</dcterms:modified>
</cp:coreProperties>
</file>