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66"/>
  </p:notesMasterIdLst>
  <p:handoutMasterIdLst>
    <p:handoutMasterId r:id="rId67"/>
  </p:handoutMasterIdLst>
  <p:sldIdLst>
    <p:sldId id="350" r:id="rId2"/>
    <p:sldId id="348" r:id="rId3"/>
    <p:sldId id="349" r:id="rId4"/>
    <p:sldId id="259" r:id="rId5"/>
    <p:sldId id="344" r:id="rId6"/>
    <p:sldId id="260" r:id="rId7"/>
    <p:sldId id="287" r:id="rId8"/>
    <p:sldId id="288" r:id="rId9"/>
    <p:sldId id="289" r:id="rId10"/>
    <p:sldId id="290" r:id="rId11"/>
    <p:sldId id="291" r:id="rId12"/>
    <p:sldId id="328" r:id="rId13"/>
    <p:sldId id="329" r:id="rId14"/>
    <p:sldId id="292" r:id="rId15"/>
    <p:sldId id="293" r:id="rId16"/>
    <p:sldId id="294" r:id="rId17"/>
    <p:sldId id="295" r:id="rId18"/>
    <p:sldId id="333" r:id="rId19"/>
    <p:sldId id="334" r:id="rId20"/>
    <p:sldId id="345" r:id="rId21"/>
    <p:sldId id="296" r:id="rId22"/>
    <p:sldId id="297" r:id="rId23"/>
    <p:sldId id="298" r:id="rId24"/>
    <p:sldId id="346" r:id="rId25"/>
    <p:sldId id="335" r:id="rId26"/>
    <p:sldId id="299" r:id="rId27"/>
    <p:sldId id="300" r:id="rId28"/>
    <p:sldId id="301" r:id="rId29"/>
    <p:sldId id="302" r:id="rId30"/>
    <p:sldId id="303" r:id="rId31"/>
    <p:sldId id="304" r:id="rId32"/>
    <p:sldId id="305" r:id="rId33"/>
    <p:sldId id="336" r:id="rId34"/>
    <p:sldId id="337" r:id="rId35"/>
    <p:sldId id="306" r:id="rId36"/>
    <p:sldId id="307" r:id="rId37"/>
    <p:sldId id="308" r:id="rId38"/>
    <p:sldId id="338" r:id="rId39"/>
    <p:sldId id="339" r:id="rId40"/>
    <p:sldId id="309" r:id="rId41"/>
    <p:sldId id="340" r:id="rId42"/>
    <p:sldId id="310" r:id="rId43"/>
    <p:sldId id="311" r:id="rId44"/>
    <p:sldId id="312" r:id="rId45"/>
    <p:sldId id="313" r:id="rId46"/>
    <p:sldId id="315" r:id="rId47"/>
    <p:sldId id="316" r:id="rId48"/>
    <p:sldId id="317" r:id="rId49"/>
    <p:sldId id="341" r:id="rId50"/>
    <p:sldId id="314" r:id="rId51"/>
    <p:sldId id="318" r:id="rId52"/>
    <p:sldId id="319" r:id="rId53"/>
    <p:sldId id="342" r:id="rId54"/>
    <p:sldId id="343" r:id="rId55"/>
    <p:sldId id="320" r:id="rId56"/>
    <p:sldId id="321" r:id="rId57"/>
    <p:sldId id="322" r:id="rId58"/>
    <p:sldId id="323" r:id="rId59"/>
    <p:sldId id="324" r:id="rId60"/>
    <p:sldId id="325" r:id="rId61"/>
    <p:sldId id="326" r:id="rId62"/>
    <p:sldId id="347" r:id="rId63"/>
    <p:sldId id="284" r:id="rId64"/>
    <p:sldId id="351" r:id="rId65"/>
  </p:sldIdLst>
  <p:sldSz cx="9144000" cy="6858000" type="screen4x3"/>
  <p:notesSz cx="7077075" cy="936307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49">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FF93"/>
    <a:srgbClr val="FFFF81"/>
    <a:srgbClr val="FFCC99"/>
    <a:srgbClr val="CFE3F3"/>
    <a:srgbClr val="BDA9E5"/>
    <a:srgbClr val="CCFFFF"/>
    <a:srgbClr val="CCEC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37" autoAdjust="0"/>
    <p:restoredTop sz="81898" autoAdjust="0"/>
  </p:normalViewPr>
  <p:slideViewPr>
    <p:cSldViewPr>
      <p:cViewPr varScale="1">
        <p:scale>
          <a:sx n="60" d="100"/>
          <a:sy n="60" d="100"/>
        </p:scale>
        <p:origin x="1236" y="66"/>
      </p:cViewPr>
      <p:guideLst>
        <p:guide orient="horz" pos="2160"/>
        <p:guide pos="2880"/>
      </p:guideLst>
    </p:cSldViewPr>
  </p:slideViewPr>
  <p:outlineViewPr>
    <p:cViewPr>
      <p:scale>
        <a:sx n="33" d="100"/>
        <a:sy n="33" d="100"/>
      </p:scale>
      <p:origin x="0" y="-14166"/>
    </p:cViewPr>
  </p:outlineViewPr>
  <p:notesTextViewPr>
    <p:cViewPr>
      <p:scale>
        <a:sx n="100" d="100"/>
        <a:sy n="100" d="100"/>
      </p:scale>
      <p:origin x="0" y="0"/>
    </p:cViewPr>
  </p:notesTextViewPr>
  <p:sorterViewPr>
    <p:cViewPr>
      <p:scale>
        <a:sx n="100" d="100"/>
        <a:sy n="100" d="100"/>
      </p:scale>
      <p:origin x="0" y="13020"/>
    </p:cViewPr>
  </p:sorterViewPr>
  <p:notesViewPr>
    <p:cSldViewPr>
      <p:cViewPr varScale="1">
        <p:scale>
          <a:sx n="84" d="100"/>
          <a:sy n="84" d="100"/>
        </p:scale>
        <p:origin x="-708" y="-66"/>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3" name="Date Placeholder 2"/>
          <p:cNvSpPr>
            <a:spLocks noGrp="1"/>
          </p:cNvSpPr>
          <p:nvPr>
            <p:ph type="dt" sz="quarter" idx="1"/>
          </p:nvPr>
        </p:nvSpPr>
        <p:spPr bwMode="auto">
          <a:xfrm>
            <a:off x="4010025"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r" defTabSz="938920" eaLnBrk="1" hangingPunct="1">
              <a:defRPr sz="1200">
                <a:latin typeface="Arial" charset="0"/>
                <a:ea typeface="ヒラギノ角ゴ Pro W3" pitchFamily="-111" charset="-128"/>
                <a:cs typeface="+mn-cs"/>
              </a:defRPr>
            </a:lvl1pPr>
          </a:lstStyle>
          <a:p>
            <a:pPr>
              <a:defRPr/>
            </a:pPr>
            <a:fld id="{7209460A-E4EC-4D09-91B8-6F02E2315146}" type="datetime1">
              <a:rPr lang="en-US"/>
              <a:pPr>
                <a:defRPr/>
              </a:pPr>
              <a:t>11/14/2018</a:t>
            </a:fld>
            <a:endParaRPr lang="en-US" dirty="0"/>
          </a:p>
        </p:txBody>
      </p:sp>
      <p:sp>
        <p:nvSpPr>
          <p:cNvPr id="4" name="Footer Placeholder 3"/>
          <p:cNvSpPr>
            <a:spLocks noGrp="1"/>
          </p:cNvSpPr>
          <p:nvPr>
            <p:ph type="ftr" sz="quarter" idx="2"/>
          </p:nvPr>
        </p:nvSpPr>
        <p:spPr bwMode="auto">
          <a:xfrm>
            <a:off x="0"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5" name="Slide Number Placeholder 4"/>
          <p:cNvSpPr>
            <a:spLocks noGrp="1"/>
          </p:cNvSpPr>
          <p:nvPr>
            <p:ph type="sldNum" sz="quarter" idx="3"/>
          </p:nvPr>
        </p:nvSpPr>
        <p:spPr bwMode="auto">
          <a:xfrm>
            <a:off x="4010025"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r" defTabSz="938920" eaLnBrk="1" hangingPunct="1">
              <a:defRPr sz="1200" smtClean="0"/>
            </a:lvl1pPr>
          </a:lstStyle>
          <a:p>
            <a:pPr>
              <a:defRPr/>
            </a:pPr>
            <a:fld id="{B77C4E44-C3EA-42B4-9CCF-6B26CEF1CA5D}" type="slidenum">
              <a:rPr lang="en-US" altLang="en-US"/>
              <a:pPr>
                <a:defRPr/>
              </a:pPr>
              <a:t>‹#›</a:t>
            </a:fld>
            <a:endParaRPr lang="en-US" altLang="en-US" dirty="0"/>
          </a:p>
        </p:txBody>
      </p:sp>
    </p:spTree>
    <p:extLst>
      <p:ext uri="{BB962C8B-B14F-4D97-AF65-F5344CB8AC3E}">
        <p14:creationId xmlns:p14="http://schemas.microsoft.com/office/powerpoint/2010/main" val="3856949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273411" name="Rectangle 3"/>
          <p:cNvSpPr>
            <a:spLocks noGrp="1" noChangeArrowheads="1"/>
          </p:cNvSpPr>
          <p:nvPr>
            <p:ph type="dt" idx="1"/>
          </p:nvPr>
        </p:nvSpPr>
        <p:spPr bwMode="auto">
          <a:xfrm>
            <a:off x="4010025"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r" defTabSz="938920" eaLnBrk="1" hangingPunct="1">
              <a:defRPr sz="1200">
                <a:latin typeface="Arial" charset="0"/>
                <a:ea typeface="ヒラギノ角ゴ Pro W3" pitchFamily="-111" charset="-128"/>
                <a:cs typeface="+mn-cs"/>
              </a:defRPr>
            </a:lvl1pPr>
          </a:lstStyle>
          <a:p>
            <a:pPr>
              <a:defRPr/>
            </a:pPr>
            <a:endParaRPr lang="en-US" dirty="0"/>
          </a:p>
        </p:txBody>
      </p:sp>
      <p:sp>
        <p:nvSpPr>
          <p:cNvPr id="2052" name="Rectangle 4"/>
          <p:cNvSpPr>
            <a:spLocks noGrp="1" noRot="1" noChangeAspect="1" noChangeArrowheads="1" noTextEdit="1"/>
          </p:cNvSpPr>
          <p:nvPr>
            <p:ph type="sldImg" idx="2"/>
          </p:nvPr>
        </p:nvSpPr>
        <p:spPr bwMode="auto">
          <a:xfrm>
            <a:off x="1198563" y="701675"/>
            <a:ext cx="4679950"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3413" name="Rectangle 5"/>
          <p:cNvSpPr>
            <a:spLocks noGrp="1" noChangeArrowheads="1"/>
          </p:cNvSpPr>
          <p:nvPr>
            <p:ph type="body" sz="quarter" idx="3"/>
          </p:nvPr>
        </p:nvSpPr>
        <p:spPr bwMode="auto">
          <a:xfrm>
            <a:off x="708025" y="4448175"/>
            <a:ext cx="5661025" cy="4213225"/>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3414" name="Rectangle 6"/>
          <p:cNvSpPr>
            <a:spLocks noGrp="1" noChangeArrowheads="1"/>
          </p:cNvSpPr>
          <p:nvPr>
            <p:ph type="ftr" sz="quarter" idx="4"/>
          </p:nvPr>
        </p:nvSpPr>
        <p:spPr bwMode="auto">
          <a:xfrm>
            <a:off x="0"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273415" name="Rectangle 7"/>
          <p:cNvSpPr>
            <a:spLocks noGrp="1" noChangeArrowheads="1"/>
          </p:cNvSpPr>
          <p:nvPr>
            <p:ph type="sldNum" sz="quarter" idx="5"/>
          </p:nvPr>
        </p:nvSpPr>
        <p:spPr bwMode="auto">
          <a:xfrm>
            <a:off x="4010025"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r" defTabSz="938920" eaLnBrk="1" hangingPunct="1">
              <a:defRPr sz="1200" smtClean="0"/>
            </a:lvl1pPr>
          </a:lstStyle>
          <a:p>
            <a:pPr>
              <a:defRPr/>
            </a:pPr>
            <a:fld id="{3359A83C-C081-452C-A522-6E76424C1D48}" type="slidenum">
              <a:rPr lang="en-US" altLang="en-US"/>
              <a:pPr>
                <a:defRPr/>
              </a:pPr>
              <a:t>‹#›</a:t>
            </a:fld>
            <a:endParaRPr lang="en-US" altLang="en-US" dirty="0"/>
          </a:p>
        </p:txBody>
      </p:sp>
    </p:spTree>
    <p:extLst>
      <p:ext uri="{BB962C8B-B14F-4D97-AF65-F5344CB8AC3E}">
        <p14:creationId xmlns:p14="http://schemas.microsoft.com/office/powerpoint/2010/main" val="3494715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pitchFamily="-111" charset="-128"/>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u="sng" dirty="0" smtClean="0">
                <a:latin typeface="Arial" pitchFamily="34" charset="0"/>
                <a:ea typeface="ヒラギノ角ゴ Pro W3" pitchFamily="-112" charset="-128"/>
              </a:rPr>
              <a:t>Best evidence rule</a:t>
            </a:r>
            <a:r>
              <a:rPr lang="en-US" altLang="en-US" dirty="0" smtClean="0">
                <a:latin typeface="Arial" pitchFamily="34" charset="0"/>
                <a:ea typeface="ヒラギノ角ゴ Pro W3" pitchFamily="-112" charset="-128"/>
              </a:rPr>
              <a:t> –</a:t>
            </a:r>
            <a:r>
              <a:rPr lang="en-US" altLang="en-US" b="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A legal principle that supports a true copy as equivalent to the original.</a:t>
            </a:r>
          </a:p>
          <a:p>
            <a:r>
              <a:rPr lang="en-US" altLang="en-US" u="sng" dirty="0" smtClean="0">
                <a:latin typeface="Arial" pitchFamily="34" charset="0"/>
                <a:ea typeface="ヒラギノ角ゴ Pro W3" pitchFamily="-112" charset="-128"/>
              </a:rPr>
              <a:t>Competent evidence</a:t>
            </a:r>
            <a:r>
              <a:rPr lang="en-US" altLang="en-US" dirty="0" smtClean="0">
                <a:latin typeface="Arial" pitchFamily="34" charset="0"/>
                <a:ea typeface="ヒラギノ角ゴ Pro W3" pitchFamily="-112" charset="-128"/>
              </a:rPr>
              <a:t> –</a:t>
            </a:r>
            <a:r>
              <a:rPr lang="en-US" altLang="en-US" b="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Competent evidence is evidence that is legally qualified and reliable.</a:t>
            </a:r>
          </a:p>
          <a:p>
            <a:r>
              <a:rPr lang="en-US" altLang="en-US" u="sng" dirty="0" smtClean="0">
                <a:latin typeface="Arial" pitchFamily="34" charset="0"/>
                <a:ea typeface="ヒラギノ角ゴ Pro W3" pitchFamily="-112" charset="-128"/>
              </a:rPr>
              <a:t>Demonstrative evidence</a:t>
            </a:r>
            <a:r>
              <a:rPr lang="en-US" altLang="en-US" dirty="0" smtClean="0">
                <a:latin typeface="Arial" pitchFamily="34" charset="0"/>
                <a:ea typeface="ヒラギノ角ゴ Pro W3" pitchFamily="-112" charset="-128"/>
              </a:rPr>
              <a:t> –</a:t>
            </a:r>
            <a:r>
              <a:rPr lang="en-US" altLang="en-US" b="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Demonstrative evidence is</a:t>
            </a:r>
            <a:r>
              <a:rPr lang="en-US" altLang="en-US" b="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evidence that is</a:t>
            </a:r>
            <a:r>
              <a:rPr lang="en-US" altLang="en-US" b="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used to aid the jury and can be in the form of a model, experiment, chart, and so on, offered to prove that an event occurred.</a:t>
            </a:r>
          </a:p>
          <a:p>
            <a:r>
              <a:rPr lang="en-US" altLang="en-US" u="sng" dirty="0" smtClean="0">
                <a:latin typeface="Arial" pitchFamily="34" charset="0"/>
                <a:ea typeface="ヒラギノ角ゴ Pro W3" pitchFamily="-112" charset="-128"/>
              </a:rPr>
              <a:t>Direct evidence</a:t>
            </a:r>
            <a:r>
              <a:rPr lang="en-US" altLang="en-US" dirty="0" smtClean="0">
                <a:latin typeface="Arial" pitchFamily="34" charset="0"/>
                <a:ea typeface="ヒラギノ角ゴ Pro W3" pitchFamily="-112" charset="-128"/>
              </a:rPr>
              <a:t> –</a:t>
            </a:r>
            <a:r>
              <a:rPr lang="en-US" altLang="en-US" b="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Direct evidence is the</a:t>
            </a:r>
            <a:r>
              <a:rPr lang="en-US" altLang="en-US" b="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oral testimony that proves a specific fact (such as an eyewitness’s statement). The knowledge of the facts is obtained through the five senses of the witness, with no inferences or presumptions.</a:t>
            </a:r>
          </a:p>
          <a:p>
            <a:r>
              <a:rPr lang="en-US" altLang="en-US" u="sng" dirty="0" smtClean="0">
                <a:latin typeface="Arial" pitchFamily="34" charset="0"/>
                <a:ea typeface="ヒラギノ角ゴ Pro W3" pitchFamily="-112" charset="-128"/>
              </a:rPr>
              <a:t>Documentary evidence</a:t>
            </a:r>
            <a:r>
              <a:rPr lang="en-US" altLang="en-US" dirty="0" smtClean="0">
                <a:latin typeface="Arial" pitchFamily="34" charset="0"/>
                <a:ea typeface="ヒラギノ角ゴ Pro W3" pitchFamily="-112" charset="-128"/>
              </a:rPr>
              <a:t> –</a:t>
            </a:r>
            <a:r>
              <a:rPr lang="en-US" altLang="en-US" b="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Documentary evidence is evidence in the form of business records, printouts, manuals, and other items.</a:t>
            </a:r>
          </a:p>
          <a:p>
            <a:r>
              <a:rPr lang="en-US" altLang="en-US" u="sng" dirty="0" smtClean="0">
                <a:latin typeface="Arial" pitchFamily="34" charset="0"/>
                <a:ea typeface="ヒラギノ角ゴ Pro W3" pitchFamily="-112" charset="-128"/>
              </a:rPr>
              <a:t>Evidence</a:t>
            </a:r>
            <a:r>
              <a:rPr lang="en-US" altLang="en-US" dirty="0" smtClean="0">
                <a:latin typeface="Arial" pitchFamily="34" charset="0"/>
                <a:ea typeface="ヒラギノ角ゴ Pro W3" pitchFamily="-112" charset="-128"/>
              </a:rPr>
              <a:t> –</a:t>
            </a:r>
            <a:r>
              <a:rPr lang="en-US" altLang="en-US" b="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The documents, verbal statements, and material objects admissible in a court of law.</a:t>
            </a:r>
          </a:p>
          <a:p>
            <a:r>
              <a:rPr lang="en-US" altLang="en-US" u="sng" dirty="0" smtClean="0">
                <a:latin typeface="Arial" pitchFamily="34" charset="0"/>
                <a:ea typeface="ヒラギノ角ゴ Pro W3" pitchFamily="-112" charset="-128"/>
              </a:rPr>
              <a:t>Exclusionary rule</a:t>
            </a:r>
            <a:r>
              <a:rPr lang="en-US" altLang="en-US" dirty="0" smtClean="0">
                <a:latin typeface="Arial" pitchFamily="34" charset="0"/>
                <a:ea typeface="ヒラギノ角ゴ Pro W3" pitchFamily="-112" charset="-128"/>
              </a:rPr>
              <a:t> –</a:t>
            </a:r>
            <a:r>
              <a:rPr lang="en-US" altLang="en-US" b="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The Fourth Amendment to the U.S. Constitution precludes illegal search and seizure. Therefore, any evidence collected in violation of the Fourth Amendment is not admissible as evidence. Additionally, if evidence is collected in violation of the Electronic Communications Privacy Act (ECPA) or other related violations of the U.S. Code, it may not be admissible to a court. </a:t>
            </a:r>
          </a:p>
          <a:p>
            <a:r>
              <a:rPr lang="en-US" altLang="en-US" u="sng" dirty="0" smtClean="0">
                <a:latin typeface="Arial" pitchFamily="34" charset="0"/>
                <a:ea typeface="ヒラギノ角ゴ Pro W3" pitchFamily="-112" charset="-128"/>
              </a:rPr>
              <a:t>Forensics</a:t>
            </a:r>
            <a:r>
              <a:rPr lang="en-US" altLang="en-US" dirty="0" smtClean="0">
                <a:latin typeface="Arial" pitchFamily="34" charset="0"/>
                <a:ea typeface="ヒラギノ角ゴ Pro W3" pitchFamily="-112" charset="-128"/>
              </a:rPr>
              <a:t> –</a:t>
            </a:r>
            <a:r>
              <a:rPr lang="en-US" altLang="en-US" b="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The preservation, identification, documentation, and interpretation of computer data for use in legal proceedings. </a:t>
            </a:r>
          </a:p>
          <a:p>
            <a:r>
              <a:rPr lang="en-US" altLang="en-US" u="sng" dirty="0" smtClean="0">
                <a:latin typeface="Arial" pitchFamily="34" charset="0"/>
                <a:ea typeface="ヒラギノ角ゴ Pro W3" pitchFamily="-112" charset="-128"/>
              </a:rPr>
              <a:t>Free space</a:t>
            </a:r>
            <a:r>
              <a:rPr lang="en-US" altLang="en-US" dirty="0" smtClean="0">
                <a:latin typeface="Arial" pitchFamily="34" charset="0"/>
                <a:ea typeface="ヒラギノ角ゴ Pro W3" pitchFamily="-112" charset="-128"/>
              </a:rPr>
              <a:t> –</a:t>
            </a:r>
            <a:r>
              <a:rPr lang="en-US" altLang="en-US" b="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Sectors on a storage medium that are available for the operating system to use. </a:t>
            </a:r>
          </a:p>
          <a:p>
            <a:r>
              <a:rPr lang="en-US" altLang="en-US" u="sng" dirty="0" smtClean="0">
                <a:latin typeface="Arial" pitchFamily="34" charset="0"/>
                <a:ea typeface="ヒラギノ角ゴ Pro W3" pitchFamily="-112" charset="-128"/>
              </a:rPr>
              <a:t>Hearsay rule</a:t>
            </a:r>
            <a:r>
              <a:rPr lang="en-US" altLang="en-US" dirty="0" smtClean="0">
                <a:latin typeface="Arial" pitchFamily="34" charset="0"/>
                <a:ea typeface="ヒラギノ角ゴ Pro W3" pitchFamily="-112" charset="-128"/>
              </a:rPr>
              <a:t> –</a:t>
            </a:r>
            <a:r>
              <a:rPr lang="en-US" altLang="en-US" b="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Hearsay is second-hand evidence; evidence offered by the witness that is not based on the personal knowledge of the witness but is being offered to prove the truth of the matter asserted? Typically, computer-generated evidence is considered hearsay evidence, as the maker of the evidence (the computer) cannot be interrogated. There are exceptions being made where items such as logs and headers (computer generated materials) are being accepted.</a:t>
            </a:r>
          </a:p>
          <a:p>
            <a:r>
              <a:rPr lang="en-US" sz="1200" u="sng" kern="1200" dirty="0" smtClean="0">
                <a:solidFill>
                  <a:schemeClr val="tx1"/>
                </a:solidFill>
                <a:effectLst/>
                <a:latin typeface="Arial" charset="0"/>
                <a:ea typeface="ヒラギノ角ゴ Pro W3" pitchFamily="-111" charset="-128"/>
                <a:cs typeface="ヒラギノ角ゴ Pro W3" pitchFamily="-111" charset="-128"/>
              </a:rPr>
              <a:t>Magic number</a:t>
            </a:r>
            <a:r>
              <a:rPr lang="en-US" sz="1200" kern="1200" dirty="0" smtClean="0">
                <a:solidFill>
                  <a:schemeClr val="tx1"/>
                </a:solidFill>
                <a:effectLst/>
                <a:latin typeface="Arial" charset="0"/>
                <a:ea typeface="ヒラギノ角ゴ Pro W3" pitchFamily="-111" charset="-128"/>
                <a:cs typeface="ヒラギノ角ゴ Pro W3" pitchFamily="-111" charset="-128"/>
              </a:rPr>
              <a:t> – A series of digits near the beginning of the file that provides information about the file format.</a:t>
            </a:r>
          </a:p>
          <a:p>
            <a:r>
              <a:rPr lang="en-US" sz="1200" u="sng" kern="1200" dirty="0" smtClean="0">
                <a:solidFill>
                  <a:schemeClr val="tx1"/>
                </a:solidFill>
                <a:effectLst/>
                <a:latin typeface="Arial" charset="0"/>
                <a:ea typeface="ヒラギノ角ゴ Pro W3" pitchFamily="-111" charset="-128"/>
                <a:cs typeface="ヒラギノ角ゴ Pro W3" pitchFamily="-111" charset="-128"/>
              </a:rPr>
              <a:t>Network forensics</a:t>
            </a:r>
            <a:r>
              <a:rPr lang="en-US" sz="1200" kern="1200" dirty="0" smtClean="0">
                <a:solidFill>
                  <a:schemeClr val="tx1"/>
                </a:solidFill>
                <a:effectLst/>
                <a:latin typeface="Arial" charset="0"/>
                <a:ea typeface="ヒラギノ角ゴ Pro W3" pitchFamily="-111" charset="-128"/>
                <a:cs typeface="ヒラギノ角ゴ Pro W3" pitchFamily="-111" charset="-128"/>
              </a:rPr>
              <a:t> – The application of digital forensics processes to network traffic.</a:t>
            </a:r>
          </a:p>
          <a:p>
            <a:r>
              <a:rPr lang="en-US" sz="1200" u="sng" kern="1200" dirty="0" smtClean="0">
                <a:solidFill>
                  <a:schemeClr val="tx1"/>
                </a:solidFill>
                <a:effectLst/>
                <a:latin typeface="Arial" charset="0"/>
                <a:ea typeface="ヒラギノ角ゴ Pro W3" pitchFamily="-111" charset="-128"/>
                <a:cs typeface="ヒラギノ角ゴ Pro W3" pitchFamily="-111" charset="-128"/>
              </a:rPr>
              <a:t>Partition</a:t>
            </a:r>
            <a:r>
              <a:rPr lang="en-US" sz="1200" kern="1200" dirty="0" smtClean="0">
                <a:solidFill>
                  <a:schemeClr val="tx1"/>
                </a:solidFill>
                <a:effectLst/>
                <a:latin typeface="Arial" charset="0"/>
                <a:ea typeface="ヒラギノ角ゴ Pro W3" pitchFamily="-111" charset="-128"/>
                <a:cs typeface="ヒラギノ角ゴ Pro W3" pitchFamily="-111" charset="-128"/>
              </a:rPr>
              <a:t> – A logical storage unit that is subsequently used by an operation system</a:t>
            </a:r>
          </a:p>
          <a:p>
            <a:r>
              <a:rPr lang="en-US" altLang="en-US" u="sng" dirty="0" smtClean="0">
                <a:latin typeface="Arial" pitchFamily="34" charset="0"/>
                <a:ea typeface="ヒラギノ角ゴ Pro W3" pitchFamily="-112" charset="-128"/>
              </a:rPr>
              <a:t>Real evidence</a:t>
            </a:r>
            <a:r>
              <a:rPr lang="en-US" altLang="en-US" dirty="0" smtClean="0">
                <a:latin typeface="Arial" pitchFamily="34" charset="0"/>
                <a:ea typeface="ヒラギノ角ゴ Pro W3" pitchFamily="-112" charset="-128"/>
              </a:rPr>
              <a:t> –</a:t>
            </a:r>
            <a:r>
              <a:rPr lang="en-US" altLang="en-US" b="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Real evidence consists of tangible objects that prove or disprove a fact. </a:t>
            </a:r>
          </a:p>
          <a:p>
            <a:r>
              <a:rPr lang="en-US" altLang="en-US" u="sng" dirty="0" smtClean="0">
                <a:latin typeface="Arial" pitchFamily="34" charset="0"/>
                <a:ea typeface="ヒラギノ角ゴ Pro W3" pitchFamily="-112" charset="-128"/>
              </a:rPr>
              <a:t>Relevant evidence</a:t>
            </a:r>
            <a:r>
              <a:rPr lang="en-US" altLang="en-US" dirty="0" smtClean="0">
                <a:latin typeface="Arial" pitchFamily="34" charset="0"/>
                <a:ea typeface="ヒラギノ角ゴ Pro W3" pitchFamily="-112" charset="-128"/>
              </a:rPr>
              <a:t> –</a:t>
            </a:r>
            <a:r>
              <a:rPr lang="en-US" altLang="en-US" b="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Relevant evidence is evidence which is material to the case or have a bearing on the matter at hand.</a:t>
            </a:r>
          </a:p>
          <a:p>
            <a:r>
              <a:rPr lang="en-US" altLang="en-US" u="sng" dirty="0" smtClean="0">
                <a:latin typeface="Arial" pitchFamily="34" charset="0"/>
                <a:ea typeface="ヒラギノ角ゴ Pro W3" pitchFamily="-112" charset="-128"/>
              </a:rPr>
              <a:t>Slack space</a:t>
            </a:r>
            <a:r>
              <a:rPr lang="en-US" altLang="en-US" dirty="0" smtClean="0">
                <a:latin typeface="Arial" pitchFamily="34" charset="0"/>
                <a:ea typeface="ヒラギノ角ゴ Pro W3" pitchFamily="-112" charset="-128"/>
              </a:rPr>
              <a:t> –</a:t>
            </a:r>
            <a:r>
              <a:rPr lang="en-US" altLang="en-US" b="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Unused space on a disk drive created when a file is smaller than the allocated unit of storage (such as a sector). </a:t>
            </a:r>
          </a:p>
          <a:p>
            <a:endParaRPr lang="en-US" altLang="en-US" b="1" dirty="0" smtClean="0">
              <a:latin typeface="Arial" pitchFamily="34" charset="0"/>
              <a:ea typeface="ＭＳ Ｐゴシック" pitchFamily="34" charset="-128"/>
            </a:endParaRP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4A7159E6-1FAC-462D-ACFE-4AACAD3295D0}" type="slidenum">
              <a:rPr lang="en-US" altLang="en-US" smtClean="0"/>
              <a:pPr eaLnBrk="1" hangingPunct="1"/>
              <a:t>4</a:t>
            </a:fld>
            <a:endParaRPr lang="en-US" altLang="en-US" dirty="0" smtClean="0"/>
          </a:p>
        </p:txBody>
      </p:sp>
    </p:spTree>
    <p:extLst>
      <p:ext uri="{BB962C8B-B14F-4D97-AF65-F5344CB8AC3E}">
        <p14:creationId xmlns:p14="http://schemas.microsoft.com/office/powerpoint/2010/main" val="1955102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13</a:t>
            </a:fld>
            <a:endParaRPr lang="en-US" altLang="en-US" dirty="0"/>
          </a:p>
        </p:txBody>
      </p:sp>
    </p:spTree>
    <p:extLst>
      <p:ext uri="{BB962C8B-B14F-4D97-AF65-F5344CB8AC3E}">
        <p14:creationId xmlns:p14="http://schemas.microsoft.com/office/powerpoint/2010/main" val="647944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 credible, especially if evidence will be used in court proceedings or in corporate disciplinary actions that could be challenged legally, evidence must meet three standards.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14</a:t>
            </a:fld>
            <a:endParaRPr lang="en-US" altLang="en-US" dirty="0"/>
          </a:p>
        </p:txBody>
      </p:sp>
    </p:spTree>
    <p:extLst>
      <p:ext uri="{BB962C8B-B14F-4D97-AF65-F5344CB8AC3E}">
        <p14:creationId xmlns:p14="http://schemas.microsoft.com/office/powerpoint/2010/main" val="1849367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 item can become evidence when it is admitted by a judge in a case. Three rules guide the use of evidence with regard to its use in court proceedings:</a:t>
            </a:r>
          </a:p>
          <a:p>
            <a:endParaRPr lang="en-US" b="1" dirty="0" smtClean="0"/>
          </a:p>
          <a:p>
            <a:r>
              <a:rPr lang="en-US" b="1" dirty="0" smtClean="0"/>
              <a:t>Best evidence rule </a:t>
            </a:r>
            <a:r>
              <a:rPr lang="en-US" dirty="0" smtClean="0"/>
              <a:t>Courts prefer original evidence rather than a copy to ensure that no alteration of the evidence (whether  intentional or unintentional) has occurred. In some instances, an evidence duplicate can be accepted, such as when the original is lost or destroyed by acts of God or in the normal course of business. A duplicate is also acceptable when a third party beyond the court’s subpoena power possesses the original.</a:t>
            </a:r>
            <a:endParaRPr lang="en-US" b="1" dirty="0" smtClean="0"/>
          </a:p>
          <a:p>
            <a:r>
              <a:rPr lang="en-US" b="1" dirty="0" smtClean="0"/>
              <a:t>Exclusionary rule </a:t>
            </a:r>
            <a:r>
              <a:rPr lang="en-US" dirty="0" smtClean="0"/>
              <a:t>The Fourth Amendment to the U.S. Constitution precludes illegal search and seizure. Therefore, any evidence collected in violation of the Fourth Amendment is not admissible as evidence. Additionally, if evidence is collected in violation of the Electronic Communications Privacy Act (ECPA) or other related provisions of the U.S. Code, it may not be admissible to a court. For example, if no policy exists regarding the company’s intent to monitor network traffic or systems electronically, and the employee has not acknowledged this policy by signing an agreement, sniffing the employee’s network traffic could be a violation of the ECPA.</a:t>
            </a:r>
          </a:p>
          <a:p>
            <a:r>
              <a:rPr lang="en-US" b="1" dirty="0" smtClean="0"/>
              <a:t>Hearsay rule</a:t>
            </a:r>
            <a:r>
              <a:rPr lang="en-US" dirty="0" smtClean="0"/>
              <a:t> Hearsay is secondhand evidence—evidence offered by the witness that is not based on the personal knowledge of the witness but is being offered to prove the truth of the matter asserted. Typically, computer-generated evidence is considered hearsay evidence, as the maker of the evidence (the computer) cannot be interrogated. There are exceptions being made where items such as logs and headers (computer-generated materials) are being accepted in court. There are exceptions, but they rarely apply to digital evidence.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15</a:t>
            </a:fld>
            <a:endParaRPr lang="en-US" altLang="en-US" dirty="0"/>
          </a:p>
        </p:txBody>
      </p:sp>
    </p:spTree>
    <p:extLst>
      <p:ext uri="{BB962C8B-B14F-4D97-AF65-F5344CB8AC3E}">
        <p14:creationId xmlns:p14="http://schemas.microsoft.com/office/powerpoint/2010/main" val="3147853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16</a:t>
            </a:fld>
            <a:endParaRPr lang="en-US" altLang="en-US" dirty="0"/>
          </a:p>
        </p:txBody>
      </p:sp>
    </p:spTree>
    <p:extLst>
      <p:ext uri="{BB962C8B-B14F-4D97-AF65-F5344CB8AC3E}">
        <p14:creationId xmlns:p14="http://schemas.microsoft.com/office/powerpoint/2010/main" val="3030975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Forensics is the use of scientific methods in the analysis of matters in connection with crime or other legal matters. Because of the connection to law, it is </a:t>
            </a:r>
          </a:p>
          <a:p>
            <a:r>
              <a:rPr lang="en-US" dirty="0" smtClean="0"/>
              <a:t>an exacting process, with no room for error. In digital forensics, the issue of alteration becomes paramount, because changing 1’s to 0’s does not leave a trace in many situations. Because of the issue of contamination or spoliation of evidence, detailed processes are used in the processing of information.</a:t>
            </a:r>
          </a:p>
          <a:p>
            <a:endParaRPr lang="en-US" dirty="0" smtClean="0"/>
          </a:p>
          <a:p>
            <a:r>
              <a:rPr lang="en-US" dirty="0" smtClean="0"/>
              <a:t>From a high-level point of view, multiple steps are employed in a digital forensic investigation:</a:t>
            </a:r>
          </a:p>
          <a:p>
            <a:endParaRPr lang="en-US" dirty="0" smtClean="0"/>
          </a:p>
          <a:p>
            <a:r>
              <a:rPr lang="en-US" dirty="0" smtClean="0"/>
              <a:t>From a high-level point of view, multiple steps are employed in a digital forensic investigation:</a:t>
            </a:r>
          </a:p>
          <a:p>
            <a:endParaRPr lang="en-US" dirty="0" smtClean="0"/>
          </a:p>
          <a:p>
            <a:r>
              <a:rPr lang="en-US" dirty="0" smtClean="0"/>
              <a:t>1. </a:t>
            </a:r>
            <a:r>
              <a:rPr lang="en-US" b="1" dirty="0" smtClean="0"/>
              <a:t>Identification</a:t>
            </a:r>
            <a:r>
              <a:rPr lang="en-US" dirty="0" smtClean="0"/>
              <a:t> – Recognize an incident from indicators and determine its type and scope. This is not explicitly within the field of forensics but is significant because it impacts other steps. What tools were used? How many systems are involved? How much data is to be copied? These questions all have ramifications on the successful outcome of a forensic process.</a:t>
            </a:r>
          </a:p>
          <a:p>
            <a:r>
              <a:rPr lang="en-US" dirty="0" smtClean="0"/>
              <a:t>2. </a:t>
            </a:r>
            <a:r>
              <a:rPr lang="en-US" b="1" dirty="0" smtClean="0"/>
              <a:t>Preparation</a:t>
            </a:r>
            <a:r>
              <a:rPr lang="en-US" dirty="0" smtClean="0"/>
              <a:t> – Prepare tools, techniques, and search warrants and monitor authorizations and management support.</a:t>
            </a:r>
          </a:p>
          <a:p>
            <a:r>
              <a:rPr lang="en-US" dirty="0" smtClean="0"/>
              <a:t>3. </a:t>
            </a:r>
            <a:r>
              <a:rPr lang="en-US" b="1" dirty="0" smtClean="0"/>
              <a:t>Approach/strategy</a:t>
            </a:r>
            <a:r>
              <a:rPr lang="en-US" dirty="0" smtClean="0"/>
              <a:t> – Dynamically formulate an approach based on potential impact on bystanders and the specific technology in question. The goal of the strategy should be to maximize the collection of untainted evidence while minimizing impact to the victim or owner.</a:t>
            </a:r>
          </a:p>
          <a:p>
            <a:r>
              <a:rPr lang="en-US" dirty="0" smtClean="0"/>
              <a:t>4. </a:t>
            </a:r>
            <a:r>
              <a:rPr lang="en-US" b="1" dirty="0" smtClean="0"/>
              <a:t>Preservation</a:t>
            </a:r>
            <a:r>
              <a:rPr lang="en-US" dirty="0" smtClean="0"/>
              <a:t> – Isolate, secure, and preserve the state of physical and digital evidence. This includes preventing people from using the digital device or allowing other electromagnetic devices to be used within a certain proximity. Proper preservation is essential to prevent alteration of the source.</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17</a:t>
            </a:fld>
            <a:endParaRPr lang="en-US" altLang="en-US" dirty="0"/>
          </a:p>
        </p:txBody>
      </p:sp>
    </p:spTree>
    <p:extLst>
      <p:ext uri="{BB962C8B-B14F-4D97-AF65-F5344CB8AC3E}">
        <p14:creationId xmlns:p14="http://schemas.microsoft.com/office/powerpoint/2010/main" val="149725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 high-level point of view, multiple steps are employed in a digital forensic investigation (continued):</a:t>
            </a:r>
          </a:p>
          <a:p>
            <a:endParaRPr lang="en-US" dirty="0" smtClean="0"/>
          </a:p>
          <a:p>
            <a:r>
              <a:rPr lang="en-US" dirty="0" smtClean="0"/>
              <a:t>5. </a:t>
            </a:r>
            <a:r>
              <a:rPr lang="en-US" b="1" dirty="0" smtClean="0"/>
              <a:t>Collection</a:t>
            </a:r>
            <a:r>
              <a:rPr lang="en-US" dirty="0" smtClean="0"/>
              <a:t> – Record the physical scene and duplicate digital evidence using standardized and accepted procedures. This is where a digital camera and microphone are vital tools for capturing details—serial numbers, layouts, and so forth—quickly and definitively.</a:t>
            </a:r>
          </a:p>
          <a:p>
            <a:r>
              <a:rPr lang="en-US" dirty="0" smtClean="0"/>
              <a:t>6. </a:t>
            </a:r>
            <a:r>
              <a:rPr lang="en-US" b="1" dirty="0" smtClean="0"/>
              <a:t>Examination</a:t>
            </a:r>
            <a:r>
              <a:rPr lang="en-US" dirty="0" smtClean="0"/>
              <a:t> – In-depth, systematic search of evidence relating to the suspected crime. This step occurs later, in a lab, and focuses on identifying and locating potential specific evidence elements, possibly within unconventional locations. It is important to construct detailed documentation for analysis, documenting the metadata and data values that may be relevant to the issues at hand in the investigation.</a:t>
            </a:r>
          </a:p>
          <a:p>
            <a:r>
              <a:rPr lang="en-US" dirty="0" smtClean="0"/>
              <a:t>7. </a:t>
            </a:r>
            <a:r>
              <a:rPr lang="en-US" b="1" dirty="0" smtClean="0"/>
              <a:t>Analysis</a:t>
            </a:r>
            <a:r>
              <a:rPr lang="en-US" dirty="0" smtClean="0"/>
              <a:t> – Determine significance, reconstruct fragments of data, and draw conclusions based on the elements of evidence found. The data itself cannot tell a story, and in this step the investigator weaves the elements into a picture, hopefully the only one that can be supported. Although the intuition is to prove guilt, the skilled and seasoned investigator focuses on painting the picture that the data describes, regardless of outcome, and making it comprehensive and complete so that it will stand up to challenge. Multiple people with different skill sets may be needed to complete the picture.</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18</a:t>
            </a:fld>
            <a:endParaRPr lang="en-US" altLang="en-US" dirty="0"/>
          </a:p>
        </p:txBody>
      </p:sp>
    </p:spTree>
    <p:extLst>
      <p:ext uri="{BB962C8B-B14F-4D97-AF65-F5344CB8AC3E}">
        <p14:creationId xmlns:p14="http://schemas.microsoft.com/office/powerpoint/2010/main" val="2086587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 high-level point of view, multiple steps are employed in a digital forensic investigation (continued):</a:t>
            </a:r>
          </a:p>
          <a:p>
            <a:endParaRPr lang="en-US" dirty="0" smtClean="0"/>
          </a:p>
          <a:p>
            <a:r>
              <a:rPr lang="en-US" dirty="0" smtClean="0"/>
              <a:t>8. </a:t>
            </a:r>
            <a:r>
              <a:rPr lang="en-US" b="1" dirty="0" smtClean="0"/>
              <a:t>Presentation</a:t>
            </a:r>
            <a:r>
              <a:rPr lang="en-US" dirty="0" smtClean="0"/>
              <a:t> – </a:t>
            </a:r>
            <a:r>
              <a:rPr lang="en-US" b="0" dirty="0" smtClean="0"/>
              <a:t>Summarize and provide an explanation of the conclusions. The </a:t>
            </a:r>
            <a:r>
              <a:rPr lang="en-US" dirty="0" smtClean="0"/>
              <a:t>results should be written in layperson’s terms using abstracted terminology. If you cannot explain the information to a nontechnical layperson, then you do not understand it well enough to complete this aspect. All abstracted terminology should reference the specific details of the case.</a:t>
            </a:r>
          </a:p>
          <a:p>
            <a:r>
              <a:rPr lang="en-US" dirty="0" smtClean="0"/>
              <a:t>9. </a:t>
            </a:r>
            <a:r>
              <a:rPr lang="en-US" sz="1200" b="1" i="0" kern="1200" dirty="0" smtClean="0">
                <a:solidFill>
                  <a:schemeClr val="tx1"/>
                </a:solidFill>
                <a:effectLst/>
                <a:latin typeface="Arial" charset="0"/>
                <a:ea typeface="ヒラギノ角ゴ Pro W3" pitchFamily="-111" charset="-128"/>
                <a:cs typeface="ヒラギノ角ゴ Pro W3" pitchFamily="-111" charset="-128"/>
              </a:rPr>
              <a:t>Returning evidence</a:t>
            </a:r>
            <a:r>
              <a:rPr lang="en-US" dirty="0" smtClean="0"/>
              <a:t> – </a:t>
            </a:r>
            <a:r>
              <a:rPr lang="en-US" sz="1200" i="0" kern="1200" dirty="0" smtClean="0">
                <a:solidFill>
                  <a:schemeClr val="tx1"/>
                </a:solidFill>
                <a:effectLst/>
                <a:latin typeface="Arial" charset="0"/>
                <a:ea typeface="ヒラギノ角ゴ Pro W3" pitchFamily="-111" charset="-128"/>
                <a:cs typeface="ヒラギノ角ゴ Pro W3" pitchFamily="-111" charset="-128"/>
              </a:rPr>
              <a:t>Ensure physical and digital property is returned to its proper owner and determine how and what criminal evidence must be removed. (For example, hardware may be returned, but images of child pornography would be removed.) This is not an explicit step of forensic investigation, and most models that address how to seize evidence rarely address this aspect. But at the end of the day, the job is not done until all aspects are finished, and this includes this level of clean-up activity.</a:t>
            </a:r>
          </a:p>
          <a:p>
            <a:r>
              <a:rPr lang="en-US" sz="1200" i="0" kern="1200" dirty="0" smtClean="0">
                <a:solidFill>
                  <a:schemeClr val="tx1"/>
                </a:solidFill>
                <a:effectLst/>
                <a:latin typeface="Arial" charset="0"/>
                <a:ea typeface="ヒラギノ角ゴ Pro W3" pitchFamily="-111" charset="-128"/>
                <a:cs typeface="ヒラギノ角ゴ Pro W3" pitchFamily="-111" charset="-128"/>
              </a:rPr>
              <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19</a:t>
            </a:fld>
            <a:endParaRPr lang="en-US" altLang="en-US" dirty="0"/>
          </a:p>
        </p:txBody>
      </p:sp>
    </p:spTree>
    <p:extLst>
      <p:ext uri="{BB962C8B-B14F-4D97-AF65-F5344CB8AC3E}">
        <p14:creationId xmlns:p14="http://schemas.microsoft.com/office/powerpoint/2010/main" val="2847066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When information or objects are presented to management or admitted to court to support a claim, that information or those objects can be considered as evidence or documentation supporting your investigative efforts. Senior management will always ask a lot of questions—second- and third-order questions that you need to be able to answer quickly. Likewise, in a court, credibility is critical. Therefore, evidence must be properly acquired, identified, protected against tampering, transported, and stored.</a:t>
            </a:r>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20</a:t>
            </a:fld>
            <a:endParaRPr lang="en-US" altLang="en-US" dirty="0"/>
          </a:p>
        </p:txBody>
      </p:sp>
    </p:spTree>
    <p:extLst>
      <p:ext uri="{BB962C8B-B14F-4D97-AF65-F5344CB8AC3E}">
        <p14:creationId xmlns:p14="http://schemas.microsoft.com/office/powerpoint/2010/main" val="149725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an incident occurs, you will need to collect data and information to facilitate your investigation. If someone is committing a crime or intentionally violating a company policy, she will likely try to hide her tracks. Therefore, you should collect as much information as soon as you can. In today’s highly networked world, evidence can be found not only on the workstation or laptop computer, but also on company-owned file servers, security appliances, and servers located with the Internet service provider (ISP).</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21</a:t>
            </a:fld>
            <a:endParaRPr lang="en-US" altLang="en-US" dirty="0"/>
          </a:p>
        </p:txBody>
      </p:sp>
    </p:spTree>
    <p:extLst>
      <p:ext uri="{BB962C8B-B14F-4D97-AF65-F5344CB8AC3E}">
        <p14:creationId xmlns:p14="http://schemas.microsoft.com/office/powerpoint/2010/main" val="3987317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Arial" charset="0"/>
                <a:ea typeface="ヒラギノ角ゴ Pro W3" pitchFamily="-111" charset="-128"/>
                <a:cs typeface="ヒラギノ角ゴ Pro W3" pitchFamily="-111" charset="-128"/>
              </a:rPr>
              <a:t>Take photos (some localities require use of Polaroid photos, as they are more difficult to modify without obvious tampering) or video. Include photos of operating computer screens and hardware components from multiple angles. Be sure to photograph internal components before removing them for analysis.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22</a:t>
            </a:fld>
            <a:endParaRPr lang="en-US" altLang="en-US" dirty="0"/>
          </a:p>
        </p:txBody>
      </p:sp>
    </p:spTree>
    <p:extLst>
      <p:ext uri="{BB962C8B-B14F-4D97-AF65-F5344CB8AC3E}">
        <p14:creationId xmlns:p14="http://schemas.microsoft.com/office/powerpoint/2010/main" val="3102500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u="sng" kern="1200" dirty="0" smtClean="0">
                <a:solidFill>
                  <a:schemeClr val="tx1"/>
                </a:solidFill>
                <a:effectLst/>
                <a:latin typeface="Arial" charset="0"/>
                <a:ea typeface="ヒラギノ角ゴ Pro W3" pitchFamily="-111" charset="-128"/>
                <a:cs typeface="ヒラギノ角ゴ Pro W3" pitchFamily="-111" charset="-128"/>
              </a:rPr>
              <a:t>Stream</a:t>
            </a:r>
            <a:r>
              <a:rPr lang="en-US" sz="1200" kern="1200" dirty="0" smtClean="0">
                <a:solidFill>
                  <a:schemeClr val="tx1"/>
                </a:solidFill>
                <a:effectLst/>
                <a:latin typeface="Arial" charset="0"/>
                <a:ea typeface="ヒラギノ角ゴ Pro W3" pitchFamily="-111" charset="-128"/>
                <a:cs typeface="ヒラギノ角ゴ Pro W3" pitchFamily="-111" charset="-128"/>
              </a:rPr>
              <a:t> – A short name for Alternate Data Stream, a specific data structure associated with NTFS in Windows.</a:t>
            </a:r>
          </a:p>
          <a:p>
            <a:r>
              <a:rPr lang="en-US" sz="1200" u="sng" kern="1200" dirty="0" smtClean="0">
                <a:solidFill>
                  <a:schemeClr val="tx1"/>
                </a:solidFill>
                <a:effectLst/>
                <a:latin typeface="Arial" charset="0"/>
                <a:ea typeface="ヒラギノ角ゴ Pro W3" pitchFamily="-111" charset="-128"/>
                <a:cs typeface="ヒラギノ角ゴ Pro W3" pitchFamily="-111" charset="-128"/>
              </a:rPr>
              <a:t>Sufficient evidence</a:t>
            </a:r>
            <a:r>
              <a:rPr lang="en-US" sz="1200" kern="1200" dirty="0" smtClean="0">
                <a:solidFill>
                  <a:schemeClr val="tx1"/>
                </a:solidFill>
                <a:effectLst/>
                <a:latin typeface="Arial" charset="0"/>
                <a:ea typeface="ヒラギノ角ゴ Pro W3" pitchFamily="-111" charset="-128"/>
                <a:cs typeface="ヒラギノ角ゴ Pro W3" pitchFamily="-111" charset="-128"/>
              </a:rPr>
              <a:t> – Sufficient evidence is evidence that is convincing or measures up without question.</a:t>
            </a:r>
          </a:p>
          <a:p>
            <a:r>
              <a:rPr lang="en-US" sz="1200" u="sng" kern="1200" dirty="0" smtClean="0">
                <a:solidFill>
                  <a:schemeClr val="tx1"/>
                </a:solidFill>
                <a:effectLst/>
                <a:latin typeface="Arial" charset="0"/>
                <a:ea typeface="ヒラギノ角ゴ Pro W3" pitchFamily="-111" charset="-128"/>
                <a:cs typeface="ヒラギノ角ゴ Pro W3" pitchFamily="-111" charset="-128"/>
              </a:rPr>
              <a:t>Write blocker</a:t>
            </a:r>
            <a:r>
              <a:rPr lang="en-US" sz="1200" kern="1200" dirty="0" smtClean="0">
                <a:solidFill>
                  <a:schemeClr val="tx1"/>
                </a:solidFill>
                <a:effectLst/>
                <a:latin typeface="Arial" charset="0"/>
                <a:ea typeface="ヒラギノ角ゴ Pro W3" pitchFamily="-111" charset="-128"/>
                <a:cs typeface="ヒラギノ角ゴ Pro W3" pitchFamily="-111" charset="-128"/>
              </a:rPr>
              <a:t> – A specific interface for a storage media that does not permit writing to occur to the device. This allows copies to be made without altering the device.</a:t>
            </a:r>
            <a:endParaRPr lang="en-US" sz="1200" kern="1200" dirty="0">
              <a:solidFill>
                <a:schemeClr val="tx1"/>
              </a:solidFill>
              <a:effectLst/>
              <a:latin typeface="Arial" charset="0"/>
              <a:ea typeface="ヒラギノ角ゴ Pro W3" pitchFamily="-111" charset="-128"/>
              <a:cs typeface="ヒラギノ角ゴ Pro W3" pitchFamily="-111" charset="-128"/>
            </a:endParaRP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4A7159E6-1FAC-462D-ACFE-4AACAD3295D0}" type="slidenum">
              <a:rPr lang="en-US" altLang="en-US" smtClean="0"/>
              <a:pPr eaLnBrk="1" hangingPunct="1"/>
              <a:t>5</a:t>
            </a:fld>
            <a:endParaRPr lang="en-US" altLang="en-US" dirty="0" smtClean="0"/>
          </a:p>
        </p:txBody>
      </p:sp>
    </p:spTree>
    <p:extLst>
      <p:ext uri="{BB962C8B-B14F-4D97-AF65-F5344CB8AC3E}">
        <p14:creationId xmlns:p14="http://schemas.microsoft.com/office/powerpoint/2010/main" val="1955102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Arial" charset="0"/>
                <a:ea typeface="ヒラギノ角ゴ Pro W3" pitchFamily="-111" charset="-128"/>
                <a:cs typeface="ヒラギノ角ゴ Pro W3" pitchFamily="-111" charset="-128"/>
              </a:rPr>
              <a:t>When an incident occurs and the computer being used is going to be secured, you must consider two questions: Should it be turned off, and should it be disconnected from the network? Forensic professionals debate the reasons for turning a computer on or turning it off. Some state that the plug should be pulled in order to freeze the current state of the computer. However, this results in the loss of any data associated with an attack in progress from the machine. Any data in RAM will also be lost. Further, it may corrupt the computer’s file system and could call into question the validity of your findings.</a:t>
            </a:r>
          </a:p>
          <a:p>
            <a:endParaRPr lang="en-US" sz="1200" i="0" kern="1200" dirty="0" smtClean="0">
              <a:solidFill>
                <a:schemeClr val="tx1"/>
              </a:solidFill>
              <a:effectLst/>
              <a:latin typeface="Arial" charset="0"/>
              <a:ea typeface="ヒラギノ角ゴ Pro W3" pitchFamily="-111" charset="-128"/>
            </a:endParaRP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23</a:t>
            </a:fld>
            <a:endParaRPr lang="en-US" altLang="en-US" dirty="0"/>
          </a:p>
        </p:txBody>
      </p:sp>
    </p:spTree>
    <p:extLst>
      <p:ext uri="{BB962C8B-B14F-4D97-AF65-F5344CB8AC3E}">
        <p14:creationId xmlns:p14="http://schemas.microsoft.com/office/powerpoint/2010/main" val="764608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Imaging or dumping the physical memory of a computer system can help identify evidence that is not available on a hard drive. This is especially appropriate for rootkits, for which evidence on the hard drive is hard to find. Once the memory is imaged, you can use a hex editor to analyze the image offline on another system. (Memory-dumping tools and hex editors are available on the Internet.) Note that dumping memory is more applicable for investigative work where court proceedings will not be pursued. If a case is likely to end up in court, do not dump memory without first seeking legal advice to confirm that live analysis of the memory is acceptable; otherwise, the defendant will easily be able to dispute the claim that evidence was not tampered with.</a:t>
            </a:r>
          </a:p>
          <a:p>
            <a:endParaRPr lang="en-US" sz="1200" b="1" i="0" u="none" strike="noStrike" kern="1200" baseline="0" dirty="0" smtClean="0">
              <a:solidFill>
                <a:schemeClr val="tx1"/>
              </a:solidFill>
              <a:latin typeface="Arial" charset="0"/>
              <a:ea typeface="ヒラギノ角ゴ Pro W3" pitchFamily="-111" charset="-128"/>
              <a:cs typeface="ヒラギノ角ゴ Pro W3" pitchFamily="-111" charset="-128"/>
            </a:endParaRPr>
          </a:p>
          <a:p>
            <a:r>
              <a:rPr lang="en-US" sz="1200" b="1" i="0" u="none" strike="noStrike" kern="1200" baseline="0" dirty="0" smtClean="0">
                <a:solidFill>
                  <a:schemeClr val="tx1"/>
                </a:solidFill>
                <a:latin typeface="Arial" charset="0"/>
                <a:ea typeface="ヒラギノ角ゴ Pro W3" pitchFamily="-111" charset="-128"/>
                <a:cs typeface="ヒラギノ角ゴ Pro W3" pitchFamily="-111" charset="-128"/>
              </a:rPr>
              <a:t>Exam Tip: </a:t>
            </a:r>
            <a:r>
              <a:rPr lang="en-US" sz="1200" b="0" i="0" u="none" strike="noStrike" kern="1200" baseline="0" dirty="0" smtClean="0">
                <a:solidFill>
                  <a:schemeClr val="tx1"/>
                </a:solidFill>
                <a:latin typeface="Arial" charset="0"/>
                <a:ea typeface="ヒラギノ角ゴ Pro W3" pitchFamily="-111" charset="-128"/>
                <a:cs typeface="ヒラギノ角ゴ Pro W3" pitchFamily="-111" charset="-128"/>
              </a:rPr>
              <a:t>File time stamps may be of use during the analysis phase. To correlate file time stamps to actual time, it is important to know the time offset between the system clock and real time. Recording the time offset while the system is live is critical if the system clock is different than actual time. </a:t>
            </a:r>
          </a:p>
          <a:p>
            <a:endParaRPr lang="en-US" sz="1200" b="0" i="0" u="none" strike="noStrike" kern="1200" baseline="0" dirty="0" smtClean="0">
              <a:solidFill>
                <a:schemeClr val="tx1"/>
              </a:solidFill>
              <a:latin typeface="Arial" charset="0"/>
              <a:ea typeface="ヒラギノ角ゴ Pro W3" pitchFamily="-111" charset="-128"/>
              <a:cs typeface="ヒラギノ角ゴ Pro W3" pitchFamily="-111" charset="-128"/>
            </a:endParaRPr>
          </a:p>
          <a:p>
            <a:r>
              <a:rPr lang="en-US" sz="1200" b="1" i="0" u="none" strike="noStrike" kern="1200" baseline="0" dirty="0" smtClean="0">
                <a:solidFill>
                  <a:schemeClr val="tx1"/>
                </a:solidFill>
                <a:latin typeface="Arial" charset="0"/>
                <a:ea typeface="ヒラギノ角ゴ Pro W3" pitchFamily="-111" charset="-128"/>
                <a:cs typeface="ヒラギノ角ゴ Pro W3" pitchFamily="-111" charset="-128"/>
              </a:rPr>
              <a:t>Exam Tip: </a:t>
            </a:r>
            <a:r>
              <a:rPr lang="en-US" sz="1200" b="0" i="0" u="none" strike="noStrike" kern="1200" baseline="0" dirty="0" smtClean="0">
                <a:solidFill>
                  <a:schemeClr val="tx1"/>
                </a:solidFill>
                <a:latin typeface="Arial" charset="0"/>
                <a:ea typeface="ヒラギノ角ゴ Pro W3" pitchFamily="-111" charset="-128"/>
                <a:cs typeface="ヒラギノ角ゴ Pro W3" pitchFamily="-111" charset="-128"/>
              </a:rPr>
              <a:t>For CompTIA Security+ testing purposes, remember this: the memory should be dumped, the system should be powered down cleanly, and an image should be made and used as you work.</a:t>
            </a:r>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24</a:t>
            </a:fld>
            <a:endParaRPr lang="en-US" altLang="en-US" dirty="0"/>
          </a:p>
        </p:txBody>
      </p:sp>
    </p:spTree>
    <p:extLst>
      <p:ext uri="{BB962C8B-B14F-4D97-AF65-F5344CB8AC3E}">
        <p14:creationId xmlns:p14="http://schemas.microsoft.com/office/powerpoint/2010/main" val="764608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teaching at the University of Texas, Austin, Dr. Larry Leibrock led a research project to quantify how many files are changed when turning off and on a Windows workstation. The research documents that approximately 0.6 percent of the operating system files are changed each time a Windows XP system is shut down and restarted. An administrator looking at a machine at the behest of management can completely obfuscate any data that could be recovered, a process called spoliation. This cannot be undone and renders the data unusable in legal proceedings, whether court or human resources.</a:t>
            </a:r>
          </a:p>
          <a:p>
            <a:endParaRPr lang="en-US" dirty="0" smtClean="0"/>
          </a:p>
          <a:p>
            <a:r>
              <a:rPr lang="en-US" dirty="0" smtClean="0"/>
              <a:t>Further, if the computer being analyzed is a server, it is unlikely management will support taking it offline and shutting it down for investigation. So, from an</a:t>
            </a:r>
            <a:r>
              <a:rPr lang="en-US" baseline="0" dirty="0" smtClean="0"/>
              <a:t> </a:t>
            </a:r>
            <a:r>
              <a:rPr lang="en-US" dirty="0" smtClean="0"/>
              <a:t>investigative perspective, either course may be correct or incorrect, depending on the circumstances surrounding the incident. What is most important is that you are deliberate in your work, you document your actions, and you can explain why you took the actions you performed.</a:t>
            </a:r>
          </a:p>
          <a:p>
            <a:endParaRPr lang="en-US" sz="1200" b="0" i="0" u="none" strike="noStrike" kern="1200" baseline="0" dirty="0" smtClean="0">
              <a:solidFill>
                <a:schemeClr val="tx1"/>
              </a:solidFill>
              <a:latin typeface="Arial" charset="0"/>
              <a:ea typeface="ヒラギノ角ゴ Pro W3" pitchFamily="-111" charset="-128"/>
              <a:cs typeface="ヒラギノ角ゴ Pro W3" pitchFamily="-111" charset="-128"/>
            </a:endParaRP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25</a:t>
            </a:fld>
            <a:endParaRPr lang="en-US" altLang="en-US" dirty="0"/>
          </a:p>
        </p:txBody>
      </p:sp>
    </p:spTree>
    <p:extLst>
      <p:ext uri="{BB962C8B-B14F-4D97-AF65-F5344CB8AC3E}">
        <p14:creationId xmlns:p14="http://schemas.microsoft.com/office/powerpoint/2010/main" val="3433308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investigative methods are used. Figure 23.1 shows the continuum of investigative methods from simple to more rigorous.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26</a:t>
            </a:fld>
            <a:endParaRPr lang="en-US" altLang="en-US" dirty="0"/>
          </a:p>
        </p:txBody>
      </p:sp>
    </p:spTree>
    <p:extLst>
      <p:ext uri="{BB962C8B-B14F-4D97-AF65-F5344CB8AC3E}">
        <p14:creationId xmlns:p14="http://schemas.microsoft.com/office/powerpoint/2010/main" val="4069692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23.2 shows the relationship between the complexity of your investigation and both the reliability of your forensic data and the difficulty of investigation.</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27</a:t>
            </a:fld>
            <a:endParaRPr lang="en-US" altLang="en-US" dirty="0"/>
          </a:p>
        </p:txBody>
      </p:sp>
    </p:spTree>
    <p:extLst>
      <p:ext uri="{BB962C8B-B14F-4D97-AF65-F5344CB8AC3E}">
        <p14:creationId xmlns:p14="http://schemas.microsoft.com/office/powerpoint/2010/main" val="20403413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 an evidence control log book identifying each piece of evidence (in case the label is removed); the persons who discovered it; the case number; the date, time, and location of the discovery; and the reason for collection. Keep a log of all staff hours and expenses. This information should be specific enough for recollection later in court.</a:t>
            </a:r>
          </a:p>
          <a:p>
            <a:endParaRPr lang="en-US" b="0" dirty="0" smtClean="0"/>
          </a:p>
          <a:p>
            <a:r>
              <a:rPr lang="en-US" b="0" dirty="0" smtClean="0"/>
              <a:t>Being methodical is extremely important when identifying evidence. Do not collect evidence by yourself—have a second person who can serve as a witness to your actions</a:t>
            </a:r>
            <a:r>
              <a:rPr lang="en-US" dirty="0" smtClean="0"/>
              <a:t>. Keep logs of your actions during both seizure and during analysis and storage.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28</a:t>
            </a:fld>
            <a:endParaRPr lang="en-US" altLang="en-US" dirty="0"/>
          </a:p>
        </p:txBody>
      </p:sp>
    </p:spTree>
    <p:extLst>
      <p:ext uri="{BB962C8B-B14F-4D97-AF65-F5344CB8AC3E}">
        <p14:creationId xmlns:p14="http://schemas.microsoft.com/office/powerpoint/2010/main" val="937952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if a mobile phone with advanced capabilities is seized, it should be properly secured in a hard container designed to prevent accidentally pressing the keys during transit and storage. If the phone is to remain turned on for analysis, radio frequency isolation bags that attenuate the device’s radio signal should be used. This will prevent remote wiping, locking, or disabling of the device.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29</a:t>
            </a:fld>
            <a:endParaRPr lang="en-US" altLang="en-US" dirty="0"/>
          </a:p>
        </p:txBody>
      </p:sp>
    </p:spTree>
    <p:extLst>
      <p:ext uri="{BB962C8B-B14F-4D97-AF65-F5344CB8AC3E}">
        <p14:creationId xmlns:p14="http://schemas.microsoft.com/office/powerpoint/2010/main" val="14843161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30</a:t>
            </a:fld>
            <a:endParaRPr lang="en-US" altLang="en-US" dirty="0"/>
          </a:p>
        </p:txBody>
      </p:sp>
    </p:spTree>
    <p:extLst>
      <p:ext uri="{BB962C8B-B14F-4D97-AF65-F5344CB8AC3E}">
        <p14:creationId xmlns:p14="http://schemas.microsoft.com/office/powerpoint/2010/main" val="2775005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of today’s electronics are sensitive to environmental factors. It is important for storage areas to have environmental controls to protect devices from temperature and humidity changes. It is also prudent to have environmental-monitoring</a:t>
            </a:r>
            <a:r>
              <a:rPr lang="en-US" baseline="0" dirty="0" smtClean="0"/>
              <a:t> </a:t>
            </a:r>
            <a:r>
              <a:rPr lang="en-US" dirty="0" smtClean="0"/>
              <a:t>devices to ensure that temperature and humidity remain within safe ranges for electronic devices.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31</a:t>
            </a:fld>
            <a:endParaRPr lang="en-US" altLang="en-US" dirty="0"/>
          </a:p>
        </p:txBody>
      </p:sp>
    </p:spTree>
    <p:extLst>
      <p:ext uri="{BB962C8B-B14F-4D97-AF65-F5344CB8AC3E}">
        <p14:creationId xmlns:p14="http://schemas.microsoft.com/office/powerpoint/2010/main" val="40263845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32</a:t>
            </a:fld>
            <a:endParaRPr lang="en-US" altLang="en-US" dirty="0"/>
          </a:p>
        </p:txBody>
      </p:sp>
    </p:spTree>
    <p:extLst>
      <p:ext uri="{BB962C8B-B14F-4D97-AF65-F5344CB8AC3E}">
        <p14:creationId xmlns:p14="http://schemas.microsoft.com/office/powerpoint/2010/main" val="396211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r>
              <a:rPr lang="en-US" dirty="0" smtClean="0"/>
              <a:t>In today’s practice, computer forensics can be performed for three purposes:</a:t>
            </a:r>
          </a:p>
          <a:p>
            <a:pPr>
              <a:defRPr/>
            </a:pPr>
            <a:r>
              <a:rPr lang="en-US" dirty="0" smtClean="0"/>
              <a:t>■ Investigating and analyzing computer systems as related to a violation of law</a:t>
            </a:r>
          </a:p>
          <a:p>
            <a:pPr>
              <a:defRPr/>
            </a:pPr>
            <a:r>
              <a:rPr lang="en-US" dirty="0" smtClean="0"/>
              <a:t>■ Investigating and analyzing computer systems for compliance with an organization’s policies</a:t>
            </a:r>
          </a:p>
          <a:p>
            <a:pPr>
              <a:defRPr/>
            </a:pPr>
            <a:r>
              <a:rPr lang="en-US" dirty="0" smtClean="0"/>
              <a:t>■ Responding to a request for digital evidence (e-discovery)</a:t>
            </a: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D56A946B-C295-41D2-BCBE-0BDEC7EC8214}" type="slidenum">
              <a:rPr lang="en-US" altLang="en-US" smtClean="0"/>
              <a:pPr eaLnBrk="1" hangingPunct="1"/>
              <a:t>6</a:t>
            </a:fld>
            <a:endParaRPr lang="en-US" altLang="en-US" dirty="0" smtClean="0"/>
          </a:p>
        </p:txBody>
      </p:sp>
    </p:spTree>
    <p:extLst>
      <p:ext uri="{BB962C8B-B14F-4D97-AF65-F5344CB8AC3E}">
        <p14:creationId xmlns:p14="http://schemas.microsoft.com/office/powerpoint/2010/main" val="3281842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Arial" charset="0"/>
                <a:ea typeface="ヒラギノ角ゴ Pro W3" pitchFamily="-111" charset="-128"/>
                <a:cs typeface="ヒラギノ角ゴ Pro W3" pitchFamily="-111" charset="-128"/>
              </a:rPr>
              <a:t>Remember that witness credibility is extremely important. It is easy to imagine how quickly credibility can be damaged if the witness is asked, “Did you lock the file system?” and can’t answer affirmatively. Or, when asked, “When you imaged this disk drive, did you use a new system?” the witness can’t answer that the</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destination disk was new or had been completely formatted using a low-level format before data was copied to it.</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33</a:t>
            </a:fld>
            <a:endParaRPr lang="en-US" altLang="en-US" dirty="0"/>
          </a:p>
        </p:txBody>
      </p:sp>
    </p:spTree>
    <p:extLst>
      <p:ext uri="{BB962C8B-B14F-4D97-AF65-F5344CB8AC3E}">
        <p14:creationId xmlns:p14="http://schemas.microsoft.com/office/powerpoint/2010/main" val="1786645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Arial" charset="0"/>
                <a:ea typeface="ヒラギノ角ゴ Pro W3" pitchFamily="-111" charset="-128"/>
                <a:cs typeface="ヒラギノ角ゴ Pro W3" pitchFamily="-111" charset="-128"/>
              </a:rPr>
              <a:t>It is also important not to interface with the digital media using the host system, as all file systems both read and write to the storage media as part of their normal operation, altering the media. This type of alteration changes information, potentially damaging the trace evidence needed in the investigation. For this reason, a </a:t>
            </a:r>
            <a:r>
              <a:rPr lang="en-US" sz="1200" b="1" i="0" kern="1200" dirty="0" smtClean="0">
                <a:solidFill>
                  <a:schemeClr val="tx1"/>
                </a:solidFill>
                <a:effectLst/>
                <a:latin typeface="Arial" charset="0"/>
                <a:ea typeface="ヒラギノ角ゴ Pro W3" pitchFamily="-111" charset="-128"/>
                <a:cs typeface="ヒラギノ角ゴ Pro W3" pitchFamily="-111" charset="-128"/>
              </a:rPr>
              <a:t>write blocker </a:t>
            </a:r>
            <a:r>
              <a:rPr lang="en-US" sz="1200" i="0" kern="1200" dirty="0" smtClean="0">
                <a:solidFill>
                  <a:schemeClr val="tx1"/>
                </a:solidFill>
                <a:effectLst/>
                <a:latin typeface="Arial" charset="0"/>
                <a:ea typeface="ヒラギノ角ゴ Pro W3" pitchFamily="-111" charset="-128"/>
                <a:cs typeface="ヒラギノ角ゴ Pro W3" pitchFamily="-111" charset="-128"/>
              </a:rPr>
              <a:t>is commonly used to connect the media to the investigator’s computer.</a:t>
            </a:r>
          </a:p>
          <a:p>
            <a:endParaRPr lang="en-US" sz="1200" i="0" kern="1200" dirty="0" smtClean="0">
              <a:solidFill>
                <a:schemeClr val="tx1"/>
              </a:solidFill>
              <a:effectLst/>
              <a:latin typeface="Arial" charset="0"/>
              <a:ea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It is common for forensic duplicator devices to have additional features to assist an investigator, such as making multiple copies at once and calculating hash values for the device and the duplicate. Capturing the hash values for all items is an essential first step in handling any digital evidence.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34</a:t>
            </a:fld>
            <a:endParaRPr lang="en-US" altLang="en-US" dirty="0"/>
          </a:p>
        </p:txBody>
      </p:sp>
    </p:spTree>
    <p:extLst>
      <p:ext uri="{BB962C8B-B14F-4D97-AF65-F5344CB8AC3E}">
        <p14:creationId xmlns:p14="http://schemas.microsoft.com/office/powerpoint/2010/main" val="40063894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23.3 shows a kit that contains both write blockers and a forensic duplicator.</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35</a:t>
            </a:fld>
            <a:endParaRPr lang="en-US" altLang="en-US" dirty="0"/>
          </a:p>
        </p:txBody>
      </p:sp>
    </p:spTree>
    <p:extLst>
      <p:ext uri="{BB962C8B-B14F-4D97-AF65-F5344CB8AC3E}">
        <p14:creationId xmlns:p14="http://schemas.microsoft.com/office/powerpoint/2010/main" val="1540254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successfully imaging the drives to be analyzed and calculating and storing the message digests, the investigator can begin the analysis. The details of the investigation will depend on the particulars of the incident being investigated.</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36</a:t>
            </a:fld>
            <a:endParaRPr lang="en-US" altLang="en-US" dirty="0"/>
          </a:p>
        </p:txBody>
      </p:sp>
    </p:spTree>
    <p:extLst>
      <p:ext uri="{BB962C8B-B14F-4D97-AF65-F5344CB8AC3E}">
        <p14:creationId xmlns:p14="http://schemas.microsoft.com/office/powerpoint/2010/main" val="14386370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37</a:t>
            </a:fld>
            <a:endParaRPr lang="en-US" altLang="en-US" dirty="0"/>
          </a:p>
        </p:txBody>
      </p:sp>
    </p:spTree>
    <p:extLst>
      <p:ext uri="{BB962C8B-B14F-4D97-AF65-F5344CB8AC3E}">
        <p14:creationId xmlns:p14="http://schemas.microsoft.com/office/powerpoint/2010/main" val="2387916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38</a:t>
            </a:fld>
            <a:endParaRPr lang="en-US" altLang="en-US" dirty="0"/>
          </a:p>
        </p:txBody>
      </p:sp>
    </p:spTree>
    <p:extLst>
      <p:ext uri="{BB962C8B-B14F-4D97-AF65-F5344CB8AC3E}">
        <p14:creationId xmlns:p14="http://schemas.microsoft.com/office/powerpoint/2010/main" val="39820014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39</a:t>
            </a:fld>
            <a:endParaRPr lang="en-US" altLang="en-US" dirty="0"/>
          </a:p>
        </p:txBody>
      </p:sp>
    </p:spTree>
    <p:extLst>
      <p:ext uri="{BB962C8B-B14F-4D97-AF65-F5344CB8AC3E}">
        <p14:creationId xmlns:p14="http://schemas.microsoft.com/office/powerpoint/2010/main" val="26324931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40</a:t>
            </a:fld>
            <a:endParaRPr lang="en-US" altLang="en-US" dirty="0"/>
          </a:p>
        </p:txBody>
      </p:sp>
    </p:spTree>
    <p:extLst>
      <p:ext uri="{BB962C8B-B14F-4D97-AF65-F5344CB8AC3E}">
        <p14:creationId xmlns:p14="http://schemas.microsoft.com/office/powerpoint/2010/main" val="384335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41</a:t>
            </a:fld>
            <a:endParaRPr lang="en-US" altLang="en-US" dirty="0"/>
          </a:p>
        </p:txBody>
      </p:sp>
    </p:spTree>
    <p:extLst>
      <p:ext uri="{BB962C8B-B14F-4D97-AF65-F5344CB8AC3E}">
        <p14:creationId xmlns:p14="http://schemas.microsoft.com/office/powerpoint/2010/main" val="28864092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42</a:t>
            </a:fld>
            <a:endParaRPr lang="en-US" altLang="en-US" dirty="0"/>
          </a:p>
        </p:txBody>
      </p:sp>
    </p:spTree>
    <p:extLst>
      <p:ext uri="{BB962C8B-B14F-4D97-AF65-F5344CB8AC3E}">
        <p14:creationId xmlns:p14="http://schemas.microsoft.com/office/powerpoint/2010/main" val="3356779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ln/>
        </p:spPr>
        <p:txBody>
          <a:bodyPr/>
          <a:lstStyle/>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If an unauthorized person accesses a system, that person likely has violated the law. However, a company employee who performs similar acts(accessing data remotely) may or may not violate laws, the determination of which depends on many factors, including specific authorizations and job duties. One can violate corporate policies while acting lawfully with respect to computer laws. It is worth noting that knowingly exceeding one’s authorizations with respect to system access is a violation of the law.</a:t>
            </a:r>
          </a:p>
          <a:p>
            <a:pPr>
              <a:defRPr/>
            </a:pPr>
            <a:endParaRPr lang="en-US" sz="1200" i="0" kern="1200" dirty="0" smtClean="0">
              <a:solidFill>
                <a:schemeClr val="tx1"/>
              </a:solidFill>
              <a:effectLst/>
              <a:latin typeface="Arial" charset="0"/>
              <a:ea typeface="ヒラギノ角ゴ Pro W3" pitchFamily="-111" charset="-128"/>
            </a:endParaRPr>
          </a:p>
          <a:p>
            <a:pPr>
              <a:defRPr/>
            </a:pPr>
            <a:r>
              <a:rPr lang="en-US" sz="1200" i="0" kern="1200" dirty="0" smtClean="0">
                <a:solidFill>
                  <a:schemeClr val="tx1"/>
                </a:solidFill>
                <a:effectLst/>
                <a:latin typeface="Arial" charset="0"/>
                <a:ea typeface="ヒラギノ角ゴ Pro W3" pitchFamily="-111" charset="-128"/>
                <a:cs typeface="ヒラギノ角ゴ Pro W3" pitchFamily="-111" charset="-128"/>
              </a:rPr>
              <a:t>Any of these situations could ultimately result in legal action and may require legal disclosure. Therefore, it is important to note that computer forensic actions may, at some point in time, deal with legal violations, and investigations</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could go to court proceedings. As a potential first responder, you should always seek legal counsel. Also seek legal counsel ahead of time as you develop and implement corporate policies and procedures. It is extremely important to understand that even minor procedural missteps can have significant legal consequences. The rule to follow is simple: always assume that the material will be used in a court of law and thus must be handled in a perfectly proper manner at all times. This further means that when dealing with forensics, you must ensure that all steps are performed by qualified forensic examiners.</a:t>
            </a:r>
            <a:endParaRPr lang="en-US" dirty="0"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D56A946B-C295-41D2-BCBE-0BDEC7EC8214}" type="slidenum">
              <a:rPr lang="en-US" altLang="en-US" smtClean="0"/>
              <a:pPr eaLnBrk="1" hangingPunct="1"/>
              <a:t>7</a:t>
            </a:fld>
            <a:endParaRPr lang="en-US" altLang="en-US" dirty="0" smtClean="0"/>
          </a:p>
        </p:txBody>
      </p:sp>
    </p:spTree>
    <p:extLst>
      <p:ext uri="{BB962C8B-B14F-4D97-AF65-F5344CB8AC3E}">
        <p14:creationId xmlns:p14="http://schemas.microsoft.com/office/powerpoint/2010/main" val="593153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43</a:t>
            </a:fld>
            <a:endParaRPr lang="en-US" altLang="en-US" dirty="0"/>
          </a:p>
        </p:txBody>
      </p:sp>
    </p:spTree>
    <p:extLst>
      <p:ext uri="{BB962C8B-B14F-4D97-AF65-F5344CB8AC3E}">
        <p14:creationId xmlns:p14="http://schemas.microsoft.com/office/powerpoint/2010/main" val="28274191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broad issue of partition operation and management is outside the scope of this chapter, but this is a critical topic to understand and examine when looking at a system forensically.</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44</a:t>
            </a:fld>
            <a:endParaRPr lang="en-US" altLang="en-US" dirty="0"/>
          </a:p>
        </p:txBody>
      </p:sp>
    </p:spTree>
    <p:extLst>
      <p:ext uri="{BB962C8B-B14F-4D97-AF65-F5344CB8AC3E}">
        <p14:creationId xmlns:p14="http://schemas.microsoft.com/office/powerpoint/2010/main" val="11147170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a deleted file is not actually completely erased or overwritten, it sits on the hard disk until the operating system needs to use that space for another file or application. Sometimes the second file that is saved in the same area does not occupy as many clusters as the first file, so a fragment of the original file is left over.</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45</a:t>
            </a:fld>
            <a:endParaRPr lang="en-US" altLang="en-US" dirty="0"/>
          </a:p>
        </p:txBody>
      </p:sp>
    </p:spTree>
    <p:extLst>
      <p:ext uri="{BB962C8B-B14F-4D97-AF65-F5344CB8AC3E}">
        <p14:creationId xmlns:p14="http://schemas.microsoft.com/office/powerpoint/2010/main" val="34615082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 for a user to hide malicious code, tools, or clues in slack space, as well as in the free space. You may also find information in slack space from files that previously occupied that same cluster. Therefore, an investigator should review slack space using utilities that can display the information stored in these areas.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46</a:t>
            </a:fld>
            <a:endParaRPr lang="en-US" altLang="en-US" dirty="0"/>
          </a:p>
        </p:txBody>
      </p:sp>
    </p:spTree>
    <p:extLst>
      <p:ext uri="{BB962C8B-B14F-4D97-AF65-F5344CB8AC3E}">
        <p14:creationId xmlns:p14="http://schemas.microsoft.com/office/powerpoint/2010/main" val="22879950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numerous ways to hide data on a system. One method is to hide files by setting the hidden attribute, which limits the listing of them by standard file utilities. Devised so that system files that should not be directly manipulated are hidden from easy view, this concept raises a broader question with respect to forensics. How can a user hide information from easy accessibility?</a:t>
            </a:r>
          </a:p>
          <a:p>
            <a:endParaRPr lang="en-US" dirty="0" smtClean="0"/>
          </a:p>
          <a:p>
            <a:r>
              <a:rPr lang="en-US" sz="1200" i="0" kern="1200" dirty="0" smtClean="0">
                <a:solidFill>
                  <a:schemeClr val="tx1"/>
                </a:solidFill>
                <a:effectLst/>
                <a:latin typeface="Arial" charset="0"/>
                <a:ea typeface="ヒラギノ角ゴ Pro W3" pitchFamily="-111" charset="-128"/>
                <a:cs typeface="ヒラギノ角ゴ Pro W3" pitchFamily="-111" charset="-128"/>
              </a:rPr>
              <a:t>There is a wide range of methods of hiding files, and any attempt to list them would be long and subject to continual change. The major ones typically encountered include changing a file extension, encryption, streams, and storage on other partitions. We have already covered partitions—it is obvious that a forensic investigation should find, enumerate, and explore all partitions. Streams will be covered in the next section. Encrypted data, by its very nature, is hidden from view. Without the key, modern encryption methods resist any brute-force attempts to determine the contents. It is important to find encrypted data stores and document the locations for later use by legal counsel.</a:t>
            </a:r>
          </a:p>
          <a:p>
            <a:endParaRPr lang="en-US" sz="1200" i="0" kern="1200" dirty="0" smtClean="0">
              <a:solidFill>
                <a:schemeClr val="tx1"/>
              </a:solidFill>
              <a:effectLst/>
              <a:latin typeface="Arial" charset="0"/>
              <a:ea typeface="ヒラギノ角ゴ Pro W3" pitchFamily="-111" charset="-128"/>
            </a:endParaRPr>
          </a:p>
          <a:p>
            <a:r>
              <a:rPr lang="en-US" dirty="0" smtClean="0"/>
              <a:t>Changing a file’s extension does not actually alter the contents or usability of a file. It merely breaks the automated runtime association manager that determines what executable is associated with the file type to properly handle it. The challenge of how to handle file types goes back to the early days of computers, when the magic number method was created. The term </a:t>
            </a:r>
            <a:r>
              <a:rPr lang="en-US" b="1" dirty="0" smtClean="0"/>
              <a:t>magic number </a:t>
            </a:r>
            <a:r>
              <a:rPr lang="en-US" dirty="0" smtClean="0"/>
              <a:t>describes a series of digits near the beginning of the file that provides information about the file format. In some cases the magic number can be read by humans, as GIF87a or GIF89a indicates both Graphics Interchange Format and the specification. Other file types are less obvious, such as a TIFF file on an Intel platform, which is II followed by 42 as a two-byte integer (49 49 2A 00).</a:t>
            </a:r>
          </a:p>
          <a:p>
            <a:endParaRPr lang="en-US" dirty="0" smtClean="0"/>
          </a:p>
          <a:p>
            <a:r>
              <a:rPr lang="en-US" sz="1200" i="0" kern="1200" dirty="0" smtClean="0">
                <a:solidFill>
                  <a:schemeClr val="tx1"/>
                </a:solidFill>
                <a:effectLst/>
                <a:latin typeface="Arial" charset="0"/>
                <a:ea typeface="ヒラギノ角ゴ Pro W3" pitchFamily="-111" charset="-128"/>
                <a:cs typeface="ヒラギノ角ゴ Pro W3" pitchFamily="-111" charset="-128"/>
              </a:rPr>
              <a:t>Most integrated forensic tool suites handle file identification via magic number and are thus able to find hidden videos, pictures, and other items. The other thing these tools can do is complete searches across the entire storage structure for strings, and this can find many “hidden” items.</a:t>
            </a:r>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47</a:t>
            </a:fld>
            <a:endParaRPr lang="en-US" altLang="en-US" dirty="0"/>
          </a:p>
        </p:txBody>
      </p:sp>
    </p:spTree>
    <p:extLst>
      <p:ext uri="{BB962C8B-B14F-4D97-AF65-F5344CB8AC3E}">
        <p14:creationId xmlns:p14="http://schemas.microsoft.com/office/powerpoint/2010/main" val="15661394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Streams</a:t>
            </a:r>
            <a:r>
              <a:rPr lang="en-US" dirty="0" smtClean="0"/>
              <a:t> is a short name for Alternate Data Streams, a specific data structure associated with NTFS in Windows. The normal location for data in an NTFS-based system is in the data stream, a location identified by a record in the Master File Table (MFT) called $DATA:, which is technically an unnamed data stream. Alternate data streams have names and are identified by $DATA:StreamName, where StreamName is the name of the stream being used. Streams can be used to hide information; although the information is still present, most of the normal file utilities do not deal with streams, so it will not be seen. Forensic tool suites have tools that can search for, report on, and analyze stream data on Windows systems.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48</a:t>
            </a:fld>
            <a:endParaRPr lang="en-US" altLang="en-US" dirty="0"/>
          </a:p>
        </p:txBody>
      </p:sp>
    </p:spTree>
    <p:extLst>
      <p:ext uri="{BB962C8B-B14F-4D97-AF65-F5344CB8AC3E}">
        <p14:creationId xmlns:p14="http://schemas.microsoft.com/office/powerpoint/2010/main" val="4329191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49</a:t>
            </a:fld>
            <a:endParaRPr lang="en-US" altLang="en-US" dirty="0"/>
          </a:p>
        </p:txBody>
      </p:sp>
    </p:spTree>
    <p:extLst>
      <p:ext uri="{BB962C8B-B14F-4D97-AF65-F5344CB8AC3E}">
        <p14:creationId xmlns:p14="http://schemas.microsoft.com/office/powerpoint/2010/main" val="23402728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50</a:t>
            </a:fld>
            <a:endParaRPr lang="en-US" altLang="en-US" dirty="0"/>
          </a:p>
        </p:txBody>
      </p:sp>
    </p:spTree>
    <p:extLst>
      <p:ext uri="{BB962C8B-B14F-4D97-AF65-F5344CB8AC3E}">
        <p14:creationId xmlns:p14="http://schemas.microsoft.com/office/powerpoint/2010/main" val="20904745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the specific artifacts needed in an investigation differ based on the scope of the investigation, it is safe to assume that metadata recorded by the Windows operating system will serve a useful purpose in the investigation, especially since the Registry is stored by user and therefore the activity recorded in the Registry is attributable to a user.</a:t>
            </a:r>
          </a:p>
          <a:p>
            <a:endParaRPr lang="en-US" dirty="0" smtClean="0"/>
          </a:p>
          <a:p>
            <a:r>
              <a:rPr lang="en-US" dirty="0" smtClean="0"/>
              <a:t>The list of artifacts stored by the Registry is extremely long, but some of the major ones include event logs of a wide range of system and security information. There is also a wide range of file activity artifacts that can be analyzed, including analysis of shell-bags, which provides evidence of folder opening. LNK files and most recently used (MRU) elements can point to file system activity. A wide range of date/time stamps on files, even deleted files, can be present for examination. There are specific toolsets designed to forensically explore the Registry and retrieve the desired artifacts from this voluminous store.</a:t>
            </a:r>
          </a:p>
          <a:p>
            <a:endParaRPr lang="en-US" dirty="0" smtClean="0"/>
          </a:p>
          <a:p>
            <a:r>
              <a:rPr lang="en-US" dirty="0" smtClean="0"/>
              <a:t>As mentioned before and will be mentioned again, Windows forensic analysis is no different from any other forensic analysis with respect to forensic procedures. Skill and proficiency in forensic procedures is the most important issue when analyzing a system, because damage may make use of the information impossible.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51</a:t>
            </a:fld>
            <a:endParaRPr lang="en-US" altLang="en-US" dirty="0"/>
          </a:p>
        </p:txBody>
      </p:sp>
    </p:spTree>
    <p:extLst>
      <p:ext uri="{BB962C8B-B14F-4D97-AF65-F5344CB8AC3E}">
        <p14:creationId xmlns:p14="http://schemas.microsoft.com/office/powerpoint/2010/main" val="29502753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52</a:t>
            </a:fld>
            <a:endParaRPr lang="en-US" altLang="en-US" dirty="0"/>
          </a:p>
        </p:txBody>
      </p:sp>
    </p:spTree>
    <p:extLst>
      <p:ext uri="{BB962C8B-B14F-4D97-AF65-F5344CB8AC3E}">
        <p14:creationId xmlns:p14="http://schemas.microsoft.com/office/powerpoint/2010/main" val="384126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Evidence</a:t>
            </a:r>
            <a:r>
              <a:rPr lang="en-US" dirty="0" smtClean="0"/>
              <a:t> consists of the documents, verbal statements, and material objects that are admissible in a court of law. Evidence is critical to convincing management,</a:t>
            </a:r>
            <a:r>
              <a:rPr lang="en-US" baseline="0" dirty="0" smtClean="0"/>
              <a:t> </a:t>
            </a:r>
            <a:r>
              <a:rPr lang="en-US" dirty="0" smtClean="0"/>
              <a:t>juries, judges, or other authorities that some kind of violation has occurred. The submission of evidence is challenging, but it is even more challenging when</a:t>
            </a:r>
            <a:r>
              <a:rPr lang="en-US" baseline="0" dirty="0" smtClean="0"/>
              <a:t> </a:t>
            </a:r>
            <a:r>
              <a:rPr lang="en-US" dirty="0" smtClean="0"/>
              <a:t>computers are used because the people involved may not be technically educated and thus may not fully understand what’s happened.</a:t>
            </a:r>
          </a:p>
          <a:p>
            <a:endParaRPr lang="en-US" dirty="0" smtClean="0"/>
          </a:p>
          <a:p>
            <a:r>
              <a:rPr lang="en-US" dirty="0" smtClean="0"/>
              <a:t>Computer evidence presents yet more challenges because the data itself cannot be experienced with the physical senses—that is, you can see printed characters, but you can’t see the bits where that data is stored. Bits of data are merely magnetic pulses on a disk or some other storage technology. Therefore, data must always be evaluated through some kind of “filter” rather than</a:t>
            </a:r>
            <a:r>
              <a:rPr lang="en-US" baseline="0" dirty="0" smtClean="0"/>
              <a:t> </a:t>
            </a:r>
            <a:r>
              <a:rPr lang="en-US" dirty="0" smtClean="0"/>
              <a:t>sensed directly. This is often of concern to auditors, because good auditing techniques recommend accessing the original data or a version that is as close as possible to the original data.</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8</a:t>
            </a:fld>
            <a:endParaRPr lang="en-US" altLang="en-US" dirty="0"/>
          </a:p>
        </p:txBody>
      </p:sp>
    </p:spTree>
    <p:extLst>
      <p:ext uri="{BB962C8B-B14F-4D97-AF65-F5344CB8AC3E}">
        <p14:creationId xmlns:p14="http://schemas.microsoft.com/office/powerpoint/2010/main" val="31088665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53</a:t>
            </a:fld>
            <a:endParaRPr lang="en-US" altLang="en-US" dirty="0"/>
          </a:p>
        </p:txBody>
      </p:sp>
    </p:spTree>
    <p:extLst>
      <p:ext uri="{BB962C8B-B14F-4D97-AF65-F5344CB8AC3E}">
        <p14:creationId xmlns:p14="http://schemas.microsoft.com/office/powerpoint/2010/main" val="16032348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54</a:t>
            </a:fld>
            <a:endParaRPr lang="en-US" altLang="en-US" dirty="0"/>
          </a:p>
        </p:txBody>
      </p:sp>
    </p:spTree>
    <p:extLst>
      <p:ext uri="{BB962C8B-B14F-4D97-AF65-F5344CB8AC3E}">
        <p14:creationId xmlns:p14="http://schemas.microsoft.com/office/powerpoint/2010/main" val="30216503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55</a:t>
            </a:fld>
            <a:endParaRPr lang="en-US" altLang="en-US" dirty="0"/>
          </a:p>
        </p:txBody>
      </p:sp>
    </p:spTree>
    <p:extLst>
      <p:ext uri="{BB962C8B-B14F-4D97-AF65-F5344CB8AC3E}">
        <p14:creationId xmlns:p14="http://schemas.microsoft.com/office/powerpoint/2010/main" val="9729098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Examining networks in a forensic fashion introduces several challenges. First is scale. The scale of a network is related to the number of nodes and the speed of traffic. Second is the issue of volume. Packet capture is not technically difficult, but it can necessitate large quantities of storage. And although storage is relatively cheap, large numbers of packets can be difficult to sort through and analyze.</a:t>
            </a:r>
          </a:p>
          <a:p>
            <a:endParaRPr lang="en-US" dirty="0" smtClean="0"/>
          </a:p>
          <a:p>
            <a:r>
              <a:rPr lang="en-US" dirty="0" smtClean="0"/>
              <a:t>Because of these issues,—network forensics becomes an issue of specificity; if you know what target and what protocols you are looking for, you can selectively capture and analyze the traffic for those segments and have data that is useful. But</a:t>
            </a:r>
            <a:r>
              <a:rPr lang="en-US" baseline="0" dirty="0" smtClean="0"/>
              <a:t> </a:t>
            </a:r>
            <a:r>
              <a:rPr lang="en-US" dirty="0" smtClean="0"/>
              <a:t>therein lies the other challenge. Network data is temporal. It exists while the packet is in transit and then it is gone, forever. Metadata such as NetFlow data can provide some information, but it does not contain any content of the data being transmitted.</a:t>
            </a:r>
          </a:p>
          <a:p>
            <a:endParaRPr lang="en-US" dirty="0" smtClean="0"/>
          </a:p>
          <a:p>
            <a:r>
              <a:rPr lang="en-US" dirty="0" smtClean="0"/>
              <a:t>As a general-purpose tool, network forensics is nearly impossible because of the scale issues. But in specific situations, such as in front of high-value targets that have limited data movement, it can prove to be valuable. It can also be valuable in troubleshooting ongoing incidents and problems in the network.</a:t>
            </a:r>
          </a:p>
          <a:p>
            <a:endParaRPr lang="en-US" dirty="0" smtClean="0"/>
          </a:p>
          <a:p>
            <a:r>
              <a:rPr lang="en-US" dirty="0" smtClean="0"/>
              <a:t>The same rules apply to network forensics as apply to all other forensic collection efforts. Preserving the integrity of the data is paramount, and maintaining control</a:t>
            </a:r>
            <a:r>
              <a:rPr lang="en-US" baseline="0" dirty="0" smtClean="0"/>
              <a:t> </a:t>
            </a:r>
            <a:r>
              <a:rPr lang="en-US" dirty="0" smtClean="0"/>
              <a:t>over the data is always a challenge. Forensic rules (admissibility, chain of custody, etc.) do not change because the source of data has changed.</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56</a:t>
            </a:fld>
            <a:endParaRPr lang="en-US" altLang="en-US" dirty="0"/>
          </a:p>
        </p:txBody>
      </p:sp>
    </p:spTree>
    <p:extLst>
      <p:ext uri="{BB962C8B-B14F-4D97-AF65-F5344CB8AC3E}">
        <p14:creationId xmlns:p14="http://schemas.microsoft.com/office/powerpoint/2010/main" val="2639776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pressing challenges in today’s enterprise record store is the maintenance of the volumes of electronic information. Keeping track of the information stores based on a wide range of search terms is essential to comply with e-discovery requests. It is common for systems to use forensic processes and tools to perform e-discovery searches.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57</a:t>
            </a:fld>
            <a:endParaRPr lang="en-US" altLang="en-US" dirty="0"/>
          </a:p>
        </p:txBody>
      </p:sp>
    </p:spTree>
    <p:extLst>
      <p:ext uri="{BB962C8B-B14F-4D97-AF65-F5344CB8AC3E}">
        <p14:creationId xmlns:p14="http://schemas.microsoft.com/office/powerpoint/2010/main" val="32699093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major steps of the framework are thoroughly described on the EMDR web site (http://edrm.net). Additional resources available from EDRM include XML schemas, glossaries, metric, and more.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58</a:t>
            </a:fld>
            <a:endParaRPr lang="en-US" altLang="en-US" dirty="0"/>
          </a:p>
        </p:txBody>
      </p:sp>
    </p:spTree>
    <p:extLst>
      <p:ext uri="{BB962C8B-B14F-4D97-AF65-F5344CB8AC3E}">
        <p14:creationId xmlns:p14="http://schemas.microsoft.com/office/powerpoint/2010/main" val="6690332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Electronic Discovery Reference Model, shown in Figure 23.4, provides a framework for organizations to prepare for e-discovery.</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59</a:t>
            </a:fld>
            <a:endParaRPr lang="en-US" altLang="en-US" dirty="0"/>
          </a:p>
        </p:txBody>
      </p:sp>
    </p:spTree>
    <p:extLst>
      <p:ext uri="{BB962C8B-B14F-4D97-AF65-F5344CB8AC3E}">
        <p14:creationId xmlns:p14="http://schemas.microsoft.com/office/powerpoint/2010/main" val="30996322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may seem that big data is all the rage in business today, but in reality it is simply a description of the times.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60</a:t>
            </a:fld>
            <a:endParaRPr lang="en-US" altLang="en-US" dirty="0"/>
          </a:p>
        </p:txBody>
      </p:sp>
    </p:spTree>
    <p:extLst>
      <p:ext uri="{BB962C8B-B14F-4D97-AF65-F5344CB8AC3E}">
        <p14:creationId xmlns:p14="http://schemas.microsoft.com/office/powerpoint/2010/main" val="4034388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61</a:t>
            </a:fld>
            <a:endParaRPr lang="en-US" altLang="en-US" dirty="0"/>
          </a:p>
        </p:txBody>
      </p:sp>
    </p:spTree>
    <p:extLst>
      <p:ext uri="{BB962C8B-B14F-4D97-AF65-F5344CB8AC3E}">
        <p14:creationId xmlns:p14="http://schemas.microsoft.com/office/powerpoint/2010/main" val="7298579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these processes can become important—and if they do, it may be too late to contractually address them—it behooves an organization to prepare by addressing them in cloud agreements with third parties.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62</a:t>
            </a:fld>
            <a:endParaRPr lang="en-US" altLang="en-US" dirty="0"/>
          </a:p>
        </p:txBody>
      </p:sp>
    </p:spTree>
    <p:extLst>
      <p:ext uri="{BB962C8B-B14F-4D97-AF65-F5344CB8AC3E}">
        <p14:creationId xmlns:p14="http://schemas.microsoft.com/office/powerpoint/2010/main" val="729857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a:t>
            </a:fld>
            <a:endParaRPr lang="en-US" altLang="en-US" dirty="0"/>
          </a:p>
        </p:txBody>
      </p:sp>
    </p:spTree>
    <p:extLst>
      <p:ext uri="{BB962C8B-B14F-4D97-AF65-F5344CB8AC3E}">
        <p14:creationId xmlns:p14="http://schemas.microsoft.com/office/powerpoint/2010/main" val="2672708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3940" indent="-233940">
              <a:lnSpc>
                <a:spcPct val="80000"/>
              </a:lnSpc>
            </a:pPr>
            <a:endParaRPr lang="en-US" altLang="en-US" sz="1000" dirty="0">
              <a:latin typeface="Arial" pitchFamily="34" charset="0"/>
              <a:ea typeface="ＭＳ Ｐゴシック" pitchFamily="34" charset="-128"/>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6569857C-5860-427D-8FB3-47A8A7D9F262}" type="slidenum">
              <a:rPr lang="en-US" altLang="en-US" smtClean="0"/>
              <a:pPr eaLnBrk="1" hangingPunct="1"/>
              <a:t>63</a:t>
            </a:fld>
            <a:endParaRPr lang="en-US" altLang="en-US" dirty="0" smtClean="0"/>
          </a:p>
        </p:txBody>
      </p:sp>
    </p:spTree>
    <p:extLst>
      <p:ext uri="{BB962C8B-B14F-4D97-AF65-F5344CB8AC3E}">
        <p14:creationId xmlns:p14="http://schemas.microsoft.com/office/powerpoint/2010/main" val="2888572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a:t>
            </a:fld>
            <a:endParaRPr lang="en-US" altLang="en-US" dirty="0"/>
          </a:p>
        </p:txBody>
      </p:sp>
    </p:spTree>
    <p:extLst>
      <p:ext uri="{BB962C8B-B14F-4D97-AF65-F5344CB8AC3E}">
        <p14:creationId xmlns:p14="http://schemas.microsoft.com/office/powerpoint/2010/main" val="3155858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11</a:t>
            </a:fld>
            <a:endParaRPr lang="en-US" altLang="en-US" dirty="0"/>
          </a:p>
        </p:txBody>
      </p:sp>
    </p:spTree>
    <p:extLst>
      <p:ext uri="{BB962C8B-B14F-4D97-AF65-F5344CB8AC3E}">
        <p14:creationId xmlns:p14="http://schemas.microsoft.com/office/powerpoint/2010/main" val="1153708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element is that the Judge is the gatekeeper. Materials are not considered evidence until declared so by the judge. This is to ensure that experts are determined to be experts before the court relies upon their judgment. A second element is reliability and relevance. The trial judge is to determine that the expert’s testimony is relevant to the proceedings at hand, and that the expert’s methods are reliable with respect to the material being attested to. The third element is that expert knowledge should be based on science, specifically science that is based on the scientific method with a replicable methodology. The final element relates to this scientific methodology, stating that it must be based on proven science, subjected to peer review, with a known error rate or potential error rate and consensus among the scientific community that the methodology is generally accepted. After these elements are   satisfied, the judge can admit the expert’s testimony as evidence.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12</a:t>
            </a:fld>
            <a:endParaRPr lang="en-US" altLang="en-US" dirty="0"/>
          </a:p>
        </p:txBody>
      </p:sp>
    </p:spTree>
    <p:extLst>
      <p:ext uri="{BB962C8B-B14F-4D97-AF65-F5344CB8AC3E}">
        <p14:creationId xmlns:p14="http://schemas.microsoft.com/office/powerpoint/2010/main" val="19132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8448"/>
            <a:ext cx="7772400" cy="1470025"/>
          </a:xfrm>
          <a:prstGeom prst="rect">
            <a:avLst/>
          </a:prstGeom>
        </p:spPr>
        <p:txBody>
          <a:bodyPr/>
          <a:lstStyle>
            <a:lvl1pPr algn="ctr" defTabSz="914400" rtl="0" eaLnBrk="1" latinLnBrk="0" hangingPunct="1">
              <a:spcBef>
                <a:spcPct val="0"/>
              </a:spcBef>
              <a:buNone/>
              <a:defRPr lang="en-US" sz="4900" kern="1200" dirty="0">
                <a:solidFill>
                  <a:schemeClr val="tx1"/>
                </a:solidFill>
                <a:effectLst>
                  <a:outerShdw dist="38100" dir="2700000" algn="tl" rotWithShape="0">
                    <a:srgbClr val="808080"/>
                  </a:outerShdw>
                </a:effectLst>
                <a:latin typeface="+mj-lt"/>
                <a:ea typeface="ヒラギノ角ゴ Pro W3" pitchFamily="-112" charset="-128"/>
                <a:cs typeface="+mj-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5641848"/>
            <a:ext cx="6400800" cy="612648"/>
          </a:xfrm>
          <a:prstGeom prst="rect">
            <a:avLst/>
          </a:prstGeom>
        </p:spPr>
        <p:txBody>
          <a:bodyPr/>
          <a:lstStyle>
            <a:lvl1pPr marL="0" indent="0" algn="ctr" defTabSz="914400" rtl="0" eaLnBrk="1" latinLnBrk="0" hangingPunct="1">
              <a:lnSpc>
                <a:spcPct val="90000"/>
              </a:lnSpc>
              <a:spcBef>
                <a:spcPct val="20000"/>
              </a:spcBef>
              <a:buFont typeface="Arial" panose="020B0604020202020204" pitchFamily="34" charset="0"/>
              <a:buNone/>
              <a:defRPr lang="en-US" sz="3600" kern="1200" dirty="0">
                <a:solidFill>
                  <a:schemeClr val="tx1">
                    <a:tint val="75000"/>
                  </a:schemeClr>
                </a:solidFill>
                <a:latin typeface="+mn-lt"/>
                <a:ea typeface="ヒラギノ角ゴ Pro W3" pitchFamily="-112" charset="-128"/>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2670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0"/>
            <a:ext cx="8229600" cy="876300"/>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981200"/>
            <a:ext cx="8229600" cy="4144963"/>
          </a:xfrm>
          <a:prstGeom prst="rect">
            <a:avLst/>
          </a:prstGeom>
        </p:spPr>
        <p:txBody>
          <a:bodyPr/>
          <a:lstStyle>
            <a:lvl1pPr>
              <a:defRPr sz="2800"/>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15175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_Line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218"/>
            <a:ext cx="8229600" cy="1176782"/>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362200"/>
            <a:ext cx="8229600" cy="3761232"/>
          </a:xfrm>
          <a:prstGeom prst="rect">
            <a:avLst/>
          </a:prstGeom>
        </p:spPr>
        <p:txBody>
          <a:bodyPr/>
          <a:lstStyle>
            <a:lvl1pPr>
              <a:defRPr sz="2800"/>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0608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6424"/>
            <a:ext cx="8229600" cy="877824"/>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981200"/>
            <a:ext cx="4038600" cy="4144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81200"/>
            <a:ext cx="4038600" cy="4144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solidFill>
                  <a:prstClr val="black"/>
                </a:solidFill>
              </a:rPr>
              <a:pPr/>
              <a:t>11/14/2018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5236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one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0"/>
            <a:ext cx="8229600" cy="876300"/>
          </a:xfrm>
          <a:prstGeom prst="rect">
            <a:avLst/>
          </a:prstGeom>
        </p:spPr>
        <p:txBody>
          <a:bodyPr/>
          <a:lstStyle>
            <a:lvl1pPr>
              <a:defRPr sz="3600"/>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28644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 two lines">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218"/>
            <a:ext cx="8229600" cy="1176782"/>
          </a:xfrm>
          <a:prstGeom prst="rect">
            <a:avLst/>
          </a:prstGeom>
        </p:spPr>
        <p:txBody>
          <a:bodyPr/>
          <a:lstStyle>
            <a:lvl1pPr>
              <a:defRPr sz="3600"/>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59278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
        <p:nvSpPr>
          <p:cNvPr id="6" name="Content Placeholder 5"/>
          <p:cNvSpPr>
            <a:spLocks noGrp="1"/>
          </p:cNvSpPr>
          <p:nvPr>
            <p:ph sz="quarter" idx="13" hasCustomPrompt="1"/>
          </p:nvPr>
        </p:nvSpPr>
        <p:spPr>
          <a:xfrm>
            <a:off x="609600" y="5943600"/>
            <a:ext cx="7924800" cy="457200"/>
          </a:xfrm>
        </p:spPr>
        <p:txBody>
          <a:bodyPr/>
          <a:lstStyle>
            <a:lvl1pPr marL="0" indent="0" algn="ctr">
              <a:buNone/>
              <a:defRPr sz="1800"/>
            </a:lvl1pPr>
          </a:lstStyle>
          <a:p>
            <a:pPr lvl="0"/>
            <a:r>
              <a:rPr lang="en-US" dirty="0" smtClean="0"/>
              <a:t>&lt;Insert Figure number and caption&gt;</a:t>
            </a:r>
            <a:endParaRPr lang="en-US" dirty="0"/>
          </a:p>
        </p:txBody>
      </p:sp>
    </p:spTree>
    <p:extLst>
      <p:ext uri="{BB962C8B-B14F-4D97-AF65-F5344CB8AC3E}">
        <p14:creationId xmlns:p14="http://schemas.microsoft.com/office/powerpoint/2010/main" val="3731631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788336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grpSp>
        <p:nvGrpSpPr>
          <p:cNvPr id="22" name="Group 13"/>
          <p:cNvGrpSpPr>
            <a:grpSpLocks/>
          </p:cNvGrpSpPr>
          <p:nvPr userDrawn="1"/>
        </p:nvGrpSpPr>
        <p:grpSpPr bwMode="auto">
          <a:xfrm>
            <a:off x="-3175" y="0"/>
            <a:ext cx="9147175" cy="6769100"/>
            <a:chOff x="0" y="0"/>
            <a:chExt cx="9147175" cy="6769100"/>
          </a:xfrm>
        </p:grpSpPr>
        <p:grpSp>
          <p:nvGrpSpPr>
            <p:cNvPr id="23" name="Group 9"/>
            <p:cNvGrpSpPr>
              <a:grpSpLocks/>
            </p:cNvGrpSpPr>
            <p:nvPr userDrawn="1"/>
          </p:nvGrpSpPr>
          <p:grpSpPr bwMode="auto">
            <a:xfrm>
              <a:off x="0" y="0"/>
              <a:ext cx="9147175" cy="1006475"/>
              <a:chOff x="0" y="0"/>
              <a:chExt cx="9147175" cy="1006475"/>
            </a:xfrm>
          </p:grpSpPr>
          <p:sp>
            <p:nvSpPr>
              <p:cNvPr id="25" name="Rectangle 24"/>
              <p:cNvSpPr>
                <a:spLocks/>
              </p:cNvSpPr>
              <p:nvPr userDrawn="1"/>
            </p:nvSpPr>
            <p:spPr>
              <a:xfrm>
                <a:off x="0" y="0"/>
                <a:ext cx="9147175" cy="100647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26" name="TextBox 11"/>
              <p:cNvSpPr txBox="1">
                <a:spLocks noChangeArrowheads="1"/>
              </p:cNvSpPr>
              <p:nvPr userDrawn="1"/>
            </p:nvSpPr>
            <p:spPr bwMode="auto">
              <a:xfrm>
                <a:off x="1172896" y="269557"/>
                <a:ext cx="797110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600" dirty="0" smtClean="0">
                    <a:solidFill>
                      <a:schemeClr val="bg1"/>
                    </a:solidFill>
                    <a:latin typeface="Century" panose="02040604050505020304" pitchFamily="18" charset="0"/>
                  </a:rPr>
                  <a:t>Principles</a:t>
                </a:r>
                <a:r>
                  <a:rPr lang="en-US" altLang="en-US" sz="2600" baseline="0" dirty="0" smtClean="0">
                    <a:solidFill>
                      <a:schemeClr val="bg1"/>
                    </a:solidFill>
                    <a:latin typeface="Century" panose="02040604050505020304" pitchFamily="18" charset="0"/>
                  </a:rPr>
                  <a:t> of Computer Security, Fourth Edition</a:t>
                </a:r>
                <a:endParaRPr lang="en-US" altLang="en-US" sz="2600" dirty="0">
                  <a:solidFill>
                    <a:schemeClr val="bg1"/>
                  </a:solidFill>
                  <a:latin typeface="Century" panose="02040604050505020304" pitchFamily="18" charset="0"/>
                </a:endParaRPr>
              </a:p>
            </p:txBody>
          </p:sp>
        </p:grpSp>
        <p:sp>
          <p:nvSpPr>
            <p:cNvPr id="24" name="TextBox 23"/>
            <p:cNvSpPr txBox="1"/>
            <p:nvPr userDrawn="1"/>
          </p:nvSpPr>
          <p:spPr>
            <a:xfrm>
              <a:off x="0" y="6553200"/>
              <a:ext cx="9144000" cy="215900"/>
            </a:xfrm>
            <a:prstGeom prst="rect">
              <a:avLst/>
            </a:prstGeom>
            <a:solidFill>
              <a:schemeClr val="tx1"/>
            </a:solidFill>
          </p:spPr>
          <p:txBody>
            <a:bodyPr>
              <a:spAutoFit/>
            </a:bodyPr>
            <a:lstStyle/>
            <a:p>
              <a:pPr eaLnBrk="1" hangingPunct="1">
                <a:defRPr/>
              </a:pPr>
              <a:r>
                <a:rPr lang="en-US" sz="800" dirty="0" smtClean="0">
                  <a:solidFill>
                    <a:schemeClr val="bg1"/>
                  </a:solidFill>
                  <a:latin typeface="Arial" charset="0"/>
                  <a:cs typeface="Arial" charset="0"/>
                </a:rPr>
                <a:t>Copyright © 2016 by McGraw-Hill Education. All rights reserved.</a:t>
              </a:r>
              <a:endParaRPr lang="en-US" sz="800" dirty="0">
                <a:solidFill>
                  <a:schemeClr val="bg1"/>
                </a:solidFill>
                <a:latin typeface="Arial" charset="0"/>
                <a:cs typeface="Arial" charset="0"/>
              </a:endParaRPr>
            </a:p>
          </p:txBody>
        </p:sp>
      </p:grpSp>
      <p:sp>
        <p:nvSpPr>
          <p:cNvPr id="27" name="Footer Placeholder 4"/>
          <p:cNvSpPr txBox="1">
            <a:spLocks/>
          </p:cNvSpPr>
          <p:nvPr userDrawn="1"/>
        </p:nvSpPr>
        <p:spPr>
          <a:xfrm>
            <a:off x="3122612" y="6296025"/>
            <a:ext cx="2895600" cy="365125"/>
          </a:xfrm>
          <a:prstGeom prst="rect">
            <a:avLst/>
          </a:prstGeom>
        </p:spPr>
        <p:txBody>
          <a:bodyPr vert="horz" lIns="91440" tIns="45720" rIns="91440" bIns="45720" rtlCol="0" anchor="ctr"/>
          <a:lstStyle>
            <a:defPPr>
              <a:defRPr lang="en-US"/>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en-US" dirty="0"/>
          </a:p>
        </p:txBody>
      </p:sp>
      <p:pic>
        <p:nvPicPr>
          <p:cNvPr id="29" name="Picture 2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175" y="-15240"/>
            <a:ext cx="1172897" cy="1021715"/>
          </a:xfrm>
          <a:prstGeom prst="rect">
            <a:avLst/>
          </a:prstGeom>
        </p:spPr>
      </p:pic>
    </p:spTree>
    <p:extLst>
      <p:ext uri="{BB962C8B-B14F-4D97-AF65-F5344CB8AC3E}">
        <p14:creationId xmlns:p14="http://schemas.microsoft.com/office/powerpoint/2010/main" val="3614237024"/>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8" r:id="rId3"/>
    <p:sldLayoutId id="2147483667" r:id="rId4"/>
    <p:sldLayoutId id="2147483670" r:id="rId5"/>
    <p:sldLayoutId id="2147483671" r:id="rId6"/>
    <p:sldLayoutId id="2147483669" r:id="rId7"/>
    <p:sldLayoutId id="214748366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Module 12 Computer Forensics</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338291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Evidence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b="1" dirty="0" smtClean="0"/>
              <a:t>Documentary evidence</a:t>
            </a:r>
            <a:r>
              <a:rPr lang="en-US" dirty="0"/>
              <a:t> – </a:t>
            </a:r>
            <a:r>
              <a:rPr lang="en-US" dirty="0" smtClean="0"/>
              <a:t>evidence in </a:t>
            </a:r>
            <a:r>
              <a:rPr lang="en-US" dirty="0"/>
              <a:t>the form of business records, printouts, manuals, and the </a:t>
            </a:r>
            <a:r>
              <a:rPr lang="en-US" dirty="0" smtClean="0"/>
              <a:t>like</a:t>
            </a:r>
          </a:p>
          <a:p>
            <a:pPr lvl="1"/>
            <a:r>
              <a:rPr lang="en-US" dirty="0" smtClean="0"/>
              <a:t>Much </a:t>
            </a:r>
            <a:r>
              <a:rPr lang="en-US" dirty="0"/>
              <a:t>of the evidence relating to computer crimes is documentary evidence.</a:t>
            </a:r>
          </a:p>
          <a:p>
            <a:r>
              <a:rPr lang="en-US" b="1" dirty="0" smtClean="0"/>
              <a:t>Demonstrative evidence</a:t>
            </a:r>
            <a:r>
              <a:rPr lang="en-US" dirty="0"/>
              <a:t> – </a:t>
            </a:r>
            <a:r>
              <a:rPr lang="en-US" dirty="0" smtClean="0"/>
              <a:t>used to </a:t>
            </a:r>
            <a:r>
              <a:rPr lang="en-US" dirty="0"/>
              <a:t>aid the jury and can be in the form of a model, experiment, chart, and so on, offered to prove that an event </a:t>
            </a:r>
            <a:r>
              <a:rPr lang="en-US" dirty="0" smtClean="0"/>
              <a:t>occurred</a:t>
            </a:r>
            <a:endParaRPr lang="en-US" dirty="0"/>
          </a:p>
        </p:txBody>
      </p:sp>
    </p:spTree>
    <p:extLst>
      <p:ext uri="{BB962C8B-B14F-4D97-AF65-F5344CB8AC3E}">
        <p14:creationId xmlns:p14="http://schemas.microsoft.com/office/powerpoint/2010/main" val="3839097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for Evidence</a:t>
            </a:r>
          </a:p>
        </p:txBody>
      </p:sp>
      <p:sp>
        <p:nvSpPr>
          <p:cNvPr id="3" name="Content Placeholder 2"/>
          <p:cNvSpPr>
            <a:spLocks noGrp="1"/>
          </p:cNvSpPr>
          <p:nvPr>
            <p:ph idx="1"/>
          </p:nvPr>
        </p:nvSpPr>
        <p:spPr/>
        <p:txBody>
          <a:bodyPr/>
          <a:lstStyle/>
          <a:p>
            <a:r>
              <a:rPr lang="en-US" dirty="0"/>
              <a:t>Evidence in U.S. federal court cases is governed by a series of legal </a:t>
            </a:r>
            <a:r>
              <a:rPr lang="en-US" dirty="0" smtClean="0"/>
              <a:t>precedents.</a:t>
            </a:r>
          </a:p>
          <a:p>
            <a:pPr lvl="1"/>
            <a:r>
              <a:rPr lang="en-US" dirty="0" smtClean="0"/>
              <a:t>The </a:t>
            </a:r>
            <a:r>
              <a:rPr lang="en-US" dirty="0"/>
              <a:t>most notable </a:t>
            </a:r>
            <a:r>
              <a:rPr lang="en-US" dirty="0" smtClean="0"/>
              <a:t>is </a:t>
            </a:r>
            <a:r>
              <a:rPr lang="en-US" dirty="0"/>
              <a:t>the Daubert standard</a:t>
            </a:r>
            <a:r>
              <a:rPr lang="en-US" dirty="0" smtClean="0"/>
              <a:t>.</a:t>
            </a:r>
          </a:p>
          <a:p>
            <a:pPr lvl="1"/>
            <a:r>
              <a:rPr lang="en-US" dirty="0" smtClean="0"/>
              <a:t>Three </a:t>
            </a:r>
            <a:r>
              <a:rPr lang="en-US" dirty="0"/>
              <a:t>U.S. Supreme </a:t>
            </a:r>
            <a:r>
              <a:rPr lang="en-US" dirty="0" smtClean="0"/>
              <a:t>Court cases </a:t>
            </a:r>
            <a:r>
              <a:rPr lang="en-US" dirty="0"/>
              <a:t>articulate the Daubert standard and shape how materials are </a:t>
            </a:r>
            <a:r>
              <a:rPr lang="en-US" dirty="0" smtClean="0"/>
              <a:t>entered into </a:t>
            </a:r>
            <a:r>
              <a:rPr lang="en-US" dirty="0"/>
              <a:t>evidence</a:t>
            </a:r>
            <a:r>
              <a:rPr lang="en-US" dirty="0" smtClean="0"/>
              <a:t>.</a:t>
            </a:r>
          </a:p>
          <a:p>
            <a:r>
              <a:rPr lang="en-US" dirty="0" smtClean="0"/>
              <a:t>Digital </a:t>
            </a:r>
            <a:r>
              <a:rPr lang="en-US" dirty="0"/>
              <a:t>forensics </a:t>
            </a:r>
            <a:r>
              <a:rPr lang="en-US" dirty="0" smtClean="0"/>
              <a:t>must </a:t>
            </a:r>
            <a:r>
              <a:rPr lang="en-US" dirty="0"/>
              <a:t>be interpreted by an expert and presented to the court</a:t>
            </a:r>
            <a:r>
              <a:rPr lang="en-US" dirty="0" smtClean="0"/>
              <a:t>.</a:t>
            </a:r>
            <a:endParaRPr lang="en-US" dirty="0"/>
          </a:p>
        </p:txBody>
      </p:sp>
    </p:spTree>
    <p:extLst>
      <p:ext uri="{BB962C8B-B14F-4D97-AF65-F5344CB8AC3E}">
        <p14:creationId xmlns:p14="http://schemas.microsoft.com/office/powerpoint/2010/main" val="3791806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for </a:t>
            </a:r>
            <a:r>
              <a:rPr lang="en-US" dirty="0" smtClean="0"/>
              <a:t>Evidence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Four specific </a:t>
            </a:r>
            <a:r>
              <a:rPr lang="en-US" dirty="0" smtClean="0"/>
              <a:t>elements are associated </a:t>
            </a:r>
            <a:r>
              <a:rPr lang="en-US" dirty="0"/>
              <a:t>with the admission </a:t>
            </a:r>
            <a:r>
              <a:rPr lang="en-US" dirty="0" smtClean="0"/>
              <a:t>of scientific </a:t>
            </a:r>
            <a:r>
              <a:rPr lang="en-US" dirty="0"/>
              <a:t>expert </a:t>
            </a:r>
            <a:r>
              <a:rPr lang="en-US" dirty="0" smtClean="0"/>
              <a:t>testimony:</a:t>
            </a:r>
          </a:p>
          <a:p>
            <a:pPr lvl="1"/>
            <a:r>
              <a:rPr lang="en-US" dirty="0" smtClean="0"/>
              <a:t>The Judge is </a:t>
            </a:r>
            <a:r>
              <a:rPr lang="en-US" dirty="0"/>
              <a:t>the </a:t>
            </a:r>
            <a:r>
              <a:rPr lang="en-US" dirty="0" smtClean="0"/>
              <a:t>gatekeeper.</a:t>
            </a:r>
          </a:p>
          <a:p>
            <a:pPr lvl="1"/>
            <a:r>
              <a:rPr lang="en-US" dirty="0" smtClean="0"/>
              <a:t>The </a:t>
            </a:r>
            <a:r>
              <a:rPr lang="en-US" dirty="0"/>
              <a:t>trial judge </a:t>
            </a:r>
            <a:r>
              <a:rPr lang="en-US" dirty="0" smtClean="0"/>
              <a:t>determines that </a:t>
            </a:r>
            <a:r>
              <a:rPr lang="en-US" dirty="0"/>
              <a:t>the expert’s testimony is </a:t>
            </a:r>
            <a:r>
              <a:rPr lang="en-US" dirty="0" smtClean="0"/>
              <a:t>relevant </a:t>
            </a:r>
            <a:r>
              <a:rPr lang="en-US" dirty="0"/>
              <a:t>and </a:t>
            </a:r>
            <a:r>
              <a:rPr lang="en-US" dirty="0" smtClean="0"/>
              <a:t>that the </a:t>
            </a:r>
            <a:r>
              <a:rPr lang="en-US" dirty="0"/>
              <a:t>expert’s methods are </a:t>
            </a:r>
            <a:r>
              <a:rPr lang="en-US" dirty="0" smtClean="0"/>
              <a:t>reliable.</a:t>
            </a:r>
          </a:p>
          <a:p>
            <a:pPr lvl="1"/>
            <a:r>
              <a:rPr lang="en-US" dirty="0" smtClean="0"/>
              <a:t>Expert </a:t>
            </a:r>
            <a:r>
              <a:rPr lang="en-US" dirty="0"/>
              <a:t>knowledge should be based on </a:t>
            </a:r>
            <a:r>
              <a:rPr lang="en-US" dirty="0" smtClean="0"/>
              <a:t>science.</a:t>
            </a:r>
          </a:p>
          <a:p>
            <a:pPr lvl="1"/>
            <a:r>
              <a:rPr lang="en-US" dirty="0" smtClean="0"/>
              <a:t>Scientific methodology must </a:t>
            </a:r>
            <a:r>
              <a:rPr lang="en-US" dirty="0"/>
              <a:t>be based on proven science, subjected to peer review, </a:t>
            </a:r>
            <a:r>
              <a:rPr lang="en-US" dirty="0" smtClean="0"/>
              <a:t>with a </a:t>
            </a:r>
            <a:r>
              <a:rPr lang="en-US" dirty="0"/>
              <a:t>known error rate or potential error rate and consensus among the scientific community that the methodology is generally </a:t>
            </a:r>
            <a:r>
              <a:rPr lang="en-US" dirty="0" smtClean="0"/>
              <a:t>accepted.</a:t>
            </a:r>
            <a:endParaRPr lang="en-US" dirty="0"/>
          </a:p>
        </p:txBody>
      </p:sp>
    </p:spTree>
    <p:extLst>
      <p:ext uri="{BB962C8B-B14F-4D97-AF65-F5344CB8AC3E}">
        <p14:creationId xmlns:p14="http://schemas.microsoft.com/office/powerpoint/2010/main" val="2355718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for </a:t>
            </a:r>
            <a:r>
              <a:rPr lang="en-US" dirty="0" smtClean="0"/>
              <a:t>Evidence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These factors all relate to a U.S. federal court decision and therefore are only binding in the U.S. federal </a:t>
            </a:r>
            <a:r>
              <a:rPr lang="en-US" dirty="0" smtClean="0"/>
              <a:t>judiciary.</a:t>
            </a:r>
          </a:p>
          <a:p>
            <a:pPr lvl="1"/>
            <a:r>
              <a:rPr lang="en-US" dirty="0" smtClean="0"/>
              <a:t>The </a:t>
            </a:r>
            <a:r>
              <a:rPr lang="en-US" dirty="0"/>
              <a:t>test is recognized and applied in similar form at many levels of </a:t>
            </a:r>
            <a:r>
              <a:rPr lang="en-US" dirty="0" smtClean="0"/>
              <a:t>jurisdiction.</a:t>
            </a:r>
          </a:p>
          <a:p>
            <a:r>
              <a:rPr lang="en-US" dirty="0" smtClean="0"/>
              <a:t>The </a:t>
            </a:r>
            <a:r>
              <a:rPr lang="en-US" dirty="0"/>
              <a:t>bottom line is simple: </a:t>
            </a:r>
            <a:endParaRPr lang="en-US" dirty="0" smtClean="0"/>
          </a:p>
          <a:p>
            <a:pPr lvl="1"/>
            <a:r>
              <a:rPr lang="en-US" dirty="0" smtClean="0"/>
              <a:t>The </a:t>
            </a:r>
            <a:r>
              <a:rPr lang="en-US" dirty="0"/>
              <a:t>data </a:t>
            </a:r>
            <a:r>
              <a:rPr lang="en-US" dirty="0" smtClean="0"/>
              <a:t>cannot speak </a:t>
            </a:r>
            <a:r>
              <a:rPr lang="en-US" dirty="0"/>
              <a:t>for itself, and experts who can interpret the data operate under strict guidelines with respect to conduct, qualifications, principles, and methods.</a:t>
            </a:r>
          </a:p>
        </p:txBody>
      </p:sp>
    </p:spTree>
    <p:extLst>
      <p:ext uri="{BB962C8B-B14F-4D97-AF65-F5344CB8AC3E}">
        <p14:creationId xmlns:p14="http://schemas.microsoft.com/office/powerpoint/2010/main" val="3118574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for </a:t>
            </a:r>
            <a:r>
              <a:rPr lang="en-US" dirty="0" smtClean="0"/>
              <a:t>Evidence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Credible evidence </a:t>
            </a:r>
            <a:r>
              <a:rPr lang="en-US" dirty="0"/>
              <a:t>must meet three </a:t>
            </a:r>
            <a:r>
              <a:rPr lang="en-US" dirty="0" smtClean="0"/>
              <a:t>standards:</a:t>
            </a:r>
          </a:p>
          <a:p>
            <a:pPr lvl="1"/>
            <a:r>
              <a:rPr lang="en-US" b="1" dirty="0" smtClean="0"/>
              <a:t>Sufficient evidence</a:t>
            </a:r>
            <a:r>
              <a:rPr lang="en-US" dirty="0"/>
              <a:t> – It must be convincing or measure </a:t>
            </a:r>
            <a:r>
              <a:rPr lang="en-US" dirty="0" smtClean="0"/>
              <a:t>up without </a:t>
            </a:r>
            <a:r>
              <a:rPr lang="en-US" dirty="0"/>
              <a:t>question.</a:t>
            </a:r>
          </a:p>
          <a:p>
            <a:pPr lvl="1"/>
            <a:r>
              <a:rPr lang="en-US" b="1" dirty="0" smtClean="0"/>
              <a:t>Competent evidence</a:t>
            </a:r>
            <a:r>
              <a:rPr lang="en-US" dirty="0"/>
              <a:t> – It must be legally qualified and reliable.</a:t>
            </a:r>
          </a:p>
          <a:p>
            <a:pPr lvl="1"/>
            <a:r>
              <a:rPr lang="en-US" b="1" dirty="0" smtClean="0"/>
              <a:t>Relevant evidence</a:t>
            </a:r>
            <a:r>
              <a:rPr lang="en-US" dirty="0"/>
              <a:t> – It must be material to the case or have a </a:t>
            </a:r>
            <a:r>
              <a:rPr lang="en-US" dirty="0" smtClean="0"/>
              <a:t>bearing on </a:t>
            </a:r>
            <a:r>
              <a:rPr lang="en-US" dirty="0"/>
              <a:t>the matter at </a:t>
            </a:r>
            <a:r>
              <a:rPr lang="en-US" dirty="0" smtClean="0"/>
              <a:t>hand.</a:t>
            </a:r>
            <a:endParaRPr lang="en-US" dirty="0"/>
          </a:p>
        </p:txBody>
      </p:sp>
    </p:spTree>
    <p:extLst>
      <p:ext uri="{BB962C8B-B14F-4D97-AF65-F5344CB8AC3E}">
        <p14:creationId xmlns:p14="http://schemas.microsoft.com/office/powerpoint/2010/main" val="872643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Rules Regarding Evidence</a:t>
            </a:r>
          </a:p>
        </p:txBody>
      </p:sp>
      <p:sp>
        <p:nvSpPr>
          <p:cNvPr id="3" name="Content Placeholder 2"/>
          <p:cNvSpPr>
            <a:spLocks noGrp="1"/>
          </p:cNvSpPr>
          <p:nvPr>
            <p:ph idx="1"/>
          </p:nvPr>
        </p:nvSpPr>
        <p:spPr/>
        <p:txBody>
          <a:bodyPr/>
          <a:lstStyle/>
          <a:p>
            <a:r>
              <a:rPr lang="en-US" dirty="0" smtClean="0"/>
              <a:t>Three rules </a:t>
            </a:r>
            <a:r>
              <a:rPr lang="en-US" dirty="0"/>
              <a:t>guide the use of evidence with regard to </a:t>
            </a:r>
            <a:r>
              <a:rPr lang="en-US" dirty="0" smtClean="0"/>
              <a:t>court </a:t>
            </a:r>
            <a:r>
              <a:rPr lang="en-US" dirty="0"/>
              <a:t>proceedings</a:t>
            </a:r>
            <a:r>
              <a:rPr lang="en-US" dirty="0" smtClean="0"/>
              <a:t>:</a:t>
            </a:r>
          </a:p>
          <a:p>
            <a:pPr lvl="1"/>
            <a:r>
              <a:rPr lang="en-US" b="1" dirty="0"/>
              <a:t>Best evidence </a:t>
            </a:r>
            <a:r>
              <a:rPr lang="en-US" b="1" dirty="0" smtClean="0"/>
              <a:t>rule</a:t>
            </a:r>
            <a:r>
              <a:rPr lang="en-US" dirty="0"/>
              <a:t> – Courts prefer original evidence rather </a:t>
            </a:r>
            <a:r>
              <a:rPr lang="en-US" dirty="0" smtClean="0"/>
              <a:t>than a </a:t>
            </a:r>
            <a:r>
              <a:rPr lang="en-US" dirty="0"/>
              <a:t>copy to ensure that no alteration of the evidence (</a:t>
            </a:r>
            <a:r>
              <a:rPr lang="en-US" dirty="0" smtClean="0"/>
              <a:t>whether intentional </a:t>
            </a:r>
            <a:r>
              <a:rPr lang="en-US" dirty="0"/>
              <a:t>or unintentional) has </a:t>
            </a:r>
            <a:r>
              <a:rPr lang="en-US" dirty="0" smtClean="0"/>
              <a:t>occurred.</a:t>
            </a:r>
          </a:p>
          <a:p>
            <a:pPr lvl="1"/>
            <a:r>
              <a:rPr lang="en-US" b="1" dirty="0" smtClean="0"/>
              <a:t>Exclusionary rule</a:t>
            </a:r>
            <a:r>
              <a:rPr lang="en-US" dirty="0"/>
              <a:t> – The Fourth Amendment to the U.S. </a:t>
            </a:r>
            <a:r>
              <a:rPr lang="en-US" dirty="0" smtClean="0"/>
              <a:t>Constitution precludes </a:t>
            </a:r>
            <a:r>
              <a:rPr lang="en-US" dirty="0"/>
              <a:t>illegal search and </a:t>
            </a:r>
            <a:r>
              <a:rPr lang="en-US" dirty="0" smtClean="0"/>
              <a:t>seizure.</a:t>
            </a:r>
          </a:p>
          <a:p>
            <a:pPr lvl="2"/>
            <a:r>
              <a:rPr lang="en-US" dirty="0" smtClean="0"/>
              <a:t>Therefore</a:t>
            </a:r>
            <a:r>
              <a:rPr lang="en-US" dirty="0"/>
              <a:t>, any </a:t>
            </a:r>
            <a:r>
              <a:rPr lang="en-US" dirty="0" smtClean="0"/>
              <a:t>evidence collected </a:t>
            </a:r>
            <a:r>
              <a:rPr lang="en-US" dirty="0"/>
              <a:t>in violation of the Fourth Amendment is not </a:t>
            </a:r>
            <a:r>
              <a:rPr lang="en-US" dirty="0" smtClean="0"/>
              <a:t>admissible as </a:t>
            </a:r>
            <a:r>
              <a:rPr lang="en-US" dirty="0"/>
              <a:t>evidence</a:t>
            </a:r>
            <a:r>
              <a:rPr lang="en-US" dirty="0" smtClean="0"/>
              <a:t>.</a:t>
            </a:r>
          </a:p>
        </p:txBody>
      </p:sp>
    </p:spTree>
    <p:extLst>
      <p:ext uri="{BB962C8B-B14F-4D97-AF65-F5344CB8AC3E}">
        <p14:creationId xmlns:p14="http://schemas.microsoft.com/office/powerpoint/2010/main" val="2226233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Rules Regarding </a:t>
            </a:r>
            <a:r>
              <a:rPr lang="en-US" dirty="0" smtClean="0"/>
              <a:t>Evidence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b="1" dirty="0" smtClean="0"/>
              <a:t>Hearsay rule</a:t>
            </a:r>
            <a:r>
              <a:rPr lang="en-US" dirty="0"/>
              <a:t> – Hearsay is secondhand evidence—evidence offered </a:t>
            </a:r>
            <a:r>
              <a:rPr lang="en-US" dirty="0" smtClean="0"/>
              <a:t>by the </a:t>
            </a:r>
            <a:r>
              <a:rPr lang="en-US" dirty="0"/>
              <a:t>witness that is not based on the personal knowledge of the </a:t>
            </a:r>
            <a:r>
              <a:rPr lang="en-US" dirty="0" smtClean="0"/>
              <a:t>witness but </a:t>
            </a:r>
            <a:r>
              <a:rPr lang="en-US" dirty="0"/>
              <a:t>is being offered to prove the truth of the matter asserted</a:t>
            </a:r>
            <a:r>
              <a:rPr lang="en-US" dirty="0" smtClean="0"/>
              <a:t>.</a:t>
            </a:r>
            <a:endParaRPr lang="en-US" b="1" dirty="0"/>
          </a:p>
        </p:txBody>
      </p:sp>
    </p:spTree>
    <p:extLst>
      <p:ext uri="{BB962C8B-B14F-4D97-AF65-F5344CB8AC3E}">
        <p14:creationId xmlns:p14="http://schemas.microsoft.com/office/powerpoint/2010/main" val="3864160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Forensic Process</a:t>
            </a:r>
          </a:p>
        </p:txBody>
      </p:sp>
      <p:sp>
        <p:nvSpPr>
          <p:cNvPr id="3" name="Content Placeholder 2"/>
          <p:cNvSpPr>
            <a:spLocks noGrp="1"/>
          </p:cNvSpPr>
          <p:nvPr>
            <p:ph idx="1"/>
          </p:nvPr>
        </p:nvSpPr>
        <p:spPr/>
        <p:txBody>
          <a:bodyPr/>
          <a:lstStyle/>
          <a:p>
            <a:r>
              <a:rPr lang="en-US" dirty="0" smtClean="0"/>
              <a:t>Steps in a digital forensic investigation include:</a:t>
            </a:r>
          </a:p>
          <a:p>
            <a:pPr lvl="1"/>
            <a:r>
              <a:rPr lang="en-US" dirty="0"/>
              <a:t>Identification – Recognize </a:t>
            </a:r>
            <a:r>
              <a:rPr lang="en-US" dirty="0" smtClean="0"/>
              <a:t>an incident from indicators and determine its type and scope.</a:t>
            </a:r>
          </a:p>
          <a:p>
            <a:pPr lvl="1"/>
            <a:r>
              <a:rPr lang="en-US" dirty="0"/>
              <a:t>Preparation –  </a:t>
            </a:r>
            <a:r>
              <a:rPr lang="en-US" dirty="0" smtClean="0"/>
              <a:t>Prepare tools, techniques, and search warrants and monitor authorizations and management support.</a:t>
            </a:r>
          </a:p>
          <a:p>
            <a:pPr lvl="1"/>
            <a:r>
              <a:rPr lang="en-US" dirty="0"/>
              <a:t>Approach/strategy –  </a:t>
            </a:r>
            <a:r>
              <a:rPr lang="en-US" dirty="0" smtClean="0"/>
              <a:t>Dynamically formulate an approach based on potential impact on bystanders and the specific technology in question.</a:t>
            </a:r>
          </a:p>
          <a:p>
            <a:pPr lvl="1"/>
            <a:r>
              <a:rPr lang="en-US" dirty="0"/>
              <a:t>Preservation –  </a:t>
            </a:r>
            <a:r>
              <a:rPr lang="en-US" dirty="0" smtClean="0"/>
              <a:t>Isolate, secure, and preserve the state of physical and digital evidence.</a:t>
            </a:r>
            <a:endParaRPr lang="en-US" dirty="0"/>
          </a:p>
        </p:txBody>
      </p:sp>
    </p:spTree>
    <p:extLst>
      <p:ext uri="{BB962C8B-B14F-4D97-AF65-F5344CB8AC3E}">
        <p14:creationId xmlns:p14="http://schemas.microsoft.com/office/powerpoint/2010/main" val="2695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Forensic </a:t>
            </a:r>
            <a:r>
              <a:rPr lang="en-US" dirty="0" smtClean="0"/>
              <a:t>Process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Steps in a digital forensic investigation </a:t>
            </a:r>
            <a:r>
              <a:rPr lang="en-US" dirty="0" smtClean="0"/>
              <a:t>include (continued):</a:t>
            </a:r>
            <a:endParaRPr lang="en-US" dirty="0"/>
          </a:p>
          <a:p>
            <a:pPr lvl="1"/>
            <a:r>
              <a:rPr lang="en-US" dirty="0" smtClean="0"/>
              <a:t>Collection </a:t>
            </a:r>
            <a:r>
              <a:rPr lang="en-US" dirty="0"/>
              <a:t>– Record the physical scene and duplicate digital evidence using standardized and accepted procedures</a:t>
            </a:r>
            <a:r>
              <a:rPr lang="en-US" dirty="0" smtClean="0"/>
              <a:t>.</a:t>
            </a:r>
          </a:p>
          <a:p>
            <a:pPr lvl="1"/>
            <a:r>
              <a:rPr lang="en-US" dirty="0"/>
              <a:t>Examination – In-depth, systematic search of evidence relating to the suspected </a:t>
            </a:r>
            <a:r>
              <a:rPr lang="en-US" dirty="0" smtClean="0"/>
              <a:t>crime.</a:t>
            </a:r>
          </a:p>
          <a:p>
            <a:pPr lvl="1"/>
            <a:r>
              <a:rPr lang="en-US" dirty="0"/>
              <a:t>Analysis – Determine significance, reconstruct fragments of data, and draw conclusions based on the elements of evidence found</a:t>
            </a:r>
            <a:r>
              <a:rPr lang="en-US" dirty="0" smtClean="0"/>
              <a:t>.</a:t>
            </a:r>
          </a:p>
        </p:txBody>
      </p:sp>
    </p:spTree>
    <p:extLst>
      <p:ext uri="{BB962C8B-B14F-4D97-AF65-F5344CB8AC3E}">
        <p14:creationId xmlns:p14="http://schemas.microsoft.com/office/powerpoint/2010/main" val="2504557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Forensic Process (</a:t>
            </a:r>
            <a:r>
              <a:rPr lang="en-US" i="1" dirty="0"/>
              <a:t>continued</a:t>
            </a:r>
            <a:r>
              <a:rPr lang="en-US" dirty="0"/>
              <a:t>)</a:t>
            </a:r>
          </a:p>
        </p:txBody>
      </p:sp>
      <p:sp>
        <p:nvSpPr>
          <p:cNvPr id="3" name="Content Placeholder 2"/>
          <p:cNvSpPr>
            <a:spLocks noGrp="1"/>
          </p:cNvSpPr>
          <p:nvPr>
            <p:ph idx="1"/>
          </p:nvPr>
        </p:nvSpPr>
        <p:spPr/>
        <p:txBody>
          <a:bodyPr/>
          <a:lstStyle/>
          <a:p>
            <a:r>
              <a:rPr lang="en-US" dirty="0"/>
              <a:t>Steps in a digital forensic investigation include (continued):</a:t>
            </a:r>
          </a:p>
          <a:p>
            <a:pPr lvl="1"/>
            <a:r>
              <a:rPr lang="en-US" dirty="0" smtClean="0"/>
              <a:t>Presentation </a:t>
            </a:r>
            <a:r>
              <a:rPr lang="en-US" dirty="0"/>
              <a:t>– Summarize and provide an explanation of the conclusions: The results should be written in layperson’s terms using abstracted terminology.</a:t>
            </a:r>
            <a:endParaRPr lang="en-US" dirty="0" smtClean="0"/>
          </a:p>
          <a:p>
            <a:pPr lvl="1"/>
            <a:r>
              <a:rPr lang="en-US" dirty="0" smtClean="0"/>
              <a:t>R</a:t>
            </a:r>
            <a:r>
              <a:rPr lang="en-US" dirty="0" smtClean="0">
                <a:ea typeface="ヒラギノ角ゴ Pro W3" pitchFamily="-111" charset="-128"/>
                <a:cs typeface="ヒラギノ角ゴ Pro W3" pitchFamily="-111" charset="-128"/>
              </a:rPr>
              <a:t>eturning evidence</a:t>
            </a:r>
            <a:r>
              <a:rPr lang="en-US" dirty="0"/>
              <a:t> – </a:t>
            </a:r>
            <a:r>
              <a:rPr lang="en-US" dirty="0" smtClean="0">
                <a:ea typeface="ヒラギノ角ゴ Pro W3" pitchFamily="-111" charset="-128"/>
                <a:cs typeface="ヒラギノ角ゴ Pro W3" pitchFamily="-111" charset="-128"/>
              </a:rPr>
              <a:t>Ensure </a:t>
            </a:r>
            <a:r>
              <a:rPr lang="en-US" dirty="0">
                <a:ea typeface="ヒラギノ角ゴ Pro W3" pitchFamily="-111" charset="-128"/>
                <a:cs typeface="ヒラギノ角ゴ Pro W3" pitchFamily="-111" charset="-128"/>
              </a:rPr>
              <a:t>physical and digital property is returned to its proper owner and determine how and what criminal evidence must be removed</a:t>
            </a:r>
            <a:r>
              <a:rPr lang="en-US" dirty="0" smtClean="0">
                <a:ea typeface="ヒラギノ角ゴ Pro W3" pitchFamily="-111" charset="-128"/>
                <a:cs typeface="ヒラギノ角ゴ Pro W3" pitchFamily="-111" charset="-128"/>
              </a:rPr>
              <a:t>.</a:t>
            </a:r>
          </a:p>
        </p:txBody>
      </p:sp>
    </p:spTree>
    <p:extLst>
      <p:ext uri="{BB962C8B-B14F-4D97-AF65-F5344CB8AC3E}">
        <p14:creationId xmlns:p14="http://schemas.microsoft.com/office/powerpoint/2010/main" val="899165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Module 12 Learning Objectives</a:t>
            </a:r>
            <a:endParaRPr lang="en-AU" dirty="0"/>
          </a:p>
        </p:txBody>
      </p:sp>
      <p:sp>
        <p:nvSpPr>
          <p:cNvPr id="3" name="Content Placeholder 2"/>
          <p:cNvSpPr>
            <a:spLocks noGrp="1"/>
          </p:cNvSpPr>
          <p:nvPr>
            <p:ph idx="1"/>
          </p:nvPr>
        </p:nvSpPr>
        <p:spPr/>
        <p:txBody>
          <a:bodyPr/>
          <a:lstStyle/>
          <a:p>
            <a:pPr marL="0" indent="0">
              <a:buNone/>
            </a:pPr>
            <a:r>
              <a:rPr lang="en-AU" dirty="0"/>
              <a:t>On successful completion of this module, you should be able to:</a:t>
            </a:r>
          </a:p>
          <a:p>
            <a:r>
              <a:rPr lang="en-AU" dirty="0" smtClean="0"/>
              <a:t>identify </a:t>
            </a:r>
            <a:r>
              <a:rPr lang="en-AU" dirty="0"/>
              <a:t>the rules and types of evidence for computer forensics</a:t>
            </a:r>
          </a:p>
          <a:p>
            <a:r>
              <a:rPr lang="en-AU" dirty="0" smtClean="0"/>
              <a:t>collect </a:t>
            </a:r>
            <a:r>
              <a:rPr lang="en-AU" dirty="0"/>
              <a:t>computer forensic evidence</a:t>
            </a:r>
          </a:p>
          <a:p>
            <a:r>
              <a:rPr lang="en-AU" dirty="0" smtClean="0"/>
              <a:t>preserve </a:t>
            </a:r>
            <a:r>
              <a:rPr lang="en-AU" dirty="0"/>
              <a:t>computer forensic evidence</a:t>
            </a:r>
          </a:p>
          <a:p>
            <a:r>
              <a:rPr lang="en-AU" dirty="0" smtClean="0"/>
              <a:t>maintain </a:t>
            </a:r>
            <a:r>
              <a:rPr lang="en-AU" dirty="0"/>
              <a:t>a viable chain of custody</a:t>
            </a:r>
          </a:p>
          <a:p>
            <a:r>
              <a:rPr lang="en-AU" dirty="0" smtClean="0"/>
              <a:t>investigate </a:t>
            </a:r>
            <a:r>
              <a:rPr lang="en-AU" dirty="0"/>
              <a:t>a computer crime or policy violation.</a:t>
            </a:r>
          </a:p>
          <a:p>
            <a:endParaRPr lang="en-AU" dirty="0"/>
          </a:p>
        </p:txBody>
      </p:sp>
    </p:spTree>
    <p:extLst>
      <p:ext uri="{BB962C8B-B14F-4D97-AF65-F5344CB8AC3E}">
        <p14:creationId xmlns:p14="http://schemas.microsoft.com/office/powerpoint/2010/main" val="2357414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Forensic </a:t>
            </a:r>
            <a:r>
              <a:rPr lang="en-US" dirty="0" smtClean="0"/>
              <a:t>Process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In </a:t>
            </a:r>
            <a:r>
              <a:rPr lang="en-US" dirty="0"/>
              <a:t>a court, credibility is critical</a:t>
            </a:r>
            <a:r>
              <a:rPr lang="en-US" dirty="0" smtClean="0"/>
              <a:t>.</a:t>
            </a:r>
          </a:p>
          <a:p>
            <a:pPr lvl="1"/>
            <a:r>
              <a:rPr lang="en-US" dirty="0" smtClean="0"/>
              <a:t>Evidence </a:t>
            </a:r>
            <a:r>
              <a:rPr lang="en-US" dirty="0"/>
              <a:t>must be properly acquired, identified, protected against tampering, transported, and stored.</a:t>
            </a:r>
          </a:p>
          <a:p>
            <a:endParaRPr lang="en-US" dirty="0"/>
          </a:p>
        </p:txBody>
      </p:sp>
    </p:spTree>
    <p:extLst>
      <p:ext uri="{BB962C8B-B14F-4D97-AF65-F5344CB8AC3E}">
        <p14:creationId xmlns:p14="http://schemas.microsoft.com/office/powerpoint/2010/main" val="3619955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Acquiring Evidence</a:t>
            </a:r>
          </a:p>
        </p:txBody>
      </p:sp>
      <p:sp>
        <p:nvSpPr>
          <p:cNvPr id="3" name="Content Placeholder 2"/>
          <p:cNvSpPr>
            <a:spLocks noGrp="1"/>
          </p:cNvSpPr>
          <p:nvPr>
            <p:ph idx="1"/>
          </p:nvPr>
        </p:nvSpPr>
        <p:spPr/>
        <p:txBody>
          <a:bodyPr/>
          <a:lstStyle/>
          <a:p>
            <a:r>
              <a:rPr lang="en-US" dirty="0"/>
              <a:t>When an incident occurs, you will need to collect data and information to facilitate your </a:t>
            </a:r>
            <a:r>
              <a:rPr lang="en-US" dirty="0" smtClean="0"/>
              <a:t>investigation.</a:t>
            </a:r>
          </a:p>
          <a:p>
            <a:pPr lvl="1"/>
            <a:r>
              <a:rPr lang="en-US" dirty="0" smtClean="0"/>
              <a:t>You </a:t>
            </a:r>
            <a:r>
              <a:rPr lang="en-US" dirty="0"/>
              <a:t>should collect as much information as soon as you can</a:t>
            </a:r>
            <a:r>
              <a:rPr lang="en-US" dirty="0" smtClean="0"/>
              <a:t>.</a:t>
            </a:r>
          </a:p>
          <a:p>
            <a:r>
              <a:rPr lang="en-US" dirty="0" smtClean="0"/>
              <a:t>Evidence </a:t>
            </a:r>
            <a:r>
              <a:rPr lang="en-US" dirty="0"/>
              <a:t>can be found </a:t>
            </a:r>
            <a:r>
              <a:rPr lang="en-US" dirty="0" smtClean="0"/>
              <a:t>in many places.</a:t>
            </a:r>
          </a:p>
          <a:p>
            <a:pPr lvl="1"/>
            <a:r>
              <a:rPr lang="en-US" dirty="0" smtClean="0"/>
              <a:t>Workstation </a:t>
            </a:r>
            <a:r>
              <a:rPr lang="en-US" dirty="0"/>
              <a:t>or laptop </a:t>
            </a:r>
            <a:r>
              <a:rPr lang="en-US" dirty="0" smtClean="0"/>
              <a:t>computer</a:t>
            </a:r>
          </a:p>
          <a:p>
            <a:pPr lvl="1"/>
            <a:r>
              <a:rPr lang="en-US" dirty="0" smtClean="0"/>
              <a:t>Company-owned </a:t>
            </a:r>
            <a:r>
              <a:rPr lang="en-US" dirty="0"/>
              <a:t>file </a:t>
            </a:r>
            <a:r>
              <a:rPr lang="en-US" dirty="0" smtClean="0"/>
              <a:t>servers</a:t>
            </a:r>
          </a:p>
          <a:p>
            <a:pPr lvl="1"/>
            <a:r>
              <a:rPr lang="en-US" dirty="0" smtClean="0"/>
              <a:t>Security appliances</a:t>
            </a:r>
          </a:p>
          <a:p>
            <a:pPr lvl="1"/>
            <a:r>
              <a:rPr lang="en-US" dirty="0" smtClean="0"/>
              <a:t>Servers </a:t>
            </a:r>
            <a:r>
              <a:rPr lang="en-US" dirty="0"/>
              <a:t>located with the Internet service provider (ISP</a:t>
            </a:r>
            <a:r>
              <a:rPr lang="en-US" dirty="0" smtClean="0"/>
              <a:t>)</a:t>
            </a:r>
            <a:endParaRPr lang="en-US" dirty="0"/>
          </a:p>
        </p:txBody>
      </p:sp>
    </p:spTree>
    <p:extLst>
      <p:ext uri="{BB962C8B-B14F-4D97-AF65-F5344CB8AC3E}">
        <p14:creationId xmlns:p14="http://schemas.microsoft.com/office/powerpoint/2010/main" val="571595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Acquiring </a:t>
            </a:r>
            <a:r>
              <a:rPr lang="en-US" dirty="0" smtClean="0"/>
              <a:t>Evidence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A first responder must do as much as possible to control damage or loss of </a:t>
            </a:r>
            <a:r>
              <a:rPr lang="en-US" dirty="0" smtClean="0"/>
              <a:t>evidence.</a:t>
            </a:r>
          </a:p>
          <a:p>
            <a:pPr lvl="1"/>
            <a:r>
              <a:rPr lang="en-US" dirty="0" smtClean="0"/>
              <a:t>Look on </a:t>
            </a:r>
            <a:r>
              <a:rPr lang="en-US" dirty="0"/>
              <a:t>the desk, on the Rolodex, under the keyboard, in desktop storage areas, and on cubicle bulletin boards for any information that might be </a:t>
            </a:r>
            <a:r>
              <a:rPr lang="en-US" dirty="0" smtClean="0"/>
              <a:t>relevant.</a:t>
            </a:r>
          </a:p>
          <a:p>
            <a:pPr lvl="1"/>
            <a:r>
              <a:rPr lang="en-US" dirty="0" smtClean="0"/>
              <a:t>Secure </a:t>
            </a:r>
            <a:r>
              <a:rPr lang="en-US" dirty="0"/>
              <a:t>floppy disks, optical discs, flash memory cards, USB drives, tapes, and other removable </a:t>
            </a:r>
            <a:r>
              <a:rPr lang="en-US" dirty="0" smtClean="0"/>
              <a:t>media.</a:t>
            </a:r>
          </a:p>
          <a:p>
            <a:pPr lvl="1"/>
            <a:r>
              <a:rPr lang="en-US" dirty="0" smtClean="0"/>
              <a:t>Request </a:t>
            </a:r>
            <a:r>
              <a:rPr lang="en-US" dirty="0"/>
              <a:t>copies of logs as soon as </a:t>
            </a:r>
            <a:r>
              <a:rPr lang="en-US" dirty="0" smtClean="0"/>
              <a:t>possible.</a:t>
            </a:r>
          </a:p>
          <a:p>
            <a:pPr lvl="1"/>
            <a:r>
              <a:rPr lang="en-US" dirty="0" smtClean="0"/>
              <a:t>Take photos </a:t>
            </a:r>
            <a:r>
              <a:rPr lang="en-US" dirty="0"/>
              <a:t>or video</a:t>
            </a:r>
            <a:r>
              <a:rPr lang="en-US" dirty="0" smtClean="0"/>
              <a:t>.</a:t>
            </a:r>
            <a:endParaRPr lang="en-US" dirty="0"/>
          </a:p>
        </p:txBody>
      </p:sp>
    </p:spTree>
    <p:extLst>
      <p:ext uri="{BB962C8B-B14F-4D97-AF65-F5344CB8AC3E}">
        <p14:creationId xmlns:p14="http://schemas.microsoft.com/office/powerpoint/2010/main" val="2051854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Acquiring </a:t>
            </a:r>
            <a:r>
              <a:rPr lang="en-US" dirty="0" smtClean="0"/>
              <a:t>Evidence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These are two questions to consider when </a:t>
            </a:r>
            <a:r>
              <a:rPr lang="en-US" dirty="0"/>
              <a:t>an incident occurs and the computer being used is going to be </a:t>
            </a:r>
            <a:r>
              <a:rPr lang="en-US" dirty="0" smtClean="0"/>
              <a:t>secured:</a:t>
            </a:r>
          </a:p>
          <a:p>
            <a:pPr lvl="1"/>
            <a:r>
              <a:rPr lang="en-US" dirty="0" smtClean="0"/>
              <a:t>Should the computer be </a:t>
            </a:r>
            <a:r>
              <a:rPr lang="en-US" dirty="0"/>
              <a:t>turned </a:t>
            </a:r>
            <a:r>
              <a:rPr lang="en-US" dirty="0" smtClean="0"/>
              <a:t>off?</a:t>
            </a:r>
          </a:p>
          <a:p>
            <a:pPr lvl="1"/>
            <a:r>
              <a:rPr lang="en-US" dirty="0" smtClean="0"/>
              <a:t>Should the computer be </a:t>
            </a:r>
            <a:r>
              <a:rPr lang="en-US" dirty="0"/>
              <a:t>disconnected from the </a:t>
            </a:r>
            <a:r>
              <a:rPr lang="en-US" dirty="0" smtClean="0"/>
              <a:t>network?</a:t>
            </a:r>
          </a:p>
        </p:txBody>
      </p:sp>
    </p:spTree>
    <p:extLst>
      <p:ext uri="{BB962C8B-B14F-4D97-AF65-F5344CB8AC3E}">
        <p14:creationId xmlns:p14="http://schemas.microsoft.com/office/powerpoint/2010/main" val="34774917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Acquiring </a:t>
            </a:r>
            <a:r>
              <a:rPr lang="en-US" dirty="0" smtClean="0"/>
              <a:t>Evidence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Imaging </a:t>
            </a:r>
            <a:r>
              <a:rPr lang="en-US" dirty="0"/>
              <a:t>or dumping the physical memory of a computer system can help identify evidence that is not available on a hard </a:t>
            </a:r>
            <a:r>
              <a:rPr lang="en-US" dirty="0" smtClean="0"/>
              <a:t>drive.</a:t>
            </a:r>
          </a:p>
          <a:p>
            <a:pPr lvl="1"/>
            <a:r>
              <a:rPr lang="en-US" dirty="0" smtClean="0"/>
              <a:t>This </a:t>
            </a:r>
            <a:r>
              <a:rPr lang="en-US" dirty="0"/>
              <a:t>is especially appropriate for </a:t>
            </a:r>
            <a:r>
              <a:rPr lang="en-US" dirty="0" smtClean="0"/>
              <a:t>rootkits.</a:t>
            </a:r>
          </a:p>
          <a:p>
            <a:pPr lvl="1"/>
            <a:r>
              <a:rPr lang="en-US" dirty="0"/>
              <a:t>Once the memory is imaged, you can use a hex editor to analyze the image </a:t>
            </a:r>
            <a:r>
              <a:rPr lang="en-US" dirty="0" smtClean="0"/>
              <a:t>offline on another system.</a:t>
            </a:r>
            <a:endParaRPr lang="en-US" dirty="0"/>
          </a:p>
        </p:txBody>
      </p:sp>
    </p:spTree>
    <p:extLst>
      <p:ext uri="{BB962C8B-B14F-4D97-AF65-F5344CB8AC3E}">
        <p14:creationId xmlns:p14="http://schemas.microsoft.com/office/powerpoint/2010/main" val="2381197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Acquiring </a:t>
            </a:r>
            <a:r>
              <a:rPr lang="en-US" dirty="0" smtClean="0"/>
              <a:t>Evidence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It </a:t>
            </a:r>
            <a:r>
              <a:rPr lang="en-US" dirty="0"/>
              <a:t>is possible for the computer criminal to leave behind a software </a:t>
            </a:r>
            <a:r>
              <a:rPr lang="en-US" dirty="0" smtClean="0"/>
              <a:t>bomb.</a:t>
            </a:r>
          </a:p>
          <a:p>
            <a:pPr lvl="1"/>
            <a:r>
              <a:rPr lang="en-US" dirty="0" smtClean="0"/>
              <a:t>Any </a:t>
            </a:r>
            <a:r>
              <a:rPr lang="en-US" dirty="0"/>
              <a:t>commands you execute, including shutting down or restarting the system, could destroy or modify files, information, or </a:t>
            </a:r>
            <a:r>
              <a:rPr lang="en-US" dirty="0" smtClean="0"/>
              <a:t>evidence.</a:t>
            </a:r>
          </a:p>
          <a:p>
            <a:pPr lvl="1"/>
            <a:r>
              <a:rPr lang="en-US" dirty="0" smtClean="0"/>
              <a:t>The </a:t>
            </a:r>
            <a:r>
              <a:rPr lang="en-US" dirty="0"/>
              <a:t>criminal may have anticipated such an investigation and altered some of the system’s binary files</a:t>
            </a:r>
            <a:r>
              <a:rPr lang="en-US" dirty="0" smtClean="0"/>
              <a:t>.</a:t>
            </a:r>
          </a:p>
          <a:p>
            <a:r>
              <a:rPr lang="en-US" dirty="0" smtClean="0"/>
              <a:t>If </a:t>
            </a:r>
            <a:r>
              <a:rPr lang="en-US" dirty="0"/>
              <a:t>the computer being analyzed is a server, it is unlikely management will support taking it offline and shutting it down for </a:t>
            </a:r>
            <a:r>
              <a:rPr lang="en-US" dirty="0" smtClean="0"/>
              <a:t>investigation.</a:t>
            </a:r>
            <a:endParaRPr lang="en-US" dirty="0"/>
          </a:p>
        </p:txBody>
      </p:sp>
    </p:spTree>
    <p:extLst>
      <p:ext uri="{BB962C8B-B14F-4D97-AF65-F5344CB8AC3E}">
        <p14:creationId xmlns:p14="http://schemas.microsoft.com/office/powerpoint/2010/main" val="2467813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4343400"/>
            <a:ext cx="7924800" cy="457200"/>
          </a:xfrm>
        </p:spPr>
        <p:txBody>
          <a:bodyPr/>
          <a:lstStyle/>
          <a:p>
            <a:r>
              <a:rPr lang="en-US" dirty="0"/>
              <a:t>Figure 23.1 Investigative method rigor</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70" y="2438400"/>
            <a:ext cx="7422259" cy="1304544"/>
          </a:xfrm>
          <a:prstGeom prst="rect">
            <a:avLst/>
          </a:prstGeom>
        </p:spPr>
      </p:pic>
    </p:spTree>
    <p:extLst>
      <p:ext uri="{BB962C8B-B14F-4D97-AF65-F5344CB8AC3E}">
        <p14:creationId xmlns:p14="http://schemas.microsoft.com/office/powerpoint/2010/main" val="42120443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184910" y="5029200"/>
            <a:ext cx="6774180" cy="457200"/>
          </a:xfrm>
        </p:spPr>
        <p:txBody>
          <a:bodyPr/>
          <a:lstStyle/>
          <a:p>
            <a:pPr algn="l"/>
            <a:r>
              <a:rPr lang="en-US" dirty="0"/>
              <a:t>Figure 23.2 Required rigor of the investigative method </a:t>
            </a:r>
            <a:r>
              <a:rPr lang="en-US" dirty="0" smtClean="0"/>
              <a:t>versus both </a:t>
            </a:r>
            <a:r>
              <a:rPr lang="en-US" dirty="0"/>
              <a:t>data reliability and the difficulty of investigation</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4910" y="1905000"/>
            <a:ext cx="6774180" cy="2667000"/>
          </a:xfrm>
          <a:prstGeom prst="rect">
            <a:avLst/>
          </a:prstGeom>
        </p:spPr>
      </p:pic>
    </p:spTree>
    <p:extLst>
      <p:ext uri="{BB962C8B-B14F-4D97-AF65-F5344CB8AC3E}">
        <p14:creationId xmlns:p14="http://schemas.microsoft.com/office/powerpoint/2010/main" val="2060972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Evidence</a:t>
            </a:r>
          </a:p>
        </p:txBody>
      </p:sp>
      <p:sp>
        <p:nvSpPr>
          <p:cNvPr id="3" name="Content Placeholder 2"/>
          <p:cNvSpPr>
            <a:spLocks noGrp="1"/>
          </p:cNvSpPr>
          <p:nvPr>
            <p:ph idx="1"/>
          </p:nvPr>
        </p:nvSpPr>
        <p:spPr>
          <a:xfrm>
            <a:off x="457200" y="1981200"/>
            <a:ext cx="8229600" cy="4419600"/>
          </a:xfrm>
        </p:spPr>
        <p:txBody>
          <a:bodyPr/>
          <a:lstStyle/>
          <a:p>
            <a:r>
              <a:rPr lang="en-US" dirty="0"/>
              <a:t>Evidence must be properly marked as it is collected so that it can be identified as a particular piece of evidence gathered at the </a:t>
            </a:r>
            <a:r>
              <a:rPr lang="en-US" dirty="0" smtClean="0"/>
              <a:t>scene.</a:t>
            </a:r>
          </a:p>
          <a:p>
            <a:pPr lvl="1"/>
            <a:r>
              <a:rPr lang="en-US" dirty="0" smtClean="0"/>
              <a:t>Properly </a:t>
            </a:r>
            <a:r>
              <a:rPr lang="en-US" dirty="0"/>
              <a:t>label and store evidence, and make sure the labels can’t be easily </a:t>
            </a:r>
            <a:r>
              <a:rPr lang="en-US" dirty="0" smtClean="0"/>
              <a:t>removed.</a:t>
            </a:r>
          </a:p>
          <a:p>
            <a:pPr lvl="1"/>
            <a:r>
              <a:rPr lang="en-US" dirty="0" smtClean="0"/>
              <a:t>Keep </a:t>
            </a:r>
            <a:r>
              <a:rPr lang="en-US" dirty="0"/>
              <a:t>an evidence control log book identifying each piece of </a:t>
            </a:r>
            <a:r>
              <a:rPr lang="en-US" dirty="0" smtClean="0"/>
              <a:t>evidence.</a:t>
            </a:r>
          </a:p>
          <a:p>
            <a:pPr lvl="1"/>
            <a:r>
              <a:rPr lang="en-US" dirty="0" smtClean="0"/>
              <a:t>Log </a:t>
            </a:r>
            <a:r>
              <a:rPr lang="en-US" dirty="0"/>
              <a:t>other identifying marks, such as device make, model, serial number, cable configuration or type, and so on</a:t>
            </a:r>
            <a:r>
              <a:rPr lang="en-US" dirty="0" smtClean="0"/>
              <a:t>.</a:t>
            </a:r>
          </a:p>
          <a:p>
            <a:pPr lvl="1"/>
            <a:r>
              <a:rPr lang="en-US" dirty="0" smtClean="0"/>
              <a:t>Note </a:t>
            </a:r>
            <a:r>
              <a:rPr lang="en-US" dirty="0"/>
              <a:t>any type of damage to the piece of evidence.</a:t>
            </a:r>
          </a:p>
        </p:txBody>
      </p:sp>
    </p:spTree>
    <p:extLst>
      <p:ext uri="{BB962C8B-B14F-4D97-AF65-F5344CB8AC3E}">
        <p14:creationId xmlns:p14="http://schemas.microsoft.com/office/powerpoint/2010/main" val="274872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Protecting Evidence</a:t>
            </a:r>
          </a:p>
        </p:txBody>
      </p:sp>
      <p:sp>
        <p:nvSpPr>
          <p:cNvPr id="3" name="Content Placeholder 2"/>
          <p:cNvSpPr>
            <a:spLocks noGrp="1"/>
          </p:cNvSpPr>
          <p:nvPr>
            <p:ph idx="1"/>
          </p:nvPr>
        </p:nvSpPr>
        <p:spPr/>
        <p:txBody>
          <a:bodyPr/>
          <a:lstStyle/>
          <a:p>
            <a:r>
              <a:rPr lang="en-US" dirty="0" smtClean="0"/>
              <a:t>Techniques to protect evidence</a:t>
            </a:r>
          </a:p>
          <a:p>
            <a:pPr lvl="1"/>
            <a:r>
              <a:rPr lang="en-US" dirty="0"/>
              <a:t>Protect </a:t>
            </a:r>
            <a:r>
              <a:rPr lang="en-US" dirty="0" smtClean="0"/>
              <a:t>from </a:t>
            </a:r>
            <a:r>
              <a:rPr lang="en-US" dirty="0"/>
              <a:t>electromagnetic or mechanical </a:t>
            </a:r>
            <a:r>
              <a:rPr lang="en-US" dirty="0" smtClean="0"/>
              <a:t>damage.</a:t>
            </a:r>
          </a:p>
          <a:p>
            <a:pPr lvl="1"/>
            <a:r>
              <a:rPr lang="en-US" dirty="0" smtClean="0"/>
              <a:t>Ensure evidence </a:t>
            </a:r>
            <a:r>
              <a:rPr lang="en-US" dirty="0"/>
              <a:t>is not tampered with, damaged, or compromised by the procedures used during the </a:t>
            </a:r>
            <a:r>
              <a:rPr lang="en-US" dirty="0" smtClean="0"/>
              <a:t>investigation.</a:t>
            </a:r>
          </a:p>
          <a:p>
            <a:pPr lvl="1"/>
            <a:r>
              <a:rPr lang="en-US" dirty="0" smtClean="0"/>
              <a:t>Protect </a:t>
            </a:r>
            <a:r>
              <a:rPr lang="en-US" dirty="0"/>
              <a:t>evidence from extremes in heat and </a:t>
            </a:r>
            <a:r>
              <a:rPr lang="en-US" dirty="0" smtClean="0"/>
              <a:t>cold, humidity</a:t>
            </a:r>
            <a:r>
              <a:rPr lang="en-US" dirty="0"/>
              <a:t>, water, magnetic fields, and vibration. </a:t>
            </a:r>
            <a:endParaRPr lang="en-US" dirty="0" smtClean="0"/>
          </a:p>
          <a:p>
            <a:pPr lvl="1"/>
            <a:r>
              <a:rPr lang="en-US" dirty="0" smtClean="0"/>
              <a:t>Use </a:t>
            </a:r>
            <a:r>
              <a:rPr lang="en-US" dirty="0"/>
              <a:t>static-free evidence-protection gloves as opposed to standard latex gloves</a:t>
            </a:r>
            <a:r>
              <a:rPr lang="en-US" dirty="0" smtClean="0"/>
              <a:t>.</a:t>
            </a:r>
          </a:p>
          <a:p>
            <a:pPr lvl="1"/>
            <a:r>
              <a:rPr lang="en-US" dirty="0" smtClean="0"/>
              <a:t>Seal evidence </a:t>
            </a:r>
            <a:r>
              <a:rPr lang="en-US" dirty="0"/>
              <a:t>in a proper </a:t>
            </a:r>
            <a:r>
              <a:rPr lang="en-US" dirty="0" smtClean="0"/>
              <a:t>container </a:t>
            </a:r>
            <a:r>
              <a:rPr lang="en-US" dirty="0"/>
              <a:t>with evidence tape, and mark it with your initials, date, and case number.</a:t>
            </a:r>
          </a:p>
        </p:txBody>
      </p:sp>
    </p:spTree>
    <p:extLst>
      <p:ext uri="{BB962C8B-B14F-4D97-AF65-F5344CB8AC3E}">
        <p14:creationId xmlns:p14="http://schemas.microsoft.com/office/powerpoint/2010/main" val="720996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Module 12 Learning Resources</a:t>
            </a:r>
            <a:endParaRPr lang="en-AU" dirty="0"/>
          </a:p>
        </p:txBody>
      </p:sp>
      <p:sp>
        <p:nvSpPr>
          <p:cNvPr id="3" name="Content Placeholder 2"/>
          <p:cNvSpPr>
            <a:spLocks noGrp="1"/>
          </p:cNvSpPr>
          <p:nvPr>
            <p:ph idx="1"/>
          </p:nvPr>
        </p:nvSpPr>
        <p:spPr>
          <a:xfrm>
            <a:off x="0" y="1981200"/>
            <a:ext cx="9144000" cy="4144963"/>
          </a:xfrm>
        </p:spPr>
        <p:txBody>
          <a:bodyPr/>
          <a:lstStyle/>
          <a:p>
            <a:pPr marL="0" indent="0">
              <a:buNone/>
            </a:pPr>
            <a:r>
              <a:rPr lang="en-AU" dirty="0"/>
              <a:t>Conklin et al. 2016, Principles of Computer Security: </a:t>
            </a:r>
            <a:r>
              <a:rPr lang="en-AU" dirty="0" smtClean="0"/>
              <a:t>4</a:t>
            </a:r>
            <a:r>
              <a:rPr lang="en-AU" baseline="30000" dirty="0" smtClean="0"/>
              <a:t>th</a:t>
            </a:r>
            <a:r>
              <a:rPr lang="en-AU" dirty="0" smtClean="0"/>
              <a:t> </a:t>
            </a:r>
            <a:r>
              <a:rPr lang="en-AU" dirty="0" err="1" smtClean="0"/>
              <a:t>edn</a:t>
            </a:r>
            <a:r>
              <a:rPr lang="en-AU" dirty="0"/>
              <a:t>. </a:t>
            </a:r>
            <a:endParaRPr lang="en-AU" dirty="0" smtClean="0"/>
          </a:p>
          <a:p>
            <a:pPr marL="0" indent="0">
              <a:buNone/>
            </a:pPr>
            <a:endParaRPr lang="en-AU" dirty="0" smtClean="0"/>
          </a:p>
          <a:p>
            <a:pPr marL="0" indent="0">
              <a:buNone/>
            </a:pPr>
            <a:r>
              <a:rPr lang="en-AU" dirty="0" smtClean="0"/>
              <a:t>The </a:t>
            </a:r>
            <a:r>
              <a:rPr lang="en-AU" dirty="0"/>
              <a:t>reading from the text for this section is ‘Chapter 23 – Computer forensics’ pp. 674-691. </a:t>
            </a:r>
          </a:p>
        </p:txBody>
      </p:sp>
    </p:spTree>
    <p:extLst>
      <p:ext uri="{BB962C8B-B14F-4D97-AF65-F5344CB8AC3E}">
        <p14:creationId xmlns:p14="http://schemas.microsoft.com/office/powerpoint/2010/main" val="1421475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Transporting Evidence</a:t>
            </a:r>
          </a:p>
        </p:txBody>
      </p:sp>
      <p:sp>
        <p:nvSpPr>
          <p:cNvPr id="3" name="Content Placeholder 2"/>
          <p:cNvSpPr>
            <a:spLocks noGrp="1"/>
          </p:cNvSpPr>
          <p:nvPr>
            <p:ph idx="1"/>
          </p:nvPr>
        </p:nvSpPr>
        <p:spPr/>
        <p:txBody>
          <a:bodyPr/>
          <a:lstStyle/>
          <a:p>
            <a:r>
              <a:rPr lang="en-US" dirty="0"/>
              <a:t>Properly log all evidence in and out of controlled </a:t>
            </a:r>
            <a:r>
              <a:rPr lang="en-US" dirty="0" smtClean="0"/>
              <a:t>storage.</a:t>
            </a:r>
          </a:p>
          <a:p>
            <a:r>
              <a:rPr lang="en-US" dirty="0" smtClean="0"/>
              <a:t>Use </a:t>
            </a:r>
            <a:r>
              <a:rPr lang="en-US" dirty="0"/>
              <a:t>proper packing techniques, such as placing components in static-free bags, using </a:t>
            </a:r>
            <a:r>
              <a:rPr lang="en-US" dirty="0" smtClean="0"/>
              <a:t>foam packing </a:t>
            </a:r>
            <a:r>
              <a:rPr lang="en-US" dirty="0"/>
              <a:t>material, and using cardboard </a:t>
            </a:r>
            <a:r>
              <a:rPr lang="en-US" dirty="0" smtClean="0"/>
              <a:t>boxes.</a:t>
            </a:r>
          </a:p>
          <a:p>
            <a:r>
              <a:rPr lang="en-US" dirty="0" smtClean="0"/>
              <a:t>Be </a:t>
            </a:r>
            <a:r>
              <a:rPr lang="en-US" dirty="0"/>
              <a:t>especially cautious </a:t>
            </a:r>
            <a:r>
              <a:rPr lang="en-US" dirty="0" smtClean="0"/>
              <a:t>during transport </a:t>
            </a:r>
            <a:r>
              <a:rPr lang="en-US" dirty="0"/>
              <a:t>of evidence to ensure custody of evidence is maintained and </a:t>
            </a:r>
            <a:r>
              <a:rPr lang="en-US" dirty="0" smtClean="0"/>
              <a:t>the evidence is not </a:t>
            </a:r>
            <a:r>
              <a:rPr lang="en-US" dirty="0"/>
              <a:t>damaged or tampered </a:t>
            </a:r>
            <a:r>
              <a:rPr lang="en-US" dirty="0" smtClean="0"/>
              <a:t>with.</a:t>
            </a:r>
            <a:endParaRPr lang="en-US" dirty="0"/>
          </a:p>
        </p:txBody>
      </p:sp>
    </p:spTree>
    <p:extLst>
      <p:ext uri="{BB962C8B-B14F-4D97-AF65-F5344CB8AC3E}">
        <p14:creationId xmlns:p14="http://schemas.microsoft.com/office/powerpoint/2010/main" val="12382669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Evidence</a:t>
            </a:r>
          </a:p>
        </p:txBody>
      </p:sp>
      <p:sp>
        <p:nvSpPr>
          <p:cNvPr id="3" name="Content Placeholder 2"/>
          <p:cNvSpPr>
            <a:spLocks noGrp="1"/>
          </p:cNvSpPr>
          <p:nvPr>
            <p:ph idx="1"/>
          </p:nvPr>
        </p:nvSpPr>
        <p:spPr/>
        <p:txBody>
          <a:bodyPr/>
          <a:lstStyle/>
          <a:p>
            <a:r>
              <a:rPr lang="en-US" dirty="0" smtClean="0"/>
              <a:t>Store </a:t>
            </a:r>
            <a:r>
              <a:rPr lang="en-US" dirty="0"/>
              <a:t>evidence in an evidence room that has low traffic, restricted access, camera monitoring, and entry-logging </a:t>
            </a:r>
            <a:r>
              <a:rPr lang="en-US" dirty="0" smtClean="0"/>
              <a:t>capabilities.</a:t>
            </a:r>
          </a:p>
          <a:p>
            <a:r>
              <a:rPr lang="en-US" dirty="0" smtClean="0"/>
              <a:t>Store </a:t>
            </a:r>
            <a:r>
              <a:rPr lang="en-US" dirty="0"/>
              <a:t>components in static-free bags, foam packing material, and cardboard boxes, and inside metal tamper-resistant cabinets or safes whenever possible</a:t>
            </a:r>
            <a:r>
              <a:rPr lang="en-US" dirty="0" smtClean="0"/>
              <a:t>.</a:t>
            </a:r>
          </a:p>
          <a:p>
            <a:r>
              <a:rPr lang="en-US" dirty="0" smtClean="0"/>
              <a:t>Storage areas should have environmental controls  and environmental-monitoring devices.</a:t>
            </a:r>
            <a:endParaRPr lang="en-US" dirty="0"/>
          </a:p>
        </p:txBody>
      </p:sp>
    </p:spTree>
    <p:extLst>
      <p:ext uri="{BB962C8B-B14F-4D97-AF65-F5344CB8AC3E}">
        <p14:creationId xmlns:p14="http://schemas.microsoft.com/office/powerpoint/2010/main" val="33773806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Conducting the Investigation</a:t>
            </a:r>
          </a:p>
        </p:txBody>
      </p:sp>
      <p:sp>
        <p:nvSpPr>
          <p:cNvPr id="3" name="Content Placeholder 2"/>
          <p:cNvSpPr>
            <a:spLocks noGrp="1"/>
          </p:cNvSpPr>
          <p:nvPr>
            <p:ph idx="1"/>
          </p:nvPr>
        </p:nvSpPr>
        <p:spPr/>
        <p:txBody>
          <a:bodyPr/>
          <a:lstStyle/>
          <a:p>
            <a:r>
              <a:rPr lang="en-US" dirty="0" smtClean="0"/>
              <a:t>Use extreme caution when analyzing </a:t>
            </a:r>
            <a:r>
              <a:rPr lang="en-US" dirty="0"/>
              <a:t>computer storage </a:t>
            </a:r>
            <a:r>
              <a:rPr lang="en-US" dirty="0" smtClean="0"/>
              <a:t>components.</a:t>
            </a:r>
          </a:p>
          <a:p>
            <a:pPr lvl="1"/>
            <a:r>
              <a:rPr lang="en-US" dirty="0" smtClean="0"/>
              <a:t>A </a:t>
            </a:r>
            <a:r>
              <a:rPr lang="en-US" dirty="0"/>
              <a:t>copy of the system should be </a:t>
            </a:r>
            <a:r>
              <a:rPr lang="en-US" dirty="0" smtClean="0"/>
              <a:t>analyzed</a:t>
            </a:r>
            <a:r>
              <a:rPr lang="en-US" dirty="0"/>
              <a:t>—</a:t>
            </a:r>
            <a:r>
              <a:rPr lang="en-US" dirty="0" smtClean="0"/>
              <a:t>never </a:t>
            </a:r>
            <a:r>
              <a:rPr lang="en-US" dirty="0"/>
              <a:t>the original </a:t>
            </a:r>
            <a:r>
              <a:rPr lang="en-US" dirty="0" smtClean="0"/>
              <a:t>system.</a:t>
            </a:r>
          </a:p>
          <a:p>
            <a:r>
              <a:rPr lang="en-US" dirty="0" smtClean="0"/>
              <a:t>A </a:t>
            </a:r>
            <a:r>
              <a:rPr lang="en-US" dirty="0"/>
              <a:t>forensic </a:t>
            </a:r>
            <a:r>
              <a:rPr lang="en-US" dirty="0" smtClean="0"/>
              <a:t>workstation </a:t>
            </a:r>
            <a:r>
              <a:rPr lang="en-US" dirty="0"/>
              <a:t>can be </a:t>
            </a:r>
            <a:r>
              <a:rPr lang="en-US" dirty="0" smtClean="0"/>
              <a:t>used.</a:t>
            </a:r>
          </a:p>
          <a:p>
            <a:pPr lvl="1"/>
            <a:r>
              <a:rPr lang="en-US" dirty="0"/>
              <a:t>Contain hard drive bays, write blockers, analysis software, and other devices to safely image and protect computer forensic </a:t>
            </a:r>
            <a:r>
              <a:rPr lang="en-US" dirty="0" smtClean="0"/>
              <a:t>data</a:t>
            </a:r>
          </a:p>
          <a:p>
            <a:r>
              <a:rPr lang="en-US" dirty="0" smtClean="0"/>
              <a:t>Analysis </a:t>
            </a:r>
            <a:r>
              <a:rPr lang="en-US" dirty="0"/>
              <a:t>should be done in a controlled environment with physical security and controlled access</a:t>
            </a:r>
            <a:r>
              <a:rPr lang="en-US" dirty="0" smtClean="0"/>
              <a:t>.</a:t>
            </a:r>
            <a:endParaRPr lang="en-US" dirty="0"/>
          </a:p>
        </p:txBody>
      </p:sp>
    </p:spTree>
    <p:extLst>
      <p:ext uri="{BB962C8B-B14F-4D97-AF65-F5344CB8AC3E}">
        <p14:creationId xmlns:p14="http://schemas.microsoft.com/office/powerpoint/2010/main" val="35868528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Conducting the </a:t>
            </a:r>
            <a:r>
              <a:rPr lang="en-US" dirty="0" smtClean="0"/>
              <a:t>Investigation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W</a:t>
            </a:r>
            <a:r>
              <a:rPr lang="en-US" dirty="0" smtClean="0"/>
              <a:t>itness </a:t>
            </a:r>
            <a:r>
              <a:rPr lang="en-US" dirty="0"/>
              <a:t>credibility is extremely </a:t>
            </a:r>
            <a:r>
              <a:rPr lang="en-US" dirty="0" smtClean="0"/>
              <a:t>important.</a:t>
            </a:r>
            <a:endParaRPr lang="en-US" dirty="0"/>
          </a:p>
          <a:p>
            <a:r>
              <a:rPr lang="en-US" dirty="0" smtClean="0">
                <a:ea typeface="ヒラギノ角ゴ Pro W3" pitchFamily="-111" charset="-128"/>
                <a:cs typeface="ヒラギノ角ゴ Pro W3" pitchFamily="-111" charset="-128"/>
              </a:rPr>
              <a:t>Digital </a:t>
            </a:r>
            <a:r>
              <a:rPr lang="en-US" dirty="0">
                <a:ea typeface="ヒラギノ角ゴ Pro W3" pitchFamily="-111" charset="-128"/>
                <a:cs typeface="ヒラギノ角ゴ Pro W3" pitchFamily="-111" charset="-128"/>
              </a:rPr>
              <a:t>forensic duplication of </a:t>
            </a:r>
            <a:r>
              <a:rPr lang="en-US" dirty="0" smtClean="0">
                <a:ea typeface="ヒラギノ角ゴ Pro W3" pitchFamily="-111" charset="-128"/>
                <a:cs typeface="ヒラギノ角ゴ Pro W3" pitchFamily="-111" charset="-128"/>
              </a:rPr>
              <a:t>data is one </a:t>
            </a:r>
            <a:r>
              <a:rPr lang="en-US" dirty="0">
                <a:ea typeface="ヒラギノ角ゴ Pro W3" pitchFamily="-111" charset="-128"/>
                <a:cs typeface="ヒラギノ角ゴ Pro W3" pitchFamily="-111" charset="-128"/>
              </a:rPr>
              <a:t>of the key elements to preserving the chain of custody, protecting evidence, and having copies of data for </a:t>
            </a:r>
            <a:r>
              <a:rPr lang="en-US" dirty="0" smtClean="0">
                <a:ea typeface="ヒラギノ角ゴ Pro W3" pitchFamily="-111" charset="-128"/>
                <a:cs typeface="ヒラギノ角ゴ Pro W3" pitchFamily="-111" charset="-128"/>
              </a:rPr>
              <a:t>analysis.</a:t>
            </a:r>
          </a:p>
          <a:p>
            <a:r>
              <a:rPr lang="en-US" dirty="0" smtClean="0">
                <a:ea typeface="ヒラギノ角ゴ Pro W3" pitchFamily="-111" charset="-128"/>
                <a:cs typeface="ヒラギノ角ゴ Pro W3" pitchFamily="-111" charset="-128"/>
              </a:rPr>
              <a:t>A </a:t>
            </a:r>
            <a:r>
              <a:rPr lang="en-US" dirty="0">
                <a:ea typeface="ヒラギノ角ゴ Pro W3" pitchFamily="-111" charset="-128"/>
                <a:cs typeface="ヒラギノ角ゴ Pro W3" pitchFamily="-111" charset="-128"/>
              </a:rPr>
              <a:t>digital forensic copy is a carefully controlled copy that has every bit the same as the </a:t>
            </a:r>
            <a:r>
              <a:rPr lang="en-US" dirty="0" smtClean="0">
                <a:ea typeface="ヒラギノ角ゴ Pro W3" pitchFamily="-111" charset="-128"/>
                <a:cs typeface="ヒラギノ角ゴ Pro W3" pitchFamily="-111" charset="-128"/>
              </a:rPr>
              <a:t>original.</a:t>
            </a:r>
          </a:p>
          <a:p>
            <a:pPr lvl="1"/>
            <a:r>
              <a:rPr lang="en-US" dirty="0" smtClean="0">
                <a:ea typeface="ヒラギノ角ゴ Pro W3" pitchFamily="-111" charset="-128"/>
                <a:cs typeface="ヒラギノ角ゴ Pro W3" pitchFamily="-111" charset="-128"/>
              </a:rPr>
              <a:t>Includes files and all </a:t>
            </a:r>
            <a:r>
              <a:rPr lang="en-US" dirty="0">
                <a:ea typeface="ヒラギノ角ゴ Pro W3" pitchFamily="-111" charset="-128"/>
                <a:cs typeface="ヒラギノ角ゴ Pro W3" pitchFamily="-111" charset="-128"/>
              </a:rPr>
              <a:t>data structures associated with the device, including unused space, are copied in a digital forensic image copy, every bit, bit by </a:t>
            </a:r>
            <a:r>
              <a:rPr lang="en-US" dirty="0" smtClean="0">
                <a:ea typeface="ヒラギノ角ゴ Pro W3" pitchFamily="-111" charset="-128"/>
                <a:cs typeface="ヒラギノ角ゴ Pro W3" pitchFamily="-111" charset="-128"/>
              </a:rPr>
              <a:t>bit</a:t>
            </a:r>
            <a:endParaRPr lang="en-US" dirty="0"/>
          </a:p>
        </p:txBody>
      </p:sp>
    </p:spTree>
    <p:extLst>
      <p:ext uri="{BB962C8B-B14F-4D97-AF65-F5344CB8AC3E}">
        <p14:creationId xmlns:p14="http://schemas.microsoft.com/office/powerpoint/2010/main" val="8649048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Conducting the </a:t>
            </a:r>
            <a:r>
              <a:rPr lang="en-US" dirty="0" smtClean="0"/>
              <a:t>Investigation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It is also important not to interface with the digital media using the host </a:t>
            </a:r>
            <a:r>
              <a:rPr lang="en-US" dirty="0" smtClean="0"/>
              <a:t>system.</a:t>
            </a:r>
          </a:p>
          <a:p>
            <a:pPr lvl="1"/>
            <a:r>
              <a:rPr lang="en-US" dirty="0" smtClean="0"/>
              <a:t>This </a:t>
            </a:r>
            <a:r>
              <a:rPr lang="en-US" dirty="0"/>
              <a:t>type of alteration changes information, potentially damaging the trace evidence needed in the </a:t>
            </a:r>
            <a:r>
              <a:rPr lang="en-US" dirty="0" smtClean="0"/>
              <a:t>investigation.</a:t>
            </a:r>
          </a:p>
          <a:p>
            <a:pPr lvl="1"/>
            <a:r>
              <a:rPr lang="en-US" dirty="0" smtClean="0"/>
              <a:t>For </a:t>
            </a:r>
            <a:r>
              <a:rPr lang="en-US" dirty="0"/>
              <a:t>this reason, a </a:t>
            </a:r>
            <a:r>
              <a:rPr lang="en-US" b="1" dirty="0"/>
              <a:t>write blocker </a:t>
            </a:r>
            <a:r>
              <a:rPr lang="en-US" dirty="0"/>
              <a:t>is commonly used to connect the media to the investigator’s computer</a:t>
            </a:r>
            <a:r>
              <a:rPr lang="en-US" dirty="0" smtClean="0"/>
              <a:t>.</a:t>
            </a:r>
          </a:p>
          <a:p>
            <a:r>
              <a:rPr lang="en-US" dirty="0">
                <a:ea typeface="ヒラギノ角ゴ Pro W3" pitchFamily="-111" charset="-128"/>
                <a:cs typeface="ヒラギノ角ゴ Pro W3" pitchFamily="-111" charset="-128"/>
              </a:rPr>
              <a:t>It is common for forensic duplicator devices to have additional features to assist an </a:t>
            </a:r>
            <a:r>
              <a:rPr lang="en-US" dirty="0" smtClean="0">
                <a:ea typeface="ヒラギノ角ゴ Pro W3" pitchFamily="-111" charset="-128"/>
                <a:cs typeface="ヒラギノ角ゴ Pro W3" pitchFamily="-111" charset="-128"/>
              </a:rPr>
              <a:t>investigator.</a:t>
            </a:r>
          </a:p>
          <a:p>
            <a:pPr lvl="1"/>
            <a:r>
              <a:rPr lang="en-US" dirty="0"/>
              <a:t>Capturing the hash values for all items is an essential first step in handling any digital evidence</a:t>
            </a:r>
            <a:r>
              <a:rPr lang="en-US" dirty="0" smtClean="0"/>
              <a:t>.</a:t>
            </a:r>
            <a:endParaRPr lang="en-US" dirty="0"/>
          </a:p>
        </p:txBody>
      </p:sp>
    </p:spTree>
    <p:extLst>
      <p:ext uri="{BB962C8B-B14F-4D97-AF65-F5344CB8AC3E}">
        <p14:creationId xmlns:p14="http://schemas.microsoft.com/office/powerpoint/2010/main" val="14440329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609600" y="5715000"/>
            <a:ext cx="7924800" cy="457200"/>
          </a:xfrm>
        </p:spPr>
        <p:txBody>
          <a:bodyPr/>
          <a:lstStyle/>
          <a:p>
            <a:r>
              <a:rPr lang="en-US" dirty="0"/>
              <a:t>Figure 23.3 (a) Write blocker </a:t>
            </a:r>
            <a:r>
              <a:rPr lang="en-US" dirty="0" smtClean="0"/>
              <a:t>devices and </a:t>
            </a:r>
            <a:r>
              <a:rPr lang="en-US" dirty="0"/>
              <a:t>(b) forensic duplicator device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8216" y="1524000"/>
            <a:ext cx="5687568" cy="3834411"/>
          </a:xfrm>
          <a:prstGeom prst="rect">
            <a:avLst/>
          </a:prstGeom>
        </p:spPr>
      </p:pic>
    </p:spTree>
    <p:extLst>
      <p:ext uri="{BB962C8B-B14F-4D97-AF65-F5344CB8AC3E}">
        <p14:creationId xmlns:p14="http://schemas.microsoft.com/office/powerpoint/2010/main" val="31749913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dirty="0" smtClean="0"/>
              <a:t>The following steps</a:t>
            </a:r>
            <a:r>
              <a:rPr lang="en-US" dirty="0"/>
              <a:t> </a:t>
            </a:r>
            <a:r>
              <a:rPr lang="en-US" dirty="0" smtClean="0"/>
              <a:t>are involved in the analysis:</a:t>
            </a:r>
          </a:p>
          <a:p>
            <a:pPr lvl="1"/>
            <a:r>
              <a:rPr lang="en-US" dirty="0"/>
              <a:t>Check the Recycle Bin for deleted files.</a:t>
            </a:r>
          </a:p>
          <a:p>
            <a:pPr lvl="1"/>
            <a:r>
              <a:rPr lang="en-US" dirty="0" smtClean="0"/>
              <a:t>Check </a:t>
            </a:r>
            <a:r>
              <a:rPr lang="en-US" dirty="0"/>
              <a:t>the web browser history files and address bar histories.</a:t>
            </a:r>
          </a:p>
          <a:p>
            <a:pPr lvl="1"/>
            <a:r>
              <a:rPr lang="en-US" dirty="0" smtClean="0"/>
              <a:t>Check </a:t>
            </a:r>
            <a:r>
              <a:rPr lang="en-US" dirty="0"/>
              <a:t>the web browser cookie files. Different web browsers store cookies in different places.</a:t>
            </a:r>
          </a:p>
          <a:p>
            <a:pPr lvl="1"/>
            <a:r>
              <a:rPr lang="en-US" dirty="0" smtClean="0"/>
              <a:t>Check </a:t>
            </a:r>
            <a:r>
              <a:rPr lang="en-US" dirty="0"/>
              <a:t>the Temporary Internet Files folders.</a:t>
            </a:r>
          </a:p>
          <a:p>
            <a:pPr lvl="1"/>
            <a:r>
              <a:rPr lang="en-US" dirty="0" smtClean="0"/>
              <a:t>Search </a:t>
            </a:r>
            <a:r>
              <a:rPr lang="en-US" dirty="0"/>
              <a:t>files for suspect character strings</a:t>
            </a:r>
            <a:r>
              <a:rPr lang="en-US" dirty="0" smtClean="0"/>
              <a:t>.</a:t>
            </a:r>
            <a:endParaRPr lang="en-US" dirty="0"/>
          </a:p>
          <a:p>
            <a:pPr lvl="1"/>
            <a:r>
              <a:rPr lang="en-US" dirty="0" smtClean="0"/>
              <a:t>Search </a:t>
            </a:r>
            <a:r>
              <a:rPr lang="en-US" dirty="0"/>
              <a:t>the slack and free space for suspect </a:t>
            </a:r>
            <a:r>
              <a:rPr lang="en-US" dirty="0" smtClean="0"/>
              <a:t>character strings </a:t>
            </a:r>
            <a:r>
              <a:rPr lang="en-US" dirty="0"/>
              <a:t>as described previously</a:t>
            </a:r>
            <a:r>
              <a:rPr lang="en-US" dirty="0" smtClean="0"/>
              <a:t>.</a:t>
            </a:r>
            <a:endParaRPr lang="en-US" dirty="0"/>
          </a:p>
        </p:txBody>
      </p:sp>
    </p:spTree>
    <p:extLst>
      <p:ext uri="{BB962C8B-B14F-4D97-AF65-F5344CB8AC3E}">
        <p14:creationId xmlns:p14="http://schemas.microsoft.com/office/powerpoint/2010/main" val="7303906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Custody</a:t>
            </a:r>
          </a:p>
        </p:txBody>
      </p:sp>
      <p:sp>
        <p:nvSpPr>
          <p:cNvPr id="3" name="Content Placeholder 2"/>
          <p:cNvSpPr>
            <a:spLocks noGrp="1"/>
          </p:cNvSpPr>
          <p:nvPr>
            <p:ph idx="1"/>
          </p:nvPr>
        </p:nvSpPr>
        <p:spPr/>
        <p:txBody>
          <a:bodyPr/>
          <a:lstStyle/>
          <a:p>
            <a:r>
              <a:rPr lang="en-US" dirty="0"/>
              <a:t>Evidence, once collected, must be properly controlled to prevent </a:t>
            </a:r>
            <a:r>
              <a:rPr lang="en-US" dirty="0" smtClean="0"/>
              <a:t>tampering.</a:t>
            </a:r>
          </a:p>
          <a:p>
            <a:r>
              <a:rPr lang="en-US" dirty="0" smtClean="0"/>
              <a:t>The </a:t>
            </a:r>
            <a:r>
              <a:rPr lang="en-US" dirty="0"/>
              <a:t>chain of custody accounts for all persons who handled or had access to the evidence</a:t>
            </a:r>
            <a:r>
              <a:rPr lang="en-US" dirty="0" smtClean="0"/>
              <a:t>.</a:t>
            </a:r>
          </a:p>
          <a:p>
            <a:r>
              <a:rPr lang="en-US" dirty="0" smtClean="0"/>
              <a:t>The </a:t>
            </a:r>
            <a:r>
              <a:rPr lang="en-US" dirty="0"/>
              <a:t>chain of custody shows who obtained the evidence, when and where it was obtained, where it was stored, and who had control or possession of the evidence for the entire time since the evidence was obtained</a:t>
            </a:r>
            <a:r>
              <a:rPr lang="en-US" dirty="0" smtClean="0"/>
              <a:t>.</a:t>
            </a:r>
            <a:endParaRPr lang="en-US" dirty="0"/>
          </a:p>
        </p:txBody>
      </p:sp>
    </p:spTree>
    <p:extLst>
      <p:ext uri="{BB962C8B-B14F-4D97-AF65-F5344CB8AC3E}">
        <p14:creationId xmlns:p14="http://schemas.microsoft.com/office/powerpoint/2010/main" val="19033559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a:t>
            </a:r>
            <a:r>
              <a:rPr lang="en-US" dirty="0" smtClean="0"/>
              <a:t>Custody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The following are steps </a:t>
            </a:r>
            <a:r>
              <a:rPr lang="en-US" dirty="0"/>
              <a:t>in a chain of </a:t>
            </a:r>
            <a:r>
              <a:rPr lang="en-US" dirty="0" smtClean="0"/>
              <a:t>custody:</a:t>
            </a:r>
          </a:p>
          <a:p>
            <a:pPr lvl="1"/>
            <a:r>
              <a:rPr lang="en-US" dirty="0"/>
              <a:t>Record each item collected as evidence.</a:t>
            </a:r>
          </a:p>
          <a:p>
            <a:pPr lvl="1"/>
            <a:r>
              <a:rPr lang="en-US" dirty="0" smtClean="0"/>
              <a:t>Record </a:t>
            </a:r>
            <a:r>
              <a:rPr lang="en-US" dirty="0"/>
              <a:t>who collected the evidence, along with the date and time it was collected or recorded.</a:t>
            </a:r>
          </a:p>
          <a:p>
            <a:pPr lvl="1"/>
            <a:r>
              <a:rPr lang="en-US" dirty="0" smtClean="0"/>
              <a:t>Write </a:t>
            </a:r>
            <a:r>
              <a:rPr lang="en-US" dirty="0"/>
              <a:t>a description of the evidence in the documentation.</a:t>
            </a:r>
          </a:p>
          <a:p>
            <a:pPr lvl="1"/>
            <a:r>
              <a:rPr lang="en-US" dirty="0" smtClean="0"/>
              <a:t>Put </a:t>
            </a:r>
            <a:r>
              <a:rPr lang="en-US" dirty="0"/>
              <a:t>the evidence in containers and tag the containers with the case number, the name of the person who collected it, and the date and time it was collected or put in the container</a:t>
            </a:r>
            <a:r>
              <a:rPr lang="en-US" dirty="0" smtClean="0"/>
              <a:t>.</a:t>
            </a:r>
          </a:p>
          <a:p>
            <a:pPr lvl="1"/>
            <a:r>
              <a:rPr lang="en-US" dirty="0"/>
              <a:t>Record all message digest (hash) values in the documentation.</a:t>
            </a:r>
          </a:p>
          <a:p>
            <a:pPr lvl="1"/>
            <a:endParaRPr lang="en-US" dirty="0" smtClean="0"/>
          </a:p>
        </p:txBody>
      </p:sp>
    </p:spTree>
    <p:extLst>
      <p:ext uri="{BB962C8B-B14F-4D97-AF65-F5344CB8AC3E}">
        <p14:creationId xmlns:p14="http://schemas.microsoft.com/office/powerpoint/2010/main" val="23893651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 </a:t>
            </a:r>
            <a:r>
              <a:rPr lang="en-US" dirty="0"/>
              <a:t>of </a:t>
            </a:r>
            <a:r>
              <a:rPr lang="en-US" dirty="0" smtClean="0"/>
              <a:t>Custody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The following are steps in a chain of </a:t>
            </a:r>
            <a:r>
              <a:rPr lang="en-US" dirty="0" smtClean="0"/>
              <a:t>custody (continued):</a:t>
            </a:r>
            <a:endParaRPr lang="en-US" dirty="0"/>
          </a:p>
          <a:p>
            <a:pPr lvl="1"/>
            <a:r>
              <a:rPr lang="en-US" dirty="0" smtClean="0"/>
              <a:t>Securely </a:t>
            </a:r>
            <a:r>
              <a:rPr lang="en-US" dirty="0"/>
              <a:t>transport the evidence to a protected storage facility.</a:t>
            </a:r>
          </a:p>
          <a:p>
            <a:pPr lvl="1"/>
            <a:r>
              <a:rPr lang="en-US" dirty="0" smtClean="0"/>
              <a:t>Obtain </a:t>
            </a:r>
            <a:r>
              <a:rPr lang="en-US" dirty="0"/>
              <a:t>a signature from the person who accepts the evidence at this storage facility.</a:t>
            </a:r>
          </a:p>
          <a:p>
            <a:pPr lvl="1"/>
            <a:r>
              <a:rPr lang="en-US" dirty="0" smtClean="0"/>
              <a:t>Provide </a:t>
            </a:r>
            <a:r>
              <a:rPr lang="en-US" dirty="0"/>
              <a:t>controls to prevent access to and compromise of the evidence while it is being stored.</a:t>
            </a:r>
          </a:p>
          <a:p>
            <a:pPr lvl="1"/>
            <a:r>
              <a:rPr lang="en-US" dirty="0" smtClean="0"/>
              <a:t>Securely </a:t>
            </a:r>
            <a:r>
              <a:rPr lang="en-US" dirty="0"/>
              <a:t>transport the evidence to court for proceedings</a:t>
            </a:r>
            <a:r>
              <a:rPr lang="en-US" dirty="0" smtClean="0"/>
              <a:t>.</a:t>
            </a:r>
          </a:p>
        </p:txBody>
      </p:sp>
    </p:spTree>
    <p:extLst>
      <p:ext uri="{BB962C8B-B14F-4D97-AF65-F5344CB8AC3E}">
        <p14:creationId xmlns:p14="http://schemas.microsoft.com/office/powerpoint/2010/main" val="1383253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Key Terms</a:t>
            </a:r>
          </a:p>
        </p:txBody>
      </p:sp>
      <p:sp>
        <p:nvSpPr>
          <p:cNvPr id="4099" name="Content Placeholder 2"/>
          <p:cNvSpPr>
            <a:spLocks noGrp="1"/>
          </p:cNvSpPr>
          <p:nvPr>
            <p:ph sz="half" idx="1"/>
          </p:nvPr>
        </p:nvSpPr>
        <p:spPr/>
        <p:txBody>
          <a:bodyPr/>
          <a:lstStyle/>
          <a:p>
            <a:r>
              <a:rPr lang="en-US" altLang="en-US" dirty="0" smtClean="0"/>
              <a:t>Best evidence rule</a:t>
            </a:r>
          </a:p>
          <a:p>
            <a:r>
              <a:rPr lang="en-US" altLang="en-US" dirty="0" smtClean="0"/>
              <a:t>Competent evidence</a:t>
            </a:r>
          </a:p>
          <a:p>
            <a:r>
              <a:rPr lang="en-US" altLang="en-US" dirty="0" smtClean="0"/>
              <a:t>Demonstrative evidence</a:t>
            </a:r>
          </a:p>
          <a:p>
            <a:r>
              <a:rPr lang="en-US" altLang="en-US" dirty="0" smtClean="0"/>
              <a:t>Direct evidence</a:t>
            </a:r>
          </a:p>
          <a:p>
            <a:r>
              <a:rPr lang="en-US" altLang="en-US" dirty="0" smtClean="0"/>
              <a:t>Documentary evidence</a:t>
            </a:r>
          </a:p>
          <a:p>
            <a:r>
              <a:rPr lang="en-US" altLang="en-US" dirty="0" smtClean="0"/>
              <a:t>Evidence</a:t>
            </a:r>
          </a:p>
          <a:p>
            <a:r>
              <a:rPr lang="en-US" altLang="en-US" dirty="0" smtClean="0"/>
              <a:t>Exclusionary rule</a:t>
            </a:r>
          </a:p>
          <a:p>
            <a:r>
              <a:rPr lang="en-US" dirty="0"/>
              <a:t>Forensics</a:t>
            </a:r>
            <a:endParaRPr lang="en-US" altLang="en-US" dirty="0" smtClean="0"/>
          </a:p>
        </p:txBody>
      </p:sp>
      <p:sp>
        <p:nvSpPr>
          <p:cNvPr id="2" name="Content Placeholder 1"/>
          <p:cNvSpPr>
            <a:spLocks noGrp="1"/>
          </p:cNvSpPr>
          <p:nvPr>
            <p:ph sz="half" idx="2"/>
          </p:nvPr>
        </p:nvSpPr>
        <p:spPr/>
        <p:txBody>
          <a:bodyPr/>
          <a:lstStyle/>
          <a:p>
            <a:r>
              <a:rPr lang="en-US" dirty="0" smtClean="0"/>
              <a:t>Free space</a:t>
            </a:r>
          </a:p>
          <a:p>
            <a:r>
              <a:rPr lang="en-US" dirty="0" smtClean="0"/>
              <a:t>Hearsay rule</a:t>
            </a:r>
          </a:p>
          <a:p>
            <a:r>
              <a:rPr lang="en-US" dirty="0" smtClean="0"/>
              <a:t>Magic number</a:t>
            </a:r>
          </a:p>
          <a:p>
            <a:r>
              <a:rPr lang="en-US" dirty="0" smtClean="0"/>
              <a:t>Network forensics</a:t>
            </a:r>
          </a:p>
          <a:p>
            <a:r>
              <a:rPr lang="en-US" dirty="0" smtClean="0"/>
              <a:t>Partition</a:t>
            </a:r>
            <a:endParaRPr lang="en-US" dirty="0"/>
          </a:p>
          <a:p>
            <a:r>
              <a:rPr lang="en-US" dirty="0" smtClean="0"/>
              <a:t>Real evidence</a:t>
            </a:r>
          </a:p>
          <a:p>
            <a:r>
              <a:rPr lang="en-US" dirty="0" smtClean="0"/>
              <a:t>Relevant evidence</a:t>
            </a:r>
          </a:p>
          <a:p>
            <a:r>
              <a:rPr lang="en-US" dirty="0" smtClean="0"/>
              <a:t>Slack space</a:t>
            </a:r>
          </a:p>
        </p:txBody>
      </p:sp>
    </p:spTree>
    <p:extLst>
      <p:ext uri="{BB962C8B-B14F-4D97-AF65-F5344CB8AC3E}">
        <p14:creationId xmlns:p14="http://schemas.microsoft.com/office/powerpoint/2010/main" val="27046930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Digest and Hash</a:t>
            </a:r>
          </a:p>
        </p:txBody>
      </p:sp>
      <p:sp>
        <p:nvSpPr>
          <p:cNvPr id="3" name="Content Placeholder 2"/>
          <p:cNvSpPr>
            <a:spLocks noGrp="1"/>
          </p:cNvSpPr>
          <p:nvPr>
            <p:ph idx="1"/>
          </p:nvPr>
        </p:nvSpPr>
        <p:spPr/>
        <p:txBody>
          <a:bodyPr/>
          <a:lstStyle/>
          <a:p>
            <a:r>
              <a:rPr lang="en-US" dirty="0" smtClean="0"/>
              <a:t>You </a:t>
            </a:r>
            <a:r>
              <a:rPr lang="en-US" dirty="0"/>
              <a:t>need to ensure </a:t>
            </a:r>
            <a:r>
              <a:rPr lang="en-US" dirty="0" smtClean="0"/>
              <a:t>that data is not </a:t>
            </a:r>
            <a:r>
              <a:rPr lang="en-US" dirty="0"/>
              <a:t>modified. </a:t>
            </a:r>
            <a:endParaRPr lang="en-US" dirty="0" smtClean="0"/>
          </a:p>
          <a:p>
            <a:pPr lvl="1"/>
            <a:r>
              <a:rPr lang="en-US" dirty="0"/>
              <a:t>A </a:t>
            </a:r>
            <a:r>
              <a:rPr lang="en-US" i="1" dirty="0"/>
              <a:t>hashing algorithm </a:t>
            </a:r>
            <a:r>
              <a:rPr lang="en-US" dirty="0"/>
              <a:t>performs a function similar to the familiar parity bits, checksum, or cyclical redundancy check (CRC</a:t>
            </a:r>
            <a:r>
              <a:rPr lang="en-US" dirty="0" smtClean="0"/>
              <a:t>).</a:t>
            </a:r>
          </a:p>
          <a:p>
            <a:pPr lvl="1"/>
            <a:r>
              <a:rPr lang="en-US" dirty="0"/>
              <a:t>It applies mathematical operations to a data stream (or file) to calculate some number that is unique based on the information contained in the data stream (or file</a:t>
            </a:r>
            <a:r>
              <a:rPr lang="en-US" dirty="0" smtClean="0"/>
              <a:t>).</a:t>
            </a:r>
          </a:p>
          <a:p>
            <a:pPr lvl="1"/>
            <a:r>
              <a:rPr lang="en-US" dirty="0" smtClean="0"/>
              <a:t>If </a:t>
            </a:r>
            <a:r>
              <a:rPr lang="en-US" dirty="0"/>
              <a:t>a subsequent hash created on the same data stream results in a different hash value, it usually means that the data stream was changed</a:t>
            </a:r>
            <a:r>
              <a:rPr lang="en-US" dirty="0" smtClean="0"/>
              <a:t>.</a:t>
            </a:r>
            <a:endParaRPr lang="en-US" dirty="0"/>
          </a:p>
        </p:txBody>
      </p:sp>
    </p:spTree>
    <p:extLst>
      <p:ext uri="{BB962C8B-B14F-4D97-AF65-F5344CB8AC3E}">
        <p14:creationId xmlns:p14="http://schemas.microsoft.com/office/powerpoint/2010/main" val="22560897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Digest and </a:t>
            </a:r>
            <a:r>
              <a:rPr lang="en-US" dirty="0" smtClean="0"/>
              <a:t>Hash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The hash tool is applied to each file or log, and the message digest value is noted in the investigation documentation. </a:t>
            </a:r>
            <a:endParaRPr lang="en-US" dirty="0" smtClean="0"/>
          </a:p>
          <a:p>
            <a:pPr lvl="1"/>
            <a:r>
              <a:rPr lang="en-US" dirty="0" smtClean="0"/>
              <a:t>It </a:t>
            </a:r>
            <a:r>
              <a:rPr lang="en-US" dirty="0"/>
              <a:t>is a good practice to write the logs to a write-once media such as </a:t>
            </a:r>
            <a:r>
              <a:rPr lang="en-US" dirty="0" smtClean="0"/>
              <a:t>CD-ROM.</a:t>
            </a:r>
          </a:p>
          <a:p>
            <a:pPr lvl="1"/>
            <a:r>
              <a:rPr lang="en-US" dirty="0" smtClean="0"/>
              <a:t>When </a:t>
            </a:r>
            <a:r>
              <a:rPr lang="en-US" dirty="0"/>
              <a:t>the case actually goes to trial, the investigator may need to run the tool on the files or logs again to show that they have not been altered in any way since being </a:t>
            </a:r>
            <a:r>
              <a:rPr lang="en-US" dirty="0" smtClean="0"/>
              <a:t>obtained</a:t>
            </a:r>
            <a:r>
              <a:rPr lang="en-US" dirty="0"/>
              <a:t>.</a:t>
            </a:r>
          </a:p>
        </p:txBody>
      </p:sp>
    </p:spTree>
    <p:extLst>
      <p:ext uri="{BB962C8B-B14F-4D97-AF65-F5344CB8AC3E}">
        <p14:creationId xmlns:p14="http://schemas.microsoft.com/office/powerpoint/2010/main" val="14191879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Forensics</a:t>
            </a:r>
          </a:p>
        </p:txBody>
      </p:sp>
      <p:sp>
        <p:nvSpPr>
          <p:cNvPr id="3" name="Content Placeholder 2"/>
          <p:cNvSpPr>
            <a:spLocks noGrp="1"/>
          </p:cNvSpPr>
          <p:nvPr>
            <p:ph idx="1"/>
          </p:nvPr>
        </p:nvSpPr>
        <p:spPr/>
        <p:txBody>
          <a:bodyPr/>
          <a:lstStyle/>
          <a:p>
            <a:r>
              <a:rPr lang="en-US" i="1" dirty="0"/>
              <a:t>Host forensics </a:t>
            </a:r>
            <a:r>
              <a:rPr lang="en-US" dirty="0"/>
              <a:t>refers to the analysis of a </a:t>
            </a:r>
            <a:r>
              <a:rPr lang="en-US" dirty="0" smtClean="0"/>
              <a:t>specific system.</a:t>
            </a:r>
          </a:p>
          <a:p>
            <a:r>
              <a:rPr lang="en-US" dirty="0" smtClean="0"/>
              <a:t>Host forensics includes </a:t>
            </a:r>
            <a:r>
              <a:rPr lang="en-US" dirty="0"/>
              <a:t>a wide range of elements, including the analysis of file </a:t>
            </a:r>
            <a:r>
              <a:rPr lang="en-US" dirty="0" smtClean="0"/>
              <a:t>systems and </a:t>
            </a:r>
            <a:r>
              <a:rPr lang="en-US" dirty="0"/>
              <a:t>artifacts of the operating </a:t>
            </a:r>
            <a:r>
              <a:rPr lang="en-US" dirty="0" smtClean="0"/>
              <a:t>system.</a:t>
            </a:r>
          </a:p>
          <a:p>
            <a:r>
              <a:rPr lang="en-US" dirty="0" smtClean="0"/>
              <a:t>These </a:t>
            </a:r>
            <a:r>
              <a:rPr lang="en-US" dirty="0"/>
              <a:t>elements often are specific </a:t>
            </a:r>
            <a:r>
              <a:rPr lang="en-US" dirty="0" smtClean="0"/>
              <a:t>to individual </a:t>
            </a:r>
            <a:r>
              <a:rPr lang="en-US" dirty="0"/>
              <a:t>systems and operating systems, such as Linux </a:t>
            </a:r>
            <a:r>
              <a:rPr lang="en-US" dirty="0" smtClean="0"/>
              <a:t>or Windows</a:t>
            </a:r>
            <a:r>
              <a:rPr lang="en-US" dirty="0"/>
              <a:t>.</a:t>
            </a:r>
          </a:p>
        </p:txBody>
      </p:sp>
    </p:spTree>
    <p:extLst>
      <p:ext uri="{BB962C8B-B14F-4D97-AF65-F5344CB8AC3E}">
        <p14:creationId xmlns:p14="http://schemas.microsoft.com/office/powerpoint/2010/main" val="8207043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Systems</a:t>
            </a:r>
          </a:p>
        </p:txBody>
      </p:sp>
      <p:sp>
        <p:nvSpPr>
          <p:cNvPr id="3" name="Content Placeholder 2"/>
          <p:cNvSpPr>
            <a:spLocks noGrp="1"/>
          </p:cNvSpPr>
          <p:nvPr>
            <p:ph idx="1"/>
          </p:nvPr>
        </p:nvSpPr>
        <p:spPr/>
        <p:txBody>
          <a:bodyPr/>
          <a:lstStyle/>
          <a:p>
            <a:r>
              <a:rPr lang="en-US" dirty="0"/>
              <a:t>When a user deletes a file, the file is not actually </a:t>
            </a:r>
            <a:r>
              <a:rPr lang="en-US" dirty="0" smtClean="0"/>
              <a:t>deleted.</a:t>
            </a:r>
          </a:p>
          <a:p>
            <a:pPr lvl="1"/>
            <a:r>
              <a:rPr lang="en-US" dirty="0" smtClean="0"/>
              <a:t>Instead</a:t>
            </a:r>
            <a:r>
              <a:rPr lang="en-US" dirty="0"/>
              <a:t>, a pointer in a file allocation table is </a:t>
            </a:r>
            <a:r>
              <a:rPr lang="en-US" dirty="0" smtClean="0"/>
              <a:t>deleted.</a:t>
            </a:r>
          </a:p>
          <a:p>
            <a:pPr lvl="1"/>
            <a:r>
              <a:rPr lang="en-US" dirty="0" smtClean="0"/>
              <a:t>This </a:t>
            </a:r>
            <a:r>
              <a:rPr lang="en-US" dirty="0"/>
              <a:t>pointer was used by the operating system to track down the file when it was referenced, and the act of “deleting” the file merely removes the pointer and marks the cluster(s) holding the file as available for the operating system to </a:t>
            </a:r>
            <a:r>
              <a:rPr lang="en-US" dirty="0" smtClean="0"/>
              <a:t>use.</a:t>
            </a:r>
          </a:p>
          <a:p>
            <a:pPr lvl="1"/>
            <a:r>
              <a:rPr lang="en-US" dirty="0" smtClean="0"/>
              <a:t>The </a:t>
            </a:r>
            <a:r>
              <a:rPr lang="en-US" dirty="0"/>
              <a:t>actual data originally stored on the disk remains on the disk (until that space is used again); it just </a:t>
            </a:r>
            <a:r>
              <a:rPr lang="en-US" dirty="0" smtClean="0"/>
              <a:t>is not </a:t>
            </a:r>
            <a:r>
              <a:rPr lang="en-US" dirty="0"/>
              <a:t>recognized as a coherent file by the operating system</a:t>
            </a:r>
            <a:r>
              <a:rPr lang="en-US" dirty="0" smtClean="0"/>
              <a:t>.</a:t>
            </a:r>
            <a:endParaRPr lang="en-US" dirty="0"/>
          </a:p>
        </p:txBody>
      </p:sp>
    </p:spTree>
    <p:extLst>
      <p:ext uri="{BB962C8B-B14F-4D97-AF65-F5344CB8AC3E}">
        <p14:creationId xmlns:p14="http://schemas.microsoft.com/office/powerpoint/2010/main" val="31881172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
            </a:r>
            <a:r>
              <a:rPr lang="en-US" dirty="0" smtClean="0"/>
              <a:t>Systems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Physical </a:t>
            </a:r>
            <a:r>
              <a:rPr lang="en-US" dirty="0"/>
              <a:t>memory storage devices can be divided into a series of containers called </a:t>
            </a:r>
            <a:r>
              <a:rPr lang="en-US" dirty="0" smtClean="0"/>
              <a:t>partitions.</a:t>
            </a:r>
          </a:p>
          <a:p>
            <a:pPr lvl="1"/>
            <a:r>
              <a:rPr lang="en-US" dirty="0" smtClean="0"/>
              <a:t>A </a:t>
            </a:r>
            <a:r>
              <a:rPr lang="en-US" b="1" dirty="0"/>
              <a:t>partition</a:t>
            </a:r>
            <a:r>
              <a:rPr lang="en-US" dirty="0"/>
              <a:t> is a logical storage unit that is subsequently used by an operation system. </a:t>
            </a:r>
            <a:endParaRPr lang="en-US" dirty="0" smtClean="0"/>
          </a:p>
          <a:p>
            <a:pPr lvl="1"/>
            <a:r>
              <a:rPr lang="en-US" dirty="0" smtClean="0"/>
              <a:t>Systems </a:t>
            </a:r>
            <a:r>
              <a:rPr lang="en-US" dirty="0"/>
              <a:t>can have multiple partitions for a wide variety of reasons, ranging from hosting multiple operating systems to performance-maximizing efforts to protection </a:t>
            </a:r>
            <a:r>
              <a:rPr lang="en-US" dirty="0" smtClean="0"/>
              <a:t>efforts.</a:t>
            </a:r>
          </a:p>
        </p:txBody>
      </p:sp>
    </p:spTree>
    <p:extLst>
      <p:ext uri="{BB962C8B-B14F-4D97-AF65-F5344CB8AC3E}">
        <p14:creationId xmlns:p14="http://schemas.microsoft.com/office/powerpoint/2010/main" val="26585259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
            </a:r>
            <a:r>
              <a:rPr lang="en-US" dirty="0" smtClean="0"/>
              <a:t>Systems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The </a:t>
            </a:r>
            <a:r>
              <a:rPr lang="en-US" dirty="0"/>
              <a:t>cluster that holds the fragment of the original file is referred to </a:t>
            </a:r>
            <a:r>
              <a:rPr lang="en-US" b="1" dirty="0"/>
              <a:t>as free space </a:t>
            </a:r>
            <a:r>
              <a:rPr lang="en-US" dirty="0"/>
              <a:t>because the operating system has marked it as usable when </a:t>
            </a:r>
            <a:r>
              <a:rPr lang="en-US" dirty="0" smtClean="0"/>
              <a:t>needed.</a:t>
            </a:r>
          </a:p>
          <a:p>
            <a:pPr lvl="1"/>
            <a:r>
              <a:rPr lang="en-US" dirty="0" smtClean="0"/>
              <a:t>As </a:t>
            </a:r>
            <a:r>
              <a:rPr lang="en-US" dirty="0"/>
              <a:t>soon as the operating system stores something else in this cluster, it is considered </a:t>
            </a:r>
            <a:r>
              <a:rPr lang="en-US" dirty="0" smtClean="0"/>
              <a:t>allocated.</a:t>
            </a:r>
          </a:p>
          <a:p>
            <a:pPr lvl="1"/>
            <a:r>
              <a:rPr lang="en-US" dirty="0" smtClean="0"/>
              <a:t>The </a:t>
            </a:r>
            <a:r>
              <a:rPr lang="en-US" dirty="0"/>
              <a:t>unallocated clusters still contain the original data until the operating system overwrites </a:t>
            </a:r>
            <a:r>
              <a:rPr lang="en-US" dirty="0" smtClean="0"/>
              <a:t>them.</a:t>
            </a:r>
          </a:p>
          <a:p>
            <a:pPr lvl="1"/>
            <a:r>
              <a:rPr lang="en-US" dirty="0" smtClean="0"/>
              <a:t>Looking </a:t>
            </a:r>
            <a:r>
              <a:rPr lang="en-US" dirty="0"/>
              <a:t>at the free space might reveal information left over from files the user thought were deleted from the drive</a:t>
            </a:r>
            <a:r>
              <a:rPr lang="en-US" dirty="0" smtClean="0"/>
              <a:t>.</a:t>
            </a:r>
            <a:endParaRPr lang="en-US" dirty="0"/>
          </a:p>
        </p:txBody>
      </p:sp>
    </p:spTree>
    <p:extLst>
      <p:ext uri="{BB962C8B-B14F-4D97-AF65-F5344CB8AC3E}">
        <p14:creationId xmlns:p14="http://schemas.microsoft.com/office/powerpoint/2010/main" val="22861960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
            </a:r>
            <a:r>
              <a:rPr lang="en-US" dirty="0" smtClean="0"/>
              <a:t>Systems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Another </a:t>
            </a:r>
            <a:r>
              <a:rPr lang="en-US" dirty="0"/>
              <a:t>place that should be reviewed is </a:t>
            </a:r>
            <a:r>
              <a:rPr lang="en-US" b="1" dirty="0"/>
              <a:t>slack space</a:t>
            </a:r>
            <a:r>
              <a:rPr lang="en-US" dirty="0"/>
              <a:t>, which is different from free </a:t>
            </a:r>
            <a:r>
              <a:rPr lang="en-US" dirty="0" smtClean="0"/>
              <a:t>space.</a:t>
            </a:r>
          </a:p>
          <a:p>
            <a:pPr lvl="1"/>
            <a:r>
              <a:rPr lang="en-US" dirty="0" smtClean="0"/>
              <a:t>When </a:t>
            </a:r>
            <a:r>
              <a:rPr lang="en-US" dirty="0"/>
              <a:t>a file is saved to a hard drive or other storage medium, the operating system allocates space in blocks of a predefined size, called </a:t>
            </a:r>
            <a:r>
              <a:rPr lang="en-US" dirty="0" smtClean="0"/>
              <a:t>clusters.</a:t>
            </a:r>
          </a:p>
          <a:p>
            <a:pPr lvl="1"/>
            <a:r>
              <a:rPr lang="en-US" dirty="0" smtClean="0"/>
              <a:t>Even </a:t>
            </a:r>
            <a:r>
              <a:rPr lang="en-US" dirty="0"/>
              <a:t>if your file contains only ten characters, the operating system will allocate a full cluster—with space left over in the cluster. </a:t>
            </a:r>
            <a:endParaRPr lang="en-US" dirty="0" smtClean="0"/>
          </a:p>
          <a:p>
            <a:pPr lvl="1"/>
            <a:r>
              <a:rPr lang="en-US" dirty="0" smtClean="0"/>
              <a:t>This </a:t>
            </a:r>
            <a:r>
              <a:rPr lang="en-US" dirty="0"/>
              <a:t>is slack space</a:t>
            </a:r>
            <a:r>
              <a:rPr lang="en-US" dirty="0" smtClean="0"/>
              <a:t>.</a:t>
            </a:r>
          </a:p>
        </p:txBody>
      </p:sp>
    </p:spTree>
    <p:extLst>
      <p:ext uri="{BB962C8B-B14F-4D97-AF65-F5344CB8AC3E}">
        <p14:creationId xmlns:p14="http://schemas.microsoft.com/office/powerpoint/2010/main" val="14357752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
            </a:r>
            <a:r>
              <a:rPr lang="en-US" dirty="0" smtClean="0"/>
              <a:t>Systems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Files can be hidden by </a:t>
            </a:r>
            <a:r>
              <a:rPr lang="en-US" dirty="0"/>
              <a:t>setting the hidden attribute, which limits the listing of them by standard file utilities</a:t>
            </a:r>
            <a:r>
              <a:rPr lang="en-US" dirty="0" smtClean="0"/>
              <a:t>.</a:t>
            </a:r>
          </a:p>
          <a:p>
            <a:pPr lvl="1"/>
            <a:r>
              <a:rPr lang="en-US" dirty="0" smtClean="0"/>
              <a:t>Can hide files by </a:t>
            </a:r>
            <a:r>
              <a:rPr lang="en-US" dirty="0">
                <a:ea typeface="ヒラギノ角ゴ Pro W3" pitchFamily="-111" charset="-128"/>
                <a:cs typeface="ヒラギノ角ゴ Pro W3" pitchFamily="-111" charset="-128"/>
              </a:rPr>
              <a:t>changing a file extension, encryption, streams, and storage on other </a:t>
            </a:r>
            <a:r>
              <a:rPr lang="en-US" dirty="0" smtClean="0">
                <a:ea typeface="ヒラギノ角ゴ Pro W3" pitchFamily="-111" charset="-128"/>
                <a:cs typeface="ヒラギノ角ゴ Pro W3" pitchFamily="-111" charset="-128"/>
              </a:rPr>
              <a:t>partitions.</a:t>
            </a:r>
          </a:p>
          <a:p>
            <a:pPr lvl="1"/>
            <a:r>
              <a:rPr lang="en-US" dirty="0">
                <a:ea typeface="ヒラギノ角ゴ Pro W3" pitchFamily="-111" charset="-128"/>
                <a:cs typeface="ヒラギノ角ゴ Pro W3" pitchFamily="-111" charset="-128"/>
              </a:rPr>
              <a:t>Encrypted data, by its very nature, is hidden from view</a:t>
            </a:r>
            <a:r>
              <a:rPr lang="en-US" dirty="0" smtClean="0">
                <a:ea typeface="ヒラギノ角ゴ Pro W3" pitchFamily="-111" charset="-128"/>
                <a:cs typeface="ヒラギノ角ゴ Pro W3" pitchFamily="-111" charset="-128"/>
              </a:rPr>
              <a:t>.</a:t>
            </a:r>
          </a:p>
          <a:p>
            <a:pPr lvl="1"/>
            <a:r>
              <a:rPr lang="en-US" dirty="0"/>
              <a:t>The </a:t>
            </a:r>
            <a:r>
              <a:rPr lang="en-US" b="1" dirty="0" smtClean="0"/>
              <a:t>magic </a:t>
            </a:r>
            <a:r>
              <a:rPr lang="en-US" b="1" dirty="0"/>
              <a:t>number </a:t>
            </a:r>
            <a:r>
              <a:rPr lang="en-US" dirty="0" smtClean="0"/>
              <a:t>is </a:t>
            </a:r>
            <a:r>
              <a:rPr lang="en-US" dirty="0"/>
              <a:t>a series of digits near the beginning of the file that provides information about the file </a:t>
            </a:r>
            <a:r>
              <a:rPr lang="en-US" dirty="0" smtClean="0"/>
              <a:t>format.</a:t>
            </a:r>
          </a:p>
          <a:p>
            <a:pPr lvl="1"/>
            <a:r>
              <a:rPr lang="en-US" dirty="0">
                <a:ea typeface="ヒラギノ角ゴ Pro W3" pitchFamily="-111" charset="-128"/>
                <a:cs typeface="ヒラギノ角ゴ Pro W3" pitchFamily="-111" charset="-128"/>
              </a:rPr>
              <a:t>Most integrated forensic tool suites handle file identification via magic </a:t>
            </a:r>
            <a:r>
              <a:rPr lang="en-US" dirty="0" smtClean="0">
                <a:ea typeface="ヒラギノ角ゴ Pro W3" pitchFamily="-111" charset="-128"/>
                <a:cs typeface="ヒラギノ角ゴ Pro W3" pitchFamily="-111" charset="-128"/>
              </a:rPr>
              <a:t>number.</a:t>
            </a:r>
            <a:endParaRPr lang="en-US" dirty="0" smtClean="0"/>
          </a:p>
        </p:txBody>
      </p:sp>
    </p:spTree>
    <p:extLst>
      <p:ext uri="{BB962C8B-B14F-4D97-AF65-F5344CB8AC3E}">
        <p14:creationId xmlns:p14="http://schemas.microsoft.com/office/powerpoint/2010/main" val="20663534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p:txBody>
          <a:bodyPr/>
          <a:lstStyle/>
          <a:p>
            <a:r>
              <a:rPr lang="en-US" b="1" dirty="0" smtClean="0"/>
              <a:t>Streams</a:t>
            </a:r>
            <a:r>
              <a:rPr lang="en-US" dirty="0" smtClean="0"/>
              <a:t> </a:t>
            </a:r>
            <a:r>
              <a:rPr lang="en-US" dirty="0"/>
              <a:t>is a short name for Alternate Data Streams, a specific data structure associated with NTFS in </a:t>
            </a:r>
            <a:r>
              <a:rPr lang="en-US" dirty="0" smtClean="0"/>
              <a:t>Windows.</a:t>
            </a:r>
          </a:p>
          <a:p>
            <a:pPr lvl="1"/>
            <a:r>
              <a:rPr lang="en-US" dirty="0" smtClean="0"/>
              <a:t>The </a:t>
            </a:r>
            <a:r>
              <a:rPr lang="en-US" dirty="0"/>
              <a:t>normal location for data in an NTFS-based system is in the data </a:t>
            </a:r>
            <a:r>
              <a:rPr lang="en-US" dirty="0" smtClean="0"/>
              <a:t>stream</a:t>
            </a:r>
          </a:p>
          <a:p>
            <a:pPr lvl="2"/>
            <a:r>
              <a:rPr lang="en-US" dirty="0" smtClean="0"/>
              <a:t>A </a:t>
            </a:r>
            <a:r>
              <a:rPr lang="en-US" dirty="0"/>
              <a:t>location identified by a record in the Master File Table (MFT) called $DATA:, which is technically an unnamed data stream</a:t>
            </a:r>
            <a:r>
              <a:rPr lang="en-US" dirty="0" smtClean="0"/>
              <a:t>.</a:t>
            </a:r>
          </a:p>
        </p:txBody>
      </p:sp>
    </p:spTree>
    <p:extLst>
      <p:ext uri="{BB962C8B-B14F-4D97-AF65-F5344CB8AC3E}">
        <p14:creationId xmlns:p14="http://schemas.microsoft.com/office/powerpoint/2010/main" val="3181432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Alternate </a:t>
            </a:r>
            <a:r>
              <a:rPr lang="en-US" dirty="0"/>
              <a:t>data streams have names and are identified by $DATA:StreamName, where StreamName is the name of the stream being </a:t>
            </a:r>
            <a:r>
              <a:rPr lang="en-US" dirty="0" smtClean="0"/>
              <a:t>used.</a:t>
            </a:r>
          </a:p>
          <a:p>
            <a:r>
              <a:rPr lang="en-US" dirty="0" smtClean="0"/>
              <a:t>Streams </a:t>
            </a:r>
            <a:r>
              <a:rPr lang="en-US" dirty="0"/>
              <a:t>can be used to hide information; although the information is still present, most of the normal file utilities do not deal with streams, so it will not be </a:t>
            </a:r>
            <a:r>
              <a:rPr lang="en-US" dirty="0" smtClean="0"/>
              <a:t>seen.</a:t>
            </a:r>
          </a:p>
          <a:p>
            <a:r>
              <a:rPr lang="en-US" dirty="0" smtClean="0"/>
              <a:t>Forensic </a:t>
            </a:r>
            <a:r>
              <a:rPr lang="en-US" dirty="0"/>
              <a:t>tool suites have tools that can search for, report on, and analyze stream data on Windows </a:t>
            </a:r>
            <a:r>
              <a:rPr lang="en-US" dirty="0" smtClean="0"/>
              <a:t>systems</a:t>
            </a:r>
            <a:r>
              <a:rPr lang="en-US" dirty="0"/>
              <a:t>.</a:t>
            </a:r>
          </a:p>
        </p:txBody>
      </p:sp>
    </p:spTree>
    <p:extLst>
      <p:ext uri="{BB962C8B-B14F-4D97-AF65-F5344CB8AC3E}">
        <p14:creationId xmlns:p14="http://schemas.microsoft.com/office/powerpoint/2010/main" val="2427065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Key Terms (</a:t>
            </a:r>
            <a:r>
              <a:rPr lang="en-US" i="1" dirty="0" smtClean="0"/>
              <a:t>continued</a:t>
            </a:r>
            <a:r>
              <a:rPr lang="en-US" dirty="0" smtClean="0"/>
              <a:t>)</a:t>
            </a:r>
          </a:p>
        </p:txBody>
      </p:sp>
      <p:sp>
        <p:nvSpPr>
          <p:cNvPr id="3" name="Content Placeholder 2"/>
          <p:cNvSpPr>
            <a:spLocks noGrp="1"/>
          </p:cNvSpPr>
          <p:nvPr>
            <p:ph idx="1"/>
          </p:nvPr>
        </p:nvSpPr>
        <p:spPr/>
        <p:txBody>
          <a:bodyPr/>
          <a:lstStyle/>
          <a:p>
            <a:r>
              <a:rPr lang="en-US" dirty="0" smtClean="0"/>
              <a:t>Stream</a:t>
            </a:r>
          </a:p>
          <a:p>
            <a:r>
              <a:rPr lang="en-US" dirty="0" smtClean="0"/>
              <a:t>Sufficient evidence</a:t>
            </a:r>
          </a:p>
          <a:p>
            <a:r>
              <a:rPr lang="en-US" dirty="0" smtClean="0"/>
              <a:t>Write blocker</a:t>
            </a:r>
            <a:endParaRPr lang="en-US" dirty="0"/>
          </a:p>
        </p:txBody>
      </p:sp>
    </p:spTree>
    <p:extLst>
      <p:ext uri="{BB962C8B-B14F-4D97-AF65-F5344CB8AC3E}">
        <p14:creationId xmlns:p14="http://schemas.microsoft.com/office/powerpoint/2010/main" val="11356618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Metadata</a:t>
            </a:r>
          </a:p>
        </p:txBody>
      </p:sp>
      <p:sp>
        <p:nvSpPr>
          <p:cNvPr id="3" name="Content Placeholder 2"/>
          <p:cNvSpPr>
            <a:spLocks noGrp="1"/>
          </p:cNvSpPr>
          <p:nvPr>
            <p:ph idx="1"/>
          </p:nvPr>
        </p:nvSpPr>
        <p:spPr/>
        <p:txBody>
          <a:bodyPr/>
          <a:lstStyle/>
          <a:p>
            <a:r>
              <a:rPr lang="en-US" dirty="0"/>
              <a:t>Microsoft Windows–based systems have a wide range of artifacts with forensic value</a:t>
            </a:r>
            <a:r>
              <a:rPr lang="en-US" dirty="0" smtClean="0"/>
              <a:t>.</a:t>
            </a:r>
          </a:p>
          <a:p>
            <a:r>
              <a:rPr lang="en-US" dirty="0"/>
              <a:t>The vast majority of artifacts exist for the purpose of improving the user </a:t>
            </a:r>
            <a:r>
              <a:rPr lang="en-US" dirty="0" smtClean="0"/>
              <a:t>experience.</a:t>
            </a:r>
          </a:p>
          <a:p>
            <a:r>
              <a:rPr lang="en-US" dirty="0" smtClean="0"/>
              <a:t>Tracking </a:t>
            </a:r>
            <a:r>
              <a:rPr lang="en-US" dirty="0"/>
              <a:t>what users do and have done and making that information available to the operating system to improve future use is one of the primary reasons for the information; its forensic value is secondary</a:t>
            </a:r>
            <a:r>
              <a:rPr lang="en-US" dirty="0" smtClean="0"/>
              <a:t>.</a:t>
            </a:r>
            <a:endParaRPr lang="en-US" dirty="0"/>
          </a:p>
        </p:txBody>
      </p:sp>
    </p:spTree>
    <p:extLst>
      <p:ext uri="{BB962C8B-B14F-4D97-AF65-F5344CB8AC3E}">
        <p14:creationId xmlns:p14="http://schemas.microsoft.com/office/powerpoint/2010/main" val="33558714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t>
            </a:r>
            <a:r>
              <a:rPr lang="en-US" dirty="0" smtClean="0"/>
              <a:t>Metadata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The </a:t>
            </a:r>
            <a:r>
              <a:rPr lang="en-US" dirty="0"/>
              <a:t>first and foremost Windows artifact is the system </a:t>
            </a:r>
            <a:r>
              <a:rPr lang="en-US" dirty="0" smtClean="0"/>
              <a:t>Registry.</a:t>
            </a:r>
          </a:p>
          <a:p>
            <a:pPr lvl="1"/>
            <a:r>
              <a:rPr lang="en-US" dirty="0" smtClean="0"/>
              <a:t>The registry </a:t>
            </a:r>
            <a:r>
              <a:rPr lang="en-US" dirty="0"/>
              <a:t>acts a database repository of a whole host of information and provides a one-stop shop for a wide range of Windows forensic </a:t>
            </a:r>
            <a:r>
              <a:rPr lang="en-US" dirty="0" smtClean="0"/>
              <a:t>artifacts</a:t>
            </a:r>
          </a:p>
          <a:p>
            <a:pPr lvl="1"/>
            <a:r>
              <a:rPr lang="en-US" dirty="0" smtClean="0"/>
              <a:t>Artifacts include what </a:t>
            </a:r>
            <a:r>
              <a:rPr lang="en-US" dirty="0"/>
              <a:t>applications have been installed, user activity, activity associated with external devices, and more</a:t>
            </a:r>
            <a:r>
              <a:rPr lang="en-US" dirty="0" smtClean="0"/>
              <a:t>.</a:t>
            </a:r>
          </a:p>
          <a:p>
            <a:pPr lvl="1"/>
            <a:r>
              <a:rPr lang="en-US" dirty="0"/>
              <a:t>There is also a wide range of file activity artifacts that can be </a:t>
            </a:r>
            <a:r>
              <a:rPr lang="en-US" dirty="0" smtClean="0"/>
              <a:t>analyzed</a:t>
            </a:r>
            <a:r>
              <a:rPr lang="en-US" dirty="0"/>
              <a:t>.</a:t>
            </a:r>
          </a:p>
        </p:txBody>
      </p:sp>
    </p:spTree>
    <p:extLst>
      <p:ext uri="{BB962C8B-B14F-4D97-AF65-F5344CB8AC3E}">
        <p14:creationId xmlns:p14="http://schemas.microsoft.com/office/powerpoint/2010/main" val="2964896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Metadata</a:t>
            </a:r>
          </a:p>
        </p:txBody>
      </p:sp>
      <p:sp>
        <p:nvSpPr>
          <p:cNvPr id="3" name="Content Placeholder 2"/>
          <p:cNvSpPr>
            <a:spLocks noGrp="1"/>
          </p:cNvSpPr>
          <p:nvPr>
            <p:ph idx="1"/>
          </p:nvPr>
        </p:nvSpPr>
        <p:spPr/>
        <p:txBody>
          <a:bodyPr/>
          <a:lstStyle/>
          <a:p>
            <a:r>
              <a:rPr lang="en-US" dirty="0" smtClean="0"/>
              <a:t>From </a:t>
            </a:r>
            <a:r>
              <a:rPr lang="en-US" dirty="0"/>
              <a:t>a forensics </a:t>
            </a:r>
            <a:r>
              <a:rPr lang="en-US" dirty="0" smtClean="0"/>
              <a:t>perspective, Linux </a:t>
            </a:r>
            <a:r>
              <a:rPr lang="en-US" dirty="0"/>
              <a:t>systems differ from Windows systems in three main ways:</a:t>
            </a:r>
          </a:p>
          <a:p>
            <a:pPr lvl="1"/>
            <a:r>
              <a:rPr lang="en-US" dirty="0" smtClean="0"/>
              <a:t>No </a:t>
            </a:r>
            <a:r>
              <a:rPr lang="en-US" dirty="0"/>
              <a:t>registry – Program data is stored in scattered locations.</a:t>
            </a:r>
          </a:p>
          <a:p>
            <a:pPr lvl="1"/>
            <a:r>
              <a:rPr lang="en-US" dirty="0" smtClean="0"/>
              <a:t>Different </a:t>
            </a:r>
            <a:r>
              <a:rPr lang="en-US" dirty="0"/>
              <a:t>file system – A multitude of different file systems </a:t>
            </a:r>
            <a:r>
              <a:rPr lang="en-US" dirty="0" smtClean="0"/>
              <a:t>are used</a:t>
            </a:r>
            <a:r>
              <a:rPr lang="en-US" dirty="0"/>
              <a:t>, each with different attributes.</a:t>
            </a:r>
          </a:p>
          <a:p>
            <a:pPr lvl="1"/>
            <a:r>
              <a:rPr lang="en-US" dirty="0" smtClean="0"/>
              <a:t>Plaintext </a:t>
            </a:r>
            <a:r>
              <a:rPr lang="en-US" dirty="0"/>
              <a:t>abounds – Files and data tend to be in plaintext, </a:t>
            </a:r>
            <a:r>
              <a:rPr lang="en-US" dirty="0" smtClean="0"/>
              <a:t>which impacts searching.</a:t>
            </a:r>
          </a:p>
          <a:p>
            <a:r>
              <a:rPr lang="en-US" dirty="0"/>
              <a:t>The lack of a registry to hold system and program information does </a:t>
            </a:r>
            <a:r>
              <a:rPr lang="en-US" dirty="0" smtClean="0"/>
              <a:t>not mean </a:t>
            </a:r>
            <a:r>
              <a:rPr lang="en-US" dirty="0"/>
              <a:t>that the information is not there; it just means that it is distributed.</a:t>
            </a:r>
          </a:p>
        </p:txBody>
      </p:sp>
    </p:spTree>
    <p:extLst>
      <p:ext uri="{BB962C8B-B14F-4D97-AF65-F5344CB8AC3E}">
        <p14:creationId xmlns:p14="http://schemas.microsoft.com/office/powerpoint/2010/main" val="6707424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a:t>
            </a:r>
            <a:r>
              <a:rPr lang="en-US" dirty="0" smtClean="0"/>
              <a:t>Metadata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Linux comes with a whole host of </a:t>
            </a:r>
            <a:r>
              <a:rPr lang="en-US" dirty="0" smtClean="0"/>
              <a:t>different forms of file systems.</a:t>
            </a:r>
          </a:p>
          <a:p>
            <a:pPr lvl="1"/>
            <a:r>
              <a:rPr lang="en-US" dirty="0"/>
              <a:t>Each of these has quirks, such as no file creation dates in many </a:t>
            </a:r>
            <a:r>
              <a:rPr lang="en-US" dirty="0" smtClean="0"/>
              <a:t>of them.</a:t>
            </a:r>
          </a:p>
          <a:p>
            <a:pPr lvl="1"/>
            <a:r>
              <a:rPr lang="en-US" dirty="0" smtClean="0"/>
              <a:t>The </a:t>
            </a:r>
            <a:r>
              <a:rPr lang="en-US" dirty="0"/>
              <a:t>zeroing of metadata when files are deleted results in </a:t>
            </a:r>
            <a:r>
              <a:rPr lang="en-US" dirty="0" smtClean="0"/>
              <a:t>forensic challenges.</a:t>
            </a:r>
          </a:p>
          <a:p>
            <a:r>
              <a:rPr lang="en-US" dirty="0" smtClean="0"/>
              <a:t>When it comes to performing forensics on a Linux system, the value of a good sysadmin cannot be understated.</a:t>
            </a:r>
            <a:endParaRPr lang="en-US" dirty="0"/>
          </a:p>
        </p:txBody>
      </p:sp>
    </p:spTree>
    <p:extLst>
      <p:ext uri="{BB962C8B-B14F-4D97-AF65-F5344CB8AC3E}">
        <p14:creationId xmlns:p14="http://schemas.microsoft.com/office/powerpoint/2010/main" val="1493812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a:t>
            </a:r>
            <a:r>
              <a:rPr lang="en-US" dirty="0" smtClean="0"/>
              <a:t>Metadata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Many of the artifacts of activity on a Linux system are scattered to various local </a:t>
            </a:r>
            <a:r>
              <a:rPr lang="en-US" dirty="0" smtClean="0"/>
              <a:t>locations.</a:t>
            </a:r>
          </a:p>
          <a:p>
            <a:r>
              <a:rPr lang="en-US" dirty="0" smtClean="0"/>
              <a:t>A </a:t>
            </a:r>
            <a:r>
              <a:rPr lang="en-US" dirty="0"/>
              <a:t>good sysadmin can assist in locating and recovering the essential elements for </a:t>
            </a:r>
            <a:r>
              <a:rPr lang="en-US" dirty="0" smtClean="0"/>
              <a:t>analysis.</a:t>
            </a:r>
          </a:p>
          <a:p>
            <a:pPr lvl="1"/>
            <a:r>
              <a:rPr lang="en-US" dirty="0" smtClean="0"/>
              <a:t>This </a:t>
            </a:r>
            <a:r>
              <a:rPr lang="en-US" dirty="0"/>
              <a:t>is not a license for a sysadmin to begin performing forensic activities</a:t>
            </a:r>
            <a:r>
              <a:rPr lang="en-US" dirty="0" smtClean="0"/>
              <a:t>!</a:t>
            </a:r>
            <a:endParaRPr lang="en-US" dirty="0"/>
          </a:p>
          <a:p>
            <a:pPr lvl="1"/>
            <a:r>
              <a:rPr lang="en-US" dirty="0" smtClean="0"/>
              <a:t>The </a:t>
            </a:r>
            <a:r>
              <a:rPr lang="en-US" dirty="0"/>
              <a:t>same rules and procedural requirements listed earlier still </a:t>
            </a:r>
            <a:r>
              <a:rPr lang="en-US" dirty="0" smtClean="0"/>
              <a:t>apply, and in </a:t>
            </a:r>
            <a:r>
              <a:rPr lang="en-US" dirty="0"/>
              <a:t>most cases this necessitates the use of forensically trained professionals.</a:t>
            </a:r>
          </a:p>
        </p:txBody>
      </p:sp>
    </p:spTree>
    <p:extLst>
      <p:ext uri="{BB962C8B-B14F-4D97-AF65-F5344CB8AC3E}">
        <p14:creationId xmlns:p14="http://schemas.microsoft.com/office/powerpoint/2010/main" val="13053523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Forensics</a:t>
            </a:r>
          </a:p>
        </p:txBody>
      </p:sp>
      <p:sp>
        <p:nvSpPr>
          <p:cNvPr id="3" name="Content Placeholder 2"/>
          <p:cNvSpPr>
            <a:spLocks noGrp="1"/>
          </p:cNvSpPr>
          <p:nvPr>
            <p:ph idx="1"/>
          </p:nvPr>
        </p:nvSpPr>
        <p:spPr/>
        <p:txBody>
          <a:bodyPr/>
          <a:lstStyle/>
          <a:p>
            <a:r>
              <a:rPr lang="en-US" b="1" dirty="0"/>
              <a:t>Device forensics</a:t>
            </a:r>
            <a:r>
              <a:rPr lang="en-US" dirty="0"/>
              <a:t> is the application of digital forensic principles to </a:t>
            </a:r>
            <a:r>
              <a:rPr lang="en-US" dirty="0" smtClean="0"/>
              <a:t>devices.</a:t>
            </a:r>
          </a:p>
          <a:p>
            <a:pPr lvl="1"/>
            <a:r>
              <a:rPr lang="en-US" dirty="0" smtClean="0"/>
              <a:t>The </a:t>
            </a:r>
            <a:r>
              <a:rPr lang="en-US" dirty="0"/>
              <a:t>fact that it is a device does not change </a:t>
            </a:r>
            <a:r>
              <a:rPr lang="en-US" dirty="0" smtClean="0"/>
              <a:t>the principles </a:t>
            </a:r>
            <a:r>
              <a:rPr lang="en-US" dirty="0"/>
              <a:t>pertaining to the collection and handling of </a:t>
            </a:r>
            <a:r>
              <a:rPr lang="en-US" dirty="0" smtClean="0"/>
              <a:t>evidence.</a:t>
            </a:r>
          </a:p>
          <a:p>
            <a:pPr lvl="2"/>
            <a:r>
              <a:rPr lang="en-US" dirty="0" smtClean="0"/>
              <a:t>All </a:t>
            </a:r>
            <a:r>
              <a:rPr lang="en-US" dirty="0"/>
              <a:t>of </a:t>
            </a:r>
            <a:r>
              <a:rPr lang="en-US" dirty="0" smtClean="0"/>
              <a:t>the forensic </a:t>
            </a:r>
            <a:r>
              <a:rPr lang="en-US" dirty="0"/>
              <a:t>principles still apply and are just as </a:t>
            </a:r>
            <a:r>
              <a:rPr lang="en-US" dirty="0" smtClean="0"/>
              <a:t>important.</a:t>
            </a:r>
          </a:p>
          <a:p>
            <a:pPr lvl="1"/>
            <a:r>
              <a:rPr lang="en-US" dirty="0" smtClean="0"/>
              <a:t>What </a:t>
            </a:r>
            <a:r>
              <a:rPr lang="en-US" dirty="0"/>
              <a:t>does </a:t>
            </a:r>
            <a:r>
              <a:rPr lang="en-US" dirty="0" smtClean="0"/>
              <a:t>change are </a:t>
            </a:r>
            <a:r>
              <a:rPr lang="en-US" dirty="0"/>
              <a:t>the tools and processes employed to retrieve and analyze the </a:t>
            </a:r>
            <a:r>
              <a:rPr lang="en-US" dirty="0" smtClean="0"/>
              <a:t>data.</a:t>
            </a:r>
          </a:p>
          <a:p>
            <a:pPr lvl="1"/>
            <a:r>
              <a:rPr lang="en-US" dirty="0" smtClean="0"/>
              <a:t>This is </a:t>
            </a:r>
            <a:r>
              <a:rPr lang="en-US" dirty="0"/>
              <a:t>because the file systems, data structures, operating systems, and </a:t>
            </a:r>
            <a:r>
              <a:rPr lang="en-US" dirty="0" smtClean="0"/>
              <a:t>artifacts are </a:t>
            </a:r>
            <a:r>
              <a:rPr lang="en-US" dirty="0"/>
              <a:t>different than those in the world of servers and PCs.</a:t>
            </a:r>
          </a:p>
        </p:txBody>
      </p:sp>
    </p:spTree>
    <p:extLst>
      <p:ext uri="{BB962C8B-B14F-4D97-AF65-F5344CB8AC3E}">
        <p14:creationId xmlns:p14="http://schemas.microsoft.com/office/powerpoint/2010/main" val="40133505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Forensics</a:t>
            </a:r>
          </a:p>
        </p:txBody>
      </p:sp>
      <p:sp>
        <p:nvSpPr>
          <p:cNvPr id="3" name="Content Placeholder 2"/>
          <p:cNvSpPr>
            <a:spLocks noGrp="1"/>
          </p:cNvSpPr>
          <p:nvPr>
            <p:ph idx="1"/>
          </p:nvPr>
        </p:nvSpPr>
        <p:spPr/>
        <p:txBody>
          <a:bodyPr/>
          <a:lstStyle/>
          <a:p>
            <a:r>
              <a:rPr lang="en-US" b="1" dirty="0"/>
              <a:t>Network forensics</a:t>
            </a:r>
            <a:r>
              <a:rPr lang="en-US" dirty="0"/>
              <a:t> is the capture, recording, and analysis of network </a:t>
            </a:r>
            <a:r>
              <a:rPr lang="en-US" dirty="0" smtClean="0"/>
              <a:t>events in </a:t>
            </a:r>
            <a:r>
              <a:rPr lang="en-US" dirty="0"/>
              <a:t>order to discover the source of network problems or security incidents</a:t>
            </a:r>
            <a:r>
              <a:rPr lang="en-US" dirty="0" smtClean="0"/>
              <a:t>.</a:t>
            </a:r>
          </a:p>
          <a:p>
            <a:pPr lvl="1"/>
            <a:r>
              <a:rPr lang="en-US" dirty="0" smtClean="0"/>
              <a:t>Examining </a:t>
            </a:r>
            <a:r>
              <a:rPr lang="en-US" dirty="0"/>
              <a:t>networks in a forensic fashion introduces several challenges</a:t>
            </a:r>
            <a:r>
              <a:rPr lang="en-US" dirty="0" smtClean="0"/>
              <a:t>.</a:t>
            </a:r>
          </a:p>
          <a:p>
            <a:pPr lvl="2"/>
            <a:r>
              <a:rPr lang="en-US" dirty="0"/>
              <a:t>Scale – The scale of a network is related to the number of nodes and the speed of traffic.</a:t>
            </a:r>
            <a:endParaRPr lang="en-US" dirty="0" smtClean="0"/>
          </a:p>
          <a:p>
            <a:pPr lvl="2"/>
            <a:r>
              <a:rPr lang="en-US" dirty="0"/>
              <a:t>Volume – Packet capture </a:t>
            </a:r>
            <a:r>
              <a:rPr lang="en-US" dirty="0" smtClean="0"/>
              <a:t>can </a:t>
            </a:r>
            <a:r>
              <a:rPr lang="en-US" dirty="0"/>
              <a:t>necessitate large quantities of storage. </a:t>
            </a:r>
            <a:endParaRPr lang="en-US" dirty="0" smtClean="0"/>
          </a:p>
          <a:p>
            <a:pPr lvl="1"/>
            <a:r>
              <a:rPr lang="en-US" dirty="0" smtClean="0"/>
              <a:t>Network </a:t>
            </a:r>
            <a:r>
              <a:rPr lang="en-US" dirty="0"/>
              <a:t>forensics becomes an issue of </a:t>
            </a:r>
            <a:r>
              <a:rPr lang="en-US" dirty="0" smtClean="0"/>
              <a:t>specificity.</a:t>
            </a:r>
            <a:endParaRPr lang="en-US" dirty="0"/>
          </a:p>
        </p:txBody>
      </p:sp>
    </p:spTree>
    <p:extLst>
      <p:ext uri="{BB962C8B-B14F-4D97-AF65-F5344CB8AC3E}">
        <p14:creationId xmlns:p14="http://schemas.microsoft.com/office/powerpoint/2010/main" val="4867350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E-Discovery</a:t>
            </a:r>
          </a:p>
        </p:txBody>
      </p:sp>
      <p:sp>
        <p:nvSpPr>
          <p:cNvPr id="3" name="Content Placeholder 2"/>
          <p:cNvSpPr>
            <a:spLocks noGrp="1"/>
          </p:cNvSpPr>
          <p:nvPr>
            <p:ph idx="1"/>
          </p:nvPr>
        </p:nvSpPr>
        <p:spPr/>
        <p:txBody>
          <a:bodyPr/>
          <a:lstStyle/>
          <a:p>
            <a:r>
              <a:rPr lang="en-US" dirty="0"/>
              <a:t>Electronic discovery, or e-discovery, is the term used for the document and data production requirements as part of legal discovery in civil litigation</a:t>
            </a:r>
            <a:r>
              <a:rPr lang="en-US" dirty="0" smtClean="0"/>
              <a:t>.</a:t>
            </a:r>
          </a:p>
          <a:p>
            <a:pPr lvl="1"/>
            <a:r>
              <a:rPr lang="en-US" dirty="0"/>
              <a:t>Electronic information is considered to be the same as paper documents in some respects and completely different in </a:t>
            </a:r>
            <a:r>
              <a:rPr lang="en-US" dirty="0" smtClean="0"/>
              <a:t>others.</a:t>
            </a:r>
          </a:p>
          <a:p>
            <a:pPr lvl="1"/>
            <a:r>
              <a:rPr lang="en-US" dirty="0" smtClean="0"/>
              <a:t>The </a:t>
            </a:r>
            <a:r>
              <a:rPr lang="en-US" dirty="0"/>
              <a:t>evidentiary value can be </a:t>
            </a:r>
            <a:r>
              <a:rPr lang="en-US" dirty="0" smtClean="0"/>
              <a:t>identical.</a:t>
            </a:r>
          </a:p>
          <a:p>
            <a:pPr lvl="1"/>
            <a:r>
              <a:rPr lang="en-US" dirty="0" smtClean="0"/>
              <a:t>The </a:t>
            </a:r>
            <a:r>
              <a:rPr lang="en-US" dirty="0"/>
              <a:t>fragility can be </a:t>
            </a:r>
            <a:r>
              <a:rPr lang="en-US" dirty="0" smtClean="0"/>
              <a:t>substantial—electronic records can be changed </a:t>
            </a:r>
            <a:r>
              <a:rPr lang="en-US" dirty="0"/>
              <a:t>without leaving a trace</a:t>
            </a:r>
            <a:r>
              <a:rPr lang="en-US" dirty="0" smtClean="0"/>
              <a:t>.</a:t>
            </a:r>
          </a:p>
          <a:p>
            <a:pPr lvl="1"/>
            <a:r>
              <a:rPr lang="en-US" dirty="0" smtClean="0"/>
              <a:t>Electronic </a:t>
            </a:r>
            <a:r>
              <a:rPr lang="en-US" dirty="0"/>
              <a:t>documents can also have metadata associated with the </a:t>
            </a:r>
            <a:r>
              <a:rPr lang="en-US" dirty="0" smtClean="0"/>
              <a:t>documents.</a:t>
            </a:r>
            <a:endParaRPr lang="en-US" dirty="0"/>
          </a:p>
        </p:txBody>
      </p:sp>
    </p:spTree>
    <p:extLst>
      <p:ext uri="{BB962C8B-B14F-4D97-AF65-F5344CB8AC3E}">
        <p14:creationId xmlns:p14="http://schemas.microsoft.com/office/powerpoint/2010/main" val="28020625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 Model</a:t>
            </a:r>
          </a:p>
        </p:txBody>
      </p:sp>
      <p:sp>
        <p:nvSpPr>
          <p:cNvPr id="5" name="Content Placeholder 4"/>
          <p:cNvSpPr>
            <a:spLocks noGrp="1"/>
          </p:cNvSpPr>
          <p:nvPr>
            <p:ph idx="1"/>
          </p:nvPr>
        </p:nvSpPr>
        <p:spPr/>
        <p:txBody>
          <a:bodyPr/>
          <a:lstStyle/>
          <a:p>
            <a:r>
              <a:rPr lang="en-US" dirty="0"/>
              <a:t>EDRM, a coalition of consumers and providers focused on improving e-discovery and information governance, has created a reference model for </a:t>
            </a:r>
            <a:r>
              <a:rPr lang="en-US" dirty="0" smtClean="0"/>
              <a:t/>
            </a:r>
            <a:br>
              <a:rPr lang="en-US" dirty="0" smtClean="0"/>
            </a:br>
            <a:r>
              <a:rPr lang="en-US" dirty="0" smtClean="0"/>
              <a:t>e-discovery.</a:t>
            </a:r>
          </a:p>
          <a:p>
            <a:r>
              <a:rPr lang="en-US" dirty="0"/>
              <a:t>The Electronic Discovery Reference </a:t>
            </a:r>
            <a:r>
              <a:rPr lang="en-US" dirty="0" smtClean="0"/>
              <a:t>Model provides </a:t>
            </a:r>
            <a:r>
              <a:rPr lang="en-US" dirty="0"/>
              <a:t>a framework for organizations to prepare for </a:t>
            </a:r>
            <a:r>
              <a:rPr lang="en-US" dirty="0" smtClean="0"/>
              <a:t/>
            </a:r>
            <a:br>
              <a:rPr lang="en-US" dirty="0" smtClean="0"/>
            </a:br>
            <a:r>
              <a:rPr lang="en-US" dirty="0" smtClean="0"/>
              <a:t>e-discovery.</a:t>
            </a:r>
            <a:endParaRPr lang="en-US" dirty="0"/>
          </a:p>
        </p:txBody>
      </p:sp>
    </p:spTree>
    <p:extLst>
      <p:ext uri="{BB962C8B-B14F-4D97-AF65-F5344CB8AC3E}">
        <p14:creationId xmlns:p14="http://schemas.microsoft.com/office/powerpoint/2010/main" val="38971885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609600" y="5334000"/>
            <a:ext cx="7924800" cy="457200"/>
          </a:xfrm>
        </p:spPr>
        <p:txBody>
          <a:bodyPr/>
          <a:lstStyle/>
          <a:p>
            <a:r>
              <a:rPr lang="en-US" dirty="0"/>
              <a:t> Figure 23.4 Electronic Discovery Reference Model (courtesy of EDRM, EDRM.net)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1229" y="1612669"/>
            <a:ext cx="6101542" cy="3327862"/>
          </a:xfrm>
          <a:prstGeom prst="rect">
            <a:avLst/>
          </a:prstGeom>
        </p:spPr>
      </p:pic>
    </p:spTree>
    <p:extLst>
      <p:ext uri="{BB962C8B-B14F-4D97-AF65-F5344CB8AC3E}">
        <p14:creationId xmlns:p14="http://schemas.microsoft.com/office/powerpoint/2010/main" val="2625568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Introduction</a:t>
            </a:r>
          </a:p>
        </p:txBody>
      </p:sp>
      <p:sp>
        <p:nvSpPr>
          <p:cNvPr id="5123" name="Rectangle 3"/>
          <p:cNvSpPr>
            <a:spLocks noGrp="1" noChangeArrowheads="1"/>
          </p:cNvSpPr>
          <p:nvPr>
            <p:ph idx="1"/>
          </p:nvPr>
        </p:nvSpPr>
        <p:spPr>
          <a:xfrm>
            <a:off x="457200" y="1981200"/>
            <a:ext cx="8229600" cy="4495800"/>
          </a:xfrm>
        </p:spPr>
        <p:txBody>
          <a:bodyPr/>
          <a:lstStyle/>
          <a:p>
            <a:r>
              <a:rPr lang="en-US" altLang="en-US" dirty="0" smtClean="0"/>
              <a:t>The term </a:t>
            </a:r>
            <a:r>
              <a:rPr lang="en-US" altLang="en-US" b="1" dirty="0" smtClean="0"/>
              <a:t>forensics</a:t>
            </a:r>
            <a:r>
              <a:rPr lang="en-US" altLang="en-US" dirty="0" smtClean="0"/>
              <a:t> relates to the application of scientific knowledge to legal problems.</a:t>
            </a:r>
          </a:p>
          <a:p>
            <a:r>
              <a:rPr lang="en-US" altLang="en-US" dirty="0" smtClean="0"/>
              <a:t>Computer forensics involves the preservation, identification, documentation, and interpretation of computer data.</a:t>
            </a:r>
          </a:p>
          <a:p>
            <a:r>
              <a:rPr lang="en-US" dirty="0" smtClean="0"/>
              <a:t>Forensics is often associated with incident response.</a:t>
            </a:r>
          </a:p>
          <a:p>
            <a:pPr lvl="1"/>
            <a:r>
              <a:rPr lang="en-US" dirty="0" smtClean="0"/>
              <a:t>Incident response is about corrective action—returning the system to a normal operational state.</a:t>
            </a:r>
          </a:p>
          <a:p>
            <a:pPr lvl="1"/>
            <a:r>
              <a:rPr lang="en-US" dirty="0" smtClean="0"/>
              <a:t>Forensics is about figuring out what happened.</a:t>
            </a:r>
            <a:endParaRPr lang="en-US" altLang="en-US" dirty="0" smtClean="0"/>
          </a:p>
        </p:txBody>
      </p:sp>
    </p:spTree>
    <p:extLst>
      <p:ext uri="{BB962C8B-B14F-4D97-AF65-F5344CB8AC3E}">
        <p14:creationId xmlns:p14="http://schemas.microsoft.com/office/powerpoint/2010/main" val="3412580936"/>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Big Data</a:t>
            </a:r>
          </a:p>
        </p:txBody>
      </p:sp>
      <p:sp>
        <p:nvSpPr>
          <p:cNvPr id="4" name="Content Placeholder 3"/>
          <p:cNvSpPr>
            <a:spLocks noGrp="1"/>
          </p:cNvSpPr>
          <p:nvPr>
            <p:ph idx="1"/>
          </p:nvPr>
        </p:nvSpPr>
        <p:spPr/>
        <p:txBody>
          <a:bodyPr/>
          <a:lstStyle/>
          <a:p>
            <a:r>
              <a:rPr lang="en-US" dirty="0" smtClean="0"/>
              <a:t>We </a:t>
            </a:r>
            <a:r>
              <a:rPr lang="en-US" dirty="0"/>
              <a:t>have created large data stores in most enterprises, a byproduct of cheap storage and the ubiquity of the </a:t>
            </a:r>
            <a:r>
              <a:rPr lang="en-US" dirty="0" smtClean="0"/>
              <a:t>Internet.</a:t>
            </a:r>
          </a:p>
          <a:p>
            <a:r>
              <a:rPr lang="en-US" dirty="0" smtClean="0"/>
              <a:t>Big </a:t>
            </a:r>
            <a:r>
              <a:rPr lang="en-US" dirty="0"/>
              <a:t>data is an issue in e-discovery as </a:t>
            </a:r>
            <a:r>
              <a:rPr lang="en-US" dirty="0" smtClean="0"/>
              <a:t>well.</a:t>
            </a:r>
          </a:p>
          <a:p>
            <a:pPr lvl="1"/>
            <a:r>
              <a:rPr lang="en-US" dirty="0" smtClean="0"/>
              <a:t>The </a:t>
            </a:r>
            <a:r>
              <a:rPr lang="en-US" dirty="0"/>
              <a:t>cataloging, storage, and maintenance of corporate records often becomes a big data </a:t>
            </a:r>
            <a:r>
              <a:rPr lang="en-US" dirty="0" smtClean="0"/>
              <a:t>issue.</a:t>
            </a:r>
          </a:p>
          <a:p>
            <a:pPr lvl="1"/>
            <a:r>
              <a:rPr lang="en-US" dirty="0" smtClean="0"/>
              <a:t>This </a:t>
            </a:r>
            <a:r>
              <a:rPr lang="en-US" dirty="0"/>
              <a:t>facilitates the use of big data methods in many </a:t>
            </a:r>
            <a:r>
              <a:rPr lang="en-US" dirty="0" smtClean="0"/>
              <a:t>cases.</a:t>
            </a:r>
          </a:p>
          <a:p>
            <a:r>
              <a:rPr lang="en-US" dirty="0" smtClean="0"/>
              <a:t>This </a:t>
            </a:r>
            <a:r>
              <a:rPr lang="en-US" dirty="0"/>
              <a:t>is an area of rapid development, both for forensics and e-discovery, as data volumes continue to grow exponentially.</a:t>
            </a:r>
          </a:p>
        </p:txBody>
      </p:sp>
    </p:spTree>
    <p:extLst>
      <p:ext uri="{BB962C8B-B14F-4D97-AF65-F5344CB8AC3E}">
        <p14:creationId xmlns:p14="http://schemas.microsoft.com/office/powerpoint/2010/main" val="32971361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Cloud</a:t>
            </a:r>
          </a:p>
        </p:txBody>
      </p:sp>
      <p:sp>
        <p:nvSpPr>
          <p:cNvPr id="4" name="Content Placeholder 3"/>
          <p:cNvSpPr>
            <a:spLocks noGrp="1"/>
          </p:cNvSpPr>
          <p:nvPr>
            <p:ph idx="1"/>
          </p:nvPr>
        </p:nvSpPr>
        <p:spPr/>
        <p:txBody>
          <a:bodyPr/>
          <a:lstStyle/>
          <a:p>
            <a:r>
              <a:rPr lang="en-US" dirty="0" smtClean="0"/>
              <a:t>The </a:t>
            </a:r>
            <a:r>
              <a:rPr lang="en-US" dirty="0"/>
              <a:t>cloud has become a resource for enterprise IT </a:t>
            </a:r>
            <a:r>
              <a:rPr lang="en-US" dirty="0" smtClean="0"/>
              <a:t>systems.</a:t>
            </a:r>
          </a:p>
          <a:p>
            <a:r>
              <a:rPr lang="en-US" dirty="0" smtClean="0"/>
              <a:t>The cloud is intimately involved in both e-discovery and forensics.</a:t>
            </a:r>
          </a:p>
          <a:p>
            <a:pPr lvl="1"/>
            <a:r>
              <a:rPr lang="en-US" dirty="0" smtClean="0"/>
              <a:t>Having </a:t>
            </a:r>
            <a:r>
              <a:rPr lang="en-US" dirty="0"/>
              <a:t>data that may or may not be directly accessed by the tools of e-discovery and forensics can complicate the needed </a:t>
            </a:r>
            <a:r>
              <a:rPr lang="en-US" dirty="0" smtClean="0"/>
              <a:t>processes.</a:t>
            </a:r>
          </a:p>
        </p:txBody>
      </p:sp>
    </p:spTree>
    <p:extLst>
      <p:ext uri="{BB962C8B-B14F-4D97-AF65-F5344CB8AC3E}">
        <p14:creationId xmlns:p14="http://schemas.microsoft.com/office/powerpoint/2010/main" val="27947506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Cloud (</a:t>
            </a:r>
            <a:r>
              <a:rPr lang="en-US" i="1" dirty="0" smtClean="0"/>
              <a:t>continued</a:t>
            </a:r>
            <a:r>
              <a:rPr lang="en-US" dirty="0" smtClean="0"/>
              <a:t>)</a:t>
            </a:r>
            <a:endParaRPr lang="en-US" dirty="0"/>
          </a:p>
        </p:txBody>
      </p:sp>
      <p:sp>
        <p:nvSpPr>
          <p:cNvPr id="4" name="Content Placeholder 3"/>
          <p:cNvSpPr>
            <a:spLocks noGrp="1"/>
          </p:cNvSpPr>
          <p:nvPr>
            <p:ph idx="1"/>
          </p:nvPr>
        </p:nvSpPr>
        <p:spPr/>
        <p:txBody>
          <a:bodyPr/>
          <a:lstStyle/>
          <a:p>
            <a:r>
              <a:rPr lang="en-US" dirty="0"/>
              <a:t>An additional complication is the legal issues associated with the contracts between the organization and the cloud provider.</a:t>
            </a:r>
          </a:p>
          <a:p>
            <a:r>
              <a:rPr lang="en-US" dirty="0"/>
              <a:t>As both forensics and e-discovery are secondary processes from a business perspective, they may or may not be addressed in a standard cloud agreement.</a:t>
            </a:r>
          </a:p>
        </p:txBody>
      </p:sp>
    </p:spTree>
    <p:extLst>
      <p:ext uri="{BB962C8B-B14F-4D97-AF65-F5344CB8AC3E}">
        <p14:creationId xmlns:p14="http://schemas.microsoft.com/office/powerpoint/2010/main" val="20058422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dirty="0" smtClean="0"/>
              <a:t>Chapter Summary</a:t>
            </a:r>
          </a:p>
        </p:txBody>
      </p:sp>
      <p:sp>
        <p:nvSpPr>
          <p:cNvPr id="29699" name="Content Placeholder 2"/>
          <p:cNvSpPr>
            <a:spLocks noGrp="1"/>
          </p:cNvSpPr>
          <p:nvPr>
            <p:ph idx="1"/>
          </p:nvPr>
        </p:nvSpPr>
        <p:spPr/>
        <p:txBody>
          <a:bodyPr/>
          <a:lstStyle/>
          <a:p>
            <a:r>
              <a:rPr lang="en-US" altLang="en-US" sz="2400" dirty="0"/>
              <a:t>Explore the basics of digital forensics.</a:t>
            </a:r>
          </a:p>
          <a:p>
            <a:r>
              <a:rPr lang="en-US" altLang="en-US" sz="2400" dirty="0"/>
              <a:t>Identify the rules and types of evidence.</a:t>
            </a:r>
          </a:p>
          <a:p>
            <a:r>
              <a:rPr lang="en-US" altLang="en-US" sz="2400" dirty="0"/>
              <a:t>Collect evidence.</a:t>
            </a:r>
          </a:p>
          <a:p>
            <a:r>
              <a:rPr lang="en-US" altLang="en-US" sz="2400" dirty="0"/>
              <a:t>Preserve evidence.</a:t>
            </a:r>
          </a:p>
          <a:p>
            <a:r>
              <a:rPr lang="en-US" altLang="en-US" sz="2400" dirty="0"/>
              <a:t>Maintain a viable chain of custody.</a:t>
            </a:r>
          </a:p>
          <a:p>
            <a:r>
              <a:rPr lang="en-US" altLang="en-US" sz="2400" dirty="0"/>
              <a:t>Investigate a computer crime or policy violation.</a:t>
            </a:r>
          </a:p>
          <a:p>
            <a:r>
              <a:rPr lang="en-US" altLang="en-US" sz="2400" dirty="0"/>
              <a:t>Examine system artifacts</a:t>
            </a:r>
            <a:r>
              <a:rPr lang="en-US" altLang="en-US" sz="2400" dirty="0" smtClean="0"/>
              <a:t>.</a:t>
            </a:r>
          </a:p>
          <a:p>
            <a:r>
              <a:rPr lang="en-US" altLang="en-US" sz="2400" dirty="0"/>
              <a:t>Develop forensic policies and procedures.</a:t>
            </a:r>
          </a:p>
          <a:p>
            <a:r>
              <a:rPr lang="en-US" altLang="en-US" sz="2400" dirty="0"/>
              <a:t>the policies and procedures associated with e-discovery.</a:t>
            </a:r>
          </a:p>
          <a:p>
            <a:endParaRPr lang="en-US" altLang="en-US" dirty="0" smtClean="0"/>
          </a:p>
          <a:p>
            <a:endParaRPr lang="en-US" altLang="en-US" dirty="0"/>
          </a:p>
        </p:txBody>
      </p:sp>
    </p:spTree>
    <p:extLst>
      <p:ext uri="{BB962C8B-B14F-4D97-AF65-F5344CB8AC3E}">
        <p14:creationId xmlns:p14="http://schemas.microsoft.com/office/powerpoint/2010/main" val="34493451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Module 12 Tutorial Activities</a:t>
            </a:r>
            <a:endParaRPr lang="en-AU" dirty="0"/>
          </a:p>
        </p:txBody>
      </p:sp>
      <p:sp>
        <p:nvSpPr>
          <p:cNvPr id="3" name="Content Placeholder 2"/>
          <p:cNvSpPr>
            <a:spLocks noGrp="1"/>
          </p:cNvSpPr>
          <p:nvPr>
            <p:ph idx="1"/>
          </p:nvPr>
        </p:nvSpPr>
        <p:spPr/>
        <p:txBody>
          <a:bodyPr/>
          <a:lstStyle/>
          <a:p>
            <a:r>
              <a:rPr lang="en-AU" dirty="0" smtClean="0"/>
              <a:t>Module 12 Tutorial Activities download from Module 12 Section of Course Study Desk</a:t>
            </a:r>
            <a:endParaRPr lang="en-AU" dirty="0"/>
          </a:p>
        </p:txBody>
      </p:sp>
    </p:spTree>
    <p:extLst>
      <p:ext uri="{BB962C8B-B14F-4D97-AF65-F5344CB8AC3E}">
        <p14:creationId xmlns:p14="http://schemas.microsoft.com/office/powerpoint/2010/main" val="3072441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Introduction (</a:t>
            </a:r>
            <a:r>
              <a:rPr lang="en-US" i="1" dirty="0" smtClean="0"/>
              <a:t>continued</a:t>
            </a:r>
            <a:r>
              <a:rPr lang="en-US" dirty="0" smtClean="0"/>
              <a:t>)</a:t>
            </a:r>
          </a:p>
        </p:txBody>
      </p:sp>
      <p:sp>
        <p:nvSpPr>
          <p:cNvPr id="5123" name="Rectangle 3"/>
          <p:cNvSpPr>
            <a:spLocks noGrp="1" noChangeArrowheads="1"/>
          </p:cNvSpPr>
          <p:nvPr>
            <p:ph idx="1"/>
          </p:nvPr>
        </p:nvSpPr>
        <p:spPr>
          <a:xfrm>
            <a:off x="457200" y="1981200"/>
            <a:ext cx="8229600" cy="4495800"/>
          </a:xfrm>
        </p:spPr>
        <p:txBody>
          <a:bodyPr/>
          <a:lstStyle/>
          <a:p>
            <a:r>
              <a:rPr lang="en-US" altLang="en-US" dirty="0"/>
              <a:t>One can violate corporate policies while acting lawfully with respect to computer </a:t>
            </a:r>
            <a:r>
              <a:rPr lang="en-US" altLang="en-US" dirty="0" smtClean="0"/>
              <a:t>laws.</a:t>
            </a:r>
          </a:p>
          <a:p>
            <a:r>
              <a:rPr lang="en-US" altLang="en-US" dirty="0" smtClean="0"/>
              <a:t>Exceeding </a:t>
            </a:r>
            <a:r>
              <a:rPr lang="en-US" altLang="en-US" dirty="0"/>
              <a:t>one’s authorizations with respect to system access is a violation of the </a:t>
            </a:r>
            <a:r>
              <a:rPr lang="en-US" altLang="en-US" dirty="0" smtClean="0"/>
              <a:t>law.</a:t>
            </a:r>
          </a:p>
          <a:p>
            <a:r>
              <a:rPr lang="en-US" dirty="0" smtClean="0">
                <a:ea typeface="ヒラギノ角ゴ Pro W3" pitchFamily="-111" charset="-128"/>
                <a:cs typeface="ヒラギノ角ゴ Pro W3" pitchFamily="-111" charset="-128"/>
              </a:rPr>
              <a:t>Computer </a:t>
            </a:r>
            <a:r>
              <a:rPr lang="en-US" dirty="0">
                <a:ea typeface="ヒラギノ角ゴ Pro W3" pitchFamily="-111" charset="-128"/>
                <a:cs typeface="ヒラギノ角ゴ Pro W3" pitchFamily="-111" charset="-128"/>
              </a:rPr>
              <a:t>forensic actions </a:t>
            </a:r>
            <a:r>
              <a:rPr lang="en-US" dirty="0" smtClean="0">
                <a:ea typeface="ヒラギノ角ゴ Pro W3" pitchFamily="-111" charset="-128"/>
                <a:cs typeface="ヒラギノ角ゴ Pro W3" pitchFamily="-111" charset="-128"/>
              </a:rPr>
              <a:t>may deal </a:t>
            </a:r>
            <a:r>
              <a:rPr lang="en-US" dirty="0">
                <a:ea typeface="ヒラギノ角ゴ Pro W3" pitchFamily="-111" charset="-128"/>
                <a:cs typeface="ヒラギノ角ゴ Pro W3" pitchFamily="-111" charset="-128"/>
              </a:rPr>
              <a:t>with legal </a:t>
            </a:r>
            <a:r>
              <a:rPr lang="en-US" dirty="0" smtClean="0">
                <a:ea typeface="ヒラギノ角ゴ Pro W3" pitchFamily="-111" charset="-128"/>
                <a:cs typeface="ヒラギノ角ゴ Pro W3" pitchFamily="-111" charset="-128"/>
              </a:rPr>
              <a:t>violations.</a:t>
            </a:r>
          </a:p>
          <a:p>
            <a:pPr lvl="1"/>
            <a:r>
              <a:rPr lang="en-US" dirty="0" smtClean="0">
                <a:ea typeface="ヒラギノ角ゴ Pro W3" pitchFamily="-111" charset="-128"/>
                <a:cs typeface="ヒラギノ角ゴ Pro W3" pitchFamily="-111" charset="-128"/>
              </a:rPr>
              <a:t>Investigations </a:t>
            </a:r>
            <a:r>
              <a:rPr lang="en-US" dirty="0">
                <a:ea typeface="ヒラギノ角ゴ Pro W3" pitchFamily="-111" charset="-128"/>
                <a:cs typeface="ヒラギノ角ゴ Pro W3" pitchFamily="-111" charset="-128"/>
              </a:rPr>
              <a:t>could go to court </a:t>
            </a:r>
            <a:r>
              <a:rPr lang="en-US" dirty="0" smtClean="0">
                <a:ea typeface="ヒラギノ角ゴ Pro W3" pitchFamily="-111" charset="-128"/>
                <a:cs typeface="ヒラギノ角ゴ Pro W3" pitchFamily="-111" charset="-128"/>
              </a:rPr>
              <a:t>proceedings.</a:t>
            </a:r>
          </a:p>
          <a:p>
            <a:r>
              <a:rPr lang="en-US" dirty="0"/>
              <a:t>As a potential first responder, you </a:t>
            </a:r>
            <a:r>
              <a:rPr lang="en-US" dirty="0" smtClean="0"/>
              <a:t>should always </a:t>
            </a:r>
            <a:r>
              <a:rPr lang="en-US" dirty="0"/>
              <a:t>seek legal counsel</a:t>
            </a:r>
            <a:r>
              <a:rPr lang="en-US" dirty="0" smtClean="0"/>
              <a:t>.</a:t>
            </a:r>
            <a:endParaRPr lang="en-US" altLang="en-US" dirty="0" smtClean="0"/>
          </a:p>
        </p:txBody>
      </p:sp>
    </p:spTree>
    <p:extLst>
      <p:ext uri="{BB962C8B-B14F-4D97-AF65-F5344CB8AC3E}">
        <p14:creationId xmlns:p14="http://schemas.microsoft.com/office/powerpoint/2010/main" val="14879402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a:t>
            </a:r>
          </a:p>
        </p:txBody>
      </p:sp>
      <p:sp>
        <p:nvSpPr>
          <p:cNvPr id="3" name="Content Placeholder 2"/>
          <p:cNvSpPr>
            <a:spLocks noGrp="1"/>
          </p:cNvSpPr>
          <p:nvPr>
            <p:ph idx="1"/>
          </p:nvPr>
        </p:nvSpPr>
        <p:spPr>
          <a:xfrm>
            <a:off x="457200" y="1981200"/>
            <a:ext cx="8412480" cy="4144963"/>
          </a:xfrm>
        </p:spPr>
        <p:txBody>
          <a:bodyPr/>
          <a:lstStyle/>
          <a:p>
            <a:r>
              <a:rPr lang="en-US" b="1" dirty="0"/>
              <a:t>Evidence</a:t>
            </a:r>
            <a:r>
              <a:rPr lang="en-US" dirty="0"/>
              <a:t> consists of the documents, verbal statements, and material objects that are admissible in a court of law</a:t>
            </a:r>
            <a:r>
              <a:rPr lang="en-US" dirty="0" smtClean="0"/>
              <a:t>.</a:t>
            </a:r>
          </a:p>
          <a:p>
            <a:pPr lvl="1"/>
            <a:r>
              <a:rPr lang="en-US" dirty="0" smtClean="0"/>
              <a:t>The submission of evidence is challenging, but it is even more challenging when computers are used.</a:t>
            </a:r>
          </a:p>
          <a:p>
            <a:pPr lvl="2"/>
            <a:r>
              <a:rPr lang="en-US" dirty="0" smtClean="0"/>
              <a:t>People involved may not be technically educated and thus may not fully understand what</a:t>
            </a:r>
            <a:r>
              <a:rPr lang="en-US" dirty="0"/>
              <a:t> </a:t>
            </a:r>
            <a:r>
              <a:rPr lang="en-US" dirty="0" smtClean="0"/>
              <a:t>has happened.</a:t>
            </a:r>
          </a:p>
          <a:p>
            <a:pPr lvl="1"/>
            <a:r>
              <a:rPr lang="en-US" dirty="0"/>
              <a:t>Computer evidence presents </a:t>
            </a:r>
            <a:r>
              <a:rPr lang="en-US" dirty="0" smtClean="0"/>
              <a:t>more challenges.</a:t>
            </a:r>
          </a:p>
          <a:p>
            <a:pPr lvl="2"/>
            <a:r>
              <a:rPr lang="en-US" dirty="0" smtClean="0"/>
              <a:t>Data cannot </a:t>
            </a:r>
            <a:r>
              <a:rPr lang="en-US" dirty="0"/>
              <a:t>be experienced with the physical </a:t>
            </a:r>
            <a:r>
              <a:rPr lang="en-US" dirty="0" smtClean="0"/>
              <a:t>senses.</a:t>
            </a:r>
          </a:p>
          <a:p>
            <a:pPr lvl="1"/>
            <a:r>
              <a:rPr lang="en-US" dirty="0"/>
              <a:t>Bits of data are merely magnetic pulses on </a:t>
            </a:r>
            <a:r>
              <a:rPr lang="en-US" dirty="0" smtClean="0"/>
              <a:t>a storage device.</a:t>
            </a:r>
            <a:endParaRPr lang="en-US" dirty="0"/>
          </a:p>
        </p:txBody>
      </p:sp>
    </p:spTree>
    <p:extLst>
      <p:ext uri="{BB962C8B-B14F-4D97-AF65-F5344CB8AC3E}">
        <p14:creationId xmlns:p14="http://schemas.microsoft.com/office/powerpoint/2010/main" val="9311032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Evidence</a:t>
            </a:r>
          </a:p>
        </p:txBody>
      </p:sp>
      <p:sp>
        <p:nvSpPr>
          <p:cNvPr id="3" name="Content Placeholder 2"/>
          <p:cNvSpPr>
            <a:spLocks noGrp="1"/>
          </p:cNvSpPr>
          <p:nvPr>
            <p:ph idx="1"/>
          </p:nvPr>
        </p:nvSpPr>
        <p:spPr/>
        <p:txBody>
          <a:bodyPr/>
          <a:lstStyle/>
          <a:p>
            <a:r>
              <a:rPr lang="en-US" b="1" dirty="0" smtClean="0"/>
              <a:t>Direct evidence</a:t>
            </a:r>
            <a:r>
              <a:rPr lang="en-US" dirty="0"/>
              <a:t> – Oral testimony that proves a specific fact (such as an eyewitness’s statement</a:t>
            </a:r>
            <a:r>
              <a:rPr lang="en-US" dirty="0" smtClean="0"/>
              <a:t>)</a:t>
            </a:r>
          </a:p>
          <a:p>
            <a:pPr lvl="1"/>
            <a:r>
              <a:rPr lang="en-US" dirty="0" smtClean="0"/>
              <a:t>The </a:t>
            </a:r>
            <a:r>
              <a:rPr lang="en-US" dirty="0"/>
              <a:t>knowledge of the facts is obtained through the five senses of the witness, with no inferences or presumptions.</a:t>
            </a:r>
          </a:p>
          <a:p>
            <a:r>
              <a:rPr lang="en-US" b="1" dirty="0" smtClean="0"/>
              <a:t>Real evidence</a:t>
            </a:r>
            <a:r>
              <a:rPr lang="en-US" dirty="0"/>
              <a:t> – Also known as associative or physical evidence, this includes tangible objects that prove or disprove a </a:t>
            </a:r>
            <a:r>
              <a:rPr lang="en-US" dirty="0" smtClean="0"/>
              <a:t>fact</a:t>
            </a:r>
          </a:p>
          <a:p>
            <a:pPr lvl="1"/>
            <a:r>
              <a:rPr lang="en-US" dirty="0" smtClean="0"/>
              <a:t>Physical </a:t>
            </a:r>
            <a:r>
              <a:rPr lang="en-US" dirty="0"/>
              <a:t>evidence links the suspect to the scene of a </a:t>
            </a:r>
            <a:r>
              <a:rPr lang="en-US" dirty="0" smtClean="0"/>
              <a:t>crime.</a:t>
            </a:r>
            <a:endParaRPr lang="en-US" dirty="0"/>
          </a:p>
        </p:txBody>
      </p:sp>
    </p:spTree>
    <p:extLst>
      <p:ext uri="{BB962C8B-B14F-4D97-AF65-F5344CB8AC3E}">
        <p14:creationId xmlns:p14="http://schemas.microsoft.com/office/powerpoint/2010/main" val="532584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 Role of People in Security</Template>
  <TotalTime>6056</TotalTime>
  <Words>9062</Words>
  <Application>Microsoft Office PowerPoint</Application>
  <PresentationFormat>On-screen Show (4:3)</PresentationFormat>
  <Paragraphs>488</Paragraphs>
  <Slides>64</Slides>
  <Notes>60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ＭＳ Ｐゴシック</vt:lpstr>
      <vt:lpstr>ヒラギノ角ゴ Pro W3</vt:lpstr>
      <vt:lpstr>Arial</vt:lpstr>
      <vt:lpstr>Calibri</vt:lpstr>
      <vt:lpstr>Century</vt:lpstr>
      <vt:lpstr>Office Theme</vt:lpstr>
      <vt:lpstr>Module 12 Computer Forensics</vt:lpstr>
      <vt:lpstr>Module 12 Learning Objectives</vt:lpstr>
      <vt:lpstr>Module 12 Learning Resources</vt:lpstr>
      <vt:lpstr>Key Terms</vt:lpstr>
      <vt:lpstr>Key Terms (continued)</vt:lpstr>
      <vt:lpstr>Introduction</vt:lpstr>
      <vt:lpstr>Introduction (continued)</vt:lpstr>
      <vt:lpstr>Evidence</vt:lpstr>
      <vt:lpstr>Types of Evidence</vt:lpstr>
      <vt:lpstr>Types of Evidence (continued)</vt:lpstr>
      <vt:lpstr>Standards for Evidence</vt:lpstr>
      <vt:lpstr>Standards for Evidence (continued)</vt:lpstr>
      <vt:lpstr>Standards for Evidence (continued)</vt:lpstr>
      <vt:lpstr>Standards for Evidence (continued)</vt:lpstr>
      <vt:lpstr>Three Rules Regarding Evidence</vt:lpstr>
      <vt:lpstr>Three Rules Regarding Evidence (continued)</vt:lpstr>
      <vt:lpstr>Forensic Process</vt:lpstr>
      <vt:lpstr>Forensic Process (continued)</vt:lpstr>
      <vt:lpstr>Forensic Process (continued)</vt:lpstr>
      <vt:lpstr>Forensic Process (continued)</vt:lpstr>
      <vt:lpstr>Acquiring Evidence</vt:lpstr>
      <vt:lpstr>Acquiring Evidence (continued)</vt:lpstr>
      <vt:lpstr>Acquiring Evidence (continued)</vt:lpstr>
      <vt:lpstr>Acquiring Evidence (continued)</vt:lpstr>
      <vt:lpstr>Acquiring Evidence (continued)</vt:lpstr>
      <vt:lpstr>PowerPoint Presentation</vt:lpstr>
      <vt:lpstr>PowerPoint Presentation</vt:lpstr>
      <vt:lpstr>Identifying Evidence</vt:lpstr>
      <vt:lpstr>Protecting Evidence</vt:lpstr>
      <vt:lpstr>Transporting Evidence</vt:lpstr>
      <vt:lpstr>Storing Evidence</vt:lpstr>
      <vt:lpstr>Conducting the Investigation</vt:lpstr>
      <vt:lpstr>Conducting the Investigation (continued)</vt:lpstr>
      <vt:lpstr>Conducting the Investigation (continued)</vt:lpstr>
      <vt:lpstr>PowerPoint Presentation</vt:lpstr>
      <vt:lpstr>Analysis</vt:lpstr>
      <vt:lpstr>Chain of Custody</vt:lpstr>
      <vt:lpstr>Chain of Custody (continued)</vt:lpstr>
      <vt:lpstr>Chain of Custody (continued)</vt:lpstr>
      <vt:lpstr>Message Digest and Hash</vt:lpstr>
      <vt:lpstr>Message Digest and Hash (continued)</vt:lpstr>
      <vt:lpstr>Host Forensics</vt:lpstr>
      <vt:lpstr>File Systems</vt:lpstr>
      <vt:lpstr>File Systems (continued)</vt:lpstr>
      <vt:lpstr>File Systems (continued)</vt:lpstr>
      <vt:lpstr>File Systems (continued)</vt:lpstr>
      <vt:lpstr>File Systems (continued)</vt:lpstr>
      <vt:lpstr>Streams</vt:lpstr>
      <vt:lpstr>Streams (continued)</vt:lpstr>
      <vt:lpstr>Windows Metadata</vt:lpstr>
      <vt:lpstr>Windows Metadata (continued)</vt:lpstr>
      <vt:lpstr>Linux Metadata</vt:lpstr>
      <vt:lpstr>Linux Metadata (continued)</vt:lpstr>
      <vt:lpstr>Linux Metadata (continued)</vt:lpstr>
      <vt:lpstr>Device Forensics</vt:lpstr>
      <vt:lpstr>Network Forensics</vt:lpstr>
      <vt:lpstr>E-Discovery</vt:lpstr>
      <vt:lpstr>Reference Model</vt:lpstr>
      <vt:lpstr>PowerPoint Presentation</vt:lpstr>
      <vt:lpstr>Big Data</vt:lpstr>
      <vt:lpstr>Cloud</vt:lpstr>
      <vt:lpstr>Cloud (continued)</vt:lpstr>
      <vt:lpstr>Chapter Summary</vt:lpstr>
      <vt:lpstr>Module 12 Tutorial 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Security</dc:title>
  <dc:creator>Dee Mike</dc:creator>
  <cp:lastModifiedBy>Jianming Yong</cp:lastModifiedBy>
  <cp:revision>458</cp:revision>
  <cp:lastPrinted>2015-10-20T12:14:04Z</cp:lastPrinted>
  <dcterms:created xsi:type="dcterms:W3CDTF">2010-03-19T19:23:12Z</dcterms:created>
  <dcterms:modified xsi:type="dcterms:W3CDTF">2018-11-14T08:54:18Z</dcterms:modified>
</cp:coreProperties>
</file>