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82"/>
  </p:notesMasterIdLst>
  <p:handoutMasterIdLst>
    <p:handoutMasterId r:id="rId83"/>
  </p:handoutMasterIdLst>
  <p:sldIdLst>
    <p:sldId id="324" r:id="rId2"/>
    <p:sldId id="325" r:id="rId3"/>
    <p:sldId id="326"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21"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0" autoAdjust="0"/>
    <p:restoredTop sz="79900" autoAdjust="0"/>
  </p:normalViewPr>
  <p:slideViewPr>
    <p:cSldViewPr>
      <p:cViewPr varScale="1">
        <p:scale>
          <a:sx n="58" d="100"/>
          <a:sy n="58" d="100"/>
        </p:scale>
        <p:origin x="1578"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Acceptable use policy (AUP)</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 policy that communicates to users what specific uses of computer resources are permitted.</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Biometrics </a:t>
            </a:r>
            <a:r>
              <a:rPr lang="en-US" altLang="en-US" dirty="0" smtClean="0">
                <a:latin typeface="Arial" panose="020B0604020202020204" pitchFamily="34" charset="0"/>
                <a:ea typeface="ヒラギノ角ゴ Pro W3" pitchFamily="-112" charset="-128"/>
              </a:rPr>
              <a:t>– Used to verify an individual’s identity to the system or network using something unique about the individual, such as a fingerprint, for the verification process. Examples include fingerprints, retinal scans, hand and facial geometry, and voice analysis.</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Bluetooth</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An RF technology used for short-range networking.</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Business partnership agreement (BPA)</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 written agreement defining the terms and conditions of a business partnership.</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Due care</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The degree of care that a reasonable person would exercise under similar circumstances.</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Due diligence</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The reasonable steps a person or entity would take in order to satisfy legal or contractual requirements—commonly used when buying or selling something of significant value.</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Guidelines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Recommendations relating to a policy.</a:t>
            </a:r>
          </a:p>
          <a:p>
            <a:r>
              <a:rPr lang="en-US" altLang="en-US" u="sng" dirty="0" smtClean="0">
                <a:latin typeface="Arial" panose="020B0604020202020204" pitchFamily="34" charset="0"/>
                <a:ea typeface="ＭＳ Ｐゴシック" panose="020B0600070205080204" pitchFamily="34" charset="-128"/>
              </a:rPr>
              <a:t>Heating, ventilation, and air conditioning (HVAC)</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The systems used to heat and cool air in a building or structure.</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IEEE 802.11</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 family of standards that describe network protocols for wireless devices.</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Incident response policy</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Policies and procedures that </a:t>
            </a:r>
            <a:r>
              <a:rPr lang="en-US" altLang="en-US" dirty="0" smtClean="0">
                <a:latin typeface="Arial" panose="020B0604020202020204" pitchFamily="34" charset="0"/>
                <a:ea typeface="ＭＳ Ｐゴシック" panose="020B0600070205080204" pitchFamily="34" charset="-128"/>
              </a:rPr>
              <a:t>outline how the organization will prepare for security incidents and respond to them when they occur.</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Interconnection security agreement (ISA)</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An agreement between parties to establish procedures for mutual cooperation and coordination between them with respect to security requirements associated with their joint project.</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6A5CEFAB-0673-4A78-A2B4-46E1E1240546}" type="slidenum">
              <a:rPr lang="en-US" altLang="en-US" smtClean="0"/>
              <a:pPr/>
              <a:t>4</a:t>
            </a:fld>
            <a:endParaRPr lang="en-US" altLang="en-US" dirty="0" smtClean="0"/>
          </a:p>
        </p:txBody>
      </p:sp>
    </p:spTree>
    <p:extLst>
      <p:ext uri="{BB962C8B-B14F-4D97-AF65-F5344CB8AC3E}">
        <p14:creationId xmlns:p14="http://schemas.microsoft.com/office/powerpoint/2010/main" val="3606457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Many potential intruders have learned the value of dumpster diving. An organization must be concerned about not only paper trash and discarded objects, but also the information stored on discarded objects such as computers. Several government organizations have been embarrassed when old computers sold to salvagers proved to contain sensitive documents on their hard drives. It is critical for every organization to have a strong </a:t>
            </a:r>
            <a:r>
              <a:rPr lang="en-US" altLang="en-US" i="1" dirty="0" smtClean="0">
                <a:latin typeface="Arial" panose="020B0604020202020204" pitchFamily="34" charset="0"/>
                <a:ea typeface="ＭＳ Ｐゴシック" panose="020B0600070205080204" pitchFamily="34" charset="-128"/>
              </a:rPr>
              <a:t>disposal and destruction policy </a:t>
            </a:r>
            <a:r>
              <a:rPr lang="en-US" altLang="en-US" dirty="0" smtClean="0">
                <a:latin typeface="Arial" panose="020B0604020202020204" pitchFamily="34" charset="0"/>
                <a:ea typeface="ＭＳ Ｐゴシック" panose="020B0600070205080204" pitchFamily="34" charset="-128"/>
              </a:rPr>
              <a:t>and related procedures.</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A58468B6-134F-4460-BD85-DDA42001C26E}" type="slidenum">
              <a:rPr lang="en-US" altLang="en-US" smtClean="0"/>
              <a:pPr/>
              <a:t>18</a:t>
            </a:fld>
            <a:endParaRPr lang="en-US" altLang="en-US" dirty="0" smtClean="0"/>
          </a:p>
        </p:txBody>
      </p:sp>
    </p:spTree>
    <p:extLst>
      <p:ext uri="{BB962C8B-B14F-4D97-AF65-F5344CB8AC3E}">
        <p14:creationId xmlns:p14="http://schemas.microsoft.com/office/powerpoint/2010/main" val="3318374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By outlining a code of ethics, the organization can encourage an environment that is conducive to integrity and high ethical standards. For additional ideas on possible codes of ethics, check professional organizations such as the Institute for Electrical and Electronics Engineers (IEEE), the Association for Computing Machinery (ACM), or the Information Systems Security Association (ISSA).</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849153C-5CA0-45CE-85E8-9E9450E42DF8}" type="slidenum">
              <a:rPr lang="en-US" altLang="en-US" smtClean="0"/>
              <a:pPr/>
              <a:t>20</a:t>
            </a:fld>
            <a:endParaRPr lang="en-US" altLang="en-US" dirty="0" smtClean="0"/>
          </a:p>
        </p:txBody>
      </p:sp>
    </p:spTree>
    <p:extLst>
      <p:ext uri="{BB962C8B-B14F-4D97-AF65-F5344CB8AC3E}">
        <p14:creationId xmlns:p14="http://schemas.microsoft.com/office/powerpoint/2010/main" val="345949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Benefit of job rotation</a:t>
            </a:r>
            <a:r>
              <a:rPr lang="en-US" altLang="en-US" dirty="0" smtClean="0">
                <a:latin typeface="Arial" panose="020B0604020202020204" pitchFamily="34" charset="0"/>
                <a:ea typeface="ＭＳ Ｐゴシック" panose="020B0600070205080204" pitchFamily="34" charset="-128"/>
              </a:rPr>
              <a:t>:</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If all security tasks are the domain of one employee, and that individual leaves suddenly, security at the organization could suffer. On the other hand, if security tasks are understood by many different individuals, the loss of any one individual has less of an impact on the organization.</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6431E113-99B9-4D42-9320-882CE3E74C92}" type="slidenum">
              <a:rPr lang="en-US" altLang="en-US" smtClean="0"/>
              <a:pPr/>
              <a:t>21</a:t>
            </a:fld>
            <a:endParaRPr lang="en-US" altLang="en-US" dirty="0" smtClean="0"/>
          </a:p>
        </p:txBody>
      </p:sp>
    </p:spTree>
    <p:extLst>
      <p:ext uri="{BB962C8B-B14F-4D97-AF65-F5344CB8AC3E}">
        <p14:creationId xmlns:p14="http://schemas.microsoft.com/office/powerpoint/2010/main" val="54004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It is becoming common for organizations to run background checks on prospective employees and to check the references prospective employees supply. Frequently, organizations require drug testing, check for any past criminal activity, verify claimed educational credentials, and confirm reported work history. For highly sensitive environments, special security background investigations can also be required.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If the change can be construed as a negative personnel action (such as a demotion), supervisors should be alerted to watch for changes in behavior that might indicate the employee is contemplating or conducting unauthorized activity. It is likely that the employee will be upset, and whether he acts on this to the detriment of the company is something that needs to be guarded against. In the case of a demotion, the individual may also lose certain privileges or access rights, and these changes should be made quickly so as to lessen the likelihood that the employee will destroy previously accessible data if he becomes disgruntled and decides to take revenge on the organization.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If the employee is promoted, privileges may still change, but the need to make the change to access privileges may not be as urgent, though it should still be accomplished as quickly as possible. If the move is a lateral one, changes may also need to take place, and again they should be accomplished as quickly as possible.</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B0C88C9-F321-4C52-A194-70890C0C35C7}" type="slidenum">
              <a:rPr lang="en-US" altLang="en-US" smtClean="0"/>
              <a:pPr/>
              <a:t>22</a:t>
            </a:fld>
            <a:endParaRPr lang="en-US" altLang="en-US" dirty="0" smtClean="0"/>
          </a:p>
        </p:txBody>
      </p:sp>
    </p:spTree>
    <p:extLst>
      <p:ext uri="{BB962C8B-B14F-4D97-AF65-F5344CB8AC3E}">
        <p14:creationId xmlns:p14="http://schemas.microsoft.com/office/powerpoint/2010/main" val="227082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An employee leaving an organization can be either a positive or a negative action.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Combinations should be quickly changed once an employee has been informed of their termination. Access cards, keys, and badges should be collected; the employee should be escorted to her desk and watched as she packs personal belongings; and then she should be escorted from the building.</a:t>
            </a:r>
          </a:p>
          <a:p>
            <a:endParaRPr lang="en-US" altLang="en-US"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Note:</a:t>
            </a:r>
            <a:r>
              <a:rPr lang="en-US" altLang="en-US" dirty="0" smtClean="0">
                <a:latin typeface="Arial" panose="020B0604020202020204" pitchFamily="34" charset="0"/>
                <a:ea typeface="ＭＳ Ｐゴシック" panose="020B0600070205080204" pitchFamily="34" charset="-128"/>
              </a:rPr>
              <a:t> It is better to give a potentially disgruntled employee several weeks of paid vacation than to have him trash sensitive files to which he has access. Because employees typically know the pattern of management behavior with respect to termination, doing the right thing will pay dividends in the future for a firm.</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3F08AB2-FA5F-4444-96B9-17DB8F9A2A2A}" type="slidenum">
              <a:rPr lang="en-US" altLang="en-US" smtClean="0"/>
              <a:pPr/>
              <a:t>23</a:t>
            </a:fld>
            <a:endParaRPr lang="en-US" altLang="en-US" dirty="0" smtClean="0"/>
          </a:p>
        </p:txBody>
      </p:sp>
    </p:spTree>
    <p:extLst>
      <p:ext uri="{BB962C8B-B14F-4D97-AF65-F5344CB8AC3E}">
        <p14:creationId xmlns:p14="http://schemas.microsoft.com/office/powerpoint/2010/main" val="2101255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Organizations have provided vacation time to their employees for many years. Few, however, force employees to take this time if they don’t want to. From a security standpoint, an employee who never takes time off might be involved in nefarious activity, such as fraud or  embezzlement, and might be afraid that if he leaves on vacation, the organization will discover his illicit activities. As a result, requiring employees to use their vacation time through a policy of mandatory vacations can be security protection mechanism. Using mandatory vacations as a tool to detect fraud will require that somebody else also be trained in the functions of the employee who is on vacation. Having a second person familiar with security procedures is also a good policy in case something happens to the primary employee.</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BDAC93A-E404-4C68-BEE8-52DC579504B8}" type="slidenum">
              <a:rPr lang="en-US" altLang="en-US" smtClean="0"/>
              <a:pPr/>
              <a:t>24</a:t>
            </a:fld>
            <a:endParaRPr lang="en-US" altLang="en-US" dirty="0" smtClean="0"/>
          </a:p>
        </p:txBody>
      </p:sp>
    </p:spTree>
    <p:extLst>
      <p:ext uri="{BB962C8B-B14F-4D97-AF65-F5344CB8AC3E}">
        <p14:creationId xmlns:p14="http://schemas.microsoft.com/office/powerpoint/2010/main" val="413689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Just as it is important to manage the on- and off-boarding processes of company personnel, it is important to consider the same types of elements when making arrangements with third parties. Agreements with business partners tend to be fairly specific with respect to terms associated with mutual expectations associated with the process of the business. Considerations regarding the on-boarding and off-boarding processes are important, especially the off-boarding. When a contract arrangement with a third party comes to an end, issues as to data retention and destruction by the third party need to be addressed. These considerations need to be made prior to the establishment of the relationship, not added at the time that it is coming to an end.</a:t>
            </a:r>
          </a:p>
          <a:p>
            <a:endParaRPr lang="en-US" altLang="en-US"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Note</a:t>
            </a:r>
            <a:r>
              <a:rPr lang="en-US" altLang="en-US" dirty="0" smtClean="0">
                <a:latin typeface="Arial" panose="020B0604020202020204" pitchFamily="34" charset="0"/>
                <a:ea typeface="ＭＳ Ｐゴシック" panose="020B0600070205080204" pitchFamily="34" charset="-128"/>
              </a:rPr>
              <a:t>: On-boarding and off-boarding business procedures should be well documented to ensure compliance with legal requirements.</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8732F5E2-B24A-40C1-A3BE-32E940C917F3}" type="slidenum">
              <a:rPr lang="en-US" altLang="en-US" smtClean="0"/>
              <a:pPr/>
              <a:t>25</a:t>
            </a:fld>
            <a:endParaRPr lang="en-US" altLang="en-US" dirty="0" smtClean="0"/>
          </a:p>
        </p:txBody>
      </p:sp>
    </p:spTree>
    <p:extLst>
      <p:ext uri="{BB962C8B-B14F-4D97-AF65-F5344CB8AC3E}">
        <p14:creationId xmlns:p14="http://schemas.microsoft.com/office/powerpoint/2010/main" val="268168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 rise of social media networks has changed many aspects of business. Whether used for marketing, communications, customer relations, or some other purpose, social media networks can be considered a form of third party. One of the challenges in working with social media networks and/or applications is their terms of use. While a relationship with a typical third party involves a negotiated set of agreements with respect to requirements, there is no negotiation with social media networks. The only option is to adopt their terms of service, so it is important to understand the implications of these terms with respect to the business use of the social network.</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168CD25-EBAF-4D99-A38D-091EEE529699}" type="slidenum">
              <a:rPr lang="en-US" altLang="en-US" smtClean="0"/>
              <a:pPr/>
              <a:t>26</a:t>
            </a:fld>
            <a:endParaRPr lang="en-US" altLang="en-US" dirty="0" smtClean="0"/>
          </a:p>
        </p:txBody>
      </p:sp>
    </p:spTree>
    <p:extLst>
      <p:ext uri="{BB962C8B-B14F-4D97-AF65-F5344CB8AC3E}">
        <p14:creationId xmlns:p14="http://schemas.microsoft.com/office/powerpoint/2010/main" val="4017683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 AUP should clearly delineate what activities are not allowed. It should address issues such as the use of resources to conduct personal business, installation of hardware or software, remote access to systems and networks, the copying of company-owned software, and the responsibility of users to protect company assets, including data, software, and hardware. Statements regarding possible penalties for ignoring any of the policies (such as termination) should also be included.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Related to appropriate use of the organization’s computer systems and networks by employees is the appropriate use by the organization. The most important of such issues is whether the organization considers it appropriate to monitor the employees’ use of the systems and network.</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If monitoring is considered appropriate, the organization should include a statement to this effect in the banner that appears at login. This repeatedly warns employees, and possible intruders, that their actions are subject to monitoring and that any misuse of the system will not be tolerated. Should the organization need to use in a civil or criminal case any information gathered during monitoring, the issue of whether the employee had an expectation of privacy, or whether it was even legal for the organization to be monitoring, is simplified if the organization can point to a statement that is always displayed that instructs users that use of the system constitutes consent to monitoring. Before any monitoring is conducted, or the actual wording on the warning message is created, the organization’s legal counsel should be consulted to determine the appropriate way to address this issue in the particular jurisdiction.</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1101439-AB8C-48E1-A4CF-463257EB942C}" type="slidenum">
              <a:rPr lang="en-US" altLang="en-US" smtClean="0"/>
              <a:pPr/>
              <a:t>27</a:t>
            </a:fld>
            <a:endParaRPr lang="en-US" altLang="en-US" dirty="0" smtClean="0"/>
          </a:p>
        </p:txBody>
      </p:sp>
    </p:spTree>
    <p:extLst>
      <p:ext uri="{BB962C8B-B14F-4D97-AF65-F5344CB8AC3E}">
        <p14:creationId xmlns:p14="http://schemas.microsoft.com/office/powerpoint/2010/main" val="57143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 Internet provides a tremendous temptation for employees to waste hours as they surf the Web for the scores of games from the previous night, conduct quick online stock transactions, or read the review of the latest blockbuster movie everyone is talking about. In addition, allowing employees to visit sites that may be considered offensive to others (such as pornographic or hate sites) can open the company to accusations of condoning a hostile work environment and result in legal liability.</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082AEEF7-7C37-457E-9B51-E06C6BD21F19}" type="slidenum">
              <a:rPr lang="en-US" altLang="en-US" smtClean="0"/>
              <a:pPr/>
              <a:t>28</a:t>
            </a:fld>
            <a:endParaRPr lang="en-US" altLang="en-US" dirty="0" smtClean="0"/>
          </a:p>
        </p:txBody>
      </p:sp>
    </p:spTree>
    <p:extLst>
      <p:ext uri="{BB962C8B-B14F-4D97-AF65-F5344CB8AC3E}">
        <p14:creationId xmlns:p14="http://schemas.microsoft.com/office/powerpoint/2010/main" val="1862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Memorandum of understanding (MOU)</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 document executed between two parties that defines some form of agreement.</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Physical security</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The policies, procedures, and actions taken to regulate actual physical access to and the environment of computing equipment.</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Policies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ヒラギノ角ゴ Pro W3" pitchFamily="-112" charset="-128"/>
              </a:rPr>
              <a:t>Policies </a:t>
            </a:r>
            <a:r>
              <a:rPr lang="en-US" altLang="en-US" dirty="0" smtClean="0">
                <a:latin typeface="Arial" panose="020B0604020202020204" pitchFamily="34" charset="0"/>
                <a:ea typeface="ＭＳ Ｐゴシック" panose="020B0600070205080204" pitchFamily="34" charset="-128"/>
              </a:rPr>
              <a:t>are high-level, broad statements of what the organization wants to accomplish. They are made by management when laying out the organization’s position on some issue.</a:t>
            </a:r>
          </a:p>
          <a:p>
            <a:r>
              <a:rPr lang="en-US" altLang="en-US" u="sng" dirty="0" smtClean="0">
                <a:latin typeface="Arial" panose="020B0604020202020204" pitchFamily="34" charset="0"/>
                <a:ea typeface="ＭＳ Ｐゴシック" panose="020B0600070205080204" pitchFamily="34" charset="-128"/>
              </a:rPr>
              <a:t>Procedures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Procedures</a:t>
            </a:r>
            <a:r>
              <a:rPr lang="en-US" altLang="en-US" b="1"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are the step-by-step instructions on how to implement policies in the organization. They describe exactly how employees are expected to act in a given situation or to accomplish a specific task.</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Security policy</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The security policy is a high-level statement produced by senior management that outlines both what security means to the organization and the organization’s goals for security.</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Service level agreement (SLA)</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An agreement between parties concerning the expected or contracted uptime associated with a system.</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Standards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ヒラギノ角ゴ Pro W3" pitchFamily="-112" charset="-128"/>
              </a:rPr>
              <a:t>Standards </a:t>
            </a:r>
            <a:r>
              <a:rPr lang="en-US" altLang="en-US" dirty="0" smtClean="0">
                <a:latin typeface="Arial" panose="020B0604020202020204" pitchFamily="34" charset="0"/>
                <a:ea typeface="ＭＳ Ｐゴシック" panose="020B0600070205080204" pitchFamily="34" charset="-128"/>
              </a:rPr>
              <a:t>are mandatory elements regarding the implementation of a policy. They are accepted specifications that provide specific details on how a policy is to be enforced. Some standards are externally driven.</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TEMPEST</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ヒラギノ角ゴ Pro W3" pitchFamily="-112" charset="-128"/>
              </a:rPr>
              <a:t>The U.S. military’s name for the field associated with electromagnetic eavesdropping on signals emitted by electronic equipment. See also Van Eck phenomenon.</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Uninterruptible power supply (UPS)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 source of power (generally a battery) designed to provide uninterrupted power to a computer system in the event of a temporary loss of power.</a:t>
            </a:r>
            <a:r>
              <a:rPr lang="en-US" altLang="en-US" u="sng" dirty="0" smtClean="0">
                <a:latin typeface="Arial" panose="020B0604020202020204" pitchFamily="34" charset="0"/>
                <a:ea typeface="ＭＳ Ｐゴシック" panose="020B0600070205080204" pitchFamily="34" charset="-128"/>
              </a:rPr>
              <a:t/>
            </a:r>
            <a:br>
              <a:rPr lang="en-US" altLang="en-US" u="sng" dirty="0" smtClean="0">
                <a:latin typeface="Arial" panose="020B0604020202020204" pitchFamily="34" charset="0"/>
                <a:ea typeface="ＭＳ Ｐゴシック" panose="020B0600070205080204" pitchFamily="34" charset="-128"/>
              </a:rPr>
            </a:br>
            <a:r>
              <a:rPr lang="en-US" altLang="en-US" u="sng" dirty="0" smtClean="0">
                <a:latin typeface="Arial" panose="020B0604020202020204" pitchFamily="34" charset="0"/>
                <a:ea typeface="ＭＳ Ｐゴシック" panose="020B0600070205080204" pitchFamily="34" charset="-128"/>
              </a:rPr>
              <a:t>User habits</a:t>
            </a:r>
            <a:r>
              <a:rPr lang="en-US"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ヒラギノ角ゴ Pro W3" pitchFamily="-112" charset="-128"/>
              </a:rPr>
              <a:t>–</a:t>
            </a:r>
            <a:r>
              <a:rPr lang="en-US" altLang="en-US" i="1"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ＭＳ Ｐゴシック" panose="020B0600070205080204" pitchFamily="34" charset="-128"/>
              </a:rPr>
              <a:t>Are a front-line security tool in engaging the workforce to improve the overall security posture of an organization.</a:t>
            </a:r>
            <a:endParaRPr lang="en-US" altLang="en-US" u="sng" dirty="0" smtClean="0">
              <a:latin typeface="Arial" panose="020B0604020202020204" pitchFamily="34" charset="0"/>
              <a:ea typeface="ＭＳ Ｐゴシック" panose="020B0600070205080204" pitchFamily="34"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BFD49F2-9835-4BC8-A2A7-805DD0C2E39E}" type="slidenum">
              <a:rPr lang="en-US" altLang="en-US" smtClean="0"/>
              <a:pPr/>
              <a:t>5</a:t>
            </a:fld>
            <a:endParaRPr lang="en-US" altLang="en-US" dirty="0" smtClean="0"/>
          </a:p>
        </p:txBody>
      </p:sp>
    </p:spTree>
    <p:extLst>
      <p:ext uri="{BB962C8B-B14F-4D97-AF65-F5344CB8AC3E}">
        <p14:creationId xmlns:p14="http://schemas.microsoft.com/office/powerpoint/2010/main" val="400313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This policy should spell out whether nonwork e-mail traffic is allowed at all or is at least severely restricted. It needs to cover the type of message that would be considered inappropriate to send to other employees (for example, no offensive language, no sex-related or ethnic jokes, no harassment, and so on). The policy should also specify any disclaimers that must be attached to an employee’s message sent to an individual outside the company. The policy should remind employees of the risks of clicking on links in e-mails, or opening attachments, as these can be social engineering attacks.</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A941DF81-4FEE-48D5-AF10-9793D0702BCA}" type="slidenum">
              <a:rPr lang="en-US" altLang="en-US" smtClean="0"/>
              <a:pPr/>
              <a:t>29</a:t>
            </a:fld>
            <a:endParaRPr lang="en-US" altLang="en-US" dirty="0" smtClean="0"/>
          </a:p>
        </p:txBody>
      </p:sp>
    </p:spTree>
    <p:extLst>
      <p:ext uri="{BB962C8B-B14F-4D97-AF65-F5344CB8AC3E}">
        <p14:creationId xmlns:p14="http://schemas.microsoft.com/office/powerpoint/2010/main" val="394120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Preventing access to information is also important in the work area. Even leaving the desk area and going to the bathroom can leave information exposed and subject to compromise.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All of these elements that demonstrate the need for a clean desk are lost if employees do not make them personal. Training for clean desk activities needs to make the issue a personal one, where consequences are understood and the workplace reinforces the positive activity.</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0C8BF5E-0DC6-470D-94A5-BED0F72A389B}" type="slidenum">
              <a:rPr lang="en-US" altLang="en-US" smtClean="0"/>
              <a:pPr/>
              <a:t>30</a:t>
            </a:fld>
            <a:endParaRPr lang="en-US" altLang="en-US" dirty="0" smtClean="0"/>
          </a:p>
        </p:txBody>
      </p:sp>
    </p:spTree>
    <p:extLst>
      <p:ext uri="{BB962C8B-B14F-4D97-AF65-F5344CB8AC3E}">
        <p14:creationId xmlns:p14="http://schemas.microsoft.com/office/powerpoint/2010/main" val="1997559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Everyone seems to have a smartphone, a tablet, or other personal Internet device that they use in their personal lives. Bringing these to work is a natural extension of one’s normal activities, but this raises the question of what policies are appropriate before a firm allows these devices to connect to the corporate network and access company data. Like all other policies, planning is needed to define the appropriate pathway to the company objectives. Personal devices offer cost savings and positive user acceptance, and in many cases these factors make allowing BYOD a sensible decision.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Devices need to be maintained in a current, up-to-date software posture, and with certain security features, such as screen locks and passwords enabled. Remote wipe and other features should be enabled, and highly sensitive data, especially in aggregate, should not be allowed on the devices. Users should have specific training as to what is allowed and what isn’t and should be made aware of the increased responsibility associated with a mobile means of accessing corporate resources.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In some cases it may be necessary to define a policy associated with personally owned devices. This policy will describe the rules and regulations associated with use of personally owned devices with respect to corporate data, network connectivity, and security risks.</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D88A9EA1-F05E-4DDA-BF9E-16E80F94370D}" type="slidenum">
              <a:rPr lang="en-US" altLang="en-US" smtClean="0"/>
              <a:pPr/>
              <a:t>31</a:t>
            </a:fld>
            <a:endParaRPr lang="en-US" altLang="en-US" dirty="0" smtClean="0"/>
          </a:p>
        </p:txBody>
      </p:sp>
    </p:spTree>
    <p:extLst>
      <p:ext uri="{BB962C8B-B14F-4D97-AF65-F5344CB8AC3E}">
        <p14:creationId xmlns:p14="http://schemas.microsoft.com/office/powerpoint/2010/main" val="90446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Customers place an enormous amount of trust in organizations to which they provide personal information. These customers expect their information to be kept secure so that unauthorized individuals will not gain access to it and so that authorized users will not use the information in unintended ways.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9EB410F-AE9A-41B0-B949-CBC516CF920C}" type="slidenum">
              <a:rPr lang="en-US" altLang="en-US" smtClean="0"/>
              <a:pPr/>
              <a:t>32</a:t>
            </a:fld>
            <a:endParaRPr lang="en-US" altLang="en-US" dirty="0" smtClean="0"/>
          </a:p>
        </p:txBody>
      </p:sp>
    </p:spTree>
    <p:extLst>
      <p:ext uri="{BB962C8B-B14F-4D97-AF65-F5344CB8AC3E}">
        <p14:creationId xmlns:p14="http://schemas.microsoft.com/office/powerpoint/2010/main" val="3547913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Note</a:t>
            </a:r>
            <a:r>
              <a:rPr lang="en-US" altLang="en-US" dirty="0" smtClean="0">
                <a:latin typeface="Arial" panose="020B0604020202020204" pitchFamily="34" charset="0"/>
                <a:ea typeface="ＭＳ Ｐゴシック" panose="020B0600070205080204" pitchFamily="34" charset="-128"/>
              </a:rPr>
              <a:t>: </a:t>
            </a:r>
            <a:r>
              <a:rPr lang="en-US" altLang="en-US" i="1" dirty="0" smtClean="0">
                <a:latin typeface="Arial" panose="020B0604020202020204" pitchFamily="34" charset="0"/>
                <a:ea typeface="ＭＳ Ｐゴシック" panose="020B0600070205080204" pitchFamily="34" charset="-128"/>
              </a:rPr>
              <a:t>Due diligence </a:t>
            </a:r>
            <a:r>
              <a:rPr lang="en-US" altLang="en-US" dirty="0" smtClean="0">
                <a:latin typeface="Arial" panose="020B0604020202020204" pitchFamily="34" charset="0"/>
                <a:ea typeface="ＭＳ Ｐゴシック" panose="020B0600070205080204" pitchFamily="34" charset="-128"/>
              </a:rPr>
              <a:t>is the application of a specific standard of care. </a:t>
            </a:r>
            <a:r>
              <a:rPr lang="en-US" altLang="en-US" i="1" dirty="0" smtClean="0">
                <a:latin typeface="Arial" panose="020B0604020202020204" pitchFamily="34" charset="0"/>
                <a:ea typeface="ＭＳ Ｐゴシック" panose="020B0600070205080204" pitchFamily="34" charset="-128"/>
              </a:rPr>
              <a:t>Due care </a:t>
            </a:r>
            <a:r>
              <a:rPr lang="en-US" altLang="en-US" dirty="0" smtClean="0">
                <a:latin typeface="Arial" panose="020B0604020202020204" pitchFamily="34" charset="0"/>
                <a:ea typeface="ＭＳ Ｐゴシック" panose="020B0600070205080204" pitchFamily="34" charset="-128"/>
              </a:rPr>
              <a:t>is the degree of care that an ordinary person would exercise.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An organization must take reasonable precautions before entering a business transaction or it might be found to have acted irresponsibly. In terms of security, organizations are expected to take reasonable precautions to protect the information that they maintain on individuals. Should a person suffer a loss as a result of negligence on the part of an organization in terms of its security, that person typically can bring a legal suit against the organization.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organization will need to show that it had taken reasonable precautions to protect the information, and that, despite these precautions, an unforeseen security event occurred that caused the injury to the other party. Since this is so subjective, it is hard to describe what would be considered reasonable, but many sectors have a set of “security best practices” for their industry, which provides a basis for organizations in that sector to start from. If the organization decides not to follow any of the best practices accepted by the industry, it needs to be prepared to justify its reasons in court should an incident occur. If the sector the organization is in has regulatory requirements, justifying why the mandated security practices were not followed will be much more difficult (if not impossible).</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4E590715-8500-4DCF-B8A8-F94456CD9CD2}" type="slidenum">
              <a:rPr lang="en-US" altLang="en-US" smtClean="0"/>
              <a:pPr/>
              <a:t>33</a:t>
            </a:fld>
            <a:endParaRPr lang="en-US" altLang="en-US" dirty="0" smtClean="0"/>
          </a:p>
        </p:txBody>
      </p:sp>
    </p:spTree>
    <p:extLst>
      <p:ext uri="{BB962C8B-B14F-4D97-AF65-F5344CB8AC3E}">
        <p14:creationId xmlns:p14="http://schemas.microsoft.com/office/powerpoint/2010/main" val="547703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Of interest is the recognition by courts of a series of rights that are not explicitly specified by the Constitution but that the courts have decided are implicit in the concepts embodied by the Constitution. An example of this is an individual’s right to privacy.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From an organization’s point of view, due process may come into play during an administrative action that adversely affects an employee. Before an employee is terminated, for example, were all of the employee’s rights protected? An actual example pertains to the rights of privacy regarding employees’ e-mail messages.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As the number of cases involving employers examining employee e-mails grows, case law continues to be established and the courts eventually will settle on what rights an employee can expect. The best thing an employer can do if faced with this sort of situation is to work closely with HR staff to ensure that appropriate policies are followed and that those policies are in keeping with current laws and regulations.</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CB32890-C62D-4676-BDBC-7619CF0012ED}" type="slidenum">
              <a:rPr lang="en-US" altLang="en-US" smtClean="0"/>
              <a:pPr/>
              <a:t>34</a:t>
            </a:fld>
            <a:endParaRPr lang="en-US" altLang="en-US" dirty="0" smtClean="0"/>
          </a:p>
        </p:txBody>
      </p:sp>
    </p:spTree>
    <p:extLst>
      <p:ext uri="{BB962C8B-B14F-4D97-AF65-F5344CB8AC3E}">
        <p14:creationId xmlns:p14="http://schemas.microsoft.com/office/powerpoint/2010/main" val="739931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No matter how careful an organization is, eventually a security incident of some sort will occur. When it happens, how effectively the organization responds to it will depend greatly on how prepared it is to handle incidents.</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AF22F1F5-3988-4930-BEE7-1E0ABCE64AE3}" type="slidenum">
              <a:rPr lang="en-US" altLang="en-US" smtClean="0"/>
              <a:pPr/>
              <a:t>35</a:t>
            </a:fld>
            <a:endParaRPr lang="en-US" altLang="en-US" dirty="0" smtClean="0"/>
          </a:p>
        </p:txBody>
      </p:sp>
    </p:spTree>
    <p:extLst>
      <p:ext uri="{BB962C8B-B14F-4D97-AF65-F5344CB8AC3E}">
        <p14:creationId xmlns:p14="http://schemas.microsoft.com/office/powerpoint/2010/main" val="3302776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Properly trained employees are able to perform their duties in a more effective manner, including their duties associated with information security. The extent of information security training will vary depending on the organization’s environment and the level of threat, but initial employee security training at the time of being hired is important, as is periodic refresher training. A strong security education and awareness training program can go a long way toward reducing the chance that a social engineering attack will be successful.</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3046F52-F827-46CA-B622-F0F2FCE0CB22}" type="slidenum">
              <a:rPr lang="en-US" altLang="en-US" smtClean="0"/>
              <a:pPr/>
              <a:t>36</a:t>
            </a:fld>
            <a:endParaRPr lang="en-US" altLang="en-US" dirty="0" smtClean="0"/>
          </a:p>
        </p:txBody>
      </p:sp>
    </p:spTree>
    <p:extLst>
      <p:ext uri="{BB962C8B-B14F-4D97-AF65-F5344CB8AC3E}">
        <p14:creationId xmlns:p14="http://schemas.microsoft.com/office/powerpoint/2010/main" val="3858129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If employees are going to be expected to comply with the organization’s security policy, they must be properly trained in its purpose, meaning, and objectives. Training with respect to the information security policy, individual responsibilities, and expectations is something that requires periodic reinforcement through refresher training.</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Because the security policy is a high-level directive that sets the overall support and executive direction with respect to security, it is important that the meaning of this message be translated and supported. Second-level policies such as password, access, information handling, and acceptable use policies also need to be covered. The collection of policies should paint a picture describing the desired security culture of the organization. The training should be designed to ensure that people see and understand the whole picture, not just the elements.</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6051131-F0B7-40D6-AFF6-8B18EADA5471}" type="slidenum">
              <a:rPr lang="en-US" altLang="en-US" smtClean="0"/>
              <a:pPr/>
              <a:t>37</a:t>
            </a:fld>
            <a:endParaRPr lang="en-US" altLang="en-US" dirty="0" smtClean="0"/>
          </a:p>
        </p:txBody>
      </p:sp>
    </p:spTree>
    <p:extLst>
      <p:ext uri="{BB962C8B-B14F-4D97-AF65-F5344CB8AC3E}">
        <p14:creationId xmlns:p14="http://schemas.microsoft.com/office/powerpoint/2010/main" val="316970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If a person has job responsibilities that may impact information security, then role-specific training is needed to ensure that the individual understands the responsibilities as they relate to information security. Some roles, such as system administrator or developer, have clearly defined information security responsibilities. The roles of others, such as project manager or purchasing</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manager, have information security impacts that are less obvious, but these roles require training as well. In fact, the less-obvious but wider-impact roles of middle management can have a large effect on the information security culture, and thus if a specific outcome is desired, it requires training.</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334756BF-B141-46EF-BB78-FEF6D6FE27CD}" type="slidenum">
              <a:rPr lang="en-US" altLang="en-US" smtClean="0"/>
              <a:pPr/>
              <a:t>38</a:t>
            </a:fld>
            <a:endParaRPr lang="en-US" altLang="en-US" dirty="0" smtClean="0"/>
          </a:p>
        </p:txBody>
      </p:sp>
    </p:spTree>
    <p:extLst>
      <p:ext uri="{BB962C8B-B14F-4D97-AF65-F5344CB8AC3E}">
        <p14:creationId xmlns:p14="http://schemas.microsoft.com/office/powerpoint/2010/main" val="371194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An important part of any organization’s approach to implementing security are the policies, procedures, standards, and guidelines that are established to detail what users and administrators should be doing to maintain the security of the systems and network. Collectively, these documents provide the guidance needed to determine how security will be implemented in the organization.</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anose="020B0604020202020204" pitchFamily="34" charset="0"/>
                <a:ea typeface="ＭＳ Ｐゴシック" panose="020B0600070205080204" pitchFamily="34" charset="-128"/>
              </a:defRPr>
            </a:lvl1pPr>
            <a:lvl2pPr marL="738188" indent="-284163" defTabSz="93821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36650" indent="-227013" defTabSz="938213">
              <a:spcBef>
                <a:spcPct val="30000"/>
              </a:spcBef>
              <a:defRPr sz="1200">
                <a:solidFill>
                  <a:schemeClr val="tx1"/>
                </a:solidFill>
                <a:latin typeface="Arial" panose="020B0604020202020204" pitchFamily="34" charset="0"/>
                <a:ea typeface="ヒラギノ角ゴ Pro W3" pitchFamily="-112" charset="-128"/>
              </a:defRPr>
            </a:lvl3pPr>
            <a:lvl4pPr marL="1592263" indent="-227013" defTabSz="938213">
              <a:spcBef>
                <a:spcPct val="30000"/>
              </a:spcBef>
              <a:defRPr sz="1200">
                <a:solidFill>
                  <a:schemeClr val="tx1"/>
                </a:solidFill>
                <a:latin typeface="Arial" panose="020B0604020202020204" pitchFamily="34" charset="0"/>
                <a:ea typeface="ヒラギノ角ゴ Pro W3" pitchFamily="-112" charset="-128"/>
              </a:defRPr>
            </a:lvl4pPr>
            <a:lvl5pPr marL="2047875" indent="-227013" defTabSz="938213">
              <a:spcBef>
                <a:spcPct val="30000"/>
              </a:spcBef>
              <a:defRPr sz="1200">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B48FA7AC-336A-44AE-82AD-D7CD3C4DD2C5}" type="slidenum">
              <a:rPr lang="en-US" altLang="en-US" smtClean="0">
                <a:ea typeface="ヒラギノ角ゴ Pro W3" pitchFamily="-112" charset="-128"/>
              </a:rPr>
              <a:pPr>
                <a:spcBef>
                  <a:spcPct val="0"/>
                </a:spcBef>
              </a:pPr>
              <a:t>6</a:t>
            </a:fld>
            <a:endParaRPr lang="en-US" altLang="en-US" dirty="0" smtClean="0">
              <a:ea typeface="ヒラギノ角ゴ Pro W3" pitchFamily="-112" charset="-128"/>
            </a:endParaRPr>
          </a:p>
        </p:txBody>
      </p:sp>
    </p:spTree>
    <p:extLst>
      <p:ext uri="{BB962C8B-B14F-4D97-AF65-F5344CB8AC3E}">
        <p14:creationId xmlns:p14="http://schemas.microsoft.com/office/powerpoint/2010/main" val="1625269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There is a wide array of laws, regulations, contractual requirements, standards, and best practices associated with information security. Each places its own set of requirements upon an organization and its personnel. The only effective way for an organization to address these requirements is to build them into their own policies and procedures. Training to one’s own policies and procedures would then translate into coverage of these external requirements.</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D0B0F7AA-A718-4B1A-9DAC-974056A43287}" type="slidenum">
              <a:rPr lang="en-US" altLang="en-US" smtClean="0"/>
              <a:pPr/>
              <a:t>39</a:t>
            </a:fld>
            <a:endParaRPr lang="en-US" altLang="en-US" dirty="0" smtClean="0"/>
          </a:p>
        </p:txBody>
      </p:sp>
    </p:spTree>
    <p:extLst>
      <p:ext uri="{BB962C8B-B14F-4D97-AF65-F5344CB8AC3E}">
        <p14:creationId xmlns:p14="http://schemas.microsoft.com/office/powerpoint/2010/main" val="2416893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There is a wide array of laws, regulations, contractual requirements, standards, and best practices associated with information security. Each places its own set of requirements upon an organization and its personnel. The only effective way for an organization to address these requirements is to build them into their own policies and procedures. Training to one’s own policies and procedures would then translate into coverage of these external requirements.</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D0B0F7AA-A718-4B1A-9DAC-974056A43287}" type="slidenum">
              <a:rPr lang="en-US" altLang="en-US" smtClean="0"/>
              <a:pPr/>
              <a:t>40</a:t>
            </a:fld>
            <a:endParaRPr lang="en-US" altLang="en-US" dirty="0" smtClean="0"/>
          </a:p>
        </p:txBody>
      </p:sp>
    </p:spTree>
    <p:extLst>
      <p:ext uri="{BB962C8B-B14F-4D97-AF65-F5344CB8AC3E}">
        <p14:creationId xmlns:p14="http://schemas.microsoft.com/office/powerpoint/2010/main" val="2416893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Basic responsibilities:</a:t>
            </a:r>
          </a:p>
          <a:p>
            <a:pPr>
              <a:defRPr/>
            </a:pPr>
            <a:endParaRPr lang="en-US" dirty="0" smtClean="0"/>
          </a:p>
          <a:p>
            <a:pPr marL="170713" indent="-170713">
              <a:buFont typeface="Arial" panose="020B0604020202020204" pitchFamily="34" charset="0"/>
              <a:buChar char="•"/>
              <a:defRPr/>
            </a:pPr>
            <a:r>
              <a:rPr lang="en-US" dirty="0" smtClean="0"/>
              <a:t>Lock the door to your office or workspace, including drawers and cabinets.</a:t>
            </a:r>
          </a:p>
          <a:p>
            <a:pPr marL="170713" indent="-170713">
              <a:buFont typeface="Arial" panose="020B0604020202020204" pitchFamily="34" charset="0"/>
              <a:buChar char="•"/>
              <a:defRPr/>
            </a:pPr>
            <a:r>
              <a:rPr lang="en-US" dirty="0" smtClean="0"/>
              <a:t>Do not leave sensitive information inside your car unprotected.</a:t>
            </a:r>
          </a:p>
          <a:p>
            <a:pPr marL="170713" indent="-170713">
              <a:buFont typeface="Arial" panose="020B0604020202020204" pitchFamily="34" charset="0"/>
              <a:buChar char="•"/>
              <a:defRPr/>
            </a:pPr>
            <a:r>
              <a:rPr lang="en-US" dirty="0" smtClean="0"/>
              <a:t>Secure storage media containing sensitive information in a secure storage device.</a:t>
            </a:r>
          </a:p>
          <a:p>
            <a:pPr marL="170713" indent="-170713">
              <a:buFont typeface="Arial" panose="020B0604020202020204" pitchFamily="34" charset="0"/>
              <a:buChar char="•"/>
              <a:defRPr/>
            </a:pPr>
            <a:r>
              <a:rPr lang="en-US" dirty="0" smtClean="0"/>
              <a:t>Shred paper containing organizational information before discarding it.</a:t>
            </a:r>
          </a:p>
          <a:p>
            <a:pPr marL="170713" indent="-170713">
              <a:buFont typeface="Arial" panose="020B0604020202020204" pitchFamily="34" charset="0"/>
              <a:buChar char="•"/>
              <a:defRPr/>
            </a:pPr>
            <a:r>
              <a:rPr lang="en-US" dirty="0" smtClean="0"/>
              <a:t>Do not divulge sensitive information to individuals (including other employees) who do not have an authorized need to know it. Do not discuss sensitive information with family members. (The most common violation of this rule occurs in regard to HR information, as employees, especially supervisors, may complain to their spouse or friends about other employees or about problems that are occurring at work.)</a:t>
            </a:r>
          </a:p>
          <a:p>
            <a:pPr marL="170713" indent="-170713">
              <a:buFont typeface="Arial" panose="020B0604020202020204" pitchFamily="34" charset="0"/>
              <a:buChar char="•"/>
              <a:defRPr/>
            </a:pPr>
            <a:r>
              <a:rPr lang="en-US" dirty="0" smtClean="0"/>
              <a:t>Protect laptops and other mobile devices that contain sensitive or important organization information wherever the device may be stored or left. (It’s a good idea to ensure that sensitive information is encrypted on the laptop or mobile device so that, should the equipment be lost or stolen, the information remains safe.)</a:t>
            </a:r>
          </a:p>
          <a:p>
            <a:pPr marL="170713" indent="-170713">
              <a:buFont typeface="Arial" panose="020B0604020202020204" pitchFamily="34" charset="0"/>
              <a:buChar char="•"/>
              <a:defRPr/>
            </a:pPr>
            <a:r>
              <a:rPr lang="en-US" dirty="0" smtClean="0"/>
              <a:t>Be aware of who is around you when discussing sensitive corporate information. Does everybody within earshot have the need to hear this information? Enforce corporate access control procedures. Be alert to, and do not allow, piggybacking, shoulder surfing, or access without the proper credentials.</a:t>
            </a:r>
          </a:p>
          <a:p>
            <a:pPr marL="170713" indent="-170713">
              <a:buFont typeface="Arial" panose="020B0604020202020204" pitchFamily="34" charset="0"/>
              <a:buChar char="•"/>
              <a:defRPr/>
            </a:pPr>
            <a:r>
              <a:rPr lang="en-US" dirty="0" smtClean="0"/>
              <a:t>Be aware of the correct procedures to report suspected or actual violations of security policies.</a:t>
            </a:r>
          </a:p>
          <a:p>
            <a:pPr marL="170713" indent="-170713">
              <a:buFont typeface="Arial" panose="020B0604020202020204" pitchFamily="34" charset="0"/>
              <a:buChar char="•"/>
              <a:defRPr/>
            </a:pPr>
            <a:r>
              <a:rPr lang="en-US" dirty="0" smtClean="0"/>
              <a:t>Follow procedures established to enforce good password security practices. Passwords are such a critical element that they are frequently the ultimate target of a social engineering attack. Though such password procedures may seem too oppressive or strict, they are often the best line of defense.</a:t>
            </a: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8E48F75A-7A4A-4AD9-ABF8-39A58E7D9E13}" type="slidenum">
              <a:rPr lang="en-US" altLang="en-US" smtClean="0"/>
              <a:pPr/>
              <a:t>41</a:t>
            </a:fld>
            <a:endParaRPr lang="en-US" altLang="en-US" dirty="0" smtClean="0"/>
          </a:p>
        </p:txBody>
      </p:sp>
    </p:spTree>
    <p:extLst>
      <p:ext uri="{BB962C8B-B14F-4D97-AF65-F5344CB8AC3E}">
        <p14:creationId xmlns:p14="http://schemas.microsoft.com/office/powerpoint/2010/main" val="506090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At the end of the day, information security practices are about managing risk, and it is well known that the risk environment is one marked by constant change. The ever-evolving threat environment frequently encounters new threats, new security issues, and new forms of defense. Training people to recognize the new threats necessitates continual awareness and training refresher events.</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E92E5FD1-FCE4-4A2F-BA5C-025E8F9DA295}" type="slidenum">
              <a:rPr lang="en-US" altLang="en-US" smtClean="0"/>
              <a:pPr/>
              <a:t>42</a:t>
            </a:fld>
            <a:endParaRPr lang="en-US" altLang="en-US" dirty="0" smtClean="0"/>
          </a:p>
        </p:txBody>
      </p:sp>
    </p:spTree>
    <p:extLst>
      <p:ext uri="{BB962C8B-B14F-4D97-AF65-F5344CB8AC3E}">
        <p14:creationId xmlns:p14="http://schemas.microsoft.com/office/powerpoint/2010/main" val="3833353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Numerous forms of legal agreements and contracts are used in business, but with respect to security, some of the most common ones are the service level agreement, business partnership agreement, memorandum of understanding, and interconnection security agreement.</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8980A385-914F-4754-9499-F76241930321}" type="slidenum">
              <a:rPr lang="en-US" altLang="en-US" smtClean="0"/>
              <a:pPr/>
              <a:t>44</a:t>
            </a:fld>
            <a:endParaRPr lang="en-US" altLang="en-US" dirty="0" smtClean="0"/>
          </a:p>
        </p:txBody>
      </p:sp>
    </p:spTree>
    <p:extLst>
      <p:ext uri="{BB962C8B-B14F-4D97-AF65-F5344CB8AC3E}">
        <p14:creationId xmlns:p14="http://schemas.microsoft.com/office/powerpoint/2010/main" val="358774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SLAs essentially set the requisite level of performance of a given contractual service. SLAs are typically included as part of a service contract and set the level of technical expectations. An SLA can define specific services, the performance level associated with a service, issue management and resolution, and so on. SLAs are negotiated between customer and supplier and represent the agreed-upon terms. An organization contracting with a service provider should remember to include in the agreement a section describing the service provider’s responsibility in terms of business continuity and disaster recovery. The provider’s backup plans and processes for restoring lost data should also be clearly described.</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BF88BFF0-7773-40CB-80D8-9B00E6A87580}" type="slidenum">
              <a:rPr lang="en-US" altLang="en-US" smtClean="0"/>
              <a:pPr/>
              <a:t>45</a:t>
            </a:fld>
            <a:endParaRPr lang="en-US" altLang="en-US" dirty="0" smtClean="0"/>
          </a:p>
        </p:txBody>
      </p:sp>
    </p:spTree>
    <p:extLst>
      <p:ext uri="{BB962C8B-B14F-4D97-AF65-F5344CB8AC3E}">
        <p14:creationId xmlns:p14="http://schemas.microsoft.com/office/powerpoint/2010/main" val="3947394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Note: The security perimeter, with its several layers of security, along with additional security mechanisms that may be implemented on each system (such as user IDs/passwords), creates what is sometimes known as </a:t>
            </a:r>
            <a:r>
              <a:rPr lang="en-US" altLang="en-US" i="1" dirty="0" smtClean="0">
                <a:latin typeface="Arial" panose="020B0604020202020204" pitchFamily="34" charset="0"/>
                <a:ea typeface="ＭＳ Ｐゴシック" panose="020B0600070205080204" pitchFamily="34" charset="-128"/>
              </a:rPr>
              <a:t>defense-in-depth. </a:t>
            </a:r>
            <a:r>
              <a:rPr lang="en-US" altLang="en-US" dirty="0" smtClean="0">
                <a:latin typeface="Arial" panose="020B0604020202020204" pitchFamily="34" charset="0"/>
                <a:ea typeface="ＭＳ Ｐゴシック" panose="020B0600070205080204" pitchFamily="34" charset="-128"/>
              </a:rPr>
              <a:t>This implies that security is enhanced when there are multiple layers of security (the depth) through which an attacker would have to penetrate to reach the desired goal.</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092D853E-EB8D-4DAE-A68B-6CF0749285EE}" type="slidenum">
              <a:rPr lang="en-US" altLang="en-US" smtClean="0"/>
              <a:pPr/>
              <a:t>49</a:t>
            </a:fld>
            <a:endParaRPr lang="en-US" altLang="en-US" dirty="0" smtClean="0"/>
          </a:p>
        </p:txBody>
      </p:sp>
    </p:spTree>
    <p:extLst>
      <p:ext uri="{BB962C8B-B14F-4D97-AF65-F5344CB8AC3E}">
        <p14:creationId xmlns:p14="http://schemas.microsoft.com/office/powerpoint/2010/main" val="1563276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If the average administrator were asked to draw a diagram depicting the various components of their network, the diagram would probably look something like Figure 3.1.</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 very simple depiction—an actual network can have numerous subnets and extranets as well as wireless access points—but the basic components are present. Beyond this security perimeter is the corporate network.</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34FAAC80-07EC-48E6-8FED-9CBD2097CAAF}" type="slidenum">
              <a:rPr lang="en-US" altLang="en-US" smtClean="0"/>
              <a:pPr/>
              <a:t>50</a:t>
            </a:fld>
            <a:endParaRPr lang="en-US" altLang="en-US" dirty="0" smtClean="0"/>
          </a:p>
        </p:txBody>
      </p:sp>
    </p:spTree>
    <p:extLst>
      <p:ext uri="{BB962C8B-B14F-4D97-AF65-F5344CB8AC3E}">
        <p14:creationId xmlns:p14="http://schemas.microsoft.com/office/powerpoint/2010/main" val="4160007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Most experts will agree that the biggest danger to any organization does not come from external attacks but rather from the insider—a disgruntled employee or somebody else who has physical access to the facility. Given physical access to an office, the knowledgeable attacker will quickly find the information needed to gain access to the organization’s computer systems and network. Consequently, every organization also needs security policies, procedures, and guidelines that cover physical security, and every security administrator should be concerned with these as well. While physical security (which can include such things as locks, cameras, guards and entry points, alarm systems, and physical barriers) will probably not fall under the purview of the security administrator, the operational state of the organization’s physical security measures is just as important as many of the other network-centric measures.</a:t>
            </a:r>
          </a:p>
          <a:p>
            <a:endParaRPr lang="en-US" altLang="en-US"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Note</a:t>
            </a:r>
            <a:r>
              <a:rPr lang="en-US" altLang="en-US" dirty="0" smtClean="0">
                <a:latin typeface="Arial" panose="020B0604020202020204" pitchFamily="34" charset="0"/>
                <a:ea typeface="ＭＳ Ｐゴシック" panose="020B0600070205080204" pitchFamily="34" charset="-128"/>
              </a:rPr>
              <a:t>: An increasing number of organizations are implementing VoIP solutions to bring the telephone and computer networks together. While there are some tremendous advantages to doing this in terms of both increased capabilities and potential monetary savings, bringing the two networks together may also introduce additional security concerns. Another common method to access organizational networks today is through wireless access points. These may be provided by the organization itself to enhance productivity, or they may be attached to the network by users without organizational approval. The impact of all of these additional methods that can be used to access a network is to increase the complexity of the security problem.</a:t>
            </a: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CFF658A8-4D38-4523-97DB-4687FBE8CB98}" type="slidenum">
              <a:rPr lang="en-US" altLang="en-US" smtClean="0"/>
              <a:pPr/>
              <a:t>51</a:t>
            </a:fld>
            <a:endParaRPr lang="en-US" altLang="en-US" dirty="0" smtClean="0"/>
          </a:p>
        </p:txBody>
      </p:sp>
    </p:spTree>
    <p:extLst>
      <p:ext uri="{BB962C8B-B14F-4D97-AF65-F5344CB8AC3E}">
        <p14:creationId xmlns:p14="http://schemas.microsoft.com/office/powerpoint/2010/main" val="89518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anose="020F0502020204030204" pitchFamily="34" charset="0"/>
              <a:buNone/>
            </a:pPr>
            <a:r>
              <a:rPr lang="en-US" altLang="en-US" sz="1050" u="sng" dirty="0">
                <a:latin typeface="Arial" panose="020B0604020202020204" pitchFamily="34" charset="0"/>
                <a:ea typeface="ヒラギノ角ゴ Pro W3" pitchFamily="-112" charset="-128"/>
                <a:cs typeface="Arial" panose="020B0604020202020204" pitchFamily="34" charset="0"/>
              </a:rPr>
              <a:t>Backdoor</a:t>
            </a:r>
            <a:r>
              <a:rPr lang="en-US" altLang="en-US" sz="1050" dirty="0">
                <a:latin typeface="Arial" panose="020B0604020202020204" pitchFamily="34" charset="0"/>
                <a:ea typeface="ヒラギノ角ゴ Pro W3" pitchFamily="-112" charset="-128"/>
                <a:cs typeface="Arial" panose="020B0604020202020204" pitchFamily="34" charset="0"/>
              </a:rPr>
              <a:t> – A hidden method used to gain access to a computer system, network, or application. Often used by software developers to ensure unrestricted access to the systems they create. Synonymous with trapdoor.</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Dumpster diving </a:t>
            </a:r>
            <a:r>
              <a:rPr lang="en-US" altLang="en-US" sz="1050" dirty="0" smtClean="0">
                <a:latin typeface="Arial" panose="020B0604020202020204" pitchFamily="34" charset="0"/>
                <a:ea typeface="ヒラギノ角ゴ Pro W3" pitchFamily="-112" charset="-128"/>
                <a:cs typeface="Arial" panose="020B0604020202020204" pitchFamily="34" charset="0"/>
              </a:rPr>
              <a:t>- The practice of searching through trash to discover sensitive material that has been thrown away but not destroyed or shredded.</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Phishing</a:t>
            </a:r>
            <a:r>
              <a:rPr lang="en-US" altLang="en-US" sz="1050" dirty="0" smtClean="0">
                <a:latin typeface="Arial" panose="020B0604020202020204" pitchFamily="34" charset="0"/>
                <a:ea typeface="ヒラギノ角ゴ Pro W3" pitchFamily="-112" charset="-128"/>
                <a:cs typeface="Arial" panose="020B0604020202020204" pitchFamily="34" charset="0"/>
              </a:rPr>
              <a:t> - The use of social engineering to trick a user into responding to something such as an e-mail to instantiate a malware-based attack.</a:t>
            </a:r>
            <a:br>
              <a:rPr lang="en-US" altLang="en-US" sz="1050" dirty="0" smtClean="0">
                <a:latin typeface="Arial" panose="020B0604020202020204" pitchFamily="34" charset="0"/>
                <a:ea typeface="ヒラギノ角ゴ Pro W3" pitchFamily="-112" charset="-128"/>
                <a:cs typeface="Arial" panose="020B0604020202020204" pitchFamily="34" charset="0"/>
              </a:rPr>
            </a:br>
            <a:r>
              <a:rPr lang="en-US" altLang="en-US" sz="1050" u="sng" dirty="0" smtClean="0">
                <a:latin typeface="Arial" panose="020B0604020202020204" pitchFamily="34" charset="0"/>
                <a:ea typeface="ヒラギノ角ゴ Pro W3" pitchFamily="-112" charset="-128"/>
                <a:cs typeface="Arial" panose="020B0604020202020204" pitchFamily="34" charset="0"/>
              </a:rPr>
              <a:t>Piggybacking</a:t>
            </a:r>
            <a:r>
              <a:rPr lang="en-US" altLang="en-US" sz="1050" dirty="0" smtClean="0">
                <a:latin typeface="Arial" panose="020B0604020202020204" pitchFamily="34" charset="0"/>
                <a:ea typeface="ヒラギノ角ゴ Pro W3" pitchFamily="-112" charset="-128"/>
                <a:cs typeface="Arial" panose="020B0604020202020204" pitchFamily="34" charset="0"/>
              </a:rPr>
              <a:t> - A social engineering technique that involves following a credentialed person through a checkpoint to prevent having to present credentials - i.e., following someone through a door you need a badge to open, effectively using their badge for entry. See tailgating.</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Reverse social engineering</a:t>
            </a:r>
            <a:r>
              <a:rPr lang="en-US" altLang="en-US" sz="1050" dirty="0" smtClean="0">
                <a:latin typeface="Arial" panose="020B0604020202020204" pitchFamily="34" charset="0"/>
                <a:ea typeface="ヒラギノ角ゴ Pro W3" pitchFamily="-112" charset="-128"/>
                <a:cs typeface="Arial" panose="020B0604020202020204" pitchFamily="34" charset="0"/>
              </a:rPr>
              <a:t> - A social engineering attack pattern where the attacker prepositions themselves to be the person you call when you think you are attacked. Because you call them, your level of trust is lower.</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Shoulder surfing</a:t>
            </a:r>
            <a:r>
              <a:rPr lang="en-US" altLang="en-US" sz="1050" dirty="0" smtClean="0">
                <a:latin typeface="Arial" panose="020B0604020202020204" pitchFamily="34" charset="0"/>
                <a:ea typeface="ヒラギノ角ゴ Pro W3" pitchFamily="-112" charset="-128"/>
                <a:cs typeface="Arial" panose="020B0604020202020204" pitchFamily="34" charset="0"/>
              </a:rPr>
              <a:t> - A technique from social engineering where you observe another’s action, such as a password entry.</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Social engineering </a:t>
            </a:r>
            <a:r>
              <a:rPr lang="en-US" altLang="en-US" sz="1050" dirty="0" smtClean="0">
                <a:latin typeface="Arial" panose="020B0604020202020204" pitchFamily="34" charset="0"/>
                <a:ea typeface="ヒラギノ角ゴ Pro W3" pitchFamily="-112" charset="-128"/>
                <a:cs typeface="Arial" panose="020B0604020202020204" pitchFamily="34" charset="0"/>
              </a:rPr>
              <a:t>– The art of deceiving another person so that he or she reveals confidential information. This is often accomplished by posing as an individual who should be entitled to have access to the information.</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SPAM</a:t>
            </a:r>
            <a:r>
              <a:rPr lang="en-US" altLang="en-US" sz="1050" dirty="0" smtClean="0">
                <a:latin typeface="Arial" panose="020B0604020202020204" pitchFamily="34" charset="0"/>
                <a:ea typeface="ヒラギノ角ゴ Pro W3" pitchFamily="-112" charset="-128"/>
                <a:cs typeface="Arial" panose="020B0604020202020204" pitchFamily="34" charset="0"/>
              </a:rPr>
              <a:t> - E-mail that is not requested by the recipient and is typically of a commercial nature. Also known as unsolicited commercial e-mail (UCE).</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Tailgating</a:t>
            </a:r>
            <a:r>
              <a:rPr lang="en-US" altLang="en-US" sz="1050" dirty="0" smtClean="0">
                <a:latin typeface="Arial" panose="020B0604020202020204" pitchFamily="34" charset="0"/>
                <a:ea typeface="ヒラギノ角ゴ Pro W3" pitchFamily="-112" charset="-128"/>
                <a:cs typeface="Arial" panose="020B0604020202020204" pitchFamily="34" charset="0"/>
              </a:rPr>
              <a:t> - Tailgating or piggybacking is the simple tactic of following closely behind a person who has just used their own access card or PIN to gain physical</a:t>
            </a:r>
            <a:r>
              <a:rPr lang="en-US" altLang="en-US" sz="1050" baseline="0" dirty="0" smtClean="0">
                <a:latin typeface="Arial" panose="020B0604020202020204" pitchFamily="34" charset="0"/>
                <a:ea typeface="ヒラギノ角ゴ Pro W3" pitchFamily="-112" charset="-128"/>
                <a:cs typeface="Arial" panose="020B0604020202020204" pitchFamily="34" charset="0"/>
              </a:rPr>
              <a:t> </a:t>
            </a:r>
            <a:r>
              <a:rPr lang="en-US" altLang="en-US" sz="1050" dirty="0" smtClean="0">
                <a:latin typeface="Arial" panose="020B0604020202020204" pitchFamily="34" charset="0"/>
                <a:ea typeface="ヒラギノ角ゴ Pro W3" pitchFamily="-112" charset="-128"/>
                <a:cs typeface="Arial" panose="020B0604020202020204" pitchFamily="34" charset="0"/>
              </a:rPr>
              <a:t>access to a room or building. See piggybacking.</a:t>
            </a:r>
          </a:p>
          <a:p>
            <a:pPr>
              <a:buFont typeface="Calibri" panose="020F0502020204030204" pitchFamily="34" charset="0"/>
              <a:buNone/>
            </a:pPr>
            <a:r>
              <a:rPr lang="en-US" altLang="en-US" sz="1050" u="sng" dirty="0" smtClean="0">
                <a:latin typeface="Arial" panose="020B0604020202020204" pitchFamily="34" charset="0"/>
                <a:ea typeface="ヒラギノ角ゴ Pro W3" pitchFamily="-112" charset="-128"/>
                <a:cs typeface="Arial" panose="020B0604020202020204" pitchFamily="34" charset="0"/>
              </a:rPr>
              <a:t>Vishing</a:t>
            </a:r>
            <a:r>
              <a:rPr lang="en-US" altLang="en-US" sz="1050" dirty="0" smtClean="0">
                <a:latin typeface="Arial" panose="020B0604020202020204" pitchFamily="34" charset="0"/>
                <a:ea typeface="ヒラギノ角ゴ Pro W3" pitchFamily="-112" charset="-128"/>
                <a:cs typeface="Arial" panose="020B0604020202020204" pitchFamily="34" charset="0"/>
              </a:rPr>
              <a:t> - Phishing over voice circuits, specifically voice over IP </a:t>
            </a:r>
            <a:r>
              <a:rPr lang="en-US" altLang="en-US" sz="1050" dirty="0" smtClean="0">
                <a:latin typeface="Arial" panose="020B0604020202020204" pitchFamily="34" charset="0"/>
                <a:ea typeface="ヒラギノ角ゴ Pro W3" pitchFamily="-112" charset="-128"/>
              </a:rPr>
              <a:t>(VoIP).</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spcBef>
                <a:spcPct val="30000"/>
              </a:spcBef>
              <a:defRPr sz="1200">
                <a:solidFill>
                  <a:schemeClr val="tx1"/>
                </a:solidFill>
                <a:latin typeface="Arial" panose="020B0604020202020204" pitchFamily="34" charset="0"/>
                <a:ea typeface="ヒラギノ角ゴ Pro W3" pitchFamily="-112" charset="-128"/>
              </a:defRPr>
            </a:lvl1pPr>
            <a:lvl2pPr marL="739755" indent="-284521" defTabSz="938920">
              <a:spcBef>
                <a:spcPct val="30000"/>
              </a:spcBef>
              <a:defRPr sz="1200">
                <a:solidFill>
                  <a:schemeClr val="tx1"/>
                </a:solidFill>
                <a:latin typeface="Arial" panose="020B0604020202020204" pitchFamily="34" charset="0"/>
                <a:ea typeface="ヒラギノ角ゴ Pro W3" pitchFamily="-112" charset="-128"/>
              </a:defRPr>
            </a:lvl2pPr>
            <a:lvl3pPr marL="1138085" indent="-227617" defTabSz="938920">
              <a:spcBef>
                <a:spcPct val="30000"/>
              </a:spcBef>
              <a:defRPr sz="1200">
                <a:solidFill>
                  <a:schemeClr val="tx1"/>
                </a:solidFill>
                <a:latin typeface="Arial" panose="020B0604020202020204" pitchFamily="34" charset="0"/>
                <a:ea typeface="ヒラギノ角ゴ Pro W3" pitchFamily="-112" charset="-128"/>
              </a:defRPr>
            </a:lvl3pPr>
            <a:lvl4pPr marL="1593319" indent="-227617" defTabSz="938920">
              <a:spcBef>
                <a:spcPct val="30000"/>
              </a:spcBef>
              <a:defRPr sz="1200">
                <a:solidFill>
                  <a:schemeClr val="tx1"/>
                </a:solidFill>
                <a:latin typeface="Arial" panose="020B0604020202020204" pitchFamily="34" charset="0"/>
                <a:ea typeface="ヒラギノ角ゴ Pro W3" pitchFamily="-112" charset="-128"/>
              </a:defRPr>
            </a:lvl4pPr>
            <a:lvl5pPr marL="2048553" indent="-227617" defTabSz="938920">
              <a:spcBef>
                <a:spcPct val="30000"/>
              </a:spcBef>
              <a:defRPr sz="1200">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E2A46986-87C1-4D73-BA12-205C2AF326CD}" type="slidenum">
              <a:rPr lang="en-US" altLang="en-US" smtClean="0"/>
              <a:pPr>
                <a:spcBef>
                  <a:spcPct val="0"/>
                </a:spcBef>
              </a:pPr>
              <a:t>54</a:t>
            </a:fld>
            <a:endParaRPr lang="en-US" altLang="en-US" dirty="0" smtClean="0"/>
          </a:p>
        </p:txBody>
      </p:sp>
    </p:spTree>
    <p:extLst>
      <p:ext uri="{BB962C8B-B14F-4D97-AF65-F5344CB8AC3E}">
        <p14:creationId xmlns:p14="http://schemas.microsoft.com/office/powerpoint/2010/main" val="719230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anose="020B0604020202020204" pitchFamily="34" charset="0"/>
                <a:ea typeface="ＭＳ Ｐゴシック" panose="020B0600070205080204" pitchFamily="34" charset="-128"/>
              </a:defRPr>
            </a:lvl1pPr>
            <a:lvl2pPr marL="738188" indent="-284163" defTabSz="93821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36650" indent="-227013" defTabSz="938213">
              <a:spcBef>
                <a:spcPct val="30000"/>
              </a:spcBef>
              <a:defRPr sz="1200">
                <a:solidFill>
                  <a:schemeClr val="tx1"/>
                </a:solidFill>
                <a:latin typeface="Arial" panose="020B0604020202020204" pitchFamily="34" charset="0"/>
                <a:ea typeface="ヒラギノ角ゴ Pro W3" pitchFamily="-112" charset="-128"/>
              </a:defRPr>
            </a:lvl3pPr>
            <a:lvl4pPr marL="1592263" indent="-227013" defTabSz="938213">
              <a:spcBef>
                <a:spcPct val="30000"/>
              </a:spcBef>
              <a:defRPr sz="1200">
                <a:solidFill>
                  <a:schemeClr val="tx1"/>
                </a:solidFill>
                <a:latin typeface="Arial" panose="020B0604020202020204" pitchFamily="34" charset="0"/>
                <a:ea typeface="ヒラギノ角ゴ Pro W3" pitchFamily="-112" charset="-128"/>
              </a:defRPr>
            </a:lvl4pPr>
            <a:lvl5pPr marL="2047875" indent="-227013" defTabSz="938213">
              <a:spcBef>
                <a:spcPct val="30000"/>
              </a:spcBef>
              <a:defRPr sz="1200">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3BBFE9D3-A4DD-48F1-B036-4395D6463F7C}" type="slidenum">
              <a:rPr lang="en-US" altLang="en-US" smtClean="0">
                <a:ea typeface="ヒラギノ角ゴ Pro W3" pitchFamily="-112" charset="-128"/>
              </a:rPr>
              <a:pPr>
                <a:spcBef>
                  <a:spcPct val="0"/>
                </a:spcBef>
              </a:pPr>
              <a:t>7</a:t>
            </a:fld>
            <a:endParaRPr lang="en-US" altLang="en-US" dirty="0" smtClean="0">
              <a:ea typeface="ヒラギノ角ゴ Pro W3" pitchFamily="-112" charset="-128"/>
            </a:endParaRPr>
          </a:p>
        </p:txBody>
      </p:sp>
    </p:spTree>
    <p:extLst>
      <p:ext uri="{BB962C8B-B14F-4D97-AF65-F5344CB8AC3E}">
        <p14:creationId xmlns:p14="http://schemas.microsoft.com/office/powerpoint/2010/main" val="3814945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55</a:t>
            </a:fld>
            <a:endParaRPr lang="en-US" altLang="en-US" dirty="0"/>
          </a:p>
        </p:txBody>
      </p:sp>
    </p:spTree>
    <p:extLst>
      <p:ext uri="{BB962C8B-B14F-4D97-AF65-F5344CB8AC3E}">
        <p14:creationId xmlns:p14="http://schemas.microsoft.com/office/powerpoint/2010/main" val="2144711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56</a:t>
            </a:fld>
            <a:endParaRPr lang="en-US" altLang="en-US" dirty="0"/>
          </a:p>
        </p:txBody>
      </p:sp>
    </p:spTree>
    <p:extLst>
      <p:ext uri="{BB962C8B-B14F-4D97-AF65-F5344CB8AC3E}">
        <p14:creationId xmlns:p14="http://schemas.microsoft.com/office/powerpoint/2010/main" val="789992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57</a:t>
            </a:fld>
            <a:endParaRPr lang="en-US" altLang="en-US" dirty="0"/>
          </a:p>
        </p:txBody>
      </p:sp>
    </p:spTree>
    <p:extLst>
      <p:ext uri="{BB962C8B-B14F-4D97-AF65-F5344CB8AC3E}">
        <p14:creationId xmlns:p14="http://schemas.microsoft.com/office/powerpoint/2010/main" val="3078923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to this point, social engineering has been discussed in the context of an outsider attempting to gain information about the organization. This does not have to be the  case. Insiders may also attempt to gain information they are not authorized to have. In many cases, the insider may be much more successful since they will already have a certain level of information regarding the organization and can therefore better spin a story that may be believable to other employees.</a:t>
            </a:r>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58</a:t>
            </a:fld>
            <a:endParaRPr lang="en-US" altLang="en-US" dirty="0"/>
          </a:p>
        </p:txBody>
      </p:sp>
    </p:spTree>
    <p:extLst>
      <p:ext uri="{BB962C8B-B14F-4D97-AF65-F5344CB8AC3E}">
        <p14:creationId xmlns:p14="http://schemas.microsoft.com/office/powerpoint/2010/main" val="8079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Rifkin had set up a bogus account in a New York bank, using a false name, and he deposited the money into that account. He later transferred the money again to another account in Switzerland under a different name. He then used the money to purchase millions of dollars in diamonds, which he then smuggled back into the United States. The crime might have gone undetected if he had not boasted of his exploits to an individual who was more than happy to turn him in.</a:t>
            </a:r>
            <a:endParaRPr lang="en-US" dirty="0" smtClean="0"/>
          </a:p>
          <a:p>
            <a:endParaRPr lang="en-US" dirty="0" smtClean="0"/>
          </a:p>
          <a:p>
            <a:r>
              <a:rPr lang="en-US" dirty="0" smtClean="0"/>
              <a:t>In 1979, Rifkin was sentenced to eight years in prison. At his trial he attempted to convince the judge that he should be released so he could teach others how to protect their systems against the type of activity he perpetrated. The judge denied this request.</a:t>
            </a:r>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59</a:t>
            </a:fld>
            <a:endParaRPr lang="en-US" altLang="en-US" dirty="0"/>
          </a:p>
        </p:txBody>
      </p:sp>
    </p:spTree>
    <p:extLst>
      <p:ext uri="{BB962C8B-B14F-4D97-AF65-F5344CB8AC3E}">
        <p14:creationId xmlns:p14="http://schemas.microsoft.com/office/powerpoint/2010/main" val="1975624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Phishing is now the most common form of social engineering attack related to computer security. The target may be a computer system and access to the information found on it (such as is the case when the phishing attempt asks for a user ID and password) or the target may be personal information, generally financial, about an</a:t>
            </a:r>
            <a:r>
              <a:rPr lang="en-US" baseline="0" dirty="0" smtClean="0"/>
              <a:t> </a:t>
            </a:r>
            <a:r>
              <a:rPr lang="en-US" dirty="0" smtClean="0"/>
              <a:t>individual (in the case of phishing attempts that ask for an individual’s banking information).</a:t>
            </a:r>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60</a:t>
            </a:fld>
            <a:endParaRPr lang="en-US" altLang="en-US" dirty="0"/>
          </a:p>
        </p:txBody>
      </p:sp>
    </p:spTree>
    <p:extLst>
      <p:ext uri="{BB962C8B-B14F-4D97-AF65-F5344CB8AC3E}">
        <p14:creationId xmlns:p14="http://schemas.microsoft.com/office/powerpoint/2010/main" val="3557177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specialized version of phishing is closely related to spear phishing. Again, specific individuals are targeted, but in this case the individuals are important individuals high up in an organization such as the corporate officers. The goal is to go after these “bigger targets,” and thus the term that is used to refer to this form of attack is whaling.</a:t>
            </a:r>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61</a:t>
            </a:fld>
            <a:endParaRPr lang="en-US" altLang="en-US" dirty="0"/>
          </a:p>
        </p:txBody>
      </p:sp>
    </p:spTree>
    <p:extLst>
      <p:ext uri="{BB962C8B-B14F-4D97-AF65-F5344CB8AC3E}">
        <p14:creationId xmlns:p14="http://schemas.microsoft.com/office/powerpoint/2010/main" val="1156252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Vishing (phishing conducted using voice systems) is generally successful because of the trust that individuals place in the telephone system. With caller ID, people believe they can identify who it is that is calling them. They do not understand that, just like many protocols in the TCP/IP protocol suite, caller ID can be spoofed.</a:t>
            </a:r>
          </a:p>
          <a:p>
            <a:endParaRPr lang="en-US" altLang="en-US" dirty="0" smtClean="0">
              <a:latin typeface="Arial" panose="020B0604020202020204" pitchFamily="34" charset="0"/>
              <a:ea typeface="ヒラギノ角ゴ Pro W3" pitchFamily="-112" charset="-128"/>
            </a:endParaRPr>
          </a:p>
          <a:p>
            <a:r>
              <a:rPr lang="en-US" altLang="en-US" dirty="0" smtClean="0">
                <a:latin typeface="Arial" panose="020B0604020202020204" pitchFamily="34" charset="0"/>
                <a:ea typeface="ヒラギノ角ゴ Pro W3" pitchFamily="-112" charset="-128"/>
              </a:rPr>
              <a:t>The user may receive an e-mail asking him or her to call a number that is answered by a potentially compromised voice message system. Users may also receive a recorded message that appears to come from a legitimate entity. In both cases, the user will be encouraged to respond quickly and provide the sensitive information so that access to their account is not blocked. If a user ever receives a message that claims to be from a reputable entity and asks for sensitive information, the user should not provide it but instead should use the Internet or examine a legitimate account statement to find a phone number that can be used to contact the entity. The user can then verify that the message received was legitimate or report the vishing attempt.</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02DCCDE4-1848-4EEC-A053-E139AE7BC1EA}" type="slidenum">
              <a:rPr lang="en-US" altLang="en-US" smtClean="0"/>
              <a:pPr/>
              <a:t>62</a:t>
            </a:fld>
            <a:endParaRPr lang="en-US" altLang="en-US" dirty="0" smtClean="0"/>
          </a:p>
        </p:txBody>
      </p:sp>
    </p:spTree>
    <p:extLst>
      <p:ext uri="{BB962C8B-B14F-4D97-AF65-F5344CB8AC3E}">
        <p14:creationId xmlns:p14="http://schemas.microsoft.com/office/powerpoint/2010/main" val="26017145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A related, somewhat obvious security precaution is that a person should not use the same PIN for all of their different accounts, gate codes, and so on, since an attacker who learns the PIN for one type of access could then use it for all of the other types of access.</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64</a:t>
            </a:fld>
            <a:endParaRPr lang="en-US" altLang="en-US" dirty="0" smtClean="0"/>
          </a:p>
        </p:txBody>
      </p:sp>
    </p:spTree>
    <p:extLst>
      <p:ext uri="{BB962C8B-B14F-4D97-AF65-F5344CB8AC3E}">
        <p14:creationId xmlns:p14="http://schemas.microsoft.com/office/powerpoint/2010/main" val="42238546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Possible methods to accomplish this might include sending out a spoofed e-mail (fake e-mail designed to appear authentic) that claims to be from a reputable source and provides another e-mail address or phone number to call for “tech support,” or posting a notice or creating a bogus web site for a legitimate company that also claims to provide “tech support.” This may be especially successful if timed to coincide with a company’s deployment of a new software or hardware platform. Another potential time to target an organization with this sort of attack is when there is a significant change in the organization itself, such as when two companies merge or a smaller company is acquired by a larger one. During these times, employees are not familiar with the new organization or its procedures, and amidst the confusion, it is easy to conduct either a social engineering or reverse social engineering attack.</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65</a:t>
            </a:fld>
            <a:endParaRPr lang="en-US" altLang="en-US" dirty="0" smtClean="0"/>
          </a:p>
        </p:txBody>
      </p:sp>
    </p:spTree>
    <p:extLst>
      <p:ext uri="{BB962C8B-B14F-4D97-AF65-F5344CB8AC3E}">
        <p14:creationId xmlns:p14="http://schemas.microsoft.com/office/powerpoint/2010/main" val="391356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Just as the network itself constantly changes, the policies, procedures, standards, and guidelines should be included in living documents that are periodically evaluated and changed as necessary. The constant monitoring of the network and the periodic review of the relevant documents are part of the process that is the operational model. When applied to policies, this process results in what is known as the </a:t>
            </a:r>
            <a:r>
              <a:rPr lang="en-US" altLang="en-US" i="1" dirty="0" smtClean="0">
                <a:latin typeface="Arial" panose="020B0604020202020204" pitchFamily="34" charset="0"/>
                <a:ea typeface="ＭＳ Ｐゴシック" panose="020B0600070205080204" pitchFamily="34" charset="-128"/>
              </a:rPr>
              <a:t>policy lifecycle.</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 </a:t>
            </a:r>
            <a:r>
              <a:rPr lang="en-US" altLang="en-US" i="1" dirty="0" smtClean="0">
                <a:latin typeface="Arial" panose="020B0604020202020204" pitchFamily="34" charset="0"/>
                <a:ea typeface="ＭＳ Ｐゴシック" panose="020B0600070205080204" pitchFamily="34" charset="-128"/>
              </a:rPr>
              <a:t>vulnerability assessment </a:t>
            </a:r>
            <a:r>
              <a:rPr lang="en-US" altLang="en-US" dirty="0" smtClean="0">
                <a:latin typeface="Arial" panose="020B0604020202020204" pitchFamily="34" charset="0"/>
                <a:ea typeface="ＭＳ Ｐゴシック" panose="020B0600070205080204" pitchFamily="34" charset="-128"/>
              </a:rPr>
              <a:t>is an attempt to identify and prioritize the list of vulnerabilities within a system or network.</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 </a:t>
            </a:r>
            <a:r>
              <a:rPr lang="en-US" altLang="en-US" i="1" dirty="0" smtClean="0">
                <a:latin typeface="Arial" panose="020B0604020202020204" pitchFamily="34" charset="0"/>
                <a:ea typeface="ＭＳ Ｐゴシック" panose="020B0600070205080204" pitchFamily="34" charset="-128"/>
              </a:rPr>
              <a:t>penetration test </a:t>
            </a:r>
            <a:r>
              <a:rPr lang="en-US" altLang="en-US" dirty="0" smtClean="0">
                <a:latin typeface="Arial" panose="020B0604020202020204" pitchFamily="34" charset="0"/>
                <a:ea typeface="ＭＳ Ｐゴシック" panose="020B0600070205080204" pitchFamily="34" charset="-128"/>
              </a:rPr>
              <a:t>is a method to check the security of a system by simulating an attack by a malicious individual to ensure the security is adequate.</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anose="020B0604020202020204" pitchFamily="34" charset="0"/>
                <a:ea typeface="ＭＳ Ｐゴシック" panose="020B0600070205080204" pitchFamily="34" charset="-128"/>
              </a:defRPr>
            </a:lvl1pPr>
            <a:lvl2pPr marL="738188" indent="-284163" defTabSz="93821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36650" indent="-227013" defTabSz="938213">
              <a:spcBef>
                <a:spcPct val="30000"/>
              </a:spcBef>
              <a:defRPr sz="1200">
                <a:solidFill>
                  <a:schemeClr val="tx1"/>
                </a:solidFill>
                <a:latin typeface="Arial" panose="020B0604020202020204" pitchFamily="34" charset="0"/>
                <a:ea typeface="ヒラギノ角ゴ Pro W3" pitchFamily="-112" charset="-128"/>
              </a:defRPr>
            </a:lvl3pPr>
            <a:lvl4pPr marL="1592263" indent="-227013" defTabSz="938213">
              <a:spcBef>
                <a:spcPct val="30000"/>
              </a:spcBef>
              <a:defRPr sz="1200">
                <a:solidFill>
                  <a:schemeClr val="tx1"/>
                </a:solidFill>
                <a:latin typeface="Arial" panose="020B0604020202020204" pitchFamily="34" charset="0"/>
                <a:ea typeface="ヒラギノ角ゴ Pro W3" pitchFamily="-112" charset="-128"/>
              </a:defRPr>
            </a:lvl4pPr>
            <a:lvl5pPr marL="2047875" indent="-227013" defTabSz="938213">
              <a:spcBef>
                <a:spcPct val="30000"/>
              </a:spcBef>
              <a:defRPr sz="1200">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B424259D-4815-464D-A14C-E4844575BB1E}" type="slidenum">
              <a:rPr lang="en-US" altLang="en-US" smtClean="0">
                <a:ea typeface="ヒラギノ角ゴ Pro W3" pitchFamily="-112" charset="-128"/>
              </a:rPr>
              <a:pPr>
                <a:spcBef>
                  <a:spcPct val="0"/>
                </a:spcBef>
              </a:pPr>
              <a:t>8</a:t>
            </a:fld>
            <a:endParaRPr lang="en-US" altLang="en-US" dirty="0" smtClean="0">
              <a:ea typeface="ヒラギノ角ゴ Pro W3" pitchFamily="-112" charset="-128"/>
            </a:endParaRPr>
          </a:p>
        </p:txBody>
      </p:sp>
    </p:spTree>
    <p:extLst>
      <p:ext uri="{BB962C8B-B14F-4D97-AF65-F5344CB8AC3E}">
        <p14:creationId xmlns:p14="http://schemas.microsoft.com/office/powerpoint/2010/main" val="3986998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66</a:t>
            </a:fld>
            <a:endParaRPr lang="en-US" altLang="en-US" dirty="0" smtClean="0"/>
          </a:p>
        </p:txBody>
      </p:sp>
    </p:spTree>
    <p:extLst>
      <p:ext uri="{BB962C8B-B14F-4D97-AF65-F5344CB8AC3E}">
        <p14:creationId xmlns:p14="http://schemas.microsoft.com/office/powerpoint/2010/main" val="149390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67</a:t>
            </a:fld>
            <a:endParaRPr lang="en-US" altLang="en-US" dirty="0" smtClean="0"/>
          </a:p>
        </p:txBody>
      </p:sp>
    </p:spTree>
    <p:extLst>
      <p:ext uri="{BB962C8B-B14F-4D97-AF65-F5344CB8AC3E}">
        <p14:creationId xmlns:p14="http://schemas.microsoft.com/office/powerpoint/2010/main" val="1268529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solidFill>
                  <a:schemeClr val="tx1"/>
                </a:solidFill>
                <a:latin typeface="Arial" panose="020B0604020202020204" pitchFamily="34" charset="0"/>
                <a:ea typeface="ヒラギノ角ゴ Pro W3" pitchFamily="-112" charset="-128"/>
              </a:rPr>
              <a:t>Poor password selection is one of the most common of poor security practices, and one of the most dangerous. Numerous studies that have been conducted on password selection have found that, while overall more users are learning to select good passwords, a significant percentage of users still make poor choices. The problem with this, of course, is that a poor password choice can enable an attacker to compromise a computer system or network more easily. Even when users have good passwords, they often resort to another poor security practice—writing the password down in an easily located place, which can also lead to system compromise if an attacker gains physical access to the area.</a:t>
            </a:r>
          </a:p>
          <a:p>
            <a:endParaRPr lang="en-US" altLang="en-US" dirty="0" smtClean="0">
              <a:solidFill>
                <a:schemeClr val="tx1"/>
              </a:solidFill>
              <a:latin typeface="Arial" panose="020B0604020202020204" pitchFamily="34" charset="0"/>
              <a:ea typeface="ヒラギノ角ゴ Pro W3" pitchFamily="-112" charset="-128"/>
            </a:endParaRPr>
          </a:p>
          <a:p>
            <a:r>
              <a:rPr lang="en-US" dirty="0"/>
              <a:t>Know the rules for good password selection. Generally, these are to use eight or more characters in your password, include a combination of upper and lowercase letters, include at least one number and one special character, do not use a common word, phrase, or name, and choose a password that you can remember so that you do not need to write it down.</a:t>
            </a:r>
          </a:p>
          <a:p>
            <a:r>
              <a:rPr lang="en-US" dirty="0"/>
              <a:t/>
            </a:r>
            <a:br>
              <a:rPr lang="en-US" dirty="0"/>
            </a:br>
            <a:endParaRPr lang="en-US" altLang="en-US" dirty="0" smtClean="0">
              <a:solidFill>
                <a:schemeClr val="tx1"/>
              </a:solidFill>
              <a:latin typeface="Arial" panose="020B0604020202020204" pitchFamily="34" charset="0"/>
              <a:ea typeface="ヒラギノ角ゴ Pro W3" pitchFamily="-112" charset="-128"/>
            </a:endParaRPr>
          </a:p>
          <a:p>
            <a:endParaRPr lang="en-US" altLang="en-US" dirty="0" smtClean="0">
              <a:solidFill>
                <a:schemeClr val="tx1"/>
              </a:solidFill>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68</a:t>
            </a:fld>
            <a:endParaRPr lang="en-US" altLang="en-US" dirty="0" smtClean="0"/>
          </a:p>
        </p:txBody>
      </p:sp>
    </p:spTree>
    <p:extLst>
      <p:ext uri="{BB962C8B-B14F-4D97-AF65-F5344CB8AC3E}">
        <p14:creationId xmlns:p14="http://schemas.microsoft.com/office/powerpoint/2010/main" val="11160742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solidFill>
                  <a:schemeClr val="tx1"/>
                </a:solidFill>
                <a:latin typeface="Arial" panose="020B0604020202020204" pitchFamily="34" charset="0"/>
                <a:ea typeface="ヒラギノ角ゴ Pro W3" pitchFamily="-112" charset="-128"/>
              </a:rPr>
              <a:t>Organizations have instituted additional policies and rules relating to password selection to further complicate an attacker’s efforts. Organizations, for example, may. This means that if an attacker is able to guess a password, it is only valid for a limited period of time before a new password is selected, after which the attacker is locked out. All is not lost for the attacker, however, since, again, users will select passwords they can remember.</a:t>
            </a:r>
          </a:p>
          <a:p>
            <a:endParaRPr lang="en-US" altLang="en-US" dirty="0" smtClean="0">
              <a:solidFill>
                <a:schemeClr val="tx1"/>
              </a:solidFill>
              <a:latin typeface="Arial" panose="020B0604020202020204" pitchFamily="34" charset="0"/>
              <a:ea typeface="ヒラギノ角ゴ Pro W3" pitchFamily="-112" charset="-128"/>
            </a:endParaRPr>
          </a:p>
          <a:p>
            <a:r>
              <a:rPr lang="en-US" altLang="en-US" dirty="0" smtClean="0">
                <a:solidFill>
                  <a:schemeClr val="tx1"/>
                </a:solidFill>
                <a:latin typeface="Arial" panose="020B0604020202020204" pitchFamily="34" charset="0"/>
                <a:ea typeface="ヒラギノ角ゴ Pro W3" pitchFamily="-112" charset="-128"/>
              </a:rPr>
              <a:t>Another policy or rule governing password selection often adopted by organizations is that passwords must not be written down. This, of course, is difficult to enforce, and thus users will frequently write them down, often as a result of what is referred to as the “password dilemma.” The more difficult we make it for attackers to guess our passwords, and the more frequently we force password changes, the more difficult the passwords are for authorized users to remember and the more likely they are to write them down. Writing them down and putting them in a secure place is one thing, but all too often users will write them on a slip of paper and keep them in their calendar, wallet, or purse.</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69</a:t>
            </a:fld>
            <a:endParaRPr lang="en-US" altLang="en-US" dirty="0" smtClean="0"/>
          </a:p>
        </p:txBody>
      </p:sp>
    </p:spTree>
    <p:extLst>
      <p:ext uri="{BB962C8B-B14F-4D97-AF65-F5344CB8AC3E}">
        <p14:creationId xmlns:p14="http://schemas.microsoft.com/office/powerpoint/2010/main" val="2288103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70</a:t>
            </a:fld>
            <a:endParaRPr lang="en-US" altLang="en-US" dirty="0" smtClean="0"/>
          </a:p>
        </p:txBody>
      </p:sp>
    </p:spTree>
    <p:extLst>
      <p:ext uri="{BB962C8B-B14F-4D97-AF65-F5344CB8AC3E}">
        <p14:creationId xmlns:p14="http://schemas.microsoft.com/office/powerpoint/2010/main" val="8784427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Piggybacking is related to social engineering attacks. Both the piggybacking and shoulder surfing attack techniques can be easily countered by using simple procedures to ensure nobody follows you too closely or is in a position to observe your actions. Both of these rely on the poor security practices of an authorized user, such as people are often in a hurry and will frequently not follow good physical security practices and procedures. </a:t>
            </a:r>
          </a:p>
          <a:p>
            <a:pPr marL="170713"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Attackers know this and may attempt to exploit this</a:t>
            </a:r>
          </a:p>
          <a:p>
            <a:pPr marL="170713"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An attacker can gain access to the facility without having the access code or card.</a:t>
            </a:r>
          </a:p>
          <a:p>
            <a:pPr marL="170713"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Piggybacking is related to social engineering attacks:</a:t>
            </a:r>
          </a:p>
          <a:p>
            <a:pPr marL="625947" lvl="1"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The attacker may start a conversation with the target before reaching the door.</a:t>
            </a:r>
          </a:p>
          <a:p>
            <a:pPr marL="170713"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Avoid piggybacking:</a:t>
            </a:r>
          </a:p>
          <a:p>
            <a:pPr marL="625947" lvl="1" indent="-170713">
              <a:buFont typeface="Arial" panose="020B0604020202020204" pitchFamily="34" charset="0"/>
              <a:buChar char="•"/>
            </a:pPr>
            <a:r>
              <a:rPr lang="en-US" altLang="en-US" dirty="0" smtClean="0">
                <a:latin typeface="Arial" panose="020B0604020202020204" pitchFamily="34" charset="0"/>
                <a:ea typeface="ヒラギノ角ゴ Pro W3" pitchFamily="-112" charset="-128"/>
              </a:rPr>
              <a:t>Use a </a:t>
            </a:r>
            <a:r>
              <a:rPr lang="en-US" altLang="en-US" i="1" dirty="0" smtClean="0">
                <a:latin typeface="Arial" panose="020B0604020202020204" pitchFamily="34" charset="0"/>
                <a:ea typeface="ヒラギノ角ゴ Pro W3" pitchFamily="-112" charset="-128"/>
              </a:rPr>
              <a:t>man trap</a:t>
            </a:r>
            <a:r>
              <a:rPr lang="en-US" altLang="en-US" i="0" dirty="0" smtClean="0">
                <a:latin typeface="Arial" panose="020B0604020202020204" pitchFamily="34" charset="0"/>
                <a:ea typeface="ヒラギノ角ゴ Pro W3" pitchFamily="-112" charset="-128"/>
              </a:rPr>
              <a:t>,</a:t>
            </a:r>
            <a:r>
              <a:rPr lang="en-US" altLang="en-US" dirty="0" smtClean="0">
                <a:latin typeface="Arial" panose="020B0604020202020204" pitchFamily="34" charset="0"/>
                <a:ea typeface="ヒラギノ角ゴ Pro W3" pitchFamily="-112" charset="-128"/>
              </a:rPr>
              <a:t> which utilizes two doors to gain access to the facility. The second door does not open until the first one is closed and is spaced close enough to the first that an enclosure is formed that only allows one individual through at a time.</a:t>
            </a:r>
          </a:p>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71</a:t>
            </a:fld>
            <a:endParaRPr lang="en-US" altLang="en-US" dirty="0" smtClean="0"/>
          </a:p>
        </p:txBody>
      </p:sp>
    </p:spTree>
    <p:extLst>
      <p:ext uri="{BB962C8B-B14F-4D97-AF65-F5344CB8AC3E}">
        <p14:creationId xmlns:p14="http://schemas.microsoft.com/office/powerpoint/2010/main" val="3543866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One common place to find this information, if the attacker is in the vicinity of the target, is the target’s trash. The attacker might find little bits of information that could be useful for an attack.</a:t>
            </a:r>
          </a:p>
          <a:p>
            <a:endParaRPr lang="en-US" altLang="en-US" dirty="0" smtClean="0">
              <a:latin typeface="Arial" panose="020B0604020202020204" pitchFamily="34" charset="0"/>
              <a:ea typeface="ヒラギノ角ゴ Pro W3" pitchFamily="-112" charset="-128"/>
            </a:endParaRPr>
          </a:p>
          <a:p>
            <a:r>
              <a:rPr lang="en-US" altLang="en-US" dirty="0" smtClean="0">
                <a:latin typeface="Arial" panose="020B0604020202020204" pitchFamily="34" charset="0"/>
                <a:ea typeface="ヒラギノ角ゴ Pro W3" pitchFamily="-112" charset="-128"/>
              </a:rPr>
              <a:t>In most locations, trash is no longer considered private property after it has been discarded (and even where dumpster diving is illegal, little enforcement occurs). An organization should have policies about discarding materials. Sensitive information should be shredded and the organization should consider securing the trash receptacle so that individuals can’t forage through it. People should also consider shredding personal or sensitive information that they wish to discard in their own trash. A reasonable quality shredder is inexpensive and well worth the price when compared with the potential loss that could occur as a result of identity theft.</a:t>
            </a:r>
          </a:p>
          <a:p>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72</a:t>
            </a:fld>
            <a:endParaRPr lang="en-US" altLang="en-US" dirty="0" smtClean="0"/>
          </a:p>
        </p:txBody>
      </p:sp>
    </p:spTree>
    <p:extLst>
      <p:ext uri="{BB962C8B-B14F-4D97-AF65-F5344CB8AC3E}">
        <p14:creationId xmlns:p14="http://schemas.microsoft.com/office/powerpoint/2010/main" val="601391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Organizations should have a policy that restricts the ability of normal users to install software and new hardware on their systems. A  common example is a user installing unauthorized communication software and a modem to allow them to connect to their machine at work via a modem from their home. Another common example is a user installing a wireless access point so that they can access the organization’s network from many different areas. In these examples, the user has set up a backdoor into the network, circumventing all the other security mechanisms in place. The term “rogue modem” or “rogue access point” may be used to describe these two cases.</a:t>
            </a:r>
          </a:p>
          <a:p>
            <a:endParaRPr lang="en-US" altLang="en-US" dirty="0" smtClean="0">
              <a:latin typeface="Arial" panose="020B0604020202020204" pitchFamily="34" charset="0"/>
              <a:ea typeface="ヒラギノ角ゴ Pro W3" pitchFamily="-112" charset="-128"/>
            </a:endParaRPr>
          </a:p>
          <a:p>
            <a:r>
              <a:rPr lang="en-US" altLang="en-US" dirty="0" smtClean="0">
                <a:latin typeface="Arial" panose="020B0604020202020204" pitchFamily="34" charset="0"/>
                <a:ea typeface="ヒラギノ角ゴ Pro W3" pitchFamily="-112" charset="-128"/>
              </a:rPr>
              <a:t>Another common example of unauthorized software that users install on their systems is games. Unfortunately, not all games come in shrink wrapped packages. Numerous small games can be downloaded from the Internet. The problem with this is that users don’t always know where the software originally came from and what may be hidden inside it. Many individuals have unwittingly installed what seemed to be an innocuous game, only to have downloaded a piece of malicious code capable of many things, including opening a backdoor that allows attackers to connect to, and control, the system from across the Internet.</a:t>
            </a:r>
          </a:p>
          <a:p>
            <a:endParaRPr lang="en-US" dirty="0"/>
          </a:p>
          <a:p>
            <a:r>
              <a:rPr lang="en-US" dirty="0"/>
              <a:t>Because of these potential hazards, many organizations do not allow their users to load software or install new hardware without the knowledge and assistance of administrators. Many organizations also screen, and occasionally intercept, e-mail messages with links or attachments that are sent to users. This helps prevent users from, say, unwittingly executing a hostile program that was sent as part of a worm or virus. Consequently, many organizations have their mail servers strip off executable attachments to e-mail so that users can’t accidentally cause a security problem.</a:t>
            </a:r>
            <a:br>
              <a:rPr lang="en-US" dirty="0"/>
            </a:br>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73</a:t>
            </a:fld>
            <a:endParaRPr lang="en-US" altLang="en-US" dirty="0" smtClean="0"/>
          </a:p>
        </p:txBody>
      </p:sp>
    </p:spTree>
    <p:extLst>
      <p:ext uri="{BB962C8B-B14F-4D97-AF65-F5344CB8AC3E}">
        <p14:creationId xmlns:p14="http://schemas.microsoft.com/office/powerpoint/2010/main" val="3973438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74</a:t>
            </a:fld>
            <a:endParaRPr lang="en-US" altLang="en-US" dirty="0" smtClean="0"/>
          </a:p>
        </p:txBody>
      </p:sp>
    </p:spTree>
    <p:extLst>
      <p:ext uri="{BB962C8B-B14F-4D97-AF65-F5344CB8AC3E}">
        <p14:creationId xmlns:p14="http://schemas.microsoft.com/office/powerpoint/2010/main" val="3650406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Combine an attacker who slips in by piggybacking off of an authorized individual and an environment where employees have not been encouraged to challenge individuals without appropriate credentials and you have a situation where you might as well not have any</a:t>
            </a:r>
            <a:r>
              <a:rPr lang="en-US" altLang="en-US" baseline="0" dirty="0" smtClean="0">
                <a:latin typeface="Arial" panose="020B0604020202020204" pitchFamily="34" charset="0"/>
                <a:ea typeface="ヒラギノ角ゴ Pro W3" pitchFamily="-112" charset="-128"/>
              </a:rPr>
              <a:t> </a:t>
            </a:r>
            <a:r>
              <a:rPr lang="en-US" altLang="en-US" dirty="0" smtClean="0">
                <a:latin typeface="Arial" panose="020B0604020202020204" pitchFamily="34" charset="0"/>
                <a:ea typeface="ヒラギノ角ゴ Pro W3" pitchFamily="-112" charset="-128"/>
              </a:rPr>
              <a:t>badges in the first place. Organizations also frequently become complacent when faced with what appears to be a legitimate reason to access the facility, such as when an individual shows up with a warm pizza claiming it was ordered by an employee. It has often been stated by security consultants that it is amazing what you can obtain access to with a pizza box or a vase of flowers.</a:t>
            </a:r>
          </a:p>
          <a:p>
            <a:endParaRPr lang="en-US" altLang="en-US" dirty="0" smtClean="0">
              <a:latin typeface="Arial" panose="020B0604020202020204" pitchFamily="34" charset="0"/>
              <a:ea typeface="ヒラギノ角ゴ Pro W3" pitchFamily="-112" charset="-128"/>
            </a:endParaRPr>
          </a:p>
          <a:p>
            <a:r>
              <a:rPr lang="en-US" dirty="0"/>
              <a:t>Another aspect that must be considered is personnel who have legitimate access to a facility but also have intent to steal intellectual property or otherwise exploit the organization. Physical access provides an easy opportunity for individuals to look for the occasional piece of critical information carelessly left out. With the proliferation of devices such as cell phones with built-in cameras, an individual could easily photograph information without it being obvious to employees. Contractors, consultants, and partners frequently not only have physical access to the facility but may also have network access. Other individuals who typically have unrestricted access to the facility when no one is around are nighttime custodial crewmembers and security guards. Such positions are often contracted out. As a result, hackers have been known to take temporary custodial jobs simply to gain access to facilities.</a:t>
            </a:r>
            <a:br>
              <a:rPr lang="en-US" dirty="0"/>
            </a:br>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a:p>
            <a:endParaRPr lang="en-US" altLang="en-US" dirty="0" smtClean="0">
              <a:latin typeface="Arial" panose="020B0604020202020204" pitchFamily="34" charset="0"/>
              <a:ea typeface="ヒラギノ角ゴ Pro W3" pitchFamily="-112"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75</a:t>
            </a:fld>
            <a:endParaRPr lang="en-US" altLang="en-US" dirty="0" smtClean="0"/>
          </a:p>
        </p:txBody>
      </p:sp>
    </p:spTree>
    <p:extLst>
      <p:ext uri="{BB962C8B-B14F-4D97-AF65-F5344CB8AC3E}">
        <p14:creationId xmlns:p14="http://schemas.microsoft.com/office/powerpoint/2010/main" val="2497271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Modifications can be prompted by a number of different events, including new legislation, updated versions of software or hardware, implementation of new software or hardware, or improvements to the infrastructure.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 change management process should include various stages, including a method to request a change to the infrastructure, a review and approval process for the request, an examination of the consequences of the change, resolution (or mitigation) of any detrimental effects the change might incur, implementation of the change, and documentation of the process as it related to the change.</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937A2DA9-A694-464B-8357-8A2F634A5573}" type="slidenum">
              <a:rPr lang="en-US" altLang="en-US" smtClean="0"/>
              <a:pPr/>
              <a:t>10</a:t>
            </a:fld>
            <a:endParaRPr lang="en-US" altLang="en-US" dirty="0" smtClean="0"/>
          </a:p>
        </p:txBody>
      </p:sp>
    </p:spTree>
    <p:extLst>
      <p:ext uri="{BB962C8B-B14F-4D97-AF65-F5344CB8AC3E}">
        <p14:creationId xmlns:p14="http://schemas.microsoft.com/office/powerpoint/2010/main" val="332573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ヒラギノ角ゴ Pro W3" pitchFamily="-112" charset="-128"/>
              </a:rPr>
              <a:t>Preventing access to information is also important in the work area. Firms with sensitive information should have a “clean desk policy” specifying that sensitive information is not left unsecured in the work area when the worker is not present to act as custodian.</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a:defRPr>
                <a:solidFill>
                  <a:schemeClr val="tx1"/>
                </a:solidFill>
                <a:latin typeface="Arial" panose="020B0604020202020204" pitchFamily="34" charset="0"/>
                <a:ea typeface="ヒラギノ角ゴ Pro W3" pitchFamily="-112" charset="-128"/>
              </a:defRPr>
            </a:lvl1pPr>
            <a:lvl2pPr marL="739755" indent="-284521" defTabSz="938920">
              <a:defRPr>
                <a:solidFill>
                  <a:schemeClr val="tx1"/>
                </a:solidFill>
                <a:latin typeface="Arial" panose="020B0604020202020204" pitchFamily="34" charset="0"/>
                <a:ea typeface="ヒラギノ角ゴ Pro W3" pitchFamily="-112" charset="-128"/>
              </a:defRPr>
            </a:lvl2pPr>
            <a:lvl3pPr marL="1138085" indent="-227617" defTabSz="938920">
              <a:defRPr>
                <a:solidFill>
                  <a:schemeClr val="tx1"/>
                </a:solidFill>
                <a:latin typeface="Arial" panose="020B0604020202020204" pitchFamily="34" charset="0"/>
                <a:ea typeface="ヒラギノ角ゴ Pro W3" pitchFamily="-112" charset="-128"/>
              </a:defRPr>
            </a:lvl3pPr>
            <a:lvl4pPr marL="1593319" indent="-227617" defTabSz="938920">
              <a:defRPr>
                <a:solidFill>
                  <a:schemeClr val="tx1"/>
                </a:solidFill>
                <a:latin typeface="Arial" panose="020B0604020202020204" pitchFamily="34" charset="0"/>
                <a:ea typeface="ヒラギノ角ゴ Pro W3" pitchFamily="-112" charset="-128"/>
              </a:defRPr>
            </a:lvl4pPr>
            <a:lvl5pPr marL="2048553" indent="-227617" defTabSz="938920">
              <a:defRPr>
                <a:solidFill>
                  <a:schemeClr val="tx1"/>
                </a:solidFill>
                <a:latin typeface="Arial" panose="020B0604020202020204"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DFB858D-8CB2-45DF-8547-DBA4F4EF431F}" type="slidenum">
              <a:rPr lang="en-US" altLang="en-US" smtClean="0"/>
              <a:pPr/>
              <a:t>76</a:t>
            </a:fld>
            <a:endParaRPr lang="en-US" altLang="en-US" dirty="0" smtClean="0"/>
          </a:p>
        </p:txBody>
      </p:sp>
    </p:spTree>
    <p:extLst>
      <p:ext uri="{BB962C8B-B14F-4D97-AF65-F5344CB8AC3E}">
        <p14:creationId xmlns:p14="http://schemas.microsoft.com/office/powerpoint/2010/main" val="577024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interesting paradox when speaking of social engineering attacks is that people are not only the biggest problem and security risk but also the best tool in defending against a social engineering attack. The first step a company should take to fight potential social</a:t>
            </a:r>
            <a:r>
              <a:rPr lang="en-US" baseline="0" dirty="0" smtClean="0"/>
              <a:t> </a:t>
            </a:r>
            <a:r>
              <a:rPr lang="en-US" dirty="0" smtClean="0"/>
              <a:t>engineering attacks is to create the policies and procedures that establish the roles and responsibilities for not only security administrators but for all users. What is it that management expects, security-wise, from all employees? What is it that the organization is trying to</a:t>
            </a:r>
            <a:r>
              <a:rPr lang="en-US" baseline="0" dirty="0" smtClean="0"/>
              <a:t> </a:t>
            </a:r>
            <a:r>
              <a:rPr lang="en-US" dirty="0" smtClean="0"/>
              <a:t>protect, and what mechanisms are important for that protection?</a:t>
            </a:r>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77</a:t>
            </a:fld>
            <a:endParaRPr lang="en-US" altLang="en-US" dirty="0"/>
          </a:p>
        </p:txBody>
      </p:sp>
    </p:spTree>
    <p:extLst>
      <p:ext uri="{BB962C8B-B14F-4D97-AF65-F5344CB8AC3E}">
        <p14:creationId xmlns:p14="http://schemas.microsoft.com/office/powerpoint/2010/main" val="2663420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strong security education and awareness training program can go a long way toward reducing the chance that a social engineering attack will be successful. Awareness programs and campaigns, which might include seminars, videos, posters, newsletters, and similar materials, are also fairly easy to implement and not very costly. There is no reason for an organization to not have an awareness program in place. A lot of information and ideas are available on the Internet. See what you can find that might be usable for your organization that you can obtain at no charge from various organizations on the Internet. (Tip: Check organizations such as NIST and NSA, which have developed numerous security documents and guidelines.)</a:t>
            </a:r>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78</a:t>
            </a:fld>
            <a:endParaRPr lang="en-US" altLang="en-US" dirty="0"/>
          </a:p>
        </p:txBody>
      </p:sp>
    </p:spTree>
    <p:extLst>
      <p:ext uri="{BB962C8B-B14F-4D97-AF65-F5344CB8AC3E}">
        <p14:creationId xmlns:p14="http://schemas.microsoft.com/office/powerpoint/2010/main" val="39467581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users feel that security personnel are only there to make their life difficult or to dredge up information that will result in an employee’s termination, the atmosphere will quickly turn adversarial and be transformed into an “us versus them” situation. Security personnel need the help of all users and should strive to cultivate a team environment in which users, when faced with a questionable situation, will not</a:t>
            </a:r>
            <a:r>
              <a:rPr lang="en-US" baseline="0" dirty="0" smtClean="0"/>
              <a:t> </a:t>
            </a:r>
            <a:r>
              <a:rPr lang="en-US" dirty="0" smtClean="0"/>
              <a:t>hesitate to call the security office. In situations like this, security offices should remember the old adage of “don’t shoot the messenger.”</a:t>
            </a:r>
            <a:endParaRPr lang="en-US" dirty="0"/>
          </a:p>
        </p:txBody>
      </p:sp>
      <p:sp>
        <p:nvSpPr>
          <p:cNvPr id="4" name="Slide Number Placeholder 3"/>
          <p:cNvSpPr>
            <a:spLocks noGrp="1"/>
          </p:cNvSpPr>
          <p:nvPr>
            <p:ph type="sldNum" sz="quarter" idx="10"/>
          </p:nvPr>
        </p:nvSpPr>
        <p:spPr/>
        <p:txBody>
          <a:bodyPr/>
          <a:lstStyle/>
          <a:p>
            <a:pPr>
              <a:defRPr/>
            </a:pPr>
            <a:fld id="{55978100-1778-4411-849D-943CC6F8EA99}" type="slidenum">
              <a:rPr lang="en-US" altLang="en-US" smtClean="0"/>
              <a:pPr>
                <a:defRPr/>
              </a:pPr>
              <a:t>79</a:t>
            </a:fld>
            <a:endParaRPr lang="en-US" altLang="en-US" dirty="0"/>
          </a:p>
        </p:txBody>
      </p:sp>
    </p:spTree>
    <p:extLst>
      <p:ext uri="{BB962C8B-B14F-4D97-AF65-F5344CB8AC3E}">
        <p14:creationId xmlns:p14="http://schemas.microsoft.com/office/powerpoint/2010/main" val="158456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Data ownership requirements include backup responsibilities.</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A95C9D2-C563-49F5-9200-7D1D4FD85F02}" type="slidenum">
              <a:rPr lang="en-US" altLang="en-US" smtClean="0"/>
              <a:pPr/>
              <a:t>14</a:t>
            </a:fld>
            <a:endParaRPr lang="en-US" altLang="en-US" dirty="0" smtClean="0"/>
          </a:p>
        </p:txBody>
      </p:sp>
    </p:spTree>
    <p:extLst>
      <p:ext uri="{BB962C8B-B14F-4D97-AF65-F5344CB8AC3E}">
        <p14:creationId xmlns:p14="http://schemas.microsoft.com/office/powerpoint/2010/main" val="357437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 key component of IT security is the protection of the information processed and stored on the computer systems and network. Organizations deal with many different types of information, and they need to recognize that not all information is of equal importance or sensitivity. This requires classification of information into various categories, each with its own requirements for its handling.</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 key component of IT security is the protection of the information processed and stored on the computer systems and network. Organizations deal with many different types of information, and they need to recognize that not all information is of equal importance or sensitivity.</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Each policy for the classification of information should describe how it should be protected, who may have access to it, who has the authority to release it and how, and how it should be destroyed. All employees of the organization should be trained in the procedures for handling the information that they are authorized to access. Discretionary and mandatory access control techniques use classifications as a method to identify who may have access to what resources.</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C6BB6EC6-F6B6-4644-A317-7FB93508CBA2}" type="slidenum">
              <a:rPr lang="en-US" altLang="en-US" smtClean="0"/>
              <a:pPr/>
              <a:t>15</a:t>
            </a:fld>
            <a:endParaRPr lang="en-US" altLang="en-US" dirty="0" smtClean="0"/>
          </a:p>
        </p:txBody>
      </p:sp>
    </p:spTree>
    <p:extLst>
      <p:ext uri="{BB962C8B-B14F-4D97-AF65-F5344CB8AC3E}">
        <p14:creationId xmlns:p14="http://schemas.microsoft.com/office/powerpoint/2010/main" val="157200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Effective data classification programs include data labeling, which enables personnel working with the data to know whether it is sensitive and to understand the levels of protection required.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When the data is inside an information-processing system, the protections should be designed into the system. But when the data leaves this cocoon of protection, whether by printing, downloading, or copying, it becomes necessary to ensure continued protection by other means. This is where data labeling assists users in fulfilling their responsibilities.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Personnel are intimately involved in several specific tasks associated with data handling and data destruction/disposal and, if properly trained, can act as a security control. Untrained or inadequately trained personnel will not be a productive security control and, in fact, can be a source of potential compromise.</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anose="020B0604020202020204" pitchFamily="34" charset="0"/>
                <a:ea typeface="ヒラギノ角ゴ Pro W3" pitchFamily="-112" charset="-128"/>
              </a:defRPr>
            </a:lvl1pPr>
            <a:lvl2pPr marL="738188" indent="-284163" defTabSz="938213">
              <a:defRPr>
                <a:solidFill>
                  <a:schemeClr val="tx1"/>
                </a:solidFill>
                <a:latin typeface="Arial" panose="020B0604020202020204" pitchFamily="34" charset="0"/>
                <a:ea typeface="ヒラギノ角ゴ Pro W3" pitchFamily="-112" charset="-128"/>
              </a:defRPr>
            </a:lvl2pPr>
            <a:lvl3pPr marL="1136650" indent="-227013" defTabSz="938213">
              <a:defRPr>
                <a:solidFill>
                  <a:schemeClr val="tx1"/>
                </a:solidFill>
                <a:latin typeface="Arial" panose="020B0604020202020204" pitchFamily="34" charset="0"/>
                <a:ea typeface="ヒラギノ角ゴ Pro W3" pitchFamily="-112" charset="-128"/>
              </a:defRPr>
            </a:lvl3pPr>
            <a:lvl4pPr marL="1592263" indent="-227013" defTabSz="938213">
              <a:defRPr>
                <a:solidFill>
                  <a:schemeClr val="tx1"/>
                </a:solidFill>
                <a:latin typeface="Arial" panose="020B0604020202020204" pitchFamily="34" charset="0"/>
                <a:ea typeface="ヒラギノ角ゴ Pro W3" pitchFamily="-112" charset="-128"/>
              </a:defRPr>
            </a:lvl4pPr>
            <a:lvl5pPr marL="2047875" indent="-227013" defTabSz="938213">
              <a:defRPr>
                <a:solidFill>
                  <a:schemeClr val="tx1"/>
                </a:solidFill>
                <a:latin typeface="Arial" panose="020B0604020202020204" pitchFamily="34" charset="0"/>
                <a:ea typeface="ヒラギノ角ゴ Pro W3" pitchFamily="-112" charset="-128"/>
              </a:defRPr>
            </a:lvl5pPr>
            <a:lvl6pPr marL="25050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622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94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76675" indent="-227013" defTabSz="938213"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4F2BFB4C-E911-4744-86C4-CC9B10CF3D08}" type="slidenum">
              <a:rPr lang="en-US" altLang="en-US" smtClean="0"/>
              <a:pPr/>
              <a:t>16</a:t>
            </a:fld>
            <a:endParaRPr lang="en-US" altLang="en-US" dirty="0" smtClean="0"/>
          </a:p>
        </p:txBody>
      </p:sp>
    </p:spTree>
    <p:extLst>
      <p:ext uri="{BB962C8B-B14F-4D97-AF65-F5344CB8AC3E}">
        <p14:creationId xmlns:p14="http://schemas.microsoft.com/office/powerpoint/2010/main" val="409012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98448"/>
            <a:ext cx="7772400" cy="2206752"/>
          </a:xfrm>
        </p:spPr>
        <p:txBody>
          <a:bodyPr/>
          <a:lstStyle/>
          <a:p>
            <a:r>
              <a:rPr lang="en-AU" dirty="0"/>
              <a:t>Module 2 Organisational security: operations and </a:t>
            </a:r>
            <a:r>
              <a:rPr lang="en-AU" dirty="0" smtClean="0"/>
              <a:t>people – Part 1</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70506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Change Management Policy</a:t>
            </a:r>
          </a:p>
        </p:txBody>
      </p:sp>
      <p:sp>
        <p:nvSpPr>
          <p:cNvPr id="28675" name="Content Placeholder 4"/>
          <p:cNvSpPr>
            <a:spLocks noGrp="1"/>
          </p:cNvSpPr>
          <p:nvPr>
            <p:ph idx="1"/>
          </p:nvPr>
        </p:nvSpPr>
        <p:spPr>
          <a:xfrm>
            <a:off x="457200" y="1981200"/>
            <a:ext cx="8229600" cy="4419600"/>
          </a:xfrm>
        </p:spPr>
        <p:txBody>
          <a:bodyPr/>
          <a:lstStyle/>
          <a:p>
            <a:pPr eaLnBrk="1" hangingPunct="1"/>
            <a:r>
              <a:rPr lang="en-US" altLang="en-US" i="1" dirty="0" smtClean="0"/>
              <a:t>Change management </a:t>
            </a:r>
            <a:r>
              <a:rPr lang="en-US" altLang="en-US" dirty="0" smtClean="0"/>
              <a:t>ensures proper procedures followed when modifications to the IT infrastructure are made.</a:t>
            </a:r>
          </a:p>
          <a:p>
            <a:pPr lvl="1" eaLnBrk="1" hangingPunct="1"/>
            <a:r>
              <a:rPr lang="en-US" altLang="en-US" dirty="0" smtClean="0"/>
              <a:t>Modifications prompted by a number of different events</a:t>
            </a:r>
          </a:p>
          <a:p>
            <a:pPr eaLnBrk="1" hangingPunct="1"/>
            <a:r>
              <a:rPr lang="en-US" altLang="en-US" dirty="0" smtClean="0"/>
              <a:t>“Management” implies process controlled in some systematic way.</a:t>
            </a:r>
          </a:p>
          <a:p>
            <a:pPr eaLnBrk="1" hangingPunct="1"/>
            <a:r>
              <a:rPr lang="en-US" altLang="en-US" dirty="0" smtClean="0"/>
              <a:t>Change management process includes various stages:</a:t>
            </a:r>
          </a:p>
          <a:p>
            <a:pPr lvl="1" eaLnBrk="1" hangingPunct="1"/>
            <a:r>
              <a:rPr lang="en-US" altLang="en-US" dirty="0" smtClean="0">
                <a:ea typeface="ＭＳ Ｐゴシック" panose="020B0600070205080204" pitchFamily="34" charset="-128"/>
              </a:rPr>
              <a:t>Request change, review and approve process, examine consequences, implement change, document process</a:t>
            </a:r>
            <a:endParaRPr lang="en-US" altLang="en-US" dirty="0" smtClean="0"/>
          </a:p>
        </p:txBody>
      </p:sp>
    </p:spTree>
    <p:extLst>
      <p:ext uri="{BB962C8B-B14F-4D97-AF65-F5344CB8AC3E}">
        <p14:creationId xmlns:p14="http://schemas.microsoft.com/office/powerpoint/2010/main" val="173264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a:t>
            </a:r>
          </a:p>
        </p:txBody>
      </p:sp>
      <p:sp>
        <p:nvSpPr>
          <p:cNvPr id="30723" name="Content Placeholder 4"/>
          <p:cNvSpPr>
            <a:spLocks noGrp="1"/>
          </p:cNvSpPr>
          <p:nvPr>
            <p:ph idx="1"/>
          </p:nvPr>
        </p:nvSpPr>
        <p:spPr/>
        <p:txBody>
          <a:bodyPr/>
          <a:lstStyle/>
          <a:p>
            <a:pPr eaLnBrk="1" hangingPunct="1"/>
            <a:r>
              <a:rPr lang="en-US" altLang="en-US" dirty="0" smtClean="0"/>
              <a:t>Data can be shared for the purpose of processing or storage.</a:t>
            </a:r>
          </a:p>
          <a:p>
            <a:pPr eaLnBrk="1" hangingPunct="1"/>
            <a:r>
              <a:rPr lang="en-US" altLang="en-US" dirty="0" smtClean="0"/>
              <a:t>Control over data is a significant issue in third-party relationships.</a:t>
            </a:r>
          </a:p>
          <a:p>
            <a:pPr eaLnBrk="1" hangingPunct="1"/>
            <a:r>
              <a:rPr lang="en-US" altLang="en-US" dirty="0" smtClean="0"/>
              <a:t>Who owns the data?</a:t>
            </a:r>
          </a:p>
        </p:txBody>
      </p:sp>
    </p:spTree>
    <p:extLst>
      <p:ext uri="{BB962C8B-B14F-4D97-AF65-F5344CB8AC3E}">
        <p14:creationId xmlns:p14="http://schemas.microsoft.com/office/powerpoint/2010/main" val="402114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1747" name="Content Placeholder 4"/>
          <p:cNvSpPr>
            <a:spLocks noGrp="1"/>
          </p:cNvSpPr>
          <p:nvPr>
            <p:ph idx="1"/>
          </p:nvPr>
        </p:nvSpPr>
        <p:spPr/>
        <p:txBody>
          <a:bodyPr/>
          <a:lstStyle/>
          <a:p>
            <a:pPr eaLnBrk="1" hangingPunct="1"/>
            <a:r>
              <a:rPr lang="en-US" altLang="en-US" dirty="0" smtClean="0"/>
              <a:t>Data ownership</a:t>
            </a:r>
          </a:p>
          <a:p>
            <a:pPr lvl="1" eaLnBrk="1" hangingPunct="1"/>
            <a:r>
              <a:rPr lang="en-US" altLang="en-US" dirty="0" smtClean="0"/>
              <a:t>Data requires a data owner.</a:t>
            </a:r>
          </a:p>
          <a:p>
            <a:pPr lvl="1" eaLnBrk="1" hangingPunct="1"/>
            <a:r>
              <a:rPr lang="en-US" altLang="en-US" dirty="0" smtClean="0"/>
              <a:t>Data ownership roles for all data elements need to be defined in the business.</a:t>
            </a:r>
          </a:p>
          <a:p>
            <a:pPr lvl="1" eaLnBrk="1" hangingPunct="1"/>
            <a:r>
              <a:rPr lang="en-US" altLang="en-US" dirty="0" smtClean="0"/>
              <a:t>Data ownership is a business function.</a:t>
            </a:r>
          </a:p>
          <a:p>
            <a:pPr lvl="2" eaLnBrk="1" hangingPunct="1"/>
            <a:r>
              <a:rPr lang="en-US" altLang="en-US" dirty="0" smtClean="0"/>
              <a:t>The requirements for security, privacy, retention, and other business functions must be established. </a:t>
            </a:r>
          </a:p>
          <a:p>
            <a:pPr lvl="1" eaLnBrk="1" hangingPunct="1"/>
            <a:r>
              <a:rPr lang="en-US" altLang="en-US" dirty="0" smtClean="0"/>
              <a:t>Not all data requires the same handling restrictions, but all data requires these characteristics to be defined.</a:t>
            </a:r>
          </a:p>
          <a:p>
            <a:pPr lvl="2" eaLnBrk="1" hangingPunct="1"/>
            <a:r>
              <a:rPr lang="en-US" altLang="en-US" dirty="0" smtClean="0"/>
              <a:t>This is the responsibility of the data owner.</a:t>
            </a:r>
          </a:p>
        </p:txBody>
      </p:sp>
    </p:spTree>
    <p:extLst>
      <p:ext uri="{BB962C8B-B14F-4D97-AF65-F5344CB8AC3E}">
        <p14:creationId xmlns:p14="http://schemas.microsoft.com/office/powerpoint/2010/main" val="1104890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2771" name="Content Placeholder 4"/>
          <p:cNvSpPr>
            <a:spLocks noGrp="1"/>
          </p:cNvSpPr>
          <p:nvPr>
            <p:ph idx="1"/>
          </p:nvPr>
        </p:nvSpPr>
        <p:spPr/>
        <p:txBody>
          <a:bodyPr/>
          <a:lstStyle/>
          <a:p>
            <a:pPr eaLnBrk="1" hangingPunct="1"/>
            <a:r>
              <a:rPr lang="en-US" altLang="en-US" dirty="0" smtClean="0"/>
              <a:t>Unauthorized data sharing</a:t>
            </a:r>
          </a:p>
          <a:p>
            <a:pPr lvl="1" eaLnBrk="1" hangingPunct="1"/>
            <a:r>
              <a:rPr lang="en-US" altLang="en-US" dirty="0" smtClean="0"/>
              <a:t>Unauthorized data sharing can be a significant issue, and in today’s world, data has value and is frequently used for secondary purposes.</a:t>
            </a:r>
          </a:p>
          <a:p>
            <a:pPr lvl="1" eaLnBrk="1" hangingPunct="1"/>
            <a:r>
              <a:rPr lang="en-US" altLang="en-US" dirty="0" smtClean="0"/>
              <a:t>Ensuring that all parties in the relationship understand the data-sharing requirements is an important prerequisite.</a:t>
            </a:r>
          </a:p>
          <a:p>
            <a:pPr lvl="1" eaLnBrk="1" hangingPunct="1"/>
            <a:r>
              <a:rPr lang="en-US" altLang="en-US" dirty="0" smtClean="0"/>
              <a:t>Ensuring that all parties understand the security requirements of shared data is important.</a:t>
            </a:r>
          </a:p>
        </p:txBody>
      </p:sp>
    </p:spTree>
    <p:extLst>
      <p:ext uri="{BB962C8B-B14F-4D97-AF65-F5344CB8AC3E}">
        <p14:creationId xmlns:p14="http://schemas.microsoft.com/office/powerpoint/2010/main" val="2606597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3795" name="Content Placeholder 4"/>
          <p:cNvSpPr>
            <a:spLocks noGrp="1"/>
          </p:cNvSpPr>
          <p:nvPr>
            <p:ph idx="1"/>
          </p:nvPr>
        </p:nvSpPr>
        <p:spPr/>
        <p:txBody>
          <a:bodyPr/>
          <a:lstStyle/>
          <a:p>
            <a:pPr eaLnBrk="1" hangingPunct="1"/>
            <a:r>
              <a:rPr lang="en-US" altLang="en-US" dirty="0" smtClean="0"/>
              <a:t>Data backup requirements involve:</a:t>
            </a:r>
          </a:p>
          <a:p>
            <a:pPr lvl="1"/>
            <a:r>
              <a:rPr lang="en-US" altLang="en-US" dirty="0" smtClean="0"/>
              <a:t>Determining level of backup, restore objectives,</a:t>
            </a:r>
            <a:br>
              <a:rPr lang="en-US" altLang="en-US" dirty="0" smtClean="0"/>
            </a:br>
            <a:r>
              <a:rPr lang="en-US" altLang="en-US" dirty="0" smtClean="0"/>
              <a:t>and level of protection requirements</a:t>
            </a:r>
          </a:p>
          <a:p>
            <a:pPr lvl="2"/>
            <a:r>
              <a:rPr lang="en-US" altLang="en-US" dirty="0" smtClean="0"/>
              <a:t>Can be defined by the data owner and then executed by operational IT personnel</a:t>
            </a:r>
          </a:p>
          <a:p>
            <a:pPr lvl="1" eaLnBrk="1" hangingPunct="1"/>
            <a:r>
              <a:rPr lang="en-US" altLang="en-US" dirty="0" smtClean="0"/>
              <a:t>Determining the backup responsibilities and developing the necessary operational procedures to ensure that adequate backups occur are important security elements.</a:t>
            </a:r>
          </a:p>
        </p:txBody>
      </p:sp>
    </p:spTree>
    <p:extLst>
      <p:ext uri="{BB962C8B-B14F-4D97-AF65-F5344CB8AC3E}">
        <p14:creationId xmlns:p14="http://schemas.microsoft.com/office/powerpoint/2010/main" val="3881970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5843" name="Content Placeholder 4"/>
          <p:cNvSpPr>
            <a:spLocks noGrp="1"/>
          </p:cNvSpPr>
          <p:nvPr>
            <p:ph idx="1"/>
          </p:nvPr>
        </p:nvSpPr>
        <p:spPr>
          <a:xfrm>
            <a:off x="457200" y="1981200"/>
            <a:ext cx="8382000" cy="4419600"/>
          </a:xfrm>
        </p:spPr>
        <p:txBody>
          <a:bodyPr/>
          <a:lstStyle/>
          <a:p>
            <a:pPr eaLnBrk="1" hangingPunct="1"/>
            <a:r>
              <a:rPr lang="en-US" altLang="en-US" dirty="0" smtClean="0"/>
              <a:t>Classification of information</a:t>
            </a:r>
          </a:p>
          <a:p>
            <a:pPr lvl="1" eaLnBrk="1" hangingPunct="1"/>
            <a:r>
              <a:rPr lang="en-US" altLang="en-US" dirty="0" smtClean="0"/>
              <a:t>Needed because of different importance or sensitivity</a:t>
            </a:r>
          </a:p>
          <a:p>
            <a:pPr lvl="1" eaLnBrk="1" hangingPunct="1"/>
            <a:r>
              <a:rPr lang="en-US" altLang="en-US" dirty="0" smtClean="0"/>
              <a:t>Factors affecting information classification</a:t>
            </a:r>
          </a:p>
          <a:p>
            <a:pPr lvl="2" eaLnBrk="1" hangingPunct="1"/>
            <a:r>
              <a:rPr lang="en-US" altLang="en-US" dirty="0" smtClean="0"/>
              <a:t>Value to the organization, age, and laws or regulations governing protection</a:t>
            </a:r>
          </a:p>
          <a:p>
            <a:pPr lvl="1"/>
            <a:r>
              <a:rPr lang="en-US" altLang="en-US" dirty="0" smtClean="0"/>
              <a:t>Most widely known classification system </a:t>
            </a:r>
            <a:r>
              <a:rPr lang="en-US" dirty="0" smtClean="0"/>
              <a:t>– </a:t>
            </a:r>
            <a:r>
              <a:rPr lang="en-US" altLang="en-US" dirty="0" smtClean="0"/>
              <a:t>U.S. government</a:t>
            </a:r>
          </a:p>
          <a:p>
            <a:pPr lvl="2" eaLnBrk="1" hangingPunct="1"/>
            <a:r>
              <a:rPr lang="en-US" altLang="en-US" i="1" dirty="0" smtClean="0"/>
              <a:t>Confidential, Secret, </a:t>
            </a:r>
            <a:r>
              <a:rPr lang="en-US" altLang="en-US" dirty="0" smtClean="0"/>
              <a:t>and</a:t>
            </a:r>
            <a:r>
              <a:rPr lang="en-US" altLang="en-US" i="1" dirty="0" smtClean="0"/>
              <a:t> Top Secret</a:t>
            </a:r>
          </a:p>
          <a:p>
            <a:pPr lvl="1" eaLnBrk="1" hangingPunct="1"/>
            <a:r>
              <a:rPr lang="en-US" altLang="en-US" dirty="0" smtClean="0"/>
              <a:t>Business classifications</a:t>
            </a:r>
          </a:p>
          <a:p>
            <a:pPr lvl="2" eaLnBrk="1" hangingPunct="1"/>
            <a:r>
              <a:rPr lang="en-US" altLang="en-US" i="1" dirty="0" smtClean="0"/>
              <a:t>Publicly Releasable, Proprietary, Company Confidential, </a:t>
            </a:r>
            <a:r>
              <a:rPr lang="en-US" altLang="en-US" dirty="0" smtClean="0"/>
              <a:t>and</a:t>
            </a:r>
            <a:r>
              <a:rPr lang="en-US" altLang="en-US" i="1" dirty="0" smtClean="0"/>
              <a:t> For Internal Use Only</a:t>
            </a:r>
          </a:p>
        </p:txBody>
      </p:sp>
    </p:spTree>
    <p:extLst>
      <p:ext uri="{BB962C8B-B14F-4D97-AF65-F5344CB8AC3E}">
        <p14:creationId xmlns:p14="http://schemas.microsoft.com/office/powerpoint/2010/main" val="2268882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7891" name="Content Placeholder 4"/>
          <p:cNvSpPr>
            <a:spLocks noGrp="1"/>
          </p:cNvSpPr>
          <p:nvPr>
            <p:ph idx="1"/>
          </p:nvPr>
        </p:nvSpPr>
        <p:spPr>
          <a:xfrm>
            <a:off x="457200" y="1981200"/>
            <a:ext cx="8229600" cy="4343400"/>
          </a:xfrm>
        </p:spPr>
        <p:txBody>
          <a:bodyPr/>
          <a:lstStyle/>
          <a:p>
            <a:pPr eaLnBrk="1" hangingPunct="1"/>
            <a:r>
              <a:rPr lang="en-US" altLang="en-US" dirty="0" smtClean="0"/>
              <a:t>Data labeling, handling, and disposal</a:t>
            </a:r>
          </a:p>
          <a:p>
            <a:pPr lvl="1" eaLnBrk="1" hangingPunct="1"/>
            <a:r>
              <a:rPr lang="en-US" altLang="en-US" dirty="0" smtClean="0"/>
              <a:t>Data labeling enables an understanding of level of protection required.</a:t>
            </a:r>
          </a:p>
          <a:p>
            <a:pPr lvl="1" eaLnBrk="1" hangingPunct="1"/>
            <a:r>
              <a:rPr lang="en-US" altLang="en-US" dirty="0" smtClean="0"/>
              <a:t>For data inside an information-processing system:</a:t>
            </a:r>
          </a:p>
          <a:p>
            <a:pPr lvl="2" eaLnBrk="1" hangingPunct="1"/>
            <a:r>
              <a:rPr lang="en-US" altLang="en-US" dirty="0" smtClean="0"/>
              <a:t>Protections should be designed into the system</a:t>
            </a:r>
          </a:p>
          <a:p>
            <a:pPr lvl="1" eaLnBrk="1" hangingPunct="1"/>
            <a:r>
              <a:rPr lang="en-US" altLang="en-US" dirty="0" smtClean="0"/>
              <a:t>Data outside system require other means of protection.</a:t>
            </a:r>
          </a:p>
          <a:p>
            <a:pPr lvl="1" eaLnBrk="1" hangingPunct="1"/>
            <a:r>
              <a:rPr lang="en-US" altLang="en-US" dirty="0" smtClean="0"/>
              <a:t>Training ensures labeling occurs and is used and followed.</a:t>
            </a:r>
          </a:p>
          <a:p>
            <a:pPr lvl="2" eaLnBrk="1" hangingPunct="1"/>
            <a:r>
              <a:rPr lang="en-US" altLang="en-US" dirty="0" smtClean="0"/>
              <a:t>Important for users whose roles are impacted by the material</a:t>
            </a:r>
          </a:p>
          <a:p>
            <a:pPr lvl="2" eaLnBrk="1" hangingPunct="1"/>
            <a:r>
              <a:rPr lang="en-US" altLang="en-US" dirty="0" smtClean="0"/>
              <a:t>Important for proper data handling and disposal</a:t>
            </a:r>
          </a:p>
        </p:txBody>
      </p:sp>
    </p:spTree>
    <p:extLst>
      <p:ext uri="{BB962C8B-B14F-4D97-AF65-F5344CB8AC3E}">
        <p14:creationId xmlns:p14="http://schemas.microsoft.com/office/powerpoint/2010/main" val="47702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39939" name="Content Placeholder 4"/>
          <p:cNvSpPr>
            <a:spLocks noGrp="1"/>
          </p:cNvSpPr>
          <p:nvPr>
            <p:ph idx="1"/>
          </p:nvPr>
        </p:nvSpPr>
        <p:spPr/>
        <p:txBody>
          <a:bodyPr/>
          <a:lstStyle/>
          <a:p>
            <a:pPr eaLnBrk="1" hangingPunct="1"/>
            <a:r>
              <a:rPr lang="en-US" altLang="en-US" i="1" dirty="0" smtClean="0"/>
              <a:t>Need to know </a:t>
            </a:r>
            <a:r>
              <a:rPr lang="en-US" altLang="en-US" dirty="0" smtClean="0"/>
              <a:t>goes hand-in-hand with </a:t>
            </a:r>
            <a:r>
              <a:rPr lang="en-US" altLang="en-US" i="1" dirty="0" smtClean="0"/>
              <a:t>least privilege.</a:t>
            </a:r>
          </a:p>
          <a:p>
            <a:pPr eaLnBrk="1" hangingPunct="1"/>
            <a:r>
              <a:rPr lang="en-US" altLang="en-US" dirty="0" smtClean="0"/>
              <a:t>Guiding factor is that:</a:t>
            </a:r>
          </a:p>
          <a:p>
            <a:pPr lvl="1" eaLnBrk="1" hangingPunct="1"/>
            <a:r>
              <a:rPr lang="en-US" altLang="en-US" dirty="0" smtClean="0"/>
              <a:t>Each individual supplied absolute minimum amount of information and privileges needed to perform work</a:t>
            </a:r>
          </a:p>
          <a:p>
            <a:pPr lvl="2"/>
            <a:r>
              <a:rPr lang="en-US" altLang="en-US" dirty="0" smtClean="0"/>
              <a:t>Access requires justified need to know.</a:t>
            </a:r>
          </a:p>
          <a:p>
            <a:pPr eaLnBrk="1" hangingPunct="1"/>
            <a:r>
              <a:rPr lang="en-US" altLang="en-US" dirty="0" smtClean="0"/>
              <a:t>Policy should spell out these two principles:</a:t>
            </a:r>
          </a:p>
          <a:p>
            <a:pPr lvl="1" eaLnBrk="1" hangingPunct="1"/>
            <a:r>
              <a:rPr lang="en-US" altLang="en-US" dirty="0" smtClean="0"/>
              <a:t>Who in the organization can grant access to information</a:t>
            </a:r>
          </a:p>
          <a:p>
            <a:pPr lvl="1" eaLnBrk="1" hangingPunct="1"/>
            <a:r>
              <a:rPr lang="en-US" altLang="en-US" dirty="0" smtClean="0"/>
              <a:t>Who can assign privileges to employees</a:t>
            </a:r>
          </a:p>
        </p:txBody>
      </p:sp>
    </p:spTree>
    <p:extLst>
      <p:ext uri="{BB962C8B-B14F-4D97-AF65-F5344CB8AC3E}">
        <p14:creationId xmlns:p14="http://schemas.microsoft.com/office/powerpoint/2010/main" val="3001423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Policies (</a:t>
            </a:r>
            <a:r>
              <a:rPr lang="en-US" altLang="en-US" i="1" dirty="0" smtClean="0"/>
              <a:t>continued</a:t>
            </a:r>
            <a:r>
              <a:rPr lang="en-US" altLang="en-US" dirty="0" smtClean="0"/>
              <a:t>)</a:t>
            </a:r>
          </a:p>
        </p:txBody>
      </p:sp>
      <p:sp>
        <p:nvSpPr>
          <p:cNvPr id="40963" name="Content Placeholder 4"/>
          <p:cNvSpPr>
            <a:spLocks noGrp="1"/>
          </p:cNvSpPr>
          <p:nvPr>
            <p:ph idx="1"/>
          </p:nvPr>
        </p:nvSpPr>
        <p:spPr/>
        <p:txBody>
          <a:bodyPr/>
          <a:lstStyle/>
          <a:p>
            <a:pPr eaLnBrk="1" hangingPunct="1"/>
            <a:r>
              <a:rPr lang="en-US" altLang="en-US" i="1" dirty="0" smtClean="0"/>
              <a:t>Disposal and destruction policy</a:t>
            </a:r>
          </a:p>
          <a:p>
            <a:pPr lvl="1" eaLnBrk="1" hangingPunct="1"/>
            <a:r>
              <a:rPr lang="en-US" altLang="en-US" dirty="0" smtClean="0"/>
              <a:t>Important papers should be shredded.</a:t>
            </a:r>
          </a:p>
          <a:p>
            <a:pPr lvl="1" eaLnBrk="1" hangingPunct="1"/>
            <a:r>
              <a:rPr lang="en-US" altLang="en-US" dirty="0" smtClean="0"/>
              <a:t>Delete all files and overwrite data on magnetic storage data before discarding.</a:t>
            </a:r>
          </a:p>
          <a:p>
            <a:pPr lvl="1" eaLnBrk="1" hangingPunct="1"/>
            <a:r>
              <a:rPr lang="en-US" altLang="en-US" dirty="0" smtClean="0"/>
              <a:t>Destroy data magnetically using a strong magnetic field to </a:t>
            </a:r>
            <a:r>
              <a:rPr lang="en-US" altLang="en-US" i="1" dirty="0" smtClean="0"/>
              <a:t>degauss </a:t>
            </a:r>
            <a:r>
              <a:rPr lang="en-US" altLang="en-US" dirty="0" smtClean="0"/>
              <a:t>the media.</a:t>
            </a:r>
          </a:p>
          <a:p>
            <a:pPr lvl="1" eaLnBrk="1" hangingPunct="1"/>
            <a:r>
              <a:rPr lang="en-US" altLang="en-US" dirty="0" smtClean="0"/>
              <a:t>File off magnetic material from the surface of a hard drive platter.</a:t>
            </a:r>
          </a:p>
          <a:p>
            <a:pPr lvl="1" eaLnBrk="1" hangingPunct="1"/>
            <a:r>
              <a:rPr lang="en-US" altLang="en-US" dirty="0" smtClean="0"/>
              <a:t>Shred floppy media, CDs and DVDs.</a:t>
            </a:r>
          </a:p>
          <a:p>
            <a:pPr lvl="1" eaLnBrk="1" hangingPunct="1"/>
            <a:r>
              <a:rPr lang="en-US" altLang="en-US" dirty="0" smtClean="0"/>
              <a:t>Best practice is to match the action to the risk level.</a:t>
            </a:r>
            <a:endParaRPr lang="en-US" altLang="en-US" i="1" dirty="0" smtClean="0"/>
          </a:p>
        </p:txBody>
      </p:sp>
    </p:spTree>
    <p:extLst>
      <p:ext uri="{BB962C8B-B14F-4D97-AF65-F5344CB8AC3E}">
        <p14:creationId xmlns:p14="http://schemas.microsoft.com/office/powerpoint/2010/main" val="3164098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a:t>
            </a:r>
          </a:p>
        </p:txBody>
      </p:sp>
      <p:sp>
        <p:nvSpPr>
          <p:cNvPr id="43011" name="Content Placeholder 4"/>
          <p:cNvSpPr>
            <a:spLocks noGrp="1"/>
          </p:cNvSpPr>
          <p:nvPr>
            <p:ph idx="1"/>
          </p:nvPr>
        </p:nvSpPr>
        <p:spPr/>
        <p:txBody>
          <a:bodyPr/>
          <a:lstStyle/>
          <a:p>
            <a:pPr eaLnBrk="1" hangingPunct="1"/>
            <a:r>
              <a:rPr lang="en-US" altLang="en-US" dirty="0" smtClean="0"/>
              <a:t>Humans are the weakest link in security chain.</a:t>
            </a:r>
          </a:p>
          <a:p>
            <a:pPr eaLnBrk="1" hangingPunct="1"/>
            <a:r>
              <a:rPr lang="en-US" altLang="en-US" dirty="0" smtClean="0"/>
              <a:t>Three policies are needed:</a:t>
            </a:r>
          </a:p>
          <a:p>
            <a:pPr lvl="1" eaLnBrk="1" hangingPunct="1"/>
            <a:r>
              <a:rPr lang="en-US" altLang="en-US" dirty="0" smtClean="0"/>
              <a:t>Policy for hiring of individuals</a:t>
            </a:r>
          </a:p>
          <a:p>
            <a:pPr lvl="1" eaLnBrk="1" hangingPunct="1"/>
            <a:r>
              <a:rPr lang="en-US" altLang="en-US" dirty="0" smtClean="0"/>
              <a:t>Policy to keep employees from “disgruntled” category</a:t>
            </a:r>
          </a:p>
          <a:p>
            <a:pPr lvl="1" eaLnBrk="1" hangingPunct="1"/>
            <a:r>
              <a:rPr lang="en-US" altLang="en-US" dirty="0" smtClean="0"/>
              <a:t>Policy to address employees leaving organization</a:t>
            </a:r>
          </a:p>
          <a:p>
            <a:pPr eaLnBrk="1" hangingPunct="1"/>
            <a:r>
              <a:rPr lang="en-US" altLang="en-US" dirty="0" smtClean="0"/>
              <a:t>Security must be considered in all policies.</a:t>
            </a:r>
          </a:p>
        </p:txBody>
      </p:sp>
    </p:spTree>
    <p:extLst>
      <p:ext uri="{BB962C8B-B14F-4D97-AF65-F5344CB8AC3E}">
        <p14:creationId xmlns:p14="http://schemas.microsoft.com/office/powerpoint/2010/main" val="119599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2 Objectives</a:t>
            </a:r>
            <a:endParaRPr lang="en-AU" dirty="0"/>
          </a:p>
        </p:txBody>
      </p:sp>
      <p:sp>
        <p:nvSpPr>
          <p:cNvPr id="3" name="Content Placeholder 2"/>
          <p:cNvSpPr>
            <a:spLocks noGrp="1"/>
          </p:cNvSpPr>
          <p:nvPr>
            <p:ph idx="1"/>
          </p:nvPr>
        </p:nvSpPr>
        <p:spPr>
          <a:xfrm>
            <a:off x="0" y="1981200"/>
            <a:ext cx="9144000" cy="4144963"/>
          </a:xfrm>
        </p:spPr>
        <p:txBody>
          <a:bodyPr/>
          <a:lstStyle/>
          <a:p>
            <a:pPr marL="0" indent="0">
              <a:buNone/>
            </a:pPr>
            <a:r>
              <a:rPr lang="en-AU" sz="2400" dirty="0"/>
              <a:t>On successful completion of this module, </a:t>
            </a:r>
            <a:r>
              <a:rPr lang="en-AU" sz="2400" dirty="0" smtClean="0"/>
              <a:t>students </a:t>
            </a:r>
            <a:r>
              <a:rPr lang="en-AU" sz="2400" dirty="0"/>
              <a:t>should be able to: </a:t>
            </a:r>
            <a:endParaRPr lang="en-AU" sz="2400" dirty="0" smtClean="0"/>
          </a:p>
          <a:p>
            <a:pPr lvl="1"/>
            <a:r>
              <a:rPr lang="en-AU" sz="2000" dirty="0" smtClean="0"/>
              <a:t>identify </a:t>
            </a:r>
            <a:r>
              <a:rPr lang="en-AU" sz="2000" dirty="0"/>
              <a:t>and describe various operational aspects to security in organisations </a:t>
            </a:r>
            <a:endParaRPr lang="en-AU" sz="2000" dirty="0" smtClean="0"/>
          </a:p>
          <a:p>
            <a:pPr lvl="1"/>
            <a:r>
              <a:rPr lang="en-AU" sz="1800" dirty="0" smtClean="0"/>
              <a:t>describe </a:t>
            </a:r>
            <a:r>
              <a:rPr lang="en-AU" sz="1800" dirty="0"/>
              <a:t>the concept of social engineering </a:t>
            </a:r>
            <a:endParaRPr lang="en-AU" sz="1800" dirty="0" smtClean="0"/>
          </a:p>
          <a:p>
            <a:pPr lvl="1"/>
            <a:r>
              <a:rPr lang="en-AU" sz="1800" dirty="0" smtClean="0"/>
              <a:t>describe </a:t>
            </a:r>
            <a:r>
              <a:rPr lang="en-AU" sz="1800" dirty="0"/>
              <a:t>steps organisations can take to improve their security </a:t>
            </a:r>
            <a:endParaRPr lang="en-AU" sz="1800" dirty="0" smtClean="0"/>
          </a:p>
          <a:p>
            <a:pPr lvl="1"/>
            <a:r>
              <a:rPr lang="en-AU" sz="1800" dirty="0" smtClean="0"/>
              <a:t>describe </a:t>
            </a:r>
            <a:r>
              <a:rPr lang="en-AU" sz="1800" dirty="0"/>
              <a:t>common user actions that may put an organisation's information at risk </a:t>
            </a:r>
            <a:endParaRPr lang="en-AU" sz="1800" dirty="0" smtClean="0"/>
          </a:p>
          <a:p>
            <a:pPr lvl="1"/>
            <a:r>
              <a:rPr lang="en-AU" sz="1800" dirty="0" smtClean="0"/>
              <a:t>describe </a:t>
            </a:r>
            <a:r>
              <a:rPr lang="en-AU" sz="1800" dirty="0"/>
              <a:t>methods attackers may use to gain information about an organisation </a:t>
            </a:r>
            <a:endParaRPr lang="en-AU" sz="1800" dirty="0" smtClean="0"/>
          </a:p>
          <a:p>
            <a:pPr lvl="1"/>
            <a:r>
              <a:rPr lang="en-AU" sz="1800" dirty="0" smtClean="0"/>
              <a:t>explain </a:t>
            </a:r>
            <a:r>
              <a:rPr lang="en-AU" sz="1800" dirty="0"/>
              <a:t>ways in which users can aid instead of detract from security.</a:t>
            </a:r>
          </a:p>
        </p:txBody>
      </p:sp>
    </p:spTree>
    <p:extLst>
      <p:ext uri="{BB962C8B-B14F-4D97-AF65-F5344CB8AC3E}">
        <p14:creationId xmlns:p14="http://schemas.microsoft.com/office/powerpoint/2010/main" val="334045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44035" name="Content Placeholder 4"/>
          <p:cNvSpPr>
            <a:spLocks noGrp="1"/>
          </p:cNvSpPr>
          <p:nvPr>
            <p:ph idx="1"/>
          </p:nvPr>
        </p:nvSpPr>
        <p:spPr>
          <a:xfrm>
            <a:off x="457200" y="1981200"/>
            <a:ext cx="8229600" cy="4495800"/>
          </a:xfrm>
        </p:spPr>
        <p:txBody>
          <a:bodyPr/>
          <a:lstStyle/>
          <a:p>
            <a:pPr eaLnBrk="1" hangingPunct="1"/>
            <a:r>
              <a:rPr lang="en-US" altLang="en-US" dirty="0" smtClean="0"/>
              <a:t>Code of ethics</a:t>
            </a:r>
          </a:p>
          <a:p>
            <a:pPr lvl="1" eaLnBrk="1" hangingPunct="1"/>
            <a:r>
              <a:rPr lang="en-US" altLang="en-US" dirty="0" smtClean="0"/>
              <a:t>Describes expected behavior at highest level</a:t>
            </a:r>
          </a:p>
          <a:p>
            <a:pPr lvl="1" eaLnBrk="1" hangingPunct="1"/>
            <a:r>
              <a:rPr lang="en-US" altLang="en-US" dirty="0" smtClean="0"/>
              <a:t>Sets tone for how employees act and conduct business</a:t>
            </a:r>
          </a:p>
          <a:p>
            <a:pPr eaLnBrk="1" hangingPunct="1"/>
            <a:r>
              <a:rPr lang="en-US" altLang="en-US" dirty="0" smtClean="0"/>
              <a:t>Code inclusions</a:t>
            </a:r>
          </a:p>
          <a:p>
            <a:pPr lvl="1" eaLnBrk="1" hangingPunct="1"/>
            <a:r>
              <a:rPr lang="en-US" altLang="en-US" dirty="0" smtClean="0"/>
              <a:t>Demand honesty from employees</a:t>
            </a:r>
          </a:p>
          <a:p>
            <a:pPr lvl="1" eaLnBrk="1" hangingPunct="1"/>
            <a:r>
              <a:rPr lang="en-US" altLang="en-US" dirty="0" smtClean="0"/>
              <a:t>Demand employees perform all activities in a professional manner</a:t>
            </a:r>
          </a:p>
          <a:p>
            <a:pPr lvl="1" eaLnBrk="1" hangingPunct="1"/>
            <a:r>
              <a:rPr lang="en-US" altLang="en-US" dirty="0" smtClean="0"/>
              <a:t>Address principles of privacy and confidentiality</a:t>
            </a:r>
          </a:p>
          <a:p>
            <a:pPr lvl="1" eaLnBrk="1" hangingPunct="1"/>
            <a:r>
              <a:rPr lang="en-US" altLang="en-US" dirty="0" smtClean="0"/>
              <a:t>State how employees treat client and organizational data</a:t>
            </a:r>
          </a:p>
          <a:p>
            <a:pPr lvl="1" eaLnBrk="1" hangingPunct="1"/>
            <a:r>
              <a:rPr lang="en-US" altLang="en-US" dirty="0" smtClean="0"/>
              <a:t>Cover how to handle conflicts of interests</a:t>
            </a:r>
          </a:p>
        </p:txBody>
      </p:sp>
    </p:spTree>
    <p:extLst>
      <p:ext uri="{BB962C8B-B14F-4D97-AF65-F5344CB8AC3E}">
        <p14:creationId xmlns:p14="http://schemas.microsoft.com/office/powerpoint/2010/main" val="2232122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46083" name="Content Placeholder 4"/>
          <p:cNvSpPr>
            <a:spLocks noGrp="1"/>
          </p:cNvSpPr>
          <p:nvPr>
            <p:ph idx="1"/>
          </p:nvPr>
        </p:nvSpPr>
        <p:spPr/>
        <p:txBody>
          <a:bodyPr/>
          <a:lstStyle/>
          <a:p>
            <a:pPr eaLnBrk="1" hangingPunct="1"/>
            <a:r>
              <a:rPr lang="en-US" altLang="en-US" i="1" dirty="0" smtClean="0"/>
              <a:t>Job rotation</a:t>
            </a:r>
          </a:p>
          <a:p>
            <a:pPr lvl="1" eaLnBrk="1" hangingPunct="1"/>
            <a:r>
              <a:rPr lang="en-US" altLang="en-US" dirty="0" smtClean="0"/>
              <a:t>By rotating through jobs, individuals gain a better perspective on how the various parts of IT can enhance (or hinder) the business.</a:t>
            </a:r>
          </a:p>
          <a:p>
            <a:pPr lvl="1" eaLnBrk="1" hangingPunct="1"/>
            <a:r>
              <a:rPr lang="en-US" altLang="en-US" dirty="0" smtClean="0"/>
              <a:t>Rotating individuals through security positions can result in a much wider understanding throughout the organization about potential security problems.</a:t>
            </a:r>
          </a:p>
          <a:p>
            <a:pPr lvl="1" eaLnBrk="1" hangingPunct="1"/>
            <a:r>
              <a:rPr lang="en-US" altLang="en-US" dirty="0" smtClean="0"/>
              <a:t>A benefit is that the company does not have to rely on any one individual too heavily for security expertise.</a:t>
            </a:r>
            <a:endParaRPr lang="en-US" altLang="en-US" i="1" dirty="0" smtClean="0"/>
          </a:p>
        </p:txBody>
      </p:sp>
    </p:spTree>
    <p:extLst>
      <p:ext uri="{BB962C8B-B14F-4D97-AF65-F5344CB8AC3E}">
        <p14:creationId xmlns:p14="http://schemas.microsoft.com/office/powerpoint/2010/main" val="1170256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48131" name="Content Placeholder 4"/>
          <p:cNvSpPr>
            <a:spLocks noGrp="1"/>
          </p:cNvSpPr>
          <p:nvPr>
            <p:ph idx="1"/>
          </p:nvPr>
        </p:nvSpPr>
        <p:spPr/>
        <p:txBody>
          <a:bodyPr/>
          <a:lstStyle/>
          <a:p>
            <a:pPr eaLnBrk="1" hangingPunct="1"/>
            <a:r>
              <a:rPr lang="en-US" altLang="en-US" dirty="0" smtClean="0"/>
              <a:t>Employee hiring and promotions</a:t>
            </a:r>
          </a:p>
          <a:p>
            <a:pPr lvl="1" eaLnBrk="1" hangingPunct="1"/>
            <a:r>
              <a:rPr lang="en-US" altLang="en-US" dirty="0" smtClean="0"/>
              <a:t>Policies should ensure organization hires the most capable and trustworthy employees.</a:t>
            </a:r>
          </a:p>
          <a:p>
            <a:pPr lvl="1" eaLnBrk="1" hangingPunct="1"/>
            <a:r>
              <a:rPr lang="en-US" altLang="en-US" dirty="0" smtClean="0"/>
              <a:t>Policies should minimize the risk that the employee will ignore company rules and affect security.</a:t>
            </a:r>
          </a:p>
          <a:p>
            <a:pPr lvl="2" eaLnBrk="1" hangingPunct="1"/>
            <a:r>
              <a:rPr lang="en-US" altLang="en-US" dirty="0" smtClean="0"/>
              <a:t>Periodic reviews by supervisory personnel, additional drug checks, and monitoring of activity during work</a:t>
            </a:r>
          </a:p>
          <a:p>
            <a:pPr lvl="1" eaLnBrk="1" hangingPunct="1"/>
            <a:r>
              <a:rPr lang="en-US" altLang="en-US" dirty="0" smtClean="0"/>
              <a:t>Policy should handle employee’s status change.</a:t>
            </a:r>
          </a:p>
          <a:p>
            <a:pPr lvl="2" eaLnBrk="1" hangingPunct="1"/>
            <a:r>
              <a:rPr lang="en-US" altLang="en-US" dirty="0" smtClean="0"/>
              <a:t>Especially if construed as negative</a:t>
            </a:r>
          </a:p>
          <a:p>
            <a:pPr lvl="2" eaLnBrk="1" hangingPunct="1"/>
            <a:r>
              <a:rPr lang="en-US" altLang="en-US" dirty="0" smtClean="0"/>
              <a:t>If employee promoted, privileges may still change</a:t>
            </a:r>
          </a:p>
        </p:txBody>
      </p:sp>
    </p:spTree>
    <p:extLst>
      <p:ext uri="{BB962C8B-B14F-4D97-AF65-F5344CB8AC3E}">
        <p14:creationId xmlns:p14="http://schemas.microsoft.com/office/powerpoint/2010/main" val="3453753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50179" name="Content Placeholder 4"/>
          <p:cNvSpPr>
            <a:spLocks noGrp="1"/>
          </p:cNvSpPr>
          <p:nvPr>
            <p:ph idx="1"/>
          </p:nvPr>
        </p:nvSpPr>
        <p:spPr/>
        <p:txBody>
          <a:bodyPr/>
          <a:lstStyle/>
          <a:p>
            <a:pPr eaLnBrk="1" hangingPunct="1"/>
            <a:r>
              <a:rPr lang="en-US" altLang="en-US" dirty="0" smtClean="0"/>
              <a:t>Retirement, separation, or termination of an employee</a:t>
            </a:r>
          </a:p>
          <a:p>
            <a:pPr lvl="1"/>
            <a:r>
              <a:rPr lang="en-US" altLang="en-US" dirty="0" smtClean="0"/>
              <a:t>Employee announced retirements </a:t>
            </a:r>
            <a:r>
              <a:rPr lang="en-US" dirty="0" smtClean="0"/>
              <a:t>– </a:t>
            </a:r>
            <a:r>
              <a:rPr lang="en-US" altLang="en-US" dirty="0" smtClean="0"/>
              <a:t>limit access to sensitive documents when employee announces their intention.</a:t>
            </a:r>
          </a:p>
          <a:p>
            <a:pPr lvl="1"/>
            <a:r>
              <a:rPr lang="en-US" altLang="en-US" dirty="0" smtClean="0"/>
              <a:t>Forced </a:t>
            </a:r>
            <a:r>
              <a:rPr lang="en-US" altLang="en-US" dirty="0"/>
              <a:t>retirement </a:t>
            </a:r>
            <a:r>
              <a:rPr lang="en-US" dirty="0"/>
              <a:t>– </a:t>
            </a:r>
            <a:r>
              <a:rPr lang="en-US" altLang="en-US" dirty="0" smtClean="0"/>
              <a:t>determine risk if employee becomes disgruntled.</a:t>
            </a:r>
          </a:p>
          <a:p>
            <a:pPr lvl="1"/>
            <a:r>
              <a:rPr lang="en-US" altLang="en-US" dirty="0" smtClean="0"/>
              <a:t>New job </a:t>
            </a:r>
            <a:r>
              <a:rPr lang="en-US" altLang="en-US" dirty="0"/>
              <a:t>offer </a:t>
            </a:r>
            <a:r>
              <a:rPr lang="en-US" dirty="0"/>
              <a:t>– </a:t>
            </a:r>
            <a:r>
              <a:rPr lang="en-US" altLang="en-US" dirty="0" smtClean="0"/>
              <a:t>carefully consider continued access to sensitive information.</a:t>
            </a:r>
          </a:p>
          <a:p>
            <a:pPr lvl="1"/>
            <a:r>
              <a:rPr lang="en-US" altLang="en-US" dirty="0"/>
              <a:t>Termination </a:t>
            </a:r>
            <a:r>
              <a:rPr lang="en-US" dirty="0"/>
              <a:t>– </a:t>
            </a:r>
            <a:r>
              <a:rPr lang="en-US" altLang="en-US" dirty="0" smtClean="0"/>
              <a:t>assume he is or will become disgruntled.</a:t>
            </a:r>
          </a:p>
        </p:txBody>
      </p:sp>
    </p:spTree>
    <p:extLst>
      <p:ext uri="{BB962C8B-B14F-4D97-AF65-F5344CB8AC3E}">
        <p14:creationId xmlns:p14="http://schemas.microsoft.com/office/powerpoint/2010/main" val="475287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52227" name="Content Placeholder 4"/>
          <p:cNvSpPr>
            <a:spLocks noGrp="1"/>
          </p:cNvSpPr>
          <p:nvPr>
            <p:ph idx="1"/>
          </p:nvPr>
        </p:nvSpPr>
        <p:spPr/>
        <p:txBody>
          <a:bodyPr/>
          <a:lstStyle/>
          <a:p>
            <a:pPr eaLnBrk="1" hangingPunct="1"/>
            <a:r>
              <a:rPr lang="en-US" altLang="en-US" dirty="0" smtClean="0"/>
              <a:t>Mandatory vacations</a:t>
            </a:r>
          </a:p>
          <a:p>
            <a:pPr lvl="1" eaLnBrk="1" hangingPunct="1"/>
            <a:r>
              <a:rPr lang="en-US" altLang="en-US" dirty="0" smtClean="0">
                <a:ea typeface="ＭＳ Ｐゴシック" panose="020B0600070205080204" pitchFamily="34" charset="-128"/>
              </a:rPr>
              <a:t>Employee who never takes time off might be involved in nefarious activity.</a:t>
            </a:r>
          </a:p>
          <a:p>
            <a:pPr lvl="1" eaLnBrk="1" hangingPunct="1"/>
            <a:r>
              <a:rPr lang="en-US" altLang="en-US" dirty="0" smtClean="0">
                <a:ea typeface="ＭＳ Ｐゴシック" panose="020B0600070205080204" pitchFamily="34" charset="-128"/>
              </a:rPr>
              <a:t>Requiring mandatory vacations serves as a security protection mechanism.</a:t>
            </a:r>
          </a:p>
          <a:p>
            <a:pPr lvl="2" eaLnBrk="1" hangingPunct="1"/>
            <a:r>
              <a:rPr lang="en-US" altLang="en-US" dirty="0" smtClean="0">
                <a:ea typeface="ＭＳ Ｐゴシック" panose="020B0600070205080204" pitchFamily="34" charset="-128"/>
              </a:rPr>
              <a:t>Tool to detect fraud</a:t>
            </a:r>
          </a:p>
          <a:p>
            <a:pPr lvl="2" eaLnBrk="1" hangingPunct="1"/>
            <a:r>
              <a:rPr lang="en-US" altLang="en-US" dirty="0" smtClean="0">
                <a:ea typeface="ＭＳ Ｐゴシック" panose="020B0600070205080204" pitchFamily="34" charset="-128"/>
              </a:rPr>
              <a:t>Necessity of a second person familiar with security procedures to fill in while employee on vacation; good policy in case something happens to the primary employee</a:t>
            </a:r>
            <a:endParaRPr lang="en-US" altLang="en-US" dirty="0" smtClean="0"/>
          </a:p>
        </p:txBody>
      </p:sp>
    </p:spTree>
    <p:extLst>
      <p:ext uri="{BB962C8B-B14F-4D97-AF65-F5344CB8AC3E}">
        <p14:creationId xmlns:p14="http://schemas.microsoft.com/office/powerpoint/2010/main" val="3023608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54275" name="Content Placeholder 4"/>
          <p:cNvSpPr>
            <a:spLocks noGrp="1"/>
          </p:cNvSpPr>
          <p:nvPr>
            <p:ph idx="1"/>
          </p:nvPr>
        </p:nvSpPr>
        <p:spPr/>
        <p:txBody>
          <a:bodyPr/>
          <a:lstStyle/>
          <a:p>
            <a:pPr eaLnBrk="1" hangingPunct="1"/>
            <a:r>
              <a:rPr lang="en-US" altLang="en-US" dirty="0" smtClean="0"/>
              <a:t>On-boarding/off-boarding business partners</a:t>
            </a:r>
          </a:p>
          <a:p>
            <a:pPr lvl="1" eaLnBrk="1" hangingPunct="1"/>
            <a:r>
              <a:rPr lang="en-US" altLang="en-US" dirty="0" smtClean="0"/>
              <a:t>Agreements tend to be fairly specific with respect to terms associated with mutual expectations associated with the process of the business.</a:t>
            </a:r>
          </a:p>
          <a:p>
            <a:pPr lvl="1" eaLnBrk="1" hangingPunct="1"/>
            <a:r>
              <a:rPr lang="en-US" altLang="en-US" dirty="0" smtClean="0"/>
              <a:t>Important considerations prior to the establishment of the relationship include:</a:t>
            </a:r>
          </a:p>
          <a:p>
            <a:pPr lvl="2" eaLnBrk="1" hangingPunct="1"/>
            <a:r>
              <a:rPr lang="en-US" altLang="en-US" dirty="0" smtClean="0"/>
              <a:t>On-boarding and off-boarding processes</a:t>
            </a:r>
          </a:p>
          <a:p>
            <a:pPr lvl="2" eaLnBrk="1" hangingPunct="1"/>
            <a:r>
              <a:rPr lang="en-US" altLang="en-US" dirty="0" smtClean="0"/>
              <a:t>Data retention and destruction by the third party</a:t>
            </a:r>
          </a:p>
        </p:txBody>
      </p:sp>
    </p:spTree>
    <p:extLst>
      <p:ext uri="{BB962C8B-B14F-4D97-AF65-F5344CB8AC3E}">
        <p14:creationId xmlns:p14="http://schemas.microsoft.com/office/powerpoint/2010/main" val="4061267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56323" name="Content Placeholder 4"/>
          <p:cNvSpPr>
            <a:spLocks noGrp="1"/>
          </p:cNvSpPr>
          <p:nvPr>
            <p:ph idx="1"/>
          </p:nvPr>
        </p:nvSpPr>
        <p:spPr/>
        <p:txBody>
          <a:bodyPr/>
          <a:lstStyle/>
          <a:p>
            <a:pPr eaLnBrk="1" hangingPunct="1"/>
            <a:r>
              <a:rPr lang="en-US" altLang="en-US" dirty="0" smtClean="0"/>
              <a:t>Social media networks</a:t>
            </a:r>
          </a:p>
          <a:p>
            <a:pPr lvl="1" eaLnBrk="1" hangingPunct="1"/>
            <a:r>
              <a:rPr lang="en-US" altLang="en-US" dirty="0" smtClean="0">
                <a:ea typeface="ＭＳ Ｐゴシック" panose="020B0600070205080204" pitchFamily="34" charset="-128"/>
              </a:rPr>
              <a:t>Considered a form of third party</a:t>
            </a:r>
          </a:p>
          <a:p>
            <a:pPr lvl="1" eaLnBrk="1" hangingPunct="1"/>
            <a:r>
              <a:rPr lang="en-US" altLang="en-US" dirty="0" smtClean="0">
                <a:ea typeface="ＭＳ Ｐゴシック" panose="020B0600070205080204" pitchFamily="34" charset="-128"/>
              </a:rPr>
              <a:t>Challenge of terms of use as there is no negotiated set of agreements with respect to requirements</a:t>
            </a:r>
          </a:p>
          <a:p>
            <a:pPr lvl="2"/>
            <a:r>
              <a:rPr lang="en-US" altLang="en-US" dirty="0" smtClean="0">
                <a:ea typeface="ＭＳ Ｐゴシック" panose="020B0600070205080204" pitchFamily="34" charset="-128"/>
              </a:rPr>
              <a:t>Only option is to adopt provided terms of service</a:t>
            </a:r>
            <a:endParaRPr lang="en-US" altLang="en-US" dirty="0" smtClean="0"/>
          </a:p>
        </p:txBody>
      </p:sp>
    </p:spTree>
    <p:extLst>
      <p:ext uri="{BB962C8B-B14F-4D97-AF65-F5344CB8AC3E}">
        <p14:creationId xmlns:p14="http://schemas.microsoft.com/office/powerpoint/2010/main" val="3095657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58371" name="Content Placeholder 4"/>
          <p:cNvSpPr>
            <a:spLocks noGrp="1"/>
          </p:cNvSpPr>
          <p:nvPr>
            <p:ph idx="1"/>
          </p:nvPr>
        </p:nvSpPr>
        <p:spPr/>
        <p:txBody>
          <a:bodyPr/>
          <a:lstStyle/>
          <a:p>
            <a:pPr eaLnBrk="1" hangingPunct="1"/>
            <a:r>
              <a:rPr lang="en-US" altLang="en-US" b="1" dirty="0" smtClean="0"/>
              <a:t>Acceptable use policy (AUP)</a:t>
            </a:r>
          </a:p>
          <a:p>
            <a:pPr lvl="1" eaLnBrk="1" hangingPunct="1"/>
            <a:r>
              <a:rPr lang="en-US" altLang="en-US" dirty="0" smtClean="0"/>
              <a:t>AUP outlines what the organization considers to be the appropriate use of company resources, such as computer systems, e-mail, Internet access, and networks.</a:t>
            </a:r>
          </a:p>
          <a:p>
            <a:pPr lvl="1" eaLnBrk="1" hangingPunct="1"/>
            <a:r>
              <a:rPr lang="en-US" altLang="en-US" dirty="0" smtClean="0"/>
              <a:t>Goal is to ensure employee productivity while limiting organizational liability through inappropriate use of the organization’s assets.</a:t>
            </a:r>
          </a:p>
          <a:p>
            <a:pPr lvl="1" eaLnBrk="1" hangingPunct="1"/>
            <a:r>
              <a:rPr lang="en-US" altLang="en-US" dirty="0" smtClean="0"/>
              <a:t>Policy clearly delineates what activities are not allowed.</a:t>
            </a:r>
          </a:p>
          <a:p>
            <a:pPr lvl="1" eaLnBrk="1" hangingPunct="1"/>
            <a:r>
              <a:rPr lang="en-US" altLang="en-US" dirty="0" smtClean="0"/>
              <a:t>It states if the </a:t>
            </a:r>
            <a:r>
              <a:rPr lang="en-US" altLang="en-US" dirty="0" smtClean="0">
                <a:ea typeface="ＭＳ Ｐゴシック" panose="020B0600070205080204" pitchFamily="34" charset="-128"/>
              </a:rPr>
              <a:t>organization considers it appropriate to monitor the employees’ use of the systems and network.</a:t>
            </a:r>
            <a:endParaRPr lang="en-US" altLang="en-US" dirty="0" smtClean="0"/>
          </a:p>
        </p:txBody>
      </p:sp>
    </p:spTree>
    <p:extLst>
      <p:ext uri="{BB962C8B-B14F-4D97-AF65-F5344CB8AC3E}">
        <p14:creationId xmlns:p14="http://schemas.microsoft.com/office/powerpoint/2010/main" val="993774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60419" name="Content Placeholder 4"/>
          <p:cNvSpPr>
            <a:spLocks noGrp="1"/>
          </p:cNvSpPr>
          <p:nvPr>
            <p:ph idx="1"/>
          </p:nvPr>
        </p:nvSpPr>
        <p:spPr>
          <a:xfrm>
            <a:off x="457200" y="1981200"/>
            <a:ext cx="8229600" cy="4419600"/>
          </a:xfrm>
        </p:spPr>
        <p:txBody>
          <a:bodyPr/>
          <a:lstStyle/>
          <a:p>
            <a:pPr eaLnBrk="1" hangingPunct="1"/>
            <a:r>
              <a:rPr lang="en-US" altLang="en-US" i="1" dirty="0" smtClean="0"/>
              <a:t>Internet usage policy</a:t>
            </a:r>
            <a:endParaRPr lang="en-US" altLang="en-US" dirty="0" smtClean="0"/>
          </a:p>
          <a:p>
            <a:pPr lvl="1" eaLnBrk="1" hangingPunct="1"/>
            <a:r>
              <a:rPr lang="en-US" altLang="en-US" dirty="0" smtClean="0"/>
              <a:t>Goal: ensure maximum employee productivity and to limit potential liability to the organization from inappropriate use of the Internet in a workplace</a:t>
            </a:r>
          </a:p>
          <a:p>
            <a:pPr lvl="1" eaLnBrk="1" hangingPunct="1"/>
            <a:r>
              <a:rPr lang="en-US" altLang="en-US" dirty="0" smtClean="0"/>
              <a:t>Address what sites employees allowed and not allowed to visit</a:t>
            </a:r>
            <a:endParaRPr lang="en-US" altLang="en-US" i="1" dirty="0" smtClean="0"/>
          </a:p>
          <a:p>
            <a:pPr lvl="1" eaLnBrk="1" hangingPunct="1"/>
            <a:r>
              <a:rPr lang="en-US" altLang="en-US" dirty="0" smtClean="0"/>
              <a:t>Spell out the acceptable use parameters</a:t>
            </a:r>
          </a:p>
          <a:p>
            <a:pPr lvl="1" eaLnBrk="1" hangingPunct="1"/>
            <a:r>
              <a:rPr lang="en-US" altLang="en-US" dirty="0" smtClean="0"/>
              <a:t>Describe circumstances an employee allowed to post something from the organization’s network on the Web</a:t>
            </a:r>
          </a:p>
          <a:p>
            <a:pPr lvl="2" eaLnBrk="1" hangingPunct="1"/>
            <a:r>
              <a:rPr lang="en-US" altLang="en-US" dirty="0" smtClean="0"/>
              <a:t>Need procedure to post the object or message</a:t>
            </a:r>
          </a:p>
        </p:txBody>
      </p:sp>
    </p:spTree>
    <p:extLst>
      <p:ext uri="{BB962C8B-B14F-4D97-AF65-F5344CB8AC3E}">
        <p14:creationId xmlns:p14="http://schemas.microsoft.com/office/powerpoint/2010/main" val="2038879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62467" name="Content Placeholder 4"/>
          <p:cNvSpPr>
            <a:spLocks noGrp="1"/>
          </p:cNvSpPr>
          <p:nvPr>
            <p:ph idx="1"/>
          </p:nvPr>
        </p:nvSpPr>
        <p:spPr/>
        <p:txBody>
          <a:bodyPr/>
          <a:lstStyle/>
          <a:p>
            <a:pPr eaLnBrk="1" hangingPunct="1"/>
            <a:r>
              <a:rPr lang="en-US" altLang="en-US" i="1" dirty="0" smtClean="0"/>
              <a:t>E-mail usage policy</a:t>
            </a:r>
          </a:p>
          <a:p>
            <a:pPr lvl="1"/>
            <a:r>
              <a:rPr lang="en-US" altLang="en-US" dirty="0" smtClean="0"/>
              <a:t>Specifies what the company allows employees to send in, or as attachments to, e-mail messages</a:t>
            </a:r>
          </a:p>
          <a:p>
            <a:pPr lvl="1" eaLnBrk="1" hangingPunct="1"/>
            <a:r>
              <a:rPr lang="en-US" altLang="en-US" dirty="0" smtClean="0"/>
              <a:t>Spells out whether nonwork e-mail traffic allowed</a:t>
            </a:r>
          </a:p>
          <a:p>
            <a:pPr lvl="1" eaLnBrk="1" hangingPunct="1"/>
            <a:r>
              <a:rPr lang="en-US" altLang="en-US" dirty="0" smtClean="0"/>
              <a:t>Describes type of message considered inappropriate to send</a:t>
            </a:r>
          </a:p>
          <a:p>
            <a:pPr lvl="1" eaLnBrk="1" hangingPunct="1"/>
            <a:r>
              <a:rPr lang="en-US" altLang="en-US" dirty="0" smtClean="0"/>
              <a:t>Specifies disclaimers that must be attached to an employee’s message sent to an individual outside the company</a:t>
            </a:r>
          </a:p>
          <a:p>
            <a:pPr lvl="1" eaLnBrk="1" hangingPunct="1"/>
            <a:r>
              <a:rPr lang="en-US" altLang="en-US" dirty="0" smtClean="0"/>
              <a:t>Reminds employees of the risks of clicking on links in </a:t>
            </a:r>
            <a:br>
              <a:rPr lang="en-US" altLang="en-US" dirty="0" smtClean="0"/>
            </a:br>
            <a:r>
              <a:rPr lang="en-US" altLang="en-US" dirty="0" smtClean="0"/>
              <a:t>e-mails, or opening attachments</a:t>
            </a:r>
            <a:endParaRPr lang="en-US" altLang="en-US" i="1" dirty="0" smtClean="0"/>
          </a:p>
        </p:txBody>
      </p:sp>
    </p:spTree>
    <p:extLst>
      <p:ext uri="{BB962C8B-B14F-4D97-AF65-F5344CB8AC3E}">
        <p14:creationId xmlns:p14="http://schemas.microsoft.com/office/powerpoint/2010/main" val="71855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2 Learning Resources</a:t>
            </a:r>
            <a:endParaRPr lang="en-AU" dirty="0"/>
          </a:p>
        </p:txBody>
      </p:sp>
      <p:sp>
        <p:nvSpPr>
          <p:cNvPr id="3" name="Content Placeholder 2"/>
          <p:cNvSpPr>
            <a:spLocks noGrp="1"/>
          </p:cNvSpPr>
          <p:nvPr>
            <p:ph idx="1"/>
          </p:nvPr>
        </p:nvSpPr>
        <p:spPr/>
        <p:txBody>
          <a:bodyPr/>
          <a:lstStyle/>
          <a:p>
            <a:pPr marL="0" indent="0">
              <a:buNone/>
            </a:pPr>
            <a:r>
              <a:rPr lang="en-AU" dirty="0"/>
              <a:t>Conklin et al. 2016, Principles of Computer Security: CompTIA Security+, 4 </a:t>
            </a:r>
            <a:r>
              <a:rPr lang="en-AU" dirty="0" err="1"/>
              <a:t>th</a:t>
            </a:r>
            <a:r>
              <a:rPr lang="en-AU" dirty="0"/>
              <a:t> </a:t>
            </a:r>
            <a:r>
              <a:rPr lang="en-AU" dirty="0" err="1"/>
              <a:t>edn</a:t>
            </a:r>
            <a:r>
              <a:rPr lang="en-AU" dirty="0"/>
              <a:t>. </a:t>
            </a:r>
            <a:endParaRPr lang="en-AU" dirty="0" smtClean="0"/>
          </a:p>
          <a:p>
            <a:pPr marL="0" indent="0">
              <a:buNone/>
            </a:pPr>
            <a:r>
              <a:rPr lang="en-AU" dirty="0" smtClean="0"/>
              <a:t>The </a:t>
            </a:r>
            <a:r>
              <a:rPr lang="en-AU" dirty="0"/>
              <a:t>readings from the text for module 2 </a:t>
            </a:r>
            <a:r>
              <a:rPr lang="en-AU" dirty="0" smtClean="0"/>
              <a:t>are:</a:t>
            </a:r>
          </a:p>
          <a:p>
            <a:pPr marL="0" indent="0">
              <a:buNone/>
            </a:pPr>
            <a:r>
              <a:rPr lang="en-AU" dirty="0" smtClean="0"/>
              <a:t>‘</a:t>
            </a:r>
            <a:r>
              <a:rPr lang="en-AU" dirty="0"/>
              <a:t>Chapter 3 Operational and Organisational Security’ pp. </a:t>
            </a:r>
            <a:r>
              <a:rPr lang="en-AU" dirty="0" smtClean="0"/>
              <a:t>42-61 </a:t>
            </a:r>
          </a:p>
          <a:p>
            <a:pPr marL="0" indent="0">
              <a:buNone/>
            </a:pPr>
            <a:r>
              <a:rPr lang="en-AU" dirty="0" smtClean="0"/>
              <a:t>'Chapter </a:t>
            </a:r>
            <a:r>
              <a:rPr lang="en-AU" dirty="0"/>
              <a:t>4 The Role of People in Security' pp. 72-90. </a:t>
            </a:r>
          </a:p>
        </p:txBody>
      </p:sp>
    </p:spTree>
    <p:extLst>
      <p:ext uri="{BB962C8B-B14F-4D97-AF65-F5344CB8AC3E}">
        <p14:creationId xmlns:p14="http://schemas.microsoft.com/office/powerpoint/2010/main" val="2369070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64515" name="Content Placeholder 4"/>
          <p:cNvSpPr>
            <a:spLocks noGrp="1"/>
          </p:cNvSpPr>
          <p:nvPr>
            <p:ph idx="1"/>
          </p:nvPr>
        </p:nvSpPr>
        <p:spPr/>
        <p:txBody>
          <a:bodyPr/>
          <a:lstStyle/>
          <a:p>
            <a:pPr eaLnBrk="1" hangingPunct="1"/>
            <a:r>
              <a:rPr lang="en-US" altLang="en-US" dirty="0" smtClean="0"/>
              <a:t>Clean desk policy</a:t>
            </a:r>
          </a:p>
          <a:p>
            <a:pPr lvl="1" eaLnBrk="1" hangingPunct="1"/>
            <a:r>
              <a:rPr lang="en-US" altLang="en-US" dirty="0" smtClean="0"/>
              <a:t>Specifies that sensitive information must not be left unsecured in the work area when the worker is not present to act as custodian</a:t>
            </a:r>
          </a:p>
          <a:p>
            <a:pPr lvl="1" eaLnBrk="1" hangingPunct="1"/>
            <a:r>
              <a:rPr lang="en-US" altLang="en-US" dirty="0" smtClean="0"/>
              <a:t>Identifies and prohibits things that are not obvious upon first glance, such as passwords on sticky notes under</a:t>
            </a:r>
            <a:br>
              <a:rPr lang="en-US" altLang="en-US" dirty="0" smtClean="0"/>
            </a:br>
            <a:r>
              <a:rPr lang="en-US" altLang="en-US" dirty="0" smtClean="0"/>
              <a:t>keyboards and mouse pads or in unsecured desk drawers</a:t>
            </a:r>
          </a:p>
          <a:p>
            <a:pPr lvl="1" eaLnBrk="1" hangingPunct="1"/>
            <a:r>
              <a:rPr lang="en-US" altLang="en-US" dirty="0" smtClean="0"/>
              <a:t>Training for clean desk activities making the issue a personal one</a:t>
            </a:r>
          </a:p>
        </p:txBody>
      </p:sp>
    </p:spTree>
    <p:extLst>
      <p:ext uri="{BB962C8B-B14F-4D97-AF65-F5344CB8AC3E}">
        <p14:creationId xmlns:p14="http://schemas.microsoft.com/office/powerpoint/2010/main" val="1639957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66563" name="Content Placeholder 4"/>
          <p:cNvSpPr>
            <a:spLocks noGrp="1"/>
          </p:cNvSpPr>
          <p:nvPr>
            <p:ph idx="1"/>
          </p:nvPr>
        </p:nvSpPr>
        <p:spPr/>
        <p:txBody>
          <a:bodyPr/>
          <a:lstStyle/>
          <a:p>
            <a:pPr eaLnBrk="1" hangingPunct="1"/>
            <a:r>
              <a:rPr lang="en-US" altLang="en-US" dirty="0" smtClean="0"/>
              <a:t>Bring your own device (BYOD) policy</a:t>
            </a:r>
          </a:p>
          <a:p>
            <a:pPr lvl="1" eaLnBrk="1" hangingPunct="1"/>
            <a:r>
              <a:rPr lang="en-US" altLang="en-US" dirty="0" smtClean="0"/>
              <a:t>Primary purpose</a:t>
            </a:r>
          </a:p>
          <a:p>
            <a:pPr lvl="2" eaLnBrk="1" hangingPunct="1"/>
            <a:r>
              <a:rPr lang="en-US" altLang="en-US" dirty="0" smtClean="0"/>
              <a:t>Lower risk associated with connecting a wide array of personal devices to a company’s network and accessing sensitive data on them.</a:t>
            </a:r>
          </a:p>
          <a:p>
            <a:pPr lvl="1" eaLnBrk="1" hangingPunct="1"/>
            <a:r>
              <a:rPr lang="en-US" altLang="en-US" dirty="0" smtClean="0"/>
              <a:t>Center element of a BYOD policy</a:t>
            </a:r>
          </a:p>
          <a:p>
            <a:pPr lvl="2" eaLnBrk="1" hangingPunct="1"/>
            <a:r>
              <a:rPr lang="en-US" altLang="en-US" dirty="0" smtClean="0"/>
              <a:t>Security, in the form of risk management</a:t>
            </a:r>
          </a:p>
          <a:p>
            <a:pPr lvl="1" eaLnBrk="1" hangingPunct="1"/>
            <a:r>
              <a:rPr lang="en-US" altLang="en-US" dirty="0" smtClean="0"/>
              <a:t>Device requirements</a:t>
            </a:r>
          </a:p>
          <a:p>
            <a:pPr lvl="2"/>
            <a:r>
              <a:rPr lang="en-US" altLang="en-US" dirty="0" smtClean="0"/>
              <a:t>Must be maintained in a current, up-to-date software posture, and with certain security features</a:t>
            </a:r>
          </a:p>
        </p:txBody>
      </p:sp>
    </p:spTree>
    <p:extLst>
      <p:ext uri="{BB962C8B-B14F-4D97-AF65-F5344CB8AC3E}">
        <p14:creationId xmlns:p14="http://schemas.microsoft.com/office/powerpoint/2010/main" val="1942528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Human Resources Policies (</a:t>
            </a:r>
            <a:r>
              <a:rPr lang="en-US" altLang="en-US" i="1" dirty="0" smtClean="0"/>
              <a:t>continued</a:t>
            </a:r>
            <a:r>
              <a:rPr lang="en-US" altLang="en-US" dirty="0" smtClean="0"/>
              <a:t>)</a:t>
            </a:r>
          </a:p>
        </p:txBody>
      </p:sp>
      <p:sp>
        <p:nvSpPr>
          <p:cNvPr id="68611" name="Content Placeholder 4"/>
          <p:cNvSpPr>
            <a:spLocks noGrp="1"/>
          </p:cNvSpPr>
          <p:nvPr>
            <p:ph idx="1"/>
          </p:nvPr>
        </p:nvSpPr>
        <p:spPr>
          <a:xfrm>
            <a:off x="457200" y="1981200"/>
            <a:ext cx="8229600" cy="4572000"/>
          </a:xfrm>
        </p:spPr>
        <p:txBody>
          <a:bodyPr/>
          <a:lstStyle/>
          <a:p>
            <a:pPr eaLnBrk="1" hangingPunct="1"/>
            <a:r>
              <a:rPr lang="en-US" altLang="en-US" i="1" dirty="0" smtClean="0"/>
              <a:t>Privacy policy</a:t>
            </a:r>
            <a:endParaRPr lang="en-US" altLang="en-US" dirty="0" smtClean="0"/>
          </a:p>
          <a:p>
            <a:pPr lvl="1" eaLnBrk="1" hangingPunct="1"/>
            <a:r>
              <a:rPr lang="en-US" altLang="en-US" dirty="0" smtClean="0"/>
              <a:t>Explains guiding principles in guarding personal data to which organizations are given access</a:t>
            </a:r>
          </a:p>
          <a:p>
            <a:pPr eaLnBrk="1" hangingPunct="1"/>
            <a:r>
              <a:rPr lang="en-US" altLang="en-US" dirty="0" smtClean="0">
                <a:ea typeface="ＭＳ Ｐゴシック" panose="020B0600070205080204" pitchFamily="34" charset="-128"/>
              </a:rPr>
              <a:t>Personally identifiable information (PII)</a:t>
            </a:r>
          </a:p>
          <a:p>
            <a:pPr lvl="1" eaLnBrk="1" hangingPunct="1"/>
            <a:r>
              <a:rPr lang="en-US" altLang="en-US" dirty="0" smtClean="0">
                <a:ea typeface="ＭＳ Ｐゴシック" panose="020B0600070205080204" pitchFamily="34" charset="-128"/>
              </a:rPr>
              <a:t>Includes any data that can be used to uniquely identify an individual</a:t>
            </a:r>
          </a:p>
          <a:p>
            <a:pPr lvl="2" eaLnBrk="1" hangingPunct="1"/>
            <a:r>
              <a:rPr lang="en-US" altLang="en-US" dirty="0" smtClean="0">
                <a:ea typeface="ＭＳ Ｐゴシック" panose="020B0600070205080204" pitchFamily="34" charset="-128"/>
              </a:rPr>
              <a:t>Name, address, driver’s license number, and other details</a:t>
            </a:r>
          </a:p>
          <a:p>
            <a:pPr eaLnBrk="1" hangingPunct="1"/>
            <a:r>
              <a:rPr lang="en-US" altLang="en-US" dirty="0" smtClean="0">
                <a:ea typeface="ＭＳ Ｐゴシック" panose="020B0600070205080204" pitchFamily="34" charset="-128"/>
              </a:rPr>
              <a:t>Necessary measures taken by company</a:t>
            </a:r>
          </a:p>
          <a:p>
            <a:pPr lvl="1"/>
            <a:r>
              <a:rPr lang="en-US" altLang="en-US" dirty="0" smtClean="0">
                <a:ea typeface="ＭＳ Ｐゴシック" panose="020B0600070205080204" pitchFamily="34" charset="-128"/>
              </a:rPr>
              <a:t>Ensure data is protected from compromise</a:t>
            </a:r>
            <a:endParaRPr lang="en-US" altLang="en-US" dirty="0" smtClean="0"/>
          </a:p>
        </p:txBody>
      </p:sp>
    </p:spTree>
    <p:extLst>
      <p:ext uri="{BB962C8B-B14F-4D97-AF65-F5344CB8AC3E}">
        <p14:creationId xmlns:p14="http://schemas.microsoft.com/office/powerpoint/2010/main" val="1644233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Due Care and Due Diligence</a:t>
            </a:r>
          </a:p>
        </p:txBody>
      </p:sp>
      <p:sp>
        <p:nvSpPr>
          <p:cNvPr id="70659" name="Content Placeholder 4"/>
          <p:cNvSpPr>
            <a:spLocks noGrp="1"/>
          </p:cNvSpPr>
          <p:nvPr>
            <p:ph idx="1"/>
          </p:nvPr>
        </p:nvSpPr>
        <p:spPr/>
        <p:txBody>
          <a:bodyPr/>
          <a:lstStyle/>
          <a:p>
            <a:pPr eaLnBrk="1" hangingPunct="1"/>
            <a:r>
              <a:rPr lang="en-US" altLang="en-US" b="1" dirty="0" smtClean="0"/>
              <a:t>Due care </a:t>
            </a:r>
            <a:r>
              <a:rPr lang="en-US" altLang="en-US" dirty="0" smtClean="0"/>
              <a:t>generally refers to the standard of care a reasonable person is expected to exercise in all situations.</a:t>
            </a:r>
          </a:p>
          <a:p>
            <a:pPr eaLnBrk="1" hangingPunct="1"/>
            <a:r>
              <a:rPr lang="en-US" altLang="en-US" b="1" dirty="0" smtClean="0"/>
              <a:t>Due diligence </a:t>
            </a:r>
            <a:r>
              <a:rPr lang="en-US" altLang="en-US" dirty="0" smtClean="0"/>
              <a:t>generally refers to the standard of care a business is expected to exercise in preparation for a business transaction.</a:t>
            </a:r>
          </a:p>
          <a:p>
            <a:pPr eaLnBrk="1" hangingPunct="1"/>
            <a:r>
              <a:rPr lang="en-US" altLang="en-US" dirty="0" smtClean="0"/>
              <a:t>The standard applied—reasonableness—is extremely subjective and often is determined by a jury.</a:t>
            </a:r>
          </a:p>
          <a:p>
            <a:pPr lvl="1" eaLnBrk="1" hangingPunct="1"/>
            <a:r>
              <a:rPr lang="en-US" altLang="en-US" dirty="0" smtClean="0"/>
              <a:t>Many sectors have a set of “security best practices.”</a:t>
            </a:r>
          </a:p>
        </p:txBody>
      </p:sp>
    </p:spTree>
    <p:extLst>
      <p:ext uri="{BB962C8B-B14F-4D97-AF65-F5344CB8AC3E}">
        <p14:creationId xmlns:p14="http://schemas.microsoft.com/office/powerpoint/2010/main" val="3773762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Due Process</a:t>
            </a:r>
          </a:p>
        </p:txBody>
      </p:sp>
      <p:sp>
        <p:nvSpPr>
          <p:cNvPr id="72707" name="Content Placeholder 4"/>
          <p:cNvSpPr>
            <a:spLocks noGrp="1"/>
          </p:cNvSpPr>
          <p:nvPr>
            <p:ph idx="1"/>
          </p:nvPr>
        </p:nvSpPr>
        <p:spPr/>
        <p:txBody>
          <a:bodyPr/>
          <a:lstStyle/>
          <a:p>
            <a:pPr eaLnBrk="1" hangingPunct="1"/>
            <a:r>
              <a:rPr lang="en-US" altLang="en-US" dirty="0" smtClean="0"/>
              <a:t>Due process is concerned with guaranteeing fundamental fairness, justice, and liberty in relation to an individual’s legal rights.</a:t>
            </a:r>
          </a:p>
          <a:p>
            <a:pPr lvl="1" eaLnBrk="1" hangingPunct="1"/>
            <a:r>
              <a:rPr lang="en-US" altLang="en-US" dirty="0" smtClean="0"/>
              <a:t>Individual’s rights outlined by Constitution and Bill of Rights</a:t>
            </a:r>
          </a:p>
          <a:p>
            <a:pPr eaLnBrk="1" hangingPunct="1"/>
            <a:r>
              <a:rPr lang="en-US" altLang="en-US" dirty="0" smtClean="0"/>
              <a:t>Procedural due process uses concept of “fair”.</a:t>
            </a:r>
          </a:p>
          <a:p>
            <a:pPr eaLnBrk="1" hangingPunct="1"/>
            <a:r>
              <a:rPr lang="en-US" altLang="en-US" dirty="0" smtClean="0"/>
              <a:t>Courts recognize series of rights embodied by the Constitution.</a:t>
            </a:r>
          </a:p>
          <a:p>
            <a:pPr eaLnBrk="1" hangingPunct="1"/>
            <a:r>
              <a:rPr lang="en-US" altLang="en-US" dirty="0" smtClean="0"/>
              <a:t>Organizational due process occurs in administrative actions adversely affecting employees.</a:t>
            </a:r>
          </a:p>
        </p:txBody>
      </p:sp>
    </p:spTree>
    <p:extLst>
      <p:ext uri="{BB962C8B-B14F-4D97-AF65-F5344CB8AC3E}">
        <p14:creationId xmlns:p14="http://schemas.microsoft.com/office/powerpoint/2010/main" val="1955151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Incident Response Policies and Procedures</a:t>
            </a:r>
          </a:p>
        </p:txBody>
      </p:sp>
      <p:sp>
        <p:nvSpPr>
          <p:cNvPr id="74755" name="Content Placeholder 4"/>
          <p:cNvSpPr>
            <a:spLocks noGrp="1"/>
          </p:cNvSpPr>
          <p:nvPr>
            <p:ph idx="1"/>
          </p:nvPr>
        </p:nvSpPr>
        <p:spPr/>
        <p:txBody>
          <a:bodyPr/>
          <a:lstStyle/>
          <a:p>
            <a:pPr eaLnBrk="1" hangingPunct="1"/>
            <a:r>
              <a:rPr lang="en-US" altLang="en-US" b="1" dirty="0" smtClean="0"/>
              <a:t>Incident response policy </a:t>
            </a:r>
            <a:r>
              <a:rPr lang="en-US" altLang="en-US" dirty="0" smtClean="0"/>
              <a:t>and associated procedures</a:t>
            </a:r>
          </a:p>
          <a:p>
            <a:pPr lvl="1" eaLnBrk="1" hangingPunct="1"/>
            <a:r>
              <a:rPr lang="en-US" altLang="en-US" dirty="0" smtClean="0"/>
              <a:t>Developed to outline how the organization will prepare for security incidents and respond to them when they occur</a:t>
            </a:r>
          </a:p>
          <a:p>
            <a:pPr lvl="1" eaLnBrk="1" hangingPunct="1"/>
            <a:r>
              <a:rPr lang="en-US" altLang="en-US" dirty="0" smtClean="0"/>
              <a:t>Designed in advance</a:t>
            </a:r>
          </a:p>
          <a:p>
            <a:pPr lvl="1" eaLnBrk="1" hangingPunct="1"/>
            <a:r>
              <a:rPr lang="en-US" altLang="en-US" dirty="0" smtClean="0"/>
              <a:t>Should cover five phases:</a:t>
            </a:r>
          </a:p>
          <a:p>
            <a:pPr lvl="2" eaLnBrk="1" hangingPunct="1"/>
            <a:r>
              <a:rPr lang="en-US" altLang="en-US" dirty="0" smtClean="0"/>
              <a:t>Preparation, detection, containment and eradication, recovery, and follow-up actions</a:t>
            </a:r>
          </a:p>
        </p:txBody>
      </p:sp>
    </p:spTree>
    <p:extLst>
      <p:ext uri="{BB962C8B-B14F-4D97-AF65-F5344CB8AC3E}">
        <p14:creationId xmlns:p14="http://schemas.microsoft.com/office/powerpoint/2010/main" val="3900679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Awareness and Training</a:t>
            </a:r>
          </a:p>
        </p:txBody>
      </p:sp>
      <p:sp>
        <p:nvSpPr>
          <p:cNvPr id="76803" name="Content Placeholder 4"/>
          <p:cNvSpPr>
            <a:spLocks noGrp="1"/>
          </p:cNvSpPr>
          <p:nvPr>
            <p:ph idx="1"/>
          </p:nvPr>
        </p:nvSpPr>
        <p:spPr/>
        <p:txBody>
          <a:bodyPr/>
          <a:lstStyle/>
          <a:p>
            <a:pPr eaLnBrk="1" hangingPunct="1"/>
            <a:r>
              <a:rPr lang="en-US" altLang="en-US" dirty="0" smtClean="0"/>
              <a:t>Programs enhance an organization’s security posture.</a:t>
            </a:r>
          </a:p>
          <a:p>
            <a:pPr lvl="1" eaLnBrk="1" hangingPunct="1"/>
            <a:r>
              <a:rPr lang="en-US" altLang="en-US" dirty="0" smtClean="0"/>
              <a:t>Teach personnel how to follow the correct set of actions to perform their duties in a secure manner</a:t>
            </a:r>
          </a:p>
          <a:p>
            <a:pPr lvl="1" eaLnBrk="1" hangingPunct="1"/>
            <a:r>
              <a:rPr lang="en-US" altLang="en-US" dirty="0" smtClean="0"/>
              <a:t>Make personnel aware of the indicators and effects of social engineering attacks</a:t>
            </a:r>
          </a:p>
          <a:p>
            <a:pPr eaLnBrk="1" hangingPunct="1"/>
            <a:r>
              <a:rPr lang="en-US" altLang="en-US" dirty="0" smtClean="0"/>
              <a:t>Properly trained employees perform duties in a more effective manner.</a:t>
            </a:r>
          </a:p>
          <a:p>
            <a:pPr eaLnBrk="1" hangingPunct="1"/>
            <a:r>
              <a:rPr lang="en-US" altLang="en-US" dirty="0" smtClean="0"/>
              <a:t>Security awareness programs and campaigns include:</a:t>
            </a:r>
          </a:p>
          <a:p>
            <a:pPr lvl="1" eaLnBrk="1" hangingPunct="1"/>
            <a:r>
              <a:rPr lang="en-US" altLang="en-US" dirty="0" smtClean="0"/>
              <a:t>Seminars, videos, posters, newsletters, similar materials</a:t>
            </a:r>
          </a:p>
          <a:p>
            <a:pPr lvl="1" eaLnBrk="1" hangingPunct="1"/>
            <a:r>
              <a:rPr lang="en-US" altLang="en-US" dirty="0" smtClean="0"/>
              <a:t>Fairly easy to implement and not very costly</a:t>
            </a:r>
          </a:p>
        </p:txBody>
      </p:sp>
    </p:spTree>
    <p:extLst>
      <p:ext uri="{BB962C8B-B14F-4D97-AF65-F5344CB8AC3E}">
        <p14:creationId xmlns:p14="http://schemas.microsoft.com/office/powerpoint/2010/main" val="35480556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Policy Training and Procedures</a:t>
            </a:r>
          </a:p>
        </p:txBody>
      </p:sp>
      <p:sp>
        <p:nvSpPr>
          <p:cNvPr id="78851" name="Content Placeholder 4"/>
          <p:cNvSpPr>
            <a:spLocks noGrp="1"/>
          </p:cNvSpPr>
          <p:nvPr>
            <p:ph idx="1"/>
          </p:nvPr>
        </p:nvSpPr>
        <p:spPr/>
        <p:txBody>
          <a:bodyPr/>
          <a:lstStyle/>
          <a:p>
            <a:pPr eaLnBrk="1" hangingPunct="1"/>
            <a:r>
              <a:rPr lang="en-US" altLang="en-US" dirty="0" smtClean="0"/>
              <a:t>Personnel need training with respect to the tasks and expectations to perform complex tasks.</a:t>
            </a:r>
          </a:p>
          <a:p>
            <a:pPr lvl="1" eaLnBrk="1" hangingPunct="1"/>
            <a:r>
              <a:rPr lang="en-US" altLang="en-US" dirty="0" smtClean="0"/>
              <a:t>Applies to security policy and operational security details</a:t>
            </a:r>
          </a:p>
          <a:p>
            <a:pPr eaLnBrk="1" hangingPunct="1"/>
            <a:r>
              <a:rPr lang="en-US" altLang="en-US" dirty="0" smtClean="0">
                <a:ea typeface="ＭＳ Ｐゴシック" panose="020B0600070205080204" pitchFamily="34" charset="-128"/>
              </a:rPr>
              <a:t>Use refresher training for periodic reinforcement.</a:t>
            </a:r>
          </a:p>
          <a:p>
            <a:pPr eaLnBrk="1" hangingPunct="1"/>
            <a:r>
              <a:rPr lang="en-US" altLang="en-US" dirty="0" smtClean="0">
                <a:ea typeface="ＭＳ Ｐゴシック" panose="020B0600070205080204" pitchFamily="34" charset="-128"/>
              </a:rPr>
              <a:t>Collection of policies should paint a picture describing the desired security culture of the organization.</a:t>
            </a:r>
          </a:p>
          <a:p>
            <a:pPr lvl="1"/>
            <a:r>
              <a:rPr lang="en-US" altLang="en-US" dirty="0" smtClean="0">
                <a:ea typeface="ＭＳ Ｐゴシック" panose="020B0600070205080204" pitchFamily="34" charset="-128"/>
              </a:rPr>
              <a:t>Security policy</a:t>
            </a:r>
            <a:r>
              <a:rPr lang="en-US" altLang="en-US" dirty="0"/>
              <a:t> </a:t>
            </a:r>
            <a:r>
              <a:rPr lang="en-US" dirty="0"/>
              <a:t>– </a:t>
            </a:r>
            <a:r>
              <a:rPr lang="en-US" altLang="en-US" dirty="0" smtClean="0">
                <a:ea typeface="ＭＳ Ｐゴシック" panose="020B0600070205080204" pitchFamily="34" charset="-128"/>
              </a:rPr>
              <a:t>high-level directive</a:t>
            </a:r>
          </a:p>
          <a:p>
            <a:pPr lvl="1"/>
            <a:r>
              <a:rPr lang="en-US" altLang="en-US" dirty="0" smtClean="0">
                <a:ea typeface="ＭＳ Ｐゴシック" panose="020B0600070205080204" pitchFamily="34" charset="-128"/>
              </a:rPr>
              <a:t>Second-level policies</a:t>
            </a:r>
            <a:r>
              <a:rPr lang="en-US" altLang="en-US" dirty="0"/>
              <a:t> </a:t>
            </a:r>
            <a:r>
              <a:rPr lang="en-US" dirty="0"/>
              <a:t>– </a:t>
            </a:r>
            <a:r>
              <a:rPr lang="en-US" altLang="en-US" dirty="0" smtClean="0">
                <a:ea typeface="ＭＳ Ｐゴシック" panose="020B0600070205080204" pitchFamily="34" charset="-128"/>
              </a:rPr>
              <a:t>password, access, information handling, and acceptable use policies</a:t>
            </a:r>
            <a:endParaRPr lang="en-US" altLang="en-US" dirty="0" smtClean="0"/>
          </a:p>
        </p:txBody>
      </p:sp>
    </p:spTree>
    <p:extLst>
      <p:ext uri="{BB962C8B-B14F-4D97-AF65-F5344CB8AC3E}">
        <p14:creationId xmlns:p14="http://schemas.microsoft.com/office/powerpoint/2010/main" val="3224443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Role-based Training</a:t>
            </a:r>
          </a:p>
        </p:txBody>
      </p:sp>
      <p:sp>
        <p:nvSpPr>
          <p:cNvPr id="80899" name="Content Placeholder 4"/>
          <p:cNvSpPr>
            <a:spLocks noGrp="1"/>
          </p:cNvSpPr>
          <p:nvPr>
            <p:ph idx="1"/>
          </p:nvPr>
        </p:nvSpPr>
        <p:spPr/>
        <p:txBody>
          <a:bodyPr/>
          <a:lstStyle/>
          <a:p>
            <a:pPr eaLnBrk="1" hangingPunct="1"/>
            <a:r>
              <a:rPr lang="en-US" altLang="en-US" dirty="0" smtClean="0"/>
              <a:t>Training needs to be targeted to the user with regard</a:t>
            </a:r>
            <a:br>
              <a:rPr lang="en-US" altLang="en-US" dirty="0" smtClean="0"/>
            </a:br>
            <a:r>
              <a:rPr lang="en-US" altLang="en-US" dirty="0" smtClean="0"/>
              <a:t>to their role in the subject of the training.</a:t>
            </a:r>
          </a:p>
          <a:p>
            <a:pPr eaLnBrk="1" hangingPunct="1"/>
            <a:r>
              <a:rPr lang="en-US" altLang="en-US" dirty="0" smtClean="0"/>
              <a:t>Role-based training is an important part of information security training.</a:t>
            </a:r>
          </a:p>
          <a:p>
            <a:pPr eaLnBrk="1" hangingPunct="1"/>
            <a:r>
              <a:rPr lang="en-US" altLang="en-US" dirty="0" smtClean="0"/>
              <a:t>Personnel-related training elements include:</a:t>
            </a:r>
          </a:p>
          <a:p>
            <a:pPr lvl="1" eaLnBrk="1" hangingPunct="1"/>
            <a:r>
              <a:rPr lang="en-US" altLang="en-US" dirty="0" smtClean="0"/>
              <a:t>Retraining over time to keep proper levels of knowledge</a:t>
            </a:r>
          </a:p>
          <a:p>
            <a:pPr lvl="1" eaLnBrk="1" hangingPunct="1"/>
            <a:r>
              <a:rPr lang="en-US" altLang="en-US" dirty="0" smtClean="0"/>
              <a:t>Reassessment of required training needed as people change jobs</a:t>
            </a:r>
          </a:p>
          <a:p>
            <a:pPr eaLnBrk="1" hangingPunct="1"/>
            <a:r>
              <a:rPr lang="en-US" altLang="en-US" dirty="0" smtClean="0"/>
              <a:t>It is important to maintain accurate personnel training records.</a:t>
            </a:r>
          </a:p>
        </p:txBody>
      </p:sp>
    </p:spTree>
    <p:extLst>
      <p:ext uri="{BB962C8B-B14F-4D97-AF65-F5344CB8AC3E}">
        <p14:creationId xmlns:p14="http://schemas.microsoft.com/office/powerpoint/2010/main" val="974928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3"/>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Compliance with Laws, Best Practices,</a:t>
            </a:r>
            <a:br>
              <a:rPr lang="en-US" altLang="en-US" dirty="0" smtClean="0"/>
            </a:br>
            <a:r>
              <a:rPr lang="en-US" altLang="en-US" dirty="0" smtClean="0"/>
              <a:t>and Standards</a:t>
            </a:r>
          </a:p>
        </p:txBody>
      </p:sp>
      <p:sp>
        <p:nvSpPr>
          <p:cNvPr id="82947" name="Content Placeholder 4"/>
          <p:cNvSpPr>
            <a:spLocks noGrp="1"/>
          </p:cNvSpPr>
          <p:nvPr>
            <p:ph idx="1"/>
          </p:nvPr>
        </p:nvSpPr>
        <p:spPr>
          <a:xfrm>
            <a:off x="457200" y="2362200"/>
            <a:ext cx="8229600" cy="3760788"/>
          </a:xfrm>
        </p:spPr>
        <p:txBody>
          <a:bodyPr/>
          <a:lstStyle/>
          <a:p>
            <a:pPr eaLnBrk="1" hangingPunct="1"/>
            <a:r>
              <a:rPr lang="en-US" altLang="en-US" dirty="0" smtClean="0"/>
              <a:t>Wide array of laws, regulations, contractual requirements, standards, and best practices associated with information security.</a:t>
            </a:r>
          </a:p>
          <a:p>
            <a:pPr lvl="1" eaLnBrk="1" hangingPunct="1"/>
            <a:r>
              <a:rPr lang="en-US" altLang="en-US" dirty="0" smtClean="0"/>
              <a:t>Organization must build them into their own policies and procedures.</a:t>
            </a:r>
          </a:p>
        </p:txBody>
      </p:sp>
    </p:spTree>
    <p:extLst>
      <p:ext uri="{BB962C8B-B14F-4D97-AF65-F5344CB8AC3E}">
        <p14:creationId xmlns:p14="http://schemas.microsoft.com/office/powerpoint/2010/main" val="2313216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Key Terms</a:t>
            </a:r>
            <a:endParaRPr lang="en-US" altLang="en-US" dirty="0" smtClean="0"/>
          </a:p>
        </p:txBody>
      </p:sp>
      <p:sp>
        <p:nvSpPr>
          <p:cNvPr id="17411" name="Content Placeholder 2"/>
          <p:cNvSpPr>
            <a:spLocks noGrp="1"/>
          </p:cNvSpPr>
          <p:nvPr>
            <p:ph sz="half" idx="1"/>
          </p:nvPr>
        </p:nvSpPr>
        <p:spPr/>
        <p:txBody>
          <a:bodyPr/>
          <a:lstStyle/>
          <a:p>
            <a:r>
              <a:rPr lang="en-US" altLang="en-US" dirty="0" smtClean="0"/>
              <a:t>Acceptable use policy (AUP)</a:t>
            </a:r>
          </a:p>
          <a:p>
            <a:r>
              <a:rPr lang="en-US" altLang="en-US" dirty="0" smtClean="0"/>
              <a:t>Business partnership agreement (BPA)</a:t>
            </a:r>
          </a:p>
          <a:p>
            <a:r>
              <a:rPr lang="en-US" altLang="en-US" dirty="0" smtClean="0"/>
              <a:t>Due care</a:t>
            </a:r>
          </a:p>
          <a:p>
            <a:r>
              <a:rPr lang="en-US" altLang="en-US" dirty="0" smtClean="0"/>
              <a:t>Due diligence</a:t>
            </a:r>
          </a:p>
        </p:txBody>
      </p:sp>
      <p:sp>
        <p:nvSpPr>
          <p:cNvPr id="17412" name="Content Placeholder 3"/>
          <p:cNvSpPr>
            <a:spLocks noGrp="1"/>
          </p:cNvSpPr>
          <p:nvPr>
            <p:ph sz="half" idx="2"/>
          </p:nvPr>
        </p:nvSpPr>
        <p:spPr/>
        <p:txBody>
          <a:bodyPr/>
          <a:lstStyle/>
          <a:p>
            <a:r>
              <a:rPr lang="en-US" altLang="en-US" dirty="0" smtClean="0"/>
              <a:t>Guidelines</a:t>
            </a:r>
          </a:p>
          <a:p>
            <a:r>
              <a:rPr lang="en-US" altLang="en-US" dirty="0" smtClean="0"/>
              <a:t>Incident response policy</a:t>
            </a:r>
          </a:p>
          <a:p>
            <a:r>
              <a:rPr lang="en-US" altLang="en-US" dirty="0" smtClean="0"/>
              <a:t>Interconnection security agreement (ISA)</a:t>
            </a:r>
          </a:p>
        </p:txBody>
      </p:sp>
    </p:spTree>
    <p:extLst>
      <p:ext uri="{BB962C8B-B14F-4D97-AF65-F5344CB8AC3E}">
        <p14:creationId xmlns:p14="http://schemas.microsoft.com/office/powerpoint/2010/main" val="797508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3"/>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Compliance with Laws, Best Practices,</a:t>
            </a:r>
            <a:br>
              <a:rPr lang="en-US" altLang="en-US" dirty="0" smtClean="0"/>
            </a:br>
            <a:r>
              <a:rPr lang="en-US" altLang="en-US" dirty="0" smtClean="0"/>
              <a:t>and Standards (</a:t>
            </a:r>
            <a:r>
              <a:rPr lang="en-US" altLang="en-US" i="1" dirty="0" smtClean="0"/>
              <a:t>continued</a:t>
            </a:r>
            <a:r>
              <a:rPr lang="en-US" altLang="en-US" dirty="0" smtClean="0"/>
              <a:t>)</a:t>
            </a:r>
          </a:p>
        </p:txBody>
      </p:sp>
      <p:sp>
        <p:nvSpPr>
          <p:cNvPr id="82947" name="Content Placeholder 4"/>
          <p:cNvSpPr>
            <a:spLocks noGrp="1"/>
          </p:cNvSpPr>
          <p:nvPr>
            <p:ph idx="1"/>
          </p:nvPr>
        </p:nvSpPr>
        <p:spPr>
          <a:xfrm>
            <a:off x="457200" y="2362200"/>
            <a:ext cx="8229600" cy="3760788"/>
          </a:xfrm>
        </p:spPr>
        <p:txBody>
          <a:bodyPr/>
          <a:lstStyle/>
          <a:p>
            <a:r>
              <a:rPr lang="en-US" altLang="en-US" dirty="0"/>
              <a:t>External requirements impart a specific training and awareness component upon the organization.</a:t>
            </a:r>
          </a:p>
          <a:p>
            <a:pPr lvl="1"/>
            <a:r>
              <a:rPr lang="en-US" altLang="en-US" dirty="0"/>
              <a:t>Payment Card Industry Data Security Standard (PCI DSS), Gramm Leach Bliley Act (GLBA), or Health Insurance Portability Accountability Act (HIPAA)</a:t>
            </a:r>
          </a:p>
        </p:txBody>
      </p:sp>
    </p:spTree>
    <p:extLst>
      <p:ext uri="{BB962C8B-B14F-4D97-AF65-F5344CB8AC3E}">
        <p14:creationId xmlns:p14="http://schemas.microsoft.com/office/powerpoint/2010/main" val="4206444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User Habits</a:t>
            </a:r>
          </a:p>
        </p:txBody>
      </p:sp>
      <p:sp>
        <p:nvSpPr>
          <p:cNvPr id="84995" name="Content Placeholder 4"/>
          <p:cNvSpPr>
            <a:spLocks noGrp="1"/>
          </p:cNvSpPr>
          <p:nvPr>
            <p:ph idx="1"/>
          </p:nvPr>
        </p:nvSpPr>
        <p:spPr/>
        <p:txBody>
          <a:bodyPr/>
          <a:lstStyle/>
          <a:p>
            <a:pPr eaLnBrk="1" hangingPunct="1"/>
            <a:r>
              <a:rPr lang="en-US" altLang="en-US" b="1" dirty="0" smtClean="0"/>
              <a:t>User habits </a:t>
            </a:r>
            <a:r>
              <a:rPr lang="en-US" altLang="en-US" dirty="0" smtClean="0"/>
              <a:t>are a front-line security tool in engaging the workforce to improve the overall security posture of an organization.</a:t>
            </a:r>
          </a:p>
          <a:p>
            <a:pPr eaLnBrk="1" hangingPunct="1"/>
            <a:r>
              <a:rPr lang="en-US" altLang="en-US" dirty="0" smtClean="0"/>
              <a:t>Individual user responsibilities vary between organizations and the type of business in which each organization is involved.</a:t>
            </a:r>
          </a:p>
          <a:p>
            <a:pPr lvl="1"/>
            <a:r>
              <a:rPr lang="en-US" altLang="en-US" dirty="0" smtClean="0"/>
              <a:t>There are certain very basic responsibilities that all users should be instructed to adopt.</a:t>
            </a:r>
          </a:p>
        </p:txBody>
      </p:sp>
    </p:spTree>
    <p:extLst>
      <p:ext uri="{BB962C8B-B14F-4D97-AF65-F5344CB8AC3E}">
        <p14:creationId xmlns:p14="http://schemas.microsoft.com/office/powerpoint/2010/main" val="2368583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New Threats and Security Trends/Alerts</a:t>
            </a:r>
          </a:p>
        </p:txBody>
      </p:sp>
      <p:sp>
        <p:nvSpPr>
          <p:cNvPr id="87043" name="Content Placeholder 4"/>
          <p:cNvSpPr>
            <a:spLocks noGrp="1"/>
          </p:cNvSpPr>
          <p:nvPr>
            <p:ph idx="1"/>
          </p:nvPr>
        </p:nvSpPr>
        <p:spPr/>
        <p:txBody>
          <a:bodyPr/>
          <a:lstStyle/>
          <a:p>
            <a:pPr eaLnBrk="1" hangingPunct="1"/>
            <a:r>
              <a:rPr lang="en-US" altLang="en-US" dirty="0" smtClean="0"/>
              <a:t>New viruses</a:t>
            </a:r>
          </a:p>
          <a:p>
            <a:pPr lvl="1" eaLnBrk="1" hangingPunct="1"/>
            <a:r>
              <a:rPr lang="en-US" altLang="en-US" dirty="0" smtClean="0"/>
              <a:t>New forms of viruses, or malware, created every day.</a:t>
            </a:r>
          </a:p>
          <a:p>
            <a:pPr lvl="1" eaLnBrk="1" hangingPunct="1"/>
            <a:r>
              <a:rPr lang="en-US" altLang="en-US" dirty="0" smtClean="0"/>
              <a:t>Poor user practices assist in the spread of attacks.</a:t>
            </a:r>
          </a:p>
          <a:p>
            <a:pPr lvl="1" eaLnBrk="1" hangingPunct="1"/>
            <a:r>
              <a:rPr lang="en-US" altLang="en-US" dirty="0" smtClean="0"/>
              <a:t>Training assists in defending against these attack vectors.</a:t>
            </a:r>
          </a:p>
          <a:p>
            <a:pPr eaLnBrk="1" hangingPunct="1"/>
            <a:r>
              <a:rPr lang="en-US" altLang="en-US" dirty="0" smtClean="0"/>
              <a:t>Phishing attacks</a:t>
            </a:r>
          </a:p>
          <a:p>
            <a:pPr lvl="1" eaLnBrk="1" hangingPunct="1"/>
            <a:r>
              <a:rPr lang="en-US" altLang="en-US" dirty="0" smtClean="0"/>
              <a:t>Best defense is an educated and aware body of employees.</a:t>
            </a:r>
          </a:p>
          <a:p>
            <a:pPr eaLnBrk="1" hangingPunct="1"/>
            <a:r>
              <a:rPr lang="en-US" altLang="en-US" dirty="0" smtClean="0"/>
              <a:t>Social networking and P2P</a:t>
            </a:r>
          </a:p>
          <a:p>
            <a:pPr lvl="1" eaLnBrk="1" hangingPunct="1"/>
            <a:r>
              <a:rPr lang="en-US" altLang="en-US" dirty="0" smtClean="0"/>
              <a:t>People habitually share too much information. </a:t>
            </a:r>
          </a:p>
          <a:p>
            <a:pPr lvl="1" eaLnBrk="1" hangingPunct="1"/>
            <a:r>
              <a:rPr lang="en-US" altLang="en-US" dirty="0" smtClean="0"/>
              <a:t>Don’t mix business and personal information.</a:t>
            </a:r>
          </a:p>
        </p:txBody>
      </p:sp>
    </p:spTree>
    <p:extLst>
      <p:ext uri="{BB962C8B-B14F-4D97-AF65-F5344CB8AC3E}">
        <p14:creationId xmlns:p14="http://schemas.microsoft.com/office/powerpoint/2010/main" val="854356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Training Metrics and Compliance</a:t>
            </a:r>
          </a:p>
        </p:txBody>
      </p:sp>
      <p:sp>
        <p:nvSpPr>
          <p:cNvPr id="89091" name="Content Placeholder 4"/>
          <p:cNvSpPr>
            <a:spLocks noGrp="1"/>
          </p:cNvSpPr>
          <p:nvPr>
            <p:ph idx="1"/>
          </p:nvPr>
        </p:nvSpPr>
        <p:spPr/>
        <p:txBody>
          <a:bodyPr/>
          <a:lstStyle/>
          <a:p>
            <a:pPr eaLnBrk="1" hangingPunct="1"/>
            <a:r>
              <a:rPr lang="en-US" altLang="en-US" dirty="0" smtClean="0"/>
              <a:t>Requirements for maintaining a trained workforce</a:t>
            </a:r>
          </a:p>
          <a:p>
            <a:pPr lvl="1" eaLnBrk="1" hangingPunct="1"/>
            <a:r>
              <a:rPr lang="en-US" altLang="en-US" dirty="0" smtClean="0"/>
              <a:t>Record-keeping system measuring compliance with attendance and the effectiveness of the training</a:t>
            </a:r>
          </a:p>
          <a:p>
            <a:pPr lvl="1" eaLnBrk="1" hangingPunct="1"/>
            <a:r>
              <a:rPr lang="en-US" altLang="en-US" dirty="0" smtClean="0"/>
              <a:t>Follow up and gather training metrics to validate compliance and security posture</a:t>
            </a:r>
          </a:p>
          <a:p>
            <a:pPr eaLnBrk="1" hangingPunct="1"/>
            <a:r>
              <a:rPr lang="en-US" altLang="en-US" dirty="0" smtClean="0"/>
              <a:t>Challenges</a:t>
            </a:r>
          </a:p>
          <a:p>
            <a:pPr lvl="1" eaLnBrk="1" hangingPunct="1"/>
            <a:r>
              <a:rPr lang="en-US" altLang="en-US" dirty="0" smtClean="0"/>
              <a:t>Maintaining active, up-to-date listing of individual training and retraining</a:t>
            </a:r>
          </a:p>
          <a:p>
            <a:pPr lvl="1" eaLnBrk="1" hangingPunct="1"/>
            <a:r>
              <a:rPr lang="en-US" altLang="en-US" dirty="0" smtClean="0"/>
              <a:t>Monitoring the effectiveness of the training; measuring effectiveness by actual impact on employee behavior</a:t>
            </a:r>
          </a:p>
        </p:txBody>
      </p:sp>
    </p:spTree>
    <p:extLst>
      <p:ext uri="{BB962C8B-B14F-4D97-AF65-F5344CB8AC3E}">
        <p14:creationId xmlns:p14="http://schemas.microsoft.com/office/powerpoint/2010/main" val="749617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Interoperability Agreements</a:t>
            </a:r>
          </a:p>
        </p:txBody>
      </p:sp>
      <p:sp>
        <p:nvSpPr>
          <p:cNvPr id="90115" name="Content Placeholder 4"/>
          <p:cNvSpPr>
            <a:spLocks noGrp="1"/>
          </p:cNvSpPr>
          <p:nvPr>
            <p:ph idx="1"/>
          </p:nvPr>
        </p:nvSpPr>
        <p:spPr/>
        <p:txBody>
          <a:bodyPr/>
          <a:lstStyle/>
          <a:p>
            <a:pPr eaLnBrk="1" hangingPunct="1"/>
            <a:r>
              <a:rPr lang="en-US" altLang="en-US" dirty="0" smtClean="0">
                <a:ea typeface="ＭＳ Ｐゴシック" panose="020B0600070205080204" pitchFamily="34" charset="-128"/>
              </a:rPr>
              <a:t>Many business operations involve actions between many different parties.</a:t>
            </a:r>
          </a:p>
          <a:p>
            <a:pPr eaLnBrk="1" hangingPunct="1"/>
            <a:r>
              <a:rPr lang="en-US" altLang="en-US" dirty="0" smtClean="0">
                <a:ea typeface="ＭＳ Ｐゴシック" panose="020B0600070205080204" pitchFamily="34" charset="-128"/>
              </a:rPr>
              <a:t>Actions require communication between the parties.</a:t>
            </a:r>
          </a:p>
          <a:p>
            <a:pPr lvl="1" eaLnBrk="1" hangingPunct="1"/>
            <a:r>
              <a:rPr lang="en-US" altLang="en-US" dirty="0" smtClean="0">
                <a:ea typeface="ＭＳ Ｐゴシック" panose="020B0600070205080204" pitchFamily="34" charset="-128"/>
              </a:rPr>
              <a:t>Define the responsibilities and expectations of the parties</a:t>
            </a:r>
          </a:p>
          <a:p>
            <a:pPr lvl="1" eaLnBrk="1" hangingPunct="1"/>
            <a:r>
              <a:rPr lang="en-US" altLang="en-US" dirty="0" smtClean="0">
                <a:ea typeface="ＭＳ Ｐゴシック" panose="020B0600070205080204" pitchFamily="34" charset="-128"/>
              </a:rPr>
              <a:t>Define business objectives</a:t>
            </a:r>
          </a:p>
          <a:p>
            <a:pPr lvl="1" eaLnBrk="1" hangingPunct="1"/>
            <a:r>
              <a:rPr lang="en-US" altLang="en-US" dirty="0" smtClean="0">
                <a:ea typeface="ＭＳ Ｐゴシック" panose="020B0600070205080204" pitchFamily="34" charset="-128"/>
              </a:rPr>
              <a:t>Define environment within which the objectives will be pursued</a:t>
            </a:r>
          </a:p>
          <a:p>
            <a:pPr eaLnBrk="1" hangingPunct="1"/>
            <a:r>
              <a:rPr lang="en-US" altLang="en-US" dirty="0" smtClean="0">
                <a:ea typeface="ＭＳ Ｐゴシック" panose="020B0600070205080204" pitchFamily="34" charset="-128"/>
              </a:rPr>
              <a:t>Written agreements used to ensure agreement is understood between the parties.</a:t>
            </a:r>
            <a:endParaRPr lang="en-US" altLang="en-US" dirty="0" smtClean="0"/>
          </a:p>
        </p:txBody>
      </p:sp>
    </p:spTree>
    <p:extLst>
      <p:ext uri="{BB962C8B-B14F-4D97-AF65-F5344CB8AC3E}">
        <p14:creationId xmlns:p14="http://schemas.microsoft.com/office/powerpoint/2010/main" val="938449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Interoperability Agreements (</a:t>
            </a:r>
            <a:r>
              <a:rPr lang="en-US" altLang="en-US" i="1" dirty="0" smtClean="0"/>
              <a:t>continued</a:t>
            </a:r>
            <a:r>
              <a:rPr lang="en-US" altLang="en-US" dirty="0" smtClean="0"/>
              <a:t>)</a:t>
            </a:r>
          </a:p>
        </p:txBody>
      </p:sp>
      <p:sp>
        <p:nvSpPr>
          <p:cNvPr id="92163" name="Content Placeholder 4"/>
          <p:cNvSpPr>
            <a:spLocks noGrp="1"/>
          </p:cNvSpPr>
          <p:nvPr>
            <p:ph idx="1"/>
          </p:nvPr>
        </p:nvSpPr>
        <p:spPr/>
        <p:txBody>
          <a:bodyPr/>
          <a:lstStyle/>
          <a:p>
            <a:pPr eaLnBrk="1" hangingPunct="1"/>
            <a:r>
              <a:rPr lang="en-US" altLang="en-US" b="1" dirty="0" smtClean="0"/>
              <a:t>Service level agreements (SLA)</a:t>
            </a:r>
          </a:p>
          <a:p>
            <a:pPr lvl="1" eaLnBrk="1" hangingPunct="1"/>
            <a:r>
              <a:rPr lang="en-US" altLang="en-US" dirty="0" smtClean="0"/>
              <a:t>Contractual agreements between entities that describe specified levels of service that the servicing entity agrees to guarantee for the customer</a:t>
            </a:r>
          </a:p>
          <a:p>
            <a:pPr eaLnBrk="1" hangingPunct="1"/>
            <a:r>
              <a:rPr lang="en-US" altLang="en-US" dirty="0" smtClean="0"/>
              <a:t>SLA rules</a:t>
            </a:r>
          </a:p>
          <a:p>
            <a:pPr lvl="1" eaLnBrk="1" hangingPunct="1"/>
            <a:r>
              <a:rPr lang="en-US" altLang="en-US" dirty="0" smtClean="0"/>
              <a:t>Describe entire set of product or service functions in sufficient detail that their requirement will be unambiguous</a:t>
            </a:r>
          </a:p>
          <a:p>
            <a:pPr lvl="1" eaLnBrk="1" hangingPunct="1"/>
            <a:r>
              <a:rPr lang="en-US" altLang="en-US" dirty="0" smtClean="0"/>
              <a:t>Provide a clear means of determining whether a specified function or service has been provided at the agreed-upon level of performance</a:t>
            </a:r>
          </a:p>
        </p:txBody>
      </p:sp>
    </p:spTree>
    <p:extLst>
      <p:ext uri="{BB962C8B-B14F-4D97-AF65-F5344CB8AC3E}">
        <p14:creationId xmlns:p14="http://schemas.microsoft.com/office/powerpoint/2010/main" val="3070395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Interoperability Agreements (</a:t>
            </a:r>
            <a:r>
              <a:rPr lang="en-US" altLang="en-US" i="1" dirty="0" smtClean="0"/>
              <a:t>continued</a:t>
            </a:r>
            <a:r>
              <a:rPr lang="en-US" altLang="en-US" dirty="0" smtClean="0"/>
              <a:t>)</a:t>
            </a:r>
          </a:p>
        </p:txBody>
      </p:sp>
      <p:sp>
        <p:nvSpPr>
          <p:cNvPr id="94211" name="Content Placeholder 4"/>
          <p:cNvSpPr>
            <a:spLocks noGrp="1"/>
          </p:cNvSpPr>
          <p:nvPr>
            <p:ph idx="1"/>
          </p:nvPr>
        </p:nvSpPr>
        <p:spPr/>
        <p:txBody>
          <a:bodyPr/>
          <a:lstStyle/>
          <a:p>
            <a:pPr eaLnBrk="1" hangingPunct="1"/>
            <a:r>
              <a:rPr lang="en-US" altLang="en-US" b="1" dirty="0" smtClean="0"/>
              <a:t>Business partnership agreement (BPA)</a:t>
            </a:r>
          </a:p>
          <a:p>
            <a:pPr lvl="1" eaLnBrk="1" hangingPunct="1"/>
            <a:r>
              <a:rPr lang="en-US" altLang="en-US" dirty="0" smtClean="0"/>
              <a:t>Legal agreement between partners establishing the terms, conditions, and expectations of the relationship between the partners</a:t>
            </a:r>
          </a:p>
          <a:p>
            <a:pPr lvl="2" eaLnBrk="1" hangingPunct="1"/>
            <a:r>
              <a:rPr lang="en-US" altLang="en-US" dirty="0" smtClean="0"/>
              <a:t>Sharing of profits and losses, the responsibilities of each partner, the addition or removal of partners, and any other issues</a:t>
            </a:r>
          </a:p>
          <a:p>
            <a:pPr eaLnBrk="1" hangingPunct="1"/>
            <a:r>
              <a:rPr lang="en-US" altLang="en-US" dirty="0" smtClean="0"/>
              <a:t>Uniform Partnership Act (UPA)</a:t>
            </a:r>
          </a:p>
          <a:p>
            <a:pPr lvl="1" eaLnBrk="1" hangingPunct="1"/>
            <a:r>
              <a:rPr lang="en-US" altLang="en-US" dirty="0" smtClean="0"/>
              <a:t>Lays out uniform set of rules associated with partnerships to resolve any partnership terms</a:t>
            </a:r>
          </a:p>
          <a:p>
            <a:pPr lvl="1" eaLnBrk="1" hangingPunct="1"/>
            <a:r>
              <a:rPr lang="en-US" altLang="en-US" dirty="0" smtClean="0"/>
              <a:t>Designed as “one size fits all”</a:t>
            </a:r>
            <a:endParaRPr lang="en-US" altLang="en-US" b="1" dirty="0" smtClean="0"/>
          </a:p>
        </p:txBody>
      </p:sp>
    </p:spTree>
    <p:extLst>
      <p:ext uri="{BB962C8B-B14F-4D97-AF65-F5344CB8AC3E}">
        <p14:creationId xmlns:p14="http://schemas.microsoft.com/office/powerpoint/2010/main" val="3609699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Interoperability Agreements (</a:t>
            </a:r>
            <a:r>
              <a:rPr lang="en-US" altLang="en-US" i="1" dirty="0" smtClean="0"/>
              <a:t>continued</a:t>
            </a:r>
            <a:r>
              <a:rPr lang="en-US" altLang="en-US" dirty="0" smtClean="0"/>
              <a:t>)</a:t>
            </a:r>
          </a:p>
        </p:txBody>
      </p:sp>
      <p:sp>
        <p:nvSpPr>
          <p:cNvPr id="95235" name="Content Placeholder 4"/>
          <p:cNvSpPr>
            <a:spLocks noGrp="1"/>
          </p:cNvSpPr>
          <p:nvPr>
            <p:ph idx="1"/>
          </p:nvPr>
        </p:nvSpPr>
        <p:spPr/>
        <p:txBody>
          <a:bodyPr/>
          <a:lstStyle/>
          <a:p>
            <a:pPr eaLnBrk="1" hangingPunct="1"/>
            <a:r>
              <a:rPr lang="en-US" altLang="en-US" b="1" dirty="0" smtClean="0"/>
              <a:t>Memorandum of understanding (MOU)</a:t>
            </a:r>
            <a:endParaRPr lang="en-US" altLang="en-US" dirty="0" smtClean="0"/>
          </a:p>
          <a:p>
            <a:pPr lvl="1" eaLnBrk="1" hangingPunct="1"/>
            <a:r>
              <a:rPr lang="en-US" altLang="en-US" dirty="0" smtClean="0"/>
              <a:t>Legal document used to describe a bilateral agreement between parties</a:t>
            </a:r>
          </a:p>
          <a:p>
            <a:pPr lvl="1" eaLnBrk="1" hangingPunct="1"/>
            <a:r>
              <a:rPr lang="en-US" altLang="en-US" dirty="0" smtClean="0"/>
              <a:t>Written agreement expressing a set of intended actions between the parties with respect to some common</a:t>
            </a:r>
            <a:br>
              <a:rPr lang="en-US" altLang="en-US" dirty="0" smtClean="0"/>
            </a:br>
            <a:r>
              <a:rPr lang="en-US" altLang="en-US" dirty="0" smtClean="0"/>
              <a:t>pursuit or goal</a:t>
            </a:r>
          </a:p>
          <a:p>
            <a:pPr lvl="1" eaLnBrk="1" hangingPunct="1"/>
            <a:r>
              <a:rPr lang="en-US" altLang="en-US" dirty="0" smtClean="0"/>
              <a:t>More formal and detailed than a simple handshake</a:t>
            </a:r>
          </a:p>
          <a:p>
            <a:pPr lvl="2" eaLnBrk="1" hangingPunct="1"/>
            <a:r>
              <a:rPr lang="en-US" altLang="en-US" dirty="0" smtClean="0"/>
              <a:t>Generally lacks the binding powers of a contract</a:t>
            </a:r>
          </a:p>
          <a:p>
            <a:pPr lvl="1" eaLnBrk="1" hangingPunct="1"/>
            <a:r>
              <a:rPr lang="en-US" altLang="en-US" dirty="0" smtClean="0"/>
              <a:t>Common to find between different units within an organization to detail expectations associated with the common business interest</a:t>
            </a:r>
            <a:endParaRPr lang="en-US" altLang="en-US" b="1" dirty="0" smtClean="0"/>
          </a:p>
        </p:txBody>
      </p:sp>
    </p:spTree>
    <p:extLst>
      <p:ext uri="{BB962C8B-B14F-4D97-AF65-F5344CB8AC3E}">
        <p14:creationId xmlns:p14="http://schemas.microsoft.com/office/powerpoint/2010/main" val="885577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Interoperability Agreements (</a:t>
            </a:r>
            <a:r>
              <a:rPr lang="en-US" altLang="en-US" i="1" dirty="0" smtClean="0"/>
              <a:t>continued</a:t>
            </a:r>
            <a:r>
              <a:rPr lang="en-US" altLang="en-US" dirty="0" smtClean="0"/>
              <a:t>)</a:t>
            </a:r>
          </a:p>
        </p:txBody>
      </p:sp>
      <p:sp>
        <p:nvSpPr>
          <p:cNvPr id="96259" name="Content Placeholder 4"/>
          <p:cNvSpPr>
            <a:spLocks noGrp="1"/>
          </p:cNvSpPr>
          <p:nvPr>
            <p:ph idx="1"/>
          </p:nvPr>
        </p:nvSpPr>
        <p:spPr/>
        <p:txBody>
          <a:bodyPr/>
          <a:lstStyle/>
          <a:p>
            <a:pPr eaLnBrk="1" hangingPunct="1"/>
            <a:r>
              <a:rPr lang="en-US" altLang="en-US" b="1" dirty="0" smtClean="0"/>
              <a:t>Interconnection security agreement (ISA)</a:t>
            </a:r>
          </a:p>
          <a:p>
            <a:pPr lvl="1" eaLnBrk="1" hangingPunct="1"/>
            <a:r>
              <a:rPr lang="en-US" altLang="en-US" dirty="0" smtClean="0"/>
              <a:t>These are specialized agreement between organizations that have interconnected IT systems.</a:t>
            </a:r>
          </a:p>
          <a:p>
            <a:pPr lvl="1" eaLnBrk="1" hangingPunct="1"/>
            <a:r>
              <a:rPr lang="en-US" altLang="en-US" dirty="0" smtClean="0"/>
              <a:t>Purpose is to document the security requirements associated with the interconnection.</a:t>
            </a:r>
          </a:p>
          <a:p>
            <a:pPr eaLnBrk="1" hangingPunct="1"/>
            <a:r>
              <a:rPr lang="en-US" altLang="en-US" dirty="0" smtClean="0"/>
              <a:t>ISA as part of an MOU</a:t>
            </a:r>
          </a:p>
          <a:p>
            <a:pPr lvl="1" eaLnBrk="1" hangingPunct="1"/>
            <a:r>
              <a:rPr lang="en-US" altLang="en-US" dirty="0" smtClean="0"/>
              <a:t>ISA can detail specific technical security aspects of a data interconnection.</a:t>
            </a:r>
          </a:p>
        </p:txBody>
      </p:sp>
    </p:spTree>
    <p:extLst>
      <p:ext uri="{BB962C8B-B14F-4D97-AF65-F5344CB8AC3E}">
        <p14:creationId xmlns:p14="http://schemas.microsoft.com/office/powerpoint/2010/main" val="3647672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The Security Perimeter</a:t>
            </a:r>
          </a:p>
        </p:txBody>
      </p:sp>
      <p:sp>
        <p:nvSpPr>
          <p:cNvPr id="97283" name="Content Placeholder 4"/>
          <p:cNvSpPr>
            <a:spLocks noGrp="1"/>
          </p:cNvSpPr>
          <p:nvPr>
            <p:ph idx="1"/>
          </p:nvPr>
        </p:nvSpPr>
        <p:spPr/>
        <p:txBody>
          <a:bodyPr/>
          <a:lstStyle/>
          <a:p>
            <a:pPr eaLnBrk="1" hangingPunct="1"/>
            <a:r>
              <a:rPr lang="en-US" altLang="en-US" dirty="0" smtClean="0"/>
              <a:t>Various networks components</a:t>
            </a:r>
          </a:p>
          <a:p>
            <a:pPr lvl="1" eaLnBrk="1" hangingPunct="1"/>
            <a:r>
              <a:rPr lang="en-US" altLang="en-US" dirty="0" smtClean="0"/>
              <a:t>Connection to the Internet</a:t>
            </a:r>
          </a:p>
          <a:p>
            <a:pPr lvl="2" eaLnBrk="1" hangingPunct="1"/>
            <a:r>
              <a:rPr lang="en-US" altLang="en-US" dirty="0" smtClean="0"/>
              <a:t>Protection is attached to it such as a firewall.</a:t>
            </a:r>
          </a:p>
          <a:p>
            <a:pPr lvl="1" eaLnBrk="1" hangingPunct="1"/>
            <a:r>
              <a:rPr lang="en-US" altLang="en-US" dirty="0" smtClean="0"/>
              <a:t>Intrusion detection system (IDS)</a:t>
            </a:r>
          </a:p>
          <a:p>
            <a:pPr lvl="2" eaLnBrk="1" hangingPunct="1"/>
            <a:r>
              <a:rPr lang="en-US" altLang="en-US" dirty="0" smtClean="0"/>
              <a:t>May be either on the inside or the outside of the firewall or both</a:t>
            </a:r>
          </a:p>
          <a:p>
            <a:pPr lvl="2" eaLnBrk="1" hangingPunct="1"/>
            <a:r>
              <a:rPr lang="en-US" altLang="en-US" dirty="0" smtClean="0"/>
              <a:t>Specific location depends on the company and what it is more concerned about preventing</a:t>
            </a:r>
          </a:p>
          <a:p>
            <a:pPr lvl="1" eaLnBrk="1" hangingPunct="1"/>
            <a:r>
              <a:rPr lang="en-US" altLang="en-US" dirty="0" smtClean="0"/>
              <a:t>Router</a:t>
            </a:r>
          </a:p>
          <a:p>
            <a:pPr lvl="2"/>
            <a:r>
              <a:rPr lang="en-US" altLang="en-US" dirty="0" smtClean="0"/>
              <a:t>Enhances security</a:t>
            </a:r>
          </a:p>
        </p:txBody>
      </p:sp>
    </p:spTree>
    <p:extLst>
      <p:ext uri="{BB962C8B-B14F-4D97-AF65-F5344CB8AC3E}">
        <p14:creationId xmlns:p14="http://schemas.microsoft.com/office/powerpoint/2010/main" val="3803238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Key Terms (</a:t>
            </a:r>
            <a:r>
              <a:rPr lang="en-US" altLang="en-US" i="1" smtClean="0"/>
              <a:t>continued</a:t>
            </a:r>
            <a:r>
              <a:rPr lang="en-US" altLang="en-US" smtClean="0"/>
              <a:t>)</a:t>
            </a:r>
            <a:endParaRPr lang="en-US" altLang="en-US" dirty="0" smtClean="0"/>
          </a:p>
        </p:txBody>
      </p:sp>
      <p:sp>
        <p:nvSpPr>
          <p:cNvPr id="19459" name="Content Placeholder 2"/>
          <p:cNvSpPr>
            <a:spLocks noGrp="1"/>
          </p:cNvSpPr>
          <p:nvPr>
            <p:ph sz="half" idx="1"/>
          </p:nvPr>
        </p:nvSpPr>
        <p:spPr/>
        <p:txBody>
          <a:bodyPr/>
          <a:lstStyle/>
          <a:p>
            <a:r>
              <a:rPr lang="en-US" altLang="en-US" dirty="0" smtClean="0"/>
              <a:t>Memorandum of understanding (MOU)</a:t>
            </a:r>
          </a:p>
          <a:p>
            <a:r>
              <a:rPr lang="en-US" altLang="en-US" dirty="0" smtClean="0"/>
              <a:t>Physical security</a:t>
            </a:r>
          </a:p>
          <a:p>
            <a:r>
              <a:rPr lang="en-US" altLang="en-US" dirty="0" smtClean="0"/>
              <a:t>Policies</a:t>
            </a:r>
          </a:p>
          <a:p>
            <a:r>
              <a:rPr lang="en-US" altLang="en-US" dirty="0" smtClean="0"/>
              <a:t>Procedures</a:t>
            </a:r>
          </a:p>
          <a:p>
            <a:r>
              <a:rPr lang="en-US" altLang="en-US" dirty="0" smtClean="0"/>
              <a:t>Security policy</a:t>
            </a:r>
          </a:p>
        </p:txBody>
      </p:sp>
      <p:sp>
        <p:nvSpPr>
          <p:cNvPr id="19460" name="Content Placeholder 3"/>
          <p:cNvSpPr>
            <a:spLocks noGrp="1"/>
          </p:cNvSpPr>
          <p:nvPr>
            <p:ph sz="half" idx="2"/>
          </p:nvPr>
        </p:nvSpPr>
        <p:spPr/>
        <p:txBody>
          <a:bodyPr/>
          <a:lstStyle/>
          <a:p>
            <a:r>
              <a:rPr lang="en-US" altLang="en-US" dirty="0" smtClean="0"/>
              <a:t>Service level agreement (SLA)</a:t>
            </a:r>
          </a:p>
          <a:p>
            <a:r>
              <a:rPr lang="en-US" altLang="en-US" dirty="0" smtClean="0"/>
              <a:t>Standards</a:t>
            </a:r>
          </a:p>
          <a:p>
            <a:r>
              <a:rPr lang="en-US" altLang="en-US" dirty="0" smtClean="0"/>
              <a:t>TEMPEST</a:t>
            </a:r>
          </a:p>
          <a:p>
            <a:r>
              <a:rPr lang="en-US" altLang="en-US" dirty="0" smtClean="0"/>
              <a:t>Uninterruptible power supply (UPS)</a:t>
            </a:r>
          </a:p>
          <a:p>
            <a:r>
              <a:rPr lang="en-US" altLang="en-US" dirty="0" smtClean="0"/>
              <a:t>User habits </a:t>
            </a:r>
          </a:p>
        </p:txBody>
      </p:sp>
    </p:spTree>
    <p:extLst>
      <p:ext uri="{BB962C8B-B14F-4D97-AF65-F5344CB8AC3E}">
        <p14:creationId xmlns:p14="http://schemas.microsoft.com/office/powerpoint/2010/main" val="679042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1"/>
          <p:cNvSpPr>
            <a:spLocks noGrp="1"/>
          </p:cNvSpPr>
          <p:nvPr>
            <p:ph sz="quarter" idx="13"/>
          </p:nvPr>
        </p:nvSpPr>
        <p:spPr>
          <a:xfrm>
            <a:off x="609600" y="5867400"/>
            <a:ext cx="7924800" cy="457200"/>
          </a:xfrm>
        </p:spPr>
        <p:txBody>
          <a:bodyPr/>
          <a:lstStyle/>
          <a:p>
            <a:r>
              <a:rPr lang="en-US" altLang="en-US" dirty="0" smtClean="0"/>
              <a:t>Figure 3.1 Basic diagram of an organization’s network</a:t>
            </a:r>
          </a:p>
        </p:txBody>
      </p:sp>
      <p:pic>
        <p:nvPicPr>
          <p:cNvPr id="9933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513" y="1447800"/>
            <a:ext cx="60229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280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The Security Perimeter (</a:t>
            </a:r>
            <a:r>
              <a:rPr lang="en-US" altLang="en-US" i="1" dirty="0" smtClean="0"/>
              <a:t>continued</a:t>
            </a:r>
            <a:r>
              <a:rPr lang="en-US" altLang="en-US" dirty="0" smtClean="0"/>
              <a:t>)</a:t>
            </a:r>
          </a:p>
        </p:txBody>
      </p:sp>
      <p:sp>
        <p:nvSpPr>
          <p:cNvPr id="101379" name="Content Placeholder 4"/>
          <p:cNvSpPr>
            <a:spLocks noGrp="1"/>
          </p:cNvSpPr>
          <p:nvPr>
            <p:ph idx="1"/>
          </p:nvPr>
        </p:nvSpPr>
        <p:spPr>
          <a:xfrm>
            <a:off x="457200" y="1981200"/>
            <a:ext cx="8229600" cy="4419600"/>
          </a:xfrm>
        </p:spPr>
        <p:txBody>
          <a:bodyPr/>
          <a:lstStyle/>
          <a:p>
            <a:pPr eaLnBrk="1" hangingPunct="1"/>
            <a:r>
              <a:rPr lang="en-US" altLang="en-US" dirty="0" smtClean="0"/>
              <a:t>Additional possible access points into the network</a:t>
            </a:r>
          </a:p>
          <a:p>
            <a:pPr lvl="1" eaLnBrk="1" hangingPunct="1"/>
            <a:r>
              <a:rPr lang="en-US" altLang="en-US" dirty="0" smtClean="0"/>
              <a:t>Public switched telephone network (PSTN) and wireless access points</a:t>
            </a:r>
          </a:p>
          <a:p>
            <a:pPr lvl="1" eaLnBrk="1" hangingPunct="1"/>
            <a:r>
              <a:rPr lang="en-US" altLang="en-US" dirty="0" smtClean="0"/>
              <a:t>Authorized modems or wireless networks</a:t>
            </a:r>
          </a:p>
          <a:p>
            <a:pPr lvl="1" eaLnBrk="1" hangingPunct="1"/>
            <a:r>
              <a:rPr lang="en-US" altLang="en-US" dirty="0" smtClean="0"/>
              <a:t>Potential exists for unauthorized versions of both</a:t>
            </a:r>
          </a:p>
          <a:p>
            <a:pPr eaLnBrk="1" hangingPunct="1"/>
            <a:r>
              <a:rPr lang="en-US" altLang="en-US" i="1" dirty="0" smtClean="0"/>
              <a:t>Voice over IP (VoIP)</a:t>
            </a:r>
          </a:p>
          <a:p>
            <a:pPr lvl="1" eaLnBrk="1" hangingPunct="1"/>
            <a:r>
              <a:rPr lang="en-US" altLang="en-US" dirty="0" smtClean="0"/>
              <a:t>Eliminates the traditional land lines in an organization and replaces them with special telephones that connect to the IP data network</a:t>
            </a:r>
          </a:p>
          <a:p>
            <a:pPr eaLnBrk="1" hangingPunct="1"/>
            <a:r>
              <a:rPr lang="en-US" altLang="en-US" dirty="0" smtClean="0"/>
              <a:t> Insider seen as biggest danger to any organization</a:t>
            </a:r>
          </a:p>
        </p:txBody>
      </p:sp>
    </p:spTree>
    <p:extLst>
      <p:ext uri="{BB962C8B-B14F-4D97-AF65-F5344CB8AC3E}">
        <p14:creationId xmlns:p14="http://schemas.microsoft.com/office/powerpoint/2010/main" val="31047109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1"/>
          <p:cNvSpPr>
            <a:spLocks noGrp="1"/>
          </p:cNvSpPr>
          <p:nvPr>
            <p:ph sz="quarter" idx="13"/>
          </p:nvPr>
        </p:nvSpPr>
        <p:spPr/>
        <p:txBody>
          <a:bodyPr/>
          <a:lstStyle/>
          <a:p>
            <a:r>
              <a:rPr lang="en-US" altLang="en-US" dirty="0" smtClean="0"/>
              <a:t>Figure 3.2 A more complete diagram of an organization’s network</a:t>
            </a:r>
          </a:p>
        </p:txBody>
      </p:sp>
      <p:pic>
        <p:nvPicPr>
          <p:cNvPr id="10342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3913" y="1524000"/>
            <a:ext cx="4956175"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269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98448"/>
            <a:ext cx="7772400" cy="2206752"/>
          </a:xfrm>
        </p:spPr>
        <p:txBody>
          <a:bodyPr/>
          <a:lstStyle/>
          <a:p>
            <a:r>
              <a:rPr lang="en-AU" dirty="0"/>
              <a:t>Module 2 Organisational security: operations and </a:t>
            </a:r>
            <a:r>
              <a:rPr lang="en-AU" dirty="0" smtClean="0"/>
              <a:t>people – Part 2</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2276092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Key Terms</a:t>
            </a:r>
          </a:p>
        </p:txBody>
      </p:sp>
      <p:sp>
        <p:nvSpPr>
          <p:cNvPr id="17411" name="Content Placeholder 2"/>
          <p:cNvSpPr>
            <a:spLocks noGrp="1"/>
          </p:cNvSpPr>
          <p:nvPr>
            <p:ph sz="half" idx="1"/>
          </p:nvPr>
        </p:nvSpPr>
        <p:spPr/>
        <p:txBody>
          <a:bodyPr/>
          <a:lstStyle/>
          <a:p>
            <a:r>
              <a:rPr lang="en-US" altLang="en-US" dirty="0" smtClean="0"/>
              <a:t>Backdoor</a:t>
            </a:r>
          </a:p>
          <a:p>
            <a:r>
              <a:rPr lang="en-US" altLang="en-US" dirty="0" smtClean="0"/>
              <a:t>Dumpster diving</a:t>
            </a:r>
          </a:p>
          <a:p>
            <a:r>
              <a:rPr lang="en-US" altLang="en-US" dirty="0" smtClean="0"/>
              <a:t>Phishing</a:t>
            </a:r>
          </a:p>
          <a:p>
            <a:r>
              <a:rPr lang="en-US" altLang="en-US" dirty="0" smtClean="0"/>
              <a:t>Piggybacking</a:t>
            </a:r>
          </a:p>
          <a:p>
            <a:r>
              <a:rPr lang="en-US" altLang="en-US" dirty="0" smtClean="0"/>
              <a:t>Reverse social engineering</a:t>
            </a:r>
          </a:p>
          <a:p>
            <a:endParaRPr lang="en-US" altLang="en-US" dirty="0" smtClean="0"/>
          </a:p>
        </p:txBody>
      </p:sp>
      <p:sp>
        <p:nvSpPr>
          <p:cNvPr id="17412" name="Content Placeholder 3"/>
          <p:cNvSpPr>
            <a:spLocks noGrp="1"/>
          </p:cNvSpPr>
          <p:nvPr>
            <p:ph sz="half" idx="2"/>
          </p:nvPr>
        </p:nvSpPr>
        <p:spPr/>
        <p:txBody>
          <a:bodyPr/>
          <a:lstStyle/>
          <a:p>
            <a:r>
              <a:rPr lang="en-US" altLang="en-US" dirty="0" smtClean="0"/>
              <a:t>Shoulder surfing</a:t>
            </a:r>
          </a:p>
          <a:p>
            <a:r>
              <a:rPr lang="en-US" altLang="en-US" dirty="0" smtClean="0"/>
              <a:t>Social engineering</a:t>
            </a:r>
          </a:p>
          <a:p>
            <a:r>
              <a:rPr lang="en-US" altLang="en-US" dirty="0" smtClean="0"/>
              <a:t>SPAM</a:t>
            </a:r>
          </a:p>
          <a:p>
            <a:r>
              <a:rPr lang="en-US" altLang="en-US" dirty="0" smtClean="0"/>
              <a:t>Tailgating</a:t>
            </a:r>
          </a:p>
          <a:p>
            <a:r>
              <a:rPr lang="en-US" altLang="en-US" dirty="0" smtClean="0"/>
              <a:t>Vishing</a:t>
            </a:r>
          </a:p>
        </p:txBody>
      </p:sp>
    </p:spTree>
    <p:extLst>
      <p:ext uri="{BB962C8B-B14F-4D97-AF65-F5344CB8AC3E}">
        <p14:creationId xmlns:p14="http://schemas.microsoft.com/office/powerpoint/2010/main" val="10603231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People—A Security Problem</a:t>
            </a:r>
          </a:p>
        </p:txBody>
      </p:sp>
      <p:sp>
        <p:nvSpPr>
          <p:cNvPr id="19459" name="Content Placeholder 2"/>
          <p:cNvSpPr>
            <a:spLocks noGrp="1"/>
          </p:cNvSpPr>
          <p:nvPr>
            <p:ph idx="1"/>
          </p:nvPr>
        </p:nvSpPr>
        <p:spPr/>
        <p:txBody>
          <a:bodyPr/>
          <a:lstStyle/>
          <a:p>
            <a:r>
              <a:rPr lang="en-US" altLang="en-US" dirty="0" smtClean="0"/>
              <a:t>The operational model of computer security acknowledges that prevention technologies are not sufficient to protect our computer systems and networks.</a:t>
            </a:r>
          </a:p>
          <a:p>
            <a:pPr lvl="1"/>
            <a:r>
              <a:rPr lang="en-US" dirty="0" smtClean="0"/>
              <a:t>The biggest reason is that every network and computer system has at least one human user.</a:t>
            </a:r>
          </a:p>
          <a:p>
            <a:pPr lvl="2"/>
            <a:r>
              <a:rPr lang="en-US" dirty="0" smtClean="0"/>
              <a:t>Humans are prone to make mistakes and are often easily misled or fooled.</a:t>
            </a:r>
            <a:endParaRPr lang="en-US" altLang="en-US" dirty="0" smtClean="0"/>
          </a:p>
        </p:txBody>
      </p:sp>
    </p:spTree>
    <p:extLst>
      <p:ext uri="{BB962C8B-B14F-4D97-AF65-F5344CB8AC3E}">
        <p14:creationId xmlns:p14="http://schemas.microsoft.com/office/powerpoint/2010/main" val="707467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Social Engineering</a:t>
            </a:r>
          </a:p>
        </p:txBody>
      </p:sp>
      <p:sp>
        <p:nvSpPr>
          <p:cNvPr id="20483" name="Content Placeholder 2"/>
          <p:cNvSpPr>
            <a:spLocks noGrp="1"/>
          </p:cNvSpPr>
          <p:nvPr>
            <p:ph idx="1"/>
          </p:nvPr>
        </p:nvSpPr>
        <p:spPr/>
        <p:txBody>
          <a:bodyPr/>
          <a:lstStyle/>
          <a:p>
            <a:r>
              <a:rPr lang="en-US" altLang="en-US" b="1" dirty="0" smtClean="0"/>
              <a:t>Social engineering </a:t>
            </a:r>
            <a:r>
              <a:rPr lang="en-US" altLang="en-US" dirty="0" smtClean="0"/>
              <a:t>is the process of convincing an authorized individual to provide confidential information or access to an unauthorized individual.</a:t>
            </a:r>
          </a:p>
          <a:p>
            <a:r>
              <a:rPr lang="en-US" altLang="en-US" dirty="0" smtClean="0"/>
              <a:t>Various deceptive practices are used to convince the targeted person to take two possible actions:</a:t>
            </a:r>
          </a:p>
          <a:p>
            <a:pPr lvl="1"/>
            <a:r>
              <a:rPr lang="en-US" altLang="en-US" dirty="0" smtClean="0"/>
              <a:t>Divulge information they normally would not divulge</a:t>
            </a:r>
          </a:p>
          <a:p>
            <a:pPr lvl="1"/>
            <a:r>
              <a:rPr lang="en-US" altLang="en-US" dirty="0" smtClean="0"/>
              <a:t>Convince the target to do something they normally wouldn’t do</a:t>
            </a:r>
          </a:p>
        </p:txBody>
      </p:sp>
    </p:spTree>
    <p:extLst>
      <p:ext uri="{BB962C8B-B14F-4D97-AF65-F5344CB8AC3E}">
        <p14:creationId xmlns:p14="http://schemas.microsoft.com/office/powerpoint/2010/main" val="22421679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0483" name="Content Placeholder 2"/>
          <p:cNvSpPr>
            <a:spLocks noGrp="1"/>
          </p:cNvSpPr>
          <p:nvPr>
            <p:ph idx="1"/>
          </p:nvPr>
        </p:nvSpPr>
        <p:spPr/>
        <p:txBody>
          <a:bodyPr/>
          <a:lstStyle/>
          <a:p>
            <a:r>
              <a:rPr lang="en-US" altLang="en-US" dirty="0" smtClean="0"/>
              <a:t>Social engineering is very successful for two general reasons:</a:t>
            </a:r>
          </a:p>
          <a:p>
            <a:pPr lvl="1"/>
            <a:r>
              <a:rPr lang="en-US" altLang="en-US" dirty="0" smtClean="0"/>
              <a:t>Most people have a basic desire to be helpful.</a:t>
            </a:r>
          </a:p>
          <a:p>
            <a:pPr lvl="1"/>
            <a:r>
              <a:rPr lang="en-US" altLang="en-US" dirty="0" smtClean="0"/>
              <a:t>Individuals normally seek to avoid confrontation and trouble.</a:t>
            </a:r>
          </a:p>
          <a:p>
            <a:r>
              <a:rPr lang="en-US" altLang="en-US" dirty="0" smtClean="0"/>
              <a:t>Social engineering may also be accomplished using other means besides direct contact between the target and the attacker.</a:t>
            </a:r>
          </a:p>
        </p:txBody>
      </p:sp>
    </p:spTree>
    <p:extLst>
      <p:ext uri="{BB962C8B-B14F-4D97-AF65-F5344CB8AC3E}">
        <p14:creationId xmlns:p14="http://schemas.microsoft.com/office/powerpoint/2010/main" val="476662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0483" name="Content Placeholder 2"/>
          <p:cNvSpPr>
            <a:spLocks noGrp="1"/>
          </p:cNvSpPr>
          <p:nvPr>
            <p:ph idx="1"/>
          </p:nvPr>
        </p:nvSpPr>
        <p:spPr/>
        <p:txBody>
          <a:bodyPr/>
          <a:lstStyle/>
          <a:p>
            <a:r>
              <a:rPr lang="en-US" altLang="en-US" dirty="0" smtClean="0"/>
              <a:t>An attacker who is attempting to exploit the natural tendency of people to be helpful may take one of several approaches:</a:t>
            </a:r>
          </a:p>
          <a:p>
            <a:pPr lvl="1"/>
            <a:r>
              <a:rPr lang="en-US" altLang="en-US" dirty="0" smtClean="0"/>
              <a:t>The attacker may simply ask a question, hoping to immediately obtain the desired information.</a:t>
            </a:r>
          </a:p>
          <a:p>
            <a:pPr lvl="1"/>
            <a:r>
              <a:rPr lang="en-US" altLang="en-US" dirty="0" smtClean="0"/>
              <a:t>The attacker may first attempt to engage the target in conversation and try to evoke sympathy so that the target feels sorry for the individual and is more prone to provide the information. </a:t>
            </a:r>
          </a:p>
          <a:p>
            <a:pPr lvl="1"/>
            <a:r>
              <a:rPr lang="en-US" altLang="en-US" dirty="0" smtClean="0"/>
              <a:t>The attacker may appeal to an individual’s ego.</a:t>
            </a:r>
          </a:p>
        </p:txBody>
      </p:sp>
    </p:spTree>
    <p:extLst>
      <p:ext uri="{BB962C8B-B14F-4D97-AF65-F5344CB8AC3E}">
        <p14:creationId xmlns:p14="http://schemas.microsoft.com/office/powerpoint/2010/main" val="853889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1507" name="Content Placeholder 2"/>
          <p:cNvSpPr>
            <a:spLocks noGrp="1"/>
          </p:cNvSpPr>
          <p:nvPr>
            <p:ph idx="1"/>
          </p:nvPr>
        </p:nvSpPr>
        <p:spPr/>
        <p:txBody>
          <a:bodyPr/>
          <a:lstStyle/>
          <a:p>
            <a:r>
              <a:rPr lang="en-US" altLang="en-US" dirty="0" smtClean="0"/>
              <a:t>Obtaining insider information</a:t>
            </a:r>
          </a:p>
          <a:p>
            <a:pPr lvl="1"/>
            <a:r>
              <a:rPr lang="en-US" dirty="0" smtClean="0"/>
              <a:t>In 1978, Stanley Mark Rifkin stole $10.2 million from the Security Pacific Bank in Los Angeles.</a:t>
            </a:r>
          </a:p>
          <a:p>
            <a:pPr lvl="2"/>
            <a:r>
              <a:rPr lang="en-US" dirty="0" smtClean="0"/>
              <a:t>Rifkin worked as a computer consultant for the bank.</a:t>
            </a:r>
          </a:p>
          <a:p>
            <a:pPr lvl="2"/>
            <a:r>
              <a:rPr lang="en-US" dirty="0" smtClean="0"/>
              <a:t>He learned details on money transfer.</a:t>
            </a:r>
          </a:p>
          <a:p>
            <a:pPr lvl="2"/>
            <a:r>
              <a:rPr lang="en-US" dirty="0" smtClean="0"/>
              <a:t>He obtained access to electronic funds transfer (EFT) codes by claiming to check on computer equipment. </a:t>
            </a:r>
          </a:p>
          <a:p>
            <a:pPr lvl="2"/>
            <a:r>
              <a:rPr lang="en-US" dirty="0" smtClean="0"/>
              <a:t>Used EFT codes to impersonate a bank officer and ordered the transfer of the $10.2 million.</a:t>
            </a:r>
          </a:p>
          <a:p>
            <a:pPr lvl="2"/>
            <a:r>
              <a:rPr lang="en-US" dirty="0" smtClean="0"/>
              <a:t>The transfer was made with little fanfare.</a:t>
            </a:r>
            <a:endParaRPr lang="en-US" altLang="en-US" dirty="0" smtClean="0"/>
          </a:p>
        </p:txBody>
      </p:sp>
    </p:spTree>
    <p:extLst>
      <p:ext uri="{BB962C8B-B14F-4D97-AF65-F5344CB8AC3E}">
        <p14:creationId xmlns:p14="http://schemas.microsoft.com/office/powerpoint/2010/main" val="132766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Policies, Procedures, Standards,</a:t>
            </a:r>
            <a:br>
              <a:rPr lang="en-US" altLang="en-US" dirty="0" smtClean="0"/>
            </a:br>
            <a:r>
              <a:rPr lang="en-US" altLang="en-US" dirty="0" smtClean="0"/>
              <a:t>and Guidelines</a:t>
            </a:r>
          </a:p>
        </p:txBody>
      </p:sp>
      <p:sp>
        <p:nvSpPr>
          <p:cNvPr id="21507" name="Content Placeholder 2"/>
          <p:cNvSpPr>
            <a:spLocks noGrp="1"/>
          </p:cNvSpPr>
          <p:nvPr>
            <p:ph idx="1"/>
          </p:nvPr>
        </p:nvSpPr>
        <p:spPr>
          <a:xfrm>
            <a:off x="457200" y="2362200"/>
            <a:ext cx="8229600" cy="3760788"/>
          </a:xfrm>
        </p:spPr>
        <p:txBody>
          <a:bodyPr/>
          <a:lstStyle/>
          <a:p>
            <a:pPr eaLnBrk="1" hangingPunct="1"/>
            <a:r>
              <a:rPr lang="en-US" altLang="en-US" b="1" dirty="0" smtClean="0">
                <a:ea typeface="ＭＳ Ｐゴシック" panose="020B0600070205080204" pitchFamily="34" charset="-128"/>
              </a:rPr>
              <a:t>Policies</a:t>
            </a:r>
            <a:r>
              <a:rPr lang="en-US" altLang="en-US" dirty="0" smtClean="0">
                <a:ea typeface="ＭＳ Ｐゴシック" panose="020B0600070205080204" pitchFamily="34" charset="-128"/>
              </a:rPr>
              <a:t> – high-level, broad statements of what the organization wants to accomplish</a:t>
            </a:r>
          </a:p>
          <a:p>
            <a:pPr lvl="1" eaLnBrk="1" hangingPunct="1"/>
            <a:r>
              <a:rPr lang="en-US" altLang="en-US" dirty="0" smtClean="0">
                <a:ea typeface="ＭＳ Ｐゴシック" panose="020B0600070205080204" pitchFamily="34" charset="-128"/>
              </a:rPr>
              <a:t>Made by management when laying out the organization’s position on some issue</a:t>
            </a:r>
          </a:p>
          <a:p>
            <a:pPr eaLnBrk="1" hangingPunct="1"/>
            <a:r>
              <a:rPr lang="en-US" altLang="en-US" b="1" dirty="0" smtClean="0">
                <a:ea typeface="ＭＳ Ｐゴシック" panose="020B0600070205080204" pitchFamily="34" charset="-128"/>
              </a:rPr>
              <a:t>Procedures</a:t>
            </a:r>
            <a:r>
              <a:rPr lang="en-US" altLang="en-US" dirty="0" smtClean="0">
                <a:ea typeface="ＭＳ Ｐゴシック" panose="020B0600070205080204" pitchFamily="34" charset="-128"/>
              </a:rPr>
              <a:t> – step-by-step instructions on how to implement policies in the organization</a:t>
            </a:r>
          </a:p>
          <a:p>
            <a:pPr lvl="1" eaLnBrk="1" hangingPunct="1"/>
            <a:r>
              <a:rPr lang="en-US" altLang="en-US" dirty="0" smtClean="0">
                <a:ea typeface="ＭＳ Ｐゴシック" panose="020B0600070205080204" pitchFamily="34" charset="-128"/>
              </a:rPr>
              <a:t>Describe exactly how employees are expected to act in a given situation or to accomplish a specific task</a:t>
            </a:r>
          </a:p>
        </p:txBody>
      </p:sp>
    </p:spTree>
    <p:extLst>
      <p:ext uri="{BB962C8B-B14F-4D97-AF65-F5344CB8AC3E}">
        <p14:creationId xmlns:p14="http://schemas.microsoft.com/office/powerpoint/2010/main" val="1826946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2531" name="Content Placeholder 2"/>
          <p:cNvSpPr>
            <a:spLocks noGrp="1"/>
          </p:cNvSpPr>
          <p:nvPr>
            <p:ph idx="1"/>
          </p:nvPr>
        </p:nvSpPr>
        <p:spPr/>
        <p:txBody>
          <a:bodyPr/>
          <a:lstStyle/>
          <a:p>
            <a:r>
              <a:rPr lang="en-US" altLang="en-US" b="1" dirty="0" smtClean="0"/>
              <a:t>Phishing</a:t>
            </a:r>
            <a:r>
              <a:rPr lang="en-US" altLang="en-US" dirty="0" smtClean="0"/>
              <a:t> is social engineering in which an attacker attempts to obtain sensitive information from a user.</a:t>
            </a:r>
          </a:p>
          <a:p>
            <a:pPr lvl="1"/>
            <a:r>
              <a:rPr lang="en-US" altLang="en-US" dirty="0" smtClean="0"/>
              <a:t>It masquerades as a trusted entity in an e-mail or instant message sent to a large group of often random users.</a:t>
            </a:r>
          </a:p>
          <a:p>
            <a:pPr lvl="1"/>
            <a:r>
              <a:rPr lang="en-US" altLang="en-US" dirty="0" smtClean="0"/>
              <a:t>Attacker attempts to obtain usernames, passwords, credit card numbers, and details about the user’s bank accounts. </a:t>
            </a:r>
          </a:p>
          <a:p>
            <a:pPr lvl="1"/>
            <a:r>
              <a:rPr lang="en-US" altLang="en-US" dirty="0" smtClean="0"/>
              <a:t>Attacker points users to fake non-reputable web sites or sends bulk e-mail instructing users to click a fake link to verify that their account has not been tampered with.</a:t>
            </a:r>
          </a:p>
        </p:txBody>
      </p:sp>
    </p:spTree>
    <p:extLst>
      <p:ext uri="{BB962C8B-B14F-4D97-AF65-F5344CB8AC3E}">
        <p14:creationId xmlns:p14="http://schemas.microsoft.com/office/powerpoint/2010/main" val="19622397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2531" name="Content Placeholder 2"/>
          <p:cNvSpPr>
            <a:spLocks noGrp="1"/>
          </p:cNvSpPr>
          <p:nvPr>
            <p:ph idx="1"/>
          </p:nvPr>
        </p:nvSpPr>
        <p:spPr/>
        <p:txBody>
          <a:bodyPr/>
          <a:lstStyle/>
          <a:p>
            <a:r>
              <a:rPr lang="en-US" altLang="en-US" i="1" dirty="0" smtClean="0"/>
              <a:t>Spear phishing </a:t>
            </a:r>
            <a:r>
              <a:rPr lang="en-US" altLang="en-US" dirty="0" smtClean="0"/>
              <a:t>is the term that has been created to refer to the special targeting of groups with something in common when launching a phishing attack.</a:t>
            </a:r>
          </a:p>
          <a:p>
            <a:r>
              <a:rPr lang="en-US" altLang="en-US" i="1" dirty="0" smtClean="0"/>
              <a:t>Pharming</a:t>
            </a:r>
            <a:r>
              <a:rPr lang="en-US" altLang="en-US" dirty="0" smtClean="0"/>
              <a:t> consists of misdirecting users to fake web sites made to look official.</a:t>
            </a:r>
          </a:p>
          <a:p>
            <a:pPr lvl="1"/>
            <a:r>
              <a:rPr lang="en-US" dirty="0" smtClean="0"/>
              <a:t>Using phishing, individuals are targeted one by one by sending out e-mails.</a:t>
            </a:r>
          </a:p>
          <a:p>
            <a:pPr lvl="1"/>
            <a:r>
              <a:rPr lang="en-US" dirty="0" smtClean="0"/>
              <a:t>To become a victim, the recipient must take an action.</a:t>
            </a:r>
            <a:endParaRPr lang="en-US" altLang="en-US" dirty="0"/>
          </a:p>
        </p:txBody>
      </p:sp>
    </p:spTree>
    <p:extLst>
      <p:ext uri="{BB962C8B-B14F-4D97-AF65-F5344CB8AC3E}">
        <p14:creationId xmlns:p14="http://schemas.microsoft.com/office/powerpoint/2010/main" val="1186855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3555" name="Content Placeholder 2"/>
          <p:cNvSpPr>
            <a:spLocks noGrp="1"/>
          </p:cNvSpPr>
          <p:nvPr>
            <p:ph idx="1"/>
          </p:nvPr>
        </p:nvSpPr>
        <p:spPr/>
        <p:txBody>
          <a:bodyPr/>
          <a:lstStyle/>
          <a:p>
            <a:r>
              <a:rPr lang="en-US" altLang="en-US" b="1" dirty="0" smtClean="0"/>
              <a:t>Vishing</a:t>
            </a:r>
            <a:r>
              <a:rPr lang="en-US" altLang="en-US" dirty="0" smtClean="0"/>
              <a:t> is a variation of phishing that uses voice communication technology to obtain the information the attacker is seeking.</a:t>
            </a:r>
          </a:p>
          <a:p>
            <a:pPr lvl="1"/>
            <a:r>
              <a:rPr lang="en-US" altLang="en-US" dirty="0" smtClean="0"/>
              <a:t>It takes advantage of the trust people place in the telephone network.</a:t>
            </a:r>
          </a:p>
          <a:p>
            <a:pPr lvl="2"/>
            <a:r>
              <a:rPr lang="en-US" altLang="en-US" dirty="0" smtClean="0"/>
              <a:t>Attackers can spoof (simulate) calls from legitimate entities using Voice over IP (VoIP) technology.</a:t>
            </a:r>
          </a:p>
          <a:p>
            <a:pPr lvl="1"/>
            <a:r>
              <a:rPr lang="en-US" altLang="en-US" dirty="0" smtClean="0"/>
              <a:t>Voice messaging can also be compromised.</a:t>
            </a:r>
          </a:p>
          <a:p>
            <a:pPr lvl="1"/>
            <a:r>
              <a:rPr lang="en-US" altLang="en-US" dirty="0" smtClean="0"/>
              <a:t>Attackers are after credit card numbers or other information that can be used in identity theft.</a:t>
            </a:r>
          </a:p>
        </p:txBody>
      </p:sp>
    </p:spTree>
    <p:extLst>
      <p:ext uri="{BB962C8B-B14F-4D97-AF65-F5344CB8AC3E}">
        <p14:creationId xmlns:p14="http://schemas.microsoft.com/office/powerpoint/2010/main" val="38933379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5603" name="Content Placeholder 2"/>
          <p:cNvSpPr>
            <a:spLocks noGrp="1"/>
          </p:cNvSpPr>
          <p:nvPr>
            <p:ph idx="1"/>
          </p:nvPr>
        </p:nvSpPr>
        <p:spPr/>
        <p:txBody>
          <a:bodyPr/>
          <a:lstStyle/>
          <a:p>
            <a:r>
              <a:rPr lang="en-US" altLang="en-US" b="1" dirty="0" smtClean="0"/>
              <a:t>SPAM</a:t>
            </a:r>
            <a:r>
              <a:rPr lang="en-US" altLang="en-US" dirty="0" smtClean="0"/>
              <a:t> is bulk unsolicited e-mail.</a:t>
            </a:r>
          </a:p>
          <a:p>
            <a:pPr lvl="1"/>
            <a:r>
              <a:rPr lang="en-US" altLang="en-US" dirty="0" smtClean="0"/>
              <a:t>It is not generally considered a social engineering issue.</a:t>
            </a:r>
          </a:p>
          <a:p>
            <a:pPr lvl="1"/>
            <a:r>
              <a:rPr lang="en-US" altLang="en-US" dirty="0" smtClean="0"/>
              <a:t>SPAM can be a security concern.</a:t>
            </a:r>
          </a:p>
          <a:p>
            <a:pPr lvl="1"/>
            <a:r>
              <a:rPr lang="en-US" altLang="en-US" dirty="0" smtClean="0"/>
              <a:t>Legitimate SPAM is sent by a company advertising a product or service.</a:t>
            </a:r>
          </a:p>
          <a:p>
            <a:pPr lvl="1"/>
            <a:r>
              <a:rPr lang="en-US" altLang="en-US" dirty="0" smtClean="0"/>
              <a:t>Malicious SPAM includes an attachment containing malicious software designed to harm your system, or a link to a malicious web site that may attempt to obtain personal information from you.</a:t>
            </a:r>
          </a:p>
          <a:p>
            <a:pPr lvl="1"/>
            <a:r>
              <a:rPr lang="en-US" altLang="en-US" dirty="0" smtClean="0"/>
              <a:t>SPIM is SPAM delivered via instant messaging application.</a:t>
            </a:r>
          </a:p>
        </p:txBody>
      </p:sp>
    </p:spTree>
    <p:extLst>
      <p:ext uri="{BB962C8B-B14F-4D97-AF65-F5344CB8AC3E}">
        <p14:creationId xmlns:p14="http://schemas.microsoft.com/office/powerpoint/2010/main" val="8905401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b="1" dirty="0" smtClean="0"/>
              <a:t>Shoulder surfing </a:t>
            </a:r>
            <a:r>
              <a:rPr lang="en-US" altLang="en-US" dirty="0" smtClean="0"/>
              <a:t>does not require direct contact.</a:t>
            </a:r>
          </a:p>
          <a:p>
            <a:pPr lvl="1"/>
            <a:r>
              <a:rPr lang="en-US" altLang="en-US" dirty="0" smtClean="0"/>
              <a:t>Attacker observes individual entering sensitive information on a form, keypad, or keyboard or sets up a camera or uses binoculars to view the user entering sensitive data.</a:t>
            </a:r>
          </a:p>
          <a:p>
            <a:pPr lvl="1"/>
            <a:r>
              <a:rPr lang="en-US" altLang="en-US" dirty="0" smtClean="0"/>
              <a:t>Example of information desired: PINs or gate codes</a:t>
            </a:r>
          </a:p>
          <a:p>
            <a:r>
              <a:rPr lang="en-US" altLang="en-US" dirty="0" smtClean="0"/>
              <a:t>Shoulder surfing prevention techniques</a:t>
            </a:r>
          </a:p>
          <a:p>
            <a:pPr lvl="1"/>
            <a:r>
              <a:rPr lang="en-US" altLang="en-US" dirty="0" smtClean="0"/>
              <a:t>Small shield surrounding keypad or scramble location of the numbers on keypad</a:t>
            </a:r>
          </a:p>
          <a:p>
            <a:pPr lvl="1"/>
            <a:r>
              <a:rPr lang="en-US" altLang="en-US" dirty="0" smtClean="0"/>
              <a:t>Important for user awareness of surroundings</a:t>
            </a:r>
          </a:p>
          <a:p>
            <a:pPr lvl="2"/>
            <a:r>
              <a:rPr lang="en-US" altLang="en-US" dirty="0" smtClean="0"/>
              <a:t>Be aware of attacker starting conversation with target.</a:t>
            </a:r>
          </a:p>
        </p:txBody>
      </p:sp>
    </p:spTree>
    <p:extLst>
      <p:ext uri="{BB962C8B-B14F-4D97-AF65-F5344CB8AC3E}">
        <p14:creationId xmlns:p14="http://schemas.microsoft.com/office/powerpoint/2010/main" val="1481338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6627" name="Content Placeholder 2"/>
          <p:cNvSpPr>
            <a:spLocks noGrp="1"/>
          </p:cNvSpPr>
          <p:nvPr>
            <p:ph idx="1"/>
          </p:nvPr>
        </p:nvSpPr>
        <p:spPr>
          <a:xfrm>
            <a:off x="457200" y="1981200"/>
            <a:ext cx="8534400" cy="4144963"/>
          </a:xfrm>
        </p:spPr>
        <p:txBody>
          <a:bodyPr/>
          <a:lstStyle/>
          <a:p>
            <a:r>
              <a:rPr lang="en-US" altLang="en-US" b="1" dirty="0" smtClean="0"/>
              <a:t>Reverse social engineering </a:t>
            </a:r>
            <a:r>
              <a:rPr lang="en-US" altLang="en-US" dirty="0" smtClean="0"/>
              <a:t>occurs when the attacker hopes to convince the target to initiate the contact.</a:t>
            </a:r>
          </a:p>
          <a:p>
            <a:pPr lvl="1"/>
            <a:r>
              <a:rPr lang="en-US" altLang="en-US" dirty="0" smtClean="0"/>
              <a:t>Attack is successful since target is initiating the contact.</a:t>
            </a:r>
          </a:p>
          <a:p>
            <a:pPr lvl="2"/>
            <a:r>
              <a:rPr lang="en-US" altLang="en-US" dirty="0" smtClean="0"/>
              <a:t>Attacker may not have to convince target of their authenticity. </a:t>
            </a:r>
          </a:p>
          <a:p>
            <a:pPr lvl="2"/>
            <a:r>
              <a:rPr lang="en-US" altLang="en-US" dirty="0" smtClean="0"/>
              <a:t>The tricky part of this attack is convincing the target to make that initial contact.</a:t>
            </a:r>
          </a:p>
          <a:p>
            <a:pPr lvl="1"/>
            <a:r>
              <a:rPr lang="en-US" altLang="en-US" dirty="0" smtClean="0"/>
              <a:t>Methods to accomplish an attack</a:t>
            </a:r>
          </a:p>
          <a:p>
            <a:pPr lvl="2"/>
            <a:r>
              <a:rPr lang="en-US" altLang="en-US" dirty="0" smtClean="0"/>
              <a:t>Send out a spoofed e-mail to contact company</a:t>
            </a:r>
          </a:p>
          <a:p>
            <a:pPr lvl="2"/>
            <a:r>
              <a:rPr lang="en-US" altLang="en-US" dirty="0" smtClean="0"/>
              <a:t>Target an organization undergoing organizational change</a:t>
            </a:r>
          </a:p>
        </p:txBody>
      </p:sp>
    </p:spTree>
    <p:extLst>
      <p:ext uri="{BB962C8B-B14F-4D97-AF65-F5344CB8AC3E}">
        <p14:creationId xmlns:p14="http://schemas.microsoft.com/office/powerpoint/2010/main" val="19532717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Social Engineering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dirty="0" smtClean="0"/>
              <a:t>Hoaxes can be very damaging if it causes users to take some sort of action that weakens security.</a:t>
            </a:r>
          </a:p>
          <a:p>
            <a:pPr lvl="1"/>
            <a:r>
              <a:rPr lang="en-US" altLang="en-US" dirty="0" smtClean="0"/>
              <a:t>Training and awareness are the best and first line of defense for both users and administrators.</a:t>
            </a:r>
          </a:p>
          <a:p>
            <a:pPr lvl="1"/>
            <a:r>
              <a:rPr lang="en-US" altLang="en-US" dirty="0" smtClean="0"/>
              <a:t>Users should be trained to be suspicious of unusual e-mails and stories and should know who to contact in the organization to verify their validity when received.</a:t>
            </a:r>
          </a:p>
          <a:p>
            <a:pPr lvl="1"/>
            <a:r>
              <a:rPr lang="en-US" altLang="en-US" dirty="0" smtClean="0"/>
              <a:t>Hoaxes often also advise the user to send it to their friends so they know about the issue as well—and by doing so, they help spread the hoax.</a:t>
            </a:r>
            <a:endParaRPr lang="en-US" altLang="en-US" dirty="0"/>
          </a:p>
        </p:txBody>
      </p:sp>
    </p:spTree>
    <p:extLst>
      <p:ext uri="{BB962C8B-B14F-4D97-AF65-F5344CB8AC3E}">
        <p14:creationId xmlns:p14="http://schemas.microsoft.com/office/powerpoint/2010/main" val="2078155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a:t>
            </a:r>
          </a:p>
        </p:txBody>
      </p:sp>
      <p:sp>
        <p:nvSpPr>
          <p:cNvPr id="26627" name="Content Placeholder 2"/>
          <p:cNvSpPr>
            <a:spLocks noGrp="1"/>
          </p:cNvSpPr>
          <p:nvPr>
            <p:ph idx="1"/>
          </p:nvPr>
        </p:nvSpPr>
        <p:spPr/>
        <p:txBody>
          <a:bodyPr/>
          <a:lstStyle/>
          <a:p>
            <a:r>
              <a:rPr lang="en-US" altLang="en-US" dirty="0" smtClean="0"/>
              <a:t>A significant portion of human-created security problems results from poor security practices.</a:t>
            </a:r>
          </a:p>
          <a:p>
            <a:r>
              <a:rPr lang="en-US" altLang="en-US" dirty="0" smtClean="0"/>
              <a:t>These poor practices may be:</a:t>
            </a:r>
          </a:p>
          <a:p>
            <a:pPr lvl="1"/>
            <a:r>
              <a:rPr lang="en-US" altLang="en-US" dirty="0" smtClean="0"/>
              <a:t>Due to an individual user who is not following established security policies or processes</a:t>
            </a:r>
          </a:p>
          <a:p>
            <a:pPr lvl="1"/>
            <a:r>
              <a:rPr lang="en-US" altLang="en-US" dirty="0" smtClean="0"/>
              <a:t>Caused by a lack of security policies, procedures, or training within the user’s organization</a:t>
            </a:r>
            <a:endParaRPr lang="en-US" altLang="en-US" dirty="0"/>
          </a:p>
        </p:txBody>
      </p:sp>
    </p:spTree>
    <p:extLst>
      <p:ext uri="{BB962C8B-B14F-4D97-AF65-F5344CB8AC3E}">
        <p14:creationId xmlns:p14="http://schemas.microsoft.com/office/powerpoint/2010/main" val="12471926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dirty="0" smtClean="0"/>
              <a:t>Password selection</a:t>
            </a:r>
          </a:p>
          <a:p>
            <a:pPr lvl="1"/>
            <a:r>
              <a:rPr lang="en-US" altLang="en-US" dirty="0" smtClean="0"/>
              <a:t>Users tend to pick passwords that are easy to remember.</a:t>
            </a:r>
          </a:p>
          <a:p>
            <a:pPr lvl="2"/>
            <a:r>
              <a:rPr lang="en-US" altLang="en-US" dirty="0" smtClean="0"/>
              <a:t>Names of family members, pets, sports teams</a:t>
            </a:r>
          </a:p>
          <a:p>
            <a:pPr lvl="1"/>
            <a:r>
              <a:rPr lang="en-US" altLang="en-US" dirty="0" smtClean="0"/>
              <a:t>The more the attacker knows about the user, the better the chance of discovering the user’s password.</a:t>
            </a:r>
          </a:p>
          <a:p>
            <a:pPr lvl="1"/>
            <a:r>
              <a:rPr lang="en-US" dirty="0" smtClean="0"/>
              <a:t>Organizations have encouraged users to mix upper- and lowercase characters and to include numbers and special characters in their password.</a:t>
            </a:r>
            <a:endParaRPr lang="en-US" altLang="en-US" dirty="0" smtClean="0"/>
          </a:p>
        </p:txBody>
      </p:sp>
    </p:spTree>
    <p:extLst>
      <p:ext uri="{BB962C8B-B14F-4D97-AF65-F5344CB8AC3E}">
        <p14:creationId xmlns:p14="http://schemas.microsoft.com/office/powerpoint/2010/main" val="42651571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dirty="0" smtClean="0"/>
              <a:t>Password policies and considerations</a:t>
            </a:r>
          </a:p>
          <a:p>
            <a:pPr lvl="1"/>
            <a:r>
              <a:rPr lang="en-US" dirty="0" smtClean="0"/>
              <a:t>Organizations have instituted additional policies and rules relating to password selection to further complicate an attacker’s efforts.</a:t>
            </a:r>
          </a:p>
          <a:p>
            <a:pPr lvl="2"/>
            <a:r>
              <a:rPr lang="en-US" altLang="en-US" dirty="0" smtClean="0"/>
              <a:t>Require users to frequently change their password</a:t>
            </a:r>
          </a:p>
          <a:p>
            <a:pPr lvl="2"/>
            <a:r>
              <a:rPr lang="en-US" altLang="en-US" dirty="0" smtClean="0"/>
              <a:t>Require that passwords must not be written down</a:t>
            </a:r>
          </a:p>
          <a:p>
            <a:pPr lvl="1"/>
            <a:r>
              <a:rPr lang="en-US" dirty="0" smtClean="0"/>
              <a:t>Average Internet user probably has at least a half dozen different accounts and passwords to remember.</a:t>
            </a:r>
          </a:p>
          <a:p>
            <a:pPr lvl="2"/>
            <a:r>
              <a:rPr lang="en-US" dirty="0" smtClean="0"/>
              <a:t>Users frequently use same password for all accounts.</a:t>
            </a:r>
          </a:p>
          <a:p>
            <a:pPr lvl="1"/>
            <a:r>
              <a:rPr lang="en-US" dirty="0" smtClean="0"/>
              <a:t>Attackers are guessing PINs using same process as guessing a password.</a:t>
            </a:r>
            <a:endParaRPr lang="en-US" altLang="en-US" dirty="0" smtClean="0"/>
          </a:p>
        </p:txBody>
      </p:sp>
    </p:spTree>
    <p:extLst>
      <p:ext uri="{BB962C8B-B14F-4D97-AF65-F5344CB8AC3E}">
        <p14:creationId xmlns:p14="http://schemas.microsoft.com/office/powerpoint/2010/main" val="1313179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Policies, Procedures, Standards,</a:t>
            </a:r>
            <a:br>
              <a:rPr lang="en-US" altLang="en-US" dirty="0" smtClean="0"/>
            </a:br>
            <a:r>
              <a:rPr lang="en-US" altLang="en-US" dirty="0" smtClean="0"/>
              <a:t>and Guidelines (</a:t>
            </a:r>
            <a:r>
              <a:rPr lang="en-US" altLang="en-US" i="1" dirty="0" smtClean="0"/>
              <a:t>continued</a:t>
            </a:r>
            <a:r>
              <a:rPr lang="en-US" altLang="en-US" dirty="0" smtClean="0"/>
              <a:t>)</a:t>
            </a:r>
          </a:p>
        </p:txBody>
      </p:sp>
      <p:sp>
        <p:nvSpPr>
          <p:cNvPr id="23555" name="Content Placeholder 2"/>
          <p:cNvSpPr>
            <a:spLocks noGrp="1"/>
          </p:cNvSpPr>
          <p:nvPr>
            <p:ph idx="1"/>
          </p:nvPr>
        </p:nvSpPr>
        <p:spPr>
          <a:xfrm>
            <a:off x="457200" y="2362200"/>
            <a:ext cx="8229600" cy="3760788"/>
          </a:xfrm>
        </p:spPr>
        <p:txBody>
          <a:bodyPr/>
          <a:lstStyle/>
          <a:p>
            <a:pPr eaLnBrk="1" hangingPunct="1"/>
            <a:r>
              <a:rPr lang="en-US" altLang="en-US" b="1" dirty="0" smtClean="0">
                <a:ea typeface="ＭＳ Ｐゴシック" panose="020B0600070205080204" pitchFamily="34" charset="-128"/>
              </a:rPr>
              <a:t>Standards</a:t>
            </a:r>
            <a:r>
              <a:rPr lang="en-US" altLang="en-US" dirty="0" smtClean="0">
                <a:ea typeface="ＭＳ Ｐゴシック" panose="020B0600070205080204" pitchFamily="34" charset="-128"/>
              </a:rPr>
              <a:t> </a:t>
            </a:r>
            <a:r>
              <a:rPr lang="en-US" altLang="en-US" dirty="0" smtClean="0">
                <a:ea typeface="ヒラギノ角ゴ Pro W3" pitchFamily="-112" charset="-128"/>
              </a:rPr>
              <a:t>– </a:t>
            </a:r>
            <a:r>
              <a:rPr lang="en-US" altLang="en-US" dirty="0" smtClean="0">
                <a:ea typeface="ＭＳ Ｐゴシック" panose="020B0600070205080204" pitchFamily="34" charset="-128"/>
              </a:rPr>
              <a:t>mandatory elements regarding the implementation of a policy</a:t>
            </a:r>
          </a:p>
          <a:p>
            <a:pPr lvl="1" eaLnBrk="1" hangingPunct="1"/>
            <a:r>
              <a:rPr lang="en-US" altLang="en-US" dirty="0" smtClean="0">
                <a:ea typeface="ＭＳ Ｐゴシック" panose="020B0600070205080204" pitchFamily="34" charset="-128"/>
              </a:rPr>
              <a:t>Accepted specifications providing specific details on how a policy is to be enforced</a:t>
            </a:r>
          </a:p>
          <a:p>
            <a:pPr lvl="1" eaLnBrk="1" hangingPunct="1"/>
            <a:r>
              <a:rPr lang="en-US" altLang="en-US" dirty="0" smtClean="0">
                <a:ea typeface="ＭＳ Ｐゴシック" panose="020B0600070205080204" pitchFamily="34" charset="-128"/>
              </a:rPr>
              <a:t>Possibly externally driven</a:t>
            </a:r>
          </a:p>
          <a:p>
            <a:pPr eaLnBrk="1" hangingPunct="1"/>
            <a:r>
              <a:rPr lang="en-US" altLang="en-US" b="1" dirty="0" smtClean="0">
                <a:ea typeface="ＭＳ Ｐゴシック" panose="020B0600070205080204" pitchFamily="34" charset="-128"/>
              </a:rPr>
              <a:t>Guidelines</a:t>
            </a:r>
            <a:r>
              <a:rPr lang="en-US" altLang="en-US" dirty="0" smtClean="0">
                <a:ea typeface="ＭＳ Ｐゴシック" panose="020B0600070205080204" pitchFamily="34" charset="-128"/>
              </a:rPr>
              <a:t> </a:t>
            </a:r>
            <a:r>
              <a:rPr lang="en-US" altLang="en-US" dirty="0" smtClean="0">
                <a:ea typeface="ヒラギノ角ゴ Pro W3" pitchFamily="-112" charset="-128"/>
              </a:rPr>
              <a:t>– </a:t>
            </a:r>
            <a:r>
              <a:rPr lang="en-US" altLang="en-US" dirty="0" smtClean="0">
                <a:ea typeface="ＭＳ Ｐゴシック" panose="020B0600070205080204" pitchFamily="34" charset="-128"/>
              </a:rPr>
              <a:t>recommendations relating to a policy</a:t>
            </a:r>
          </a:p>
          <a:p>
            <a:pPr lvl="1" eaLnBrk="1" hangingPunct="1"/>
            <a:r>
              <a:rPr lang="en-US" altLang="en-US" dirty="0" smtClean="0">
                <a:ea typeface="ＭＳ Ｐゴシック" panose="020B0600070205080204" pitchFamily="34" charset="-128"/>
              </a:rPr>
              <a:t>Key term: </a:t>
            </a:r>
            <a:r>
              <a:rPr lang="en-US" altLang="en-US" i="1" dirty="0" smtClean="0">
                <a:ea typeface="ＭＳ Ｐゴシック" panose="020B0600070205080204" pitchFamily="34" charset="-128"/>
              </a:rPr>
              <a:t>recommendations</a:t>
            </a:r>
          </a:p>
          <a:p>
            <a:pPr lvl="2" eaLnBrk="1" hangingPunct="1"/>
            <a:r>
              <a:rPr lang="en-US" altLang="en-US" dirty="0" smtClean="0">
                <a:ea typeface="ＭＳ Ｐゴシック" panose="020B0600070205080204" pitchFamily="34" charset="-128"/>
              </a:rPr>
              <a:t>Not mandatory steps</a:t>
            </a:r>
          </a:p>
        </p:txBody>
      </p:sp>
    </p:spTree>
    <p:extLst>
      <p:ext uri="{BB962C8B-B14F-4D97-AF65-F5344CB8AC3E}">
        <p14:creationId xmlns:p14="http://schemas.microsoft.com/office/powerpoint/2010/main" val="6305594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dirty="0" smtClean="0"/>
              <a:t>Shoulder surfing</a:t>
            </a:r>
          </a:p>
          <a:p>
            <a:pPr lvl="1"/>
            <a:r>
              <a:rPr lang="en-US" i="1" dirty="0" smtClean="0"/>
              <a:t>Shoulder surfing </a:t>
            </a:r>
            <a:r>
              <a:rPr lang="en-US" dirty="0" smtClean="0"/>
              <a:t>does not involve direct contact with the user.</a:t>
            </a:r>
          </a:p>
          <a:p>
            <a:pPr lvl="1"/>
            <a:r>
              <a:rPr lang="en-US" dirty="0" smtClean="0"/>
              <a:t>Attacker directly observes target entering sensitive information on a form, keypad, or keyboard.</a:t>
            </a:r>
          </a:p>
          <a:p>
            <a:pPr lvl="2"/>
            <a:r>
              <a:rPr lang="en-US" dirty="0" smtClean="0"/>
              <a:t>Attacker may simply look over the shoulder of the user at work, watching as a coworker enters their password.</a:t>
            </a:r>
          </a:p>
          <a:p>
            <a:pPr lvl="1"/>
            <a:r>
              <a:rPr lang="en-US" dirty="0" smtClean="0"/>
              <a:t>Best defense is for a user to be aware of their surroundings and not allow individuals to get into a position from which</a:t>
            </a:r>
            <a:br>
              <a:rPr lang="en-US" dirty="0" smtClean="0"/>
            </a:br>
            <a:r>
              <a:rPr lang="en-US" dirty="0" smtClean="0"/>
              <a:t>they can observe what the user is entering.</a:t>
            </a:r>
            <a:endParaRPr lang="en-US" altLang="en-US" dirty="0"/>
          </a:p>
        </p:txBody>
      </p:sp>
    </p:spTree>
    <p:extLst>
      <p:ext uri="{BB962C8B-B14F-4D97-AF65-F5344CB8AC3E}">
        <p14:creationId xmlns:p14="http://schemas.microsoft.com/office/powerpoint/2010/main" val="36423040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b="1" dirty="0" smtClean="0"/>
              <a:t>Tailgating</a:t>
            </a:r>
            <a:r>
              <a:rPr lang="en-US" dirty="0" smtClean="0"/>
              <a:t> or </a:t>
            </a:r>
            <a:r>
              <a:rPr lang="en-US" b="1" dirty="0" smtClean="0"/>
              <a:t>piggybacking</a:t>
            </a:r>
            <a:r>
              <a:rPr lang="en-US" dirty="0" smtClean="0"/>
              <a:t> is the simple tactic of following closely behind a person who has just used his own access card or PIN to gain physical access to a room or building.</a:t>
            </a:r>
          </a:p>
          <a:p>
            <a:pPr lvl="1"/>
            <a:r>
              <a:rPr lang="en-US" dirty="0" smtClean="0"/>
              <a:t>An attacker can gain access to the facility without having to know the access code or having to acquire an access card. </a:t>
            </a:r>
          </a:p>
          <a:p>
            <a:pPr lvl="1"/>
            <a:r>
              <a:rPr lang="en-US" dirty="0" smtClean="0"/>
              <a:t>Prevent tailgating by using procedures ensuring nobody follows too closely or is in a position to observe actions.</a:t>
            </a:r>
          </a:p>
          <a:p>
            <a:pPr lvl="2"/>
            <a:r>
              <a:rPr lang="en-US" dirty="0" smtClean="0"/>
              <a:t>Can use a “man trap,” which utilizes two doors to gain access to the facility</a:t>
            </a:r>
          </a:p>
        </p:txBody>
      </p:sp>
    </p:spTree>
    <p:extLst>
      <p:ext uri="{BB962C8B-B14F-4D97-AF65-F5344CB8AC3E}">
        <p14:creationId xmlns:p14="http://schemas.microsoft.com/office/powerpoint/2010/main" val="1913128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b="1" dirty="0" smtClean="0"/>
              <a:t>Dumpster diving </a:t>
            </a:r>
            <a:r>
              <a:rPr lang="en-US" dirty="0" smtClean="0"/>
              <a:t>is the process of going through a target’s trash in hopes of finding valuable information.</a:t>
            </a:r>
          </a:p>
          <a:p>
            <a:pPr lvl="1"/>
            <a:r>
              <a:rPr lang="en-US" dirty="0" smtClean="0"/>
              <a:t>Has been used by identity thieves, private investigators, and law enforcement personnel, to obtain information about an individual or organization</a:t>
            </a:r>
          </a:p>
          <a:p>
            <a:pPr lvl="1"/>
            <a:r>
              <a:rPr lang="en-US" dirty="0" smtClean="0"/>
              <a:t>May actually find user IDs and passwords</a:t>
            </a:r>
          </a:p>
          <a:p>
            <a:pPr lvl="1"/>
            <a:r>
              <a:rPr lang="en-US" dirty="0" smtClean="0"/>
              <a:t>Will probably find employee names, from which it’s not hard to determine user IDs</a:t>
            </a:r>
          </a:p>
          <a:p>
            <a:pPr lvl="1"/>
            <a:r>
              <a:rPr lang="en-US" dirty="0" smtClean="0"/>
              <a:t>May gather a variety of information that can be useful in a social engineering attack</a:t>
            </a:r>
          </a:p>
        </p:txBody>
      </p:sp>
    </p:spTree>
    <p:extLst>
      <p:ext uri="{BB962C8B-B14F-4D97-AF65-F5344CB8AC3E}">
        <p14:creationId xmlns:p14="http://schemas.microsoft.com/office/powerpoint/2010/main" val="33606757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dirty="0" smtClean="0"/>
              <a:t>Installing unauthorized hardware and software</a:t>
            </a:r>
          </a:p>
          <a:p>
            <a:pPr lvl="1"/>
            <a:r>
              <a:rPr lang="en-US" dirty="0" smtClean="0"/>
              <a:t>Organizations should have a policy that restricts the ability of normal users to install software and new hardware on their systems.</a:t>
            </a:r>
          </a:p>
          <a:p>
            <a:pPr lvl="1"/>
            <a:r>
              <a:rPr lang="en-US" dirty="0" smtClean="0"/>
              <a:t>A </a:t>
            </a:r>
            <a:r>
              <a:rPr lang="en-US" b="1" dirty="0" smtClean="0"/>
              <a:t>backdoor</a:t>
            </a:r>
            <a:r>
              <a:rPr lang="en-US" dirty="0" smtClean="0"/>
              <a:t> is an avenue used to access a system while circumventing normal security mechanisms and can often be used to install additional executable files that can lead to more ways to access the compromised system. </a:t>
            </a:r>
          </a:p>
          <a:p>
            <a:pPr lvl="1"/>
            <a:r>
              <a:rPr lang="en-US" altLang="en-US" dirty="0" smtClean="0"/>
              <a:t>Common examples include unauthorized communication software and a modem; a wireless access point; and games.</a:t>
            </a:r>
            <a:endParaRPr lang="en-US" dirty="0" smtClean="0"/>
          </a:p>
        </p:txBody>
      </p:sp>
    </p:spTree>
    <p:extLst>
      <p:ext uri="{BB962C8B-B14F-4D97-AF65-F5344CB8AC3E}">
        <p14:creationId xmlns:p14="http://schemas.microsoft.com/office/powerpoint/2010/main" val="23735790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dirty="0" smtClean="0"/>
              <a:t>Data handling</a:t>
            </a:r>
          </a:p>
          <a:p>
            <a:pPr lvl="1"/>
            <a:r>
              <a:rPr lang="en-US" dirty="0" smtClean="0"/>
              <a:t>This is an important training topic for employees.</a:t>
            </a:r>
          </a:p>
          <a:p>
            <a:pPr lvl="2"/>
            <a:r>
              <a:rPr lang="en-US" dirty="0" smtClean="0"/>
              <a:t>How to recognize the data classification and handling requirements of the data they are using</a:t>
            </a:r>
          </a:p>
          <a:p>
            <a:pPr lvl="2"/>
            <a:r>
              <a:rPr lang="en-US" dirty="0" smtClean="0"/>
              <a:t>How to follow the proper handling processes</a:t>
            </a:r>
          </a:p>
          <a:p>
            <a:pPr lvl="1"/>
            <a:r>
              <a:rPr lang="en-US" dirty="0" smtClean="0"/>
              <a:t>Include a training clause for certain data elements requiring special handling because of contracts, laws, or regulations.</a:t>
            </a:r>
          </a:p>
          <a:p>
            <a:pPr lvl="1"/>
            <a:r>
              <a:rPr lang="en-US" dirty="0" smtClean="0"/>
              <a:t>The spirit of the training clause is you get what you train; if security over specific data types is a requirement, it should be trained.</a:t>
            </a:r>
          </a:p>
        </p:txBody>
      </p:sp>
    </p:spTree>
    <p:extLst>
      <p:ext uri="{BB962C8B-B14F-4D97-AF65-F5344CB8AC3E}">
        <p14:creationId xmlns:p14="http://schemas.microsoft.com/office/powerpoint/2010/main" val="10818541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dirty="0" smtClean="0"/>
              <a:t>Physical access by non-employees</a:t>
            </a:r>
          </a:p>
          <a:p>
            <a:pPr lvl="1"/>
            <a:r>
              <a:rPr lang="en-US" dirty="0" smtClean="0"/>
              <a:t>Significant deterrent to unauthorized individuals is to require employees to wear identification badges when at work. </a:t>
            </a:r>
          </a:p>
          <a:p>
            <a:pPr lvl="2"/>
            <a:r>
              <a:rPr lang="en-US" dirty="0" smtClean="0"/>
              <a:t>Method to quickly spot who has permission to have physical access to the organization and who does not</a:t>
            </a:r>
          </a:p>
          <a:p>
            <a:pPr lvl="2"/>
            <a:r>
              <a:rPr lang="en-US" dirty="0" smtClean="0"/>
              <a:t>Requires employees to actively challenge individuals who are not wearing the required identification badge</a:t>
            </a:r>
          </a:p>
          <a:p>
            <a:pPr lvl="1"/>
            <a:r>
              <a:rPr lang="en-US" dirty="0" smtClean="0"/>
              <a:t>Consider personnel with legitimate access and have intent to steal intellectual property or exploit the organization</a:t>
            </a:r>
          </a:p>
          <a:p>
            <a:pPr lvl="2"/>
            <a:r>
              <a:rPr lang="en-US" dirty="0" smtClean="0"/>
              <a:t>Contractors, consultants, partners, custodial staff</a:t>
            </a:r>
          </a:p>
        </p:txBody>
      </p:sp>
    </p:spTree>
    <p:extLst>
      <p:ext uri="{BB962C8B-B14F-4D97-AF65-F5344CB8AC3E}">
        <p14:creationId xmlns:p14="http://schemas.microsoft.com/office/powerpoint/2010/main" val="7349600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Poor Security Practices (</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dirty="0" smtClean="0"/>
              <a:t>Clean desk policies</a:t>
            </a:r>
          </a:p>
          <a:p>
            <a:pPr lvl="1"/>
            <a:r>
              <a:rPr lang="en-US" altLang="en-US" dirty="0" smtClean="0"/>
              <a:t>Specify that sensitive information must not be left unsecured in the work area when the worker is not present to act as custodian.</a:t>
            </a:r>
          </a:p>
          <a:p>
            <a:pPr lvl="2"/>
            <a:r>
              <a:rPr lang="en-US" altLang="en-US" dirty="0" smtClean="0"/>
              <a:t>Example: leaving the desk area and going to the bathroom can leave information exposed and subject to compromise.</a:t>
            </a:r>
          </a:p>
          <a:p>
            <a:pPr lvl="1"/>
            <a:r>
              <a:rPr lang="en-US" altLang="en-US" dirty="0" smtClean="0"/>
              <a:t>The clean desk policy should identify and prohibit things that are not obvious upon first glance, such as passwords on sticky notes under keyboards and mouse pads or in unsecured desk drawers.</a:t>
            </a:r>
            <a:endParaRPr lang="en-US" dirty="0" smtClean="0"/>
          </a:p>
        </p:txBody>
      </p:sp>
    </p:spTree>
    <p:extLst>
      <p:ext uri="{BB962C8B-B14F-4D97-AF65-F5344CB8AC3E}">
        <p14:creationId xmlns:p14="http://schemas.microsoft.com/office/powerpoint/2010/main" val="15998197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People as a Security Tool</a:t>
            </a:r>
            <a:endParaRPr lang="en-US" dirty="0"/>
          </a:p>
        </p:txBody>
      </p:sp>
      <p:sp>
        <p:nvSpPr>
          <p:cNvPr id="3" name="Content Placeholder 2"/>
          <p:cNvSpPr>
            <a:spLocks noGrp="1"/>
          </p:cNvSpPr>
          <p:nvPr>
            <p:ph idx="1"/>
          </p:nvPr>
        </p:nvSpPr>
        <p:spPr>
          <a:xfrm>
            <a:off x="457200" y="1981200"/>
            <a:ext cx="8458200" cy="4144963"/>
          </a:xfrm>
        </p:spPr>
        <p:txBody>
          <a:bodyPr/>
          <a:lstStyle/>
          <a:p>
            <a:r>
              <a:rPr lang="en-US" dirty="0" smtClean="0"/>
              <a:t>Social engineering paradox</a:t>
            </a:r>
          </a:p>
          <a:p>
            <a:pPr lvl="1"/>
            <a:r>
              <a:rPr lang="en-US" dirty="0" smtClean="0"/>
              <a:t>People are not only the biggest problem and security risk but also the best tool in defending against a social engineering attack.</a:t>
            </a:r>
          </a:p>
          <a:p>
            <a:r>
              <a:rPr lang="en-US" dirty="0" smtClean="0"/>
              <a:t>To fight social engineering attacks, create policies and procedures that establish roles and responsibilities for security administrators and all users.</a:t>
            </a:r>
          </a:p>
          <a:p>
            <a:pPr lvl="1"/>
            <a:r>
              <a:rPr lang="en-US" dirty="0" smtClean="0"/>
              <a:t>Management expectations, security-wise, from employees</a:t>
            </a:r>
          </a:p>
          <a:p>
            <a:pPr lvl="1"/>
            <a:r>
              <a:rPr lang="en-US" dirty="0" smtClean="0"/>
              <a:t>Description of items the organization is trying to protect, and mechanisms important for that protection</a:t>
            </a:r>
            <a:endParaRPr lang="en-US" dirty="0"/>
          </a:p>
        </p:txBody>
      </p:sp>
    </p:spTree>
    <p:extLst>
      <p:ext uri="{BB962C8B-B14F-4D97-AF65-F5344CB8AC3E}">
        <p14:creationId xmlns:p14="http://schemas.microsoft.com/office/powerpoint/2010/main" val="3593637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Awareness</a:t>
            </a:r>
            <a:endParaRPr lang="en-US" dirty="0"/>
          </a:p>
        </p:txBody>
      </p:sp>
      <p:sp>
        <p:nvSpPr>
          <p:cNvPr id="3" name="Content Placeholder 2"/>
          <p:cNvSpPr>
            <a:spLocks noGrp="1"/>
          </p:cNvSpPr>
          <p:nvPr>
            <p:ph idx="1"/>
          </p:nvPr>
        </p:nvSpPr>
        <p:spPr/>
        <p:txBody>
          <a:bodyPr/>
          <a:lstStyle/>
          <a:p>
            <a:r>
              <a:rPr lang="en-US" dirty="0" smtClean="0"/>
              <a:t>Active security awareness program</a:t>
            </a:r>
          </a:p>
          <a:p>
            <a:pPr lvl="1"/>
            <a:r>
              <a:rPr lang="en-US" dirty="0" smtClean="0"/>
              <a:t>Such a program is the single most effective method to counter potential social engineering attacks.</a:t>
            </a:r>
          </a:p>
          <a:p>
            <a:pPr lvl="1"/>
            <a:r>
              <a:rPr lang="en-US" dirty="0" smtClean="0"/>
              <a:t>The extent of the training will vary depending on the organization’s environment and the level of threat.</a:t>
            </a:r>
          </a:p>
          <a:p>
            <a:pPr lvl="1"/>
            <a:r>
              <a:rPr lang="en-US" dirty="0" smtClean="0"/>
              <a:t>Training should stress the type of information that the organization considers sensitive and which may be the target of a social engineering attack.</a:t>
            </a:r>
          </a:p>
          <a:p>
            <a:pPr lvl="1"/>
            <a:r>
              <a:rPr lang="en-US" dirty="0" smtClean="0"/>
              <a:t>Employees should be aware of attack indicators.</a:t>
            </a:r>
          </a:p>
          <a:p>
            <a:pPr lvl="1"/>
            <a:r>
              <a:rPr lang="en-US" dirty="0" smtClean="0"/>
              <a:t>Employees should be taught to be cautious about revealing personal information.</a:t>
            </a:r>
            <a:endParaRPr lang="en-US" dirty="0"/>
          </a:p>
        </p:txBody>
      </p:sp>
    </p:spTree>
    <p:extLst>
      <p:ext uri="{BB962C8B-B14F-4D97-AF65-F5344CB8AC3E}">
        <p14:creationId xmlns:p14="http://schemas.microsoft.com/office/powerpoint/2010/main" val="14607064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Awareness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Corporate security officers </a:t>
            </a:r>
          </a:p>
          <a:p>
            <a:pPr lvl="1"/>
            <a:r>
              <a:rPr lang="en-US" dirty="0" smtClean="0"/>
              <a:t>Must cultivate an environment of trust as well as an understanding of the importance of security</a:t>
            </a:r>
          </a:p>
          <a:p>
            <a:pPr lvl="1"/>
            <a:r>
              <a:rPr lang="en-US" dirty="0" smtClean="0"/>
              <a:t>Need the help of all users</a:t>
            </a:r>
          </a:p>
          <a:p>
            <a:pPr lvl="1"/>
            <a:r>
              <a:rPr lang="en-US" dirty="0" smtClean="0"/>
              <a:t>Should strive to cultivate a team environment in which users, when faced with a questionable situation, will not hesitate to call the security office</a:t>
            </a:r>
          </a:p>
        </p:txBody>
      </p:sp>
    </p:spTree>
    <p:extLst>
      <p:ext uri="{BB962C8B-B14F-4D97-AF65-F5344CB8AC3E}">
        <p14:creationId xmlns:p14="http://schemas.microsoft.com/office/powerpoint/2010/main" val="379845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Policies, Procedures, Standards,</a:t>
            </a:r>
            <a:br>
              <a:rPr lang="en-US" altLang="en-US" dirty="0" smtClean="0"/>
            </a:br>
            <a:r>
              <a:rPr lang="en-US" altLang="en-US" dirty="0" smtClean="0"/>
              <a:t>and Guidelines (</a:t>
            </a:r>
            <a:r>
              <a:rPr lang="en-US" altLang="en-US" i="1" dirty="0" smtClean="0"/>
              <a:t>continued</a:t>
            </a:r>
            <a:r>
              <a:rPr lang="en-US" altLang="en-US" dirty="0" smtClean="0"/>
              <a:t>)</a:t>
            </a:r>
          </a:p>
        </p:txBody>
      </p:sp>
      <p:sp>
        <p:nvSpPr>
          <p:cNvPr id="25603" name="Content Placeholder 2"/>
          <p:cNvSpPr>
            <a:spLocks noGrp="1"/>
          </p:cNvSpPr>
          <p:nvPr>
            <p:ph idx="1"/>
          </p:nvPr>
        </p:nvSpPr>
        <p:spPr>
          <a:xfrm>
            <a:off x="457200" y="2362200"/>
            <a:ext cx="8229600" cy="4114800"/>
          </a:xfrm>
        </p:spPr>
        <p:txBody>
          <a:bodyPr/>
          <a:lstStyle/>
          <a:p>
            <a:pPr eaLnBrk="1" hangingPunct="1"/>
            <a:r>
              <a:rPr lang="en-US" altLang="en-US" dirty="0" smtClean="0">
                <a:ea typeface="ＭＳ Ｐゴシック" panose="020B0600070205080204" pitchFamily="34" charset="-128"/>
              </a:rPr>
              <a:t>Four steps of the policy lifecycle</a:t>
            </a:r>
          </a:p>
          <a:p>
            <a:pPr marL="914400" lvl="1" indent="-514350" eaLnBrk="1" hangingPunct="1">
              <a:buFont typeface="Calibri" panose="020F0502020204030204" pitchFamily="34" charset="0"/>
              <a:buAutoNum type="arabicPeriod"/>
            </a:pPr>
            <a:r>
              <a:rPr lang="en-US" altLang="en-US" dirty="0" smtClean="0">
                <a:ea typeface="ＭＳ Ｐゴシック" panose="020B0600070205080204" pitchFamily="34" charset="-128"/>
              </a:rPr>
              <a:t>Plan (adjust) for security in your organization.</a:t>
            </a:r>
          </a:p>
          <a:p>
            <a:pPr marL="1314450" lvl="2" indent="-514350" eaLnBrk="1" hangingPunct="1"/>
            <a:r>
              <a:rPr lang="en-US" altLang="en-US" dirty="0" smtClean="0">
                <a:ea typeface="ＭＳ Ｐゴシック" panose="020B0600070205080204" pitchFamily="34" charset="-128"/>
              </a:rPr>
              <a:t>D</a:t>
            </a:r>
            <a:r>
              <a:rPr lang="en-US" altLang="en-US" dirty="0" smtClean="0"/>
              <a:t>evelop the policies, procedures, and guidelines</a:t>
            </a:r>
            <a:endParaRPr lang="en-US" altLang="en-US" dirty="0" smtClean="0">
              <a:ea typeface="ＭＳ Ｐゴシック" panose="020B0600070205080204" pitchFamily="34" charset="-128"/>
            </a:endParaRPr>
          </a:p>
          <a:p>
            <a:pPr marL="914400" lvl="1" indent="-514350" eaLnBrk="1" hangingPunct="1">
              <a:buFont typeface="Calibri" panose="020F0502020204030204" pitchFamily="34" charset="0"/>
              <a:buAutoNum type="arabicPeriod"/>
            </a:pPr>
            <a:r>
              <a:rPr lang="en-US" altLang="en-US" dirty="0" smtClean="0">
                <a:ea typeface="ＭＳ Ｐゴシック" panose="020B0600070205080204" pitchFamily="34" charset="-128"/>
              </a:rPr>
              <a:t>Implement the plans.</a:t>
            </a:r>
          </a:p>
          <a:p>
            <a:pPr marL="1314450" lvl="2" indent="-514350" eaLnBrk="1" hangingPunct="1"/>
            <a:r>
              <a:rPr lang="en-US" altLang="en-US" dirty="0" smtClean="0">
                <a:ea typeface="ＭＳ Ｐゴシック" panose="020B0600070205080204" pitchFamily="34" charset="-128"/>
              </a:rPr>
              <a:t>Includes an</a:t>
            </a:r>
            <a:r>
              <a:rPr lang="en-US" altLang="en-US" dirty="0" smtClean="0"/>
              <a:t> instruction period</a:t>
            </a:r>
            <a:endParaRPr lang="en-US" altLang="en-US" dirty="0" smtClean="0">
              <a:ea typeface="ＭＳ Ｐゴシック" panose="020B0600070205080204" pitchFamily="34" charset="-128"/>
            </a:endParaRPr>
          </a:p>
          <a:p>
            <a:pPr marL="914400" lvl="1" indent="-514350" eaLnBrk="1" hangingPunct="1">
              <a:buFont typeface="Calibri" panose="020F0502020204030204" pitchFamily="34" charset="0"/>
              <a:buAutoNum type="arabicPeriod"/>
            </a:pPr>
            <a:r>
              <a:rPr lang="en-US" altLang="en-US" dirty="0" smtClean="0">
                <a:ea typeface="ＭＳ Ｐゴシック" panose="020B0600070205080204" pitchFamily="34" charset="-128"/>
              </a:rPr>
              <a:t>Monitor the implementation.</a:t>
            </a:r>
          </a:p>
          <a:p>
            <a:pPr marL="1314450" lvl="2" indent="-514350" eaLnBrk="1" hangingPunct="1"/>
            <a:r>
              <a:rPr lang="en-US" altLang="en-US" dirty="0" smtClean="0">
                <a:ea typeface="ＭＳ Ｐゴシック" panose="020B0600070205080204" pitchFamily="34" charset="-128"/>
              </a:rPr>
              <a:t>Ensure effectiveness</a:t>
            </a:r>
          </a:p>
          <a:p>
            <a:pPr marL="914400" lvl="1" indent="-514350" eaLnBrk="1" hangingPunct="1">
              <a:buFont typeface="Calibri" panose="020F0502020204030204" pitchFamily="34" charset="0"/>
              <a:buAutoNum type="arabicPeriod"/>
            </a:pPr>
            <a:r>
              <a:rPr lang="en-US" altLang="en-US" dirty="0" smtClean="0">
                <a:ea typeface="ＭＳ Ｐゴシック" panose="020B0600070205080204" pitchFamily="34" charset="-128"/>
              </a:rPr>
              <a:t>Evaluate the effectiveness.</a:t>
            </a:r>
          </a:p>
          <a:p>
            <a:pPr marL="1314450" lvl="2" indent="-514350" eaLnBrk="1" hangingPunct="1"/>
            <a:r>
              <a:rPr lang="en-US" altLang="en-US" i="1" dirty="0" smtClean="0">
                <a:ea typeface="ＭＳ Ｐゴシック" panose="020B0600070205080204" pitchFamily="34" charset="-128"/>
              </a:rPr>
              <a:t>Vulnerability assessment</a:t>
            </a:r>
            <a:r>
              <a:rPr lang="en-US" altLang="en-US" dirty="0" smtClean="0">
                <a:ea typeface="ＭＳ Ｐゴシック" panose="020B0600070205080204" pitchFamily="34" charset="-128"/>
              </a:rPr>
              <a:t> and </a:t>
            </a:r>
            <a:r>
              <a:rPr lang="en-US" altLang="en-US" i="1" dirty="0" smtClean="0"/>
              <a:t>penetration test</a:t>
            </a:r>
            <a:endParaRPr lang="en-US" altLang="en-US" i="1" dirty="0" smtClean="0">
              <a:ea typeface="ＭＳ Ｐゴシック" panose="020B0600070205080204" pitchFamily="34" charset="-128"/>
            </a:endParaRPr>
          </a:p>
        </p:txBody>
      </p:sp>
    </p:spTree>
    <p:extLst>
      <p:ext uri="{BB962C8B-B14F-4D97-AF65-F5344CB8AC3E}">
        <p14:creationId xmlns:p14="http://schemas.microsoft.com/office/powerpoint/2010/main" val="30078011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 Training and Procedures</a:t>
            </a:r>
            <a:endParaRPr lang="en-US" dirty="0"/>
          </a:p>
        </p:txBody>
      </p:sp>
      <p:sp>
        <p:nvSpPr>
          <p:cNvPr id="3" name="Content Placeholder 2"/>
          <p:cNvSpPr>
            <a:spLocks noGrp="1"/>
          </p:cNvSpPr>
          <p:nvPr>
            <p:ph idx="1"/>
          </p:nvPr>
        </p:nvSpPr>
        <p:spPr/>
        <p:txBody>
          <a:bodyPr/>
          <a:lstStyle/>
          <a:p>
            <a:r>
              <a:rPr lang="en-US" dirty="0" smtClean="0"/>
              <a:t>People in an organization play a significant role in the security posture of the organization.</a:t>
            </a:r>
          </a:p>
          <a:p>
            <a:r>
              <a:rPr lang="en-US" dirty="0" smtClean="0"/>
              <a:t>Training is important as it can provide the basis for awareness of issues such as social engineering and desired employee security habits.</a:t>
            </a:r>
            <a:endParaRPr lang="en-US" dirty="0"/>
          </a:p>
        </p:txBody>
      </p:sp>
    </p:spTree>
    <p:extLst>
      <p:ext uri="{BB962C8B-B14F-4D97-AF65-F5344CB8AC3E}">
        <p14:creationId xmlns:p14="http://schemas.microsoft.com/office/powerpoint/2010/main" val="73142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Policies</a:t>
            </a:r>
          </a:p>
        </p:txBody>
      </p:sp>
      <p:sp>
        <p:nvSpPr>
          <p:cNvPr id="27651" name="Content Placeholder 4"/>
          <p:cNvSpPr>
            <a:spLocks noGrp="1"/>
          </p:cNvSpPr>
          <p:nvPr>
            <p:ph idx="1"/>
          </p:nvPr>
        </p:nvSpPr>
        <p:spPr/>
        <p:txBody>
          <a:bodyPr/>
          <a:lstStyle/>
          <a:p>
            <a:pPr eaLnBrk="1" hangingPunct="1"/>
            <a:r>
              <a:rPr lang="en-US" altLang="en-US" b="1" dirty="0" smtClean="0"/>
              <a:t>Security policy</a:t>
            </a:r>
            <a:r>
              <a:rPr lang="en-US" altLang="en-US" dirty="0" smtClean="0"/>
              <a:t> – a high-level statement produced by senior management</a:t>
            </a:r>
          </a:p>
          <a:p>
            <a:pPr lvl="1" eaLnBrk="1" hangingPunct="1"/>
            <a:r>
              <a:rPr lang="en-US" altLang="en-US" dirty="0" smtClean="0"/>
              <a:t>Outlines both what security means to the organization and the organization’s goals for security</a:t>
            </a:r>
          </a:p>
          <a:p>
            <a:pPr lvl="1" eaLnBrk="1" hangingPunct="1"/>
            <a:r>
              <a:rPr lang="en-US" altLang="en-US" dirty="0" smtClean="0"/>
              <a:t>Main security policy broken down into additional policies covering specific topics</a:t>
            </a:r>
          </a:p>
          <a:p>
            <a:pPr lvl="1" eaLnBrk="1" hangingPunct="1"/>
            <a:r>
              <a:rPr lang="en-US" altLang="en-US" dirty="0" smtClean="0"/>
              <a:t>Should include other policies</a:t>
            </a:r>
          </a:p>
          <a:p>
            <a:pPr lvl="2" eaLnBrk="1" hangingPunct="1"/>
            <a:r>
              <a:rPr lang="en-US" altLang="en-US" dirty="0" smtClean="0"/>
              <a:t>Change management, data policies, human resources policies</a:t>
            </a:r>
          </a:p>
        </p:txBody>
      </p:sp>
    </p:spTree>
    <p:extLst>
      <p:ext uri="{BB962C8B-B14F-4D97-AF65-F5344CB8AC3E}">
        <p14:creationId xmlns:p14="http://schemas.microsoft.com/office/powerpoint/2010/main" val="3049936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5801</TotalTime>
  <Words>11750</Words>
  <Application>Microsoft Office PowerPoint</Application>
  <PresentationFormat>On-screen Show (4:3)</PresentationFormat>
  <Paragraphs>718</Paragraphs>
  <Slides>80</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ＭＳ Ｐゴシック</vt:lpstr>
      <vt:lpstr>ヒラギノ角ゴ Pro W3</vt:lpstr>
      <vt:lpstr>Arial</vt:lpstr>
      <vt:lpstr>Calibri</vt:lpstr>
      <vt:lpstr>Century</vt:lpstr>
      <vt:lpstr>Office Theme</vt:lpstr>
      <vt:lpstr>Module 2 Organisational security: operations and people – Part 1</vt:lpstr>
      <vt:lpstr>Module 2 Objectives</vt:lpstr>
      <vt:lpstr>Module 2 Learning Resources</vt:lpstr>
      <vt:lpstr>Key Terms</vt:lpstr>
      <vt:lpstr>Key Terms (continued)</vt:lpstr>
      <vt:lpstr>Policies, Procedures, Standards, and Guidelines</vt:lpstr>
      <vt:lpstr>Policies, Procedures, Standards, and Guidelines (continued)</vt:lpstr>
      <vt:lpstr>Policies, Procedures, Standards, and Guidelines (continued)</vt:lpstr>
      <vt:lpstr>Security Policies</vt:lpstr>
      <vt:lpstr>Change Management Policy</vt:lpstr>
      <vt:lpstr>Data Policies</vt:lpstr>
      <vt:lpstr>Data Policies (continued)</vt:lpstr>
      <vt:lpstr>Data Policies (continued)</vt:lpstr>
      <vt:lpstr>Data Policies (continued)</vt:lpstr>
      <vt:lpstr>Data Policies (continued)</vt:lpstr>
      <vt:lpstr>Data Policies (continued)</vt:lpstr>
      <vt:lpstr>Data Policies (continued)</vt:lpstr>
      <vt:lpstr>Data Policies (continued)</vt:lpstr>
      <vt:lpstr>Human Resources Policies</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Human Resources Policies (continued)</vt:lpstr>
      <vt:lpstr>Due Care and Due Diligence</vt:lpstr>
      <vt:lpstr>Due Process</vt:lpstr>
      <vt:lpstr>Incident Response Policies and Procedures</vt:lpstr>
      <vt:lpstr>Security Awareness and Training</vt:lpstr>
      <vt:lpstr>Security Policy Training and Procedures</vt:lpstr>
      <vt:lpstr>Role-based Training</vt:lpstr>
      <vt:lpstr>Compliance with Laws, Best Practices, and Standards</vt:lpstr>
      <vt:lpstr>Compliance with Laws, Best Practices, and Standards (continued)</vt:lpstr>
      <vt:lpstr>User Habits</vt:lpstr>
      <vt:lpstr>New Threats and Security Trends/Alerts</vt:lpstr>
      <vt:lpstr>Training Metrics and Compliance</vt:lpstr>
      <vt:lpstr>Interoperability Agreements</vt:lpstr>
      <vt:lpstr>Interoperability Agreements (continued)</vt:lpstr>
      <vt:lpstr>Interoperability Agreements (continued)</vt:lpstr>
      <vt:lpstr>Interoperability Agreements (continued)</vt:lpstr>
      <vt:lpstr>Interoperability Agreements (continued)</vt:lpstr>
      <vt:lpstr>The Security Perimeter</vt:lpstr>
      <vt:lpstr>PowerPoint Presentation</vt:lpstr>
      <vt:lpstr>The Security Perimeter (continued)</vt:lpstr>
      <vt:lpstr>PowerPoint Presentation</vt:lpstr>
      <vt:lpstr>Module 2 Organisational security: operations and people – Part 2</vt:lpstr>
      <vt:lpstr>Key Terms</vt:lpstr>
      <vt:lpstr>People—A Security Problem</vt:lpstr>
      <vt:lpstr>Social Engineering</vt:lpstr>
      <vt:lpstr>Social Engineering (continued)</vt:lpstr>
      <vt:lpstr>Social Engineering (continued)</vt:lpstr>
      <vt:lpstr>Social Engineering (continued)</vt:lpstr>
      <vt:lpstr>Social Engineering (continued)</vt:lpstr>
      <vt:lpstr>Social Engineering (continued)</vt:lpstr>
      <vt:lpstr>Social Engineering (continued)</vt:lpstr>
      <vt:lpstr>Social Engineering (continued)</vt:lpstr>
      <vt:lpstr>Social Engineering (continued)</vt:lpstr>
      <vt:lpstr>Social Engineering (continued)</vt:lpstr>
      <vt:lpstr>Social Engineering (continued)</vt:lpstr>
      <vt:lpstr>Poor Security Practices</vt:lpstr>
      <vt:lpstr>Poor Security Practices (continued)</vt:lpstr>
      <vt:lpstr>Poor Security Practices (continued)</vt:lpstr>
      <vt:lpstr>Poor Security Practices (continued)</vt:lpstr>
      <vt:lpstr>Poor Security Practices (continued)</vt:lpstr>
      <vt:lpstr>Poor Security Practices (continued)</vt:lpstr>
      <vt:lpstr>Poor Security Practices (continued)</vt:lpstr>
      <vt:lpstr>Poor Security Practices (continued)</vt:lpstr>
      <vt:lpstr>Poor Security Practices (continued)</vt:lpstr>
      <vt:lpstr>Poor Security Practices (continued)</vt:lpstr>
      <vt:lpstr>People as a Security Tool</vt:lpstr>
      <vt:lpstr>Security Awareness</vt:lpstr>
      <vt:lpstr>Security Awareness (continued)</vt:lpstr>
      <vt:lpstr>Security Policy Training and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Jianming Yong</cp:lastModifiedBy>
  <cp:revision>398</cp:revision>
  <cp:lastPrinted>2015-10-20T12:14:04Z</cp:lastPrinted>
  <dcterms:created xsi:type="dcterms:W3CDTF">2010-03-19T19:23:12Z</dcterms:created>
  <dcterms:modified xsi:type="dcterms:W3CDTF">2018-11-14T08:02:57Z</dcterms:modified>
</cp:coreProperties>
</file>