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4" r:id="rId1"/>
  </p:sldMasterIdLst>
  <p:notesMasterIdLst>
    <p:notesMasterId r:id="rId146"/>
  </p:notesMasterIdLst>
  <p:handoutMasterIdLst>
    <p:handoutMasterId r:id="rId147"/>
  </p:handoutMasterIdLst>
  <p:sldIdLst>
    <p:sldId id="336" r:id="rId2"/>
    <p:sldId id="337" r:id="rId3"/>
    <p:sldId id="338" r:id="rId4"/>
    <p:sldId id="257" r:id="rId5"/>
    <p:sldId id="259" r:id="rId6"/>
    <p:sldId id="260" r:id="rId7"/>
    <p:sldId id="261" r:id="rId8"/>
    <p:sldId id="262" r:id="rId9"/>
    <p:sldId id="263" r:id="rId10"/>
    <p:sldId id="305" r:id="rId11"/>
    <p:sldId id="264" r:id="rId12"/>
    <p:sldId id="265" r:id="rId13"/>
    <p:sldId id="306" r:id="rId14"/>
    <p:sldId id="266" r:id="rId15"/>
    <p:sldId id="332" r:id="rId16"/>
    <p:sldId id="267" r:id="rId17"/>
    <p:sldId id="268" r:id="rId18"/>
    <p:sldId id="333" r:id="rId19"/>
    <p:sldId id="334" r:id="rId20"/>
    <p:sldId id="307" r:id="rId21"/>
    <p:sldId id="272" r:id="rId22"/>
    <p:sldId id="308" r:id="rId23"/>
    <p:sldId id="277" r:id="rId24"/>
    <p:sldId id="309" r:id="rId25"/>
    <p:sldId id="323" r:id="rId26"/>
    <p:sldId id="324" r:id="rId27"/>
    <p:sldId id="310" r:id="rId28"/>
    <p:sldId id="311" r:id="rId29"/>
    <p:sldId id="312"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 id="374" r:id="rId66"/>
    <p:sldId id="375" r:id="rId67"/>
    <p:sldId id="376" r:id="rId68"/>
    <p:sldId id="377" r:id="rId69"/>
    <p:sldId id="378" r:id="rId70"/>
    <p:sldId id="379" r:id="rId71"/>
    <p:sldId id="380" r:id="rId72"/>
    <p:sldId id="381" r:id="rId73"/>
    <p:sldId id="382" r:id="rId74"/>
    <p:sldId id="383" r:id="rId75"/>
    <p:sldId id="384" r:id="rId76"/>
    <p:sldId id="385" r:id="rId77"/>
    <p:sldId id="386" r:id="rId78"/>
    <p:sldId id="387" r:id="rId79"/>
    <p:sldId id="388" r:id="rId80"/>
    <p:sldId id="389" r:id="rId81"/>
    <p:sldId id="390" r:id="rId82"/>
    <p:sldId id="391" r:id="rId83"/>
    <p:sldId id="392" r:id="rId84"/>
    <p:sldId id="393" r:id="rId85"/>
    <p:sldId id="394" r:id="rId86"/>
    <p:sldId id="395" r:id="rId87"/>
    <p:sldId id="396" r:id="rId88"/>
    <p:sldId id="397" r:id="rId89"/>
    <p:sldId id="398" r:id="rId90"/>
    <p:sldId id="399" r:id="rId91"/>
    <p:sldId id="400" r:id="rId92"/>
    <p:sldId id="401" r:id="rId93"/>
    <p:sldId id="402" r:id="rId94"/>
    <p:sldId id="403" r:id="rId95"/>
    <p:sldId id="404" r:id="rId96"/>
    <p:sldId id="405" r:id="rId97"/>
    <p:sldId id="406" r:id="rId98"/>
    <p:sldId id="407" r:id="rId99"/>
    <p:sldId id="408" r:id="rId100"/>
    <p:sldId id="409" r:id="rId101"/>
    <p:sldId id="410" r:id="rId102"/>
    <p:sldId id="411" r:id="rId103"/>
    <p:sldId id="412" r:id="rId104"/>
    <p:sldId id="413" r:id="rId105"/>
    <p:sldId id="414" r:id="rId106"/>
    <p:sldId id="415" r:id="rId107"/>
    <p:sldId id="416" r:id="rId108"/>
    <p:sldId id="417" r:id="rId109"/>
    <p:sldId id="418" r:id="rId110"/>
    <p:sldId id="419" r:id="rId111"/>
    <p:sldId id="420" r:id="rId112"/>
    <p:sldId id="421" r:id="rId113"/>
    <p:sldId id="422" r:id="rId114"/>
    <p:sldId id="423" r:id="rId115"/>
    <p:sldId id="424" r:id="rId116"/>
    <p:sldId id="425" r:id="rId117"/>
    <p:sldId id="426" r:id="rId118"/>
    <p:sldId id="427" r:id="rId119"/>
    <p:sldId id="428" r:id="rId120"/>
    <p:sldId id="429" r:id="rId121"/>
    <p:sldId id="430" r:id="rId122"/>
    <p:sldId id="431" r:id="rId123"/>
    <p:sldId id="432" r:id="rId124"/>
    <p:sldId id="433" r:id="rId125"/>
    <p:sldId id="434" r:id="rId126"/>
    <p:sldId id="435" r:id="rId127"/>
    <p:sldId id="436" r:id="rId128"/>
    <p:sldId id="437" r:id="rId129"/>
    <p:sldId id="438" r:id="rId130"/>
    <p:sldId id="439" r:id="rId131"/>
    <p:sldId id="440" r:id="rId132"/>
    <p:sldId id="441" r:id="rId133"/>
    <p:sldId id="442" r:id="rId134"/>
    <p:sldId id="443" r:id="rId135"/>
    <p:sldId id="444" r:id="rId136"/>
    <p:sldId id="445" r:id="rId137"/>
    <p:sldId id="446" r:id="rId138"/>
    <p:sldId id="447" r:id="rId139"/>
    <p:sldId id="448" r:id="rId140"/>
    <p:sldId id="449" r:id="rId141"/>
    <p:sldId id="450" r:id="rId142"/>
    <p:sldId id="451" r:id="rId143"/>
    <p:sldId id="452" r:id="rId144"/>
    <p:sldId id="453" r:id="rId145"/>
  </p:sldIdLst>
  <p:sldSz cx="9144000" cy="6858000" type="screen4x3"/>
  <p:notesSz cx="7077075" cy="93630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93"/>
    <a:srgbClr val="FFFF81"/>
    <a:srgbClr val="FFCC99"/>
    <a:srgbClr val="CFE3F3"/>
    <a:srgbClr val="BDA9E5"/>
    <a:srgbClr val="CCFFFF"/>
    <a:srgbClr val="CCE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72014" autoAdjust="0"/>
  </p:normalViewPr>
  <p:slideViewPr>
    <p:cSldViewPr>
      <p:cViewPr varScale="1">
        <p:scale>
          <a:sx n="53" d="100"/>
          <a:sy n="53" d="100"/>
        </p:scale>
        <p:origin x="192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p:cViewPr varScale="1">
        <p:scale>
          <a:sx n="79" d="100"/>
          <a:sy n="79" d="100"/>
        </p:scale>
        <p:origin x="-2184" y="-78"/>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3" name="Date Placeholder 2"/>
          <p:cNvSpPr>
            <a:spLocks noGrp="1"/>
          </p:cNvSpPr>
          <p:nvPr>
            <p:ph type="dt" sz="quarter"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fld id="{7209460A-E4EC-4D09-91B8-6F02E2315146}" type="datetime1">
              <a:rPr lang="en-US"/>
              <a:pPr>
                <a:defRPr/>
              </a:pPr>
              <a:t>11/14/2018</a:t>
            </a:fld>
            <a:endParaRPr lang="en-US" dirty="0"/>
          </a:p>
        </p:txBody>
      </p:sp>
      <p:sp>
        <p:nvSpPr>
          <p:cNvPr id="4" name="Footer Placeholder 3"/>
          <p:cNvSpPr>
            <a:spLocks noGrp="1"/>
          </p:cNvSpPr>
          <p:nvPr>
            <p:ph type="ftr" sz="quarter" idx="2"/>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5" name="Slide Number Placeholder 4"/>
          <p:cNvSpPr>
            <a:spLocks noGrp="1"/>
          </p:cNvSpPr>
          <p:nvPr>
            <p:ph type="sldNum" sz="quarter" idx="3"/>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B77C4E44-C3EA-42B4-9CCF-6B26CEF1CA5D}" type="slidenum">
              <a:rPr lang="en-US" altLang="en-US"/>
              <a:pPr>
                <a:defRPr/>
              </a:pPr>
              <a:t>‹#›</a:t>
            </a:fld>
            <a:endParaRPr lang="en-US" altLang="en-US" dirty="0"/>
          </a:p>
        </p:txBody>
      </p:sp>
    </p:spTree>
    <p:extLst>
      <p:ext uri="{BB962C8B-B14F-4D97-AF65-F5344CB8AC3E}">
        <p14:creationId xmlns:p14="http://schemas.microsoft.com/office/powerpoint/2010/main" val="3856949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1" name="Rectangle 3"/>
          <p:cNvSpPr>
            <a:spLocks noGrp="1" noChangeArrowheads="1"/>
          </p:cNvSpPr>
          <p:nvPr>
            <p:ph type="dt"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1198563" y="701675"/>
            <a:ext cx="4679950"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3" name="Rectangle 5"/>
          <p:cNvSpPr>
            <a:spLocks noGrp="1" noChangeArrowheads="1"/>
          </p:cNvSpPr>
          <p:nvPr>
            <p:ph type="body" sz="quarter" idx="3"/>
          </p:nvPr>
        </p:nvSpPr>
        <p:spPr bwMode="auto">
          <a:xfrm>
            <a:off x="708025" y="4448175"/>
            <a:ext cx="5661025" cy="4213225"/>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3414" name="Rectangle 6"/>
          <p:cNvSpPr>
            <a:spLocks noGrp="1" noChangeArrowheads="1"/>
          </p:cNvSpPr>
          <p:nvPr>
            <p:ph type="ftr" sz="quarter" idx="4"/>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5" name="Rectangle 7"/>
          <p:cNvSpPr>
            <a:spLocks noGrp="1" noChangeArrowheads="1"/>
          </p:cNvSpPr>
          <p:nvPr>
            <p:ph type="sldNum" sz="quarter" idx="5"/>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3359A83C-C081-452C-A522-6E76424C1D48}" type="slidenum">
              <a:rPr lang="en-US" altLang="en-US"/>
              <a:pPr>
                <a:defRPr/>
              </a:pPr>
              <a:t>‹#›</a:t>
            </a:fld>
            <a:endParaRPr lang="en-US" altLang="en-US" dirty="0"/>
          </a:p>
        </p:txBody>
      </p:sp>
    </p:spTree>
    <p:extLst>
      <p:ext uri="{BB962C8B-B14F-4D97-AF65-F5344CB8AC3E}">
        <p14:creationId xmlns:p14="http://schemas.microsoft.com/office/powerpoint/2010/main" val="3494715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pitchFamily="-111"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a:t>
            </a:fld>
            <a:endParaRPr lang="en-US" altLang="en-US" dirty="0"/>
          </a:p>
        </p:txBody>
      </p:sp>
    </p:spTree>
    <p:extLst>
      <p:ext uri="{BB962C8B-B14F-4D97-AF65-F5344CB8AC3E}">
        <p14:creationId xmlns:p14="http://schemas.microsoft.com/office/powerpoint/2010/main" val="778956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0D37B65-CED5-4BFA-A13B-D1C2A464C7C8}" type="slidenum">
              <a:rPr lang="en-US" altLang="en-US" smtClean="0"/>
              <a:pPr eaLnBrk="1" hangingPunct="1"/>
              <a:t>10</a:t>
            </a:fld>
            <a:endParaRPr lang="en-US" altLang="en-US" dirty="0" smtClean="0"/>
          </a:p>
        </p:txBody>
      </p:sp>
    </p:spTree>
    <p:extLst>
      <p:ext uri="{BB962C8B-B14F-4D97-AF65-F5344CB8AC3E}">
        <p14:creationId xmlns:p14="http://schemas.microsoft.com/office/powerpoint/2010/main" val="174511772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Protocols are designed to help information get from one place to another, but in order to deliver a packet we have to know where it is going.</a:t>
            </a: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3E683372-64B6-4D35-8A25-D126014B0A5F}" type="slidenum">
              <a:rPr lang="en-US" altLang="en-US" smtClean="0"/>
              <a:pPr eaLnBrk="1" hangingPunct="1"/>
              <a:t>102</a:t>
            </a:fld>
            <a:endParaRPr lang="en-US" altLang="en-US" smtClean="0"/>
          </a:p>
        </p:txBody>
      </p:sp>
    </p:spTree>
    <p:extLst>
      <p:ext uri="{BB962C8B-B14F-4D97-AF65-F5344CB8AC3E}">
        <p14:creationId xmlns:p14="http://schemas.microsoft.com/office/powerpoint/2010/main" val="28370826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3E683372-64B6-4D35-8A25-D126014B0A5F}" type="slidenum">
              <a:rPr lang="en-US" altLang="en-US" smtClean="0"/>
              <a:pPr eaLnBrk="1" hangingPunct="1"/>
              <a:t>103</a:t>
            </a:fld>
            <a:endParaRPr lang="en-US" altLang="en-US" smtClean="0"/>
          </a:p>
        </p:txBody>
      </p:sp>
    </p:spTree>
    <p:extLst>
      <p:ext uri="{BB962C8B-B14F-4D97-AF65-F5344CB8AC3E}">
        <p14:creationId xmlns:p14="http://schemas.microsoft.com/office/powerpoint/2010/main" val="104123446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of its near ubiquity, Ethernet is a common attack vector.</a:t>
            </a:r>
          </a:p>
          <a:p>
            <a:endParaRPr lang="en-US" dirty="0" smtClean="0"/>
          </a:p>
          <a:p>
            <a:r>
              <a:rPr lang="en-US" dirty="0" smtClean="0"/>
              <a:t>It has many elements that make it useful from a networking point of view, such as its broadcast nature and its ability to run over a wide range of media. But these can also act against security concerns. Wireless connections are frequently considered to be weak from a security point of view, but so should Ethernet, for unless you own the network, you should consider the network to be at risk.</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104</a:t>
            </a:fld>
            <a:endParaRPr lang="en-US" altLang="en-US" dirty="0"/>
          </a:p>
        </p:txBody>
      </p:sp>
    </p:spTree>
    <p:extLst>
      <p:ext uri="{BB962C8B-B14F-4D97-AF65-F5344CB8AC3E}">
        <p14:creationId xmlns:p14="http://schemas.microsoft.com/office/powerpoint/2010/main" val="328749110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Each network card or network device is supposed to have a unique hardware address so that it can be specifically addressed for network traffic. MAC addresses are assigned to a device or network card by the manufacturer, and each manufacturer is assigned a specific block of MAC addresses to prevent two devices from sharing the same MAC address. MAC addresses are usually expressed as six pairs of hexadecimal digits, such as 00:07:e9:7c:c8:aa. In order for a system to send data to another system on the network, it must first find out the destination system’s MAC address.</a:t>
            </a:r>
          </a:p>
          <a:p>
            <a:endParaRPr lang="en-US" altLang="en-US" dirty="0" smtClean="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Maintaining a list of every local system’s MAC address is both costly and time consuming, and although a system may store MAC addresses temporarily for</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convenience, in many cases the sender must find the destination MAC address before sending any packets. To find another system’s MAC address, the Address</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Resolution Protocol (ARP) is used. Essentially, this is the computer’s way of finding out “who owns the blue convertible with license number 123JAK.” In most cases,</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systems know the IP address they wish to send to, but not the MAC address. Using an ARP request, the sending system will send out a query: Who is 10.1.1.140? This broadcast query is examined by every system on the local network, but only the system whose IP address is 10.1.1.140 will respond. That system will send back a response that says “I’m 10.1.1.140 and my MAC address is 00:07:e9:7c:c8:aa.” The sending system will then format the packet for delivery and drop it on the network media, stamped with the MAC address of the destination workstation.</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dirty="0"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C7782E8-BD45-4CF7-9552-A07D942D0CDA}" type="slidenum">
              <a:rPr lang="en-US" altLang="en-US" smtClean="0"/>
              <a:pPr eaLnBrk="1" hangingPunct="1"/>
              <a:t>105</a:t>
            </a:fld>
            <a:endParaRPr lang="en-US" altLang="en-US" smtClean="0"/>
          </a:p>
        </p:txBody>
      </p:sp>
    </p:spTree>
    <p:extLst>
      <p:ext uri="{BB962C8B-B14F-4D97-AF65-F5344CB8AC3E}">
        <p14:creationId xmlns:p14="http://schemas.microsoft.com/office/powerpoint/2010/main" val="255770943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There are many specific ways to create false entries in a machine’s ARP cache, but the effect is the same: communications will be routed to an attacker. This type of attack is called ARP poisoning. The attacker can use this method to inject himself into the middle of a communication, hijack a session, sniff traffic to obtain passwords or other sensitive items, or block the flow of data, creating a denial of service.</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Although ARP is not secure, all is not lost with many ARP-based attacks. Higher-level packet protections such as IPsec can be employed so that the packets are unreadable by interlopers. This is one of the security gains associated with IPv6, because when security is employed at the Ipsec level, packets are protected below the IP level, making Layer 2 attacks less successful.</a:t>
            </a:r>
            <a:endParaRPr lang="en-US" altLang="en-US" dirty="0"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C7782E8-BD45-4CF7-9552-A07D942D0CDA}" type="slidenum">
              <a:rPr lang="en-US" altLang="en-US" smtClean="0"/>
              <a:pPr eaLnBrk="1" hangingPunct="1"/>
              <a:t>106</a:t>
            </a:fld>
            <a:endParaRPr lang="en-US" altLang="en-US" smtClean="0"/>
          </a:p>
        </p:txBody>
      </p:sp>
    </p:spTree>
    <p:extLst>
      <p:ext uri="{BB962C8B-B14F-4D97-AF65-F5344CB8AC3E}">
        <p14:creationId xmlns:p14="http://schemas.microsoft.com/office/powerpoint/2010/main" val="222414144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IP addresses are 32-bit numbers that usually are expressed as a group of four numbers (such as 10.1.1.132).</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310FA75A-4CF2-4F6B-BFF3-9E5E1AC7092E}" type="slidenum">
              <a:rPr lang="en-US" altLang="en-US" smtClean="0"/>
              <a:pPr eaLnBrk="1" hangingPunct="1"/>
              <a:t>107</a:t>
            </a:fld>
            <a:endParaRPr lang="en-US" altLang="en-US" smtClean="0"/>
          </a:p>
        </p:txBody>
      </p:sp>
    </p:spTree>
    <p:extLst>
      <p:ext uri="{BB962C8B-B14F-4D97-AF65-F5344CB8AC3E}">
        <p14:creationId xmlns:p14="http://schemas.microsoft.com/office/powerpoint/2010/main" val="372016855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a:t>
            </a:r>
            <a:r>
              <a:rPr lang="en-US" baseline="0" dirty="0" smtClean="0"/>
              <a:t> </a:t>
            </a:r>
            <a:r>
              <a:rPr lang="en-US" sz="1200" i="0" kern="1200" dirty="0" smtClean="0">
                <a:solidFill>
                  <a:schemeClr val="tx1"/>
                </a:solidFill>
                <a:effectLst/>
                <a:latin typeface="Arial" charset="0"/>
                <a:ea typeface="ヒラギノ角ゴ Pro W3" pitchFamily="-111" charset="-128"/>
                <a:cs typeface="ヒラギノ角ゴ Pro W3" pitchFamily="-111" charset="-128"/>
              </a:rPr>
              <a:t>The Domain Name System is critical to the operation of the Internet—if your computer can’t translate www.espn.com into 68.71.212.159, then your web browser won’t be able to access the latest scores. (As DNS is a dynamic system, the IP address may change for www.espn.com; you can check with the </a:t>
            </a:r>
            <a:r>
              <a:rPr lang="en-US" sz="1200" b="1" i="0" kern="1200" dirty="0" err="1" smtClean="0">
                <a:solidFill>
                  <a:schemeClr val="tx1"/>
                </a:solidFill>
                <a:effectLst/>
                <a:latin typeface="Arial" charset="0"/>
                <a:ea typeface="ヒラギノ角ゴ Pro W3" pitchFamily="-111" charset="-128"/>
                <a:cs typeface="ヒラギノ角ゴ Pro W3" pitchFamily="-111" charset="-128"/>
              </a:rPr>
              <a:t>tracert</a:t>
            </a:r>
            <a:r>
              <a:rPr lang="en-US" sz="1200" b="1" i="0" kern="120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command.)</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108</a:t>
            </a:fld>
            <a:endParaRPr lang="en-US" altLang="en-US" dirty="0"/>
          </a:p>
        </p:txBody>
      </p:sp>
    </p:spTree>
    <p:extLst>
      <p:ext uri="{BB962C8B-B14F-4D97-AF65-F5344CB8AC3E}">
        <p14:creationId xmlns:p14="http://schemas.microsoft.com/office/powerpoint/2010/main" val="163012720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Before sending the packet, your system will first determine if the destination IP address is on a local or remote network. In most cases, it will be on a remote network and your system will not know how to reach that remote network. Again, it would not be practical for your system to know how to directly reach every other system on the Internet, so your system will forward the packet to a network gateway. Network gateways, usually called routers, are devices that are used to interconnect networks and move packets from one network to another.</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That process of moving packets from one network to another is called routing and is critical to the flow of information across the Internet. To accomplish this task, routers use forwarding tables to determine where a packet should go. When a packet reaches a router, the router looks at the destination address to determine where to send the packet.</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 If the router’s forwarding tables indicate where the packet should go, the router sends the packet out along the appropriate route. If the router does not know where the destination network is, it forwards the packet to its defined gateway, which repeats the same process. Eventually, after traversing various networks and being passed through various routers, your packet arrives at the router serving the network with the web site you are trying to reach. This router determines the appropriate MAC address of the destination system and forwards the packet accordingly.</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109</a:t>
            </a:fld>
            <a:endParaRPr lang="en-US" altLang="en-US" dirty="0"/>
          </a:p>
        </p:txBody>
      </p:sp>
    </p:spTree>
    <p:extLst>
      <p:ext uri="{BB962C8B-B14F-4D97-AF65-F5344CB8AC3E}">
        <p14:creationId xmlns:p14="http://schemas.microsoft.com/office/powerpoint/2010/main" val="235740514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110</a:t>
            </a:fld>
            <a:endParaRPr lang="en-US" altLang="en-US" dirty="0"/>
          </a:p>
        </p:txBody>
      </p:sp>
    </p:spTree>
    <p:extLst>
      <p:ext uri="{BB962C8B-B14F-4D97-AF65-F5344CB8AC3E}">
        <p14:creationId xmlns:p14="http://schemas.microsoft.com/office/powerpoint/2010/main" val="222813952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IPv4 addresses are 32-bit numbers. You will usually see IP addresses expressed as four sets of decimal numbers in dotted-decimal notation, 10.120.102.15 for example.</a:t>
            </a:r>
          </a:p>
          <a:p>
            <a:endParaRPr lang="en-US" altLang="en-US" dirty="0" smtClean="0">
              <a:ea typeface="ヒラギノ角ゴ Pro W3" pitchFamily="-112" charset="-128"/>
            </a:endParaRPr>
          </a:p>
          <a:p>
            <a:r>
              <a:rPr lang="en-US" altLang="en-US" dirty="0" smtClean="0">
                <a:ea typeface="ヒラギノ角ゴ Pro W3" pitchFamily="-112" charset="-128"/>
              </a:rPr>
              <a:t>As you can guess, where and how you divide the 32 bits determines how many networks and how many host addresses you may have. To interpret the 32-bit space correctly, we must use a subnet mask, which tells us exactly how much of the space is the network portion and how much is the host portion.</a:t>
            </a: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A9F7EA50-B75E-433D-BB7F-65C98FCB5493}" type="slidenum">
              <a:rPr lang="en-US" altLang="en-US" smtClean="0"/>
              <a:pPr eaLnBrk="1" hangingPunct="1"/>
              <a:t>112</a:t>
            </a:fld>
            <a:endParaRPr lang="en-US" altLang="en-US" smtClean="0"/>
          </a:p>
        </p:txBody>
      </p:sp>
    </p:spTree>
    <p:extLst>
      <p:ext uri="{BB962C8B-B14F-4D97-AF65-F5344CB8AC3E}">
        <p14:creationId xmlns:p14="http://schemas.microsoft.com/office/powerpoint/2010/main" val="2220878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PKIX uses the model shown here for representing the components and users of a PKI.</a:t>
            </a:r>
          </a:p>
          <a:p>
            <a:endParaRPr lang="en-US" altLang="en-US" dirty="0" smtClean="0">
              <a:ea typeface="ヒラギノ角ゴ Pro W3" pitchFamily="-112" charset="-128"/>
            </a:endParaRPr>
          </a:p>
          <a:p>
            <a:r>
              <a:rPr lang="en-US" altLang="en-US" dirty="0" smtClean="0">
                <a:ea typeface="ヒラギノ角ゴ Pro W3" pitchFamily="-112" charset="-128"/>
              </a:rPr>
              <a:t>The user, called an </a:t>
            </a:r>
            <a:r>
              <a:rPr lang="en-US" altLang="en-US" i="1" dirty="0" smtClean="0">
                <a:ea typeface="ヒラギノ角ゴ Pro W3" pitchFamily="-112" charset="-128"/>
              </a:rPr>
              <a:t>end-entity</a:t>
            </a:r>
            <a:r>
              <a:rPr lang="en-US" altLang="en-US" dirty="0" smtClean="0">
                <a:ea typeface="ヒラギノ角ゴ Pro W3" pitchFamily="-112" charset="-128"/>
              </a:rPr>
              <a:t>, is not part of the PKI, but end-entities are either users of the PKI certificates, the subject of a certificate (an entity identified by it), or both.</a:t>
            </a:r>
          </a:p>
          <a:p>
            <a:endParaRPr lang="en-US" altLang="en-US" dirty="0" smtClean="0">
              <a:ea typeface="ヒラギノ角ゴ Pro W3" pitchFamily="-112" charset="-128"/>
            </a:endParaRPr>
          </a:p>
          <a:p>
            <a:r>
              <a:rPr lang="en-US" altLang="en-US" dirty="0" smtClean="0">
                <a:ea typeface="ヒラギノ角ゴ Pro W3" pitchFamily="-112" charset="-128"/>
              </a:rPr>
              <a:t>The repository</a:t>
            </a:r>
            <a:r>
              <a:rPr lang="en-US" altLang="en-US" baseline="0" dirty="0" smtClean="0">
                <a:ea typeface="ヒラギノ角ゴ Pro W3" pitchFamily="-112" charset="-128"/>
              </a:rPr>
              <a:t> is </a:t>
            </a:r>
            <a:r>
              <a:rPr lang="en-US" altLang="en-US" dirty="0" smtClean="0">
                <a:ea typeface="ヒラギノ角ゴ Pro W3" pitchFamily="-112" charset="-128"/>
              </a:rPr>
              <a:t>a system or group of distributed systems that provides certificates and CRLs to the end-entities. </a:t>
            </a: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169339E-E3EB-4F1B-91AC-69C716D3384E}" type="slidenum">
              <a:rPr lang="en-US" altLang="en-US" smtClean="0"/>
              <a:pPr eaLnBrk="1" hangingPunct="1"/>
              <a:t>11</a:t>
            </a:fld>
            <a:endParaRPr lang="en-US" altLang="en-US" dirty="0" smtClean="0"/>
          </a:p>
        </p:txBody>
      </p:sp>
    </p:spTree>
    <p:extLst>
      <p:ext uri="{BB962C8B-B14F-4D97-AF65-F5344CB8AC3E}">
        <p14:creationId xmlns:p14="http://schemas.microsoft.com/office/powerpoint/2010/main" val="5641792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Let’s look at an example using the IP address 10.10.10.101 with a subnet mask of 255.255.255.0. First you must convert the address and subnet mask to their binary representations: </a:t>
            </a:r>
          </a:p>
          <a:p>
            <a:r>
              <a:rPr lang="en-US" altLang="en-US" dirty="0" smtClean="0">
                <a:ea typeface="ヒラギノ角ゴ Pro W3" pitchFamily="-112" charset="-128"/>
              </a:rPr>
              <a:t>Subnet Mask: 11111111.11111111.11111111.00000000</a:t>
            </a:r>
          </a:p>
          <a:p>
            <a:r>
              <a:rPr lang="en-US" altLang="en-US" dirty="0" smtClean="0">
                <a:ea typeface="ヒラギノ角ゴ Pro W3" pitchFamily="-112" charset="-128"/>
              </a:rPr>
              <a:t>IP Address: 00001010.00001010.00001010.01100101</a:t>
            </a:r>
          </a:p>
          <a:p>
            <a:endParaRPr lang="en-US" altLang="en-US" dirty="0" smtClean="0">
              <a:ea typeface="ヒラギノ角ゴ Pro W3" pitchFamily="-112" charset="-128"/>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A9F7EA50-B75E-433D-BB7F-65C98FCB5493}" type="slidenum">
              <a:rPr lang="en-US" altLang="en-US" smtClean="0"/>
              <a:pPr eaLnBrk="1" hangingPunct="1"/>
              <a:t>113</a:t>
            </a:fld>
            <a:endParaRPr lang="en-US" altLang="en-US" smtClean="0"/>
          </a:p>
        </p:txBody>
      </p:sp>
    </p:spTree>
    <p:extLst>
      <p:ext uri="{BB962C8B-B14F-4D97-AF65-F5344CB8AC3E}">
        <p14:creationId xmlns:p14="http://schemas.microsoft.com/office/powerpoint/2010/main" val="25464177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Then, you perform a bitwise AND operation to get the network address. The bitwise AND operation examines each set of matching bits from the binary representation of the subnet mask and the binary representation of the IP address. For each set where both the mask and address bits are 1, the result of the AND operation is a 1. Otherwise, if either bit is a 0, the result is a 0.</a:t>
            </a:r>
          </a:p>
          <a:p>
            <a:endParaRPr lang="en-US" altLang="en-US" dirty="0" smtClean="0">
              <a:ea typeface="ヒラギノ角ゴ Pro W3" pitchFamily="-112" charset="-128"/>
            </a:endParaRPr>
          </a:p>
          <a:p>
            <a:r>
              <a:rPr lang="en-US" altLang="en-US" dirty="0" smtClean="0">
                <a:ea typeface="ヒラギノ角ゴ Pro W3" pitchFamily="-112" charset="-128"/>
              </a:rPr>
              <a:t>So, for our example we get  Network Address: 00001010.00001010.00001010.00000000 which in decimal is 10.10.10.0, the network ID of our IP network address (translate the binary representation to decimal). The network ID and subnet mask together tell us that the first three octets of our address are network-related (10.10.10.), which means that the last octet of our address is the host portion (101 in this case). In our example, the network portion of the address is 10.10.10 and the host portion is 101.</a:t>
            </a:r>
          </a:p>
          <a:p>
            <a:endParaRPr lang="en-US" altLang="en-US" dirty="0" smtClean="0">
              <a:ea typeface="ヒラギノ角ゴ Pro W3" pitchFamily="-112" charset="-128"/>
            </a:endParaRPr>
          </a:p>
          <a:p>
            <a:r>
              <a:rPr lang="en-US" altLang="en-US" dirty="0" smtClean="0">
                <a:ea typeface="ヒラギノ角ゴ Pro W3" pitchFamily="-112" charset="-128"/>
              </a:rPr>
              <a:t>Another shortcut in identifying which of the 32 bits is being used in the network ID is to look at the subnet mask after it’s been converted to its binary representation. If there’s a 1 in the subnet mask, then the corresponding bit in the binary representation of the IP address is being used as part of the network ID. In the preceding example, the subnet mask of 255.255.255.0 in binary representation is 11111111.11111111.11111111.00000000. We can see that there’s a 1 in the first 24 spots, which means that the first 24 bits of the IP address are being used as the network ID (which is the first three octets of 255.255.255).</a:t>
            </a: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29103256-0497-4413-944C-A8833C7BD59B}" type="slidenum">
              <a:rPr lang="en-US" altLang="en-US" smtClean="0"/>
              <a:pPr eaLnBrk="1" hangingPunct="1"/>
              <a:t>114</a:t>
            </a:fld>
            <a:endParaRPr lang="en-US" altLang="en-US" smtClean="0"/>
          </a:p>
        </p:txBody>
      </p:sp>
    </p:spTree>
    <p:extLst>
      <p:ext uri="{BB962C8B-B14F-4D97-AF65-F5344CB8AC3E}">
        <p14:creationId xmlns:p14="http://schemas.microsoft.com/office/powerpoint/2010/main" val="88260252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anose="020B0604020202020204" pitchFamily="34" charset="0"/>
              <a:buNone/>
            </a:pPr>
            <a:endParaRPr lang="en-US" altLang="en-US" dirty="0" smtClean="0">
              <a:ea typeface="ヒラギノ角ゴ Pro W3" pitchFamily="-112" charset="-128"/>
            </a:endParaRPr>
          </a:p>
          <a:p>
            <a:pPr marL="0" indent="0">
              <a:buFont typeface="Arial" panose="020B0604020202020204" pitchFamily="34" charset="0"/>
              <a:buNone/>
            </a:pPr>
            <a:endParaRPr lang="en-US" altLang="en-US" dirty="0" smtClean="0">
              <a:ea typeface="ヒラギノ角ゴ Pro W3" pitchFamily="-112" charset="-128"/>
            </a:endParaRPr>
          </a:p>
          <a:p>
            <a:endParaRPr lang="en-US" altLang="en-US" dirty="0" smtClean="0">
              <a:ea typeface="ヒラギノ角ゴ Pro W3" pitchFamily="-112" charset="-128"/>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9E5EFB9-247B-4159-9A10-C6EFE82B51F1}" type="slidenum">
              <a:rPr lang="en-US" altLang="en-US" smtClean="0"/>
              <a:pPr eaLnBrk="1" hangingPunct="1"/>
              <a:t>115</a:t>
            </a:fld>
            <a:endParaRPr lang="en-US" altLang="en-US" smtClean="0"/>
          </a:p>
        </p:txBody>
      </p:sp>
    </p:spTree>
    <p:extLst>
      <p:ext uri="{BB962C8B-B14F-4D97-AF65-F5344CB8AC3E}">
        <p14:creationId xmlns:p14="http://schemas.microsoft.com/office/powerpoint/2010/main" val="161900071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116</a:t>
            </a:fld>
            <a:endParaRPr lang="en-US" altLang="en-US" dirty="0"/>
          </a:p>
        </p:txBody>
      </p:sp>
    </p:spTree>
    <p:extLst>
      <p:ext uri="{BB962C8B-B14F-4D97-AF65-F5344CB8AC3E}">
        <p14:creationId xmlns:p14="http://schemas.microsoft.com/office/powerpoint/2010/main" val="7690411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9E5EFB9-247B-4159-9A10-C6EFE82B51F1}" type="slidenum">
              <a:rPr lang="en-US" altLang="en-US" smtClean="0"/>
              <a:pPr eaLnBrk="1" hangingPunct="1"/>
              <a:t>117</a:t>
            </a:fld>
            <a:endParaRPr lang="en-US" altLang="en-US" smtClean="0"/>
          </a:p>
        </p:txBody>
      </p:sp>
    </p:spTree>
    <p:extLst>
      <p:ext uri="{BB962C8B-B14F-4D97-AF65-F5344CB8AC3E}">
        <p14:creationId xmlns:p14="http://schemas.microsoft.com/office/powerpoint/2010/main" val="85862215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174035E5-CBB0-4B31-B245-B32D72C1DA5C}" type="slidenum">
              <a:rPr lang="en-US" altLang="en-US" smtClean="0"/>
              <a:pPr eaLnBrk="1" hangingPunct="1"/>
              <a:t>118</a:t>
            </a:fld>
            <a:endParaRPr lang="en-US" altLang="en-US" smtClean="0"/>
          </a:p>
        </p:txBody>
      </p:sp>
    </p:spTree>
    <p:extLst>
      <p:ext uri="{BB962C8B-B14F-4D97-AF65-F5344CB8AC3E}">
        <p14:creationId xmlns:p14="http://schemas.microsoft.com/office/powerpoint/2010/main" val="73990083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In their forwarding tables, routers maintain lists of networks and the accompanying subnet mask. With these two pieces, the router can examine the destination address of each packet and then forward the packet on to the appropriate destination.</a:t>
            </a: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6A36D4FC-1D0C-4A1E-8288-0F620E484214}" type="slidenum">
              <a:rPr lang="en-US" altLang="en-US" smtClean="0"/>
              <a:pPr eaLnBrk="1" hangingPunct="1"/>
              <a:t>119</a:t>
            </a:fld>
            <a:endParaRPr lang="en-US" altLang="en-US" smtClean="0"/>
          </a:p>
        </p:txBody>
      </p:sp>
    </p:spTree>
    <p:extLst>
      <p:ext uri="{BB962C8B-B14F-4D97-AF65-F5344CB8AC3E}">
        <p14:creationId xmlns:p14="http://schemas.microsoft.com/office/powerpoint/2010/main" val="164875440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Remember that the subnet mask tells us how many bits are being used to describe to network ID—adjusting the subnet mask (and the number of bits used to describe the network ID) allows us to divide an address space into multiple, smaller logical networks. Let’s say you have a single address space of 192.168.45.0 that you need to divide into multiple networks.</a:t>
            </a:r>
          </a:p>
          <a:p>
            <a:endParaRPr lang="en-US" altLang="en-US" dirty="0" smtClean="0">
              <a:ea typeface="ヒラギノ角ゴ Pro W3" pitchFamily="-112" charset="-128"/>
            </a:endParaRPr>
          </a:p>
          <a:p>
            <a:r>
              <a:rPr lang="en-US" altLang="en-US" dirty="0" smtClean="0">
                <a:ea typeface="ヒラギノ角ゴ Pro W3" pitchFamily="-112" charset="-128"/>
              </a:rPr>
              <a:t>The default subnet mask is 255.255.255.0, which means you’re using 24 bits as the network ID and 8 bits as the host ID. This gives you 254 different hosts addresses.</a:t>
            </a:r>
          </a:p>
          <a:p>
            <a:endParaRPr lang="en-US" altLang="en-US" dirty="0" smtClean="0">
              <a:ea typeface="ヒラギノ角ゴ Pro W3" pitchFamily="-112" charset="-128"/>
            </a:endParaRPr>
          </a:p>
          <a:p>
            <a:r>
              <a:rPr lang="en-US" altLang="en-US" dirty="0" smtClean="0">
                <a:ea typeface="ヒラギノ角ゴ Pro W3" pitchFamily="-112" charset="-128"/>
              </a:rPr>
              <a:t>But what if you need more networks and don’t need as many host addresses? You can simply adjust your subnet mask to borrow some of the host bits and use them as network bits.</a:t>
            </a:r>
          </a:p>
          <a:p>
            <a:endParaRPr lang="en-US" altLang="en-US" dirty="0" smtClean="0">
              <a:ea typeface="ヒラギノ角ゴ Pro W3" pitchFamily="-112" charset="-128"/>
            </a:endParaRPr>
          </a:p>
          <a:p>
            <a:r>
              <a:rPr lang="en-US" altLang="en-US" dirty="0" smtClean="0">
                <a:ea typeface="ヒラギノ角ゴ Pro W3" pitchFamily="-112" charset="-128"/>
              </a:rPr>
              <a:t>If you use a subnet mask of 255.255.255.224, you are essentially “borrowing” the first 3 bits from the space you were using to describe host IDs and using them to describe the network ID. This gives you more space to create different networks but means that each network will now have fewer available host IDs.</a:t>
            </a:r>
          </a:p>
          <a:p>
            <a:endParaRPr lang="en-US" altLang="en-US" dirty="0" smtClean="0">
              <a:ea typeface="ヒラギノ角ゴ Pro W3" pitchFamily="-112" charset="-128"/>
            </a:endParaRPr>
          </a:p>
          <a:p>
            <a:r>
              <a:rPr lang="en-US" altLang="en-US" dirty="0" smtClean="0">
                <a:ea typeface="ヒラギノ角ゴ Pro W3" pitchFamily="-112" charset="-128"/>
              </a:rPr>
              <a:t>With a 255.255.255.224 subnet mask, you can create six different subnets, but each subnet can only have 30 unique host IDs. If you borrow 6 bits from the host ID portion and use a subnet mask of 255.255.255.252, you can create 62 different networks but each of them can only have two unique host IDs.</a:t>
            </a: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8B1A2A9B-91AA-47D9-B079-BD6C866B59A5}" type="slidenum">
              <a:rPr lang="en-US" altLang="en-US" smtClean="0"/>
              <a:pPr eaLnBrk="1" hangingPunct="1"/>
              <a:t>120</a:t>
            </a:fld>
            <a:endParaRPr lang="en-US" altLang="en-US" smtClean="0"/>
          </a:p>
        </p:txBody>
      </p:sp>
    </p:spTree>
    <p:extLst>
      <p:ext uri="{BB962C8B-B14F-4D97-AF65-F5344CB8AC3E}">
        <p14:creationId xmlns:p14="http://schemas.microsoft.com/office/powerpoint/2010/main" val="125467826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From our discussions earlier in this chapter, you may remember that certain IP address blocks are reserved for “private use,” and you’d probably agree that not every system in an organization needs a direct, Internet-routable IP</a:t>
            </a:r>
            <a:r>
              <a:rPr lang="en-US" altLang="en-US" baseline="0" dirty="0" smtClean="0">
                <a:ea typeface="ヒラギノ角ゴ Pro W3" pitchFamily="-112" charset="-128"/>
              </a:rPr>
              <a:t> </a:t>
            </a:r>
            <a:r>
              <a:rPr lang="en-US" altLang="en-US" dirty="0" smtClean="0">
                <a:ea typeface="ヒラギノ角ゴ Pro W3" pitchFamily="-112" charset="-128"/>
              </a:rPr>
              <a:t>address. Actually, for security reasons, it’s much better if most of an organization’s systems are hidden from direct Internet access. Most organizations build their internal networks using the private IP address ranges (such as 10.1.1.X) to prevent outsiders from directly accessing those internal networks. However, in many cases those systems still need to be able to reach the Internet. This is accomplished by using a NAT device (typically a firewall or router) that translates the many internal IP addresses into one of a small number of public IP addresses.</a:t>
            </a: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68AEB337-2489-4B78-990E-5ECC8FDE621C}" type="slidenum">
              <a:rPr lang="en-US" altLang="en-US" smtClean="0"/>
              <a:pPr eaLnBrk="1" hangingPunct="1"/>
              <a:t>121</a:t>
            </a:fld>
            <a:endParaRPr lang="en-US" altLang="en-US" smtClean="0"/>
          </a:p>
        </p:txBody>
      </p:sp>
    </p:spTree>
    <p:extLst>
      <p:ext uri="{BB962C8B-B14F-4D97-AF65-F5344CB8AC3E}">
        <p14:creationId xmlns:p14="http://schemas.microsoft.com/office/powerpoint/2010/main" val="18004089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f</a:t>
            </a:r>
            <a:r>
              <a:rPr lang="en-US" dirty="0" smtClean="0"/>
              <a:t>igure, we see an example of NAT being performed. An internal workstation (10.10.10.12) wants to visit the ESPN web site at www.espn.com (68.71.212.159). When the packet reaches the NAT device, the device translates the 10.10.10.12 source address to the globally routable 63.69.110.110 address, the IP address of the device’s externally visible interface. When the ESPN web site responds, it responds to the device’s address just as if the NAT device had originally requested the information. The NAT device must then remember which internal workstation requested the information and route the packet to the appropriate destination.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122</a:t>
            </a:fld>
            <a:endParaRPr lang="en-US" altLang="en-US" dirty="0"/>
          </a:p>
        </p:txBody>
      </p:sp>
    </p:spTree>
    <p:extLst>
      <p:ext uri="{BB962C8B-B14F-4D97-AF65-F5344CB8AC3E}">
        <p14:creationId xmlns:p14="http://schemas.microsoft.com/office/powerpoint/2010/main" val="2747075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mj-lt"/>
              <a:buNone/>
            </a:pPr>
            <a:r>
              <a:rPr lang="en-US" altLang="en-US" sz="900" i="1" dirty="0" smtClean="0">
                <a:ea typeface="ヒラギノ角ゴ Pro W3" pitchFamily="-112" charset="-128"/>
              </a:rPr>
              <a:t>Using X.509 v3, the PKIX working group addresses five major areas:</a:t>
            </a:r>
          </a:p>
          <a:p>
            <a:pPr marL="228600" indent="-228600">
              <a:buFont typeface="+mj-lt"/>
              <a:buAutoNum type="arabicPeriod"/>
            </a:pPr>
            <a:r>
              <a:rPr lang="en-US" altLang="en-US" sz="900" i="1" dirty="0" smtClean="0">
                <a:ea typeface="ヒラギノ角ゴ Pro W3" pitchFamily="-112" charset="-128"/>
              </a:rPr>
              <a:t>PKIX outlines certificate extensions and content not covered by X.509 v3 and the format of version 2 CRLs</a:t>
            </a:r>
            <a:r>
              <a:rPr lang="en-US" altLang="en-US" sz="900" dirty="0" smtClean="0">
                <a:ea typeface="ヒラギノ角ゴ Pro W3" pitchFamily="-112" charset="-128"/>
              </a:rPr>
              <a:t>, thus providing compatibility</a:t>
            </a:r>
            <a:r>
              <a:rPr lang="en-US" altLang="en-US" sz="900" baseline="0" dirty="0" smtClean="0">
                <a:ea typeface="ヒラギノ角ゴ Pro W3" pitchFamily="-112" charset="-128"/>
              </a:rPr>
              <a:t> </a:t>
            </a:r>
            <a:r>
              <a:rPr lang="en-US" altLang="en-US" sz="900" dirty="0" smtClean="0">
                <a:ea typeface="ヒラギノ角ゴ Pro W3" pitchFamily="-112" charset="-128"/>
              </a:rPr>
              <a:t>standards for sharing certificates and CRLs between CAs and end-entities in different PKIs. The PKIX profile of the X.509 v3 PKC describes</a:t>
            </a:r>
            <a:r>
              <a:rPr lang="en-US" altLang="en-US" sz="900" baseline="0" dirty="0" smtClean="0">
                <a:ea typeface="ヒラギノ角ゴ Pro W3" pitchFamily="-112" charset="-128"/>
              </a:rPr>
              <a:t> </a:t>
            </a:r>
            <a:r>
              <a:rPr lang="en-US" altLang="en-US" sz="900" dirty="0" smtClean="0">
                <a:ea typeface="ヒラギノ角ゴ Pro W3" pitchFamily="-112" charset="-128"/>
              </a:rPr>
              <a:t>the contents, required extensions, optional extensions, and extensions that need not be implemented. The PKIX profile suggests a range of</a:t>
            </a:r>
            <a:r>
              <a:rPr lang="en-US" altLang="en-US" sz="900" baseline="0" dirty="0" smtClean="0">
                <a:ea typeface="ヒラギノ角ゴ Pro W3" pitchFamily="-112" charset="-128"/>
              </a:rPr>
              <a:t> </a:t>
            </a:r>
            <a:r>
              <a:rPr lang="en-US" altLang="en-US" sz="900" dirty="0" smtClean="0">
                <a:ea typeface="ヒラギノ角ゴ Pro W3" pitchFamily="-112" charset="-128"/>
              </a:rPr>
              <a:t>values for many extensions. In addition, PKIX provides a profile for version 2 CRLs, allowing different PKIs to share revocation information.</a:t>
            </a:r>
          </a:p>
          <a:p>
            <a:pPr marL="228600" indent="-228600">
              <a:buFont typeface="+mj-lt"/>
              <a:buAutoNum type="arabicPeriod"/>
            </a:pPr>
            <a:r>
              <a:rPr lang="en-US" altLang="en-US" sz="900" i="1" dirty="0" smtClean="0">
                <a:ea typeface="ヒラギノ角ゴ Pro W3" pitchFamily="-112" charset="-128"/>
              </a:rPr>
              <a:t>PKIX provides certificate management message formats and protocols, defining the data structures, management messages, and management functions for PKIs</a:t>
            </a:r>
            <a:r>
              <a:rPr lang="en-US" altLang="en-US" sz="900" dirty="0" smtClean="0">
                <a:ea typeface="ヒラギノ角ゴ Pro W3" pitchFamily="-112" charset="-128"/>
              </a:rPr>
              <a:t>. The working group also addresses the assumptions and restrictions of their protocols. This standard identifies the protocols necessary to support online interactions between entities in the PKIX model. The management protocols support functions for entity registration, initialization of the certificate (possibly key-pair generation), issuance of the certificate, key-pair update, certificate revocation, cross-certification (between CAs), and key-pair recovery if available.</a:t>
            </a:r>
          </a:p>
          <a:p>
            <a:pPr marL="228600" indent="-228600">
              <a:buFont typeface="+mj-lt"/>
              <a:buAutoNum type="arabicPeriod"/>
            </a:pPr>
            <a:r>
              <a:rPr lang="en-US" altLang="en-US" sz="900" i="1" dirty="0" smtClean="0">
                <a:ea typeface="ヒラギノ角ゴ Pro W3" pitchFamily="-112" charset="-128"/>
              </a:rPr>
              <a:t>PKIX outlines certificate policies and certification practices statements (CPSs), establishing the relationship between policies and CPSs.</a:t>
            </a:r>
            <a:r>
              <a:rPr lang="en-US" altLang="en-US" sz="900" dirty="0" smtClean="0">
                <a:ea typeface="ヒラギノ角ゴ Pro W3" pitchFamily="-112" charset="-128"/>
              </a:rPr>
              <a:t> A policy is a set of rules that helps determine the applicability of a certificate to an end-entity. For example, a certificate for handling routine information would probably have a policy on creation, storage, and management of key pairs quite different from a policy for certificates used in financial transactions, due to the sensitivity of the financial information. A CPS explains the practices used by a CA to issue certificates. In other words, the CPS is the method used to get the certificate, while the policy defines some characteristics of the certificate and how it will be handled and used.</a:t>
            </a:r>
          </a:p>
          <a:p>
            <a:pPr marL="228600" indent="-228600">
              <a:buFont typeface="+mj-lt"/>
              <a:buAutoNum type="arabicPeriod"/>
            </a:pPr>
            <a:r>
              <a:rPr lang="en-US" altLang="en-US" sz="900" i="1" dirty="0" smtClean="0">
                <a:ea typeface="ヒラギノ角ゴ Pro W3" pitchFamily="-112" charset="-128"/>
              </a:rPr>
              <a:t>PKIX specifies operational protocols, defining the protocols for certificate handling</a:t>
            </a:r>
            <a:r>
              <a:rPr lang="en-US" altLang="en-US" sz="900" dirty="0" smtClean="0">
                <a:ea typeface="ヒラギノ角ゴ Pro W3" pitchFamily="-112" charset="-128"/>
              </a:rPr>
              <a:t>. In particular, protocol definitions are specified for using File Transfer Protocol (FTP) and Hypertext Transfer Protocol (HTTP) to retrieve certificates from repositories. These are the most common protocols for applications to use when retrieving certificates.</a:t>
            </a:r>
          </a:p>
          <a:p>
            <a:pPr marL="228600" indent="-228600">
              <a:buFont typeface="+mj-lt"/>
              <a:buAutoNum type="arabicPeriod"/>
            </a:pPr>
            <a:r>
              <a:rPr lang="en-US" altLang="en-US" sz="900" i="1" dirty="0" smtClean="0">
                <a:ea typeface="ヒラギノ角ゴ Pro W3" pitchFamily="-112" charset="-128"/>
              </a:rPr>
              <a:t>PKIX includes time-stamping and data certification and validation services, which are areas of interest to the PKIX working group, and which will probably grow in use over time</a:t>
            </a:r>
            <a:r>
              <a:rPr lang="en-US" altLang="en-US" sz="900" dirty="0" smtClean="0">
                <a:ea typeface="ヒラギノ角ゴ Pro W3" pitchFamily="-112" charset="-128"/>
              </a:rPr>
              <a:t>. A time stamp authority (TSA) certifies that a particular entity existed at a particular time. A Data Validation and Certification Server (DVCS) certifies the validity of signed documents, PKCs, and the possession or existence of data. These capabilities support nonrepudiation requirements and are considered building blocks for a nonrepudiation service.</a:t>
            </a: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6170DD08-14CD-4563-9AB3-2E630EBB9026}" type="slidenum">
              <a:rPr lang="en-US" altLang="en-US" smtClean="0"/>
              <a:pPr eaLnBrk="1" hangingPunct="1"/>
              <a:t>12</a:t>
            </a:fld>
            <a:endParaRPr lang="en-US" altLang="en-US" dirty="0" smtClean="0"/>
          </a:p>
        </p:txBody>
      </p:sp>
    </p:spTree>
    <p:extLst>
      <p:ext uri="{BB962C8B-B14F-4D97-AF65-F5344CB8AC3E}">
        <p14:creationId xmlns:p14="http://schemas.microsoft.com/office/powerpoint/2010/main" val="66698252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Different zones are designed to provide layers of defense, with the outermost layers providing basic protection and the innermost layers providing the highest level of protection. A constant issue is that accessibility tends to be inversely related to level of protection, so it is more difficult to provide complete protection and unfettered access at the same time. Trade-offs between access and security are handled through zones, with successive zones guarded by firewalls enforcing ever-increasingly strict security policies.</a:t>
            </a:r>
          </a:p>
          <a:p>
            <a:endParaRPr lang="en-US" altLang="en-US" dirty="0" smtClean="0">
              <a:ea typeface="ヒラギノ角ゴ Pro W3" pitchFamily="-112" charset="-128"/>
            </a:endParaRPr>
          </a:p>
          <a:p>
            <a:r>
              <a:rPr lang="en-US" altLang="en-US" dirty="0" smtClean="0">
                <a:ea typeface="ヒラギノ角ゴ Pro W3" pitchFamily="-112" charset="-128"/>
              </a:rPr>
              <a:t>Once inside the inner, secure network, separate branches are frequently carved out to provide specific functionality; under this heading, we will also discuss intranets, extranets, flat networks, enclaves, virtual LANs (VLANs), and zones and conduits.</a:t>
            </a: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1EB3C3B7-7ED7-4165-B262-6FF3171636D8}" type="slidenum">
              <a:rPr lang="en-US" altLang="en-US" smtClean="0"/>
              <a:pPr eaLnBrk="1" hangingPunct="1"/>
              <a:t>123</a:t>
            </a:fld>
            <a:endParaRPr lang="en-US" altLang="en-US" smtClean="0"/>
          </a:p>
        </p:txBody>
      </p:sp>
    </p:spTree>
    <p:extLst>
      <p:ext uri="{BB962C8B-B14F-4D97-AF65-F5344CB8AC3E}">
        <p14:creationId xmlns:p14="http://schemas.microsoft.com/office/powerpoint/2010/main" val="41975194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ea typeface="ヒラギノ角ゴ Pro W3" pitchFamily="-112" charset="-128"/>
              </a:rPr>
              <a:t>Exam Tip</a:t>
            </a:r>
            <a:r>
              <a:rPr lang="en-US" altLang="en-US" dirty="0" smtClean="0">
                <a:ea typeface="ヒラギノ角ゴ Pro W3" pitchFamily="-112" charset="-128"/>
              </a:rPr>
              <a:t>: DMZs act as a buffer zone between unprotected areas of a network (the Internet) and protected areas (sensitive company data stores), allowing for the monitoring and regulation of traffic between these two zones.</a:t>
            </a: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1EB3C3B7-7ED7-4165-B262-6FF3171636D8}" type="slidenum">
              <a:rPr lang="en-US" altLang="en-US" smtClean="0"/>
              <a:pPr eaLnBrk="1" hangingPunct="1"/>
              <a:t>124</a:t>
            </a:fld>
            <a:endParaRPr lang="en-US" altLang="en-US" smtClean="0"/>
          </a:p>
        </p:txBody>
      </p:sp>
    </p:spTree>
    <p:extLst>
      <p:ext uri="{BB962C8B-B14F-4D97-AF65-F5344CB8AC3E}">
        <p14:creationId xmlns:p14="http://schemas.microsoft.com/office/powerpoint/2010/main" val="117300159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dirty="0" smtClean="0">
                <a:ea typeface="ヒラギノ角ゴ Pro W3" pitchFamily="-112" charset="-128"/>
              </a:rPr>
              <a:t>It is important to note that typically only filtered Internet traffic is allowed into the DMZ. For example, an organization hosting a web server and an FTP server in its DMZ may want the public to be able to “see” those services but nothing else. In that case the firewall may allow FTP, HTTP, and HTTPS traffic into the DMZ from the Internet and then filter out everything else.</a:t>
            </a:r>
          </a:p>
          <a:p>
            <a:endParaRPr lang="en-US" altLang="en-US" sz="1100" dirty="0" smtClean="0">
              <a:ea typeface="ヒラギノ角ゴ Pro W3" pitchFamily="-112" charset="-128"/>
            </a:endParaRPr>
          </a:p>
          <a:p>
            <a:r>
              <a:rPr lang="en-US" sz="1100" i="0" kern="1200" dirty="0" smtClean="0">
                <a:solidFill>
                  <a:schemeClr val="tx1"/>
                </a:solidFill>
                <a:effectLst/>
                <a:latin typeface="Arial" charset="0"/>
                <a:ea typeface="ヒラギノ角ゴ Pro W3" pitchFamily="-111" charset="-128"/>
              </a:rPr>
              <a:t>Special attention should be paid to the security settings of network devices placed in the DMZ, and they should be considered at all times to be at risk for compromise by unauthorized use. A common industry term, </a:t>
            </a:r>
            <a:r>
              <a:rPr lang="en-US" sz="1100" i="1" kern="1200" dirty="0" smtClean="0">
                <a:solidFill>
                  <a:schemeClr val="tx1"/>
                </a:solidFill>
                <a:effectLst/>
                <a:latin typeface="Arial" charset="0"/>
                <a:ea typeface="ヒラギノ角ゴ Pro W3" pitchFamily="-111" charset="-128"/>
              </a:rPr>
              <a:t>hardened operating system, </a:t>
            </a:r>
            <a:r>
              <a:rPr lang="en-US" sz="1100" i="0" kern="1200" dirty="0" smtClean="0">
                <a:solidFill>
                  <a:schemeClr val="tx1"/>
                </a:solidFill>
                <a:effectLst/>
                <a:latin typeface="Arial" charset="0"/>
                <a:ea typeface="ヒラギノ角ゴ Pro W3" pitchFamily="-111" charset="-128"/>
              </a:rPr>
              <a:t>applies to machines whose functionality is locked down to preserve security—unnecessary services and software are removed or disabled, functions are limited, and so on. This approach needs to be applied to the machines in the DMZ, and although it means that their functionality is limited, such precautions ensure that the machines will work properly in a less-secure environment.</a:t>
            </a:r>
          </a:p>
          <a:p>
            <a:endParaRPr lang="en-US" altLang="en-US" sz="1100" i="0" kern="1200" dirty="0" smtClean="0">
              <a:solidFill>
                <a:schemeClr val="tx1"/>
              </a:solidFill>
              <a:effectLst/>
              <a:latin typeface="Arial" charset="0"/>
              <a:ea typeface="ヒラギノ角ゴ Pro W3" pitchFamily="-111" charset="-128"/>
            </a:endParaRPr>
          </a:p>
          <a:p>
            <a:r>
              <a:rPr lang="en-US" sz="1100" i="0" kern="1200" dirty="0" smtClean="0">
                <a:solidFill>
                  <a:schemeClr val="tx1"/>
                </a:solidFill>
                <a:effectLst/>
                <a:latin typeface="Arial" charset="0"/>
                <a:ea typeface="ヒラギノ角ゴ Pro W3" pitchFamily="-111" charset="-128"/>
              </a:rPr>
              <a:t>Many types of servers belong in this area, including web servers that are serving content to Internet users, as well as remote access servers and external e-mail servers. In general, any server directly accessed from the outside, untrusted Internet zone needs to be in the DMZ. Other servers should not be placed in the DMZ. Domain name servers for your inner, trusted network and database servers that house corporate databases should not be accessible from the outside. Application servers, file servers, print servers—all of the standard servers used in the trusted network—should be behind both firewalls and the routers and switches used to connect these machines. The idea behind the use of the DMZ topology is to provide publicly visible services without allowing untrusted users access to your internal network.</a:t>
            </a:r>
            <a:endParaRPr lang="en-US" altLang="en-US" sz="1100" dirty="0" smtClean="0">
              <a:ea typeface="ヒラギノ角ゴ Pro W3" pitchFamily="-112" charset="-128"/>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1EB3C3B7-7ED7-4165-B262-6FF3171636D8}" type="slidenum">
              <a:rPr lang="en-US" altLang="en-US" smtClean="0"/>
              <a:pPr eaLnBrk="1" hangingPunct="1"/>
              <a:t>125</a:t>
            </a:fld>
            <a:endParaRPr lang="en-US" altLang="en-US" dirty="0" smtClean="0"/>
          </a:p>
        </p:txBody>
      </p:sp>
    </p:spTree>
    <p:extLst>
      <p:ext uri="{BB962C8B-B14F-4D97-AF65-F5344CB8AC3E}">
        <p14:creationId xmlns:p14="http://schemas.microsoft.com/office/powerpoint/2010/main" val="264896543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demarcate the zones and enforce separation, a firewall is used on each side of the DMZ. The area between these firewalls is accessible from either the inner, secure network or the Internet. The firewalls are specifically designed to prevent access across the DMZ directly, from the Internet to the inner, secure network.</a:t>
            </a:r>
          </a:p>
          <a:p>
            <a:endParaRPr lang="en-US" dirty="0" smtClean="0"/>
          </a:p>
          <a:p>
            <a:r>
              <a:rPr lang="en-US" dirty="0" smtClean="0"/>
              <a:t>This</a:t>
            </a:r>
            <a:r>
              <a:rPr lang="en-US" baseline="0" dirty="0" smtClean="0"/>
              <a:t> f</a:t>
            </a:r>
            <a:r>
              <a:rPr lang="en-US" dirty="0" smtClean="0"/>
              <a:t>igure illustrates these zones as caused by firewall placement. The firewalls are specifically designed to prevent access across the DMZ directly, from the Internet to the inner, secure network. It is important to note that typically only filtered Internet traffic is allowed into the DMZ. For example, an organization hosting a web server and an FTP server in its DMZ may want the public to be able to “see” those services but nothing else. In that case the firewall may allow FTP, HTTP, and HTTPS traffic into the DMZ from the Internet and then filter out everything else.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126</a:t>
            </a:fld>
            <a:endParaRPr lang="en-US" altLang="en-US" dirty="0"/>
          </a:p>
        </p:txBody>
      </p:sp>
    </p:spTree>
    <p:extLst>
      <p:ext uri="{BB962C8B-B14F-4D97-AF65-F5344CB8AC3E}">
        <p14:creationId xmlns:p14="http://schemas.microsoft.com/office/powerpoint/2010/main" val="215561348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The Internet is a worldwide connection of networks and is used to transport e-mail, files, financial records, remote access—you name it—from one</a:t>
            </a:r>
          </a:p>
          <a:p>
            <a:r>
              <a:rPr lang="en-US" altLang="en-US" dirty="0" smtClean="0">
                <a:ea typeface="ヒラギノ角ゴ Pro W3" pitchFamily="-112" charset="-128"/>
              </a:rPr>
              <a:t>network to another. The Internet is not a single network, but a series of interconnected networks that allows protocols to operate and enable data to flow across it. This means that even if your network doesn’t have direct contact with a resource, as long as a neighbor, or a neighbor’s neighbor, and </a:t>
            </a:r>
            <a:r>
              <a:rPr lang="en-US" sz="1200" i="0" kern="1200" dirty="0" smtClean="0">
                <a:solidFill>
                  <a:schemeClr val="tx1"/>
                </a:solidFill>
                <a:effectLst/>
                <a:latin typeface="Arial" charset="0"/>
                <a:ea typeface="ヒラギノ角ゴ Pro W3" pitchFamily="-111" charset="-128"/>
                <a:cs typeface="ヒラギノ角ゴ Pro W3" pitchFamily="-111" charset="-128"/>
              </a:rPr>
              <a:t>so on, can get there, so can you. This large web allows users almost infinite ability to communicate between systems.</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Because everything and everyone can access this interconnected web and it is outside of your control and ability to enforce security policies, the Internet should be considered an untrusted network. A firewall should exist at any connection between your trusted network and the Internet. This is not to imply that the Internet is a bad thing—it is a great resource for all networks and adds significant functionality to our computing environments.</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term World Wide Web (WWW) is frequently used synonymously to represent the Internet, but the WWW is actually just one set of services available via the Internet. WWW or “the Web” is more specifically the Hypertext Transfer Protocol (HTTP)–based services that are made available over the Internet. This can include a variety of actual services and content, including text files, pictures, streaming audio and video, and even viruses and worms.</a:t>
            </a:r>
            <a:endParaRPr lang="en-US" altLang="en-US" dirty="0" smtClean="0">
              <a:ea typeface="ヒラギノ角ゴ Pro W3" pitchFamily="-112" charset="-128"/>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5FFA1593-0F71-417A-975F-AFF91057FC2D}" type="slidenum">
              <a:rPr lang="en-US" altLang="en-US" smtClean="0"/>
              <a:pPr eaLnBrk="1" hangingPunct="1"/>
              <a:t>127</a:t>
            </a:fld>
            <a:endParaRPr lang="en-US" altLang="en-US" smtClean="0"/>
          </a:p>
        </p:txBody>
      </p:sp>
    </p:spTree>
    <p:extLst>
      <p:ext uri="{BB962C8B-B14F-4D97-AF65-F5344CB8AC3E}">
        <p14:creationId xmlns:p14="http://schemas.microsoft.com/office/powerpoint/2010/main" val="238999403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ea typeface="ヒラギノ角ゴ Pro W3" pitchFamily="-112" charset="-128"/>
              </a:rPr>
              <a:t>Exam Tip:</a:t>
            </a:r>
            <a:r>
              <a:rPr lang="en-US" altLang="en-US" dirty="0" smtClean="0">
                <a:ea typeface="ヒラギノ角ゴ Pro W3" pitchFamily="-112" charset="-128"/>
              </a:rPr>
              <a:t> An intranet is a private, internal network that uses common network technologies (such as HTTP, FTP, and so on) to share information and provide resources to organizational users.</a:t>
            </a:r>
          </a:p>
          <a:p>
            <a:endParaRPr lang="en-US" altLang="en-US" dirty="0" smtClean="0">
              <a:ea typeface="ヒラギノ角ゴ Pro W3" pitchFamily="-112" charset="-128"/>
            </a:endParaRPr>
          </a:p>
          <a:p>
            <a:r>
              <a:rPr lang="en-US" altLang="en-US" dirty="0" smtClean="0">
                <a:ea typeface="ヒラギノ角ゴ Pro W3" pitchFamily="-112" charset="-128"/>
              </a:rPr>
              <a:t>Typically referred to as </a:t>
            </a:r>
            <a:r>
              <a:rPr lang="en-US" altLang="en-US" i="1" dirty="0" smtClean="0">
                <a:ea typeface="ヒラギノ角ゴ Pro W3" pitchFamily="-112" charset="-128"/>
              </a:rPr>
              <a:t>campus </a:t>
            </a:r>
            <a:r>
              <a:rPr lang="en-US" altLang="en-US" dirty="0" smtClean="0">
                <a:ea typeface="ヒラギノ角ゴ Pro W3" pitchFamily="-112" charset="-128"/>
              </a:rPr>
              <a:t>or</a:t>
            </a:r>
            <a:r>
              <a:rPr lang="en-US" altLang="en-US" i="1" dirty="0" smtClean="0">
                <a:ea typeface="ヒラギノ角ゴ Pro W3" pitchFamily="-112" charset="-128"/>
              </a:rPr>
              <a:t> corporate</a:t>
            </a:r>
            <a:r>
              <a:rPr lang="en-US" altLang="en-US" dirty="0" smtClean="0">
                <a:ea typeface="ヒラギノ角ゴ Pro W3" pitchFamily="-112" charset="-128"/>
              </a:rPr>
              <a:t> networks, intranets are used every day in companies around the world.</a:t>
            </a:r>
            <a:r>
              <a:rPr lang="en-US" altLang="en-US" baseline="0" dirty="0" smtClean="0">
                <a:ea typeface="ヒラギノ角ゴ Pro W3" pitchFamily="-112"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An intranet allows a developer and a user the full set of protocols—HTTP, FTP, instant messaging, and so on—that is offered on the Internet, but with the added advantage of trust from the network security. Content on intranet web servers is not available over the Internet to untrusted users. This layer of security offers a significant amount of control and regulation, allowing users to fulfill business functionality while ensuring security.</a:t>
            </a:r>
            <a:endParaRPr lang="en-US" altLang="en-US" dirty="0" smtClean="0">
              <a:ea typeface="ヒラギノ角ゴ Pro W3" pitchFamily="-112" charset="-128"/>
            </a:endParaRPr>
          </a:p>
          <a:p>
            <a:endParaRPr lang="en-US" altLang="en-US" dirty="0" smtClean="0">
              <a:ea typeface="ヒラギノ角ゴ Pro W3" pitchFamily="-112" charset="-128"/>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E41F2A5D-E44A-4F91-B45E-AD44DE3B74ED}" type="slidenum">
              <a:rPr lang="en-US" altLang="en-US" smtClean="0"/>
              <a:pPr eaLnBrk="1" hangingPunct="1"/>
              <a:t>128</a:t>
            </a:fld>
            <a:endParaRPr lang="en-US" altLang="en-US" smtClean="0"/>
          </a:p>
        </p:txBody>
      </p:sp>
    </p:spTree>
    <p:extLst>
      <p:ext uri="{BB962C8B-B14F-4D97-AF65-F5344CB8AC3E}">
        <p14:creationId xmlns:p14="http://schemas.microsoft.com/office/powerpoint/2010/main" val="141122938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Two methods can be used to make information available to outside users: Duplication of information onto machines in the DMZ can make it available to other users. Proper security checks and controls should be made prior to duplicating the material to ensure security policies concerning specific data availability are being followed. Alternatively, extranets (discussed in the next section) can be used to publish material to trusted partners.</a:t>
            </a:r>
          </a:p>
          <a:p>
            <a:endParaRPr lang="en-US" altLang="en-US" dirty="0" smtClean="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Should users inside the intranet require access to information from the Internet, a proxy server can be used to mask the requestor’s location. This helps secure the intranet from outside mapping of its actual topology. All Internet requests go to the proxy server. If a request passes filtering requirements, the proxy server, assuming it is also a cache server, looks in its local cache of previously downloaded web pages. If it finds the page in its cache, it returns the page to the requestor without needing to send the request to the Internet. If the page is not in the cache, the proxy server, acting as a client on behalf of the user, uses one of its own IP addresses to request the page from the Internet. When the page is returned, the proxy server relates it to the original request and forwards it on to the user. This masks the user’s IP address from the Internet. Proxy servers can perform several functions for a firm; for example, they can monitor traffic requests, eliminating improper requests such as inappropriate content for work. They can also act as a cache server, cutting down on outside network requests for the same object. Finally, proxy servers protect the identity of internal IP addresses using NAT, although this function can also be accomplished through a router or firewall using NAT as well.</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dirty="0" smtClean="0">
              <a:ea typeface="ヒラギノ角ゴ Pro W3" pitchFamily="-112" charset="-128"/>
            </a:endParaRPr>
          </a:p>
          <a:p>
            <a:endParaRPr lang="en-US" altLang="en-US" dirty="0" smtClean="0">
              <a:ea typeface="ヒラギノ角ゴ Pro W3" pitchFamily="-112" charset="-128"/>
            </a:endParaRPr>
          </a:p>
          <a:p>
            <a:endParaRPr lang="en-US" altLang="en-US" dirty="0" smtClean="0">
              <a:ea typeface="ヒラギノ角ゴ Pro W3" pitchFamily="-112" charset="-128"/>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E41F2A5D-E44A-4F91-B45E-AD44DE3B74ED}" type="slidenum">
              <a:rPr lang="en-US" altLang="en-US" smtClean="0"/>
              <a:pPr eaLnBrk="1" hangingPunct="1"/>
              <a:t>129</a:t>
            </a:fld>
            <a:endParaRPr lang="en-US" altLang="en-US" smtClean="0"/>
          </a:p>
        </p:txBody>
      </p:sp>
    </p:spTree>
    <p:extLst>
      <p:ext uri="{BB962C8B-B14F-4D97-AF65-F5344CB8AC3E}">
        <p14:creationId xmlns:p14="http://schemas.microsoft.com/office/powerpoint/2010/main" val="419690933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ea typeface="ヒラギノ角ゴ Pro W3" pitchFamily="-112" charset="-128"/>
              </a:rPr>
              <a:t>Exam Tip:</a:t>
            </a:r>
            <a:r>
              <a:rPr lang="en-US" altLang="en-US" dirty="0" smtClean="0">
                <a:ea typeface="ヒラギノ角ゴ Pro W3" pitchFamily="-112" charset="-128"/>
              </a:rPr>
              <a:t> An extranet is a semiprivate network that uses common network technologies (such as HTTP, FTP, and so on) to share information and provide resources to business partners. Extranets can be accessed by more than one company, because they share information between organizations.</a:t>
            </a:r>
          </a:p>
          <a:p>
            <a:endParaRPr lang="en-US" altLang="en-US" dirty="0" smtClean="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use of the term </a:t>
            </a:r>
            <a:r>
              <a:rPr lang="en-US" sz="1200" i="1" kern="1200" dirty="0" smtClean="0">
                <a:solidFill>
                  <a:schemeClr val="tx1"/>
                </a:solidFill>
                <a:effectLst/>
                <a:latin typeface="Arial" charset="0"/>
                <a:ea typeface="ヒラギノ角ゴ Pro W3" pitchFamily="-111" charset="-128"/>
                <a:cs typeface="ヒラギノ角ゴ Pro W3" pitchFamily="-111" charset="-128"/>
              </a:rPr>
              <a:t>extranet </a:t>
            </a:r>
            <a:r>
              <a:rPr lang="en-US" sz="1200" i="0" kern="1200" dirty="0" smtClean="0">
                <a:solidFill>
                  <a:schemeClr val="tx1"/>
                </a:solidFill>
                <a:effectLst/>
                <a:latin typeface="Arial" charset="0"/>
                <a:ea typeface="ヒラギノ角ゴ Pro W3" pitchFamily="-111" charset="-128"/>
                <a:cs typeface="ヒラギノ角ゴ Pro W3" pitchFamily="-111" charset="-128"/>
              </a:rPr>
              <a:t>implies both privacy and security. Privacy is required for many communications, and security is needed to prevent unauthorized use and events from occurring. Both of these functions can be achieved through the use of technologies described in this chapter and other chapters in this book. Proper firewall management, remote access, encryption, authentication, and secure tunnels across public networks are all methods used to ensure privacy and security for extranets.</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dirty="0" smtClean="0">
              <a:ea typeface="ヒラギノ角ゴ Pro W3" pitchFamily="-112" charset="-128"/>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0AEB82CF-78A2-49AD-8B13-031A408261A2}" type="slidenum">
              <a:rPr lang="en-US" altLang="en-US" smtClean="0"/>
              <a:pPr eaLnBrk="1" hangingPunct="1"/>
              <a:t>130</a:t>
            </a:fld>
            <a:endParaRPr lang="en-US" altLang="en-US" smtClean="0"/>
          </a:p>
        </p:txBody>
      </p:sp>
    </p:spTree>
    <p:extLst>
      <p:ext uri="{BB962C8B-B14F-4D97-AF65-F5344CB8AC3E}">
        <p14:creationId xmlns:p14="http://schemas.microsoft.com/office/powerpoint/2010/main" val="93115967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networks have become more complex, with multiple layers of tiers and interconnections, a problem can arise in connectivity. One of the limitations of the Spanning Tree Protocol (STP) is its inability to manage Layer 2 traffic efficiently across highly complex networks. STP was created to prevent loops in Layer 2 networks and has been improved to the current version of Rapid Spanning Tree Protocol (RSTP). RSTP creates a spanning tree within the network of Layer 2 switches, disabling links that are not part of the spanning tree. RSTP, IEEE 802.1w, provides a more rapid convergence to a new spanning tree solution after topology changes are detected. The problem with the spanning tree algorithms is that the network traffic is interrupted while the system recalculates and reconfigures. These disruptions can cause problems in network efficiencies and have led to a push for flat network designs, which avoid packet-looping issues through an architecture that does not have tiers.</a:t>
            </a:r>
          </a:p>
          <a:p>
            <a:endParaRPr lang="en-US" dirty="0" smtClean="0"/>
          </a:p>
          <a:p>
            <a:r>
              <a:rPr lang="en-US" dirty="0" smtClean="0"/>
              <a:t>One name associated with flat network topologies is network fabric, a term meant to describe a flat, depthless network. These are becoming increasingly popular in data centers, and other areas of high traffic density, as they can offer increased throughput and lower levels of network jitter and other disruptions. While this is good for efficiency of network operations, this “everyone can talk to everyone” idea is problematic with respect to security.</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131</a:t>
            </a:fld>
            <a:endParaRPr lang="en-US" altLang="en-US" dirty="0"/>
          </a:p>
        </p:txBody>
      </p:sp>
    </p:spTree>
    <p:extLst>
      <p:ext uri="{BB962C8B-B14F-4D97-AF65-F5344CB8AC3E}">
        <p14:creationId xmlns:p14="http://schemas.microsoft.com/office/powerpoint/2010/main" val="6346519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Modern networks, with their increasingly complex connections, result in systems where navigation can become complex between nodes. Just as a DMZ-based architecture allows for differing levels of trust, the isolation of specific pieces of the network using security rules can provide differing trust environments.</a:t>
            </a:r>
          </a:p>
          <a:p>
            <a:endParaRPr lang="en-US" dirty="0" smtClean="0"/>
          </a:p>
          <a:p>
            <a:r>
              <a:rPr lang="en-US" dirty="0" smtClean="0"/>
              <a:t>A variety of security mechanisms can be employed to create a secure enclave. Layer 2 addressing (subnetting) can be employed, making direct addressability an issue. Firewalls, routers, and application-level proxies can be employed to screen packets before entry or exit from the enclave. Even the people side of the system can be restricted through the use of a special set of sysadmins to manage the systems.</a:t>
            </a:r>
          </a:p>
          <a:p>
            <a:endParaRPr lang="en-US" dirty="0" smtClean="0"/>
          </a:p>
          <a:p>
            <a:r>
              <a:rPr lang="en-US" dirty="0" smtClean="0"/>
              <a:t>Enclaves are an important tool in modern secure network design.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132</a:t>
            </a:fld>
            <a:endParaRPr lang="en-US" altLang="en-US" dirty="0"/>
          </a:p>
        </p:txBody>
      </p:sp>
    </p:spTree>
    <p:extLst>
      <p:ext uri="{BB962C8B-B14F-4D97-AF65-F5344CB8AC3E}">
        <p14:creationId xmlns:p14="http://schemas.microsoft.com/office/powerpoint/2010/main" val="815174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6170DD08-14CD-4563-9AB3-2E630EBB9026}" type="slidenum">
              <a:rPr lang="en-US" altLang="en-US" smtClean="0"/>
              <a:pPr eaLnBrk="1" hangingPunct="1"/>
              <a:t>13</a:t>
            </a:fld>
            <a:endParaRPr lang="en-US" altLang="en-US" dirty="0" smtClean="0"/>
          </a:p>
        </p:txBody>
      </p:sp>
    </p:spTree>
    <p:extLst>
      <p:ext uri="{BB962C8B-B14F-4D97-AF65-F5344CB8AC3E}">
        <p14:creationId xmlns:p14="http://schemas.microsoft.com/office/powerpoint/2010/main" val="352570889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shows a network design with a standard two-firewall implementation of a DMZ. On the internal side of the network, multiple firewalls can be seen, carving off individual security enclaves, zones where the same security rules apply. Common enclaves include those for high-security databases, low-security users (call centers), public-facing kiosks, and the management interfaces to servers and network devices. Having each of these in its own zone provides for more security control. On the management layer, using a nonroutable IP address scheme for all of the interfaces prevents them from being directly accessed from the Internet.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133</a:t>
            </a:fld>
            <a:endParaRPr lang="en-US" altLang="en-US" dirty="0"/>
          </a:p>
        </p:txBody>
      </p:sp>
    </p:spTree>
    <p:extLst>
      <p:ext uri="{BB962C8B-B14F-4D97-AF65-F5344CB8AC3E}">
        <p14:creationId xmlns:p14="http://schemas.microsoft.com/office/powerpoint/2010/main" val="322577893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A LAN is a set of devices with similar functionality and similar communication needs, typically co-located and operated off a single switch. This is the lowest level of a network hierarchy and defines the domain for certain protocols at the data link layer for communication.</a:t>
            </a: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66976EE5-3952-4CED-B0C6-DB8A09111CE6}" type="slidenum">
              <a:rPr lang="en-US" altLang="en-US" smtClean="0"/>
              <a:pPr eaLnBrk="1" hangingPunct="1"/>
              <a:t>134</a:t>
            </a:fld>
            <a:endParaRPr lang="en-US" altLang="en-US" smtClean="0"/>
          </a:p>
        </p:txBody>
      </p:sp>
    </p:spTree>
    <p:extLst>
      <p:ext uri="{BB962C8B-B14F-4D97-AF65-F5344CB8AC3E}">
        <p14:creationId xmlns:p14="http://schemas.microsoft.com/office/powerpoint/2010/main" val="40615924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B10274FA-847F-4761-9A48-7FF953640F5A}" type="slidenum">
              <a:rPr lang="en-US" altLang="en-US" smtClean="0"/>
              <a:pPr eaLnBrk="1" hangingPunct="1"/>
              <a:t>135</a:t>
            </a:fld>
            <a:endParaRPr lang="en-US" altLang="en-US" smtClean="0"/>
          </a:p>
        </p:txBody>
      </p:sp>
    </p:spTree>
    <p:extLst>
      <p:ext uri="{BB962C8B-B14F-4D97-AF65-F5344CB8AC3E}">
        <p14:creationId xmlns:p14="http://schemas.microsoft.com/office/powerpoint/2010/main" val="404260358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trunk-based connection between switches allows packets from a single VLAN to travel between switches, as shown in this</a:t>
            </a:r>
            <a:r>
              <a:rPr lang="en-US" baseline="0" dirty="0" smtClean="0"/>
              <a:t> figure. </a:t>
            </a:r>
            <a:r>
              <a:rPr lang="en-US" altLang="en-US" dirty="0" smtClean="0">
                <a:ea typeface="ヒラギノ角ゴ Pro W3" pitchFamily="-112" charset="-128"/>
              </a:rPr>
              <a:t>Two trunks are shown in the figure: VLAN 10 is implemented with one trunk and VLAN 20 is implemented with the other. Hosts on different VLANs cannot communicate using trunks and thus are switched across the switch network.</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136</a:t>
            </a:fld>
            <a:endParaRPr lang="en-US" altLang="en-US" dirty="0"/>
          </a:p>
        </p:txBody>
      </p:sp>
    </p:spTree>
    <p:extLst>
      <p:ext uri="{BB962C8B-B14F-4D97-AF65-F5344CB8AC3E}">
        <p14:creationId xmlns:p14="http://schemas.microsoft.com/office/powerpoint/2010/main" val="169514532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VLANs are used to divide a single network into multiple subnets based on functionality. This permits accounting and marketing, for example, to share a switch because of proximity yet still have separate traffic domains.</a:t>
            </a:r>
          </a:p>
          <a:p>
            <a:endParaRPr lang="en-US" altLang="en-US" dirty="0" smtClean="0">
              <a:ea typeface="ヒラギノ角ゴ Pro W3" pitchFamily="-112" charset="-128"/>
            </a:endParaRPr>
          </a:p>
          <a:p>
            <a:r>
              <a:rPr lang="en-US" altLang="en-US" dirty="0" smtClean="0">
                <a:ea typeface="ヒラギノ角ゴ Pro W3" pitchFamily="-112" charset="-128"/>
              </a:rPr>
              <a:t>VLANs also allow a network administrator to define a VLAN that has no users and map all of the unused ports to this VLAN (some managed switches allow administrators to simply disable unused ports as well). Then, if an unauthorized user should gain access to the equipment, that user will be unable to use unused ports, as those ports will be securely defined to nothing.</a:t>
            </a: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EBC00BF1-9CE1-40B7-A551-FF40427CE387}" type="slidenum">
              <a:rPr lang="en-US" altLang="en-US" smtClean="0"/>
              <a:pPr eaLnBrk="1" hangingPunct="1"/>
              <a:t>137</a:t>
            </a:fld>
            <a:endParaRPr lang="en-US" altLang="en-US" smtClean="0"/>
          </a:p>
        </p:txBody>
      </p:sp>
    </p:spTree>
    <p:extLst>
      <p:ext uri="{BB962C8B-B14F-4D97-AF65-F5344CB8AC3E}">
        <p14:creationId xmlns:p14="http://schemas.microsoft.com/office/powerpoint/2010/main" val="69781369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terms zones and conduits have specialized meaning in control system networks. Control systems are the computers used to control physical processes, ranging from traffic lights to refineries, manufacturing plants, critical infrastructure, and more. These networks are now being attached to enterprise networks and this will result in the inclusion of control system network terminology into IT/network/security operations terminology. A term commonly used in control system networks is zone.</a:t>
            </a:r>
          </a:p>
          <a:p>
            <a:endParaRPr lang="en-US" dirty="0" smtClean="0"/>
          </a:p>
          <a:p>
            <a:r>
              <a:rPr lang="en-US" dirty="0" smtClean="0"/>
              <a:t>Zones are similar to enclaves in that they have a defined set of common security requirements that differ from outside the zone. The zone is marked on a diagram, indicating the boundary between what is in and outside the zone. All data flows in or out of a zone must be by a defined conduit. The conduit allows a means to focus the security function on the data flows, ensuring the appropriate conditions are met before data enters or leaves a zone.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138</a:t>
            </a:fld>
            <a:endParaRPr lang="en-US" altLang="en-US" dirty="0"/>
          </a:p>
        </p:txBody>
      </p:sp>
    </p:spTree>
    <p:extLst>
      <p:ext uri="{BB962C8B-B14F-4D97-AF65-F5344CB8AC3E}">
        <p14:creationId xmlns:p14="http://schemas.microsoft.com/office/powerpoint/2010/main" val="178901814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Assume, for example, that a company has multiple locations and decides to use the public Internet to connect the networks at these locations. To make these connections secure from outside unauthorized use, the company can employ a VPN connection between the different networks. On each network, an edge device, usually a router or VPN concentrator, connects to another edge device on the other network. Then, using Ipsec protocols, these routers establish a secure, encrypted path between them. This securely encrypted set of packets cannot be read by outside routers; only the addresses of the edge routers are visible. This arrangement acts as a tunnel across the public Internet and establishes a private connection, secure from outside snooping or use.</a:t>
            </a:r>
          </a:p>
          <a:p>
            <a:endParaRPr lang="en-US" altLang="en-US" dirty="0" smtClean="0">
              <a:ea typeface="ヒラギノ角ゴ Pro W3" pitchFamily="-112" charset="-128"/>
            </a:endParaRPr>
          </a:p>
          <a:p>
            <a:r>
              <a:rPr lang="en-US" altLang="en-US" b="1" dirty="0" smtClean="0">
                <a:ea typeface="ヒラギノ角ゴ Pro W3" pitchFamily="-112" charset="-128"/>
              </a:rPr>
              <a:t>Note</a:t>
            </a:r>
            <a:r>
              <a:rPr lang="en-US" altLang="en-US" dirty="0" smtClean="0">
                <a:ea typeface="ヒラギノ角ゴ Pro W3" pitchFamily="-112"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A VPN concentrator is a specialized piece of hardware designed to handle the encryption and decryption required for remote, secure access to an organization’s network.</a:t>
            </a:r>
            <a:endParaRPr lang="en-US" altLang="en-US" dirty="0" smtClean="0">
              <a:ea typeface="ヒラギノ角ゴ Pro W3" pitchFamily="-112" charset="-128"/>
            </a:endParaRPr>
          </a:p>
          <a:p>
            <a:endParaRPr lang="en-US" altLang="en-US" dirty="0" smtClean="0">
              <a:ea typeface="ヒラギノ角ゴ Pro W3" pitchFamily="-112" charset="-128"/>
            </a:endParaRPr>
          </a:p>
          <a:p>
            <a:r>
              <a:rPr lang="en-US" altLang="en-US" dirty="0" smtClean="0">
                <a:ea typeface="ヒラギノ角ゴ Pro W3" pitchFamily="-112" charset="-128"/>
              </a:rPr>
              <a:t>Because of ease of use, low-cost hardware, and strong security, tunnels and the Internet are a combination that will see more use in the future. IPsec, VPN, and tunnels will become a major set of tools for users requiring secure network connections across public segments of networks.</a:t>
            </a: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2CA6BB9D-0CCD-4735-AF43-E6864100166E}" type="slidenum">
              <a:rPr lang="en-US" altLang="en-US" smtClean="0"/>
              <a:pPr eaLnBrk="1" hangingPunct="1"/>
              <a:t>139</a:t>
            </a:fld>
            <a:endParaRPr lang="en-US" altLang="en-US" smtClean="0"/>
          </a:p>
        </p:txBody>
      </p:sp>
    </p:spTree>
    <p:extLst>
      <p:ext uri="{BB962C8B-B14F-4D97-AF65-F5344CB8AC3E}">
        <p14:creationId xmlns:p14="http://schemas.microsoft.com/office/powerpoint/2010/main" val="283335398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example of significant measures of security and confidentiality through encryption and encapsulation methods is a VPN that is established over a public network through the use of a tunnel, connecting a firm’s Boston office to its New York City (NYC) office.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140</a:t>
            </a:fld>
            <a:endParaRPr lang="en-US" altLang="en-US" dirty="0"/>
          </a:p>
        </p:txBody>
      </p:sp>
    </p:spTree>
    <p:extLst>
      <p:ext uri="{BB962C8B-B14F-4D97-AF65-F5344CB8AC3E}">
        <p14:creationId xmlns:p14="http://schemas.microsoft.com/office/powerpoint/2010/main" val="150192515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141</a:t>
            </a:fld>
            <a:endParaRPr lang="en-US" altLang="en-US" dirty="0"/>
          </a:p>
        </p:txBody>
      </p:sp>
    </p:spTree>
    <p:extLst>
      <p:ext uri="{BB962C8B-B14F-4D97-AF65-F5344CB8AC3E}">
        <p14:creationId xmlns:p14="http://schemas.microsoft.com/office/powerpoint/2010/main" val="1568519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142</a:t>
            </a:fld>
            <a:endParaRPr lang="en-US" altLang="en-US" dirty="0"/>
          </a:p>
        </p:txBody>
      </p:sp>
    </p:spTree>
    <p:extLst>
      <p:ext uri="{BB962C8B-B14F-4D97-AF65-F5344CB8AC3E}">
        <p14:creationId xmlns:p14="http://schemas.microsoft.com/office/powerpoint/2010/main" val="952195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PKCs are the most commonly used certificates, but the PKIX working group has been working on two other types of certificates: Attribute Certificates and Qualified Certificates.</a:t>
            </a:r>
          </a:p>
          <a:p>
            <a:endParaRPr lang="en-US" altLang="en-US" dirty="0" smtClean="0">
              <a:ea typeface="ヒラギノ角ゴ Pro W3" pitchFamily="-112" charset="-128"/>
            </a:endParaRPr>
          </a:p>
          <a:p>
            <a:r>
              <a:rPr lang="en-US" altLang="en-US" dirty="0" smtClean="0">
                <a:ea typeface="ヒラギノ角ゴ Pro W3" pitchFamily="-112" charset="-128"/>
              </a:rPr>
              <a:t>An Attribute Certificate (AC) is used to grant permissions using rule-based, role-based, and rank-based access controls. ACs are used to implement a privilege management infrastructure (PMI). In a PMI, an entity (user, program, system, and so on) is typically identified as a client to a server using a PKC. There are then two possibilities: either the identified client pushes an AC to the server, or the server can query a trusted repository to retrieve the attributes of the client. This situation is modeled in Figure 7.3.</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0B5405AC-C949-440A-A3E5-2B2E3D7E3D32}" type="slidenum">
              <a:rPr lang="en-US" altLang="en-US" smtClean="0"/>
              <a:pPr eaLnBrk="1" hangingPunct="1"/>
              <a:t>14</a:t>
            </a:fld>
            <a:endParaRPr lang="en-US" altLang="en-US" dirty="0" smtClean="0"/>
          </a:p>
        </p:txBody>
      </p:sp>
    </p:spTree>
    <p:extLst>
      <p:ext uri="{BB962C8B-B14F-4D97-AF65-F5344CB8AC3E}">
        <p14:creationId xmlns:p14="http://schemas.microsoft.com/office/powerpoint/2010/main" val="290718137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143</a:t>
            </a:fld>
            <a:endParaRPr lang="en-US" altLang="en-US" dirty="0"/>
          </a:p>
        </p:txBody>
      </p:sp>
    </p:spTree>
    <p:extLst>
      <p:ext uri="{BB962C8B-B14F-4D97-AF65-F5344CB8AC3E}">
        <p14:creationId xmlns:p14="http://schemas.microsoft.com/office/powerpoint/2010/main" val="4290141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144</a:t>
            </a:fld>
            <a:endParaRPr lang="en-US" altLang="en-US" dirty="0"/>
          </a:p>
        </p:txBody>
      </p:sp>
    </p:spTree>
    <p:extLst>
      <p:ext uri="{BB962C8B-B14F-4D97-AF65-F5344CB8AC3E}">
        <p14:creationId xmlns:p14="http://schemas.microsoft.com/office/powerpoint/2010/main" val="2007279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The Qualified Certificate (QC) is based on the term used within the European Commission to identify certificates with specific legislative uses. This concept is generalized in the PKIX QC profile to indicate a certificate used to identify a specific individual (a single human rather than the </a:t>
            </a:r>
            <a:r>
              <a:rPr lang="en-US" altLang="en-US" i="1" dirty="0" smtClean="0">
                <a:ea typeface="ヒラギノ角ゴ Pro W3" pitchFamily="-112" charset="-128"/>
              </a:rPr>
              <a:t>entity</a:t>
            </a:r>
            <a:r>
              <a:rPr lang="en-US" altLang="en-US" dirty="0" smtClean="0">
                <a:ea typeface="ヒラギノ角ゴ Pro W3" pitchFamily="-112" charset="-128"/>
              </a:rPr>
              <a:t> of the PKC) with a high level of assurance in a nonrepudiation service.</a:t>
            </a:r>
          </a:p>
          <a:p>
            <a:endParaRPr lang="en-US" altLang="en-US" dirty="0" smtClean="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There are dozens of IETF Requests for Comment (RFCs) that have been produced by the PKIX working group for each of these five areas. For a complete list of current and pending documents associated with PKIX, see the Internet draft for the PKIX working group roadmap (https://www.ietf.org/archive/id/draft-ietf-pkix-roadmap-09.txt/)</a:t>
            </a:r>
            <a:endParaRPr lang="en-US" altLang="en-US" dirty="0" smtClean="0">
              <a:ea typeface="ヒラギノ角ゴ Pro W3" pitchFamily="-112" charset="-128"/>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0B5405AC-C949-440A-A3E5-2B2E3D7E3D32}" type="slidenum">
              <a:rPr lang="en-US" altLang="en-US" smtClean="0"/>
              <a:pPr eaLnBrk="1" hangingPunct="1"/>
              <a:t>15</a:t>
            </a:fld>
            <a:endParaRPr lang="en-US" altLang="en-US" dirty="0" smtClean="0"/>
          </a:p>
        </p:txBody>
      </p:sp>
    </p:spTree>
    <p:extLst>
      <p:ext uri="{BB962C8B-B14F-4D97-AF65-F5344CB8AC3E}">
        <p14:creationId xmlns:p14="http://schemas.microsoft.com/office/powerpoint/2010/main" val="2907181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In a PMI, an entity (user, program, system, and so on) is typically identified as a client to a server using a PKC. There are then two possibilities: either the identified client pushes an AC to the server, or the server can query a trusted repository to retrieve the attributes of the client.</a:t>
            </a:r>
          </a:p>
          <a:p>
            <a:endParaRPr lang="en-US" altLang="en-US" sz="1200" i="0" kern="1200" dirty="0" smtClean="0">
              <a:solidFill>
                <a:schemeClr val="tx1"/>
              </a:solidFill>
              <a:effectLst/>
              <a:latin typeface="Arial" charset="0"/>
              <a:ea typeface="ヒラギノ角ゴ Pro W3" pitchFamily="-111" charset="-128"/>
            </a:endParaRPr>
          </a:p>
          <a:p>
            <a:r>
              <a:rPr lang="en-US" altLang="en-US" dirty="0" smtClean="0">
                <a:ea typeface="ヒラギノ角ゴ Pro W3" pitchFamily="-112" charset="-128"/>
              </a:rPr>
              <a:t>The client push of the AC has the effect of improving performance, but no independent verification of the client’s permissions is initiated by the server. The</a:t>
            </a:r>
            <a:r>
              <a:rPr lang="en-US" altLang="en-US" baseline="0" dirty="0" smtClean="0">
                <a:ea typeface="ヒラギノ角ゴ Pro W3" pitchFamily="-112" charset="-128"/>
              </a:rPr>
              <a:t> </a:t>
            </a:r>
            <a:r>
              <a:rPr lang="en-US" altLang="en-US" dirty="0" smtClean="0">
                <a:ea typeface="ヒラギノ角ゴ Pro W3" pitchFamily="-112" charset="-128"/>
              </a:rPr>
              <a:t>alternative is to have the server pull the information from an AC issuer or a repository. This method is preferable from a security standpoint, because the server or server’s domain determines the client’s access rights. The pull method has the added benefit of requiring no changes to the client software.</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26A55E00-332A-413B-B303-01E77BFB364A}" type="slidenum">
              <a:rPr lang="en-US" altLang="en-US" smtClean="0"/>
              <a:pPr eaLnBrk="1" hangingPunct="1"/>
              <a:t>16</a:t>
            </a:fld>
            <a:endParaRPr lang="en-US" altLang="en-US" dirty="0" smtClean="0"/>
          </a:p>
        </p:txBody>
      </p:sp>
    </p:spTree>
    <p:extLst>
      <p:ext uri="{BB962C8B-B14F-4D97-AF65-F5344CB8AC3E}">
        <p14:creationId xmlns:p14="http://schemas.microsoft.com/office/powerpoint/2010/main" val="3456607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RSA Laboratories created the Public Key Cryptography Standards (PKCS) to fill some of the gaps in the standards that existed in PKI implementation.</a:t>
            </a:r>
          </a:p>
          <a:p>
            <a:endParaRPr lang="en-US" altLang="en-US" dirty="0" smtClean="0">
              <a:ea typeface="ヒラギノ角ゴ Pro W3" pitchFamily="-112" charset="-128"/>
            </a:endParaRPr>
          </a:p>
          <a:p>
            <a:endParaRPr lang="en-US" altLang="en-US" dirty="0" smtClean="0">
              <a:ea typeface="ヒラギノ角ゴ Pro W3" pitchFamily="-112" charset="-128"/>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0FB8E343-F2A6-4F88-B7BC-4C3DD6089D49}" type="slidenum">
              <a:rPr lang="en-US" altLang="en-US" smtClean="0"/>
              <a:pPr eaLnBrk="1" hangingPunct="1"/>
              <a:t>17</a:t>
            </a:fld>
            <a:endParaRPr lang="en-US" altLang="en-US" dirty="0" smtClean="0"/>
          </a:p>
        </p:txBody>
      </p:sp>
    </p:spTree>
    <p:extLst>
      <p:ext uri="{BB962C8B-B14F-4D97-AF65-F5344CB8AC3E}">
        <p14:creationId xmlns:p14="http://schemas.microsoft.com/office/powerpoint/2010/main" val="217389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Though adopted early in the development of PKIs, some of these standards are being phased out. For example, PKCS #6 is being replaced by X.509 v3 (covered shortly in the “X.509” section) and PKCS #7 and PKCS #10 are being used less, as their PKIX counterparts are being adopted.</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B2E5C764-40D5-43A7-A7EA-A730F53E5461}" type="slidenum">
              <a:rPr lang="en-US" altLang="en-US" smtClean="0"/>
              <a:pPr eaLnBrk="1" hangingPunct="1"/>
              <a:t>18</a:t>
            </a:fld>
            <a:endParaRPr lang="en-US" altLang="en-US" dirty="0" smtClean="0"/>
          </a:p>
        </p:txBody>
      </p:sp>
    </p:spTree>
    <p:extLst>
      <p:ext uri="{BB962C8B-B14F-4D97-AF65-F5344CB8AC3E}">
        <p14:creationId xmlns:p14="http://schemas.microsoft.com/office/powerpoint/2010/main" val="3458348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Table 7.1 (</a:t>
            </a:r>
            <a:r>
              <a:rPr lang="en-US" altLang="en-US" i="1" dirty="0" smtClean="0">
                <a:ea typeface="ヒラギノ角ゴ Pro W3" pitchFamily="-112" charset="-128"/>
              </a:rPr>
              <a:t>continued</a:t>
            </a:r>
            <a:r>
              <a:rPr lang="en-US" altLang="en-US" dirty="0" smtClean="0">
                <a:ea typeface="ヒラギノ角ゴ Pro W3" pitchFamily="-112" charset="-128"/>
              </a:rPr>
              <a:t>)</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B2E5C764-40D5-43A7-A7EA-A730F53E5461}" type="slidenum">
              <a:rPr lang="en-US" altLang="en-US" smtClean="0"/>
              <a:pPr eaLnBrk="1" hangingPunct="1"/>
              <a:t>19</a:t>
            </a:fld>
            <a:endParaRPr lang="en-US" altLang="en-US" dirty="0" smtClean="0"/>
          </a:p>
        </p:txBody>
      </p:sp>
    </p:spTree>
    <p:extLst>
      <p:ext uri="{BB962C8B-B14F-4D97-AF65-F5344CB8AC3E}">
        <p14:creationId xmlns:p14="http://schemas.microsoft.com/office/powerpoint/2010/main" val="345834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a:t>
            </a:fld>
            <a:endParaRPr lang="en-US" altLang="en-US" dirty="0"/>
          </a:p>
        </p:txBody>
      </p:sp>
    </p:spTree>
    <p:extLst>
      <p:ext uri="{BB962C8B-B14F-4D97-AF65-F5344CB8AC3E}">
        <p14:creationId xmlns:p14="http://schemas.microsoft.com/office/powerpoint/2010/main" val="4012903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company is planning to use one of the existing certificate servers to support e-commerce, you may not need to know the specifics of these standards (except perhaps for the CompTIA Security+ exam).</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20</a:t>
            </a:fld>
            <a:endParaRPr lang="en-US" altLang="en-US" dirty="0"/>
          </a:p>
        </p:txBody>
      </p:sp>
    </p:spTree>
    <p:extLst>
      <p:ext uri="{BB962C8B-B14F-4D97-AF65-F5344CB8AC3E}">
        <p14:creationId xmlns:p14="http://schemas.microsoft.com/office/powerpoint/2010/main" val="2119959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In the late 1980s, the X.500 OSI Directory Standard was defined by the International Organization for Standardization (ISO) and the International Telecommunication Union (ITU). It was developed for implementing a network</a:t>
            </a:r>
            <a:r>
              <a:rPr lang="en-US" altLang="en-US" baseline="0" dirty="0" smtClean="0">
                <a:ea typeface="ヒラギノ角ゴ Pro W3" pitchFamily="-112" charset="-128"/>
              </a:rPr>
              <a:t> </a:t>
            </a:r>
            <a:r>
              <a:rPr lang="en-US" altLang="en-US" dirty="0" smtClean="0">
                <a:ea typeface="ヒラギノ角ゴ Pro W3" pitchFamily="-112" charset="-128"/>
              </a:rPr>
              <a:t>directory system, and part of this directory standard was the concept of authentication of entities within the directory.</a:t>
            </a:r>
          </a:p>
          <a:p>
            <a:endParaRPr lang="en-US" altLang="en-US" dirty="0" smtClean="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Each X.509 certificate version has extended the contents of the certificates to include additional information necessary to use certificates in a PKI. The original ITU X.509 definition was published in 1988, was formerly referred to as CCITT X.509, and is sometimes referred to as ISO/IEC/ITU 9594-8. Version 3 added additional optional extensions for more subject identification information, key attribute information, policy information, and certification path constraints. In addition, version 3 allows additional extensions to be defined in standards or to be defined and registered by organizations or communities.</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dirty="0" smtClean="0">
              <a:ea typeface="ヒラギノ角ゴ Pro W3" pitchFamily="-112" charset="-128"/>
            </a:endParaRPr>
          </a:p>
          <a:p>
            <a:endParaRPr lang="en-US" altLang="en-US" dirty="0" smtClean="0">
              <a:ea typeface="ヒラギノ角ゴ Pro W3" pitchFamily="-112" charset="-128"/>
            </a:endParaRPr>
          </a:p>
          <a:p>
            <a:endParaRPr lang="en-US" altLang="en-US" dirty="0" smtClean="0">
              <a:ea typeface="ヒラギノ角ゴ Pro W3" pitchFamily="-112" charset="-128"/>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DA52146A-D05E-46F3-ACCC-08D53FABE320}" type="slidenum">
              <a:rPr lang="en-US" altLang="en-US" smtClean="0"/>
              <a:pPr eaLnBrk="1" hangingPunct="1"/>
              <a:t>21</a:t>
            </a:fld>
            <a:endParaRPr lang="en-US" altLang="en-US" dirty="0" smtClean="0"/>
          </a:p>
        </p:txBody>
      </p:sp>
    </p:spTree>
    <p:extLst>
      <p:ext uri="{BB962C8B-B14F-4D97-AF65-F5344CB8AC3E}">
        <p14:creationId xmlns:p14="http://schemas.microsoft.com/office/powerpoint/2010/main" val="2962357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We are saved somewhat by the requirement that the CA determines what identifier is unique (the distinguished name), but when certificates and trust are extended between CAs, the unique identification becomes critical.</a:t>
            </a:r>
            <a:endParaRPr lang="en-US" altLang="en-US" dirty="0" smtClean="0">
              <a:ea typeface="ヒラギノ角ゴ Pro W3" pitchFamily="-112" charset="-128"/>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DA52146A-D05E-46F3-ACCC-08D53FABE320}" type="slidenum">
              <a:rPr lang="en-US" altLang="en-US" smtClean="0"/>
              <a:pPr eaLnBrk="1" hangingPunct="1"/>
              <a:t>22</a:t>
            </a:fld>
            <a:endParaRPr lang="en-US" altLang="en-US" dirty="0" smtClean="0"/>
          </a:p>
        </p:txBody>
      </p:sp>
    </p:spTree>
    <p:extLst>
      <p:ext uri="{BB962C8B-B14F-4D97-AF65-F5344CB8AC3E}">
        <p14:creationId xmlns:p14="http://schemas.microsoft.com/office/powerpoint/2010/main" val="1187864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The older, SSL protocol was introduced by Netscape as a means of providing secure connections for web transfers using encryption.</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D21B51B2-F254-4E7D-A529-82CF1B24A3CC}" type="slidenum">
              <a:rPr lang="en-US" altLang="en-US" smtClean="0"/>
              <a:pPr eaLnBrk="1" hangingPunct="1"/>
              <a:t>23</a:t>
            </a:fld>
            <a:endParaRPr lang="en-US" altLang="en-US" dirty="0" smtClean="0"/>
          </a:p>
        </p:txBody>
      </p:sp>
    </p:spTree>
    <p:extLst>
      <p:ext uri="{BB962C8B-B14F-4D97-AF65-F5344CB8AC3E}">
        <p14:creationId xmlns:p14="http://schemas.microsoft.com/office/powerpoint/2010/main" val="35355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The TLS working group began with SSL version 3.0 as its basis and released RFC 2246, “The TLS Protocol Version 1.0,” in 1999 as a proposed standard. The working group also published RFC 2712, “Addition of Kerberos Cipher Suites to Transport Layer Security (TLS),” as a proposed standard, and two RFCs on the use of TLS with HTTP.</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D21B51B2-F254-4E7D-A529-82CF1B24A3CC}" type="slidenum">
              <a:rPr lang="en-US" altLang="en-US" smtClean="0"/>
              <a:pPr eaLnBrk="1" hangingPunct="1"/>
              <a:t>24</a:t>
            </a:fld>
            <a:endParaRPr lang="en-US" altLang="en-US" dirty="0" smtClean="0"/>
          </a:p>
        </p:txBody>
      </p:sp>
    </p:spTree>
    <p:extLst>
      <p:ext uri="{BB962C8B-B14F-4D97-AF65-F5344CB8AC3E}">
        <p14:creationId xmlns:p14="http://schemas.microsoft.com/office/powerpoint/2010/main" val="2305725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D21B51B2-F254-4E7D-A529-82CF1B24A3CC}" type="slidenum">
              <a:rPr lang="en-US" altLang="en-US" smtClean="0"/>
              <a:pPr eaLnBrk="1" hangingPunct="1"/>
              <a:t>25</a:t>
            </a:fld>
            <a:endParaRPr lang="en-US" altLang="en-US" dirty="0" smtClean="0"/>
          </a:p>
        </p:txBody>
      </p:sp>
    </p:spTree>
    <p:extLst>
      <p:ext uri="{BB962C8B-B14F-4D97-AF65-F5344CB8AC3E}">
        <p14:creationId xmlns:p14="http://schemas.microsoft.com/office/powerpoint/2010/main" val="490143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The TLS Record Protocol is a layered protocol. At each layer, messages may include fields for length, description, and content. The Record Protocol takes messages to be transmitted, fragments the data into manageable blocks, optionally compresses the data, applies a message authentication code (HMAC) to the data, encrypts it, and transmits the result. Received data is decrypted, verified, decompressed, and reassembled, and then delivered to higher-level clients.</a:t>
            </a:r>
          </a:p>
          <a:p>
            <a:endParaRPr lang="en-US" altLang="en-US" dirty="0" smtClean="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TLS still has potential vulnerabilities to a man-in-the-middle attack. A highly skilled and well placed attacker can force TLS to operate at lower security levels.</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Regardless, through the use of validated and trusted certificates, a secure cipher suite can be selected for the exchange of data. Once established, a TLS session remains active as long as data is being exchanged. If sufficient inactive time has elapsed for the secure connection to time out, it can be reinitiated.</a:t>
            </a:r>
            <a:endParaRPr lang="en-US" altLang="en-US" dirty="0" smtClean="0">
              <a:ea typeface="ヒラギノ角ゴ Pro W3" pitchFamily="-112" charset="-128"/>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D21B51B2-F254-4E7D-A529-82CF1B24A3CC}" type="slidenum">
              <a:rPr lang="en-US" altLang="en-US" smtClean="0"/>
              <a:pPr eaLnBrk="1" hangingPunct="1"/>
              <a:t>26</a:t>
            </a:fld>
            <a:endParaRPr lang="en-US" altLang="en-US" dirty="0" smtClean="0"/>
          </a:p>
        </p:txBody>
      </p:sp>
    </p:spTree>
    <p:extLst>
      <p:ext uri="{BB962C8B-B14F-4D97-AF65-F5344CB8AC3E}">
        <p14:creationId xmlns:p14="http://schemas.microsoft.com/office/powerpoint/2010/main" val="1292588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TLS Handshake Protocol involves the following steps:</a:t>
            </a:r>
          </a:p>
          <a:p>
            <a:endParaRPr lang="en-US" dirty="0" smtClean="0"/>
          </a:p>
          <a:p>
            <a:pPr marL="228600" indent="-228600">
              <a:buFont typeface="+mj-lt"/>
              <a:buAutoNum type="arabicPeriod"/>
            </a:pPr>
            <a:r>
              <a:rPr lang="en-US" dirty="0" smtClean="0"/>
              <a:t>Exchange hello messages to agree on algorithms, exchange random values, and check for session resumption.</a:t>
            </a:r>
          </a:p>
          <a:p>
            <a:pPr marL="228600" indent="-228600">
              <a:buFont typeface="+mj-lt"/>
              <a:buAutoNum type="arabicPeriod"/>
            </a:pPr>
            <a:r>
              <a:rPr lang="en-US" dirty="0" smtClean="0"/>
              <a:t>Exchange the necessary cryptographic parameters to allow the client and server to agree on a pre-master secret.</a:t>
            </a:r>
          </a:p>
          <a:p>
            <a:pPr marL="228600" indent="-228600">
              <a:buFont typeface="+mj-lt"/>
              <a:buAutoNum type="arabicPeriod"/>
            </a:pPr>
            <a:r>
              <a:rPr lang="en-US" dirty="0" smtClean="0"/>
              <a:t>Exchange certificates and cryptographic information to allow the client and server to authenticate themselves.</a:t>
            </a:r>
          </a:p>
          <a:p>
            <a:pPr marL="228600" indent="-228600">
              <a:buFont typeface="+mj-lt"/>
              <a:buAutoNum type="arabicPeriod"/>
            </a:pPr>
            <a:r>
              <a:rPr lang="en-US" sz="1200" i="0" kern="1200" dirty="0" smtClean="0">
                <a:solidFill>
                  <a:schemeClr val="tx1"/>
                </a:solidFill>
                <a:effectLst/>
                <a:latin typeface="Arial" charset="0"/>
                <a:ea typeface="ヒラギノ角ゴ Pro W3" pitchFamily="-111" charset="-128"/>
                <a:cs typeface="ヒラギノ角ゴ Pro W3" pitchFamily="-111" charset="-128"/>
              </a:rPr>
              <a:t>Generate a master secret from the pre-master secret and exchange random values.</a:t>
            </a:r>
          </a:p>
          <a:p>
            <a:pPr marL="228600" indent="-228600">
              <a:buFont typeface="+mj-lt"/>
              <a:buAutoNum type="arabicPeriod"/>
            </a:pPr>
            <a:r>
              <a:rPr lang="en-US" sz="1200" i="0" kern="1200" dirty="0" smtClean="0">
                <a:solidFill>
                  <a:schemeClr val="tx1"/>
                </a:solidFill>
                <a:effectLst/>
                <a:latin typeface="Arial" charset="0"/>
                <a:ea typeface="ヒラギノ角ゴ Pro W3" pitchFamily="-111" charset="-128"/>
                <a:cs typeface="ヒラギノ角ゴ Pro W3" pitchFamily="-111" charset="-128"/>
              </a:rPr>
              <a:t>Provide security parameters to the record layer.</a:t>
            </a:r>
          </a:p>
          <a:p>
            <a:pPr marL="228600" indent="-228600">
              <a:buFont typeface="+mj-lt"/>
              <a:buAutoNum type="arabicPeriod"/>
            </a:pPr>
            <a:r>
              <a:rPr lang="en-US" sz="1200" i="0" kern="1200" dirty="0" smtClean="0">
                <a:solidFill>
                  <a:schemeClr val="tx1"/>
                </a:solidFill>
                <a:effectLst/>
                <a:latin typeface="Arial" charset="0"/>
                <a:ea typeface="ヒラギノ角ゴ Pro W3" pitchFamily="-111" charset="-128"/>
                <a:cs typeface="ヒラギノ角ゴ Pro W3" pitchFamily="-111" charset="-128"/>
              </a:rPr>
              <a:t>Allow the client and server to verify that their peer has calculated the same security parameters and that the handshake occurred without tampering by an attacker.</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27</a:t>
            </a:fld>
            <a:endParaRPr lang="en-US" altLang="en-US" dirty="0"/>
          </a:p>
        </p:txBody>
      </p:sp>
    </p:spTree>
    <p:extLst>
      <p:ext uri="{BB962C8B-B14F-4D97-AF65-F5344CB8AC3E}">
        <p14:creationId xmlns:p14="http://schemas.microsoft.com/office/powerpoint/2010/main" val="3621857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many applications, the use of cryptography occurs as a collection of functions. Different algorithms can be used for authentication, encryption/decryption, digital</a:t>
            </a:r>
            <a:r>
              <a:rPr lang="en-US" baseline="0" dirty="0" smtClean="0"/>
              <a:t> </a:t>
            </a:r>
            <a:r>
              <a:rPr lang="en-US" dirty="0" smtClean="0"/>
              <a:t>signatures, and hashing.</a:t>
            </a:r>
          </a:p>
          <a:p>
            <a:endParaRPr lang="en-US" dirty="0" smtClean="0"/>
          </a:p>
          <a:p>
            <a:r>
              <a:rPr lang="en-US" dirty="0" smtClean="0"/>
              <a:t>There is a wide range of ciphers, some old and some new, each with its own strengths and weaknesses. Over time, new methods and computational abilities change the viability of ciphers. The concept of strong versus weak ciphers is an acknowledgment that, over time, ciphers can become vulnerable to attacks. The application</a:t>
            </a:r>
            <a:r>
              <a:rPr lang="en-US" baseline="0" dirty="0" smtClean="0"/>
              <a:t> </a:t>
            </a:r>
            <a:r>
              <a:rPr lang="en-US" dirty="0" smtClean="0"/>
              <a:t>or selection of ciphers should take into consideration that not all ciphers are still strong. When selecting</a:t>
            </a:r>
            <a:r>
              <a:rPr lang="en-US" baseline="0" dirty="0" smtClean="0"/>
              <a:t> </a:t>
            </a:r>
            <a:r>
              <a:rPr lang="en-US" dirty="0" smtClean="0"/>
              <a:t>a cipher for use, it is important to make an appropriate choice. For example, if a server offers SSL v3 and TLS, you should choose TLS only, as SSL v3 has been shown to be vulnerable.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28</a:t>
            </a:fld>
            <a:endParaRPr lang="en-US" altLang="en-US" dirty="0"/>
          </a:p>
        </p:txBody>
      </p:sp>
    </p:spTree>
    <p:extLst>
      <p:ext uri="{BB962C8B-B14F-4D97-AF65-F5344CB8AC3E}">
        <p14:creationId xmlns:p14="http://schemas.microsoft.com/office/powerpoint/2010/main" val="940698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Disabling SSL:</a:t>
            </a:r>
            <a:r>
              <a:rPr lang="en-US" b="0" baseline="0" dirty="0" smtClean="0"/>
              <a:t> </a:t>
            </a:r>
            <a:r>
              <a:rPr lang="en-US" dirty="0" smtClean="0"/>
              <a:t>Because all versions of SSL, including v3, have exploitable vulnerabilities that make the protocol no longer considered secure, users should not rely on it for security. Chrome no longer uses SSL. For Internet Explorer, you need to uncheck the SSL boxes under Internet Options.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29</a:t>
            </a:fld>
            <a:endParaRPr lang="en-US" altLang="en-US" dirty="0"/>
          </a:p>
        </p:txBody>
      </p:sp>
    </p:spTree>
    <p:extLst>
      <p:ext uri="{BB962C8B-B14F-4D97-AF65-F5344CB8AC3E}">
        <p14:creationId xmlns:p14="http://schemas.microsoft.com/office/powerpoint/2010/main" val="30189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a:t>
            </a:fld>
            <a:endParaRPr lang="en-US" altLang="en-US" dirty="0"/>
          </a:p>
        </p:txBody>
      </p:sp>
    </p:spTree>
    <p:extLst>
      <p:ext uri="{BB962C8B-B14F-4D97-AF65-F5344CB8AC3E}">
        <p14:creationId xmlns:p14="http://schemas.microsoft.com/office/powerpoint/2010/main" val="2733799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Because it is a framework, it does not define implementation-specific protocols, such as the key exchange protocol or hash functions. </a:t>
            </a:r>
          </a:p>
          <a:p>
            <a:endParaRPr lang="en-US" altLang="en-US" dirty="0" smtClean="0">
              <a:ea typeface="ヒラギノ角ゴ Pro W3" pitchFamily="-112" charset="-128"/>
            </a:endParaRPr>
          </a:p>
          <a:p>
            <a:r>
              <a:rPr lang="en-US" altLang="en-US" dirty="0" smtClean="0">
                <a:ea typeface="ヒラギノ角ゴ Pro W3" pitchFamily="-112" charset="-128"/>
              </a:rPr>
              <a:t>Examples of ISAKMP are the Internet Key Exchange (IKE) protocol and IPsec, which are used widely throughout the industry.</a:t>
            </a: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EB6C40F7-4E3A-483E-ACE6-7B00F24525D1}" type="slidenum">
              <a:rPr lang="en-US" altLang="en-US" smtClean="0"/>
              <a:pPr eaLnBrk="1" hangingPunct="1"/>
              <a:t>31</a:t>
            </a:fld>
            <a:endParaRPr lang="en-US" altLang="en-US" dirty="0" smtClean="0"/>
          </a:p>
        </p:txBody>
      </p:sp>
    </p:spTree>
    <p:extLst>
      <p:ext uri="{BB962C8B-B14F-4D97-AF65-F5344CB8AC3E}">
        <p14:creationId xmlns:p14="http://schemas.microsoft.com/office/powerpoint/2010/main" val="2300162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DE621167-CFDA-498F-87B7-211EAD8400EA}" type="slidenum">
              <a:rPr lang="en-US" altLang="en-US" smtClean="0"/>
              <a:pPr eaLnBrk="1" hangingPunct="1"/>
              <a:t>32</a:t>
            </a:fld>
            <a:endParaRPr lang="en-US" altLang="en-US" dirty="0" smtClean="0"/>
          </a:p>
        </p:txBody>
      </p:sp>
    </p:spTree>
    <p:extLst>
      <p:ext uri="{BB962C8B-B14F-4D97-AF65-F5344CB8AC3E}">
        <p14:creationId xmlns:p14="http://schemas.microsoft.com/office/powerpoint/2010/main" val="558926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Once the ISAKMP SA is established, multiple protocol SAs can be established using the single ISAKMP SA. This feature is valuable due to the overhead associated with the two-stage negotiation. SAs are valid for specific periods of time, and once the time expires, the SA must be renegotiated. Many resources are also available for specific implementations of ISAKMP within the IPsec protocol.</a:t>
            </a: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DE621167-CFDA-498F-87B7-211EAD8400EA}" type="slidenum">
              <a:rPr lang="en-US" altLang="en-US" smtClean="0"/>
              <a:pPr eaLnBrk="1" hangingPunct="1"/>
              <a:t>33</a:t>
            </a:fld>
            <a:endParaRPr lang="en-US" altLang="en-US" dirty="0" smtClean="0"/>
          </a:p>
        </p:txBody>
      </p:sp>
    </p:spTree>
    <p:extLst>
      <p:ext uri="{BB962C8B-B14F-4D97-AF65-F5344CB8AC3E}">
        <p14:creationId xmlns:p14="http://schemas.microsoft.com/office/powerpoint/2010/main" val="12184485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This figure shows the structure of the ISAKMP header. This header is used during both parts of the ISAKMP negotiation.</a:t>
            </a:r>
          </a:p>
          <a:p>
            <a:endParaRPr lang="en-US" altLang="en-US" dirty="0" smtClean="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Initiator Cookie is set by the entity requesting the SA, and the responder sets the Responder Cookie. The Payload byte indicates the type of the first payload to be encapsulated. Payload types include security associations, proposals, key transforms, key exchanges, vendor identities, and other things. The Major and Minor Revision fields refer to the major version number and minor version number for the ISAKMP. The Exchange Type helps determine the order of messages and payloads. The Flags bits indicate options for the ISAKMP exchange, including whether the payload is encrypted, whether the initiator and responder have “committed” to the SA, and whether the packet is to be authenticated only (and is not encrypted). The final fields of the ISAKMP header indicate the Message Identifier and a Message Length. Payloads encapsulated within ISAKMP use a generic header, and each payload has its own header format.</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dirty="0" smtClean="0">
              <a:ea typeface="ヒラギノ角ゴ Pro W3" pitchFamily="-112"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22D2054A-8A10-4F16-A9D9-6BA08333DFF2}" type="slidenum">
              <a:rPr lang="en-US" altLang="en-US" smtClean="0"/>
              <a:pPr eaLnBrk="1" hangingPunct="1"/>
              <a:t>34</a:t>
            </a:fld>
            <a:endParaRPr lang="en-US" altLang="en-US" dirty="0" smtClean="0"/>
          </a:p>
        </p:txBody>
      </p:sp>
    </p:spTree>
    <p:extLst>
      <p:ext uri="{BB962C8B-B14F-4D97-AF65-F5344CB8AC3E}">
        <p14:creationId xmlns:p14="http://schemas.microsoft.com/office/powerpoint/2010/main" val="1654517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CMP provides for the following certificate operations:</a:t>
            </a:r>
          </a:p>
          <a:p>
            <a:pPr marL="171450" indent="-171450">
              <a:buFont typeface="Arial" panose="020B0604020202020204" pitchFamily="34" charset="0"/>
              <a:buChar char="•"/>
            </a:pPr>
            <a:r>
              <a:rPr lang="en-US" altLang="en-US" dirty="0" smtClean="0">
                <a:ea typeface="ヒラギノ角ゴ Pro W3" pitchFamily="-112" charset="-128"/>
              </a:rPr>
              <a:t>CA establishment, including creation of the initial CRL and export of the public key for the CA</a:t>
            </a:r>
          </a:p>
          <a:p>
            <a:pPr marL="171450" indent="-171450">
              <a:buFont typeface="Arial" panose="020B0604020202020204" pitchFamily="34" charset="0"/>
              <a:buChar char="•"/>
            </a:pPr>
            <a:r>
              <a:rPr lang="en-US" altLang="en-US" dirty="0" smtClean="0">
                <a:ea typeface="ヒラギノ角ゴ Pro W3" pitchFamily="-112" charset="-128"/>
              </a:rPr>
              <a:t>Certification of an end-entity, including the following:</a:t>
            </a:r>
          </a:p>
          <a:p>
            <a:pPr marL="628650" lvl="1" indent="-171450">
              <a:buFont typeface="Arial" panose="020B0604020202020204" pitchFamily="34" charset="0"/>
              <a:buChar char="•"/>
            </a:pPr>
            <a:r>
              <a:rPr lang="en-US" altLang="en-US" dirty="0" smtClean="0">
                <a:ea typeface="ヒラギノ角ゴ Pro W3" pitchFamily="-112" charset="-128"/>
              </a:rPr>
              <a:t>Initial registration and certification of the end-entity (registration, certificate issuance, and placement of the certificate in a repository)</a:t>
            </a:r>
          </a:p>
          <a:p>
            <a:pPr marL="628650" lvl="1" indent="-171450">
              <a:buFont typeface="Arial" panose="020B0604020202020204" pitchFamily="34" charset="0"/>
              <a:buChar char="•"/>
            </a:pPr>
            <a:r>
              <a:rPr lang="en-US" altLang="en-US" dirty="0" smtClean="0">
                <a:ea typeface="ヒラギノ角ゴ Pro W3" pitchFamily="-112" charset="-128"/>
              </a:rPr>
              <a:t>Updates to the key pair for end-entities, required periodically and when a key pair is compromised or keys cannot be recovered</a:t>
            </a:r>
          </a:p>
          <a:p>
            <a:pPr marL="628650" lvl="1" indent="-171450">
              <a:buFont typeface="Arial" panose="020B0604020202020204" pitchFamily="34" charset="0"/>
              <a:buChar char="•"/>
            </a:pPr>
            <a:r>
              <a:rPr lang="en-US" altLang="en-US" dirty="0" smtClean="0">
                <a:ea typeface="ヒラギノ角ゴ Pro W3" pitchFamily="-112" charset="-128"/>
              </a:rPr>
              <a:t>End-entity certificate updates, required when a certificate expires</a:t>
            </a:r>
          </a:p>
          <a:p>
            <a:pPr marL="628650" lvl="1" indent="-171450">
              <a:buFont typeface="Arial" panose="020B0604020202020204" pitchFamily="34" charset="0"/>
              <a:buChar char="•"/>
            </a:pPr>
            <a:r>
              <a:rPr lang="en-US" altLang="en-US" dirty="0" smtClean="0">
                <a:ea typeface="ヒラギノ角ゴ Pro W3" pitchFamily="-112" charset="-128"/>
              </a:rPr>
              <a:t>Periodic CA key-pair updates, similar to end-entity key-pair updates</a:t>
            </a:r>
          </a:p>
          <a:p>
            <a:pPr marL="628650" lvl="1" indent="-171450">
              <a:buFont typeface="Arial" panose="020B0604020202020204" pitchFamily="34" charset="0"/>
              <a:buChar char="•"/>
            </a:pPr>
            <a:r>
              <a:rPr lang="en-US" altLang="en-US" dirty="0" smtClean="0">
                <a:ea typeface="ヒラギノ角ゴ Pro W3" pitchFamily="-112" charset="-128"/>
              </a:rPr>
              <a:t>Cross-certification requests, placed by other CAs</a:t>
            </a:r>
          </a:p>
          <a:p>
            <a:pPr marL="628650" lvl="1" indent="-171450">
              <a:buFont typeface="Arial" panose="020B0604020202020204" pitchFamily="34" charset="0"/>
              <a:buChar char="•"/>
            </a:pPr>
            <a:r>
              <a:rPr lang="en-US" altLang="en-US" dirty="0" smtClean="0">
                <a:ea typeface="ヒラギノ角ゴ Pro W3" pitchFamily="-112" charset="-128"/>
              </a:rPr>
              <a:t>Certificate and CRL publication, performed under the appropriate conditions of certificate issuance and certificate revocation</a:t>
            </a:r>
          </a:p>
          <a:p>
            <a:pPr marL="628650" lvl="1" indent="-171450">
              <a:buFont typeface="Arial" panose="020B0604020202020204" pitchFamily="34" charset="0"/>
              <a:buChar char="•"/>
            </a:pPr>
            <a:r>
              <a:rPr lang="en-US" altLang="en-US" dirty="0" smtClean="0">
                <a:ea typeface="ヒラギノ角ゴ Pro W3" pitchFamily="-112" charset="-128"/>
              </a:rPr>
              <a:t>Key-pair recovery, a service to restore key-pair information for an end-entity; for example, if a certificate password is lost or the certificate file is lost</a:t>
            </a:r>
          </a:p>
          <a:p>
            <a:pPr marL="628650" lvl="1" indent="-171450">
              <a:buFont typeface="Arial" panose="020B0604020202020204" pitchFamily="34" charset="0"/>
              <a:buChar char="•"/>
            </a:pPr>
            <a:r>
              <a:rPr lang="en-US" altLang="en-US" dirty="0" smtClean="0">
                <a:ea typeface="ヒラギノ角ゴ Pro W3" pitchFamily="-112" charset="-128"/>
              </a:rPr>
              <a:t>Revocation requests, supporting requests by authorized entities to revoke a certificate</a:t>
            </a:r>
          </a:p>
          <a:p>
            <a:pPr marL="0" lvl="0" indent="0">
              <a:buFont typeface="Arial" panose="020B0604020202020204" pitchFamily="34" charset="0"/>
              <a:buNone/>
            </a:pPr>
            <a:endParaRPr lang="en-US" altLang="en-US" dirty="0" smtClean="0"/>
          </a:p>
          <a:p>
            <a:pPr marL="0" lvl="0" indent="0">
              <a:buFont typeface="Arial" panose="020B0604020202020204" pitchFamily="34" charset="0"/>
              <a:buNone/>
            </a:pPr>
            <a:r>
              <a:rPr lang="en-US" altLang="en-US" dirty="0" smtClean="0"/>
              <a:t>CMP also defines </a:t>
            </a:r>
            <a:r>
              <a:rPr lang="en-US" altLang="en-US" dirty="0" smtClean="0">
                <a:ea typeface="ヒラギノ角ゴ Pro W3" pitchFamily="-112" charset="-128"/>
              </a:rPr>
              <a:t>mechanisms for performing these operations, either online or offline using files, e-mail, tokens, or web operations.</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A23DC49A-E041-4D6D-8C0B-7C6FB47EFAF3}" type="slidenum">
              <a:rPr lang="en-US" altLang="en-US" smtClean="0"/>
              <a:pPr eaLnBrk="1" hangingPunct="1"/>
              <a:t>35</a:t>
            </a:fld>
            <a:endParaRPr lang="en-US" altLang="en-US" dirty="0" smtClean="0"/>
          </a:p>
        </p:txBody>
      </p:sp>
    </p:spTree>
    <p:extLst>
      <p:ext uri="{BB962C8B-B14F-4D97-AF65-F5344CB8AC3E}">
        <p14:creationId xmlns:p14="http://schemas.microsoft.com/office/powerpoint/2010/main" val="3301691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78186A92-47D0-490D-BE0B-6928C50082DA}" type="slidenum">
              <a:rPr lang="en-US" altLang="en-US" smtClean="0"/>
              <a:pPr eaLnBrk="1" hangingPunct="1"/>
              <a:t>36</a:t>
            </a:fld>
            <a:endParaRPr lang="en-US" altLang="en-US" dirty="0" smtClean="0"/>
          </a:p>
        </p:txBody>
      </p:sp>
    </p:spTree>
    <p:extLst>
      <p:ext uri="{BB962C8B-B14F-4D97-AF65-F5344CB8AC3E}">
        <p14:creationId xmlns:p14="http://schemas.microsoft.com/office/powerpoint/2010/main" val="3728546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78186A92-47D0-490D-BE0B-6928C50082DA}" type="slidenum">
              <a:rPr lang="en-US" altLang="en-US" smtClean="0"/>
              <a:pPr eaLnBrk="1" hangingPunct="1"/>
              <a:t>37</a:t>
            </a:fld>
            <a:endParaRPr lang="en-US" altLang="en-US" dirty="0" smtClean="0"/>
          </a:p>
        </p:txBody>
      </p:sp>
    </p:spTree>
    <p:extLst>
      <p:ext uri="{BB962C8B-B14F-4D97-AF65-F5344CB8AC3E}">
        <p14:creationId xmlns:p14="http://schemas.microsoft.com/office/powerpoint/2010/main" val="12982771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Retrieval operations rely on the XML signature for the necessary information. Three tiers of service are based on the client requests and application requirements.</a:t>
            </a:r>
          </a:p>
          <a:p>
            <a:endParaRPr lang="en-US" altLang="en-US" dirty="0" smtClean="0">
              <a:ea typeface="ヒラギノ角ゴ Pro W3" pitchFamily="-112" charset="-128"/>
            </a:endParaRPr>
          </a:p>
          <a:p>
            <a:r>
              <a:rPr lang="en-US" altLang="en-US" dirty="0" smtClean="0">
                <a:ea typeface="ヒラギノ角ゴ Pro W3" pitchFamily="-112" charset="-128"/>
              </a:rPr>
              <a:t>The primary difference between tier 1 and tier 2 is the level of involvement of the XKMS server. In tier 1, it can serve only as a relay or gateway between the client and the PKI. In tier 2, the XKMS server is actively involved in verifying the relation between the PKI information and the document containing the XML signature.</a:t>
            </a:r>
          </a:p>
          <a:p>
            <a:endParaRPr lang="en-US" altLang="en-US" dirty="0" smtClean="0">
              <a:ea typeface="ヒラギノ角ゴ Pro W3" pitchFamily="-112" charset="-128"/>
            </a:endParaRPr>
          </a:p>
          <a:p>
            <a:r>
              <a:rPr lang="en-US" altLang="en-US" dirty="0" smtClean="0">
                <a:ea typeface="ヒラギノ角ゴ Pro W3" pitchFamily="-112" charset="-128"/>
              </a:rPr>
              <a:t>XKMS also provides services for key registration, key revocation, and key recovery. Authentication for these actions is based on a password or passphrase, which is provided when the keys are registered and when they must be recovered.</a:t>
            </a: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61463060-3ED7-4454-9471-B64112908E7E}" type="slidenum">
              <a:rPr lang="en-US" altLang="en-US" smtClean="0"/>
              <a:pPr eaLnBrk="1" hangingPunct="1"/>
              <a:t>38</a:t>
            </a:fld>
            <a:endParaRPr lang="en-US" altLang="en-US" dirty="0" smtClean="0"/>
          </a:p>
        </p:txBody>
      </p:sp>
    </p:spTree>
    <p:extLst>
      <p:ext uri="{BB962C8B-B14F-4D97-AF65-F5344CB8AC3E}">
        <p14:creationId xmlns:p14="http://schemas.microsoft.com/office/powerpoint/2010/main" val="3335680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Tier 0 provides a means of retrieving key information by embedding references to the key within the XML signature. The signature contains an element called a retrieval method that indicates ways to resolve the key. In this case, the client sends a request, using the retrieval method, to obtain the desired key information.</a:t>
            </a:r>
          </a:p>
          <a:p>
            <a:endParaRPr lang="en-US" dirty="0" smtClean="0"/>
          </a:p>
          <a:p>
            <a:r>
              <a:rPr lang="en-US" dirty="0" smtClean="0"/>
              <a:t>For example, if the verification key contains a long chain of X.509 v3 certificates, a retrieval method could be included to avoid sending the certificates with the document. The client would use the retrieval method to obtain the chain of certificates. For tier 0, the server indicated in the retrieval method responds directly to the request for the key, possibly bypassing the XKMS server.</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39</a:t>
            </a:fld>
            <a:endParaRPr lang="en-US" altLang="en-US" dirty="0"/>
          </a:p>
        </p:txBody>
      </p:sp>
    </p:spTree>
    <p:extLst>
      <p:ext uri="{BB962C8B-B14F-4D97-AF65-F5344CB8AC3E}">
        <p14:creationId xmlns:p14="http://schemas.microsoft.com/office/powerpoint/2010/main" val="1395516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tier 1 operations, the client forwards the key-information portions of the XML signature to the XKMS server, relying on the server to perform the retrieval of the desired key information. The desired information can be local to the XKMS server, or it can reside on an external PKI system. The XKMS server provides no additional validation of the key information, such as checking whether the certificate has been revoked or is still valid. Just as in tier 0, the client performs final validation of the document.</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40</a:t>
            </a:fld>
            <a:endParaRPr lang="en-US" altLang="en-US" dirty="0"/>
          </a:p>
        </p:txBody>
      </p:sp>
    </p:spTree>
    <p:extLst>
      <p:ext uri="{BB962C8B-B14F-4D97-AF65-F5344CB8AC3E}">
        <p14:creationId xmlns:p14="http://schemas.microsoft.com/office/powerpoint/2010/main" val="169611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None of the still steadily growing Internet commerce would be possible without the use of standards and protocols that provide a</a:t>
            </a:r>
            <a:r>
              <a:rPr lang="en-US" altLang="en-US" baseline="0" dirty="0" smtClean="0">
                <a:ea typeface="ヒラギノ角ゴ Pro W3" pitchFamily="-112" charset="-128"/>
              </a:rPr>
              <a:t> </a:t>
            </a:r>
            <a:r>
              <a:rPr lang="en-US" altLang="en-US" dirty="0" smtClean="0">
                <a:ea typeface="ヒラギノ角ゴ Pro W3" pitchFamily="-112" charset="-128"/>
              </a:rPr>
              <a:t>common, interoperable environment for exchanging information securely. Due to the wide distribution of Internet users and businesses, the most practical solution to date has been the commercial implementation of public key infrastructures (PKIs).</a:t>
            </a:r>
          </a:p>
          <a:p>
            <a:endParaRPr lang="en-US" altLang="en-US" dirty="0" smtClean="0">
              <a:ea typeface="ヒラギノ角ゴ Pro W3" pitchFamily="-112" charset="-128"/>
            </a:endParaRPr>
          </a:p>
          <a:p>
            <a:r>
              <a:rPr lang="en-US" altLang="en-US" dirty="0" smtClean="0">
                <a:ea typeface="ヒラギノ角ゴ Pro W3" pitchFamily="-112" charset="-128"/>
              </a:rPr>
              <a:t>This chapter examines the standards and protocols involved in secure Internet transactions and e-business using a PKI. Although you may</a:t>
            </a:r>
            <a:r>
              <a:rPr lang="en-US" altLang="en-US" baseline="0" dirty="0" smtClean="0">
                <a:ea typeface="ヒラギノ角ゴ Pro W3" pitchFamily="-112" charset="-128"/>
              </a:rPr>
              <a:t> </a:t>
            </a:r>
            <a:r>
              <a:rPr lang="en-US" altLang="en-US" dirty="0" smtClean="0">
                <a:ea typeface="ヒラギノ角ゴ Pro W3" pitchFamily="-112" charset="-128"/>
              </a:rPr>
              <a:t>use only a portion of the related standards and protocols on a daily basis, you should understand how they interact to provide the services that are critical for security: confidentiality, integrity, availability, authentication, and nonrepudiation.</a:t>
            </a:r>
          </a:p>
        </p:txBody>
      </p:sp>
    </p:spTree>
    <p:extLst>
      <p:ext uri="{BB962C8B-B14F-4D97-AF65-F5344CB8AC3E}">
        <p14:creationId xmlns:p14="http://schemas.microsoft.com/office/powerpoint/2010/main" val="4194002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Tier 2 is called the validate service and is illustrated in this slide.</a:t>
            </a:r>
          </a:p>
          <a:p>
            <a:endParaRPr lang="en-US" dirty="0" smtClean="0"/>
          </a:p>
          <a:p>
            <a:r>
              <a:rPr lang="en-US" dirty="0" smtClean="0"/>
              <a:t>In this case, just as in tier 1, the client relies on the XKMS service to retrieve the relevant key information from the external PKI. The XKMS server also performs data</a:t>
            </a:r>
            <a:r>
              <a:rPr lang="en-US" baseline="0" dirty="0" smtClean="0"/>
              <a:t> </a:t>
            </a:r>
            <a:r>
              <a:rPr lang="en-US" dirty="0" smtClean="0"/>
              <a:t>validation on a portion of the key information provided by the client for this purpose. This validation verifies the binding of the key information with the data indicated by the key information contained in the XML signature.</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41</a:t>
            </a:fld>
            <a:endParaRPr lang="en-US" altLang="en-US" dirty="0"/>
          </a:p>
        </p:txBody>
      </p:sp>
    </p:spTree>
    <p:extLst>
      <p:ext uri="{BB962C8B-B14F-4D97-AF65-F5344CB8AC3E}">
        <p14:creationId xmlns:p14="http://schemas.microsoft.com/office/powerpoint/2010/main" val="37646320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RSA Security created the first version of the S/MIME standard, using the RSA encryption algorithm and the PKCS series of standards. The second version dates from 1998 but had a number of serious restrictions, including the restriction to 40-bit Data Encryption Standard (DES). The current version of the IETF standard is dated July 2004 and requires the use of Advanced Encryption Standard (AES).</a:t>
            </a:r>
          </a:p>
          <a:p>
            <a:endParaRPr lang="en-US" altLang="en-US" dirty="0" smtClean="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Far from having a stable standard for several years that product manufacturers could have time to gain experience with, there were many changes to the encryption algorithms being used. Just as importantly, and not immediately clear from the IETF documents, the standard places reliance upon more than one other standard for it to function. Key among these is the format of a public key certificate as expressed in the X.509 standard.</a:t>
            </a:r>
            <a:endParaRPr lang="en-US" altLang="en-US" dirty="0" smtClean="0">
              <a:ea typeface="ヒラギノ角ゴ Pro W3" pitchFamily="-112" charset="-128"/>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6702FE6E-861C-4664-93D2-0B19F8F28AFB}" type="slidenum">
              <a:rPr lang="en-US" altLang="en-US" smtClean="0"/>
              <a:pPr eaLnBrk="1" hangingPunct="1"/>
              <a:t>42</a:t>
            </a:fld>
            <a:endParaRPr lang="en-US" altLang="en-US" dirty="0" smtClean="0"/>
          </a:p>
        </p:txBody>
      </p:sp>
    </p:spTree>
    <p:extLst>
      <p:ext uri="{BB962C8B-B14F-4D97-AF65-F5344CB8AC3E}">
        <p14:creationId xmlns:p14="http://schemas.microsoft.com/office/powerpoint/2010/main" val="17255679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minimum set of cryptographic algorithms was mandated so that different implementations of the new S/MIME v3 set of specifications could be interoperable. This minimum set must be implemented in an application for it to be considered S/MIME-compliant. Applications can implement additional cryptographic algorithms to meet their customers’ needs, but the minimum set must also be present in the applications for interoperability with other S/MIME applications. Thus, users are not forced to use S/MIME-specified algorithms; they can choose their own, but if the application is to be considered S/MIME-compliant, the standard algorithms must also be present.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43</a:t>
            </a:fld>
            <a:endParaRPr lang="en-US" altLang="en-US" dirty="0"/>
          </a:p>
        </p:txBody>
      </p:sp>
    </p:spTree>
    <p:extLst>
      <p:ext uri="{BB962C8B-B14F-4D97-AF65-F5344CB8AC3E}">
        <p14:creationId xmlns:p14="http://schemas.microsoft.com/office/powerpoint/2010/main" val="3848957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Building upon the original work by the IMC-organized group, the IETF has worked hard to enhance the S/MIME v3 specifications.</a:t>
            </a:r>
          </a:p>
          <a:p>
            <a:endParaRPr lang="en-US" altLang="en-US" dirty="0" smtClean="0">
              <a:ea typeface="ヒラギノ角ゴ Pro W3" pitchFamily="-112" charset="-128"/>
            </a:endParaRPr>
          </a:p>
          <a:p>
            <a:r>
              <a:rPr lang="en-US" altLang="en-US" dirty="0" smtClean="0">
                <a:ea typeface="ヒラギノ角ゴ Pro W3" pitchFamily="-112" charset="-128"/>
              </a:rPr>
              <a:t>The ultimate goal is to have the S/MIME v3 specifications receive recognition as an Internet standard. </a:t>
            </a:r>
          </a:p>
          <a:p>
            <a:endParaRPr lang="en-US" altLang="en-US" dirty="0" smtClean="0">
              <a:ea typeface="ヒラギノ角ゴ Pro W3" pitchFamily="-112" charset="-128"/>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8DB30891-145E-4D75-9F71-C370CEE66369}" type="slidenum">
              <a:rPr lang="en-US" altLang="en-US" smtClean="0"/>
              <a:pPr eaLnBrk="1" hangingPunct="1"/>
              <a:t>44</a:t>
            </a:fld>
            <a:endParaRPr lang="en-US" altLang="en-US" dirty="0" smtClean="0"/>
          </a:p>
        </p:txBody>
      </p:sp>
    </p:spTree>
    <p:extLst>
      <p:ext uri="{BB962C8B-B14F-4D97-AF65-F5344CB8AC3E}">
        <p14:creationId xmlns:p14="http://schemas.microsoft.com/office/powerpoint/2010/main" val="1334131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CMS also describes what is known as the EnvelopedData syntax to provide confidentiality of the message’s content through the use of encryption. The PKCS #7 specification supports key encryption algorithms, such as RSA. Algorithm independence is promoted through the addition of several fields to the EnvelopedData syntax in CMS, which is the major difference between the PKCS #7 and CMS specifications. The goal was to be able to support specific algorithms such as Diffie-Hellman and the Key Exchange Algorithm (KEA), which is implemented on the Fortezza Crypto Card developed for the DoD. One final significant change to the original specifications is the ability to include X.509 Attribute Certificates in the SignedData and EnvelopedData syntaxes for CMS.</a:t>
            </a: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8DB30891-145E-4D75-9F71-C370CEE66369}" type="slidenum">
              <a:rPr lang="en-US" altLang="en-US" smtClean="0"/>
              <a:pPr eaLnBrk="1" hangingPunct="1"/>
              <a:t>45</a:t>
            </a:fld>
            <a:endParaRPr lang="en-US" altLang="en-US" dirty="0" smtClean="0"/>
          </a:p>
        </p:txBody>
      </p:sp>
    </p:spTree>
    <p:extLst>
      <p:ext uri="{BB962C8B-B14F-4D97-AF65-F5344CB8AC3E}">
        <p14:creationId xmlns:p14="http://schemas.microsoft.com/office/powerpoint/2010/main" val="16676412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Usually the inner SignedData object is signed by the original user and the outer SignedData object is signed by another entity, such as a firewall or a mail list agent, providing an additional level of security.</a:t>
            </a:r>
            <a:r>
              <a:rPr lang="en-US" altLang="en-US" baseline="0" dirty="0" smtClean="0">
                <a:ea typeface="ヒラギノ角ゴ Pro W3" pitchFamily="-112" charset="-128"/>
              </a:rPr>
              <a:t> </a:t>
            </a:r>
            <a:r>
              <a:rPr lang="en-US" altLang="en-US" dirty="0" smtClean="0">
                <a:ea typeface="ヒラギノ角ゴ Pro W3" pitchFamily="-112" charset="-128"/>
              </a:rPr>
              <a:t>This triple encapsulation is not required of every CMS object. All that is required is a single SignedData object created by the user to sign a message or an EnvelopedData object if the user desired to encrypt a message.</a:t>
            </a: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8DB30891-145E-4D75-9F71-C370CEE66369}" type="slidenum">
              <a:rPr lang="en-US" altLang="en-US" smtClean="0"/>
              <a:pPr eaLnBrk="1" hangingPunct="1"/>
              <a:t>46</a:t>
            </a:fld>
            <a:endParaRPr lang="en-US" altLang="en-US" dirty="0" smtClean="0"/>
          </a:p>
        </p:txBody>
      </p:sp>
    </p:spTree>
    <p:extLst>
      <p:ext uri="{BB962C8B-B14F-4D97-AF65-F5344CB8AC3E}">
        <p14:creationId xmlns:p14="http://schemas.microsoft.com/office/powerpoint/2010/main" val="41231222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PGP was one of the most widely used programs and was frequently used by both individuals and businesses to ensure data and e-mail privacy. It was developed by Philip R. Zimmermann in 1991 and quickly became a de facto standard for e-mail security. The popularity of PGP lead to the OpenPGP Internet standard, RFC 4880, and open source solutions. GNU Privacy Guard (GPG) is a common alternative to PGP in use today.</a:t>
            </a:r>
            <a:endParaRPr lang="en-US" altLang="en-US" b="1" dirty="0" smtClean="0">
              <a:ea typeface="ヒラギノ角ゴ Pro W3" pitchFamily="-112" charset="-128"/>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2D9E7AC0-FABF-41A4-A3B1-9D60370C023D}" type="slidenum">
              <a:rPr lang="en-US" altLang="en-US" smtClean="0"/>
              <a:pPr eaLnBrk="1" hangingPunct="1"/>
              <a:t>47</a:t>
            </a:fld>
            <a:endParaRPr lang="en-US" altLang="en-US" dirty="0" smtClean="0"/>
          </a:p>
        </p:txBody>
      </p:sp>
    </p:spTree>
    <p:extLst>
      <p:ext uri="{BB962C8B-B14F-4D97-AF65-F5344CB8AC3E}">
        <p14:creationId xmlns:p14="http://schemas.microsoft.com/office/powerpoint/2010/main" val="34306494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i="1" dirty="0" smtClean="0"/>
              <a:t>Public key</a:t>
            </a:r>
            <a:r>
              <a:rPr lang="en-US" dirty="0" smtClean="0"/>
              <a:t> or </a:t>
            </a:r>
            <a:r>
              <a:rPr lang="en-US" i="1" dirty="0" smtClean="0"/>
              <a:t>asymmetric encryption</a:t>
            </a:r>
            <a:r>
              <a:rPr lang="en-US" dirty="0" smtClean="0"/>
              <a:t>, is time consuming. </a:t>
            </a:r>
            <a:r>
              <a:rPr lang="en-US" i="1" dirty="0" smtClean="0"/>
              <a:t>Symmetric encryption </a:t>
            </a:r>
            <a:r>
              <a:rPr lang="en-US" dirty="0" smtClean="0"/>
              <a:t>uses only a single key and is generally faster. It is because of this that PGP is designed the way it is. </a:t>
            </a:r>
          </a:p>
          <a:p>
            <a:pPr>
              <a:defRPr/>
            </a:pPr>
            <a:endParaRPr lang="en-US" dirty="0" smtClean="0"/>
          </a:p>
          <a:p>
            <a:pPr>
              <a:defRPr/>
            </a:pPr>
            <a:r>
              <a:rPr lang="en-US" dirty="0" smtClean="0"/>
              <a:t>PGP uses a symmetric encryption algorithm to encrypt the message to be sent. It then encrypts the symmetric key used to encrypt this message with the public</a:t>
            </a:r>
            <a:r>
              <a:rPr lang="en-US" baseline="0" dirty="0" smtClean="0"/>
              <a:t> key of the intended recipient. Both the encrypted key and message are then sent. The receiver’s version of PGP first decrypts the symmetric key with the private key supplied by the recipient and then uses the resulting decrypted key to decrypt the rest of the message.</a:t>
            </a:r>
            <a:endParaRPr lang="en-US" dirty="0"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844E4BE3-1EDC-4EE9-94D0-D0C3F46B22FA}" type="slidenum">
              <a:rPr lang="en-US" altLang="en-US" smtClean="0"/>
              <a:pPr eaLnBrk="1" hangingPunct="1"/>
              <a:t>48</a:t>
            </a:fld>
            <a:endParaRPr lang="en-US" altLang="en-US" dirty="0" smtClean="0"/>
          </a:p>
        </p:txBody>
      </p:sp>
    </p:spTree>
    <p:extLst>
      <p:ext uri="{BB962C8B-B14F-4D97-AF65-F5344CB8AC3E}">
        <p14:creationId xmlns:p14="http://schemas.microsoft.com/office/powerpoint/2010/main" val="33172302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0" u="sng" dirty="0" smtClean="0"/>
              <a:t>Where Can You Use PGP?</a:t>
            </a:r>
          </a:p>
          <a:p>
            <a:pPr>
              <a:defRPr/>
            </a:pPr>
            <a:r>
              <a:rPr lang="en-US" dirty="0" smtClean="0"/>
              <a:t>For many years the U.S. government waged a fight over the exportation of PGP technology, and for many years its exportation was illegal. Today, however, PGP-encrypted e-mail can be exchanged with most users outside the United States, and many versions of PGP are available from numerous international sites. Of course, being able to exchange PGP encrypted e-mail requires that the individuals on both sides of the communication have valid versions of PGP. Interestingly, international versions of PGP are just as secure as domestic versions—a feature that is not true of other encryption products. It should be noted that the freeware versions of PGP are not licensed for commercial purposes.</a:t>
            </a:r>
            <a:endParaRPr 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844E4BE3-1EDC-4EE9-94D0-D0C3F46B22FA}" type="slidenum">
              <a:rPr lang="en-US" altLang="en-US" smtClean="0"/>
              <a:pPr eaLnBrk="1" hangingPunct="1"/>
              <a:t>49</a:t>
            </a:fld>
            <a:endParaRPr lang="en-US" altLang="en-US" dirty="0" smtClean="0"/>
          </a:p>
        </p:txBody>
      </p:sp>
    </p:spTree>
    <p:extLst>
      <p:ext uri="{BB962C8B-B14F-4D97-AF65-F5344CB8AC3E}">
        <p14:creationId xmlns:p14="http://schemas.microsoft.com/office/powerpoint/2010/main" val="1859040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PGP can use two different public key algorithms: Rivest-ShamirAdleman (RSA) and Diffie-Hellman. </a:t>
            </a:r>
          </a:p>
          <a:p>
            <a:endParaRPr lang="en-US" dirty="0" smtClean="0"/>
          </a:p>
          <a:p>
            <a:r>
              <a:rPr lang="en-US" dirty="0" smtClean="0"/>
              <a:t>The RSA version uses the International Data Encryption Algorithm (IDEA) and a short symmetric key to encrypt the message and then uses RSA to encrypt the short IDEA key using the recipient’s public key. </a:t>
            </a:r>
          </a:p>
          <a:p>
            <a:endParaRPr lang="en-US" dirty="0" smtClean="0"/>
          </a:p>
          <a:p>
            <a:r>
              <a:rPr lang="en-US" dirty="0" smtClean="0"/>
              <a:t>The Diffie-Hellman version uses the Carlisle Adams and Stafford Tavares (CAST) algorithm to encrypt the message and the Diffie-Hellman algorithm to encrypt the CAST key. To decrypt the message, the reverse is performed. The recipient uses their private key to decrypt the IDEA or CAST key, and then uses that decrypted key to decrypt the message.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50</a:t>
            </a:fld>
            <a:endParaRPr lang="en-US" altLang="en-US" dirty="0"/>
          </a:p>
        </p:txBody>
      </p:sp>
    </p:spTree>
    <p:extLst>
      <p:ext uri="{BB962C8B-B14F-4D97-AF65-F5344CB8AC3E}">
        <p14:creationId xmlns:p14="http://schemas.microsoft.com/office/powerpoint/2010/main" val="3312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u="sng" dirty="0" smtClean="0">
                <a:ea typeface="ヒラギノ角ゴ Pro W3" pitchFamily="-112" charset="-128"/>
              </a:rPr>
              <a:t>Certificate</a:t>
            </a:r>
            <a:r>
              <a:rPr lang="en-US" altLang="en-US" sz="1100" dirty="0" smtClean="0">
                <a:ea typeface="ヒラギノ角ゴ Pro W3" pitchFamily="-112" charset="-128"/>
              </a:rPr>
              <a:t> – A cryptographically signed object that contains an identity and a public key associated with this identity. The certificate can be used to establish identity, analogous to a notarized</a:t>
            </a:r>
            <a:r>
              <a:rPr lang="en-US" altLang="en-US" sz="1100" baseline="0" dirty="0" smtClean="0">
                <a:ea typeface="ヒラギノ角ゴ Pro W3" pitchFamily="-112" charset="-128"/>
              </a:rPr>
              <a:t> written document</a:t>
            </a:r>
            <a:r>
              <a:rPr lang="en-US" altLang="en-US" sz="1100" dirty="0" smtClean="0">
                <a:ea typeface="ヒラギノ角ゴ Pro W3" pitchFamily="-112" charset="-128"/>
              </a:rPr>
              <a:t>.</a:t>
            </a:r>
          </a:p>
          <a:p>
            <a:r>
              <a:rPr lang="en-US" altLang="en-US" sz="1100" u="sng" dirty="0" smtClean="0">
                <a:ea typeface="ヒラギノ角ゴ Pro W3" pitchFamily="-112" charset="-128"/>
              </a:rPr>
              <a:t>Certificate authority (CA)</a:t>
            </a:r>
            <a:r>
              <a:rPr lang="en-US" altLang="en-US" sz="1100" dirty="0" smtClean="0">
                <a:ea typeface="ヒラギノ角ゴ Pro W3" pitchFamily="-112" charset="-128"/>
              </a:rPr>
              <a:t> – An entity responsible for issuing and revoking certificates. CAs are typically not associated with the company requiring the certificate, although they exist for internal company use as well (such as Microsoft). This term also applies to server software that provides these services. The term certificate authority is used interchangeably with certification authority.</a:t>
            </a:r>
          </a:p>
          <a:p>
            <a:r>
              <a:rPr lang="en-US" altLang="en-US" sz="1100" u="sng" dirty="0" smtClean="0">
                <a:ea typeface="ヒラギノ角ゴ Pro W3" pitchFamily="-112" charset="-128"/>
              </a:rPr>
              <a:t>Certificate revocation list (CRL)</a:t>
            </a:r>
            <a:r>
              <a:rPr lang="en-US" altLang="en-US" sz="1100" dirty="0" smtClean="0">
                <a:ea typeface="ヒラギノ角ゴ Pro W3" pitchFamily="-112" charset="-128"/>
              </a:rPr>
              <a:t> – A digitally signed object that lists all of the current but revoked certificates issued by a given certification authority. This allows users to verify whether a certificate is currently valid even if it has not expired. A CRL is analogous to a list of stolen charge card numbers that allows stores to reject bad credit cards.</a:t>
            </a:r>
          </a:p>
          <a:p>
            <a:r>
              <a:rPr lang="en-US" altLang="en-US" sz="1100" u="sng" dirty="0" smtClean="0">
                <a:ea typeface="ヒラギノ角ゴ Pro W3" pitchFamily="-112" charset="-128"/>
              </a:rPr>
              <a:t>Internet Security Association and Key Management Protocol (ISAKMP)</a:t>
            </a:r>
            <a:r>
              <a:rPr lang="en-US" altLang="en-US" sz="1100" u="none" dirty="0" smtClean="0">
                <a:ea typeface="ヒラギノ角ゴ Pro W3" pitchFamily="-112" charset="-128"/>
              </a:rPr>
              <a:t> </a:t>
            </a:r>
            <a:r>
              <a:rPr lang="en-US" altLang="en-US" sz="1100" dirty="0" smtClean="0">
                <a:ea typeface="ヒラギノ角ゴ Pro W3" pitchFamily="-112" charset="-128"/>
              </a:rPr>
              <a:t>– A protocol framework that defines the mechanics of implementing a key exchange protocol and negotiation of a security policy.</a:t>
            </a:r>
          </a:p>
          <a:p>
            <a:r>
              <a:rPr lang="en-US" altLang="en-US" sz="1100" u="sng" dirty="0" smtClean="0">
                <a:ea typeface="ヒラギノ角ゴ Pro W3" pitchFamily="-112" charset="-128"/>
              </a:rPr>
              <a:t>IPsec</a:t>
            </a:r>
            <a:r>
              <a:rPr lang="en-US" altLang="en-US" sz="1100" dirty="0" smtClean="0">
                <a:ea typeface="ヒラギノ角ゴ Pro W3" pitchFamily="-112" charset="-128"/>
              </a:rPr>
              <a:t> – A protocol used to secure IP packets during transmission across a network. IPsec offers authentication, integrity, and confidentiality services and uses Authentication Headers (AH) and Encapsulating Security Payload (ESP) to accomplish this functionality.</a:t>
            </a:r>
          </a:p>
          <a:p>
            <a:r>
              <a:rPr lang="en-US" altLang="en-US" sz="1100" u="sng" dirty="0" smtClean="0">
                <a:ea typeface="ヒラギノ角ゴ Pro W3" pitchFamily="-112" charset="-128"/>
              </a:rPr>
              <a:t>Pretty Good Privacy (PGP)</a:t>
            </a:r>
            <a:r>
              <a:rPr lang="en-US" altLang="en-US" sz="1100" u="none" dirty="0" smtClean="0">
                <a:ea typeface="ヒラギノ角ゴ Pro W3" pitchFamily="-112" charset="-128"/>
              </a:rPr>
              <a:t> </a:t>
            </a:r>
            <a:r>
              <a:rPr lang="en-US" altLang="en-US" sz="1100" dirty="0" smtClean="0">
                <a:ea typeface="ヒラギノ角ゴ Pro W3" pitchFamily="-112" charset="-128"/>
              </a:rPr>
              <a:t>– A popular encryption program that has the ability to encrypt and digitally sign e-mail and files.</a:t>
            </a:r>
          </a:p>
          <a:p>
            <a:r>
              <a:rPr lang="en-US" altLang="en-US" sz="1100" u="sng" dirty="0" smtClean="0">
                <a:ea typeface="ヒラギノ角ゴ Pro W3" pitchFamily="-112" charset="-128"/>
              </a:rPr>
              <a:t>Public key infrastructure (PKI)</a:t>
            </a:r>
            <a:r>
              <a:rPr lang="en-US" altLang="en-US" sz="1100" u="none" dirty="0" smtClean="0">
                <a:ea typeface="ヒラギノ角ゴ Pro W3" pitchFamily="-112" charset="-128"/>
              </a:rPr>
              <a:t> </a:t>
            </a:r>
            <a:r>
              <a:rPr lang="en-US" altLang="en-US" sz="1100" dirty="0" smtClean="0">
                <a:ea typeface="ヒラギノ角ゴ Pro W3" pitchFamily="-112" charset="-128"/>
              </a:rPr>
              <a:t>– Infrastructure for binding a public key to a known user through a trusted intermediary, typically a certificate authority.</a:t>
            </a:r>
          </a:p>
          <a:p>
            <a:r>
              <a:rPr lang="en-US" altLang="en-US" sz="1100" u="sng" dirty="0" smtClean="0">
                <a:ea typeface="ヒラギノ角ゴ Pro W3" pitchFamily="-112" charset="-128"/>
              </a:rPr>
              <a:t>Secure/Multipurpose Internet Mail Extensions (S/MIME)</a:t>
            </a:r>
            <a:r>
              <a:rPr lang="en-US" altLang="en-US" sz="1100" dirty="0" smtClean="0">
                <a:ea typeface="ヒラギノ角ゴ Pro W3" pitchFamily="-112" charset="-128"/>
              </a:rPr>
              <a:t> – An encrypted implementation of the MIME (Multipurpose Internet Mail</a:t>
            </a:r>
            <a:r>
              <a:rPr lang="en-US" altLang="en-US" sz="1100" baseline="0" dirty="0" smtClean="0">
                <a:ea typeface="ヒラギノ角ゴ Pro W3" pitchFamily="-112" charset="-128"/>
              </a:rPr>
              <a:t> </a:t>
            </a:r>
            <a:r>
              <a:rPr lang="en-US" altLang="en-US" sz="1100" dirty="0" smtClean="0">
                <a:ea typeface="ヒラギノ角ゴ Pro W3" pitchFamily="-112" charset="-128"/>
              </a:rPr>
              <a:t>Extensions) protocol specification.</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57A24861-774F-4109-B1B5-4412D019C9D3}" type="slidenum">
              <a:rPr lang="en-US" altLang="en-US" smtClean="0"/>
              <a:pPr eaLnBrk="1" hangingPunct="1"/>
              <a:t>5</a:t>
            </a:fld>
            <a:endParaRPr lang="en-US" altLang="en-US" dirty="0" smtClean="0"/>
          </a:p>
        </p:txBody>
      </p:sp>
    </p:spTree>
    <p:extLst>
      <p:ext uri="{BB962C8B-B14F-4D97-AF65-F5344CB8AC3E}">
        <p14:creationId xmlns:p14="http://schemas.microsoft.com/office/powerpoint/2010/main" val="1524544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51</a:t>
            </a:fld>
            <a:endParaRPr lang="en-US" altLang="en-US" dirty="0"/>
          </a:p>
        </p:txBody>
      </p:sp>
    </p:spTree>
    <p:extLst>
      <p:ext uri="{BB962C8B-B14F-4D97-AF65-F5344CB8AC3E}">
        <p14:creationId xmlns:p14="http://schemas.microsoft.com/office/powerpoint/2010/main" val="4236786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E6D63F0-CBA7-456D-9776-4C661C335EE6}" type="slidenum">
              <a:rPr lang="en-US" altLang="en-US" smtClean="0"/>
              <a:pPr eaLnBrk="1" hangingPunct="1"/>
              <a:t>52</a:t>
            </a:fld>
            <a:endParaRPr lang="en-US" altLang="en-US" dirty="0" smtClean="0"/>
          </a:p>
        </p:txBody>
      </p:sp>
    </p:spTree>
    <p:extLst>
      <p:ext uri="{BB962C8B-B14F-4D97-AF65-F5344CB8AC3E}">
        <p14:creationId xmlns:p14="http://schemas.microsoft.com/office/powerpoint/2010/main" val="2407763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smtClean="0">
                <a:solidFill>
                  <a:schemeClr val="tx1"/>
                </a:solidFill>
                <a:effectLst/>
                <a:latin typeface="Arial" charset="0"/>
                <a:ea typeface="ヒラギノ角ゴ Pro W3" pitchFamily="-111" charset="-128"/>
                <a:cs typeface="ヒラギノ角ゴ Pro W3" pitchFamily="-111" charset="-128"/>
              </a:rPr>
              <a:t>IPsec is a collection of IP security features designed to introduce security at the network or packet-processing layer in network communication. Other approaches have attempted to incorporate security at higher levels of the TCP/IP suite such as at the level where applications reside. IPsec is designed to provide secure IP communications over the Internet. In essence, IPsec provides a secure version of the IP by introducing authentication and encryption to protect Layer 4 protocols.</a:t>
            </a:r>
          </a:p>
          <a:p>
            <a:endParaRPr lang="en-US" altLang="en-US" sz="1200" b="0" i="0" kern="1200" dirty="0" smtClean="0">
              <a:solidFill>
                <a:schemeClr val="tx1"/>
              </a:solidFill>
              <a:effectLst/>
              <a:latin typeface="Arial" charset="0"/>
              <a:ea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IPsec provides two types of security service to ensure authentication and confidentiality for either the data alone (referred to as IPsec </a:t>
            </a:r>
            <a:r>
              <a:rPr lang="en-US" sz="1200" i="1" kern="1200" dirty="0" smtClean="0">
                <a:solidFill>
                  <a:schemeClr val="tx1"/>
                </a:solidFill>
                <a:effectLst/>
                <a:latin typeface="Arial" charset="0"/>
                <a:ea typeface="ヒラギノ角ゴ Pro W3" pitchFamily="-111" charset="-128"/>
                <a:cs typeface="ヒラギノ角ゴ Pro W3" pitchFamily="-111" charset="-128"/>
              </a:rPr>
              <a:t>transport mode</a:t>
            </a:r>
            <a:r>
              <a:rPr lang="en-US" sz="1200" i="0" kern="1200" dirty="0" smtClean="0">
                <a:solidFill>
                  <a:schemeClr val="tx1"/>
                </a:solidFill>
                <a:effectLst/>
                <a:latin typeface="Arial" charset="0"/>
                <a:ea typeface="ヒラギノ角ゴ Pro W3" pitchFamily="-111" charset="-128"/>
                <a:cs typeface="ヒラギノ角ゴ Pro W3" pitchFamily="-111" charset="-128"/>
              </a:rPr>
              <a:t>) or for both the data and header (referred to as </a:t>
            </a:r>
            <a:r>
              <a:rPr lang="en-US" sz="1200" i="1" kern="1200" dirty="0" smtClean="0">
                <a:solidFill>
                  <a:schemeClr val="tx1"/>
                </a:solidFill>
                <a:effectLst/>
                <a:latin typeface="Arial" charset="0"/>
                <a:ea typeface="ヒラギノ角ゴ Pro W3" pitchFamily="-111" charset="-128"/>
                <a:cs typeface="ヒラギノ角ゴ Pro W3" pitchFamily="-111" charset="-128"/>
              </a:rPr>
              <a:t>tunnel mode</a:t>
            </a:r>
            <a:r>
              <a:rPr lang="en-US" sz="1200" i="0" kern="1200" dirty="0" smtClean="0">
                <a:solidFill>
                  <a:schemeClr val="tx1"/>
                </a:solidFill>
                <a:effectLst/>
                <a:latin typeface="Arial" charset="0"/>
                <a:ea typeface="ヒラギノ角ゴ Pro W3" pitchFamily="-111" charset="-128"/>
                <a:cs typeface="ヒラギノ角ゴ Pro W3" pitchFamily="-111" charset="-128"/>
              </a:rPr>
              <a:t>). See Chapter 11 for more detail on tunneling and IPsec operation. IPsec introduces several new protocols, including the Authentication Header (AH), which basically provides authentication of the sender, and the Encapsulating Security Payload (ESP), which adds encryption of the data to ensure confidentiality.</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IPsec also provides for payload compression before encryption using the IP Payload Compression Protocol (IPcomp). Frequently, encryption negatively impacts the ability of compression algorithms to fully compress data for transmission. By providing the ability to compress the data before encryption, IPsec addresses this issue.</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b="0" dirty="0" smtClean="0">
              <a:ea typeface="ヒラギノ角ゴ Pro W3" pitchFamily="-112" charset="-128"/>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D840B1DB-903D-4549-8DD3-FC5FF921CC33}" type="slidenum">
              <a:rPr lang="en-US" altLang="en-US" smtClean="0"/>
              <a:pPr eaLnBrk="1" hangingPunct="1"/>
              <a:t>53</a:t>
            </a:fld>
            <a:endParaRPr lang="en-US" altLang="en-US" dirty="0" smtClean="0"/>
          </a:p>
        </p:txBody>
      </p:sp>
    </p:spTree>
    <p:extLst>
      <p:ext uri="{BB962C8B-B14F-4D97-AF65-F5344CB8AC3E}">
        <p14:creationId xmlns:p14="http://schemas.microsoft.com/office/powerpoint/2010/main" val="3015904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Arial" charset="0"/>
                <a:ea typeface="ヒラギノ角ゴ Pro W3" pitchFamily="-111" charset="-128"/>
                <a:cs typeface="ヒラギノ角ゴ Pro W3" pitchFamily="-111" charset="-128"/>
              </a:rPr>
              <a:t>Certificate Enrollment Protocol (CEP) was originally developed by VeriSign for Cisco Systems. It was designed to support certificate issuance, distribution, and revocation using existing technologies. </a:t>
            </a:r>
            <a:endParaRPr lang="en-US" altLang="en-US" dirty="0" smtClean="0">
              <a:ea typeface="ヒラギノ角ゴ Pro W3" pitchFamily="-112" charset="-128"/>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6C07D54E-87F8-43C1-A844-C014A40F14D8}" type="slidenum">
              <a:rPr lang="en-US" altLang="en-US" smtClean="0"/>
              <a:pPr eaLnBrk="1" hangingPunct="1"/>
              <a:t>54</a:t>
            </a:fld>
            <a:endParaRPr lang="en-US" altLang="en-US" dirty="0" smtClean="0"/>
          </a:p>
        </p:txBody>
      </p:sp>
    </p:spTree>
    <p:extLst>
      <p:ext uri="{BB962C8B-B14F-4D97-AF65-F5344CB8AC3E}">
        <p14:creationId xmlns:p14="http://schemas.microsoft.com/office/powerpoint/2010/main" val="24188016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55</a:t>
            </a:fld>
            <a:endParaRPr lang="en-US" altLang="en-US" dirty="0"/>
          </a:p>
        </p:txBody>
      </p:sp>
    </p:spTree>
    <p:extLst>
      <p:ext uri="{BB962C8B-B14F-4D97-AF65-F5344CB8AC3E}">
        <p14:creationId xmlns:p14="http://schemas.microsoft.com/office/powerpoint/2010/main" val="26046346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78636885-32D0-462B-9F94-5D2012A68297}" type="slidenum">
              <a:rPr lang="en-US" altLang="en-US" smtClean="0"/>
              <a:pPr eaLnBrk="1" hangingPunct="1"/>
              <a:t>56</a:t>
            </a:fld>
            <a:endParaRPr lang="en-US" altLang="en-US" dirty="0" smtClean="0"/>
          </a:p>
        </p:txBody>
      </p:sp>
    </p:spTree>
    <p:extLst>
      <p:ext uri="{BB962C8B-B14F-4D97-AF65-F5344CB8AC3E}">
        <p14:creationId xmlns:p14="http://schemas.microsoft.com/office/powerpoint/2010/main" val="12239559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78636885-32D0-462B-9F94-5D2012A68297}" type="slidenum">
              <a:rPr lang="en-US" altLang="en-US" smtClean="0"/>
              <a:pPr eaLnBrk="1" hangingPunct="1"/>
              <a:t>57</a:t>
            </a:fld>
            <a:endParaRPr lang="en-US" altLang="en-US" dirty="0" smtClean="0"/>
          </a:p>
        </p:txBody>
      </p:sp>
    </p:spTree>
    <p:extLst>
      <p:ext uri="{BB962C8B-B14F-4D97-AF65-F5344CB8AC3E}">
        <p14:creationId xmlns:p14="http://schemas.microsoft.com/office/powerpoint/2010/main" val="28122992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Products that are evaluated by one of the approved laboratories receive an Evaluation Assurance Level of EAL1 through EAL7 (EAL7 is the highest level), with EAL4, for example, designed for environments requiring a moderate to high level of independently assured security, and EAL1 being designed for environments in which some confidence in the correct operation of the system is required but where the threats to the system are not considered serious. The CC also provides a listing of products by function that have performed at a specific EAL.</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58</a:t>
            </a:fld>
            <a:endParaRPr lang="en-US" altLang="en-US" dirty="0"/>
          </a:p>
        </p:txBody>
      </p:sp>
    </p:spTree>
    <p:extLst>
      <p:ext uri="{BB962C8B-B14F-4D97-AF65-F5344CB8AC3E}">
        <p14:creationId xmlns:p14="http://schemas.microsoft.com/office/powerpoint/2010/main" val="18818103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7CDE83D7-1590-4E88-B644-3E7060331A65}" type="slidenum">
              <a:rPr lang="en-US" altLang="en-US" smtClean="0"/>
              <a:pPr eaLnBrk="1" hangingPunct="1"/>
              <a:t>59</a:t>
            </a:fld>
            <a:endParaRPr lang="en-US" altLang="en-US" dirty="0" smtClean="0"/>
          </a:p>
        </p:txBody>
      </p:sp>
    </p:spTree>
    <p:extLst>
      <p:ext uri="{BB962C8B-B14F-4D97-AF65-F5344CB8AC3E}">
        <p14:creationId xmlns:p14="http://schemas.microsoft.com/office/powerpoint/2010/main" val="23545605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2E90352F-1E58-4416-895F-870417310A8C}" type="slidenum">
              <a:rPr lang="en-US" altLang="en-US" smtClean="0"/>
              <a:pPr eaLnBrk="1" hangingPunct="1"/>
              <a:t>60</a:t>
            </a:fld>
            <a:endParaRPr lang="en-US" altLang="en-US" dirty="0" smtClean="0"/>
          </a:p>
        </p:txBody>
      </p:sp>
    </p:spTree>
    <p:extLst>
      <p:ext uri="{BB962C8B-B14F-4D97-AF65-F5344CB8AC3E}">
        <p14:creationId xmlns:p14="http://schemas.microsoft.com/office/powerpoint/2010/main" val="375900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ea typeface="ヒラギノ角ゴ Pro W3" pitchFamily="-112" charset="-128"/>
              </a:rPr>
              <a:t>Secure Sockets Layer (SSL)</a:t>
            </a:r>
            <a:r>
              <a:rPr lang="en-US" altLang="en-US" dirty="0" smtClean="0">
                <a:ea typeface="ヒラギノ角ゴ Pro W3" pitchFamily="-112" charset="-128"/>
              </a:rPr>
              <a:t> – An encrypting layer between the session and transport layers of the OSI model designed to encrypt above the transport layer, enabling secure sessions between hosts.</a:t>
            </a:r>
          </a:p>
          <a:p>
            <a:r>
              <a:rPr lang="en-US" sz="1200" b="0" i="0" u="sng" kern="1200" dirty="0" smtClean="0">
                <a:solidFill>
                  <a:schemeClr val="tx1"/>
                </a:solidFill>
                <a:effectLst/>
                <a:latin typeface="Arial" charset="0"/>
                <a:ea typeface="ヒラギノ角ゴ Pro W3" pitchFamily="-111" charset="-128"/>
                <a:cs typeface="ヒラギノ角ゴ Pro W3" pitchFamily="-111" charset="-128"/>
              </a:rPr>
              <a:t>Security Assertion Markup Language (SAML)</a:t>
            </a:r>
            <a:r>
              <a:rPr lang="en-US" sz="1200" b="0" i="0" kern="1200" dirty="0" smtClean="0">
                <a:solidFill>
                  <a:schemeClr val="tx1"/>
                </a:solidFill>
                <a:effectLst/>
                <a:latin typeface="Arial" charset="0"/>
                <a:ea typeface="ヒラギノ角ゴ Pro W3" pitchFamily="-111" charset="-128"/>
                <a:cs typeface="ヒラギノ角ゴ Pro W3" pitchFamily="-111" charset="-128"/>
              </a:rPr>
              <a:t> – An XML-based standard for exchanging authentication and authorization data.</a:t>
            </a:r>
            <a:endParaRPr lang="en-US" altLang="en-US" b="0" dirty="0" smtClean="0">
              <a:ea typeface="ヒラギノ角ゴ Pro W3" pitchFamily="-112" charset="-128"/>
            </a:endParaRPr>
          </a:p>
          <a:p>
            <a:r>
              <a:rPr lang="en-US" altLang="en-US" u="sng" dirty="0" smtClean="0">
                <a:ea typeface="ヒラギノ角ゴ Pro W3" pitchFamily="-112" charset="-128"/>
              </a:rPr>
              <a:t>Transport Layer Security (TLS)</a:t>
            </a:r>
            <a:r>
              <a:rPr lang="en-US" altLang="en-US" dirty="0" smtClean="0">
                <a:ea typeface="ヒラギノ角ゴ Pro W3" pitchFamily="-112" charset="-128"/>
              </a:rPr>
              <a:t> – A newer form of SSL that is now an Internet standard.</a:t>
            </a:r>
          </a:p>
          <a:p>
            <a:r>
              <a:rPr lang="en-US" altLang="en-US" u="sng" dirty="0" smtClean="0">
                <a:ea typeface="ヒラギノ角ゴ Pro W3" pitchFamily="-112" charset="-128"/>
              </a:rPr>
              <a:t>Wireless Application Protocol (WAP)</a:t>
            </a:r>
            <a:r>
              <a:rPr lang="en-US" altLang="en-US" dirty="0" smtClean="0">
                <a:ea typeface="ヒラギノ角ゴ Pro W3" pitchFamily="-112" charset="-128"/>
              </a:rPr>
              <a:t> – A network access device that facilitates the connection of wireless devices to a network.</a:t>
            </a:r>
          </a:p>
          <a:p>
            <a:r>
              <a:rPr lang="en-US" altLang="en-US" u="sng" dirty="0" smtClean="0">
                <a:ea typeface="ヒラギノ角ゴ Pro W3" pitchFamily="-112" charset="-128"/>
              </a:rPr>
              <a:t>Wireless Transport Layer Security (WTLS)</a:t>
            </a:r>
            <a:r>
              <a:rPr lang="en-US" altLang="en-US" dirty="0" smtClean="0">
                <a:ea typeface="ヒラギノ角ゴ Pro W3" pitchFamily="-112" charset="-128"/>
              </a:rPr>
              <a:t> – The encryption protocol used on WAP networks.</a:t>
            </a:r>
          </a:p>
          <a:p>
            <a:r>
              <a:rPr lang="en-US" altLang="en-US" u="sng" dirty="0" smtClean="0">
                <a:ea typeface="ヒラギノ角ゴ Pro W3" pitchFamily="-112" charset="-128"/>
              </a:rPr>
              <a:t>X.509</a:t>
            </a:r>
            <a:r>
              <a:rPr lang="en-US" altLang="en-US" dirty="0" smtClean="0">
                <a:ea typeface="ヒラギノ角ゴ Pro W3" pitchFamily="-112" charset="-128"/>
              </a:rPr>
              <a:t> – The standard format for digital certificates.</a:t>
            </a: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8864E620-15E0-4B8B-8D77-46B039200DAD}" type="slidenum">
              <a:rPr lang="en-US" altLang="en-US" smtClean="0"/>
              <a:pPr eaLnBrk="1" hangingPunct="1"/>
              <a:t>6</a:t>
            </a:fld>
            <a:endParaRPr lang="en-US" altLang="en-US" dirty="0" smtClean="0"/>
          </a:p>
        </p:txBody>
      </p:sp>
    </p:spTree>
    <p:extLst>
      <p:ext uri="{BB962C8B-B14F-4D97-AF65-F5344CB8AC3E}">
        <p14:creationId xmlns:p14="http://schemas.microsoft.com/office/powerpoint/2010/main" val="4459557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2E90352F-1E58-4416-895F-870417310A8C}" type="slidenum">
              <a:rPr lang="en-US" altLang="en-US" smtClean="0"/>
              <a:pPr eaLnBrk="1" hangingPunct="1"/>
              <a:t>61</a:t>
            </a:fld>
            <a:endParaRPr lang="en-US" altLang="en-US" dirty="0" smtClean="0"/>
          </a:p>
        </p:txBody>
      </p:sp>
    </p:spTree>
    <p:extLst>
      <p:ext uri="{BB962C8B-B14F-4D97-AF65-F5344CB8AC3E}">
        <p14:creationId xmlns:p14="http://schemas.microsoft.com/office/powerpoint/2010/main" val="22533707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SAML is an XML-based protocol that uses security tokens and assertions to pass information about a “principal” (typically an end user) with a SAML authority (an “identity provider” or IdP) and the service provider (SP). The principal requests a service from the SP which then requests and obtains an identity assertion from the IdP. The SP can then grant access or perform the requested service for the principal.</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62</a:t>
            </a:fld>
            <a:endParaRPr lang="en-US" altLang="en-US" dirty="0"/>
          </a:p>
        </p:txBody>
      </p:sp>
    </p:spTree>
    <p:extLst>
      <p:ext uri="{BB962C8B-B14F-4D97-AF65-F5344CB8AC3E}">
        <p14:creationId xmlns:p14="http://schemas.microsoft.com/office/powerpoint/2010/main" val="8418796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Tree>
    <p:extLst>
      <p:ext uri="{BB962C8B-B14F-4D97-AF65-F5344CB8AC3E}">
        <p14:creationId xmlns:p14="http://schemas.microsoft.com/office/powerpoint/2010/main" val="12424451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u="sng" dirty="0" smtClean="0"/>
              <a:t>Address Resolution Protocol (ARP)</a:t>
            </a:r>
            <a:r>
              <a:rPr lang="en-US" sz="1100" dirty="0" smtClean="0"/>
              <a:t> – A protocol in the TCP/IP suite specification used to map an IP address to a Media Access Control (MAC) address.</a:t>
            </a:r>
          </a:p>
          <a:p>
            <a:r>
              <a:rPr lang="en-US" sz="1100" u="sng" dirty="0" smtClean="0"/>
              <a:t>Bus topology</a:t>
            </a:r>
            <a:r>
              <a:rPr lang="en-US" sz="1100" dirty="0" smtClean="0"/>
              <a:t> – A network layout in which a common line (the bus) connects devices.</a:t>
            </a:r>
          </a:p>
          <a:p>
            <a:r>
              <a:rPr lang="en-US" sz="1100" u="sng" dirty="0" smtClean="0"/>
              <a:t>Datagram</a:t>
            </a:r>
            <a:r>
              <a:rPr lang="en-US" sz="1100" dirty="0" smtClean="0"/>
              <a:t> – A packet of data that can be transmitted over a packet-switched system in a connectionless mode.</a:t>
            </a:r>
          </a:p>
          <a:p>
            <a:r>
              <a:rPr lang="en-US" sz="1100" u="sng" dirty="0" smtClean="0"/>
              <a:t>Denial-of-service (DoS)</a:t>
            </a:r>
            <a:r>
              <a:rPr lang="en-US" sz="1100" dirty="0" smtClean="0"/>
              <a:t> – An attack in which actions are taken to deprive authorized individuals from accessing a system, its resources, the data it stores or processes, or the network to which it is connected.</a:t>
            </a:r>
          </a:p>
          <a:p>
            <a:r>
              <a:rPr lang="en-US" sz="1100" u="sng" dirty="0" smtClean="0"/>
              <a:t>Domain Name System (DNS)</a:t>
            </a:r>
            <a:r>
              <a:rPr lang="en-US" sz="1100" dirty="0" smtClean="0"/>
              <a:t> – An attack in which actions are taken to deprive authorized individuals from accessing a system, its resources, the data it stores or processes, or the network to which it is connected.</a:t>
            </a:r>
          </a:p>
          <a:p>
            <a:r>
              <a:rPr lang="en-US" sz="1100" u="sng" dirty="0" smtClean="0"/>
              <a:t>DMZ</a:t>
            </a:r>
            <a:r>
              <a:rPr lang="en-US" sz="1100" dirty="0" smtClean="0"/>
              <a:t> – A network segment that exists in a semi-protected zone between the Internet and the inner, secure trusted network.</a:t>
            </a:r>
          </a:p>
          <a:p>
            <a:r>
              <a:rPr lang="en-US" sz="1100" u="sng" dirty="0" smtClean="0"/>
              <a:t>Dynamic Host Configuration Protocol (DHCP)</a:t>
            </a:r>
            <a:r>
              <a:rPr lang="en-US" sz="1100" dirty="0" smtClean="0"/>
              <a:t> – An Internet Engineering Task Force (IETF) Internet Protocol (IP) specification for automatically allocating IP addresses and other configuration information based on network adapter addresses. It enables address pooling and allocation and simplifies TCP/IP installation and administration.</a:t>
            </a:r>
          </a:p>
          <a:p>
            <a:r>
              <a:rPr lang="en-US" sz="1100" u="sng" dirty="0" smtClean="0"/>
              <a:t>Enclave</a:t>
            </a:r>
            <a:r>
              <a:rPr lang="en-US" sz="1100" dirty="0" smtClean="0"/>
              <a:t> – A section of a network that serves a specific purpose and is isolated by protocols from other parts of a network.</a:t>
            </a:r>
          </a:p>
          <a:p>
            <a:r>
              <a:rPr lang="en-US" sz="1100" u="sng" dirty="0" smtClean="0"/>
              <a:t>Ethernet</a:t>
            </a:r>
            <a:r>
              <a:rPr lang="en-US" sz="1100" dirty="0" smtClean="0"/>
              <a:t> – The common name for the IEEE 802.3 standard method of packet communication between two nodes at layer 2.</a:t>
            </a:r>
          </a:p>
          <a:p>
            <a:r>
              <a:rPr lang="en-US" sz="1100" u="sng" dirty="0" smtClean="0"/>
              <a:t>Extranet</a:t>
            </a:r>
            <a:r>
              <a:rPr lang="en-US" sz="1100" dirty="0" smtClean="0"/>
              <a:t> – an extension of a selected portion of a company’s intranet to external partners.</a:t>
            </a:r>
          </a:p>
          <a:p>
            <a:r>
              <a:rPr lang="en-US" sz="1100" u="sng" dirty="0" smtClean="0"/>
              <a:t>Flat network</a:t>
            </a:r>
            <a:r>
              <a:rPr lang="en-US" sz="1100" dirty="0" smtClean="0"/>
              <a:t> –</a:t>
            </a:r>
            <a:r>
              <a:rPr lang="en-US" sz="1100" baseline="0" dirty="0" smtClean="0"/>
              <a:t> A network design that avoids packet-looping issues through an architecture that does not have tiers.</a:t>
            </a:r>
            <a:endParaRPr lang="en-US" sz="1100"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65</a:t>
            </a:fld>
            <a:endParaRPr lang="en-US" altLang="en-US" dirty="0"/>
          </a:p>
        </p:txBody>
      </p:sp>
    </p:spTree>
    <p:extLst>
      <p:ext uri="{BB962C8B-B14F-4D97-AF65-F5344CB8AC3E}">
        <p14:creationId xmlns:p14="http://schemas.microsoft.com/office/powerpoint/2010/main" val="25568561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u="sng" dirty="0" smtClean="0"/>
              <a:t>Internet Control Message Protocol (ICMP)</a:t>
            </a:r>
            <a:r>
              <a:rPr lang="en-US" sz="1050" dirty="0" smtClean="0"/>
              <a:t> – One of the core protocols of the TCP/IP protocol suite, used for error reporting and status messages.</a:t>
            </a:r>
          </a:p>
          <a:p>
            <a:r>
              <a:rPr lang="en-US" sz="1050" u="sng" dirty="0" smtClean="0"/>
              <a:t>Internet Protocol (IP)</a:t>
            </a:r>
            <a:r>
              <a:rPr lang="en-US" sz="1050" dirty="0" smtClean="0"/>
              <a:t> – The network layer protocol used by the Internet for routing packets across a network.</a:t>
            </a:r>
          </a:p>
          <a:p>
            <a:r>
              <a:rPr lang="en-US" sz="1050" u="sng" dirty="0" smtClean="0"/>
              <a:t>Intranet</a:t>
            </a:r>
            <a:r>
              <a:rPr lang="en-US" sz="1050" dirty="0" smtClean="0"/>
              <a:t> – a private, internal network that uses common network technologies (such as HTTP, FTP, and so on) to share information and provide</a:t>
            </a:r>
          </a:p>
          <a:p>
            <a:r>
              <a:rPr lang="en-US" sz="1050" dirty="0" smtClean="0"/>
              <a:t>resources to organizational users.</a:t>
            </a:r>
          </a:p>
          <a:p>
            <a:r>
              <a:rPr lang="en-US" sz="1050" u="sng" dirty="0" smtClean="0"/>
              <a:t>Local area network (LAN)</a:t>
            </a:r>
            <a:r>
              <a:rPr lang="en-US" sz="1050" dirty="0" smtClean="0"/>
              <a:t> – A grouping of computers in a network structure confined to a limited area and using specific protocols, such as Ethernet for OSI Layer 2 traffic addressing.</a:t>
            </a:r>
          </a:p>
          <a:p>
            <a:r>
              <a:rPr lang="en-US" sz="1050" u="sng" dirty="0" smtClean="0"/>
              <a:t>Media Access Control (MAC) address</a:t>
            </a:r>
            <a:r>
              <a:rPr lang="en-US" sz="1050" dirty="0" smtClean="0"/>
              <a:t> – The data link layer address for local network addressing.</a:t>
            </a:r>
          </a:p>
          <a:p>
            <a:r>
              <a:rPr lang="en-US" sz="1050" u="sng" dirty="0" smtClean="0"/>
              <a:t>Network Address Translation (NAT)</a:t>
            </a:r>
            <a:r>
              <a:rPr lang="en-US" sz="1050" u="none" dirty="0" smtClean="0"/>
              <a:t> </a:t>
            </a:r>
            <a:r>
              <a:rPr lang="en-US" sz="1050" dirty="0" smtClean="0"/>
              <a:t>– A method of readdressing packets in a network at a gateway point to enable the use of local nonroutable IP addresses over a</a:t>
            </a:r>
            <a:r>
              <a:rPr lang="en-US" sz="1050" baseline="0" dirty="0" smtClean="0"/>
              <a:t> </a:t>
            </a:r>
            <a:r>
              <a:rPr lang="en-US" sz="1050" dirty="0" smtClean="0"/>
              <a:t>public network such as the Internet.</a:t>
            </a:r>
          </a:p>
          <a:p>
            <a:r>
              <a:rPr lang="en-US" sz="1050" u="sng" dirty="0" smtClean="0"/>
              <a:t>Network</a:t>
            </a:r>
            <a:r>
              <a:rPr lang="en-US" sz="1050" dirty="0" smtClean="0"/>
              <a:t> – A means to connect two or more computers together for the purposes of sharing network information.</a:t>
            </a:r>
          </a:p>
          <a:p>
            <a:r>
              <a:rPr lang="en-US" sz="1050" u="sng" dirty="0" smtClean="0"/>
              <a:t>Packet</a:t>
            </a:r>
            <a:r>
              <a:rPr lang="en-US" sz="1050" dirty="0" smtClean="0"/>
              <a:t> – Smaller</a:t>
            </a:r>
            <a:r>
              <a:rPr lang="en-US" sz="1050" baseline="0" dirty="0" smtClean="0"/>
              <a:t> pieces of data used for transmission resulting from the breaking up of larger data.</a:t>
            </a:r>
            <a:endParaRPr lang="en-US" sz="1050" dirty="0" smtClean="0"/>
          </a:p>
          <a:p>
            <a:r>
              <a:rPr lang="en-US" sz="1050" u="sng" dirty="0" smtClean="0"/>
              <a:t>Protocol</a:t>
            </a:r>
            <a:r>
              <a:rPr lang="en-US" sz="1050" dirty="0" smtClean="0"/>
              <a:t> – An agreed-upon format for exchanging or transmitting data between systems, enable computers to communicate.</a:t>
            </a:r>
          </a:p>
          <a:p>
            <a:r>
              <a:rPr lang="en-US" sz="1050" u="sng" dirty="0" smtClean="0"/>
              <a:t>Ring topology</a:t>
            </a:r>
            <a:r>
              <a:rPr lang="en-US" sz="1050" dirty="0" smtClean="0"/>
              <a:t> – </a:t>
            </a:r>
            <a:r>
              <a:rPr lang="en-US" sz="1050" kern="1200" dirty="0" smtClean="0">
                <a:solidFill>
                  <a:schemeClr val="tx1"/>
                </a:solidFill>
                <a:effectLst/>
              </a:rPr>
              <a:t>A network layout in which network components are connected to each other in a closed loop with each device directly connected to two other devices.</a:t>
            </a:r>
            <a:endParaRPr lang="en-US" sz="1050" dirty="0" smtClean="0"/>
          </a:p>
          <a:p>
            <a:r>
              <a:rPr lang="en-US" sz="1050" u="sng" dirty="0" smtClean="0"/>
              <a:t>Routing</a:t>
            </a:r>
            <a:r>
              <a:rPr lang="en-US" sz="1050" dirty="0" smtClean="0"/>
              <a:t> – That process of moving packets from one network to another.</a:t>
            </a:r>
          </a:p>
          <a:p>
            <a:r>
              <a:rPr lang="en-US" sz="1050" u="sng" dirty="0" smtClean="0"/>
              <a:t>Star topology</a:t>
            </a:r>
            <a:r>
              <a:rPr lang="en-US" sz="1050" dirty="0" smtClean="0"/>
              <a:t> – A</a:t>
            </a:r>
            <a:r>
              <a:rPr lang="en-US" sz="1050" baseline="0" dirty="0" smtClean="0"/>
              <a:t> network topology where network components are connected to a central point.</a:t>
            </a:r>
            <a:endParaRPr lang="en-US" sz="1050"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66</a:t>
            </a:fld>
            <a:endParaRPr lang="en-US" altLang="en-US" dirty="0"/>
          </a:p>
        </p:txBody>
      </p:sp>
    </p:spTree>
    <p:extLst>
      <p:ext uri="{BB962C8B-B14F-4D97-AF65-F5344CB8AC3E}">
        <p14:creationId xmlns:p14="http://schemas.microsoft.com/office/powerpoint/2010/main" val="40352713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Storage area network (SAN)</a:t>
            </a:r>
            <a:r>
              <a:rPr lang="en-US" dirty="0" smtClean="0"/>
              <a:t> – A technology-based storage solution consisting of network attached storage.</a:t>
            </a:r>
          </a:p>
          <a:p>
            <a:r>
              <a:rPr lang="en-US" u="sng" dirty="0" smtClean="0"/>
              <a:t>Subnetting</a:t>
            </a:r>
            <a:r>
              <a:rPr lang="en-US" dirty="0" smtClean="0"/>
              <a:t> – The creation of a network within a network by manipulating how an IP address is split into network and host portions.</a:t>
            </a:r>
          </a:p>
          <a:p>
            <a:r>
              <a:rPr lang="en-US" u="sng" dirty="0" smtClean="0"/>
              <a:t>Subnet mask</a:t>
            </a:r>
            <a:r>
              <a:rPr lang="en-US" dirty="0" smtClean="0"/>
              <a:t> – The information that tells a device how to interpret the network and host portions of an IP address.</a:t>
            </a:r>
          </a:p>
          <a:p>
            <a:r>
              <a:rPr lang="en-US" u="sng" dirty="0" smtClean="0"/>
              <a:t>Three-way handshake</a:t>
            </a:r>
            <a:r>
              <a:rPr lang="en-US" dirty="0" smtClean="0"/>
              <a:t> – A means of ensuring information transference through a three-step data exchange. Used to initiate a TCP connection.</a:t>
            </a:r>
          </a:p>
          <a:p>
            <a:r>
              <a:rPr lang="en-US" u="sng" dirty="0" smtClean="0"/>
              <a:t>Topology</a:t>
            </a:r>
            <a:r>
              <a:rPr lang="en-US" dirty="0" smtClean="0"/>
              <a:t> – Describes</a:t>
            </a:r>
            <a:r>
              <a:rPr lang="en-US" baseline="0" dirty="0" smtClean="0"/>
              <a:t> </a:t>
            </a:r>
            <a:r>
              <a:rPr lang="en-US" sz="1200" i="0" kern="1200" dirty="0" smtClean="0">
                <a:solidFill>
                  <a:schemeClr val="tx1"/>
                </a:solidFill>
                <a:effectLst/>
                <a:latin typeface="Arial" charset="0"/>
                <a:ea typeface="ヒラギノ角ゴ Pro W3" pitchFamily="-111" charset="-128"/>
                <a:cs typeface="ヒラギノ角ゴ Pro W3" pitchFamily="-111" charset="-128"/>
              </a:rPr>
              <a:t>how the network is physically or logically arranged.</a:t>
            </a:r>
            <a:endParaRPr lang="en-US" dirty="0" smtClean="0"/>
          </a:p>
          <a:p>
            <a:r>
              <a:rPr lang="en-US" u="sng" dirty="0" smtClean="0"/>
              <a:t>Transmission Control Protocol (TCP)</a:t>
            </a:r>
            <a:r>
              <a:rPr lang="en-US" u="none" dirty="0" smtClean="0"/>
              <a:t> </a:t>
            </a:r>
            <a:r>
              <a:rPr lang="en-US" dirty="0" smtClean="0"/>
              <a:t>– The connection-oriented transport layer protocol for use on the Internet that allows packet-level tracking of a</a:t>
            </a:r>
            <a:r>
              <a:rPr lang="en-US" baseline="0" dirty="0" smtClean="0"/>
              <a:t> </a:t>
            </a:r>
            <a:r>
              <a:rPr lang="en-US" dirty="0" smtClean="0"/>
              <a:t>conversation.</a:t>
            </a:r>
          </a:p>
          <a:p>
            <a:r>
              <a:rPr lang="en-US" u="sng" dirty="0" smtClean="0"/>
              <a:t>Trunking</a:t>
            </a:r>
            <a:r>
              <a:rPr lang="en-US" dirty="0" smtClean="0"/>
              <a:t> – The process of spanning a single VLAN across multiple switches.</a:t>
            </a:r>
          </a:p>
          <a:p>
            <a:r>
              <a:rPr lang="en-US" u="sng" dirty="0" smtClean="0"/>
              <a:t>Tunneling</a:t>
            </a:r>
            <a:r>
              <a:rPr lang="en-US" dirty="0" smtClean="0"/>
              <a:t> – The process of packaging packets so that they can traverse a network in a secure, confidential manner.</a:t>
            </a:r>
          </a:p>
          <a:p>
            <a:r>
              <a:rPr lang="en-US" u="sng" dirty="0" smtClean="0"/>
              <a:t>User Datagram Protocol (UDP)</a:t>
            </a:r>
            <a:r>
              <a:rPr lang="en-US" dirty="0" smtClean="0"/>
              <a:t> – A protocol in the TCP/ IP protocol suite for the transport layer that does not sequence packets—it is “fire and forget” in nature.</a:t>
            </a:r>
          </a:p>
          <a:p>
            <a:r>
              <a:rPr lang="en-US" u="sng" dirty="0" smtClean="0"/>
              <a:t>Virtual local area network (VLAN)</a:t>
            </a:r>
            <a:r>
              <a:rPr lang="en-US" dirty="0" smtClean="0"/>
              <a:t> – A broadcast domain inside a switched system.</a:t>
            </a:r>
          </a:p>
          <a:p>
            <a:r>
              <a:rPr lang="en-US" u="sng" dirty="0" smtClean="0"/>
              <a:t>Wide area network (WAN)</a:t>
            </a:r>
            <a:r>
              <a:rPr lang="en-US" dirty="0" smtClean="0"/>
              <a:t> – A network that spans a large geographic region.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67</a:t>
            </a:fld>
            <a:endParaRPr lang="en-US" altLang="en-US" dirty="0"/>
          </a:p>
        </p:txBody>
      </p:sp>
    </p:spTree>
    <p:extLst>
      <p:ext uri="{BB962C8B-B14F-4D97-AF65-F5344CB8AC3E}">
        <p14:creationId xmlns:p14="http://schemas.microsoft.com/office/powerpoint/2010/main" val="33263615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Network sizes and shapes vary drastically—from two personal computers connected with a crossover cable or wireless router to the Internet, encircling the globe and linking together untold numbers of individual, distributed systems.</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742BFC8B-7055-4F88-B6B7-9E8A1AA7CBD6}" type="slidenum">
              <a:rPr lang="en-US" altLang="en-US" smtClean="0"/>
              <a:pPr eaLnBrk="1" hangingPunct="1"/>
              <a:t>68</a:t>
            </a:fld>
            <a:endParaRPr lang="en-US" altLang="en-US" smtClean="0"/>
          </a:p>
        </p:txBody>
      </p:sp>
    </p:spTree>
    <p:extLst>
      <p:ext uri="{BB962C8B-B14F-4D97-AF65-F5344CB8AC3E}">
        <p14:creationId xmlns:p14="http://schemas.microsoft.com/office/powerpoint/2010/main" val="31677670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ea typeface="ヒラギノ角ゴ Pro W3" pitchFamily="-112" charset="-128"/>
              </a:rPr>
              <a:t>Exam Tip:</a:t>
            </a:r>
            <a:r>
              <a:rPr lang="en-US" altLang="en-US" dirty="0" smtClean="0">
                <a:ea typeface="ヒラギノ角ゴ Pro W3" pitchFamily="-112" charset="-128"/>
              </a:rPr>
              <a:t> A LAN is a local area network—an office building, home network, and so on. A WAN is a wide area network—a corporate network connecting offices in Dallas, New York, and San Jose, for example.</a:t>
            </a:r>
          </a:p>
          <a:p>
            <a:endParaRPr lang="en-US" altLang="en-US" dirty="0" smtClean="0">
              <a:ea typeface="ヒラギノ角ゴ Pro W3" pitchFamily="-112" charset="-128"/>
            </a:endParaRPr>
          </a:p>
          <a:p>
            <a:r>
              <a:rPr lang="en-US" altLang="en-US" dirty="0" smtClean="0">
                <a:ea typeface="ヒラギノ角ゴ Pro W3" pitchFamily="-112" charset="-128"/>
              </a:rPr>
              <a:t>Every network has an architecture—whether by design or by accident. Defining or describing a specific network’s architecture involves identifying the network’s physical configuration, logical operation, structure, procedures, data formats, protocols, and other components. For the sake of simplicity and categorization, people tend to divide network architectures into two main categories: LANs and WANs.</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D4DC4C66-6530-4148-AC06-615152B8712C}" type="slidenum">
              <a:rPr lang="en-US" altLang="en-US" smtClean="0"/>
              <a:pPr eaLnBrk="1" hangingPunct="1"/>
              <a:t>69</a:t>
            </a:fld>
            <a:endParaRPr lang="en-US" altLang="en-US" smtClean="0"/>
          </a:p>
        </p:txBody>
      </p:sp>
    </p:spTree>
    <p:extLst>
      <p:ext uri="{BB962C8B-B14F-4D97-AF65-F5344CB8AC3E}">
        <p14:creationId xmlns:p14="http://schemas.microsoft.com/office/powerpoint/2010/main" val="29165073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corporations have multiple LANs within each office location that all connect to a WAN that provides intercompany connectivity.</a:t>
            </a:r>
          </a:p>
          <a:p>
            <a:endParaRPr lang="en-US" dirty="0" smtClean="0"/>
          </a:p>
          <a:p>
            <a:r>
              <a:rPr lang="en-US" dirty="0" smtClean="0"/>
              <a:t>This figure shows an example of a corporate network. Each office location will typically have one or more LANs, which are connected to the other offices and the</a:t>
            </a:r>
            <a:r>
              <a:rPr lang="en-US" baseline="0" dirty="0" smtClean="0"/>
              <a:t> </a:t>
            </a:r>
            <a:r>
              <a:rPr lang="en-US" dirty="0" smtClean="0"/>
              <a:t>company headquarters through a corporate WAN.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70</a:t>
            </a:fld>
            <a:endParaRPr lang="en-US" altLang="en-US" dirty="0"/>
          </a:p>
        </p:txBody>
      </p:sp>
    </p:spTree>
    <p:extLst>
      <p:ext uri="{BB962C8B-B14F-4D97-AF65-F5344CB8AC3E}">
        <p14:creationId xmlns:p14="http://schemas.microsoft.com/office/powerpoint/2010/main" val="24586778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i="0" kern="1200" dirty="0" smtClean="0">
                <a:solidFill>
                  <a:schemeClr val="tx1"/>
                </a:solidFill>
                <a:effectLst/>
              </a:rPr>
              <a:t>Over time, as networks have grown, diversified, and multiplied, the line between LAN and WAN has become blurred. To better describe emerging, specialized network structures, new terms have been coined to classify networks based on size and use:</a:t>
            </a:r>
          </a:p>
          <a:p>
            <a:pPr marL="171450" indent="-171450">
              <a:buFont typeface="Arial" panose="020B0604020202020204" pitchFamily="34" charset="0"/>
              <a:buChar char="•"/>
            </a:pPr>
            <a:r>
              <a:rPr lang="en-US" altLang="en-US" dirty="0" smtClean="0">
                <a:ea typeface="ヒラギノ角ゴ Pro W3" pitchFamily="-112" charset="-128"/>
              </a:rPr>
              <a:t>Campus area network (CAN) – A network connecting any number of buildings in an office or university complex (also referred to as a campus wide area network).</a:t>
            </a:r>
          </a:p>
          <a:p>
            <a:pPr marL="171450" indent="-171450">
              <a:buFont typeface="Arial" panose="020B0604020202020204" pitchFamily="34" charset="0"/>
              <a:buChar char="•"/>
            </a:pPr>
            <a:r>
              <a:rPr lang="en-US" altLang="en-US" dirty="0" smtClean="0">
                <a:ea typeface="ヒラギノ角ゴ Pro W3" pitchFamily="-112" charset="-128"/>
              </a:rPr>
              <a:t>Intranet –  A “private” network that is accessible only to authorized users. Many large corporations host an intranet to facilitate information sharing within their</a:t>
            </a:r>
            <a:r>
              <a:rPr lang="en-US" altLang="en-US" baseline="0" dirty="0" smtClean="0">
                <a:ea typeface="ヒラギノ角ゴ Pro W3" pitchFamily="-112" charset="-128"/>
              </a:rPr>
              <a:t> </a:t>
            </a:r>
            <a:r>
              <a:rPr lang="en-US" altLang="en-US" dirty="0" smtClean="0">
                <a:ea typeface="ヒラギノ角ゴ Pro W3" pitchFamily="-112" charset="-128"/>
              </a:rPr>
              <a:t>organization.</a:t>
            </a:r>
          </a:p>
          <a:p>
            <a:pPr marL="171450" indent="-171450">
              <a:buFont typeface="Arial" panose="020B0604020202020204" pitchFamily="34" charset="0"/>
              <a:buChar char="•"/>
            </a:pPr>
            <a:r>
              <a:rPr lang="en-US" altLang="en-US" dirty="0" smtClean="0">
                <a:ea typeface="ヒラギノ角ゴ Pro W3" pitchFamily="-112" charset="-128"/>
              </a:rPr>
              <a:t>Internet – The “global network” connecting hundreds of millions of systems and users.</a:t>
            </a:r>
          </a:p>
          <a:p>
            <a:pPr marL="171450" indent="-171450">
              <a:buFont typeface="Arial" panose="020B0604020202020204" pitchFamily="34" charset="0"/>
              <a:buChar char="•"/>
            </a:pPr>
            <a:r>
              <a:rPr lang="en-US" altLang="en-US" dirty="0" smtClean="0">
                <a:ea typeface="ヒラギノ角ゴ Pro W3" pitchFamily="-112" charset="-128"/>
              </a:rPr>
              <a:t>Metropolitan area network (MAN) – A network designed for a specific geographic locality such as a town or a city.</a:t>
            </a:r>
          </a:p>
          <a:p>
            <a:pPr marL="171450" indent="-171450">
              <a:buFont typeface="Arial" panose="020B0604020202020204" pitchFamily="34" charset="0"/>
              <a:buChar char="•"/>
            </a:pPr>
            <a:r>
              <a:rPr lang="en-US" altLang="en-US" dirty="0" smtClean="0">
                <a:ea typeface="ヒラギノ角ゴ Pro W3" pitchFamily="-112" charset="-128"/>
              </a:rPr>
              <a:t>Storage area network (SAN) – A high-speed network connecting a variety of storage devices such as tape systems, RAID arrays, optical drives, file servers, and others.</a:t>
            </a:r>
          </a:p>
          <a:p>
            <a:pPr marL="171450" indent="-171450">
              <a:buFont typeface="Arial" panose="020B0604020202020204" pitchFamily="34" charset="0"/>
              <a:buChar char="•"/>
            </a:pPr>
            <a:r>
              <a:rPr lang="en-US" altLang="en-US" dirty="0" smtClean="0">
                <a:ea typeface="ヒラギノ角ゴ Pro W3" pitchFamily="-112" charset="-128"/>
              </a:rPr>
              <a:t>Virtual local area network (VLAN) – A logical network allowing systems on different physical networks to interact as if they were connected to the same physical network.</a:t>
            </a:r>
          </a:p>
          <a:p>
            <a:pPr marL="171450" indent="-171450">
              <a:buFont typeface="Arial" panose="020B0604020202020204" pitchFamily="34" charset="0"/>
              <a:buChar char="•"/>
            </a:pPr>
            <a:r>
              <a:rPr lang="en-US" altLang="en-US" dirty="0" smtClean="0">
                <a:ea typeface="ヒラギノ角ゴ Pro W3" pitchFamily="-112" charset="-128"/>
              </a:rPr>
              <a:t>Client/server –</a:t>
            </a:r>
            <a:r>
              <a:rPr lang="en-US" altLang="en-US" baseline="0" dirty="0" smtClean="0">
                <a:ea typeface="ヒラギノ角ゴ Pro W3" pitchFamily="-112" charset="-128"/>
              </a:rPr>
              <a:t> </a:t>
            </a:r>
            <a:r>
              <a:rPr lang="en-US" altLang="en-US" dirty="0" smtClean="0">
                <a:ea typeface="ヒラギノ角ゴ Pro W3" pitchFamily="-112" charset="-128"/>
              </a:rPr>
              <a:t>A network in which powerful, dedicated systems called servers provide resources to individual workstations or clients.</a:t>
            </a:r>
          </a:p>
          <a:p>
            <a:pPr marL="171450" indent="-171450">
              <a:buFont typeface="Arial" panose="020B0604020202020204" pitchFamily="34" charset="0"/>
              <a:buChar char="•"/>
            </a:pPr>
            <a:r>
              <a:rPr lang="en-US" altLang="en-US" dirty="0" smtClean="0">
                <a:ea typeface="ヒラギノ角ゴ Pro W3" pitchFamily="-112" charset="-128"/>
              </a:rPr>
              <a:t>Peer-to-peer – A network in which every system is treated as an equal, such as a home network.</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EA4EA34A-B263-4CA8-81DF-E587410905AA}" type="slidenum">
              <a:rPr lang="en-US" altLang="en-US" smtClean="0"/>
              <a:pPr eaLnBrk="1" hangingPunct="1"/>
              <a:t>71</a:t>
            </a:fld>
            <a:endParaRPr lang="en-US" altLang="en-US" smtClean="0"/>
          </a:p>
        </p:txBody>
      </p:sp>
    </p:spTree>
    <p:extLst>
      <p:ext uri="{BB962C8B-B14F-4D97-AF65-F5344CB8AC3E}">
        <p14:creationId xmlns:p14="http://schemas.microsoft.com/office/powerpoint/2010/main" val="20521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b="0" dirty="0" smtClean="0">
                <a:ea typeface="ヒラギノ角ゴ Pro W3" pitchFamily="-112" charset="-128"/>
              </a:rPr>
              <a:t>Standards that define the PKI </a:t>
            </a:r>
            <a:r>
              <a:rPr lang="en-US" altLang="en-US" dirty="0" smtClean="0">
                <a:ea typeface="ヒラギノ角ゴ Pro W3" pitchFamily="-112" charset="-128"/>
              </a:rPr>
              <a:t>– These standards define the data and data structures exchanged and the means for managing that data to provide the functions of the PKI (certificate issuance, storage, revocation, registration, and management).</a:t>
            </a:r>
          </a:p>
          <a:p>
            <a:pPr marL="171450" indent="-171450">
              <a:buFont typeface="Arial" panose="020B0604020202020204" pitchFamily="34" charset="0"/>
              <a:buChar char="•"/>
            </a:pPr>
            <a:r>
              <a:rPr lang="en-US" altLang="en-US" b="0" dirty="0" smtClean="0">
                <a:ea typeface="ヒラギノ角ゴ Pro W3" pitchFamily="-112" charset="-128"/>
              </a:rPr>
              <a:t>Standards that define the interface between applications and the underlying PKI </a:t>
            </a:r>
            <a:r>
              <a:rPr lang="en-US" altLang="en-US" dirty="0" smtClean="0">
                <a:ea typeface="ヒラギノ角ゴ Pro W3" pitchFamily="-112" charset="-128"/>
              </a:rPr>
              <a:t>– </a:t>
            </a:r>
            <a:r>
              <a:rPr lang="en-US" altLang="en-US" b="0" baseline="0" dirty="0" smtClean="0">
                <a:ea typeface="ヒラギノ角ゴ Pro W3" pitchFamily="-112" charset="-128"/>
              </a:rPr>
              <a:t>T</a:t>
            </a:r>
            <a:r>
              <a:rPr lang="en-US" altLang="en-US" b="0" dirty="0" smtClean="0">
                <a:ea typeface="ヒラギノ角ゴ Pro W3" pitchFamily="-112" charset="-128"/>
              </a:rPr>
              <a:t>hese standards use the PKI to establish the services required by applications (S/MIME, SSL, and TLS)T.</a:t>
            </a:r>
          </a:p>
          <a:p>
            <a:pPr marL="171450" indent="-171450">
              <a:buFont typeface="Arial" panose="020B0604020202020204" pitchFamily="34" charset="0"/>
              <a:buChar char="•"/>
            </a:pPr>
            <a:r>
              <a:rPr lang="en-US" altLang="en-US" b="0" dirty="0" smtClean="0">
                <a:ea typeface="ヒラギノ角ゴ Pro W3" pitchFamily="-112" charset="-128"/>
              </a:rPr>
              <a:t>Other standards </a:t>
            </a:r>
            <a:r>
              <a:rPr lang="en-US" altLang="en-US" dirty="0" smtClean="0">
                <a:ea typeface="ヒラギノ角ゴ Pro W3" pitchFamily="-112" charset="-128"/>
              </a:rPr>
              <a:t>– </a:t>
            </a:r>
            <a:r>
              <a:rPr lang="en-US" altLang="en-US" b="0" baseline="0" dirty="0" smtClean="0">
                <a:ea typeface="ヒラギノ角ゴ Pro W3" pitchFamily="-112" charset="-128"/>
              </a:rPr>
              <a:t>These standards don’t fit neatly in either of the other two categories. They provide bits and pieces that glue everything together; they not only can address the PKI structure and the methods and protocols for using it, but can also provide an overarching business process environment for PKI implementation (for example, ISO/IEC 27002, Common Criteria, and the Federal Information Processing Standards Publications [FIPS PUBS]).</a:t>
            </a:r>
            <a:endParaRPr lang="en-US" altLang="en-US" dirty="0" smtClean="0">
              <a:ea typeface="ヒラギノ角ゴ Pro W3" pitchFamily="-112" charset="-128"/>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F08D9140-BA94-4895-B1A7-6B6E7C5C2F23}" type="slidenum">
              <a:rPr lang="en-US" altLang="en-US" smtClean="0"/>
              <a:pPr eaLnBrk="1" hangingPunct="1"/>
              <a:t>7</a:t>
            </a:fld>
            <a:endParaRPr lang="en-US" altLang="en-US" dirty="0" smtClean="0"/>
          </a:p>
        </p:txBody>
      </p:sp>
    </p:spTree>
    <p:extLst>
      <p:ext uri="{BB962C8B-B14F-4D97-AF65-F5344CB8AC3E}">
        <p14:creationId xmlns:p14="http://schemas.microsoft.com/office/powerpoint/2010/main" val="2334488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BB2DE64E-42BC-4912-B7D5-5459FD99D920}" type="slidenum">
              <a:rPr lang="en-US" altLang="en-US" smtClean="0"/>
              <a:pPr eaLnBrk="1" hangingPunct="1"/>
              <a:t>72</a:t>
            </a:fld>
            <a:endParaRPr lang="en-US" altLang="en-US" smtClean="0"/>
          </a:p>
        </p:txBody>
      </p:sp>
    </p:spTree>
    <p:extLst>
      <p:ext uri="{BB962C8B-B14F-4D97-AF65-F5344CB8AC3E}">
        <p14:creationId xmlns:p14="http://schemas.microsoft.com/office/powerpoint/2010/main" val="32643008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73</a:t>
            </a:fld>
            <a:endParaRPr lang="en-US" altLang="en-US" dirty="0"/>
          </a:p>
        </p:txBody>
      </p:sp>
    </p:spTree>
    <p:extLst>
      <p:ext uri="{BB962C8B-B14F-4D97-AF65-F5344CB8AC3E}">
        <p14:creationId xmlns:p14="http://schemas.microsoft.com/office/powerpoint/2010/main" val="13413226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74</a:t>
            </a:fld>
            <a:endParaRPr lang="en-US" altLang="en-US" dirty="0"/>
          </a:p>
        </p:txBody>
      </p:sp>
    </p:spTree>
    <p:extLst>
      <p:ext uri="{BB962C8B-B14F-4D97-AF65-F5344CB8AC3E}">
        <p14:creationId xmlns:p14="http://schemas.microsoft.com/office/powerpoint/2010/main" val="24861888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75</a:t>
            </a:fld>
            <a:endParaRPr lang="en-US" altLang="en-US" dirty="0"/>
          </a:p>
        </p:txBody>
      </p:sp>
    </p:spTree>
    <p:extLst>
      <p:ext uri="{BB962C8B-B14F-4D97-AF65-F5344CB8AC3E}">
        <p14:creationId xmlns:p14="http://schemas.microsoft.com/office/powerpoint/2010/main" val="7908957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Larger networks, such as those inside an office complex, may use more than one topology at the same time. For example, an office complex may have a large ring topology that interconnects all the buildings in the complex. Each building may have a large bus topology to interconnect star topologies located on each floor of the building. This is called a mixed topology or hybrid topology.</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76</a:t>
            </a:fld>
            <a:endParaRPr lang="en-US" altLang="en-US" dirty="0"/>
          </a:p>
        </p:txBody>
      </p:sp>
    </p:spTree>
    <p:extLst>
      <p:ext uri="{BB962C8B-B14F-4D97-AF65-F5344CB8AC3E}">
        <p14:creationId xmlns:p14="http://schemas.microsoft.com/office/powerpoint/2010/main" val="28932262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7E63243-5E69-4772-9B88-35F6B2E6B12F}" type="slidenum">
              <a:rPr lang="en-US" altLang="en-US" smtClean="0"/>
              <a:pPr eaLnBrk="1" hangingPunct="1"/>
              <a:t>77</a:t>
            </a:fld>
            <a:endParaRPr lang="en-US" altLang="en-US" smtClean="0"/>
          </a:p>
        </p:txBody>
      </p:sp>
    </p:spTree>
    <p:extLst>
      <p:ext uri="{BB962C8B-B14F-4D97-AF65-F5344CB8AC3E}">
        <p14:creationId xmlns:p14="http://schemas.microsoft.com/office/powerpoint/2010/main" val="35101773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7E63243-5E69-4772-9B88-35F6B2E6B12F}" type="slidenum">
              <a:rPr lang="en-US" altLang="en-US" smtClean="0"/>
              <a:pPr eaLnBrk="1" hangingPunct="1"/>
              <a:t>78</a:t>
            </a:fld>
            <a:endParaRPr lang="en-US" altLang="en-US" smtClean="0"/>
          </a:p>
        </p:txBody>
      </p:sp>
    </p:spTree>
    <p:extLst>
      <p:ext uri="{BB962C8B-B14F-4D97-AF65-F5344CB8AC3E}">
        <p14:creationId xmlns:p14="http://schemas.microsoft.com/office/powerpoint/2010/main" val="33033044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smtClean="0"/>
              <a:t>There is a wide variety of protocols, each designed with certain benefits and uses in mind. Some of the more common protocols that have been used in networking are:</a:t>
            </a:r>
          </a:p>
          <a:p>
            <a:pPr marL="171450" indent="-171450">
              <a:buFont typeface="Arial" panose="020B0604020202020204" pitchFamily="34" charset="0"/>
              <a:buChar char="•"/>
            </a:pPr>
            <a:r>
              <a:rPr lang="en-US" sz="900" u="sng" dirty="0" smtClean="0"/>
              <a:t>AppleTalk</a:t>
            </a:r>
            <a:r>
              <a:rPr lang="en-US" sz="900" dirty="0" smtClean="0"/>
              <a:t> – The communications protocol developed by Apple to connect Macintosh computers and printers.</a:t>
            </a:r>
          </a:p>
          <a:p>
            <a:pPr marL="171450" indent="-171450">
              <a:buFont typeface="Arial" panose="020B0604020202020204" pitchFamily="34" charset="0"/>
              <a:buChar char="•"/>
            </a:pPr>
            <a:r>
              <a:rPr lang="en-US" sz="900" u="sng" dirty="0" smtClean="0"/>
              <a:t>Asynchronous Transfer Mode (ATM)</a:t>
            </a:r>
            <a:r>
              <a:rPr lang="en-US" sz="900" u="none" dirty="0" smtClean="0"/>
              <a:t> – </a:t>
            </a:r>
            <a:r>
              <a:rPr lang="en-US" sz="900" dirty="0" smtClean="0"/>
              <a:t>A protocol based on transferring data in fixed-size packets. The fixed packet sizes help ensure that no single data type monopolizes the available bandwidth.</a:t>
            </a:r>
          </a:p>
          <a:p>
            <a:pPr marL="171450" indent="-171450">
              <a:buFont typeface="Arial" panose="020B0604020202020204" pitchFamily="34" charset="0"/>
              <a:buChar char="•"/>
            </a:pPr>
            <a:r>
              <a:rPr lang="en-US" sz="900" u="sng" dirty="0" smtClean="0"/>
              <a:t>Ethernet</a:t>
            </a:r>
            <a:r>
              <a:rPr lang="en-US" sz="900" dirty="0" smtClean="0"/>
              <a:t> – The LAN protocol developed jointly by Xerox, DEC, and Intel—the most widely implemented LAN standard.</a:t>
            </a:r>
          </a:p>
          <a:p>
            <a:pPr marL="171450" indent="-171450">
              <a:buFont typeface="Arial" panose="020B0604020202020204" pitchFamily="34" charset="0"/>
              <a:buChar char="•"/>
            </a:pPr>
            <a:r>
              <a:rPr lang="en-US" sz="900" u="sng" dirty="0" smtClean="0"/>
              <a:t>Fiber Distributed Data Interface (FDDI)</a:t>
            </a:r>
            <a:r>
              <a:rPr lang="en-US" sz="900" dirty="0" smtClean="0"/>
              <a:t> – The protocol for sending digital data over fiber-optic cabling.</a:t>
            </a:r>
          </a:p>
          <a:p>
            <a:pPr marL="171450" indent="-171450">
              <a:buFont typeface="Arial" panose="020B0604020202020204" pitchFamily="34" charset="0"/>
              <a:buChar char="•"/>
            </a:pPr>
            <a:r>
              <a:rPr lang="en-US" sz="900" u="sng" dirty="0" smtClean="0"/>
              <a:t>Internet Protocols (IP)</a:t>
            </a:r>
            <a:r>
              <a:rPr lang="en-US" sz="900" dirty="0" smtClean="0"/>
              <a:t> – The protocols for managing and transmitting data between packet-switched computer networks, originally developed for the Department of Defense. Most users are familiar with Internet protocols such as e-mail, File Transfer Protocol (FTP), Telnet, and Hypertext Transfer Protocol (HTTP).</a:t>
            </a:r>
          </a:p>
          <a:p>
            <a:pPr marL="171450" indent="-171450">
              <a:buFont typeface="Arial" panose="020B0604020202020204" pitchFamily="34" charset="0"/>
              <a:buChar char="•"/>
            </a:pPr>
            <a:r>
              <a:rPr lang="en-US" sz="900" u="sng" dirty="0" smtClean="0"/>
              <a:t>Internetwork Packet Exchange (IPX)</a:t>
            </a:r>
            <a:r>
              <a:rPr lang="en-US" sz="900" dirty="0" smtClean="0"/>
              <a:t> – The networking protocol created by Novell for use with Novell NetWare operating systems.</a:t>
            </a:r>
          </a:p>
          <a:p>
            <a:pPr marL="171450" indent="-171450">
              <a:buFont typeface="Arial" panose="020B0604020202020204" pitchFamily="34" charset="0"/>
              <a:buChar char="•"/>
            </a:pPr>
            <a:r>
              <a:rPr lang="en-US" sz="900" u="sng" dirty="0" smtClean="0"/>
              <a:t>Signaling System 7 (SS7)</a:t>
            </a:r>
            <a:r>
              <a:rPr lang="en-US" sz="900" dirty="0" smtClean="0"/>
              <a:t> – The telecommunications protocol used between private branch exchanges (PBXs) to handle tasks such as call setup, routing, and teardown.</a:t>
            </a:r>
          </a:p>
          <a:p>
            <a:pPr marL="171450" indent="-171450">
              <a:buFont typeface="Arial" panose="020B0604020202020204" pitchFamily="34" charset="0"/>
              <a:buChar char="•"/>
            </a:pPr>
            <a:r>
              <a:rPr lang="en-US" sz="900" u="sng" dirty="0" smtClean="0"/>
              <a:t>Systems Network Architecture (SNA)</a:t>
            </a:r>
            <a:r>
              <a:rPr lang="en-US" sz="900" dirty="0" smtClean="0"/>
              <a:t> – A set of network protocols developed by IBM, originally used to connect IBM’s mainframe systems.</a:t>
            </a:r>
          </a:p>
          <a:p>
            <a:pPr marL="171450" indent="-171450">
              <a:buFont typeface="Arial" panose="020B0604020202020204" pitchFamily="34" charset="0"/>
              <a:buChar char="•"/>
            </a:pPr>
            <a:r>
              <a:rPr lang="en-US" sz="900" u="sng" dirty="0" smtClean="0"/>
              <a:t>Token Ring</a:t>
            </a:r>
            <a:r>
              <a:rPr lang="en-US" sz="900" u="none" dirty="0" smtClean="0"/>
              <a:t> </a:t>
            </a:r>
            <a:r>
              <a:rPr lang="en-US" sz="900" dirty="0" smtClean="0"/>
              <a:t>– A LAN protocol developed by IBM that requires systems to possess the network “token” before transmitting data.</a:t>
            </a:r>
          </a:p>
          <a:p>
            <a:pPr marL="171450" indent="-171450">
              <a:buFont typeface="Arial" panose="020B0604020202020204" pitchFamily="34" charset="0"/>
              <a:buChar char="•"/>
            </a:pPr>
            <a:r>
              <a:rPr lang="en-US" sz="900" u="sng" dirty="0" smtClean="0"/>
              <a:t>Transmission Control Protocol/Internet Protocol (TCP/IP)</a:t>
            </a:r>
            <a:r>
              <a:rPr lang="en-US" sz="900" dirty="0" smtClean="0"/>
              <a:t> – The collection of communications protocols used to connect hosts on the Internet. TCP/IP is by far the most commonly used network protocol and is a combination of the TCP and IP protocols.</a:t>
            </a:r>
          </a:p>
          <a:p>
            <a:pPr marL="171450" indent="-171450">
              <a:buFont typeface="Arial" panose="020B0604020202020204" pitchFamily="34" charset="0"/>
              <a:buChar char="•"/>
            </a:pPr>
            <a:r>
              <a:rPr lang="en-US" sz="900" u="sng" dirty="0" smtClean="0"/>
              <a:t>X.25A protoco</a:t>
            </a:r>
            <a:r>
              <a:rPr lang="en-US" sz="900" dirty="0" smtClean="0"/>
              <a:t>l – Developed by the Comité Consultatif International Téléphonique et Télégraphique (CCITT) for use in packet-switched networks. The CCITT was a subgroup within the International Telecommunication Union (ITU) before the CCITT was disbanded in 1992.</a:t>
            </a:r>
            <a:endParaRPr lang="en-US" sz="900"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79</a:t>
            </a:fld>
            <a:endParaRPr lang="en-US" altLang="en-US" dirty="0"/>
          </a:p>
        </p:txBody>
      </p:sp>
    </p:spTree>
    <p:extLst>
      <p:ext uri="{BB962C8B-B14F-4D97-AF65-F5344CB8AC3E}">
        <p14:creationId xmlns:p14="http://schemas.microsoft.com/office/powerpoint/2010/main" val="173448384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The OSI model, or OSI Reference Model, is an International Organization for Standardization (ISO) standard for worldwide communications that defines a framework for implementing protocols and networking components in seven distinct layers.</a:t>
            </a:r>
          </a:p>
          <a:p>
            <a:endParaRPr lang="en-US" altLang="en-US" dirty="0" smtClean="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OSI model also provides a certain level of abstraction and isolation for each layer, which only needs to know how to interact with the layer above and below it.</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The application layer, for example, only needs to know how to communicate with the presentation layer—it does not need to talk directly to the physical layer.</a:t>
            </a:r>
            <a:endParaRPr lang="en-US" altLang="en-US" dirty="0" smtClean="0">
              <a:ea typeface="ヒラギノ角ゴ Pro W3" pitchFamily="-112" charset="-128"/>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7E63243-5E69-4772-9B88-35F6B2E6B12F}" type="slidenum">
              <a:rPr lang="en-US" altLang="en-US" smtClean="0"/>
              <a:pPr eaLnBrk="1" hangingPunct="1"/>
              <a:t>80</a:t>
            </a:fld>
            <a:endParaRPr lang="en-US" altLang="en-US" smtClean="0"/>
          </a:p>
        </p:txBody>
      </p:sp>
    </p:spTree>
    <p:extLst>
      <p:ext uri="{BB962C8B-B14F-4D97-AF65-F5344CB8AC3E}">
        <p14:creationId xmlns:p14="http://schemas.microsoft.com/office/powerpoint/2010/main" val="39178517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shows the different layers of the OSI model.</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81</a:t>
            </a:fld>
            <a:endParaRPr lang="en-US" altLang="en-US" dirty="0"/>
          </a:p>
        </p:txBody>
      </p:sp>
    </p:spTree>
    <p:extLst>
      <p:ext uri="{BB962C8B-B14F-4D97-AF65-F5344CB8AC3E}">
        <p14:creationId xmlns:p14="http://schemas.microsoft.com/office/powerpoint/2010/main" val="182958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This diagram shows the relationships between the standards and protocols and conveys the interdependence of the standards and protocols discussed in this chapter.</a:t>
            </a:r>
          </a:p>
          <a:p>
            <a:pPr>
              <a:defRPr/>
            </a:pPr>
            <a:endParaRPr lang="en-US" dirty="0" smtClean="0"/>
          </a:p>
          <a:p>
            <a:pPr>
              <a:defRPr/>
            </a:pPr>
            <a:r>
              <a:rPr lang="en-US" dirty="0" smtClean="0"/>
              <a:t>Other protocols and standards help define the management and operation of the PKI and related services</a:t>
            </a:r>
            <a:r>
              <a:rPr lang="en-US" baseline="0" dirty="0" smtClean="0"/>
              <a:t> – </a:t>
            </a:r>
            <a:r>
              <a:rPr lang="en-US" dirty="0" smtClean="0"/>
              <a:t>Internet Security Association and Key Management Protocol (ISAKMP) and XML Key Management Specification (XKMS) are both key management protocols, while Certificate Management Protocol </a:t>
            </a:r>
            <a:r>
              <a:rPr lang="en-US" sz="1200" i="0" kern="1200" dirty="0" smtClean="0">
                <a:solidFill>
                  <a:schemeClr val="tx1"/>
                </a:solidFill>
                <a:effectLst/>
                <a:latin typeface="Arial" charset="0"/>
                <a:ea typeface="ヒラギノ角ゴ Pro W3" pitchFamily="-111" charset="-128"/>
                <a:cs typeface="ヒラギノ角ゴ Pro W3" pitchFamily="-111" charset="-128"/>
              </a:rPr>
              <a:t>CMP) is used for managing certificates. Certificate Enrollment Protocol (CEP) is an alternative certificate issuance, distribution, and revocation mechanism. Finally, Pretty Good Privacy (PGP) provides an alternative </a:t>
            </a:r>
            <a:r>
              <a:rPr lang="en-US" sz="1200" i="1" kern="1200" dirty="0" smtClean="0">
                <a:solidFill>
                  <a:schemeClr val="tx1"/>
                </a:solidFill>
                <a:effectLst/>
                <a:latin typeface="Arial" charset="0"/>
                <a:ea typeface="ヒラギノ角ゴ Pro W3" pitchFamily="-111" charset="-128"/>
                <a:cs typeface="ヒラギノ角ゴ Pro W3" pitchFamily="-111" charset="-128"/>
              </a:rPr>
              <a:t>method spanning the protocol and application levels</a:t>
            </a:r>
            <a:r>
              <a:rPr lang="en-US" sz="1200" i="0" kern="1200" dirty="0" smtClean="0">
                <a:solidFill>
                  <a:schemeClr val="tx1"/>
                </a:solidFill>
                <a:effectLst/>
                <a:latin typeface="Arial" charset="0"/>
                <a:ea typeface="ヒラギノ角ゴ Pro W3" pitchFamily="-111" charset="-128"/>
                <a:cs typeface="ヒラギノ角ゴ Pro W3" pitchFamily="-111" charset="-128"/>
              </a:rPr>
              <a:t>.</a:t>
            </a:r>
            <a:endParaRPr lang="en-US" dirty="0"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9FD8EBA-A3AC-40CB-95FB-2E6B722EACE0}" type="slidenum">
              <a:rPr lang="en-US" altLang="en-US" smtClean="0"/>
              <a:pPr eaLnBrk="1" hangingPunct="1"/>
              <a:t>8</a:t>
            </a:fld>
            <a:endParaRPr lang="en-US" altLang="en-US" dirty="0" smtClean="0"/>
          </a:p>
        </p:txBody>
      </p:sp>
    </p:spTree>
    <p:extLst>
      <p:ext uri="{BB962C8B-B14F-4D97-AF65-F5344CB8AC3E}">
        <p14:creationId xmlns:p14="http://schemas.microsoft.com/office/powerpoint/2010/main" val="293980948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Networks are built to share information and resources, but like other forms of communication, networks and the protocols they use have limits and rules that must be followed for effective communication.</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Each protocol has its own definition of a packet—dictating how much data can be carried, what information is stored where, how the packet should be interpreted by another system, and so on.</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dirty="0" smtClean="0">
              <a:ea typeface="ヒラギノ角ゴ Pro W3" pitchFamily="-112" charset="-128"/>
            </a:endParaRPr>
          </a:p>
          <a:p>
            <a:r>
              <a:rPr lang="en-US" altLang="en-US" dirty="0" smtClean="0">
                <a:ea typeface="ヒラギノ角ゴ Pro W3" pitchFamily="-112" charset="-128"/>
              </a:rPr>
              <a:t>A standard packet structure is a crucial element in a protocol definition. Without a standard packet structure, systems would not be able to interpret the information coming to them from other systems. Packet-based communication systems have other unique characteristics, such as size, which need to be addressed. This is done via a defined maximum and fragmenting packets that are too big.</a:t>
            </a: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13AB6046-52A9-4311-8E8F-C16395E3315C}" type="slidenum">
              <a:rPr lang="en-US" altLang="en-US" smtClean="0"/>
              <a:pPr eaLnBrk="1" hangingPunct="1"/>
              <a:t>82</a:t>
            </a:fld>
            <a:endParaRPr lang="en-US" altLang="en-US" smtClean="0"/>
          </a:p>
        </p:txBody>
      </p:sp>
    </p:spTree>
    <p:extLst>
      <p:ext uri="{BB962C8B-B14F-4D97-AF65-F5344CB8AC3E}">
        <p14:creationId xmlns:p14="http://schemas.microsoft.com/office/powerpoint/2010/main" val="2750117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When transmitting packets across a network, there are many intervening protocols and pieces of equipment, each with its own set of limitations.</a:t>
            </a: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13AB6046-52A9-4311-8E8F-C16395E3315C}" type="slidenum">
              <a:rPr lang="en-US" altLang="en-US" smtClean="0"/>
              <a:pPr eaLnBrk="1" hangingPunct="1"/>
              <a:t>83</a:t>
            </a:fld>
            <a:endParaRPr lang="en-US" altLang="en-US" smtClean="0"/>
          </a:p>
        </p:txBody>
      </p:sp>
    </p:spTree>
    <p:extLst>
      <p:ext uri="{BB962C8B-B14F-4D97-AF65-F5344CB8AC3E}">
        <p14:creationId xmlns:p14="http://schemas.microsoft.com/office/powerpoint/2010/main" val="225315212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Built into the Internet Protocol is a mechanism for handling of packets that are larger than allowed across a hop. Under ICMP v4, a router has two options when it encounters a packet that is too large for the next hop: break the packet into two fragments, sending each separately, or drop the packet and send an ICMP message back to the originator, indicating that the packet is too big. When a fragmented packet arrives at the receiving host, it must be reunited with the other packet fragments and reassembled. One of the problems with fragmentation is that it can cause excessive levels of packet retransmission as TCP must retransmit an entire packet for the loss of a single fragment. In IPv6, to avoid fragmentation, hosts are required to determine the minimal path MTU before transmission of packets to avoid fragmentation en route. Any fragmentation requirements in IPv6 are resolved at the origin, and if fragmentation is required, it occurs before sending.</a:t>
            </a: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13AB6046-52A9-4311-8E8F-C16395E3315C}" type="slidenum">
              <a:rPr lang="en-US" altLang="en-US" smtClean="0"/>
              <a:pPr eaLnBrk="1" hangingPunct="1"/>
              <a:t>84</a:t>
            </a:fld>
            <a:endParaRPr lang="en-US" altLang="en-US" smtClean="0"/>
          </a:p>
        </p:txBody>
      </p:sp>
    </p:spTree>
    <p:extLst>
      <p:ext uri="{BB962C8B-B14F-4D97-AF65-F5344CB8AC3E}">
        <p14:creationId xmlns:p14="http://schemas.microsoft.com/office/powerpoint/2010/main" val="23730740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IP fragmentation can be exploited in a variety of ways to bypass security measures. Packets can be purposefully constructed to split exploit code into multiple fragments to avoid IDS detection. Because the reassembly of fragments is dependent upon data in the fragments, it is possible to manipulate the fragments to result in datagrams that exceed the 64KB limit, resulting in denial of service.</a:t>
            </a: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13AB6046-52A9-4311-8E8F-C16395E3315C}" type="slidenum">
              <a:rPr lang="en-US" altLang="en-US" smtClean="0"/>
              <a:pPr eaLnBrk="1" hangingPunct="1"/>
              <a:t>85</a:t>
            </a:fld>
            <a:endParaRPr lang="en-US" altLang="en-US" smtClean="0"/>
          </a:p>
        </p:txBody>
      </p:sp>
    </p:spTree>
    <p:extLst>
      <p:ext uri="{BB962C8B-B14F-4D97-AF65-F5344CB8AC3E}">
        <p14:creationId xmlns:p14="http://schemas.microsoft.com/office/powerpoint/2010/main" val="2222506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13AB6046-52A9-4311-8E8F-C16395E3315C}" type="slidenum">
              <a:rPr lang="en-US" altLang="en-US" smtClean="0"/>
              <a:pPr eaLnBrk="1" hangingPunct="1"/>
              <a:t>86</a:t>
            </a:fld>
            <a:endParaRPr lang="en-US" altLang="en-US" smtClean="0"/>
          </a:p>
        </p:txBody>
      </p:sp>
    </p:spTree>
    <p:extLst>
      <p:ext uri="{BB962C8B-B14F-4D97-AF65-F5344CB8AC3E}">
        <p14:creationId xmlns:p14="http://schemas.microsoft.com/office/powerpoint/2010/main" val="37695283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a:t>
            </a:r>
            <a:r>
              <a:rPr lang="en-US" baseline="0" dirty="0" smtClean="0"/>
              <a:t> shows the </a:t>
            </a:r>
            <a:r>
              <a:rPr lang="en-US" sz="1200" i="0" kern="1200" dirty="0" smtClean="0">
                <a:solidFill>
                  <a:schemeClr val="tx1"/>
                </a:solidFill>
                <a:effectLst/>
                <a:latin typeface="Arial" charset="0"/>
                <a:ea typeface="ヒラギノ角ゴ Pro W3" pitchFamily="-111" charset="-128"/>
                <a:cs typeface="ヒラギノ角ゴ Pro W3" pitchFamily="-111" charset="-128"/>
              </a:rPr>
              <a:t>relationship between some of the IP suite and the OSI model.</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87</a:t>
            </a:fld>
            <a:endParaRPr lang="en-US" altLang="en-US" dirty="0"/>
          </a:p>
        </p:txBody>
      </p:sp>
    </p:spTree>
    <p:extLst>
      <p:ext uri="{BB962C8B-B14F-4D97-AF65-F5344CB8AC3E}">
        <p14:creationId xmlns:p14="http://schemas.microsoft.com/office/powerpoint/2010/main" val="13852614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88</a:t>
            </a:fld>
            <a:endParaRPr lang="en-US" altLang="en-US" dirty="0"/>
          </a:p>
        </p:txBody>
      </p:sp>
    </p:spTree>
    <p:extLst>
      <p:ext uri="{BB962C8B-B14F-4D97-AF65-F5344CB8AC3E}">
        <p14:creationId xmlns:p14="http://schemas.microsoft.com/office/powerpoint/2010/main" val="2114075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IPv6, the source and destination addresses take up much greater room, and for equipment and packet handling reasons, most of the informational options have been moved to the optional area after the addresses. This series of optional extension headers allows the efficient use of the header in processing the routing information during packet routing operations. One of the most common options is the IPsec extension, which is used to establish IPsec connections. IPsec uses encryption to provide a variety of protections to packets.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89</a:t>
            </a:fld>
            <a:endParaRPr lang="en-US" altLang="en-US" dirty="0"/>
          </a:p>
        </p:txBody>
      </p:sp>
    </p:spTree>
    <p:extLst>
      <p:ext uri="{BB962C8B-B14F-4D97-AF65-F5344CB8AC3E}">
        <p14:creationId xmlns:p14="http://schemas.microsoft.com/office/powerpoint/2010/main" val="5206514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ea typeface="ヒラギノ角ゴ Pro W3" pitchFamily="-112" charset="-128"/>
              </a:rPr>
              <a:t>Exam Tip:</a:t>
            </a:r>
            <a:r>
              <a:rPr lang="en-US" altLang="en-US" dirty="0" smtClean="0">
                <a:ea typeface="ヒラギノ角ゴ Pro W3" pitchFamily="-112" charset="-128"/>
              </a:rPr>
              <a:t> TCP is a “connection-oriented” protocol and offers reliability and guaranteed delivery of packets. UDP is a “connectionless” protocol with no guarantees</a:t>
            </a:r>
            <a:r>
              <a:rPr lang="en-US" altLang="en-US" baseline="0" dirty="0" smtClean="0">
                <a:ea typeface="ヒラギノ角ゴ Pro W3" pitchFamily="-112" charset="-128"/>
              </a:rPr>
              <a:t> </a:t>
            </a:r>
            <a:r>
              <a:rPr lang="en-US" altLang="en-US" dirty="0" smtClean="0">
                <a:ea typeface="ヒラギノ角ゴ Pro W3" pitchFamily="-112" charset="-128"/>
              </a:rPr>
              <a:t>of delivery.</a:t>
            </a: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AD75785C-9ACE-4D00-AC08-EAF8496ED677}" type="slidenum">
              <a:rPr lang="en-US" altLang="en-US" smtClean="0"/>
              <a:pPr eaLnBrk="1" hangingPunct="1"/>
              <a:t>90</a:t>
            </a:fld>
            <a:endParaRPr lang="en-US" altLang="en-US" smtClean="0"/>
          </a:p>
        </p:txBody>
      </p:sp>
    </p:spTree>
    <p:extLst>
      <p:ext uri="{BB962C8B-B14F-4D97-AF65-F5344CB8AC3E}">
        <p14:creationId xmlns:p14="http://schemas.microsoft.com/office/powerpoint/2010/main" val="201493501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With UDP, more time and space is dedicated to content (data) delivery than with other protocols such as TCP. This makes UDP a good candidate for streaming protocols, as more of the available bandwidth and resources are used for data delivery than with other protocols.</a:t>
            </a: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05C3D738-85E1-47B1-9C23-303F052FA431}" type="slidenum">
              <a:rPr lang="en-US" altLang="en-US" smtClean="0"/>
              <a:pPr eaLnBrk="1" hangingPunct="1"/>
              <a:t>91</a:t>
            </a:fld>
            <a:endParaRPr lang="en-US" altLang="en-US" smtClean="0"/>
          </a:p>
        </p:txBody>
      </p:sp>
    </p:spTree>
    <p:extLst>
      <p:ext uri="{BB962C8B-B14F-4D97-AF65-F5344CB8AC3E}">
        <p14:creationId xmlns:p14="http://schemas.microsoft.com/office/powerpoint/2010/main" val="1760343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ヒラギノ角ゴ Pro W3" pitchFamily="-112" charset="-128"/>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40D37B65-CED5-4BFA-A13B-D1C2A464C7C8}" type="slidenum">
              <a:rPr lang="en-US" altLang="en-US" smtClean="0"/>
              <a:pPr eaLnBrk="1" hangingPunct="1"/>
              <a:t>9</a:t>
            </a:fld>
            <a:endParaRPr lang="en-US" altLang="en-US" dirty="0" smtClean="0"/>
          </a:p>
        </p:txBody>
      </p:sp>
    </p:spTree>
    <p:extLst>
      <p:ext uri="{BB962C8B-B14F-4D97-AF65-F5344CB8AC3E}">
        <p14:creationId xmlns:p14="http://schemas.microsoft.com/office/powerpoint/2010/main" val="267898938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As part of TCP, each packet has a sequence number to show where that packet fits into the overall conversation. With the sequence numbers, packets can arrive in any order and at different times and the receiving system will still know the correct order for processing them. The sequence numbers also let the receiving system know if packets are missing—receiving packets 1, 2, 4, and 7 tells us that packets 3, 5, and 6 are missing and</a:t>
            </a:r>
            <a:r>
              <a:rPr lang="en-US" altLang="en-US" baseline="0" dirty="0" smtClean="0">
                <a:ea typeface="ヒラギノ角ゴ Pro W3" pitchFamily="-112" charset="-128"/>
              </a:rPr>
              <a:t> </a:t>
            </a:r>
            <a:r>
              <a:rPr lang="en-US" altLang="en-US" dirty="0" smtClean="0">
                <a:ea typeface="ヒラギノ角ゴ Pro W3" pitchFamily="-112" charset="-128"/>
              </a:rPr>
              <a:t>needed as part of this conversation. The receiving system can then request retransmission of packets from the sender to fill in any gaps.</a:t>
            </a:r>
          </a:p>
          <a:p>
            <a:endParaRPr lang="en-US" altLang="en-US" dirty="0" smtClean="0">
              <a:ea typeface="ヒラギノ角ゴ Pro W3" pitchFamily="-112" charset="-128"/>
            </a:endParaRPr>
          </a:p>
          <a:p>
            <a:r>
              <a:rPr lang="en-US" altLang="en-US" dirty="0" smtClean="0">
                <a:ea typeface="ヒラギノ角ゴ Pro W3" pitchFamily="-112" charset="-128"/>
              </a:rPr>
              <a:t>The “guaranteed and reliable” aspect of TCP makes it very popular for many network applications and services such as HTTP, FTP, and Telnet.</a:t>
            </a: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F46764AC-D6D7-4E5F-97FB-923ABB02E3F6}" type="slidenum">
              <a:rPr lang="en-US" altLang="en-US" smtClean="0"/>
              <a:pPr eaLnBrk="1" hangingPunct="1"/>
              <a:t>92</a:t>
            </a:fld>
            <a:endParaRPr lang="en-US" altLang="en-US" smtClean="0"/>
          </a:p>
        </p:txBody>
      </p:sp>
    </p:spTree>
    <p:extLst>
      <p:ext uri="{BB962C8B-B14F-4D97-AF65-F5344CB8AC3E}">
        <p14:creationId xmlns:p14="http://schemas.microsoft.com/office/powerpoint/2010/main" val="2029115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part of the connection, TCP requires that systems follow a specific pattern when establishing communications. This pattern, often called the three-way handshake, is a sequence of very specific steps:</a:t>
            </a:r>
          </a:p>
          <a:p>
            <a:endParaRPr lang="en-US" dirty="0" smtClean="0"/>
          </a:p>
          <a:p>
            <a:pPr marL="228600" indent="-228600">
              <a:buFont typeface="+mj-lt"/>
              <a:buAutoNum type="arabicPeriod"/>
            </a:pPr>
            <a:r>
              <a:rPr lang="en-US" dirty="0" smtClean="0"/>
              <a:t>The originating host (usually called the client) sends a SYN (synchronize) packet to the destination host (usually called the server). The SYN packet tells the server what port the client wants to connect to and the initial packet sequence number of the client.</a:t>
            </a:r>
          </a:p>
          <a:p>
            <a:pPr marL="228600" indent="-228600">
              <a:buFont typeface="+mj-lt"/>
              <a:buAutoNum type="arabicPeriod"/>
            </a:pPr>
            <a:r>
              <a:rPr lang="en-US" dirty="0" smtClean="0"/>
              <a:t>The server sends a SYN/ACK packet back to the client. This SYN/ACK (synchronize/acknowledge) tells the client “I received your request” and also contains the server’s initial packet sequence number.</a:t>
            </a:r>
          </a:p>
          <a:p>
            <a:pPr marL="228600" indent="-228600">
              <a:buFont typeface="+mj-lt"/>
              <a:buAutoNum type="arabicPeriod"/>
            </a:pPr>
            <a:r>
              <a:rPr lang="en-US" dirty="0" smtClean="0"/>
              <a:t>The client responds to the server with an ACK packet to complete the connection establishment process.</a:t>
            </a:r>
          </a:p>
          <a:p>
            <a:pPr marL="228600" indent="-228600">
              <a:buFont typeface="+mj-lt"/>
              <a:buAutoNum type="arabicPeriod"/>
            </a:pPr>
            <a:endParaRPr lang="en-US" dirty="0" smtClean="0"/>
          </a:p>
          <a:p>
            <a:pPr marL="0" indent="0">
              <a:buFont typeface="+mj-lt"/>
              <a:buNone/>
            </a:pPr>
            <a:r>
              <a:rPr lang="en-US" sz="1200" b="1" i="0" u="sng" kern="1200" dirty="0" smtClean="0">
                <a:solidFill>
                  <a:schemeClr val="tx1"/>
                </a:solidFill>
                <a:effectLst/>
                <a:latin typeface="Arial" charset="0"/>
                <a:ea typeface="ヒラギノ角ゴ Pro W3" pitchFamily="-111" charset="-128"/>
                <a:cs typeface="ヒラギノ角ゴ Pro W3" pitchFamily="-111" charset="-128"/>
              </a:rPr>
              <a:t>Note</a:t>
            </a:r>
            <a:r>
              <a:rPr lang="en-US" sz="1200" i="0" kern="1200" dirty="0" smtClean="0">
                <a:solidFill>
                  <a:schemeClr val="tx1"/>
                </a:solidFill>
                <a:effectLst/>
                <a:latin typeface="Arial" charset="0"/>
                <a:ea typeface="ヒラギノ角ゴ Pro W3" pitchFamily="-111" charset="-128"/>
                <a:cs typeface="ヒラギノ角ゴ Pro W3" pitchFamily="-111" charset="-128"/>
              </a:rPr>
              <a:t>: Think of the three-way handshake as being similar to a phone call. You place a call to your friend—that’s the SYN. Your friend answers the phone and says “hello”—that’s the SYN/ACK. Then you say “Hi, it’s me”—that’s the ACK. Your connection is established and you can start your conversation.</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93</a:t>
            </a:fld>
            <a:endParaRPr lang="en-US" altLang="en-US" dirty="0"/>
          </a:p>
        </p:txBody>
      </p:sp>
    </p:spTree>
    <p:extLst>
      <p:ext uri="{BB962C8B-B14F-4D97-AF65-F5344CB8AC3E}">
        <p14:creationId xmlns:p14="http://schemas.microsoft.com/office/powerpoint/2010/main" val="41404338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During the early development of large networks, it was quickly discovered that there needed to be some mechanism for managing the overall infrastructure—handling connection status, traffic flow, availability, and errors. This mechanism is ICMP.</a:t>
            </a:r>
          </a:p>
          <a:p>
            <a:endParaRPr lang="en-US" altLang="en-US" dirty="0" smtClean="0">
              <a:ea typeface="ヒラギノ角ゴ Pro W3" pitchFamily="-112" charset="-128"/>
            </a:endParaRPr>
          </a:p>
          <a:p>
            <a:r>
              <a:rPr lang="en-US" altLang="en-US" dirty="0" smtClean="0">
                <a:ea typeface="ヒラギノ角ゴ Pro W3" pitchFamily="-112" charset="-128"/>
              </a:rPr>
              <a:t>ICMP can also be used to handle the flow of traffic, telling other network devices to “slow down” transmission speeds if packets are coming in too fast. ICMP, like UDP, is a connectionless protocol. ICMP was designed to carry small messages quickly with minimal overhead or impact to bandwidth.</a:t>
            </a:r>
          </a:p>
          <a:p>
            <a:endParaRPr lang="en-US" altLang="en-US" dirty="0" smtClean="0">
              <a:ea typeface="ヒラギノ角ゴ Pro W3" pitchFamily="-112" charset="-128"/>
            </a:endParaRPr>
          </a:p>
          <a:p>
            <a:endParaRPr lang="en-US" altLang="en-US" dirty="0" smtClean="0">
              <a:ea typeface="ヒラギノ角ゴ Pro W3" pitchFamily="-112" charset="-128"/>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062BE189-CA50-4E24-B1AB-5FB630D1D456}" type="slidenum">
              <a:rPr lang="en-US" altLang="en-US" smtClean="0"/>
              <a:pPr eaLnBrk="1" hangingPunct="1"/>
              <a:t>94</a:t>
            </a:fld>
            <a:endParaRPr lang="en-US" altLang="en-US" smtClean="0"/>
          </a:p>
        </p:txBody>
      </p:sp>
    </p:spTree>
    <p:extLst>
      <p:ext uri="{BB962C8B-B14F-4D97-AF65-F5344CB8AC3E}">
        <p14:creationId xmlns:p14="http://schemas.microsoft.com/office/powerpoint/2010/main" val="156937505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ヒラギノ角ゴ Pro W3" pitchFamily="-112" charset="-128"/>
              </a:rPr>
              <a:t>Attackers have developed methods to trick many systems into generating thousands of ICMP packets with a common destination—the attacker’s target. This creates a literal flood of traffic that the target, and in most cases the network the target sits on, is incapable of dealing with. The ICMP flood drowns out any other legitimate traffic and prevents the target from accomplishing its normal duties—denying access to the service the target normally provides.</a:t>
            </a:r>
            <a:r>
              <a:rPr lang="en-US" altLang="en-US" baseline="0" dirty="0" smtClean="0">
                <a:ea typeface="ヒラギノ角ゴ Pro W3" pitchFamily="-112" charset="-128"/>
              </a:rPr>
              <a:t> </a:t>
            </a:r>
            <a:r>
              <a:rPr lang="en-US" altLang="en-US" dirty="0" smtClean="0">
                <a:ea typeface="ヒラギノ角ゴ Pro W3" pitchFamily="-112" charset="-128"/>
              </a:rPr>
              <a:t>This has led to many organizations blocking all external ICMP traffic at the perimeter of their organization.</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charset="0"/>
                <a:ea typeface="ヒラギノ角ゴ Pro W3" pitchFamily="-112" charset="-128"/>
              </a:defRPr>
            </a:lvl1pPr>
            <a:lvl2pPr marL="739755" indent="-284521" defTabSz="938920" eaLnBrk="0" hangingPunct="0">
              <a:defRPr>
                <a:solidFill>
                  <a:schemeClr val="tx1"/>
                </a:solidFill>
                <a:latin typeface="Arial" charset="0"/>
                <a:ea typeface="ヒラギノ角ゴ Pro W3" pitchFamily="-112" charset="-128"/>
              </a:defRPr>
            </a:lvl2pPr>
            <a:lvl3pPr marL="1138085" indent="-227617" defTabSz="938920" eaLnBrk="0" hangingPunct="0">
              <a:defRPr>
                <a:solidFill>
                  <a:schemeClr val="tx1"/>
                </a:solidFill>
                <a:latin typeface="Arial" charset="0"/>
                <a:ea typeface="ヒラギノ角ゴ Pro W3" pitchFamily="-112" charset="-128"/>
              </a:defRPr>
            </a:lvl3pPr>
            <a:lvl4pPr marL="1593319" indent="-227617" defTabSz="938920" eaLnBrk="0" hangingPunct="0">
              <a:defRPr>
                <a:solidFill>
                  <a:schemeClr val="tx1"/>
                </a:solidFill>
                <a:latin typeface="Arial" charset="0"/>
                <a:ea typeface="ヒラギノ角ゴ Pro W3" pitchFamily="-112" charset="-128"/>
              </a:defRPr>
            </a:lvl4pPr>
            <a:lvl5pPr marL="2048553" indent="-227617" defTabSz="938920" eaLnBrk="0" hangingPunct="0">
              <a:defRPr>
                <a:solidFill>
                  <a:schemeClr val="tx1"/>
                </a:solidFill>
                <a:latin typeface="Arial"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charset="0"/>
                <a:ea typeface="ヒラギノ角ゴ Pro W3" pitchFamily="-112" charset="-128"/>
              </a:defRPr>
            </a:lvl9pPr>
          </a:lstStyle>
          <a:p>
            <a:pPr eaLnBrk="1" hangingPunct="1"/>
            <a:fld id="{062BE189-CA50-4E24-B1AB-5FB630D1D456}" type="slidenum">
              <a:rPr lang="en-US" altLang="en-US" smtClean="0"/>
              <a:pPr eaLnBrk="1" hangingPunct="1"/>
              <a:t>95</a:t>
            </a:fld>
            <a:endParaRPr lang="en-US" altLang="en-US" smtClean="0"/>
          </a:p>
        </p:txBody>
      </p:sp>
    </p:spTree>
    <p:extLst>
      <p:ext uri="{BB962C8B-B14F-4D97-AF65-F5344CB8AC3E}">
        <p14:creationId xmlns:p14="http://schemas.microsoft.com/office/powerpoint/2010/main" val="420646952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96</a:t>
            </a:fld>
            <a:endParaRPr lang="en-US" altLang="en-US" dirty="0"/>
          </a:p>
        </p:txBody>
      </p:sp>
    </p:spTree>
    <p:extLst>
      <p:ext uri="{BB962C8B-B14F-4D97-AF65-F5344CB8AC3E}">
        <p14:creationId xmlns:p14="http://schemas.microsoft.com/office/powerpoint/2010/main" val="299214206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expansion of the address space from 32 bits to 128 bits is a significant change. Where IPv4 did not have enough addresses for each person on earth, IPv6 has over 1500 addresses per square meter of the entire earth’s surface. This has one immediate implication: where you could use a scanner to search all addresses for responses in IPv4, doing the same in IPv6 will take significantly longer. A one millisecond scan in IPv4 equates to a 2.5 billion year scan in IPv6. In theory, the 128 bits of IPv6 address space will express 3.4 × 1038 possible nodes. The IPv6 addressing protocol has been designed to allow for a hierarchal division of the address space into several layers of subnets, to assist in the maintaining of both efficient and logical address allocations. One example is the embedding of the IPv4 address space in the IPv6 space. This also has an intentional effect of simplifying the backbone routing infrastructures by reducing the routing table size.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97</a:t>
            </a:fld>
            <a:endParaRPr lang="en-US" altLang="en-US" dirty="0"/>
          </a:p>
        </p:txBody>
      </p:sp>
    </p:spTree>
    <p:extLst>
      <p:ext uri="{BB962C8B-B14F-4D97-AF65-F5344CB8AC3E}">
        <p14:creationId xmlns:p14="http://schemas.microsoft.com/office/powerpoint/2010/main" val="292947274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98</a:t>
            </a:fld>
            <a:endParaRPr lang="en-US" altLang="en-US" dirty="0"/>
          </a:p>
        </p:txBody>
      </p:sp>
    </p:spTree>
    <p:extLst>
      <p:ext uri="{BB962C8B-B14F-4D97-AF65-F5344CB8AC3E}">
        <p14:creationId xmlns:p14="http://schemas.microsoft.com/office/powerpoint/2010/main" val="27549505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99</a:t>
            </a:fld>
            <a:endParaRPr lang="en-US" altLang="en-US" dirty="0"/>
          </a:p>
        </p:txBody>
      </p:sp>
    </p:spTree>
    <p:extLst>
      <p:ext uri="{BB962C8B-B14F-4D97-AF65-F5344CB8AC3E}">
        <p14:creationId xmlns:p14="http://schemas.microsoft.com/office/powerpoint/2010/main" val="35219890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 of IPsec will change the way security functions are performed across the enterprise. Old IPv4 methods, such as NAT and packet inspection methods of IDS, will need to be adjusted to the new model. Security appliances will have to adapt to the new protocol and its enhanced nature.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100</a:t>
            </a:fld>
            <a:endParaRPr lang="en-US" altLang="en-US" dirty="0"/>
          </a:p>
        </p:txBody>
      </p:sp>
    </p:spTree>
    <p:extLst>
      <p:ext uri="{BB962C8B-B14F-4D97-AF65-F5344CB8AC3E}">
        <p14:creationId xmlns:p14="http://schemas.microsoft.com/office/powerpoint/2010/main" val="243607734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 of IPsec will change the way security functions are performed across the enterprise. Old IPv4 methods, such as NAT and packet inspection methods of IDS, will need to be adjusted to the new model. Security appliances will have to adapt to the new protocol and its enhanced nature.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101</a:t>
            </a:fld>
            <a:endParaRPr lang="en-US" altLang="en-US" dirty="0"/>
          </a:p>
        </p:txBody>
      </p:sp>
    </p:spTree>
    <p:extLst>
      <p:ext uri="{BB962C8B-B14F-4D97-AF65-F5344CB8AC3E}">
        <p14:creationId xmlns:p14="http://schemas.microsoft.com/office/powerpoint/2010/main" val="226711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7772400" cy="1470025"/>
          </a:xfrm>
          <a:prstGeom prst="rect">
            <a:avLst/>
          </a:prstGeom>
        </p:spPr>
        <p:txBody>
          <a:bodyPr/>
          <a:lstStyle>
            <a:lvl1pPr algn="ctr" defTabSz="914400" rtl="0" eaLnBrk="1" latinLnBrk="0" hangingPunct="1">
              <a:spcBef>
                <a:spcPct val="0"/>
              </a:spcBef>
              <a:buNone/>
              <a:defRPr lang="en-US" sz="4900" kern="1200" dirty="0">
                <a:solidFill>
                  <a:schemeClr val="tx1"/>
                </a:solidFill>
                <a:effectLst>
                  <a:outerShdw dist="38100" dir="2700000" algn="tl" rotWithShape="0">
                    <a:srgbClr val="808080"/>
                  </a:outerShdw>
                </a:effectLst>
                <a:latin typeface="+mj-lt"/>
                <a:ea typeface="ヒラギノ角ゴ Pro W3" pitchFamily="-112" charset="-128"/>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5641848"/>
            <a:ext cx="6400800" cy="612648"/>
          </a:xfrm>
          <a:prstGeom prst="rect">
            <a:avLst/>
          </a:prstGeom>
        </p:spPr>
        <p:txBody>
          <a:bodyPr/>
          <a:lstStyle>
            <a:lvl1pPr marL="0" indent="0" algn="ctr" defTabSz="914400" rtl="0" eaLnBrk="1" latinLnBrk="0" hangingPunct="1">
              <a:lnSpc>
                <a:spcPct val="90000"/>
              </a:lnSpc>
              <a:spcBef>
                <a:spcPct val="20000"/>
              </a:spcBef>
              <a:buFont typeface="Arial" panose="020B0604020202020204" pitchFamily="34" charset="0"/>
              <a:buNone/>
              <a:defRPr lang="en-US" sz="3600" kern="1200" dirty="0">
                <a:solidFill>
                  <a:schemeClr val="tx1">
                    <a:tint val="75000"/>
                  </a:schemeClr>
                </a:solidFill>
                <a:latin typeface="+mn-lt"/>
                <a:ea typeface="ヒラギノ角ゴ Pro W3" pitchFamily="-112" charset="-128"/>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2670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200"/>
            <a:ext cx="8229600" cy="4144963"/>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15175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_Line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362200"/>
            <a:ext cx="8229600" cy="3761232"/>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0608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424"/>
            <a:ext cx="8229600" cy="877824"/>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solidFill>
                  <a:prstClr val="black"/>
                </a:solidFill>
              </a:rPr>
              <a:pPr/>
              <a:t>11/14/2018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236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one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28644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two lines">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59278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
        <p:nvSpPr>
          <p:cNvPr id="6" name="Content Placeholder 5"/>
          <p:cNvSpPr>
            <a:spLocks noGrp="1"/>
          </p:cNvSpPr>
          <p:nvPr>
            <p:ph sz="quarter" idx="13" hasCustomPrompt="1"/>
          </p:nvPr>
        </p:nvSpPr>
        <p:spPr>
          <a:xfrm>
            <a:off x="609600" y="5943600"/>
            <a:ext cx="7924800" cy="457200"/>
          </a:xfrm>
        </p:spPr>
        <p:txBody>
          <a:bodyPr/>
          <a:lstStyle>
            <a:lvl1pPr marL="0" indent="0" algn="ctr">
              <a:buNone/>
              <a:defRPr sz="1800"/>
            </a:lvl1pPr>
          </a:lstStyle>
          <a:p>
            <a:pPr lvl="0"/>
            <a:r>
              <a:rPr lang="en-US" dirty="0" smtClean="0"/>
              <a:t>&lt;Insert Figure number and caption&gt;</a:t>
            </a:r>
            <a:endParaRPr lang="en-US" dirty="0"/>
          </a:p>
        </p:txBody>
      </p:sp>
    </p:spTree>
    <p:extLst>
      <p:ext uri="{BB962C8B-B14F-4D97-AF65-F5344CB8AC3E}">
        <p14:creationId xmlns:p14="http://schemas.microsoft.com/office/powerpoint/2010/main" val="373163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78833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grpSp>
        <p:nvGrpSpPr>
          <p:cNvPr id="22" name="Group 13"/>
          <p:cNvGrpSpPr>
            <a:grpSpLocks/>
          </p:cNvGrpSpPr>
          <p:nvPr userDrawn="1"/>
        </p:nvGrpSpPr>
        <p:grpSpPr bwMode="auto">
          <a:xfrm>
            <a:off x="-3175" y="0"/>
            <a:ext cx="9147175" cy="6769100"/>
            <a:chOff x="0" y="0"/>
            <a:chExt cx="9147175" cy="6769100"/>
          </a:xfrm>
        </p:grpSpPr>
        <p:grpSp>
          <p:nvGrpSpPr>
            <p:cNvPr id="23" name="Group 9"/>
            <p:cNvGrpSpPr>
              <a:grpSpLocks/>
            </p:cNvGrpSpPr>
            <p:nvPr userDrawn="1"/>
          </p:nvGrpSpPr>
          <p:grpSpPr bwMode="auto">
            <a:xfrm>
              <a:off x="0" y="0"/>
              <a:ext cx="9147175" cy="1006475"/>
              <a:chOff x="0" y="0"/>
              <a:chExt cx="9147175" cy="1006475"/>
            </a:xfrm>
          </p:grpSpPr>
          <p:sp>
            <p:nvSpPr>
              <p:cNvPr id="25" name="Rectangle 24"/>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6" name="TextBox 11"/>
              <p:cNvSpPr txBox="1">
                <a:spLocks noChangeArrowheads="1"/>
              </p:cNvSpPr>
              <p:nvPr userDrawn="1"/>
            </p:nvSpPr>
            <p:spPr bwMode="auto">
              <a:xfrm>
                <a:off x="1172896" y="269557"/>
                <a:ext cx="79711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600" dirty="0" smtClean="0">
                    <a:solidFill>
                      <a:schemeClr val="bg1"/>
                    </a:solidFill>
                    <a:latin typeface="Century" panose="02040604050505020304" pitchFamily="18" charset="0"/>
                  </a:rPr>
                  <a:t>Principles</a:t>
                </a:r>
                <a:r>
                  <a:rPr lang="en-US" altLang="en-US" sz="2600" baseline="0" dirty="0" smtClean="0">
                    <a:solidFill>
                      <a:schemeClr val="bg1"/>
                    </a:solidFill>
                    <a:latin typeface="Century" panose="02040604050505020304" pitchFamily="18" charset="0"/>
                  </a:rPr>
                  <a:t> of Computer Security, Fourth Edition</a:t>
                </a:r>
                <a:endParaRPr lang="en-US" altLang="en-US" sz="2600" dirty="0">
                  <a:solidFill>
                    <a:schemeClr val="bg1"/>
                  </a:solidFill>
                  <a:latin typeface="Century" panose="02040604050505020304" pitchFamily="18" charset="0"/>
                </a:endParaRPr>
              </a:p>
            </p:txBody>
          </p:sp>
        </p:grpSp>
        <p:sp>
          <p:nvSpPr>
            <p:cNvPr id="24" name="TextBox 23"/>
            <p:cNvSpPr txBox="1"/>
            <p:nvPr userDrawn="1"/>
          </p:nvSpPr>
          <p:spPr>
            <a:xfrm>
              <a:off x="0" y="6553200"/>
              <a:ext cx="9144000" cy="215900"/>
            </a:xfrm>
            <a:prstGeom prst="rect">
              <a:avLst/>
            </a:prstGeom>
            <a:solidFill>
              <a:schemeClr val="tx1"/>
            </a:solidFill>
          </p:spPr>
          <p:txBody>
            <a:bodyPr>
              <a:spAutoFit/>
            </a:bodyPr>
            <a:lstStyle/>
            <a:p>
              <a:pPr eaLnBrk="1" hangingPunct="1">
                <a:defRPr/>
              </a:pPr>
              <a:r>
                <a:rPr lang="en-US" sz="800" dirty="0" smtClean="0">
                  <a:solidFill>
                    <a:schemeClr val="bg1"/>
                  </a:solidFill>
                  <a:latin typeface="Arial" charset="0"/>
                  <a:cs typeface="Arial" charset="0"/>
                </a:rPr>
                <a:t>Copyright © 2016 by McGraw-Hill Education. All rights reserved.</a:t>
              </a:r>
              <a:endParaRPr lang="en-US" sz="800" dirty="0">
                <a:solidFill>
                  <a:schemeClr val="bg1"/>
                </a:solidFill>
                <a:latin typeface="Arial" charset="0"/>
                <a:cs typeface="Arial" charset="0"/>
              </a:endParaRPr>
            </a:p>
          </p:txBody>
        </p:sp>
      </p:grpSp>
      <p:sp>
        <p:nvSpPr>
          <p:cNvPr id="27" name="Footer Placeholder 4"/>
          <p:cNvSpPr txBox="1">
            <a:spLocks/>
          </p:cNvSpPr>
          <p:nvPr userDrawn="1"/>
        </p:nvSpPr>
        <p:spPr>
          <a:xfrm>
            <a:off x="3122612" y="6296025"/>
            <a:ext cx="2895600" cy="365125"/>
          </a:xfrm>
          <a:prstGeom prst="rect">
            <a:avLst/>
          </a:prstGeom>
        </p:spPr>
        <p:txBody>
          <a:bodyPr vert="horz" lIns="91440" tIns="45720" rIns="91440" bIns="45720" rtlCol="0" anchor="ctr"/>
          <a:lstStyle>
            <a:defPPr>
              <a:defRPr lang="en-US"/>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dirty="0"/>
          </a:p>
        </p:txBody>
      </p:sp>
      <p:pic>
        <p:nvPicPr>
          <p:cNvPr id="29" name="Picture 2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75" y="-15240"/>
            <a:ext cx="1172897" cy="1021715"/>
          </a:xfrm>
          <a:prstGeom prst="rect">
            <a:avLst/>
          </a:prstGeom>
        </p:spPr>
      </p:pic>
    </p:spTree>
    <p:extLst>
      <p:ext uri="{BB962C8B-B14F-4D97-AF65-F5344CB8AC3E}">
        <p14:creationId xmlns:p14="http://schemas.microsoft.com/office/powerpoint/2010/main" val="361423702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8" r:id="rId3"/>
    <p:sldLayoutId id="2147483667" r:id="rId4"/>
    <p:sldLayoutId id="2147483670" r:id="rId5"/>
    <p:sldLayoutId id="2147483671" r:id="rId6"/>
    <p:sldLayoutId id="2147483669" r:id="rId7"/>
    <p:sldLayoutId id="214748366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Module 5 PKI Standards and Protocols and Network Fundamentals – Part 1</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2442699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PKIX and </a:t>
            </a:r>
            <a:r>
              <a:rPr lang="en-US" dirty="0" smtClean="0"/>
              <a:t>PKCS (</a:t>
            </a:r>
            <a:r>
              <a:rPr lang="en-US" i="1" dirty="0" smtClean="0"/>
              <a:t>continued</a:t>
            </a:r>
            <a:r>
              <a:rPr lang="en-US" dirty="0" smtClean="0"/>
              <a:t>)</a:t>
            </a:r>
          </a:p>
        </p:txBody>
      </p:sp>
      <p:sp>
        <p:nvSpPr>
          <p:cNvPr id="8195" name="Rectangle 3"/>
          <p:cNvSpPr>
            <a:spLocks noGrp="1" noChangeArrowheads="1"/>
          </p:cNvSpPr>
          <p:nvPr>
            <p:ph idx="1"/>
          </p:nvPr>
        </p:nvSpPr>
        <p:spPr>
          <a:xfrm>
            <a:off x="457200" y="1981200"/>
            <a:ext cx="8229600" cy="4419600"/>
          </a:xfrm>
        </p:spPr>
        <p:txBody>
          <a:bodyPr/>
          <a:lstStyle/>
          <a:p>
            <a:r>
              <a:rPr lang="en-US" altLang="en-US" dirty="0"/>
              <a:t>The </a:t>
            </a:r>
            <a:r>
              <a:rPr lang="en-US" altLang="en-US" b="1" dirty="0"/>
              <a:t>certificate authority (CA)</a:t>
            </a:r>
            <a:r>
              <a:rPr lang="en-US" altLang="en-US" dirty="0"/>
              <a:t> </a:t>
            </a:r>
            <a:r>
              <a:rPr lang="en-US" altLang="en-US" dirty="0" smtClean="0"/>
              <a:t>is responsible </a:t>
            </a:r>
            <a:r>
              <a:rPr lang="en-US" altLang="en-US" dirty="0"/>
              <a:t>for issuing, storing, and revoking certificates—both PKCs </a:t>
            </a:r>
            <a:r>
              <a:rPr lang="en-US" altLang="en-US" dirty="0" smtClean="0"/>
              <a:t>and Attribute </a:t>
            </a:r>
            <a:r>
              <a:rPr lang="en-US" altLang="en-US" dirty="0"/>
              <a:t>Certificates (ACs</a:t>
            </a:r>
            <a:r>
              <a:rPr lang="en-US" altLang="en-US" dirty="0" smtClean="0"/>
              <a:t>).</a:t>
            </a:r>
          </a:p>
          <a:p>
            <a:r>
              <a:rPr lang="en-US" altLang="en-US" dirty="0" smtClean="0"/>
              <a:t>The </a:t>
            </a:r>
            <a:r>
              <a:rPr lang="en-US" altLang="en-US" dirty="0"/>
              <a:t>RA is responsible for management activities designated by the </a:t>
            </a:r>
            <a:r>
              <a:rPr lang="en-US" altLang="en-US" dirty="0" smtClean="0"/>
              <a:t>CA.</a:t>
            </a:r>
          </a:p>
          <a:p>
            <a:pPr lvl="1"/>
            <a:r>
              <a:rPr lang="en-US" altLang="en-US" dirty="0" smtClean="0"/>
              <a:t>The </a:t>
            </a:r>
            <a:r>
              <a:rPr lang="en-US" altLang="en-US" dirty="0"/>
              <a:t>RA can, in fact, be a component of the </a:t>
            </a:r>
            <a:r>
              <a:rPr lang="en-US" altLang="en-US" dirty="0" smtClean="0"/>
              <a:t>CA rather </a:t>
            </a:r>
            <a:r>
              <a:rPr lang="en-US" altLang="en-US" dirty="0"/>
              <a:t>than a separate component</a:t>
            </a:r>
            <a:r>
              <a:rPr lang="en-US" altLang="en-US" dirty="0" smtClean="0"/>
              <a:t>.</a:t>
            </a:r>
          </a:p>
          <a:p>
            <a:r>
              <a:rPr lang="en-US" dirty="0"/>
              <a:t>The </a:t>
            </a:r>
            <a:r>
              <a:rPr lang="en-US" b="1" dirty="0"/>
              <a:t>certificate revocation list (CRL</a:t>
            </a:r>
            <a:r>
              <a:rPr lang="en-US" b="1" dirty="0" smtClean="0"/>
              <a:t>)</a:t>
            </a:r>
            <a:r>
              <a:rPr lang="en-US" dirty="0" smtClean="0"/>
              <a:t> is </a:t>
            </a:r>
            <a:r>
              <a:rPr lang="en-US" dirty="0"/>
              <a:t>a digitally signed object that lists all of the current but revoked </a:t>
            </a:r>
            <a:r>
              <a:rPr lang="en-US" dirty="0" smtClean="0"/>
              <a:t>certificates issued </a:t>
            </a:r>
            <a:r>
              <a:rPr lang="en-US" dirty="0"/>
              <a:t>by a CA</a:t>
            </a:r>
            <a:r>
              <a:rPr lang="en-US" dirty="0" smtClean="0"/>
              <a:t>.</a:t>
            </a:r>
            <a:endParaRPr lang="en-US" altLang="en-US" dirty="0" smtClean="0"/>
          </a:p>
        </p:txBody>
      </p:sp>
    </p:spTree>
    <p:extLst>
      <p:ext uri="{BB962C8B-B14F-4D97-AF65-F5344CB8AC3E}">
        <p14:creationId xmlns:p14="http://schemas.microsoft.com/office/powerpoint/2010/main" val="4259829379"/>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IPv6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IPv6 </a:t>
            </a:r>
            <a:r>
              <a:rPr lang="en-US" dirty="0"/>
              <a:t>has a host of new services, from auto-configuration to mobile device addressing, and service enhancements to improve the robustness of QoS and VoIP functions.</a:t>
            </a:r>
          </a:p>
          <a:p>
            <a:r>
              <a:rPr lang="en-US" dirty="0" smtClean="0"/>
              <a:t>The </a:t>
            </a:r>
            <a:r>
              <a:rPr lang="en-US" dirty="0"/>
              <a:t>security model of IPv6 is baked into the </a:t>
            </a:r>
            <a:r>
              <a:rPr lang="en-US" dirty="0" smtClean="0"/>
              <a:t>protocol.</a:t>
            </a:r>
          </a:p>
        </p:txBody>
      </p:sp>
    </p:spTree>
    <p:extLst>
      <p:ext uri="{BB962C8B-B14F-4D97-AF65-F5344CB8AC3E}">
        <p14:creationId xmlns:p14="http://schemas.microsoft.com/office/powerpoint/2010/main" val="63311007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IPv6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IPv6 is designed to be secure from sender to receiver, with IPsec available natively across the protocol.</a:t>
            </a:r>
          </a:p>
          <a:p>
            <a:pPr lvl="1"/>
            <a:r>
              <a:rPr lang="en-US" dirty="0"/>
              <a:t>This will significantly improve communication level security, but it has also drawn a lot of attention.</a:t>
            </a:r>
          </a:p>
          <a:p>
            <a:r>
              <a:rPr lang="en-US" dirty="0"/>
              <a:t>The use of IPsec will change the way security functions are performed across the enterprise.</a:t>
            </a:r>
          </a:p>
        </p:txBody>
      </p:sp>
    </p:spTree>
    <p:extLst>
      <p:ext uri="{BB962C8B-B14F-4D97-AF65-F5344CB8AC3E}">
        <p14:creationId xmlns:p14="http://schemas.microsoft.com/office/powerpoint/2010/main" val="18909296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Packet Delivery</a:t>
            </a:r>
          </a:p>
        </p:txBody>
      </p:sp>
      <p:sp>
        <p:nvSpPr>
          <p:cNvPr id="28675" name="Rectangle 3"/>
          <p:cNvSpPr>
            <a:spLocks noGrp="1" noChangeArrowheads="1"/>
          </p:cNvSpPr>
          <p:nvPr>
            <p:ph idx="1"/>
          </p:nvPr>
        </p:nvSpPr>
        <p:spPr>
          <a:xfrm>
            <a:off x="457200" y="1981200"/>
            <a:ext cx="8229600" cy="4648200"/>
          </a:xfrm>
        </p:spPr>
        <p:txBody>
          <a:bodyPr/>
          <a:lstStyle/>
          <a:p>
            <a:r>
              <a:rPr lang="en-US" altLang="en-US" dirty="0" smtClean="0"/>
              <a:t>Packet delivery can be divided into two sections.</a:t>
            </a:r>
          </a:p>
          <a:p>
            <a:pPr lvl="1"/>
            <a:r>
              <a:rPr lang="en-US" altLang="en-US" dirty="0" smtClean="0"/>
              <a:t>Local packet delivery applies </a:t>
            </a:r>
            <a:r>
              <a:rPr lang="en-US" altLang="en-US" dirty="0"/>
              <a:t>to packets being sent out on a local </a:t>
            </a:r>
            <a:r>
              <a:rPr lang="en-US" altLang="en-US" dirty="0" smtClean="0"/>
              <a:t>network.</a:t>
            </a:r>
          </a:p>
          <a:p>
            <a:pPr lvl="2"/>
            <a:r>
              <a:rPr lang="en-US" altLang="en-US" dirty="0" smtClean="0"/>
              <a:t>Ethernet is common for local packet delivery</a:t>
            </a:r>
            <a:endParaRPr lang="en-US" altLang="en-US" dirty="0"/>
          </a:p>
          <a:p>
            <a:pPr lvl="1"/>
            <a:r>
              <a:rPr lang="en-US" altLang="en-US" dirty="0" smtClean="0"/>
              <a:t>Remote packet delivery applies to packets being delivered to a remote system, such as across the Internet.</a:t>
            </a:r>
          </a:p>
          <a:p>
            <a:pPr lvl="2"/>
            <a:r>
              <a:rPr lang="en-US" altLang="en-US" dirty="0" smtClean="0"/>
              <a:t>IP </a:t>
            </a:r>
            <a:r>
              <a:rPr lang="en-US" altLang="en-US" dirty="0"/>
              <a:t>works for remote </a:t>
            </a:r>
            <a:r>
              <a:rPr lang="en-US" altLang="en-US" dirty="0" smtClean="0"/>
              <a:t>delivery</a:t>
            </a:r>
          </a:p>
        </p:txBody>
      </p:sp>
    </p:spTree>
    <p:extLst>
      <p:ext uri="{BB962C8B-B14F-4D97-AF65-F5344CB8AC3E}">
        <p14:creationId xmlns:p14="http://schemas.microsoft.com/office/powerpoint/2010/main" val="342797454"/>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Packet Delivery (</a:t>
            </a:r>
            <a:r>
              <a:rPr lang="en-US" i="1" dirty="0" smtClean="0"/>
              <a:t>continued</a:t>
            </a:r>
            <a:r>
              <a:rPr lang="en-US" dirty="0" smtClean="0"/>
              <a:t>)</a:t>
            </a:r>
          </a:p>
        </p:txBody>
      </p:sp>
      <p:sp>
        <p:nvSpPr>
          <p:cNvPr id="28675" name="Rectangle 3"/>
          <p:cNvSpPr>
            <a:spLocks noGrp="1" noChangeArrowheads="1"/>
          </p:cNvSpPr>
          <p:nvPr>
            <p:ph idx="1"/>
          </p:nvPr>
        </p:nvSpPr>
        <p:spPr>
          <a:xfrm>
            <a:off x="457200" y="1981200"/>
            <a:ext cx="8229600" cy="4648200"/>
          </a:xfrm>
        </p:spPr>
        <p:txBody>
          <a:bodyPr/>
          <a:lstStyle/>
          <a:p>
            <a:r>
              <a:rPr lang="en-US" altLang="en-US" dirty="0" smtClean="0"/>
              <a:t>Packets </a:t>
            </a:r>
            <a:r>
              <a:rPr lang="en-US" altLang="en-US" dirty="0"/>
              <a:t>may follow a local delivery–remote delivery–local delivery pattern before reaching </a:t>
            </a:r>
            <a:r>
              <a:rPr lang="en-US" altLang="en-US" dirty="0" smtClean="0"/>
              <a:t>the intended destination.</a:t>
            </a:r>
          </a:p>
          <a:p>
            <a:r>
              <a:rPr lang="en-US" altLang="en-US" dirty="0" smtClean="0"/>
              <a:t>The </a:t>
            </a:r>
            <a:r>
              <a:rPr lang="en-US" altLang="en-US" dirty="0"/>
              <a:t>biggest difference in local versus remote </a:t>
            </a:r>
            <a:r>
              <a:rPr lang="en-US" altLang="en-US" dirty="0" smtClean="0"/>
              <a:t>delivery is the manner in which packets </a:t>
            </a:r>
            <a:r>
              <a:rPr lang="en-US" altLang="en-US" dirty="0"/>
              <a:t>are addressed</a:t>
            </a:r>
            <a:r>
              <a:rPr lang="en-US" altLang="en-US" dirty="0" smtClean="0"/>
              <a:t>.</a:t>
            </a:r>
          </a:p>
        </p:txBody>
      </p:sp>
    </p:spTree>
    <p:extLst>
      <p:ext uri="{BB962C8B-B14F-4D97-AF65-F5344CB8AC3E}">
        <p14:creationId xmlns:p14="http://schemas.microsoft.com/office/powerpoint/2010/main" val="416753509"/>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a:t>
            </a:r>
          </a:p>
        </p:txBody>
      </p:sp>
      <p:sp>
        <p:nvSpPr>
          <p:cNvPr id="3" name="Content Placeholder 2"/>
          <p:cNvSpPr>
            <a:spLocks noGrp="1"/>
          </p:cNvSpPr>
          <p:nvPr>
            <p:ph idx="1"/>
          </p:nvPr>
        </p:nvSpPr>
        <p:spPr>
          <a:xfrm>
            <a:off x="457200" y="1981200"/>
            <a:ext cx="8229600" cy="4648200"/>
          </a:xfrm>
        </p:spPr>
        <p:txBody>
          <a:bodyPr/>
          <a:lstStyle/>
          <a:p>
            <a:r>
              <a:rPr lang="en-US" b="1" dirty="0"/>
              <a:t>Ethernet</a:t>
            </a:r>
            <a:r>
              <a:rPr lang="en-US" dirty="0"/>
              <a:t> is the most widely implemented Layer 2 protocol</a:t>
            </a:r>
            <a:r>
              <a:rPr lang="en-US" dirty="0" smtClean="0"/>
              <a:t>.</a:t>
            </a:r>
          </a:p>
          <a:p>
            <a:pPr lvl="1"/>
            <a:r>
              <a:rPr lang="en-US" dirty="0" smtClean="0"/>
              <a:t>Ethernet </a:t>
            </a:r>
            <a:r>
              <a:rPr lang="en-US" dirty="0"/>
              <a:t>is standardized under IEEE </a:t>
            </a:r>
            <a:r>
              <a:rPr lang="en-US" dirty="0" smtClean="0"/>
              <a:t>802.3.</a:t>
            </a:r>
          </a:p>
          <a:p>
            <a:pPr lvl="1"/>
            <a:r>
              <a:rPr lang="en-US" dirty="0" smtClean="0"/>
              <a:t>Ethernet </a:t>
            </a:r>
            <a:r>
              <a:rPr lang="en-US" dirty="0"/>
              <a:t>works by forwarding packets on a </a:t>
            </a:r>
            <a:r>
              <a:rPr lang="en-US" dirty="0" smtClean="0"/>
              <a:t>hop-to-hop </a:t>
            </a:r>
            <a:r>
              <a:rPr lang="en-US" dirty="0"/>
              <a:t>basis using MAC </a:t>
            </a:r>
            <a:r>
              <a:rPr lang="en-US" dirty="0" smtClean="0"/>
              <a:t>addresses.</a:t>
            </a:r>
          </a:p>
          <a:p>
            <a:pPr lvl="1"/>
            <a:r>
              <a:rPr lang="en-US" dirty="0" smtClean="0"/>
              <a:t>It can </a:t>
            </a:r>
            <a:r>
              <a:rPr lang="en-US" dirty="0"/>
              <a:t>have </a:t>
            </a:r>
            <a:r>
              <a:rPr lang="en-US" dirty="0" smtClean="0"/>
              <a:t>numerous security implications.</a:t>
            </a:r>
          </a:p>
          <a:p>
            <a:pPr lvl="2"/>
            <a:r>
              <a:rPr lang="en-US" dirty="0" smtClean="0"/>
              <a:t>Layer </a:t>
            </a:r>
            <a:r>
              <a:rPr lang="en-US" dirty="0"/>
              <a:t>2 addresses can be </a:t>
            </a:r>
            <a:r>
              <a:rPr lang="en-US" dirty="0" smtClean="0"/>
              <a:t>poisoned; </a:t>
            </a:r>
            <a:r>
              <a:rPr lang="en-US" dirty="0"/>
              <a:t>spanning </a:t>
            </a:r>
            <a:r>
              <a:rPr lang="en-US" dirty="0" smtClean="0"/>
              <a:t>tree algorithms </a:t>
            </a:r>
            <a:r>
              <a:rPr lang="en-US" dirty="0"/>
              <a:t>can be </a:t>
            </a:r>
            <a:r>
              <a:rPr lang="en-US" dirty="0" smtClean="0"/>
              <a:t>attacked; </a:t>
            </a:r>
            <a:r>
              <a:rPr lang="en-US" dirty="0"/>
              <a:t>VLANs can be </a:t>
            </a:r>
            <a:r>
              <a:rPr lang="en-US" dirty="0" smtClean="0"/>
              <a:t>hopped.</a:t>
            </a:r>
          </a:p>
          <a:p>
            <a:pPr lvl="1"/>
            <a:r>
              <a:rPr lang="en-US" dirty="0" smtClean="0"/>
              <a:t>It has </a:t>
            </a:r>
            <a:r>
              <a:rPr lang="en-US" dirty="0"/>
              <a:t>many elements that make it useful from a networking point of </a:t>
            </a:r>
            <a:r>
              <a:rPr lang="en-US" dirty="0" smtClean="0"/>
              <a:t>view, but these elements can </a:t>
            </a:r>
            <a:r>
              <a:rPr lang="en-US" dirty="0"/>
              <a:t>also act against security </a:t>
            </a:r>
            <a:r>
              <a:rPr lang="en-US" dirty="0" smtClean="0"/>
              <a:t>concerns.</a:t>
            </a:r>
          </a:p>
        </p:txBody>
      </p:sp>
    </p:spTree>
    <p:extLst>
      <p:ext uri="{BB962C8B-B14F-4D97-AF65-F5344CB8AC3E}">
        <p14:creationId xmlns:p14="http://schemas.microsoft.com/office/powerpoint/2010/main" val="36219594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Local Packet Delivery</a:t>
            </a:r>
          </a:p>
        </p:txBody>
      </p:sp>
      <p:sp>
        <p:nvSpPr>
          <p:cNvPr id="12291" name="Rectangle 3"/>
          <p:cNvSpPr>
            <a:spLocks noGrp="1" noChangeArrowheads="1"/>
          </p:cNvSpPr>
          <p:nvPr>
            <p:ph idx="1"/>
          </p:nvPr>
        </p:nvSpPr>
        <p:spPr/>
        <p:txBody>
          <a:bodyPr/>
          <a:lstStyle/>
          <a:p>
            <a:r>
              <a:rPr lang="en-US" dirty="0"/>
              <a:t>Packets delivered on a network, such as an office LAN, are usually </a:t>
            </a:r>
            <a:r>
              <a:rPr lang="en-US" dirty="0" smtClean="0"/>
              <a:t>sent using </a:t>
            </a:r>
            <a:r>
              <a:rPr lang="en-US" dirty="0"/>
              <a:t>the destination system’s hardware address, or </a:t>
            </a:r>
            <a:r>
              <a:rPr lang="en-US" b="1" dirty="0"/>
              <a:t>Media Access </a:t>
            </a:r>
            <a:r>
              <a:rPr lang="en-US" b="1" dirty="0" smtClean="0"/>
              <a:t>Control (</a:t>
            </a:r>
            <a:r>
              <a:rPr lang="en-US" b="1" dirty="0"/>
              <a:t>MAC) </a:t>
            </a:r>
            <a:r>
              <a:rPr lang="en-US" b="1" dirty="0" smtClean="0"/>
              <a:t>address</a:t>
            </a:r>
            <a:r>
              <a:rPr lang="en-US" dirty="0" smtClean="0"/>
              <a:t>.</a:t>
            </a:r>
          </a:p>
          <a:p>
            <a:pPr lvl="1"/>
            <a:r>
              <a:rPr lang="en-US" altLang="en-US" dirty="0" smtClean="0">
                <a:ea typeface="ヒラギノ角ゴ Pro W3" pitchFamily="-112" charset="-128"/>
              </a:rPr>
              <a:t>In </a:t>
            </a:r>
            <a:r>
              <a:rPr lang="en-US" altLang="en-US" dirty="0">
                <a:ea typeface="ヒラギノ角ゴ Pro W3" pitchFamily="-112" charset="-128"/>
              </a:rPr>
              <a:t>order for a system to send data to another system on the network, it must first find out the destination system’s MAC address</a:t>
            </a:r>
            <a:r>
              <a:rPr lang="en-US" altLang="en-US" dirty="0" smtClean="0">
                <a:ea typeface="ヒラギノ角ゴ Pro W3" pitchFamily="-112" charset="-128"/>
              </a:rPr>
              <a:t>.</a:t>
            </a:r>
          </a:p>
          <a:p>
            <a:pPr lvl="1"/>
            <a:r>
              <a:rPr lang="en-US" dirty="0"/>
              <a:t>To find another system’s MAC address, the </a:t>
            </a:r>
            <a:r>
              <a:rPr lang="en-US" b="1" dirty="0"/>
              <a:t>Address Resolution </a:t>
            </a:r>
            <a:r>
              <a:rPr lang="en-US" b="1" dirty="0" smtClean="0"/>
              <a:t>Protocol (</a:t>
            </a:r>
            <a:r>
              <a:rPr lang="en-US" b="1" dirty="0"/>
              <a:t>ARP) </a:t>
            </a:r>
            <a:r>
              <a:rPr lang="en-US" dirty="0"/>
              <a:t>is </a:t>
            </a:r>
            <a:r>
              <a:rPr lang="en-US" dirty="0" smtClean="0"/>
              <a:t>used.</a:t>
            </a:r>
          </a:p>
        </p:txBody>
      </p:sp>
    </p:spTree>
    <p:extLst>
      <p:ext uri="{BB962C8B-B14F-4D97-AF65-F5344CB8AC3E}">
        <p14:creationId xmlns:p14="http://schemas.microsoft.com/office/powerpoint/2010/main" val="1947881154"/>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Local Packet Delivery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dirty="0"/>
              <a:t>ARP </a:t>
            </a:r>
            <a:r>
              <a:rPr lang="en-US" dirty="0" smtClean="0"/>
              <a:t>is open to attacks.</a:t>
            </a:r>
            <a:endParaRPr lang="en-US" dirty="0"/>
          </a:p>
          <a:p>
            <a:pPr lvl="1"/>
            <a:r>
              <a:rPr lang="en-US" dirty="0" smtClean="0"/>
              <a:t>ARP </a:t>
            </a:r>
            <a:r>
              <a:rPr lang="en-US" dirty="0"/>
              <a:t>can be a vector employed to achieve a man-in-the-middle </a:t>
            </a:r>
            <a:r>
              <a:rPr lang="en-US" dirty="0" smtClean="0"/>
              <a:t>attack.</a:t>
            </a:r>
          </a:p>
          <a:p>
            <a:pPr lvl="1"/>
            <a:r>
              <a:rPr lang="en-US" dirty="0">
                <a:ea typeface="ヒラギノ角ゴ Pro W3" pitchFamily="-111" charset="-128"/>
                <a:cs typeface="ヒラギノ角ゴ Pro W3" pitchFamily="-111" charset="-128"/>
              </a:rPr>
              <a:t>ARP </a:t>
            </a:r>
            <a:r>
              <a:rPr lang="en-US" dirty="0" smtClean="0">
                <a:ea typeface="ヒラギノ角ゴ Pro W3" pitchFamily="-111" charset="-128"/>
                <a:cs typeface="ヒラギノ角ゴ Pro W3" pitchFamily="-111" charset="-128"/>
              </a:rPr>
              <a:t>poisoning creates </a:t>
            </a:r>
            <a:r>
              <a:rPr lang="en-US" dirty="0">
                <a:ea typeface="ヒラギノ角ゴ Pro W3" pitchFamily="-111" charset="-128"/>
                <a:cs typeface="ヒラギノ角ゴ Pro W3" pitchFamily="-111" charset="-128"/>
              </a:rPr>
              <a:t>false entries in </a:t>
            </a:r>
            <a:r>
              <a:rPr lang="en-US" dirty="0" smtClean="0">
                <a:ea typeface="ヒラギノ角ゴ Pro W3" pitchFamily="-111" charset="-128"/>
                <a:cs typeface="ヒラギノ角ゴ Pro W3" pitchFamily="-111" charset="-128"/>
              </a:rPr>
              <a:t>an ARP cache.</a:t>
            </a:r>
          </a:p>
          <a:p>
            <a:pPr lvl="2"/>
            <a:r>
              <a:rPr lang="en-US" dirty="0" smtClean="0">
                <a:ea typeface="ヒラギノ角ゴ Pro W3" pitchFamily="-111" charset="-128"/>
                <a:cs typeface="ヒラギノ角ゴ Pro W3" pitchFamily="-111" charset="-128"/>
              </a:rPr>
              <a:t>The attacker can inject </a:t>
            </a:r>
            <a:r>
              <a:rPr lang="en-US" dirty="0">
                <a:ea typeface="ヒラギノ角ゴ Pro W3" pitchFamily="-111" charset="-128"/>
                <a:cs typeface="ヒラギノ角ゴ Pro W3" pitchFamily="-111" charset="-128"/>
              </a:rPr>
              <a:t>himself into the middle of a </a:t>
            </a:r>
            <a:r>
              <a:rPr lang="en-US" dirty="0" smtClean="0">
                <a:ea typeface="ヒラギノ角ゴ Pro W3" pitchFamily="-111" charset="-128"/>
                <a:cs typeface="ヒラギノ角ゴ Pro W3" pitchFamily="-111" charset="-128"/>
              </a:rPr>
              <a:t>communication; </a:t>
            </a:r>
            <a:r>
              <a:rPr lang="en-US" dirty="0">
                <a:ea typeface="ヒラギノ角ゴ Pro W3" pitchFamily="-111" charset="-128"/>
                <a:cs typeface="ヒラギノ角ゴ Pro W3" pitchFamily="-111" charset="-128"/>
              </a:rPr>
              <a:t>hijack a </a:t>
            </a:r>
            <a:r>
              <a:rPr lang="en-US" dirty="0" smtClean="0">
                <a:ea typeface="ヒラギノ角ゴ Pro W3" pitchFamily="-111" charset="-128"/>
                <a:cs typeface="ヒラギノ角ゴ Pro W3" pitchFamily="-111" charset="-128"/>
              </a:rPr>
              <a:t>session; </a:t>
            </a:r>
            <a:r>
              <a:rPr lang="en-US" dirty="0">
                <a:ea typeface="ヒラギノ角ゴ Pro W3" pitchFamily="-111" charset="-128"/>
                <a:cs typeface="ヒラギノ角ゴ Pro W3" pitchFamily="-111" charset="-128"/>
              </a:rPr>
              <a:t>sniff traffic to obtain passwords or other sensitive </a:t>
            </a:r>
            <a:r>
              <a:rPr lang="en-US" dirty="0" smtClean="0">
                <a:ea typeface="ヒラギノ角ゴ Pro W3" pitchFamily="-111" charset="-128"/>
                <a:cs typeface="ヒラギノ角ゴ Pro W3" pitchFamily="-111" charset="-128"/>
              </a:rPr>
              <a:t>items; </a:t>
            </a:r>
            <a:r>
              <a:rPr lang="en-US" dirty="0">
                <a:ea typeface="ヒラギノ角ゴ Pro W3" pitchFamily="-111" charset="-128"/>
                <a:cs typeface="ヒラギノ角ゴ Pro W3" pitchFamily="-111" charset="-128"/>
              </a:rPr>
              <a:t>or block the flow of data, creating a denial of service</a:t>
            </a:r>
            <a:r>
              <a:rPr lang="en-US" dirty="0" smtClean="0">
                <a:ea typeface="ヒラギノ角ゴ Pro W3" pitchFamily="-111" charset="-128"/>
                <a:cs typeface="ヒラギノ角ゴ Pro W3" pitchFamily="-111" charset="-128"/>
              </a:rPr>
              <a:t>.</a:t>
            </a:r>
          </a:p>
          <a:p>
            <a:r>
              <a:rPr lang="en-US" dirty="0">
                <a:ea typeface="ヒラギノ角ゴ Pro W3" pitchFamily="-111" charset="-128"/>
                <a:cs typeface="ヒラギノ角ゴ Pro W3" pitchFamily="-111" charset="-128"/>
              </a:rPr>
              <a:t>Higher-level packet protections such as IPsec can be employed so that the packets are unreadable by </a:t>
            </a:r>
            <a:r>
              <a:rPr lang="en-US" dirty="0" smtClean="0">
                <a:ea typeface="ヒラギノ角ゴ Pro W3" pitchFamily="-111" charset="-128"/>
                <a:cs typeface="ヒラギノ角ゴ Pro W3" pitchFamily="-111" charset="-128"/>
              </a:rPr>
              <a:t>interlopers.</a:t>
            </a:r>
            <a:endParaRPr lang="en-US" dirty="0" smtClean="0"/>
          </a:p>
        </p:txBody>
      </p:sp>
    </p:spTree>
    <p:extLst>
      <p:ext uri="{BB962C8B-B14F-4D97-AF65-F5344CB8AC3E}">
        <p14:creationId xmlns:p14="http://schemas.microsoft.com/office/powerpoint/2010/main" val="1403315079"/>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Remote Packet Delivery</a:t>
            </a:r>
          </a:p>
        </p:txBody>
      </p:sp>
      <p:sp>
        <p:nvSpPr>
          <p:cNvPr id="12291" name="Rectangle 3"/>
          <p:cNvSpPr>
            <a:spLocks noGrp="1" noChangeArrowheads="1"/>
          </p:cNvSpPr>
          <p:nvPr>
            <p:ph idx="1"/>
          </p:nvPr>
        </p:nvSpPr>
        <p:spPr>
          <a:xfrm>
            <a:off x="457200" y="1981200"/>
            <a:ext cx="8229600" cy="4495800"/>
          </a:xfrm>
        </p:spPr>
        <p:txBody>
          <a:bodyPr/>
          <a:lstStyle/>
          <a:p>
            <a:r>
              <a:rPr lang="en-US" dirty="0" smtClean="0"/>
              <a:t>Packet </a:t>
            </a:r>
            <a:r>
              <a:rPr lang="en-US" dirty="0"/>
              <a:t>delivery to a distant system is usually </a:t>
            </a:r>
            <a:r>
              <a:rPr lang="en-US" dirty="0" smtClean="0"/>
              <a:t>accomplished using </a:t>
            </a:r>
            <a:r>
              <a:rPr lang="en-US" dirty="0"/>
              <a:t>Internet Protocol (IP) </a:t>
            </a:r>
            <a:r>
              <a:rPr lang="en-US" dirty="0" smtClean="0"/>
              <a:t>addresses.</a:t>
            </a:r>
          </a:p>
          <a:p>
            <a:r>
              <a:rPr lang="en-US" dirty="0" smtClean="0"/>
              <a:t>In order to send a packet to a specific system on the other side of the world, you have to know the remote system’s IP address.</a:t>
            </a:r>
          </a:p>
          <a:p>
            <a:r>
              <a:rPr lang="en-US" dirty="0">
                <a:ea typeface="ヒラギノ角ゴ Pro W3" pitchFamily="-111" charset="-128"/>
                <a:cs typeface="ヒラギノ角ゴ Pro W3" pitchFamily="-111" charset="-128"/>
              </a:rPr>
              <a:t>Storing large numbers of IP addresses on every PC is far too costly, and most humans are not good at remembering collections of </a:t>
            </a:r>
            <a:r>
              <a:rPr lang="en-US" dirty="0" smtClean="0">
                <a:ea typeface="ヒラギノ角ゴ Pro W3" pitchFamily="-111" charset="-128"/>
                <a:cs typeface="ヒラギノ角ゴ Pro W3" pitchFamily="-111" charset="-128"/>
              </a:rPr>
              <a:t>numbers.</a:t>
            </a:r>
          </a:p>
          <a:p>
            <a:pPr lvl="1"/>
            <a:r>
              <a:rPr lang="en-US" dirty="0" smtClean="0">
                <a:ea typeface="ヒラギノ角ゴ Pro W3" pitchFamily="-111" charset="-128"/>
                <a:cs typeface="ヒラギノ角ゴ Pro W3" pitchFamily="-111" charset="-128"/>
              </a:rPr>
              <a:t>However</a:t>
            </a:r>
            <a:r>
              <a:rPr lang="en-US" dirty="0">
                <a:ea typeface="ヒラギノ角ゴ Pro W3" pitchFamily="-111" charset="-128"/>
                <a:cs typeface="ヒラギノ角ゴ Pro W3" pitchFamily="-111" charset="-128"/>
              </a:rPr>
              <a:t>, humans are good at remembering names, so the </a:t>
            </a:r>
            <a:r>
              <a:rPr lang="en-US" b="1" dirty="0">
                <a:ea typeface="ヒラギノ角ゴ Pro W3" pitchFamily="-111" charset="-128"/>
                <a:cs typeface="ヒラギノ角ゴ Pro W3" pitchFamily="-111" charset="-128"/>
              </a:rPr>
              <a:t>Domain Name System (DNS) </a:t>
            </a:r>
            <a:r>
              <a:rPr lang="en-US" dirty="0">
                <a:ea typeface="ヒラギノ角ゴ Pro W3" pitchFamily="-111" charset="-128"/>
                <a:cs typeface="ヒラギノ角ゴ Pro W3" pitchFamily="-111" charset="-128"/>
              </a:rPr>
              <a:t>protocol was created.</a:t>
            </a:r>
            <a:endParaRPr lang="en-US" dirty="0" smtClean="0"/>
          </a:p>
        </p:txBody>
      </p:sp>
    </p:spTree>
    <p:extLst>
      <p:ext uri="{BB962C8B-B14F-4D97-AF65-F5344CB8AC3E}">
        <p14:creationId xmlns:p14="http://schemas.microsoft.com/office/powerpoint/2010/main" val="1617650202"/>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Packet Delivery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DNS translates </a:t>
            </a:r>
            <a:r>
              <a:rPr lang="en-US" dirty="0"/>
              <a:t>names into IP addresses.</a:t>
            </a:r>
            <a:endParaRPr lang="en-US" dirty="0" smtClean="0"/>
          </a:p>
          <a:p>
            <a:pPr lvl="1"/>
            <a:r>
              <a:rPr lang="en-US" altLang="en-US" dirty="0"/>
              <a:t>When </a:t>
            </a:r>
            <a:r>
              <a:rPr lang="en-US" altLang="en-US" dirty="0" smtClean="0"/>
              <a:t>you enter the </a:t>
            </a:r>
            <a:r>
              <a:rPr lang="en-US" altLang="en-US" dirty="0"/>
              <a:t>name of </a:t>
            </a:r>
            <a:r>
              <a:rPr lang="en-US" altLang="en-US" dirty="0" smtClean="0"/>
              <a:t>a web </a:t>
            </a:r>
            <a:r>
              <a:rPr lang="en-US" altLang="en-US" dirty="0"/>
              <a:t>site </a:t>
            </a:r>
            <a:r>
              <a:rPr lang="en-US" altLang="en-US" dirty="0" smtClean="0"/>
              <a:t>in the </a:t>
            </a:r>
            <a:r>
              <a:rPr lang="en-US" altLang="en-US" dirty="0"/>
              <a:t>location bar of </a:t>
            </a:r>
            <a:r>
              <a:rPr lang="en-US" altLang="en-US" dirty="0" smtClean="0"/>
              <a:t>a web browser and press ENTER, </a:t>
            </a:r>
            <a:r>
              <a:rPr lang="en-US" altLang="en-US" dirty="0"/>
              <a:t>the computer has to figure out what IP address belongs to that </a:t>
            </a:r>
            <a:r>
              <a:rPr lang="en-US" altLang="en-US" dirty="0" smtClean="0"/>
              <a:t>name.</a:t>
            </a:r>
            <a:endParaRPr lang="en-US" dirty="0" smtClean="0"/>
          </a:p>
          <a:p>
            <a:pPr lvl="1"/>
            <a:r>
              <a:rPr lang="en-US" dirty="0" smtClean="0"/>
              <a:t>Before </a:t>
            </a:r>
            <a:r>
              <a:rPr lang="en-US" dirty="0"/>
              <a:t>sending </a:t>
            </a:r>
            <a:r>
              <a:rPr lang="en-US" dirty="0" smtClean="0"/>
              <a:t>a packet</a:t>
            </a:r>
            <a:r>
              <a:rPr lang="en-US" dirty="0"/>
              <a:t>, your system will first determine if the destination IP address is on a local or remote </a:t>
            </a:r>
            <a:r>
              <a:rPr lang="en-US" dirty="0" smtClean="0"/>
              <a:t>network.</a:t>
            </a:r>
          </a:p>
          <a:p>
            <a:pPr lvl="1"/>
            <a:r>
              <a:rPr lang="en-US" dirty="0" smtClean="0">
                <a:ea typeface="ヒラギノ角ゴ Pro W3" pitchFamily="-111" charset="-128"/>
                <a:cs typeface="ヒラギノ角ゴ Pro W3" pitchFamily="-111" charset="-128"/>
              </a:rPr>
              <a:t>Network </a:t>
            </a:r>
            <a:r>
              <a:rPr lang="en-US" dirty="0">
                <a:ea typeface="ヒラギノ角ゴ Pro W3" pitchFamily="-111" charset="-128"/>
                <a:cs typeface="ヒラギノ角ゴ Pro W3" pitchFamily="-111" charset="-128"/>
              </a:rPr>
              <a:t>gateways, usually called routers, are devices that are used to interconnect networks and move packets from one network to another</a:t>
            </a:r>
            <a:r>
              <a:rPr lang="en-US" dirty="0" smtClean="0">
                <a:ea typeface="ヒラギノ角ゴ Pro W3" pitchFamily="-111" charset="-128"/>
                <a:cs typeface="ヒラギノ角ゴ Pro W3" pitchFamily="-111" charset="-128"/>
              </a:rPr>
              <a:t>.</a:t>
            </a:r>
            <a:endParaRPr lang="en-US" dirty="0" smtClean="0"/>
          </a:p>
        </p:txBody>
      </p:sp>
    </p:spTree>
    <p:extLst>
      <p:ext uri="{BB962C8B-B14F-4D97-AF65-F5344CB8AC3E}">
        <p14:creationId xmlns:p14="http://schemas.microsoft.com/office/powerpoint/2010/main" val="1604962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Packet Delivery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process of moving packets from one network to another is called </a:t>
            </a:r>
            <a:r>
              <a:rPr lang="en-US" b="1" dirty="0" smtClean="0"/>
              <a:t>routing</a:t>
            </a:r>
            <a:r>
              <a:rPr lang="en-US" dirty="0" smtClean="0"/>
              <a:t>.</a:t>
            </a:r>
          </a:p>
          <a:p>
            <a:pPr lvl="1"/>
            <a:r>
              <a:rPr lang="en-US" dirty="0" smtClean="0"/>
              <a:t>Routing is critical </a:t>
            </a:r>
            <a:r>
              <a:rPr lang="en-US" dirty="0"/>
              <a:t>to the flow of information across the Internet</a:t>
            </a:r>
            <a:r>
              <a:rPr lang="en-US" dirty="0" smtClean="0"/>
              <a:t>.</a:t>
            </a:r>
          </a:p>
          <a:p>
            <a:pPr lvl="1"/>
            <a:r>
              <a:rPr lang="en-US" dirty="0" smtClean="0"/>
              <a:t>Routers </a:t>
            </a:r>
            <a:r>
              <a:rPr lang="en-US" dirty="0"/>
              <a:t>use forwarding tables to determine where a packet should go</a:t>
            </a:r>
            <a:r>
              <a:rPr lang="en-US" dirty="0" smtClean="0"/>
              <a:t>.</a:t>
            </a:r>
          </a:p>
          <a:p>
            <a:pPr lvl="1"/>
            <a:r>
              <a:rPr lang="en-US" dirty="0">
                <a:ea typeface="ヒラギノ角ゴ Pro W3" pitchFamily="-111" charset="-128"/>
                <a:cs typeface="ヒラギノ角ゴ Pro W3" pitchFamily="-111" charset="-128"/>
              </a:rPr>
              <a:t>When a packet reaches a router, the router looks at the destination address to determine where to send the packet</a:t>
            </a:r>
            <a:r>
              <a:rPr lang="en-US" dirty="0" smtClean="0">
                <a:ea typeface="ヒラギノ角ゴ Pro W3" pitchFamily="-111" charset="-128"/>
                <a:cs typeface="ヒラギノ角ゴ Pro W3" pitchFamily="-111" charset="-128"/>
              </a:rPr>
              <a:t>.</a:t>
            </a:r>
            <a:endParaRPr lang="en-US" dirty="0"/>
          </a:p>
        </p:txBody>
      </p:sp>
    </p:spTree>
    <p:extLst>
      <p:ext uri="{BB962C8B-B14F-4D97-AF65-F5344CB8AC3E}">
        <p14:creationId xmlns:p14="http://schemas.microsoft.com/office/powerpoint/2010/main" val="2232960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5638800"/>
            <a:ext cx="7924800" cy="457200"/>
          </a:xfrm>
        </p:spPr>
        <p:txBody>
          <a:bodyPr/>
          <a:lstStyle/>
          <a:p>
            <a:r>
              <a:rPr lang="en-US" dirty="0"/>
              <a:t>Figure 7.2 The PKIX model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616" y="1600200"/>
            <a:ext cx="6906768" cy="3758453"/>
          </a:xfrm>
          <a:prstGeom prst="rect">
            <a:avLst/>
          </a:prstGeom>
        </p:spPr>
      </p:pic>
    </p:spTree>
    <p:extLst>
      <p:ext uri="{BB962C8B-B14F-4D97-AF65-F5344CB8AC3E}">
        <p14:creationId xmlns:p14="http://schemas.microsoft.com/office/powerpoint/2010/main" val="537625407"/>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Packet Delivery (</a:t>
            </a:r>
            <a:r>
              <a:rPr lang="en-US" i="1" dirty="0"/>
              <a:t>continued</a:t>
            </a:r>
            <a:r>
              <a:rPr lang="en-US" dirty="0"/>
              <a:t>)</a:t>
            </a:r>
          </a:p>
        </p:txBody>
      </p:sp>
      <p:sp>
        <p:nvSpPr>
          <p:cNvPr id="3" name="Content Placeholder 2"/>
          <p:cNvSpPr>
            <a:spLocks noGrp="1"/>
          </p:cNvSpPr>
          <p:nvPr>
            <p:ph idx="1"/>
          </p:nvPr>
        </p:nvSpPr>
        <p:spPr/>
        <p:txBody>
          <a:bodyPr/>
          <a:lstStyle/>
          <a:p>
            <a:r>
              <a:rPr lang="en-US" dirty="0" smtClean="0"/>
              <a:t>DNSSEC is </a:t>
            </a:r>
            <a:r>
              <a:rPr lang="en-US" dirty="0"/>
              <a:t>an extension of the original DNS specification, making it </a:t>
            </a:r>
            <a:r>
              <a:rPr lang="en-US" dirty="0" smtClean="0"/>
              <a:t>trustworthy.</a:t>
            </a:r>
          </a:p>
          <a:p>
            <a:pPr lvl="1"/>
            <a:r>
              <a:rPr lang="en-US" dirty="0"/>
              <a:t>Lack of trust </a:t>
            </a:r>
            <a:r>
              <a:rPr lang="en-US" dirty="0" smtClean="0"/>
              <a:t>in DNS </a:t>
            </a:r>
            <a:r>
              <a:rPr lang="en-US" dirty="0"/>
              <a:t>and the inability to authenticate DNS messages drove the need for </a:t>
            </a:r>
            <a:r>
              <a:rPr lang="en-US" dirty="0" smtClean="0"/>
              <a:t>and creation </a:t>
            </a:r>
            <a:r>
              <a:rPr lang="en-US" dirty="0"/>
              <a:t>of DNSSEC</a:t>
            </a:r>
            <a:r>
              <a:rPr lang="en-US" dirty="0" smtClean="0"/>
              <a:t>.</a:t>
            </a:r>
          </a:p>
          <a:p>
            <a:pPr lvl="1"/>
            <a:r>
              <a:rPr lang="en-US" dirty="0"/>
              <a:t>DNSSEC specification was formally </a:t>
            </a:r>
            <a:r>
              <a:rPr lang="en-US" dirty="0" smtClean="0"/>
              <a:t>published in </a:t>
            </a:r>
            <a:r>
              <a:rPr lang="en-US" dirty="0"/>
              <a:t>2005, but system-wide adoption has been </a:t>
            </a:r>
            <a:r>
              <a:rPr lang="en-US" dirty="0" smtClean="0"/>
              <a:t>slow.</a:t>
            </a:r>
          </a:p>
          <a:p>
            <a:pPr lvl="2"/>
            <a:r>
              <a:rPr lang="en-US" dirty="0"/>
              <a:t>One of the reasons for slow adoption is complexity</a:t>
            </a:r>
            <a:r>
              <a:rPr lang="en-US" dirty="0" smtClean="0"/>
              <a:t>.</a:t>
            </a:r>
          </a:p>
          <a:p>
            <a:pPr lvl="1"/>
            <a:r>
              <a:rPr lang="en-US" dirty="0"/>
              <a:t>The Internet today, and its use for all kinds </a:t>
            </a:r>
            <a:r>
              <a:rPr lang="en-US" dirty="0" smtClean="0"/>
              <a:t>of critical </a:t>
            </a:r>
            <a:r>
              <a:rPr lang="en-US" dirty="0"/>
              <a:t>communications, needs a trustworthy addressing mechanism</a:t>
            </a:r>
            <a:r>
              <a:rPr lang="en-US" dirty="0" smtClean="0"/>
              <a:t>.</a:t>
            </a:r>
            <a:endParaRPr lang="en-US" dirty="0"/>
          </a:p>
        </p:txBody>
      </p:sp>
    </p:spTree>
    <p:extLst>
      <p:ext uri="{BB962C8B-B14F-4D97-AF65-F5344CB8AC3E}">
        <p14:creationId xmlns:p14="http://schemas.microsoft.com/office/powerpoint/2010/main" val="102005829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Module 5 PKI Standards and Protocols and Network Fundamentals – </a:t>
            </a:r>
            <a:r>
              <a:rPr lang="en-AU" smtClean="0"/>
              <a:t>Part 4</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12007142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IP Addresses and Subnetting</a:t>
            </a:r>
            <a:endParaRPr lang="en-US" dirty="0" smtClean="0"/>
          </a:p>
        </p:txBody>
      </p:sp>
      <p:sp>
        <p:nvSpPr>
          <p:cNvPr id="12291" name="Rectangle 3"/>
          <p:cNvSpPr>
            <a:spLocks noGrp="1" noChangeArrowheads="1"/>
          </p:cNvSpPr>
          <p:nvPr>
            <p:ph idx="1"/>
          </p:nvPr>
        </p:nvSpPr>
        <p:spPr/>
        <p:txBody>
          <a:bodyPr/>
          <a:lstStyle/>
          <a:p>
            <a:r>
              <a:rPr lang="en-US" dirty="0" smtClean="0"/>
              <a:t>IP address are 32-bit numbers represented as four groups of 8 bits each (called </a:t>
            </a:r>
            <a:r>
              <a:rPr lang="en-US" i="1" dirty="0" smtClean="0"/>
              <a:t>octets</a:t>
            </a:r>
            <a:r>
              <a:rPr lang="en-US" dirty="0" smtClean="0"/>
              <a:t>).</a:t>
            </a:r>
          </a:p>
          <a:p>
            <a:r>
              <a:rPr lang="en-US" dirty="0" smtClean="0"/>
              <a:t>Some are used for the network portion of the address (the network ID), and some are used for the host portion of the address (the host ID).</a:t>
            </a:r>
          </a:p>
          <a:p>
            <a:r>
              <a:rPr lang="en-US" b="1" dirty="0" smtClean="0"/>
              <a:t>Subnetting</a:t>
            </a:r>
            <a:r>
              <a:rPr lang="en-US" dirty="0" smtClean="0"/>
              <a:t> is the process that is used to divide those 32 bits in an IP address and tell you how many of the 32 bits are being used for the network ID and how many are being used for the host ID.</a:t>
            </a:r>
          </a:p>
        </p:txBody>
      </p:sp>
    </p:spTree>
    <p:extLst>
      <p:ext uri="{BB962C8B-B14F-4D97-AF65-F5344CB8AC3E}">
        <p14:creationId xmlns:p14="http://schemas.microsoft.com/office/powerpoint/2010/main" val="203228896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IP Addresses and </a:t>
            </a:r>
            <a:r>
              <a:rPr lang="en-US" dirty="0" smtClean="0"/>
              <a:t>Subnetting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dirty="0"/>
              <a:t>To interpret the 32-bit space correctly, we </a:t>
            </a:r>
            <a:r>
              <a:rPr lang="en-US" dirty="0" smtClean="0"/>
              <a:t>must use </a:t>
            </a:r>
            <a:r>
              <a:rPr lang="en-US" dirty="0"/>
              <a:t>a </a:t>
            </a:r>
            <a:r>
              <a:rPr lang="en-US" b="1" dirty="0"/>
              <a:t>subnet mask</a:t>
            </a:r>
            <a:r>
              <a:rPr lang="en-US" dirty="0"/>
              <a:t>, which tells us exactly how much of the space is the network portion and how much is the host portion</a:t>
            </a:r>
            <a:r>
              <a:rPr lang="en-US" dirty="0" smtClean="0"/>
              <a:t>.</a:t>
            </a:r>
          </a:p>
          <a:p>
            <a:r>
              <a:rPr lang="en-US" dirty="0"/>
              <a:t>Let’s look at an example using the IP address 10.10.10.101 with a subnet mask of 255.255.255.0</a:t>
            </a:r>
            <a:r>
              <a:rPr lang="en-US" dirty="0" smtClean="0"/>
              <a:t>.</a:t>
            </a:r>
            <a:endParaRPr lang="en-US" dirty="0"/>
          </a:p>
          <a:p>
            <a:r>
              <a:rPr lang="en-US" dirty="0"/>
              <a:t>First you must convert the address and subnet mask to their binary representations: </a:t>
            </a:r>
          </a:p>
          <a:p>
            <a:pPr lvl="1"/>
            <a:r>
              <a:rPr lang="en-US" dirty="0"/>
              <a:t>Subnet Mask: 11111111.11111111.11111111.00000000</a:t>
            </a:r>
          </a:p>
          <a:p>
            <a:pPr lvl="1"/>
            <a:r>
              <a:rPr lang="en-US" dirty="0"/>
              <a:t>IP Address: </a:t>
            </a:r>
            <a:r>
              <a:rPr lang="en-US" dirty="0" smtClean="0"/>
              <a:t>00001010.00001010.00001010.01100101</a:t>
            </a:r>
          </a:p>
        </p:txBody>
      </p:sp>
    </p:spTree>
    <p:extLst>
      <p:ext uri="{BB962C8B-B14F-4D97-AF65-F5344CB8AC3E}">
        <p14:creationId xmlns:p14="http://schemas.microsoft.com/office/powerpoint/2010/main" val="3955992939"/>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IP Addresses and Subnetting </a:t>
            </a:r>
            <a:r>
              <a:rPr lang="en-US" dirty="0" smtClean="0"/>
              <a:t>(</a:t>
            </a:r>
            <a:r>
              <a:rPr lang="en-US" i="1" dirty="0" smtClean="0"/>
              <a:t>continued</a:t>
            </a:r>
            <a:r>
              <a:rPr lang="en-US" dirty="0" smtClean="0"/>
              <a:t>)</a:t>
            </a:r>
          </a:p>
        </p:txBody>
      </p:sp>
      <p:sp>
        <p:nvSpPr>
          <p:cNvPr id="12291" name="Rectangle 3"/>
          <p:cNvSpPr>
            <a:spLocks noGrp="1" noChangeArrowheads="1"/>
          </p:cNvSpPr>
          <p:nvPr>
            <p:ph idx="1"/>
          </p:nvPr>
        </p:nvSpPr>
        <p:spPr>
          <a:xfrm>
            <a:off x="457200" y="1981200"/>
            <a:ext cx="8229600" cy="4648200"/>
          </a:xfrm>
        </p:spPr>
        <p:txBody>
          <a:bodyPr/>
          <a:lstStyle/>
          <a:p>
            <a:r>
              <a:rPr lang="en-US" dirty="0" smtClean="0"/>
              <a:t>Then</a:t>
            </a:r>
            <a:r>
              <a:rPr lang="en-US" dirty="0"/>
              <a:t>, you perform a bitwise AND operation to get the network </a:t>
            </a:r>
            <a:r>
              <a:rPr lang="en-US" dirty="0" smtClean="0"/>
              <a:t>address.</a:t>
            </a:r>
          </a:p>
          <a:p>
            <a:r>
              <a:rPr lang="en-US" dirty="0" smtClean="0"/>
              <a:t>Our network address is:</a:t>
            </a:r>
          </a:p>
          <a:p>
            <a:pPr lvl="1"/>
            <a:r>
              <a:rPr lang="en-US" dirty="0" smtClean="0"/>
              <a:t>00001010.00001010.00001010.00000000 </a:t>
            </a:r>
          </a:p>
          <a:p>
            <a:pPr lvl="1"/>
            <a:r>
              <a:rPr lang="en-US" altLang="en-US" dirty="0" smtClean="0">
                <a:ea typeface="ヒラギノ角ゴ Pro W3" pitchFamily="-112" charset="-128"/>
              </a:rPr>
              <a:t>In </a:t>
            </a:r>
            <a:r>
              <a:rPr lang="en-US" altLang="en-US" dirty="0">
                <a:ea typeface="ヒラギノ角ゴ Pro W3" pitchFamily="-112" charset="-128"/>
              </a:rPr>
              <a:t>decimal </a:t>
            </a:r>
            <a:r>
              <a:rPr lang="en-US" altLang="en-US" dirty="0" smtClean="0">
                <a:ea typeface="ヒラギノ角ゴ Pro W3" pitchFamily="-112" charset="-128"/>
              </a:rPr>
              <a:t>this is 10.10.10.0: </a:t>
            </a:r>
            <a:r>
              <a:rPr lang="en-US" altLang="en-US" dirty="0">
                <a:ea typeface="ヒラギノ角ゴ Pro W3" pitchFamily="-112" charset="-128"/>
              </a:rPr>
              <a:t>the network ID of our IP network </a:t>
            </a:r>
            <a:r>
              <a:rPr lang="en-US" altLang="en-US" dirty="0" smtClean="0">
                <a:ea typeface="ヒラギノ角ゴ Pro W3" pitchFamily="-112" charset="-128"/>
              </a:rPr>
              <a:t>address.</a:t>
            </a:r>
          </a:p>
          <a:p>
            <a:r>
              <a:rPr lang="en-US" dirty="0"/>
              <a:t>In our example, the network portion of the address is 10.10.10 and the host portion is 101</a:t>
            </a:r>
            <a:r>
              <a:rPr lang="en-US" dirty="0" smtClean="0"/>
              <a:t>.</a:t>
            </a:r>
          </a:p>
        </p:txBody>
      </p:sp>
    </p:spTree>
    <p:extLst>
      <p:ext uri="{BB962C8B-B14F-4D97-AF65-F5344CB8AC3E}">
        <p14:creationId xmlns:p14="http://schemas.microsoft.com/office/powerpoint/2010/main" val="4082250431"/>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IP Addresses and Subnetting (</a:t>
            </a:r>
            <a:r>
              <a:rPr lang="en-US" i="1" dirty="0"/>
              <a:t>continued</a:t>
            </a:r>
            <a:r>
              <a:rPr lang="en-US" dirty="0"/>
              <a:t>)</a:t>
            </a:r>
            <a:endParaRPr lang="en-US" dirty="0" smtClean="0"/>
          </a:p>
        </p:txBody>
      </p:sp>
      <p:sp>
        <p:nvSpPr>
          <p:cNvPr id="36867" name="Rectangle 3"/>
          <p:cNvSpPr>
            <a:spLocks noGrp="1" noChangeArrowheads="1"/>
          </p:cNvSpPr>
          <p:nvPr>
            <p:ph idx="1"/>
          </p:nvPr>
        </p:nvSpPr>
        <p:spPr/>
        <p:txBody>
          <a:bodyPr/>
          <a:lstStyle/>
          <a:p>
            <a:r>
              <a:rPr lang="en-US" altLang="en-US" dirty="0" smtClean="0"/>
              <a:t>Network address spaces are usually divided into one of three classes:</a:t>
            </a:r>
          </a:p>
          <a:p>
            <a:pPr lvl="1"/>
            <a:r>
              <a:rPr lang="en-US" altLang="en-US" dirty="0" smtClean="0"/>
              <a:t>Class A supports 16,777,214 hosts on each network with a default subnet mask of 255.0.0.0 Subnets: 0.0.0.0 to 126.255.255.255.</a:t>
            </a:r>
          </a:p>
          <a:p>
            <a:pPr lvl="1"/>
            <a:r>
              <a:rPr lang="en-US" altLang="en-US" dirty="0" smtClean="0"/>
              <a:t>Class B supports 65,534 hosts on each network with a default subnet mask of 255.255.0.0 Subnets: 128.0.0.0 to 191.255.255.255.</a:t>
            </a:r>
          </a:p>
          <a:p>
            <a:pPr lvl="1"/>
            <a:r>
              <a:rPr lang="en-US" altLang="en-US" dirty="0" smtClean="0"/>
              <a:t>Class C supports 253 hosts on each network with a default subnet mask of 255.255.255.0  Subnets: 192.0.0.0 to 223.255.255.255.</a:t>
            </a:r>
          </a:p>
        </p:txBody>
      </p:sp>
    </p:spTree>
    <p:extLst>
      <p:ext uri="{BB962C8B-B14F-4D97-AF65-F5344CB8AC3E}">
        <p14:creationId xmlns:p14="http://schemas.microsoft.com/office/powerpoint/2010/main" val="3082152820"/>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81000" y="5943600"/>
            <a:ext cx="8458200" cy="457200"/>
          </a:xfrm>
        </p:spPr>
        <p:txBody>
          <a:bodyPr/>
          <a:lstStyle/>
          <a:p>
            <a:r>
              <a:rPr lang="en-US" dirty="0"/>
              <a:t> Figure 9.10 A subnet mask of 255.255.255.0 indicates this is a Class C address space.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704" y="1508760"/>
            <a:ext cx="3816792" cy="4230661"/>
          </a:xfrm>
          <a:prstGeom prst="rect">
            <a:avLst/>
          </a:prstGeom>
        </p:spPr>
      </p:pic>
    </p:spTree>
    <p:extLst>
      <p:ext uri="{BB962C8B-B14F-4D97-AF65-F5344CB8AC3E}">
        <p14:creationId xmlns:p14="http://schemas.microsoft.com/office/powerpoint/2010/main" val="162728381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IP Addresses and Subnetting (</a:t>
            </a:r>
            <a:r>
              <a:rPr lang="en-US" i="1" dirty="0"/>
              <a:t>continued</a:t>
            </a:r>
            <a:r>
              <a:rPr lang="en-US" dirty="0"/>
              <a:t>)</a:t>
            </a:r>
            <a:endParaRPr lang="en-US" dirty="0" smtClean="0"/>
          </a:p>
        </p:txBody>
      </p:sp>
      <p:sp>
        <p:nvSpPr>
          <p:cNvPr id="36867" name="Rectangle 3"/>
          <p:cNvSpPr>
            <a:spLocks noGrp="1" noChangeArrowheads="1"/>
          </p:cNvSpPr>
          <p:nvPr>
            <p:ph idx="1"/>
          </p:nvPr>
        </p:nvSpPr>
        <p:spPr/>
        <p:txBody>
          <a:bodyPr/>
          <a:lstStyle/>
          <a:p>
            <a:r>
              <a:rPr lang="en-US" altLang="en-US" dirty="0"/>
              <a:t>Everything above 224.0.0.0 is reserved for either multicasting or future use.</a:t>
            </a:r>
          </a:p>
          <a:p>
            <a:r>
              <a:rPr lang="en-US" altLang="en-US" dirty="0"/>
              <a:t>In addition, certain subnets are reserved for private use and are </a:t>
            </a:r>
            <a:r>
              <a:rPr lang="en-US" altLang="en-US" dirty="0" smtClean="0"/>
              <a:t>not routed </a:t>
            </a:r>
            <a:r>
              <a:rPr lang="en-US" altLang="en-US" dirty="0"/>
              <a:t>across public networks such as the </a:t>
            </a:r>
            <a:r>
              <a:rPr lang="en-US" altLang="en-US" dirty="0" smtClean="0"/>
              <a:t>Internet:</a:t>
            </a:r>
          </a:p>
          <a:p>
            <a:pPr lvl="1"/>
            <a:r>
              <a:rPr lang="en-US" altLang="en-US" dirty="0" smtClean="0"/>
              <a:t>10.0.0.0 </a:t>
            </a:r>
            <a:r>
              <a:rPr lang="en-US" altLang="en-US" dirty="0"/>
              <a:t>to </a:t>
            </a:r>
            <a:r>
              <a:rPr lang="en-US" altLang="en-US" dirty="0" smtClean="0"/>
              <a:t>10.255.255.255</a:t>
            </a:r>
          </a:p>
          <a:p>
            <a:pPr lvl="1"/>
            <a:r>
              <a:rPr lang="en-US" altLang="en-US" dirty="0" smtClean="0"/>
              <a:t>172.16.0.0 </a:t>
            </a:r>
            <a:r>
              <a:rPr lang="en-US" altLang="en-US" dirty="0"/>
              <a:t>to </a:t>
            </a:r>
            <a:r>
              <a:rPr lang="en-US" altLang="en-US" dirty="0" smtClean="0"/>
              <a:t>172.31.255.255</a:t>
            </a:r>
          </a:p>
          <a:p>
            <a:pPr lvl="1"/>
            <a:r>
              <a:rPr lang="en-US" altLang="en-US" dirty="0" smtClean="0"/>
              <a:t>192.168.0.0 </a:t>
            </a:r>
            <a:r>
              <a:rPr lang="en-US" altLang="en-US" dirty="0"/>
              <a:t>to </a:t>
            </a:r>
            <a:r>
              <a:rPr lang="en-US" altLang="en-US" dirty="0" smtClean="0"/>
              <a:t>192.168.255.255</a:t>
            </a:r>
          </a:p>
          <a:p>
            <a:pPr lvl="1"/>
            <a:r>
              <a:rPr lang="en-US" altLang="en-US" dirty="0" smtClean="0"/>
              <a:t>169.254.0.0 </a:t>
            </a:r>
            <a:r>
              <a:rPr lang="en-US" altLang="en-US" dirty="0"/>
              <a:t>to 169.254.255.255 (Automatic Private IP Addressing)</a:t>
            </a:r>
            <a:endParaRPr lang="en-US" altLang="en-US" dirty="0" smtClean="0"/>
          </a:p>
        </p:txBody>
      </p:sp>
    </p:spTree>
    <p:extLst>
      <p:ext uri="{BB962C8B-B14F-4D97-AF65-F5344CB8AC3E}">
        <p14:creationId xmlns:p14="http://schemas.microsoft.com/office/powerpoint/2010/main" val="3645693045"/>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IP Addresses and Subnetting (</a:t>
            </a:r>
            <a:r>
              <a:rPr lang="en-US" i="1" dirty="0"/>
              <a:t>continued</a:t>
            </a:r>
            <a:r>
              <a:rPr lang="en-US" dirty="0"/>
              <a:t>)</a:t>
            </a:r>
            <a:endParaRPr lang="en-US" dirty="0" smtClean="0"/>
          </a:p>
        </p:txBody>
      </p:sp>
      <p:sp>
        <p:nvSpPr>
          <p:cNvPr id="12291" name="Rectangle 3"/>
          <p:cNvSpPr>
            <a:spLocks noGrp="1" noChangeArrowheads="1"/>
          </p:cNvSpPr>
          <p:nvPr>
            <p:ph idx="1"/>
          </p:nvPr>
        </p:nvSpPr>
        <p:spPr/>
        <p:txBody>
          <a:bodyPr/>
          <a:lstStyle/>
          <a:p>
            <a:r>
              <a:rPr lang="en-US" dirty="0"/>
              <a:t>When determining the valid hosts that can be placed on a particular </a:t>
            </a:r>
            <a:r>
              <a:rPr lang="en-US" dirty="0" smtClean="0"/>
              <a:t>subnet:</a:t>
            </a:r>
          </a:p>
          <a:p>
            <a:pPr lvl="1"/>
            <a:r>
              <a:rPr lang="en-US" dirty="0" smtClean="0"/>
              <a:t>The </a:t>
            </a:r>
            <a:r>
              <a:rPr lang="en-US" dirty="0"/>
              <a:t>“all 0’s” address of the host portion is reserved for the network </a:t>
            </a:r>
            <a:r>
              <a:rPr lang="en-US" dirty="0" smtClean="0"/>
              <a:t>address.</a:t>
            </a:r>
          </a:p>
          <a:p>
            <a:pPr lvl="1"/>
            <a:r>
              <a:rPr lang="en-US" dirty="0" smtClean="0"/>
              <a:t>The </a:t>
            </a:r>
            <a:r>
              <a:rPr lang="en-US" dirty="0"/>
              <a:t>“all 1’s” address of the host portion is reserved for the broadcast </a:t>
            </a:r>
            <a:r>
              <a:rPr lang="en-US" dirty="0" smtClean="0"/>
              <a:t>address.</a:t>
            </a:r>
          </a:p>
        </p:txBody>
      </p:sp>
    </p:spTree>
    <p:extLst>
      <p:ext uri="{BB962C8B-B14F-4D97-AF65-F5344CB8AC3E}">
        <p14:creationId xmlns:p14="http://schemas.microsoft.com/office/powerpoint/2010/main" val="3250747477"/>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IP Addresses and Subnetting (</a:t>
            </a:r>
            <a:r>
              <a:rPr lang="en-US" i="1" dirty="0"/>
              <a:t>continued</a:t>
            </a:r>
            <a:r>
              <a:rPr lang="en-US" dirty="0"/>
              <a:t>)</a:t>
            </a:r>
            <a:endParaRPr lang="en-US" dirty="0" smtClean="0"/>
          </a:p>
        </p:txBody>
      </p:sp>
      <p:sp>
        <p:nvSpPr>
          <p:cNvPr id="12291" name="Rectangle 3"/>
          <p:cNvSpPr>
            <a:spLocks noGrp="1" noChangeArrowheads="1"/>
          </p:cNvSpPr>
          <p:nvPr>
            <p:ph idx="1"/>
          </p:nvPr>
        </p:nvSpPr>
        <p:spPr/>
        <p:txBody>
          <a:bodyPr/>
          <a:lstStyle/>
          <a:p>
            <a:r>
              <a:rPr lang="en-US" dirty="0" smtClean="0"/>
              <a:t>Again from our earlier example:</a:t>
            </a:r>
          </a:p>
          <a:p>
            <a:pPr lvl="1"/>
            <a:r>
              <a:rPr lang="en-US" dirty="0" smtClean="0"/>
              <a:t>Subnet Network Address:</a:t>
            </a:r>
          </a:p>
          <a:p>
            <a:pPr lvl="2"/>
            <a:r>
              <a:rPr lang="en-US" dirty="0" smtClean="0"/>
              <a:t>10.10.10.</a:t>
            </a:r>
            <a:r>
              <a:rPr lang="en-US" b="1" dirty="0" smtClean="0"/>
              <a:t>0</a:t>
            </a:r>
          </a:p>
          <a:p>
            <a:pPr lvl="2"/>
            <a:r>
              <a:rPr lang="en-US" dirty="0" smtClean="0"/>
              <a:t>00001010.00001010.00001010.</a:t>
            </a:r>
            <a:r>
              <a:rPr lang="en-US" b="1" dirty="0" smtClean="0"/>
              <a:t>00000000</a:t>
            </a:r>
          </a:p>
          <a:p>
            <a:pPr lvl="1"/>
            <a:r>
              <a:rPr lang="en-US" dirty="0" smtClean="0"/>
              <a:t>Broadcast Address:</a:t>
            </a:r>
          </a:p>
          <a:p>
            <a:pPr lvl="2"/>
            <a:r>
              <a:rPr lang="en-US" dirty="0" smtClean="0"/>
              <a:t>10.10.10.</a:t>
            </a:r>
            <a:r>
              <a:rPr lang="en-US" b="1" dirty="0" smtClean="0"/>
              <a:t>255</a:t>
            </a:r>
          </a:p>
          <a:p>
            <a:pPr lvl="2"/>
            <a:r>
              <a:rPr lang="en-US" dirty="0" smtClean="0"/>
              <a:t>00001010.00001010.00001010.</a:t>
            </a:r>
            <a:r>
              <a:rPr lang="en-US" b="1" dirty="0" smtClean="0"/>
              <a:t>11111111</a:t>
            </a:r>
          </a:p>
        </p:txBody>
      </p:sp>
    </p:spTree>
    <p:extLst>
      <p:ext uri="{BB962C8B-B14F-4D97-AF65-F5344CB8AC3E}">
        <p14:creationId xmlns:p14="http://schemas.microsoft.com/office/powerpoint/2010/main" val="89464356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PKIX Standards</a:t>
            </a:r>
            <a:endParaRPr lang="en-US" dirty="0" smtClean="0"/>
          </a:p>
        </p:txBody>
      </p:sp>
      <p:sp>
        <p:nvSpPr>
          <p:cNvPr id="10243" name="Rectangle 3"/>
          <p:cNvSpPr>
            <a:spLocks noGrp="1" noChangeArrowheads="1"/>
          </p:cNvSpPr>
          <p:nvPr>
            <p:ph idx="1"/>
          </p:nvPr>
        </p:nvSpPr>
        <p:spPr>
          <a:xfrm>
            <a:off x="457200" y="1925782"/>
            <a:ext cx="8229600" cy="4398818"/>
          </a:xfrm>
        </p:spPr>
        <p:txBody>
          <a:bodyPr/>
          <a:lstStyle/>
          <a:p>
            <a:r>
              <a:rPr lang="en-US" altLang="en-US" dirty="0" smtClean="0"/>
              <a:t>Five </a:t>
            </a:r>
            <a:r>
              <a:rPr lang="en-US" altLang="en-US" dirty="0"/>
              <a:t>major </a:t>
            </a:r>
            <a:r>
              <a:rPr lang="en-US" altLang="en-US" dirty="0" smtClean="0"/>
              <a:t>areas addressed by PKIX working group</a:t>
            </a:r>
          </a:p>
          <a:p>
            <a:pPr lvl="1"/>
            <a:r>
              <a:rPr lang="en-US" altLang="en-US" dirty="0" smtClean="0"/>
              <a:t>Outlines </a:t>
            </a:r>
            <a:r>
              <a:rPr lang="en-US" altLang="en-US" dirty="0"/>
              <a:t>certificate extensions and content not covered by X.509 v3 and the format of version 2 </a:t>
            </a:r>
            <a:r>
              <a:rPr lang="en-US" altLang="en-US" dirty="0" smtClean="0"/>
              <a:t>CRLs.</a:t>
            </a:r>
            <a:endParaRPr lang="en-US" altLang="en-US" dirty="0"/>
          </a:p>
          <a:p>
            <a:pPr lvl="2"/>
            <a:r>
              <a:rPr lang="en-US" altLang="en-US" dirty="0"/>
              <a:t>Provides compatibility standards for sharing certificates and CRLs between CAs and end-entities in different PKIs</a:t>
            </a:r>
          </a:p>
          <a:p>
            <a:pPr lvl="1"/>
            <a:r>
              <a:rPr lang="en-US" altLang="en-US" dirty="0"/>
              <a:t>Provides certificate management message formats and </a:t>
            </a:r>
            <a:r>
              <a:rPr lang="en-US" altLang="en-US" dirty="0" smtClean="0"/>
              <a:t>protocols.</a:t>
            </a:r>
            <a:endParaRPr lang="en-US" altLang="en-US" dirty="0"/>
          </a:p>
          <a:p>
            <a:pPr lvl="2"/>
            <a:r>
              <a:rPr lang="en-US" altLang="en-US" dirty="0" smtClean="0"/>
              <a:t>Defines </a:t>
            </a:r>
            <a:r>
              <a:rPr lang="en-US" altLang="en-US" dirty="0"/>
              <a:t>the data structures, management messages, and management functions for </a:t>
            </a:r>
            <a:r>
              <a:rPr lang="en-US" altLang="en-US" dirty="0" smtClean="0"/>
              <a:t>PKIs</a:t>
            </a:r>
            <a:endParaRPr lang="en-US" altLang="en-US" dirty="0"/>
          </a:p>
        </p:txBody>
      </p:sp>
    </p:spTree>
    <p:extLst>
      <p:ext uri="{BB962C8B-B14F-4D97-AF65-F5344CB8AC3E}">
        <p14:creationId xmlns:p14="http://schemas.microsoft.com/office/powerpoint/2010/main" val="3074963264"/>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IP Addresses and Subnetting (</a:t>
            </a:r>
            <a:r>
              <a:rPr lang="en-US" i="1" dirty="0"/>
              <a:t>continued</a:t>
            </a:r>
            <a:r>
              <a:rPr lang="en-US" dirty="0"/>
              <a:t>)</a:t>
            </a:r>
            <a:endParaRPr lang="en-US" dirty="0" smtClean="0"/>
          </a:p>
        </p:txBody>
      </p:sp>
      <p:sp>
        <p:nvSpPr>
          <p:cNvPr id="35843" name="Rectangle 3"/>
          <p:cNvSpPr>
            <a:spLocks noGrp="1" noChangeArrowheads="1"/>
          </p:cNvSpPr>
          <p:nvPr>
            <p:ph idx="1"/>
          </p:nvPr>
        </p:nvSpPr>
        <p:spPr>
          <a:xfrm>
            <a:off x="457200" y="1981200"/>
            <a:ext cx="8229600" cy="5867400"/>
          </a:xfrm>
        </p:spPr>
        <p:txBody>
          <a:bodyPr/>
          <a:lstStyle/>
          <a:p>
            <a:r>
              <a:rPr lang="en-US" altLang="en-US" dirty="0" smtClean="0"/>
              <a:t>To divide 192.168.45.0 into multiple networks:</a:t>
            </a:r>
          </a:p>
          <a:p>
            <a:pPr lvl="1"/>
            <a:r>
              <a:rPr lang="en-US" altLang="en-US" dirty="0" smtClean="0"/>
              <a:t>Use a default subnet mask of 255.255.255.0.</a:t>
            </a:r>
            <a:endParaRPr lang="en-US" altLang="en-US" dirty="0"/>
          </a:p>
          <a:p>
            <a:pPr lvl="2"/>
            <a:r>
              <a:rPr lang="en-US" altLang="en-US" dirty="0" smtClean="0"/>
              <a:t>You use a 24 bit network ID and 8 bit host ID.</a:t>
            </a:r>
          </a:p>
          <a:p>
            <a:pPr lvl="2"/>
            <a:r>
              <a:rPr lang="en-US" altLang="en-US" dirty="0" smtClean="0"/>
              <a:t>This gives you 254 different host addresses.</a:t>
            </a:r>
          </a:p>
          <a:p>
            <a:pPr lvl="1"/>
            <a:r>
              <a:rPr lang="en-US" altLang="en-US" dirty="0" smtClean="0"/>
              <a:t>If you use a subnet mask of 255.255.255.224:</a:t>
            </a:r>
          </a:p>
          <a:p>
            <a:pPr lvl="2"/>
            <a:r>
              <a:rPr lang="en-US" altLang="en-US" dirty="0" smtClean="0"/>
              <a:t>You “borrow” the first 3 bits from the space you were using to describe host IDs and using them to describe the network ID.</a:t>
            </a:r>
          </a:p>
          <a:p>
            <a:pPr lvl="1"/>
            <a:r>
              <a:rPr lang="en-US" altLang="en-US" dirty="0" smtClean="0"/>
              <a:t>With a 255.255.255.224 subnet mask, you can create six different subnets each with 30 unique host IDs.</a:t>
            </a:r>
          </a:p>
        </p:txBody>
      </p:sp>
    </p:spTree>
    <p:extLst>
      <p:ext uri="{BB962C8B-B14F-4D97-AF65-F5344CB8AC3E}">
        <p14:creationId xmlns:p14="http://schemas.microsoft.com/office/powerpoint/2010/main" val="142121610"/>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Network Address Translation</a:t>
            </a:r>
            <a:endParaRPr lang="en-US" dirty="0" smtClean="0"/>
          </a:p>
        </p:txBody>
      </p:sp>
      <p:sp>
        <p:nvSpPr>
          <p:cNvPr id="39939" name="Rectangle 3"/>
          <p:cNvSpPr>
            <a:spLocks noGrp="1" noChangeArrowheads="1"/>
          </p:cNvSpPr>
          <p:nvPr>
            <p:ph idx="1"/>
          </p:nvPr>
        </p:nvSpPr>
        <p:spPr/>
        <p:txBody>
          <a:bodyPr/>
          <a:lstStyle/>
          <a:p>
            <a:r>
              <a:rPr lang="en-US" altLang="en-US" dirty="0" smtClean="0"/>
              <a:t>To compensate for the lack of available IP address space, we use </a:t>
            </a:r>
            <a:r>
              <a:rPr lang="en-US" altLang="en-US" b="1" dirty="0" smtClean="0"/>
              <a:t>Network Address Translation (NAT)</a:t>
            </a:r>
            <a:r>
              <a:rPr lang="en-US" altLang="en-US" dirty="0" smtClean="0"/>
              <a:t>.</a:t>
            </a:r>
          </a:p>
          <a:p>
            <a:r>
              <a:rPr lang="en-US" altLang="en-US" dirty="0"/>
              <a:t>NAT translates private (nonroutable) IP addresses into public (routable) IP addresses</a:t>
            </a:r>
            <a:r>
              <a:rPr lang="en-US" altLang="en-US" dirty="0" smtClean="0"/>
              <a:t>.</a:t>
            </a:r>
          </a:p>
          <a:p>
            <a:r>
              <a:rPr lang="en-US" altLang="en-US" dirty="0" smtClean="0">
                <a:ea typeface="ヒラギノ角ゴ Pro W3" pitchFamily="-112" charset="-128"/>
              </a:rPr>
              <a:t>A </a:t>
            </a:r>
            <a:r>
              <a:rPr lang="en-US" altLang="en-US" dirty="0">
                <a:ea typeface="ヒラギノ角ゴ Pro W3" pitchFamily="-112" charset="-128"/>
              </a:rPr>
              <a:t>NAT device (typically a firewall or router) </a:t>
            </a:r>
            <a:r>
              <a:rPr lang="en-US" altLang="en-US" dirty="0" smtClean="0">
                <a:ea typeface="ヒラギノ角ゴ Pro W3" pitchFamily="-112" charset="-128"/>
              </a:rPr>
              <a:t>translates </a:t>
            </a:r>
            <a:r>
              <a:rPr lang="en-US" altLang="en-US" dirty="0">
                <a:ea typeface="ヒラギノ角ゴ Pro W3" pitchFamily="-112" charset="-128"/>
              </a:rPr>
              <a:t>the many internal IP addresses into one of a small number of public IP addresses</a:t>
            </a:r>
            <a:r>
              <a:rPr lang="en-US" altLang="en-US" dirty="0" smtClean="0">
                <a:ea typeface="ヒラギノ角ゴ Pro W3" pitchFamily="-112" charset="-128"/>
              </a:rPr>
              <a:t>.</a:t>
            </a:r>
            <a:endParaRPr lang="en-US" altLang="en-US" dirty="0"/>
          </a:p>
        </p:txBody>
      </p:sp>
    </p:spTree>
    <p:extLst>
      <p:ext uri="{BB962C8B-B14F-4D97-AF65-F5344CB8AC3E}">
        <p14:creationId xmlns:p14="http://schemas.microsoft.com/office/powerpoint/2010/main" val="286651743"/>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257800"/>
            <a:ext cx="7924800" cy="457200"/>
          </a:xfrm>
        </p:spPr>
        <p:txBody>
          <a:bodyPr/>
          <a:lstStyle/>
          <a:p>
            <a:r>
              <a:rPr lang="en-US" dirty="0"/>
              <a:t>Figure 9.11 Logical depiction of NAT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428" y="1828800"/>
            <a:ext cx="7629144" cy="3033209"/>
          </a:xfrm>
          <a:prstGeom prst="rect">
            <a:avLst/>
          </a:prstGeom>
        </p:spPr>
      </p:pic>
    </p:spTree>
    <p:extLst>
      <p:ext uri="{BB962C8B-B14F-4D97-AF65-F5344CB8AC3E}">
        <p14:creationId xmlns:p14="http://schemas.microsoft.com/office/powerpoint/2010/main" val="39846781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Security Zones</a:t>
            </a:r>
          </a:p>
        </p:txBody>
      </p:sp>
      <p:sp>
        <p:nvSpPr>
          <p:cNvPr id="12291" name="Rectangle 3"/>
          <p:cNvSpPr>
            <a:spLocks noGrp="1" noChangeArrowheads="1"/>
          </p:cNvSpPr>
          <p:nvPr>
            <p:ph idx="1"/>
          </p:nvPr>
        </p:nvSpPr>
        <p:spPr/>
        <p:txBody>
          <a:bodyPr/>
          <a:lstStyle/>
          <a:p>
            <a:r>
              <a:rPr lang="en-US" dirty="0" smtClean="0"/>
              <a:t>The first aspect of security is a layered defense.</a:t>
            </a:r>
          </a:p>
          <a:p>
            <a:pPr lvl="1"/>
            <a:r>
              <a:rPr lang="en-US" dirty="0" smtClean="0"/>
              <a:t>A modern secure </a:t>
            </a:r>
            <a:r>
              <a:rPr lang="en-US" dirty="0"/>
              <a:t>network </a:t>
            </a:r>
            <a:r>
              <a:rPr lang="en-US" dirty="0" smtClean="0"/>
              <a:t>has different </a:t>
            </a:r>
            <a:r>
              <a:rPr lang="en-US" dirty="0"/>
              <a:t>layers of protection</a:t>
            </a:r>
            <a:r>
              <a:rPr lang="en-US" dirty="0" smtClean="0"/>
              <a:t>.</a:t>
            </a:r>
          </a:p>
          <a:p>
            <a:pPr lvl="1"/>
            <a:r>
              <a:rPr lang="en-US" dirty="0"/>
              <a:t>Different zones </a:t>
            </a:r>
            <a:r>
              <a:rPr lang="en-US" dirty="0" smtClean="0"/>
              <a:t>provide </a:t>
            </a:r>
            <a:r>
              <a:rPr lang="en-US" dirty="0"/>
              <a:t>layers of </a:t>
            </a:r>
            <a:r>
              <a:rPr lang="en-US" dirty="0" smtClean="0"/>
              <a:t>defense.</a:t>
            </a:r>
          </a:p>
          <a:p>
            <a:pPr lvl="1"/>
            <a:r>
              <a:rPr lang="en-US" dirty="0" smtClean="0"/>
              <a:t>Trade-offs </a:t>
            </a:r>
            <a:r>
              <a:rPr lang="en-US" dirty="0"/>
              <a:t>between access and security are handled through </a:t>
            </a:r>
            <a:r>
              <a:rPr lang="en-US" dirty="0" smtClean="0"/>
              <a:t>zones.</a:t>
            </a:r>
          </a:p>
          <a:p>
            <a:pPr lvl="1"/>
            <a:r>
              <a:rPr lang="en-US" dirty="0" smtClean="0"/>
              <a:t>Between </a:t>
            </a:r>
            <a:r>
              <a:rPr lang="en-US" dirty="0"/>
              <a:t>the inner</a:t>
            </a:r>
            <a:r>
              <a:rPr lang="en-US" dirty="0" smtClean="0"/>
              <a:t>, secure </a:t>
            </a:r>
            <a:r>
              <a:rPr lang="en-US" dirty="0"/>
              <a:t>corporate network </a:t>
            </a:r>
            <a:r>
              <a:rPr lang="en-US" dirty="0" smtClean="0"/>
              <a:t>and </a:t>
            </a:r>
            <a:r>
              <a:rPr lang="en-US" dirty="0"/>
              <a:t>the Internet is an area where machines </a:t>
            </a:r>
            <a:r>
              <a:rPr lang="en-US" dirty="0" smtClean="0"/>
              <a:t>are considered </a:t>
            </a:r>
            <a:r>
              <a:rPr lang="en-US" dirty="0"/>
              <a:t>at </a:t>
            </a:r>
            <a:r>
              <a:rPr lang="en-US" dirty="0" smtClean="0"/>
              <a:t>risk.</a:t>
            </a:r>
          </a:p>
          <a:p>
            <a:pPr lvl="1"/>
            <a:r>
              <a:rPr lang="en-US" dirty="0" smtClean="0"/>
              <a:t>This </a:t>
            </a:r>
            <a:r>
              <a:rPr lang="en-US" dirty="0"/>
              <a:t>zone has come to be called the </a:t>
            </a:r>
            <a:r>
              <a:rPr lang="en-US" b="1" dirty="0"/>
              <a:t>DMZ</a:t>
            </a:r>
            <a:r>
              <a:rPr lang="en-US" dirty="0"/>
              <a:t>, after its </a:t>
            </a:r>
            <a:r>
              <a:rPr lang="en-US" dirty="0" smtClean="0"/>
              <a:t>military counterpart</a:t>
            </a:r>
            <a:r>
              <a:rPr lang="en-US" dirty="0"/>
              <a:t>, </a:t>
            </a:r>
            <a:r>
              <a:rPr lang="en-US" dirty="0" smtClean="0"/>
              <a:t>the demilitarized </a:t>
            </a:r>
            <a:r>
              <a:rPr lang="en-US" dirty="0"/>
              <a:t>zone, where neither side has any </a:t>
            </a:r>
            <a:r>
              <a:rPr lang="en-US" dirty="0" smtClean="0"/>
              <a:t>specific controls.</a:t>
            </a:r>
            <a:endParaRPr lang="en-US" b="1" dirty="0" smtClean="0"/>
          </a:p>
        </p:txBody>
      </p:sp>
    </p:spTree>
    <p:extLst>
      <p:ext uri="{BB962C8B-B14F-4D97-AF65-F5344CB8AC3E}">
        <p14:creationId xmlns:p14="http://schemas.microsoft.com/office/powerpoint/2010/main" val="1393677658"/>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DMZ</a:t>
            </a:r>
          </a:p>
        </p:txBody>
      </p:sp>
      <p:sp>
        <p:nvSpPr>
          <p:cNvPr id="12291" name="Rectangle 3"/>
          <p:cNvSpPr>
            <a:spLocks noGrp="1" noChangeArrowheads="1"/>
          </p:cNvSpPr>
          <p:nvPr>
            <p:ph idx="1"/>
          </p:nvPr>
        </p:nvSpPr>
        <p:spPr/>
        <p:txBody>
          <a:bodyPr/>
          <a:lstStyle/>
          <a:p>
            <a:r>
              <a:rPr lang="en-US" dirty="0" smtClean="0"/>
              <a:t>A </a:t>
            </a:r>
            <a:r>
              <a:rPr lang="en-US" b="1" dirty="0"/>
              <a:t>DMZ</a:t>
            </a:r>
            <a:r>
              <a:rPr lang="en-US" dirty="0"/>
              <a:t> in a computer </a:t>
            </a:r>
            <a:r>
              <a:rPr lang="en-US" dirty="0" smtClean="0"/>
              <a:t>network </a:t>
            </a:r>
            <a:r>
              <a:rPr lang="en-US" dirty="0"/>
              <a:t>acts as a buffer zone between the Internet, where no controls exist, and the inner, secure network, where an organization has security policies in </a:t>
            </a:r>
            <a:r>
              <a:rPr lang="en-US" dirty="0" smtClean="0"/>
              <a:t>place.</a:t>
            </a:r>
          </a:p>
          <a:p>
            <a:r>
              <a:rPr lang="en-US" dirty="0" smtClean="0"/>
              <a:t>To </a:t>
            </a:r>
            <a:r>
              <a:rPr lang="en-US" dirty="0"/>
              <a:t>demarcate the zones and enforce separation, a firewall is used on each side of the DMZ</a:t>
            </a:r>
            <a:r>
              <a:rPr lang="en-US" dirty="0" smtClean="0"/>
              <a:t>.</a:t>
            </a:r>
          </a:p>
          <a:p>
            <a:pPr lvl="1"/>
            <a:r>
              <a:rPr lang="en-US" dirty="0" smtClean="0"/>
              <a:t>The </a:t>
            </a:r>
            <a:r>
              <a:rPr lang="en-US" dirty="0"/>
              <a:t>area between these firewalls is accessible</a:t>
            </a:r>
            <a:br>
              <a:rPr lang="en-US" dirty="0"/>
            </a:br>
            <a:r>
              <a:rPr lang="en-US" dirty="0"/>
              <a:t>from either the inner, secure network or the Internet</a:t>
            </a:r>
            <a:r>
              <a:rPr lang="en-US" dirty="0" smtClean="0"/>
              <a:t>.</a:t>
            </a:r>
            <a:endParaRPr lang="en-US" dirty="0"/>
          </a:p>
          <a:p>
            <a:pPr lvl="1"/>
            <a:r>
              <a:rPr lang="en-US" altLang="en-US" dirty="0" smtClean="0">
                <a:ea typeface="ヒラギノ角ゴ Pro W3" pitchFamily="-112" charset="-128"/>
              </a:rPr>
              <a:t>The </a:t>
            </a:r>
            <a:r>
              <a:rPr lang="en-US" altLang="en-US" dirty="0">
                <a:ea typeface="ヒラギノ角ゴ Pro W3" pitchFamily="-112" charset="-128"/>
              </a:rPr>
              <a:t>firewalls are specifically designed to prevent access across the DMZ </a:t>
            </a:r>
            <a:r>
              <a:rPr lang="en-US" altLang="en-US" dirty="0" smtClean="0">
                <a:ea typeface="ヒラギノ角ゴ Pro W3" pitchFamily="-112" charset="-128"/>
              </a:rPr>
              <a:t>directly.</a:t>
            </a:r>
          </a:p>
        </p:txBody>
      </p:sp>
    </p:spTree>
    <p:extLst>
      <p:ext uri="{BB962C8B-B14F-4D97-AF65-F5344CB8AC3E}">
        <p14:creationId xmlns:p14="http://schemas.microsoft.com/office/powerpoint/2010/main" val="2953516229"/>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DMZ (</a:t>
            </a:r>
            <a:r>
              <a:rPr lang="en-US" i="1" dirty="0"/>
              <a:t>continued</a:t>
            </a:r>
            <a:r>
              <a:rPr lang="en-US" dirty="0"/>
              <a:t>)</a:t>
            </a:r>
          </a:p>
        </p:txBody>
      </p:sp>
      <p:sp>
        <p:nvSpPr>
          <p:cNvPr id="12291" name="Rectangle 3"/>
          <p:cNvSpPr>
            <a:spLocks noGrp="1" noChangeArrowheads="1"/>
          </p:cNvSpPr>
          <p:nvPr>
            <p:ph idx="1"/>
          </p:nvPr>
        </p:nvSpPr>
        <p:spPr>
          <a:xfrm>
            <a:off x="457200" y="1981200"/>
            <a:ext cx="8229600" cy="4419600"/>
          </a:xfrm>
        </p:spPr>
        <p:txBody>
          <a:bodyPr/>
          <a:lstStyle/>
          <a:p>
            <a:r>
              <a:rPr lang="en-US" altLang="en-US" dirty="0" smtClean="0">
                <a:ea typeface="ヒラギノ角ゴ Pro W3" pitchFamily="-112" charset="-128"/>
              </a:rPr>
              <a:t>Only </a:t>
            </a:r>
            <a:r>
              <a:rPr lang="en-US" altLang="en-US" dirty="0">
                <a:ea typeface="ヒラギノ角ゴ Pro W3" pitchFamily="-112" charset="-128"/>
              </a:rPr>
              <a:t>filtered Internet traffic is allowed into the </a:t>
            </a:r>
            <a:r>
              <a:rPr lang="en-US" altLang="en-US" dirty="0" smtClean="0">
                <a:ea typeface="ヒラギノ角ゴ Pro W3" pitchFamily="-112" charset="-128"/>
              </a:rPr>
              <a:t>DMZ.</a:t>
            </a:r>
            <a:endParaRPr lang="en-US" altLang="en-US" dirty="0">
              <a:ea typeface="ヒラギノ角ゴ Pro W3" pitchFamily="-112" charset="-128"/>
            </a:endParaRPr>
          </a:p>
          <a:p>
            <a:r>
              <a:rPr lang="en-US" altLang="en-US" dirty="0">
                <a:ea typeface="ヒラギノ角ゴ Pro W3" pitchFamily="-112" charset="-128"/>
              </a:rPr>
              <a:t>Special attention should be paid to the security settings of network devices placed in the </a:t>
            </a:r>
            <a:r>
              <a:rPr lang="en-US" altLang="en-US" dirty="0" smtClean="0">
                <a:ea typeface="ヒラギノ角ゴ Pro W3" pitchFamily="-112" charset="-128"/>
              </a:rPr>
              <a:t>DMZ.</a:t>
            </a:r>
            <a:endParaRPr lang="en-US" altLang="en-US" dirty="0">
              <a:ea typeface="ヒラギノ角ゴ Pro W3" pitchFamily="-112" charset="-128"/>
            </a:endParaRPr>
          </a:p>
          <a:p>
            <a:r>
              <a:rPr lang="en-US" altLang="en-US" i="1" dirty="0" smtClean="0">
                <a:ea typeface="ヒラギノ角ゴ Pro W3" pitchFamily="-112" charset="-128"/>
              </a:rPr>
              <a:t>Hardened </a:t>
            </a:r>
            <a:r>
              <a:rPr lang="en-US" altLang="en-US" i="1" dirty="0">
                <a:ea typeface="ヒラギノ角ゴ Pro W3" pitchFamily="-112" charset="-128"/>
              </a:rPr>
              <a:t>operating </a:t>
            </a:r>
            <a:r>
              <a:rPr lang="en-US" altLang="en-US" i="1" dirty="0" smtClean="0">
                <a:ea typeface="ヒラギノ角ゴ Pro W3" pitchFamily="-112" charset="-128"/>
              </a:rPr>
              <a:t>system</a:t>
            </a:r>
            <a:r>
              <a:rPr lang="en-US" altLang="en-US" dirty="0">
                <a:ea typeface="ヒラギノ角ゴ Pro W3" pitchFamily="-112" charset="-128"/>
              </a:rPr>
              <a:t> </a:t>
            </a:r>
            <a:r>
              <a:rPr lang="en-US" altLang="en-US" dirty="0" smtClean="0">
                <a:ea typeface="ヒラギノ角ゴ Pro W3" pitchFamily="-112" charset="-128"/>
              </a:rPr>
              <a:t>applies </a:t>
            </a:r>
            <a:r>
              <a:rPr lang="en-US" altLang="en-US" dirty="0">
                <a:ea typeface="ヒラギノ角ゴ Pro W3" pitchFamily="-112" charset="-128"/>
              </a:rPr>
              <a:t>to machines whose functionality is locked down to preserve </a:t>
            </a:r>
            <a:r>
              <a:rPr lang="en-US" altLang="en-US" dirty="0" smtClean="0">
                <a:ea typeface="ヒラギノ角ゴ Pro W3" pitchFamily="-112" charset="-128"/>
              </a:rPr>
              <a:t>security.</a:t>
            </a:r>
          </a:p>
          <a:p>
            <a:pPr lvl="1"/>
            <a:r>
              <a:rPr lang="en-US" altLang="en-US" dirty="0" smtClean="0">
                <a:ea typeface="ヒラギノ角ゴ Pro W3" pitchFamily="-112" charset="-128"/>
              </a:rPr>
              <a:t>Unnecessary </a:t>
            </a:r>
            <a:r>
              <a:rPr lang="en-US" altLang="en-US" dirty="0">
                <a:ea typeface="ヒラギノ角ゴ Pro W3" pitchFamily="-112" charset="-128"/>
              </a:rPr>
              <a:t>services and software are removed or disabled, functions are limited, and so </a:t>
            </a:r>
            <a:r>
              <a:rPr lang="en-US" altLang="en-US" dirty="0" smtClean="0">
                <a:ea typeface="ヒラギノ角ゴ Pro W3" pitchFamily="-112" charset="-128"/>
              </a:rPr>
              <a:t>on.</a:t>
            </a:r>
          </a:p>
          <a:p>
            <a:r>
              <a:rPr lang="en-US" altLang="en-US" dirty="0" smtClean="0">
                <a:ea typeface="ヒラギノ角ゴ Pro W3" pitchFamily="-112" charset="-128"/>
              </a:rPr>
              <a:t>Hardening should be applied </a:t>
            </a:r>
            <a:r>
              <a:rPr lang="en-US" altLang="en-US" dirty="0">
                <a:ea typeface="ヒラギノ角ゴ Pro W3" pitchFamily="-112" charset="-128"/>
              </a:rPr>
              <a:t>to the machines in the </a:t>
            </a:r>
            <a:r>
              <a:rPr lang="en-US" altLang="en-US" dirty="0" smtClean="0">
                <a:ea typeface="ヒラギノ角ゴ Pro W3" pitchFamily="-112" charset="-128"/>
              </a:rPr>
              <a:t>DMZ.</a:t>
            </a:r>
          </a:p>
        </p:txBody>
      </p:sp>
    </p:spTree>
    <p:extLst>
      <p:ext uri="{BB962C8B-B14F-4D97-AF65-F5344CB8AC3E}">
        <p14:creationId xmlns:p14="http://schemas.microsoft.com/office/powerpoint/2010/main" val="3602169"/>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334000"/>
            <a:ext cx="7924800" cy="457200"/>
          </a:xfrm>
        </p:spPr>
        <p:txBody>
          <a:bodyPr/>
          <a:lstStyle/>
          <a:p>
            <a:r>
              <a:rPr lang="en-US" dirty="0"/>
              <a:t>Figure 9.12 The DMZ and zones of trust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760" y="1828800"/>
            <a:ext cx="7160480" cy="2925318"/>
          </a:xfrm>
          <a:prstGeom prst="rect">
            <a:avLst/>
          </a:prstGeom>
        </p:spPr>
      </p:pic>
    </p:spTree>
    <p:extLst>
      <p:ext uri="{BB962C8B-B14F-4D97-AF65-F5344CB8AC3E}">
        <p14:creationId xmlns:p14="http://schemas.microsoft.com/office/powerpoint/2010/main" val="423235495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Internet</a:t>
            </a:r>
          </a:p>
        </p:txBody>
      </p:sp>
      <p:sp>
        <p:nvSpPr>
          <p:cNvPr id="43011" name="Rectangle 3"/>
          <p:cNvSpPr>
            <a:spLocks noGrp="1" noChangeArrowheads="1"/>
          </p:cNvSpPr>
          <p:nvPr>
            <p:ph idx="1"/>
          </p:nvPr>
        </p:nvSpPr>
        <p:spPr>
          <a:xfrm>
            <a:off x="457200" y="1981200"/>
            <a:ext cx="8229600" cy="4495800"/>
          </a:xfrm>
        </p:spPr>
        <p:txBody>
          <a:bodyPr/>
          <a:lstStyle/>
          <a:p>
            <a:r>
              <a:rPr lang="en-US" altLang="en-US" dirty="0"/>
              <a:t>The Internet is a worldwide connection of </a:t>
            </a:r>
            <a:r>
              <a:rPr lang="en-US" altLang="en-US" dirty="0" smtClean="0"/>
              <a:t>networks.</a:t>
            </a:r>
          </a:p>
          <a:p>
            <a:pPr lvl="1"/>
            <a:r>
              <a:rPr lang="en-US" altLang="en-US" dirty="0" smtClean="0"/>
              <a:t>It is used </a:t>
            </a:r>
            <a:r>
              <a:rPr lang="en-US" altLang="en-US" dirty="0"/>
              <a:t>to transport e-mail, files, financial records, remote access—you name it—from </a:t>
            </a:r>
            <a:r>
              <a:rPr lang="en-US" altLang="en-US" dirty="0" smtClean="0"/>
              <a:t>one network </a:t>
            </a:r>
            <a:r>
              <a:rPr lang="en-US" altLang="en-US" dirty="0"/>
              <a:t>to another</a:t>
            </a:r>
            <a:r>
              <a:rPr lang="en-US" altLang="en-US" dirty="0" smtClean="0"/>
              <a:t>.</a:t>
            </a:r>
          </a:p>
          <a:p>
            <a:pPr lvl="1"/>
            <a:r>
              <a:rPr lang="en-US" altLang="en-US" dirty="0" smtClean="0"/>
              <a:t>It is a </a:t>
            </a:r>
            <a:r>
              <a:rPr lang="en-US" altLang="en-US" dirty="0"/>
              <a:t>series of interconnected networks that allows protocols to operate and enable data to flow across it</a:t>
            </a:r>
            <a:r>
              <a:rPr lang="en-US" altLang="en-US" dirty="0" smtClean="0"/>
              <a:t>.</a:t>
            </a:r>
          </a:p>
          <a:p>
            <a:pPr lvl="1"/>
            <a:r>
              <a:rPr lang="en-US" dirty="0">
                <a:ea typeface="ヒラギノ角ゴ Pro W3" pitchFamily="-111" charset="-128"/>
                <a:cs typeface="ヒラギノ角ゴ Pro W3" pitchFamily="-111" charset="-128"/>
              </a:rPr>
              <a:t>This large web allows users almost infinite ability to communicate between systems</a:t>
            </a:r>
            <a:r>
              <a:rPr lang="en-US" dirty="0" smtClean="0">
                <a:ea typeface="ヒラギノ角ゴ Pro W3" pitchFamily="-111" charset="-128"/>
                <a:cs typeface="ヒラギノ角ゴ Pro W3" pitchFamily="-111" charset="-128"/>
              </a:rPr>
              <a:t>.</a:t>
            </a:r>
            <a:endParaRPr lang="en-US" altLang="en-US" dirty="0" smtClean="0"/>
          </a:p>
          <a:p>
            <a:pPr lvl="1"/>
            <a:r>
              <a:rPr lang="en-US" altLang="en-US" dirty="0" smtClean="0"/>
              <a:t>It should </a:t>
            </a:r>
            <a:r>
              <a:rPr lang="en-US" altLang="en-US" dirty="0"/>
              <a:t>be considered an untrusted network.</a:t>
            </a:r>
            <a:endParaRPr lang="en-US" altLang="en-US" dirty="0" smtClean="0"/>
          </a:p>
          <a:p>
            <a:pPr lvl="1"/>
            <a:r>
              <a:rPr lang="en-US" altLang="en-US" dirty="0"/>
              <a:t>The term World Wide Web (WWW) </a:t>
            </a:r>
            <a:r>
              <a:rPr lang="en-US" altLang="en-US" dirty="0" smtClean="0"/>
              <a:t>is just </a:t>
            </a:r>
            <a:r>
              <a:rPr lang="en-US" altLang="en-US" dirty="0"/>
              <a:t>one set of services available via the Internet.</a:t>
            </a:r>
            <a:endParaRPr lang="en-US" altLang="en-US" dirty="0" smtClean="0"/>
          </a:p>
        </p:txBody>
      </p:sp>
    </p:spTree>
    <p:extLst>
      <p:ext uri="{BB962C8B-B14F-4D97-AF65-F5344CB8AC3E}">
        <p14:creationId xmlns:p14="http://schemas.microsoft.com/office/powerpoint/2010/main" val="2541723804"/>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Intranet</a:t>
            </a:r>
          </a:p>
        </p:txBody>
      </p:sp>
      <p:sp>
        <p:nvSpPr>
          <p:cNvPr id="12291" name="Rectangle 3"/>
          <p:cNvSpPr>
            <a:spLocks noGrp="1" noChangeArrowheads="1"/>
          </p:cNvSpPr>
          <p:nvPr>
            <p:ph idx="1"/>
          </p:nvPr>
        </p:nvSpPr>
        <p:spPr/>
        <p:txBody>
          <a:bodyPr/>
          <a:lstStyle/>
          <a:p>
            <a:r>
              <a:rPr lang="en-US" dirty="0"/>
              <a:t>An </a:t>
            </a:r>
            <a:r>
              <a:rPr lang="en-US" b="1" dirty="0"/>
              <a:t>intranet</a:t>
            </a:r>
            <a:r>
              <a:rPr lang="en-US" dirty="0"/>
              <a:t> describes a network that has the </a:t>
            </a:r>
            <a:r>
              <a:rPr lang="en-US" dirty="0" smtClean="0"/>
              <a:t>same functionality </a:t>
            </a:r>
            <a:r>
              <a:rPr lang="en-US" dirty="0"/>
              <a:t>as the Internet for users but </a:t>
            </a:r>
            <a:r>
              <a:rPr lang="en-US" dirty="0" smtClean="0"/>
              <a:t>lies completely </a:t>
            </a:r>
            <a:r>
              <a:rPr lang="en-US" dirty="0"/>
              <a:t>inside the trusted area of a network and </a:t>
            </a:r>
            <a:r>
              <a:rPr lang="en-US" dirty="0" smtClean="0"/>
              <a:t>is under </a:t>
            </a:r>
            <a:r>
              <a:rPr lang="en-US" dirty="0"/>
              <a:t>the security control of the system </a:t>
            </a:r>
            <a:r>
              <a:rPr lang="en-US" dirty="0" smtClean="0"/>
              <a:t>and network administrators.</a:t>
            </a:r>
          </a:p>
          <a:p>
            <a:pPr lvl="1"/>
            <a:r>
              <a:rPr lang="en-US" dirty="0"/>
              <a:t>Typically referred to as </a:t>
            </a:r>
            <a:r>
              <a:rPr lang="en-US" i="1" dirty="0"/>
              <a:t>campus </a:t>
            </a:r>
            <a:r>
              <a:rPr lang="en-US" dirty="0"/>
              <a:t>or </a:t>
            </a:r>
            <a:r>
              <a:rPr lang="en-US" i="1" dirty="0"/>
              <a:t>corporate </a:t>
            </a:r>
            <a:r>
              <a:rPr lang="en-US" dirty="0" smtClean="0"/>
              <a:t>networks</a:t>
            </a:r>
          </a:p>
          <a:p>
            <a:pPr lvl="1"/>
            <a:r>
              <a:rPr lang="en-US" dirty="0" smtClean="0"/>
              <a:t>Allows </a:t>
            </a:r>
            <a:r>
              <a:rPr lang="en-US" dirty="0"/>
              <a:t>a developer and </a:t>
            </a:r>
            <a:r>
              <a:rPr lang="en-US" dirty="0" smtClean="0"/>
              <a:t>a user </a:t>
            </a:r>
            <a:r>
              <a:rPr lang="en-US" dirty="0"/>
              <a:t>the full set of protocols offered on the Internet, but with the added advantage of trust from the network </a:t>
            </a:r>
            <a:r>
              <a:rPr lang="en-US" dirty="0" smtClean="0"/>
              <a:t>security</a:t>
            </a:r>
          </a:p>
        </p:txBody>
      </p:sp>
    </p:spTree>
    <p:extLst>
      <p:ext uri="{BB962C8B-B14F-4D97-AF65-F5344CB8AC3E}">
        <p14:creationId xmlns:p14="http://schemas.microsoft.com/office/powerpoint/2010/main" val="2460054619"/>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Intranet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dirty="0"/>
              <a:t>Two methods </a:t>
            </a:r>
            <a:r>
              <a:rPr lang="en-US" dirty="0" smtClean="0"/>
              <a:t>can be used </a:t>
            </a:r>
            <a:r>
              <a:rPr lang="en-US" dirty="0"/>
              <a:t>to make information available to outside </a:t>
            </a:r>
            <a:r>
              <a:rPr lang="en-US" dirty="0" smtClean="0"/>
              <a:t>users. </a:t>
            </a:r>
          </a:p>
          <a:p>
            <a:pPr lvl="1"/>
            <a:r>
              <a:rPr lang="en-US" dirty="0" smtClean="0"/>
              <a:t>Duplication </a:t>
            </a:r>
            <a:r>
              <a:rPr lang="en-US" dirty="0"/>
              <a:t>of information onto machines in the DMZ can make it available to other </a:t>
            </a:r>
            <a:r>
              <a:rPr lang="en-US" dirty="0" smtClean="0"/>
              <a:t>users.</a:t>
            </a:r>
          </a:p>
          <a:p>
            <a:pPr lvl="1"/>
            <a:r>
              <a:rPr lang="en-US" dirty="0" smtClean="0"/>
              <a:t>Extranets can </a:t>
            </a:r>
            <a:r>
              <a:rPr lang="en-US" dirty="0"/>
              <a:t>be used to publish material to trusted partners.</a:t>
            </a:r>
          </a:p>
          <a:p>
            <a:r>
              <a:rPr lang="en-US" dirty="0"/>
              <a:t>Should users inside the intranet require access to information from </a:t>
            </a:r>
            <a:r>
              <a:rPr lang="en-US" dirty="0" smtClean="0"/>
              <a:t>the Internet</a:t>
            </a:r>
            <a:r>
              <a:rPr lang="en-US" dirty="0"/>
              <a:t>, a proxy server can be used to mask the requestor’s </a:t>
            </a:r>
            <a:r>
              <a:rPr lang="en-US" dirty="0" smtClean="0"/>
              <a:t>location.</a:t>
            </a:r>
          </a:p>
        </p:txBody>
      </p:sp>
    </p:spTree>
    <p:extLst>
      <p:ext uri="{BB962C8B-B14F-4D97-AF65-F5344CB8AC3E}">
        <p14:creationId xmlns:p14="http://schemas.microsoft.com/office/powerpoint/2010/main" val="11323103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t>Five Major Areas Addressed by PKIX Working Group </a:t>
            </a:r>
            <a:r>
              <a:rPr lang="en-US" dirty="0" smtClean="0"/>
              <a:t>(continued)</a:t>
            </a:r>
          </a:p>
        </p:txBody>
      </p:sp>
      <p:sp>
        <p:nvSpPr>
          <p:cNvPr id="10243" name="Rectangle 3"/>
          <p:cNvSpPr>
            <a:spLocks noGrp="1" noChangeArrowheads="1"/>
          </p:cNvSpPr>
          <p:nvPr>
            <p:ph idx="1"/>
          </p:nvPr>
        </p:nvSpPr>
        <p:spPr/>
        <p:txBody>
          <a:bodyPr/>
          <a:lstStyle/>
          <a:p>
            <a:r>
              <a:rPr lang="en-US" altLang="en-US" dirty="0" smtClean="0"/>
              <a:t>Outlines certificate policies and certification practices statements (CPSs), establishing the relationship between policies and CPSs.</a:t>
            </a:r>
          </a:p>
          <a:p>
            <a:r>
              <a:rPr lang="en-US" altLang="en-US" dirty="0" smtClean="0"/>
              <a:t>Specifies operational protocols, defining the protocols for certificate handling.</a:t>
            </a:r>
          </a:p>
          <a:p>
            <a:r>
              <a:rPr lang="en-US" altLang="en-US" dirty="0" smtClean="0"/>
              <a:t>Includes time-stamping and data certification and validation services.</a:t>
            </a:r>
          </a:p>
          <a:p>
            <a:pPr lvl="1"/>
            <a:r>
              <a:rPr lang="en-US" altLang="en-US" dirty="0" smtClean="0"/>
              <a:t>Areas of interest to the PKIX working group, and which will probably grow in use over time</a:t>
            </a:r>
          </a:p>
        </p:txBody>
      </p:sp>
    </p:spTree>
    <p:extLst>
      <p:ext uri="{BB962C8B-B14F-4D97-AF65-F5344CB8AC3E}">
        <p14:creationId xmlns:p14="http://schemas.microsoft.com/office/powerpoint/2010/main" val="1693256889"/>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Extranet</a:t>
            </a:r>
          </a:p>
        </p:txBody>
      </p:sp>
      <p:sp>
        <p:nvSpPr>
          <p:cNvPr id="12291" name="Rectangle 3"/>
          <p:cNvSpPr>
            <a:spLocks noGrp="1" noChangeArrowheads="1"/>
          </p:cNvSpPr>
          <p:nvPr>
            <p:ph idx="1"/>
          </p:nvPr>
        </p:nvSpPr>
        <p:spPr>
          <a:xfrm>
            <a:off x="457200" y="1981200"/>
            <a:ext cx="8229600" cy="4495800"/>
          </a:xfrm>
        </p:spPr>
        <p:txBody>
          <a:bodyPr/>
          <a:lstStyle/>
          <a:p>
            <a:r>
              <a:rPr lang="en-US" dirty="0"/>
              <a:t>An </a:t>
            </a:r>
            <a:r>
              <a:rPr lang="en-US" b="1" dirty="0"/>
              <a:t>extranet</a:t>
            </a:r>
            <a:r>
              <a:rPr lang="en-US" dirty="0"/>
              <a:t> is an extension of a selected portion of a company’s intranet to external </a:t>
            </a:r>
            <a:r>
              <a:rPr lang="en-US" dirty="0" smtClean="0"/>
              <a:t>partners.</a:t>
            </a:r>
          </a:p>
          <a:p>
            <a:pPr lvl="1"/>
            <a:r>
              <a:rPr lang="en-US" dirty="0"/>
              <a:t>T</a:t>
            </a:r>
            <a:r>
              <a:rPr lang="en-US" dirty="0" smtClean="0"/>
              <a:t>his </a:t>
            </a:r>
            <a:r>
              <a:rPr lang="en-US" dirty="0"/>
              <a:t>allows a business to share information with customers, suppliers, partners, and other trusted groups while using a common </a:t>
            </a:r>
            <a:r>
              <a:rPr lang="en-US" dirty="0" smtClean="0"/>
              <a:t>set of </a:t>
            </a:r>
            <a:r>
              <a:rPr lang="en-US" dirty="0"/>
              <a:t>Internet protocols to facilitate </a:t>
            </a:r>
            <a:r>
              <a:rPr lang="en-US" dirty="0" smtClean="0"/>
              <a:t>operations.</a:t>
            </a:r>
          </a:p>
          <a:p>
            <a:pPr lvl="1"/>
            <a:r>
              <a:rPr lang="en-US" dirty="0" smtClean="0"/>
              <a:t>Extranets </a:t>
            </a:r>
            <a:r>
              <a:rPr lang="en-US" dirty="0"/>
              <a:t>can use public networks to extend their reach beyond a company’s own internal network, </a:t>
            </a:r>
            <a:r>
              <a:rPr lang="en-US" dirty="0" smtClean="0"/>
              <a:t>and some </a:t>
            </a:r>
            <a:r>
              <a:rPr lang="en-US" dirty="0"/>
              <a:t>form of </a:t>
            </a:r>
            <a:r>
              <a:rPr lang="en-US" dirty="0" smtClean="0"/>
              <a:t>security (typically VPN) </a:t>
            </a:r>
            <a:r>
              <a:rPr lang="en-US" dirty="0"/>
              <a:t>is used to secure this </a:t>
            </a:r>
            <a:r>
              <a:rPr lang="en-US" dirty="0" smtClean="0"/>
              <a:t>channel.</a:t>
            </a:r>
          </a:p>
          <a:p>
            <a:pPr lvl="1"/>
            <a:r>
              <a:rPr lang="en-US" dirty="0" smtClean="0"/>
              <a:t>The use of </a:t>
            </a:r>
            <a:r>
              <a:rPr lang="en-US" dirty="0"/>
              <a:t>the term extranet implies both privacy and security</a:t>
            </a:r>
            <a:r>
              <a:rPr lang="en-US" dirty="0" smtClean="0"/>
              <a:t>.</a:t>
            </a:r>
          </a:p>
        </p:txBody>
      </p:sp>
    </p:spTree>
    <p:extLst>
      <p:ext uri="{BB962C8B-B14F-4D97-AF65-F5344CB8AC3E}">
        <p14:creationId xmlns:p14="http://schemas.microsoft.com/office/powerpoint/2010/main" val="3301292823"/>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Networks</a:t>
            </a:r>
          </a:p>
        </p:txBody>
      </p:sp>
      <p:sp>
        <p:nvSpPr>
          <p:cNvPr id="3" name="Content Placeholder 2"/>
          <p:cNvSpPr>
            <a:spLocks noGrp="1"/>
          </p:cNvSpPr>
          <p:nvPr>
            <p:ph idx="1"/>
          </p:nvPr>
        </p:nvSpPr>
        <p:spPr>
          <a:xfrm>
            <a:off x="457200" y="1981200"/>
            <a:ext cx="8229600" cy="4648200"/>
          </a:xfrm>
        </p:spPr>
        <p:txBody>
          <a:bodyPr/>
          <a:lstStyle/>
          <a:p>
            <a:r>
              <a:rPr lang="en-US" dirty="0" smtClean="0"/>
              <a:t>A problem </a:t>
            </a:r>
            <a:r>
              <a:rPr lang="en-US" dirty="0"/>
              <a:t>with the spanning tree </a:t>
            </a:r>
            <a:r>
              <a:rPr lang="en-US" dirty="0" smtClean="0"/>
              <a:t>algorithms is that network </a:t>
            </a:r>
            <a:r>
              <a:rPr lang="en-US" dirty="0"/>
              <a:t>traffic is interrupted while the system recalculates and </a:t>
            </a:r>
            <a:r>
              <a:rPr lang="en-US" dirty="0" smtClean="0"/>
              <a:t>reconfigures.</a:t>
            </a:r>
          </a:p>
          <a:p>
            <a:r>
              <a:rPr lang="en-US" dirty="0" smtClean="0"/>
              <a:t>These </a:t>
            </a:r>
            <a:r>
              <a:rPr lang="en-US" dirty="0"/>
              <a:t>disruptions can cause </a:t>
            </a:r>
            <a:r>
              <a:rPr lang="en-US" dirty="0" smtClean="0"/>
              <a:t>problems in </a:t>
            </a:r>
            <a:r>
              <a:rPr lang="en-US" dirty="0"/>
              <a:t>network efficiencies and have led to a push for </a:t>
            </a:r>
            <a:r>
              <a:rPr lang="en-US" b="1" dirty="0"/>
              <a:t>flat network </a:t>
            </a:r>
            <a:r>
              <a:rPr lang="en-US" dirty="0"/>
              <a:t>designs, </a:t>
            </a:r>
            <a:r>
              <a:rPr lang="en-US" dirty="0" smtClean="0"/>
              <a:t>which avoid </a:t>
            </a:r>
            <a:r>
              <a:rPr lang="en-US" dirty="0"/>
              <a:t>packet-looping issues through an architecture that does not have </a:t>
            </a:r>
            <a:r>
              <a:rPr lang="en-US" dirty="0" smtClean="0"/>
              <a:t>tiers.</a:t>
            </a:r>
          </a:p>
          <a:p>
            <a:r>
              <a:rPr lang="en-US" dirty="0" smtClean="0"/>
              <a:t>One </a:t>
            </a:r>
            <a:r>
              <a:rPr lang="en-US" dirty="0"/>
              <a:t>name associated with flat network topologies is </a:t>
            </a:r>
            <a:r>
              <a:rPr lang="en-US" i="1" dirty="0"/>
              <a:t>network fabric</a:t>
            </a:r>
            <a:r>
              <a:rPr lang="en-US" dirty="0"/>
              <a:t>, a term meant to describe a flat, depthless network</a:t>
            </a:r>
            <a:r>
              <a:rPr lang="en-US" dirty="0" smtClean="0"/>
              <a:t>.</a:t>
            </a:r>
            <a:endParaRPr lang="en-US" dirty="0"/>
          </a:p>
        </p:txBody>
      </p:sp>
    </p:spTree>
    <p:extLst>
      <p:ext uri="{BB962C8B-B14F-4D97-AF65-F5344CB8AC3E}">
        <p14:creationId xmlns:p14="http://schemas.microsoft.com/office/powerpoint/2010/main" val="305896437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Enclaves</a:t>
            </a:r>
          </a:p>
        </p:txBody>
      </p:sp>
      <p:sp>
        <p:nvSpPr>
          <p:cNvPr id="3" name="Content Placeholder 2"/>
          <p:cNvSpPr>
            <a:spLocks noGrp="1"/>
          </p:cNvSpPr>
          <p:nvPr>
            <p:ph idx="1"/>
          </p:nvPr>
        </p:nvSpPr>
        <p:spPr>
          <a:xfrm>
            <a:off x="457200" y="1981200"/>
            <a:ext cx="8229600" cy="4572000"/>
          </a:xfrm>
        </p:spPr>
        <p:txBody>
          <a:bodyPr/>
          <a:lstStyle/>
          <a:p>
            <a:r>
              <a:rPr lang="en-US" dirty="0"/>
              <a:t>The concept of breaking a network into </a:t>
            </a:r>
            <a:r>
              <a:rPr lang="en-US" b="1" dirty="0"/>
              <a:t>enclaves</a:t>
            </a:r>
            <a:r>
              <a:rPr lang="en-US" dirty="0"/>
              <a:t> can create areas of trust where special protections can be employed and traffic from outside the enclave is limited or properly screened before </a:t>
            </a:r>
            <a:r>
              <a:rPr lang="en-US" dirty="0" smtClean="0"/>
              <a:t>admission.</a:t>
            </a:r>
          </a:p>
          <a:p>
            <a:r>
              <a:rPr lang="en-US" dirty="0"/>
              <a:t>Enclaves are not diametrically opposed to the concept of a flat </a:t>
            </a:r>
            <a:r>
              <a:rPr lang="en-US" dirty="0" smtClean="0"/>
              <a:t>network structure.</a:t>
            </a:r>
          </a:p>
          <a:p>
            <a:pPr lvl="1"/>
            <a:r>
              <a:rPr lang="en-US" dirty="0" smtClean="0"/>
              <a:t>Enclaves are carved-out </a:t>
            </a:r>
            <a:r>
              <a:rPr lang="en-US" dirty="0"/>
              <a:t>areas, like gated neighborhoods, </a:t>
            </a:r>
            <a:r>
              <a:rPr lang="en-US" dirty="0" smtClean="0"/>
              <a:t>where one </a:t>
            </a:r>
            <a:r>
              <a:rPr lang="en-US" dirty="0"/>
              <a:t>needs special credentials to enter</a:t>
            </a:r>
            <a:r>
              <a:rPr lang="en-US" dirty="0" smtClean="0"/>
              <a:t>.</a:t>
            </a:r>
          </a:p>
          <a:p>
            <a:r>
              <a:rPr lang="en-US" dirty="0"/>
              <a:t>A variety of security mechanisms can be employed to create a secure </a:t>
            </a:r>
            <a:r>
              <a:rPr lang="en-US" dirty="0" smtClean="0"/>
              <a:t>enclave.</a:t>
            </a:r>
            <a:endParaRPr lang="en-US" dirty="0"/>
          </a:p>
        </p:txBody>
      </p:sp>
    </p:spTree>
    <p:extLst>
      <p:ext uri="{BB962C8B-B14F-4D97-AF65-F5344CB8AC3E}">
        <p14:creationId xmlns:p14="http://schemas.microsoft.com/office/powerpoint/2010/main" val="308739312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791200"/>
            <a:ext cx="7924800" cy="457200"/>
          </a:xfrm>
        </p:spPr>
        <p:txBody>
          <a:bodyPr/>
          <a:lstStyle/>
          <a:p>
            <a:r>
              <a:rPr lang="en-US" dirty="0"/>
              <a:t>Figure 9.13 Secure enclaves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7874" y="1295400"/>
            <a:ext cx="6588252" cy="4390726"/>
          </a:xfrm>
          <a:prstGeom prst="rect">
            <a:avLst/>
          </a:prstGeom>
        </p:spPr>
      </p:pic>
    </p:spTree>
    <p:extLst>
      <p:ext uri="{BB962C8B-B14F-4D97-AF65-F5344CB8AC3E}">
        <p14:creationId xmlns:p14="http://schemas.microsoft.com/office/powerpoint/2010/main" val="33533421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VLANs</a:t>
            </a:r>
          </a:p>
        </p:txBody>
      </p:sp>
      <p:sp>
        <p:nvSpPr>
          <p:cNvPr id="12291" name="Rectangle 3"/>
          <p:cNvSpPr>
            <a:spLocks noGrp="1" noChangeArrowheads="1"/>
          </p:cNvSpPr>
          <p:nvPr>
            <p:ph idx="1"/>
          </p:nvPr>
        </p:nvSpPr>
        <p:spPr>
          <a:xfrm>
            <a:off x="457200" y="1981200"/>
            <a:ext cx="8229600" cy="4648200"/>
          </a:xfrm>
        </p:spPr>
        <p:txBody>
          <a:bodyPr/>
          <a:lstStyle/>
          <a:p>
            <a:r>
              <a:rPr lang="en-US" dirty="0"/>
              <a:t>A virtual LAN (VLAN) is a logical implementation of a LAN and allows computers connected to different physical networks to act and communicate as if they were on the same physical </a:t>
            </a:r>
            <a:r>
              <a:rPr lang="en-US" dirty="0" smtClean="0"/>
              <a:t>network.</a:t>
            </a:r>
          </a:p>
          <a:p>
            <a:r>
              <a:rPr lang="en-US" dirty="0" smtClean="0"/>
              <a:t>A VLAN is implemented </a:t>
            </a:r>
            <a:r>
              <a:rPr lang="en-US" dirty="0"/>
              <a:t>using switches and </a:t>
            </a:r>
            <a:r>
              <a:rPr lang="en-US" dirty="0" smtClean="0"/>
              <a:t>software.</a:t>
            </a:r>
          </a:p>
          <a:p>
            <a:r>
              <a:rPr lang="en-US" dirty="0" smtClean="0"/>
              <a:t>VLANS allow significant </a:t>
            </a:r>
            <a:r>
              <a:rPr lang="en-US" dirty="0"/>
              <a:t>network flexibility, scalability, and </a:t>
            </a:r>
            <a:r>
              <a:rPr lang="en-US" dirty="0" smtClean="0"/>
              <a:t>performance.</a:t>
            </a:r>
          </a:p>
          <a:p>
            <a:r>
              <a:rPr lang="en-US" dirty="0" smtClean="0"/>
              <a:t>VLANS allow </a:t>
            </a:r>
            <a:r>
              <a:rPr lang="en-US" dirty="0"/>
              <a:t>administrators to perform network </a:t>
            </a:r>
            <a:r>
              <a:rPr lang="en-US" dirty="0" smtClean="0"/>
              <a:t>reconfigurations </a:t>
            </a:r>
            <a:r>
              <a:rPr lang="en-US" dirty="0"/>
              <a:t>without having to physically relocate or recable </a:t>
            </a:r>
            <a:r>
              <a:rPr lang="en-US" dirty="0" smtClean="0"/>
              <a:t>systems</a:t>
            </a:r>
            <a:r>
              <a:rPr lang="en-US" dirty="0"/>
              <a:t>.</a:t>
            </a:r>
            <a:endParaRPr lang="en-US" dirty="0" smtClean="0">
              <a:solidFill>
                <a:srgbClr val="FF0000"/>
              </a:solidFill>
            </a:endParaRPr>
          </a:p>
        </p:txBody>
      </p:sp>
    </p:spTree>
    <p:extLst>
      <p:ext uri="{BB962C8B-B14F-4D97-AF65-F5344CB8AC3E}">
        <p14:creationId xmlns:p14="http://schemas.microsoft.com/office/powerpoint/2010/main" val="235694482"/>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VLANs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b="1" dirty="0" err="1" smtClean="0"/>
              <a:t>Trunking</a:t>
            </a:r>
            <a:r>
              <a:rPr lang="en-US" dirty="0"/>
              <a:t> </a:t>
            </a:r>
            <a:r>
              <a:rPr lang="en-US" dirty="0" smtClean="0"/>
              <a:t>is the process of spanning a single VLAN across multiple switches.</a:t>
            </a:r>
          </a:p>
          <a:p>
            <a:pPr lvl="1"/>
            <a:r>
              <a:rPr lang="en-US" dirty="0" smtClean="0"/>
              <a:t>A trunk-based connection between switches allows packets from a single VLAN to travel between switches.</a:t>
            </a:r>
          </a:p>
          <a:p>
            <a:pPr lvl="1"/>
            <a:r>
              <a:rPr lang="en-US" dirty="0" smtClean="0"/>
              <a:t>Trunks enable network administrators to set up VLANs across multiple switches with minimal effort.</a:t>
            </a:r>
          </a:p>
          <a:p>
            <a:pPr lvl="1"/>
            <a:r>
              <a:rPr lang="en-US" altLang="en-US" dirty="0">
                <a:ea typeface="ヒラギノ角ゴ Pro W3" pitchFamily="-112" charset="-128"/>
              </a:rPr>
              <a:t>With a combination of trunks and VLANs, network administrators can subnet a network by user functionality without regard to host location on the network or the need to recable machines</a:t>
            </a:r>
            <a:r>
              <a:rPr lang="en-US" altLang="en-US" dirty="0" smtClean="0">
                <a:ea typeface="ヒラギノ角ゴ Pro W3" pitchFamily="-112" charset="-128"/>
              </a:rPr>
              <a:t>.</a:t>
            </a:r>
            <a:endParaRPr lang="en-US" altLang="en-US" dirty="0">
              <a:ea typeface="ヒラギノ角ゴ Pro W3" pitchFamily="-112" charset="-128"/>
            </a:endParaRPr>
          </a:p>
        </p:txBody>
      </p:sp>
    </p:spTree>
    <p:extLst>
      <p:ext uri="{BB962C8B-B14F-4D97-AF65-F5344CB8AC3E}">
        <p14:creationId xmlns:p14="http://schemas.microsoft.com/office/powerpoint/2010/main" val="794253415"/>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638800"/>
            <a:ext cx="7924800" cy="457200"/>
          </a:xfrm>
        </p:spPr>
        <p:txBody>
          <a:bodyPr/>
          <a:lstStyle/>
          <a:p>
            <a:r>
              <a:rPr lang="en-US" dirty="0"/>
              <a:t>Figure 9.14 VLANs and trunks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428" y="1447800"/>
            <a:ext cx="7629144" cy="3785154"/>
          </a:xfrm>
          <a:prstGeom prst="rect">
            <a:avLst/>
          </a:prstGeom>
        </p:spPr>
      </p:pic>
    </p:spTree>
    <p:extLst>
      <p:ext uri="{BB962C8B-B14F-4D97-AF65-F5344CB8AC3E}">
        <p14:creationId xmlns:p14="http://schemas.microsoft.com/office/powerpoint/2010/main" val="164511982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VLANs (</a:t>
            </a:r>
            <a:r>
              <a:rPr lang="en-US" i="1" dirty="0" smtClean="0"/>
              <a:t>continued</a:t>
            </a:r>
            <a:r>
              <a:rPr lang="en-US" dirty="0" smtClean="0"/>
              <a:t>)</a:t>
            </a:r>
          </a:p>
        </p:txBody>
      </p:sp>
      <p:sp>
        <p:nvSpPr>
          <p:cNvPr id="12291" name="Rectangle 3"/>
          <p:cNvSpPr>
            <a:spLocks noGrp="1" noChangeArrowheads="1"/>
          </p:cNvSpPr>
          <p:nvPr>
            <p:ph idx="1"/>
          </p:nvPr>
        </p:nvSpPr>
        <p:spPr>
          <a:xfrm>
            <a:off x="457200" y="1981200"/>
            <a:ext cx="8229600" cy="4495800"/>
          </a:xfrm>
        </p:spPr>
        <p:txBody>
          <a:bodyPr/>
          <a:lstStyle/>
          <a:p>
            <a:r>
              <a:rPr lang="en-US" dirty="0" smtClean="0"/>
              <a:t>Trunks and VLANs have security implications.</a:t>
            </a:r>
          </a:p>
          <a:p>
            <a:pPr lvl="1"/>
            <a:r>
              <a:rPr lang="en-US" dirty="0"/>
              <a:t>VLANs </a:t>
            </a:r>
            <a:r>
              <a:rPr lang="en-US" dirty="0" smtClean="0"/>
              <a:t>divide </a:t>
            </a:r>
            <a:r>
              <a:rPr lang="en-US" dirty="0"/>
              <a:t>a single network into multiple subnets based on </a:t>
            </a:r>
            <a:r>
              <a:rPr lang="en-US" dirty="0" smtClean="0"/>
              <a:t>functionality.</a:t>
            </a:r>
          </a:p>
          <a:p>
            <a:pPr lvl="1"/>
            <a:r>
              <a:rPr lang="en-US" dirty="0"/>
              <a:t>The physical placement of equipment and cables is logically and programmatically separated so that adjacent ports on a switch can reference separate </a:t>
            </a:r>
            <a:r>
              <a:rPr lang="en-US" dirty="0" smtClean="0"/>
              <a:t>subnets.</a:t>
            </a:r>
          </a:p>
          <a:p>
            <a:pPr lvl="2"/>
            <a:r>
              <a:rPr lang="en-US" dirty="0" smtClean="0"/>
              <a:t>Prevents </a:t>
            </a:r>
            <a:r>
              <a:rPr lang="en-US" dirty="0"/>
              <a:t>unauthorized use of physically close devices through separate subnets </a:t>
            </a:r>
            <a:r>
              <a:rPr lang="en-US" dirty="0" smtClean="0"/>
              <a:t>on </a:t>
            </a:r>
            <a:r>
              <a:rPr lang="en-US" dirty="0"/>
              <a:t>the same equipment</a:t>
            </a:r>
            <a:r>
              <a:rPr lang="en-US" dirty="0" smtClean="0"/>
              <a:t>.</a:t>
            </a:r>
            <a:endParaRPr lang="en-US" dirty="0"/>
          </a:p>
          <a:p>
            <a:pPr lvl="1"/>
            <a:r>
              <a:rPr lang="en-US" dirty="0" smtClean="0"/>
              <a:t>Both </a:t>
            </a:r>
            <a:r>
              <a:rPr lang="en-US" dirty="0"/>
              <a:t>a purpose and a security strength of VLANs is that systems on separate VLANs cannot directly communicate with each other</a:t>
            </a:r>
            <a:r>
              <a:rPr lang="en-US" dirty="0" smtClean="0"/>
              <a:t>.</a:t>
            </a:r>
          </a:p>
        </p:txBody>
      </p:sp>
    </p:spTree>
    <p:extLst>
      <p:ext uri="{BB962C8B-B14F-4D97-AF65-F5344CB8AC3E}">
        <p14:creationId xmlns:p14="http://schemas.microsoft.com/office/powerpoint/2010/main" val="3247422261"/>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Zones and Conduits</a:t>
            </a:r>
          </a:p>
        </p:txBody>
      </p:sp>
      <p:sp>
        <p:nvSpPr>
          <p:cNvPr id="3" name="Content Placeholder 2"/>
          <p:cNvSpPr>
            <a:spLocks noGrp="1"/>
          </p:cNvSpPr>
          <p:nvPr>
            <p:ph idx="1"/>
          </p:nvPr>
        </p:nvSpPr>
        <p:spPr>
          <a:xfrm>
            <a:off x="457200" y="1981200"/>
            <a:ext cx="8229600" cy="4876800"/>
          </a:xfrm>
        </p:spPr>
        <p:txBody>
          <a:bodyPr/>
          <a:lstStyle/>
          <a:p>
            <a:r>
              <a:rPr lang="en-US" dirty="0" smtClean="0"/>
              <a:t>A </a:t>
            </a:r>
            <a:r>
              <a:rPr lang="en-US" i="1" dirty="0" smtClean="0"/>
              <a:t>zone</a:t>
            </a:r>
            <a:r>
              <a:rPr lang="en-US" dirty="0" smtClean="0"/>
              <a:t> </a:t>
            </a:r>
            <a:r>
              <a:rPr lang="en-US" dirty="0"/>
              <a:t>is a grouping of elements that share common security requirements</a:t>
            </a:r>
            <a:r>
              <a:rPr lang="en-US" dirty="0" smtClean="0"/>
              <a:t>.</a:t>
            </a:r>
          </a:p>
          <a:p>
            <a:pPr lvl="1"/>
            <a:r>
              <a:rPr lang="en-US" dirty="0" smtClean="0"/>
              <a:t>Zones have </a:t>
            </a:r>
            <a:r>
              <a:rPr lang="en-US" dirty="0"/>
              <a:t>a defined set of common security requirements that differ from outside the </a:t>
            </a:r>
            <a:r>
              <a:rPr lang="en-US" dirty="0" smtClean="0"/>
              <a:t>zone.</a:t>
            </a:r>
          </a:p>
          <a:p>
            <a:r>
              <a:rPr lang="en-US" dirty="0" smtClean="0"/>
              <a:t>A </a:t>
            </a:r>
            <a:r>
              <a:rPr lang="en-US" i="1" dirty="0"/>
              <a:t>conduit</a:t>
            </a:r>
            <a:r>
              <a:rPr lang="en-US" dirty="0"/>
              <a:t> is defined as the path for the flow of data between </a:t>
            </a:r>
            <a:r>
              <a:rPr lang="en-US" dirty="0" smtClean="0"/>
              <a:t>zones.</a:t>
            </a:r>
          </a:p>
          <a:p>
            <a:pPr lvl="1"/>
            <a:r>
              <a:rPr lang="en-US" dirty="0" smtClean="0"/>
              <a:t>Data </a:t>
            </a:r>
            <a:r>
              <a:rPr lang="en-US" dirty="0"/>
              <a:t>flows in or out of a zone are defined by a conduit</a:t>
            </a:r>
            <a:r>
              <a:rPr lang="en-US" dirty="0" smtClean="0"/>
              <a:t>.</a:t>
            </a:r>
          </a:p>
          <a:p>
            <a:pPr lvl="1"/>
            <a:r>
              <a:rPr lang="en-US" dirty="0" smtClean="0"/>
              <a:t>The conduit allows </a:t>
            </a:r>
            <a:r>
              <a:rPr lang="en-US" dirty="0"/>
              <a:t>a means to focus the security function on the data flows, ensuring the appropriate conditions are met before data enters or leaves a </a:t>
            </a:r>
            <a:r>
              <a:rPr lang="en-US" dirty="0" smtClean="0"/>
              <a:t>zone.</a:t>
            </a:r>
            <a:endParaRPr lang="en-US" dirty="0"/>
          </a:p>
        </p:txBody>
      </p:sp>
    </p:spTree>
    <p:extLst>
      <p:ext uri="{BB962C8B-B14F-4D97-AF65-F5344CB8AC3E}">
        <p14:creationId xmlns:p14="http://schemas.microsoft.com/office/powerpoint/2010/main" val="26793177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Tunneling</a:t>
            </a:r>
          </a:p>
        </p:txBody>
      </p:sp>
      <p:sp>
        <p:nvSpPr>
          <p:cNvPr id="52227" name="Rectangle 3"/>
          <p:cNvSpPr>
            <a:spLocks noGrp="1" noChangeArrowheads="1"/>
          </p:cNvSpPr>
          <p:nvPr>
            <p:ph idx="1"/>
          </p:nvPr>
        </p:nvSpPr>
        <p:spPr/>
        <p:txBody>
          <a:bodyPr/>
          <a:lstStyle/>
          <a:p>
            <a:r>
              <a:rPr lang="en-US" altLang="en-US" b="1" dirty="0"/>
              <a:t>Tunneling</a:t>
            </a:r>
            <a:r>
              <a:rPr lang="en-US" altLang="en-US" dirty="0"/>
              <a:t> is a method of packaging packets so that they can traverse a network in a secure, confidential manner</a:t>
            </a:r>
            <a:r>
              <a:rPr lang="en-US" altLang="en-US" dirty="0" smtClean="0"/>
              <a:t>.</a:t>
            </a:r>
          </a:p>
          <a:p>
            <a:pPr lvl="1"/>
            <a:r>
              <a:rPr lang="en-US" altLang="en-US" dirty="0" smtClean="0"/>
              <a:t>It involves encapsulating packets </a:t>
            </a:r>
            <a:r>
              <a:rPr lang="en-US" altLang="en-US" dirty="0"/>
              <a:t>within packets, enabling dissimilar protocols to coexist in a </a:t>
            </a:r>
            <a:r>
              <a:rPr lang="en-US" altLang="en-US" dirty="0" smtClean="0"/>
              <a:t>single communication </a:t>
            </a:r>
            <a:r>
              <a:rPr lang="en-US" altLang="en-US" dirty="0"/>
              <a:t>stream, as in IP traffic routed over an Asynchronous Transfer Mode (ATM) </a:t>
            </a:r>
            <a:r>
              <a:rPr lang="en-US" altLang="en-US" dirty="0" smtClean="0"/>
              <a:t>network.</a:t>
            </a:r>
          </a:p>
          <a:p>
            <a:pPr lvl="1"/>
            <a:r>
              <a:rPr lang="en-US" altLang="en-US" dirty="0" smtClean="0"/>
              <a:t>It can </a:t>
            </a:r>
            <a:r>
              <a:rPr lang="en-US" altLang="en-US" dirty="0"/>
              <a:t>provide significant </a:t>
            </a:r>
            <a:r>
              <a:rPr lang="en-US" altLang="en-US" dirty="0" smtClean="0"/>
              <a:t>measures of </a:t>
            </a:r>
            <a:r>
              <a:rPr lang="en-US" altLang="en-US" dirty="0"/>
              <a:t>security and confidentiality through encryption and encapsulation methods</a:t>
            </a:r>
            <a:r>
              <a:rPr lang="en-US" altLang="en-US" dirty="0" smtClean="0"/>
              <a:t>.</a:t>
            </a:r>
          </a:p>
        </p:txBody>
      </p:sp>
    </p:spTree>
    <p:extLst>
      <p:ext uri="{BB962C8B-B14F-4D97-AF65-F5344CB8AC3E}">
        <p14:creationId xmlns:p14="http://schemas.microsoft.com/office/powerpoint/2010/main" val="35332314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PKIX Standards (</a:t>
            </a:r>
            <a:r>
              <a:rPr lang="en-US" i="1" dirty="0"/>
              <a:t>continued</a:t>
            </a:r>
            <a:r>
              <a:rPr lang="en-US" dirty="0"/>
              <a:t>)</a:t>
            </a:r>
            <a:endParaRPr lang="en-US" dirty="0" smtClean="0"/>
          </a:p>
        </p:txBody>
      </p:sp>
      <p:sp>
        <p:nvSpPr>
          <p:cNvPr id="11267" name="Rectangle 3"/>
          <p:cNvSpPr>
            <a:spLocks noGrp="1" noChangeArrowheads="1"/>
          </p:cNvSpPr>
          <p:nvPr>
            <p:ph idx="1"/>
          </p:nvPr>
        </p:nvSpPr>
        <p:spPr>
          <a:xfrm>
            <a:off x="457200" y="1981200"/>
            <a:ext cx="8229600" cy="4648200"/>
          </a:xfrm>
        </p:spPr>
        <p:txBody>
          <a:bodyPr/>
          <a:lstStyle/>
          <a:p>
            <a:r>
              <a:rPr lang="en-US" altLang="en-US" dirty="0" smtClean="0"/>
              <a:t>Attribute Certificate (AC)</a:t>
            </a:r>
          </a:p>
          <a:p>
            <a:pPr lvl="1"/>
            <a:r>
              <a:rPr lang="en-US" altLang="en-US" dirty="0" smtClean="0"/>
              <a:t>Used to grant permissions using rule-based, role-based, and rank-based access controls. </a:t>
            </a:r>
          </a:p>
          <a:p>
            <a:pPr lvl="1"/>
            <a:r>
              <a:rPr lang="en-US" altLang="en-US" dirty="0" smtClean="0"/>
              <a:t>Used to implement a privilege management infrastructure (PMI).</a:t>
            </a:r>
          </a:p>
        </p:txBody>
      </p:sp>
    </p:spTree>
    <p:extLst>
      <p:ext uri="{BB962C8B-B14F-4D97-AF65-F5344CB8AC3E}">
        <p14:creationId xmlns:p14="http://schemas.microsoft.com/office/powerpoint/2010/main" val="1856496190"/>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4343400"/>
            <a:ext cx="7924800" cy="457200"/>
          </a:xfrm>
        </p:spPr>
        <p:txBody>
          <a:bodyPr/>
          <a:lstStyle/>
          <a:p>
            <a:r>
              <a:rPr lang="en-US" dirty="0"/>
              <a:t>Figure 9.15 Tunneling across a public network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572" y="2438400"/>
            <a:ext cx="7864856" cy="1331952"/>
          </a:xfrm>
          <a:prstGeom prst="rect">
            <a:avLst/>
          </a:prstGeom>
        </p:spPr>
      </p:pic>
    </p:spTree>
    <p:extLst>
      <p:ext uri="{BB962C8B-B14F-4D97-AF65-F5344CB8AC3E}">
        <p14:creationId xmlns:p14="http://schemas.microsoft.com/office/powerpoint/2010/main" val="40690604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Area Networks</a:t>
            </a:r>
          </a:p>
        </p:txBody>
      </p:sp>
      <p:sp>
        <p:nvSpPr>
          <p:cNvPr id="3" name="Content Placeholder 2"/>
          <p:cNvSpPr>
            <a:spLocks noGrp="1"/>
          </p:cNvSpPr>
          <p:nvPr>
            <p:ph idx="1"/>
          </p:nvPr>
        </p:nvSpPr>
        <p:spPr>
          <a:xfrm>
            <a:off x="457200" y="1981200"/>
            <a:ext cx="8229600" cy="4572000"/>
          </a:xfrm>
        </p:spPr>
        <p:txBody>
          <a:bodyPr/>
          <a:lstStyle/>
          <a:p>
            <a:r>
              <a:rPr lang="en-US" b="1" dirty="0"/>
              <a:t>Storage area networks (SANs</a:t>
            </a:r>
            <a:r>
              <a:rPr lang="en-US" b="1" dirty="0" smtClean="0"/>
              <a:t>)</a:t>
            </a:r>
            <a:r>
              <a:rPr lang="en-US" dirty="0" smtClean="0"/>
              <a:t> are systems </a:t>
            </a:r>
            <a:r>
              <a:rPr lang="en-US" dirty="0"/>
              <a:t>which provide remote storage </a:t>
            </a:r>
            <a:r>
              <a:rPr lang="en-US" dirty="0" smtClean="0"/>
              <a:t>of data </a:t>
            </a:r>
            <a:r>
              <a:rPr lang="en-US" dirty="0"/>
              <a:t>across a network </a:t>
            </a:r>
            <a:r>
              <a:rPr lang="en-US" dirty="0" smtClean="0"/>
              <a:t>connection.</a:t>
            </a:r>
          </a:p>
          <a:p>
            <a:r>
              <a:rPr lang="en-US" dirty="0" smtClean="0"/>
              <a:t>The </a:t>
            </a:r>
            <a:r>
              <a:rPr lang="en-US" dirty="0"/>
              <a:t>design of SAN </a:t>
            </a:r>
            <a:r>
              <a:rPr lang="en-US" dirty="0" smtClean="0"/>
              <a:t>protocols:</a:t>
            </a:r>
          </a:p>
          <a:p>
            <a:pPr lvl="1"/>
            <a:r>
              <a:rPr lang="en-US" dirty="0" smtClean="0"/>
              <a:t>Makes the disk appear </a:t>
            </a:r>
            <a:r>
              <a:rPr lang="en-US" dirty="0"/>
              <a:t>to actually be on the client machine as a local drive </a:t>
            </a:r>
            <a:r>
              <a:rPr lang="en-US" dirty="0" smtClean="0"/>
              <a:t>rather than </a:t>
            </a:r>
            <a:r>
              <a:rPr lang="en-US" dirty="0"/>
              <a:t>as attached storage, as in network attached storage (</a:t>
            </a:r>
            <a:r>
              <a:rPr lang="en-US" dirty="0" smtClean="0"/>
              <a:t>NAS)</a:t>
            </a:r>
          </a:p>
          <a:p>
            <a:pPr lvl="1"/>
            <a:r>
              <a:rPr lang="en-US" dirty="0" smtClean="0"/>
              <a:t>Makes the </a:t>
            </a:r>
            <a:r>
              <a:rPr lang="en-US" dirty="0"/>
              <a:t>disk visible in disk and volume management utilities and allows </a:t>
            </a:r>
            <a:r>
              <a:rPr lang="en-US" dirty="0" smtClean="0"/>
              <a:t>their functionality</a:t>
            </a:r>
          </a:p>
          <a:p>
            <a:r>
              <a:rPr lang="en-US" dirty="0" smtClean="0"/>
              <a:t>Common </a:t>
            </a:r>
            <a:r>
              <a:rPr lang="en-US" dirty="0"/>
              <a:t>SAN </a:t>
            </a:r>
            <a:r>
              <a:rPr lang="en-US" dirty="0" smtClean="0"/>
              <a:t>protocols are iSCSI </a:t>
            </a:r>
            <a:r>
              <a:rPr lang="en-US" dirty="0"/>
              <a:t>and </a:t>
            </a:r>
            <a:r>
              <a:rPr lang="en-US" dirty="0" err="1"/>
              <a:t>Fibre</a:t>
            </a:r>
            <a:r>
              <a:rPr lang="en-US" dirty="0"/>
              <a:t> </a:t>
            </a:r>
            <a:r>
              <a:rPr lang="en-US" dirty="0" smtClean="0"/>
              <a:t>Channel.</a:t>
            </a:r>
            <a:endParaRPr lang="en-US" dirty="0"/>
          </a:p>
        </p:txBody>
      </p:sp>
    </p:spTree>
    <p:extLst>
      <p:ext uri="{BB962C8B-B14F-4D97-AF65-F5344CB8AC3E}">
        <p14:creationId xmlns:p14="http://schemas.microsoft.com/office/powerpoint/2010/main" val="95725753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iSCSI</a:t>
            </a:r>
          </a:p>
        </p:txBody>
      </p:sp>
      <p:sp>
        <p:nvSpPr>
          <p:cNvPr id="3" name="Content Placeholder 2"/>
          <p:cNvSpPr>
            <a:spLocks noGrp="1"/>
          </p:cNvSpPr>
          <p:nvPr>
            <p:ph idx="1"/>
          </p:nvPr>
        </p:nvSpPr>
        <p:spPr/>
        <p:txBody>
          <a:bodyPr/>
          <a:lstStyle/>
          <a:p>
            <a:r>
              <a:rPr lang="en-US" dirty="0"/>
              <a:t>The Internet Small Computer System Interface (iSCSI) is a protocol for </a:t>
            </a:r>
            <a:r>
              <a:rPr lang="en-US" dirty="0" smtClean="0"/>
              <a:t>IP-based storage.</a:t>
            </a:r>
          </a:p>
          <a:p>
            <a:r>
              <a:rPr lang="en-US" dirty="0" smtClean="0"/>
              <a:t>iSCSI </a:t>
            </a:r>
            <a:r>
              <a:rPr lang="en-US" dirty="0"/>
              <a:t>can be used to send data over existing network infrastructures, enabling </a:t>
            </a:r>
            <a:r>
              <a:rPr lang="en-US" dirty="0" smtClean="0"/>
              <a:t>SANs.</a:t>
            </a:r>
          </a:p>
          <a:p>
            <a:r>
              <a:rPr lang="en-US" dirty="0" smtClean="0"/>
              <a:t>Positioned </a:t>
            </a:r>
            <a:r>
              <a:rPr lang="en-US" dirty="0"/>
              <a:t>as a low-cost alternative to </a:t>
            </a:r>
            <a:r>
              <a:rPr lang="en-US" dirty="0" smtClean="0"/>
              <a:t>Fibre Channel </a:t>
            </a:r>
            <a:r>
              <a:rPr lang="en-US" dirty="0"/>
              <a:t>storage, the only real limitation is one of network bandwidth.</a:t>
            </a:r>
          </a:p>
        </p:txBody>
      </p:sp>
    </p:spTree>
    <p:extLst>
      <p:ext uri="{BB962C8B-B14F-4D97-AF65-F5344CB8AC3E}">
        <p14:creationId xmlns:p14="http://schemas.microsoft.com/office/powerpoint/2010/main" val="6188442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Fibre Channel</a:t>
            </a:r>
          </a:p>
        </p:txBody>
      </p:sp>
      <p:sp>
        <p:nvSpPr>
          <p:cNvPr id="3" name="Content Placeholder 2"/>
          <p:cNvSpPr>
            <a:spLocks noGrp="1"/>
          </p:cNvSpPr>
          <p:nvPr>
            <p:ph idx="1"/>
          </p:nvPr>
        </p:nvSpPr>
        <p:spPr/>
        <p:txBody>
          <a:bodyPr/>
          <a:lstStyle/>
          <a:p>
            <a:r>
              <a:rPr lang="en-US" dirty="0"/>
              <a:t>Fibre Channel (FC) is a high-speed network technology (with </a:t>
            </a:r>
            <a:r>
              <a:rPr lang="en-US" dirty="0" smtClean="0"/>
              <a:t>throughput up </a:t>
            </a:r>
            <a:r>
              <a:rPr lang="en-US" dirty="0"/>
              <a:t>to 16 Gbps) used to connect storage to computer </a:t>
            </a:r>
            <a:r>
              <a:rPr lang="en-US" dirty="0" smtClean="0"/>
              <a:t>systems.</a:t>
            </a:r>
          </a:p>
          <a:p>
            <a:r>
              <a:rPr lang="en-US" dirty="0" smtClean="0"/>
              <a:t>The </a:t>
            </a:r>
            <a:r>
              <a:rPr lang="en-US" dirty="0"/>
              <a:t>FC protocol is a transport protocol similar to the TCP protocol in IP </a:t>
            </a:r>
            <a:r>
              <a:rPr lang="en-US" dirty="0" smtClean="0"/>
              <a:t>networks.</a:t>
            </a:r>
          </a:p>
          <a:p>
            <a:r>
              <a:rPr lang="en-US" dirty="0" smtClean="0"/>
              <a:t>Carried </a:t>
            </a:r>
            <a:r>
              <a:rPr lang="en-US" dirty="0"/>
              <a:t>via special cables, one of the drawbacks of FC-based storage is cost.</a:t>
            </a:r>
          </a:p>
        </p:txBody>
      </p:sp>
    </p:spTree>
    <p:extLst>
      <p:ext uri="{BB962C8B-B14F-4D97-AF65-F5344CB8AC3E}">
        <p14:creationId xmlns:p14="http://schemas.microsoft.com/office/powerpoint/2010/main" val="298329252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FCoE</a:t>
            </a:r>
          </a:p>
        </p:txBody>
      </p:sp>
      <p:sp>
        <p:nvSpPr>
          <p:cNvPr id="3" name="Content Placeholder 2"/>
          <p:cNvSpPr>
            <a:spLocks noGrp="1"/>
          </p:cNvSpPr>
          <p:nvPr>
            <p:ph idx="1"/>
          </p:nvPr>
        </p:nvSpPr>
        <p:spPr/>
        <p:txBody>
          <a:bodyPr/>
          <a:lstStyle/>
          <a:p>
            <a:r>
              <a:rPr lang="en-US" dirty="0" smtClean="0"/>
              <a:t>The </a:t>
            </a:r>
            <a:r>
              <a:rPr lang="en-US" dirty="0"/>
              <a:t>Fibre Channel over Ethernet (FCoE) protocol encapsulates the </a:t>
            </a:r>
            <a:r>
              <a:rPr lang="en-US" dirty="0" smtClean="0"/>
              <a:t>FC frames</a:t>
            </a:r>
            <a:r>
              <a:rPr lang="en-US" dirty="0"/>
              <a:t>, enabling FC communication over 10-Gigabit Ethernet networks.</a:t>
            </a:r>
          </a:p>
        </p:txBody>
      </p:sp>
    </p:spTree>
    <p:extLst>
      <p:ext uri="{BB962C8B-B14F-4D97-AF65-F5344CB8AC3E}">
        <p14:creationId xmlns:p14="http://schemas.microsoft.com/office/powerpoint/2010/main" val="842540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PKIX Standards (</a:t>
            </a:r>
            <a:r>
              <a:rPr lang="en-US" i="1" dirty="0"/>
              <a:t>continued</a:t>
            </a:r>
            <a:r>
              <a:rPr lang="en-US" dirty="0"/>
              <a:t>)</a:t>
            </a:r>
            <a:endParaRPr lang="en-US" dirty="0" smtClean="0"/>
          </a:p>
        </p:txBody>
      </p:sp>
      <p:sp>
        <p:nvSpPr>
          <p:cNvPr id="11267" name="Rectangle 3"/>
          <p:cNvSpPr>
            <a:spLocks noGrp="1" noChangeArrowheads="1"/>
          </p:cNvSpPr>
          <p:nvPr>
            <p:ph idx="1"/>
          </p:nvPr>
        </p:nvSpPr>
        <p:spPr>
          <a:xfrm>
            <a:off x="457200" y="1981200"/>
            <a:ext cx="8229600" cy="4648200"/>
          </a:xfrm>
        </p:spPr>
        <p:txBody>
          <a:bodyPr/>
          <a:lstStyle/>
          <a:p>
            <a:r>
              <a:rPr lang="en-US" altLang="en-US" dirty="0"/>
              <a:t>Qualified Certificate (QC)</a:t>
            </a:r>
          </a:p>
          <a:p>
            <a:pPr lvl="1"/>
            <a:r>
              <a:rPr lang="en-US" altLang="en-US" dirty="0" smtClean="0"/>
              <a:t>The QC </a:t>
            </a:r>
            <a:r>
              <a:rPr lang="en-US" altLang="en-US" dirty="0"/>
              <a:t>is based on the term used within the European Commission to identify certificates with specific legislative uses.</a:t>
            </a:r>
          </a:p>
          <a:p>
            <a:pPr lvl="1"/>
            <a:r>
              <a:rPr lang="en-US" altLang="en-US" dirty="0"/>
              <a:t>PKIX QC profile indicates a certificate used to identify a specific individual with a high level of assurance in a nonrepudiation service.</a:t>
            </a:r>
          </a:p>
        </p:txBody>
      </p:sp>
    </p:spTree>
    <p:extLst>
      <p:ext uri="{BB962C8B-B14F-4D97-AF65-F5344CB8AC3E}">
        <p14:creationId xmlns:p14="http://schemas.microsoft.com/office/powerpoint/2010/main" val="11646508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5791200"/>
            <a:ext cx="7924800" cy="457200"/>
          </a:xfrm>
        </p:spPr>
        <p:txBody>
          <a:bodyPr/>
          <a:lstStyle/>
          <a:p>
            <a:r>
              <a:rPr lang="en-US" dirty="0"/>
              <a:t>Figure 7.3 The PKIX PMI model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6610" y="1371600"/>
            <a:ext cx="6570779" cy="4164464"/>
          </a:xfrm>
          <a:prstGeom prst="rect">
            <a:avLst/>
          </a:prstGeom>
        </p:spPr>
      </p:pic>
    </p:spTree>
    <p:extLst>
      <p:ext uri="{BB962C8B-B14F-4D97-AF65-F5344CB8AC3E}">
        <p14:creationId xmlns:p14="http://schemas.microsoft.com/office/powerpoint/2010/main" val="3046720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PKCS</a:t>
            </a:r>
            <a:endParaRPr lang="en-US" dirty="0" smtClean="0"/>
          </a:p>
        </p:txBody>
      </p:sp>
      <p:sp>
        <p:nvSpPr>
          <p:cNvPr id="12291" name="Rectangle 3"/>
          <p:cNvSpPr>
            <a:spLocks noGrp="1" noChangeArrowheads="1"/>
          </p:cNvSpPr>
          <p:nvPr>
            <p:ph idx="1"/>
          </p:nvPr>
        </p:nvSpPr>
        <p:spPr/>
        <p:txBody>
          <a:bodyPr/>
          <a:lstStyle/>
          <a:p>
            <a:r>
              <a:rPr lang="en-US" dirty="0" smtClean="0"/>
              <a:t>Public Key Cryptography Standards (PKCS) fills gaps in standards that existed in PKI implementing.</a:t>
            </a:r>
          </a:p>
          <a:p>
            <a:pPr lvl="1"/>
            <a:r>
              <a:rPr lang="en-US" dirty="0"/>
              <a:t>PKI developers </a:t>
            </a:r>
            <a:r>
              <a:rPr lang="en-US" dirty="0" smtClean="0"/>
              <a:t>adopted these </a:t>
            </a:r>
            <a:r>
              <a:rPr lang="en-US" dirty="0"/>
              <a:t>standards as a basis for achieving interoperability between different </a:t>
            </a:r>
            <a:r>
              <a:rPr lang="en-US" dirty="0" smtClean="0"/>
              <a:t>CAs’.</a:t>
            </a:r>
          </a:p>
          <a:p>
            <a:pPr lvl="1"/>
            <a:r>
              <a:rPr lang="en-US" dirty="0"/>
              <a:t>PKCS is composed of a set </a:t>
            </a:r>
            <a:r>
              <a:rPr lang="en-US" dirty="0" smtClean="0"/>
              <a:t>of </a:t>
            </a:r>
            <a:r>
              <a:rPr lang="en-US" dirty="0"/>
              <a:t>13 active </a:t>
            </a:r>
            <a:r>
              <a:rPr lang="en-US" dirty="0" smtClean="0"/>
              <a:t>standards.</a:t>
            </a:r>
          </a:p>
          <a:p>
            <a:pPr lvl="2"/>
            <a:r>
              <a:rPr lang="en-US" dirty="0" smtClean="0"/>
              <a:t>Two </a:t>
            </a:r>
            <a:r>
              <a:rPr lang="en-US" dirty="0"/>
              <a:t>other standards </a:t>
            </a:r>
            <a:r>
              <a:rPr lang="en-US" dirty="0" smtClean="0"/>
              <a:t>are </a:t>
            </a:r>
            <a:r>
              <a:rPr lang="en-US" dirty="0"/>
              <a:t>no longer </a:t>
            </a:r>
            <a:r>
              <a:rPr lang="en-US" dirty="0" smtClean="0"/>
              <a:t>active.</a:t>
            </a:r>
          </a:p>
          <a:p>
            <a:pPr lvl="1"/>
            <a:r>
              <a:rPr lang="en-US" altLang="en-US" dirty="0" smtClean="0">
                <a:ea typeface="ヒラギノ角ゴ Pro W3" pitchFamily="-112" charset="-128"/>
              </a:rPr>
              <a:t>Standards </a:t>
            </a:r>
            <a:r>
              <a:rPr lang="en-US" altLang="en-US" dirty="0">
                <a:ea typeface="ヒラギノ角ゴ Pro W3" pitchFamily="-112" charset="-128"/>
              </a:rPr>
              <a:t>are referred to as PKCS #1 through PKCS #</a:t>
            </a:r>
            <a:r>
              <a:rPr lang="en-US" altLang="en-US" dirty="0" smtClean="0">
                <a:ea typeface="ヒラギノ角ゴ Pro W3" pitchFamily="-112" charset="-128"/>
              </a:rPr>
              <a:t>15.</a:t>
            </a:r>
          </a:p>
          <a:p>
            <a:pPr lvl="1"/>
            <a:r>
              <a:rPr lang="en-US" altLang="en-US" dirty="0">
                <a:ea typeface="ヒラギノ角ゴ Pro W3" pitchFamily="-112" charset="-128"/>
              </a:rPr>
              <a:t>The standards combine to establish a common base for services required in a PKI</a:t>
            </a:r>
            <a:r>
              <a:rPr lang="en-US" altLang="en-US" dirty="0" smtClean="0">
                <a:ea typeface="ヒラギノ角ゴ Pro W3" pitchFamily="-112" charset="-128"/>
              </a:rPr>
              <a:t>.</a:t>
            </a:r>
            <a:endParaRPr lang="en-US" altLang="en-US" dirty="0">
              <a:ea typeface="ヒラギノ角ゴ Pro W3" pitchFamily="-112" charset="-128"/>
            </a:endParaRPr>
          </a:p>
        </p:txBody>
      </p:sp>
    </p:spTree>
    <p:extLst>
      <p:ext uri="{BB962C8B-B14F-4D97-AF65-F5344CB8AC3E}">
        <p14:creationId xmlns:p14="http://schemas.microsoft.com/office/powerpoint/2010/main" val="413896148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955" y="1128135"/>
            <a:ext cx="6012090" cy="5303520"/>
          </a:xfrm>
          <a:prstGeom prst="rect">
            <a:avLst/>
          </a:prstGeom>
        </p:spPr>
      </p:pic>
    </p:spTree>
    <p:extLst>
      <p:ext uri="{BB962C8B-B14F-4D97-AF65-F5344CB8AC3E}">
        <p14:creationId xmlns:p14="http://schemas.microsoft.com/office/powerpoint/2010/main" val="568480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624" y="1251357"/>
            <a:ext cx="6016752" cy="4920843"/>
          </a:xfrm>
          <a:prstGeom prst="rect">
            <a:avLst/>
          </a:prstGeom>
        </p:spPr>
      </p:pic>
    </p:spTree>
    <p:extLst>
      <p:ext uri="{BB962C8B-B14F-4D97-AF65-F5344CB8AC3E}">
        <p14:creationId xmlns:p14="http://schemas.microsoft.com/office/powerpoint/2010/main" val="56570428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5 Learning Objectives</a:t>
            </a:r>
            <a:endParaRPr lang="en-AU" dirty="0"/>
          </a:p>
        </p:txBody>
      </p:sp>
      <p:sp>
        <p:nvSpPr>
          <p:cNvPr id="3" name="Content Placeholder 2"/>
          <p:cNvSpPr>
            <a:spLocks noGrp="1"/>
          </p:cNvSpPr>
          <p:nvPr>
            <p:ph idx="1"/>
          </p:nvPr>
        </p:nvSpPr>
        <p:spPr/>
        <p:txBody>
          <a:bodyPr/>
          <a:lstStyle/>
          <a:p>
            <a:pPr marL="0" indent="0">
              <a:buNone/>
            </a:pPr>
            <a:r>
              <a:rPr lang="en-AU" dirty="0"/>
              <a:t>On successful completion of this module, </a:t>
            </a:r>
            <a:r>
              <a:rPr lang="en-AU" dirty="0" smtClean="0"/>
              <a:t>students </a:t>
            </a:r>
            <a:r>
              <a:rPr lang="en-AU" dirty="0"/>
              <a:t>should be able to: </a:t>
            </a:r>
            <a:endParaRPr lang="en-AU" dirty="0" smtClean="0"/>
          </a:p>
          <a:p>
            <a:pPr lvl="1"/>
            <a:r>
              <a:rPr lang="en-AU" sz="2000" dirty="0" smtClean="0"/>
              <a:t>identify </a:t>
            </a:r>
            <a:r>
              <a:rPr lang="en-AU" sz="2000" dirty="0"/>
              <a:t>and describe standards involved in establishing an interoperable Internet PKI </a:t>
            </a:r>
            <a:endParaRPr lang="en-AU" sz="2000" dirty="0" smtClean="0"/>
          </a:p>
          <a:p>
            <a:pPr lvl="1"/>
            <a:r>
              <a:rPr lang="en-AU" sz="2000" dirty="0" smtClean="0"/>
              <a:t>explain </a:t>
            </a:r>
            <a:r>
              <a:rPr lang="en-AU" sz="2000" dirty="0"/>
              <a:t>interoperability issues with PKI standards </a:t>
            </a:r>
            <a:endParaRPr lang="en-AU" sz="2000" dirty="0" smtClean="0"/>
          </a:p>
          <a:p>
            <a:pPr lvl="1"/>
            <a:r>
              <a:rPr lang="en-AU" sz="2000" dirty="0" smtClean="0"/>
              <a:t>describe </a:t>
            </a:r>
            <a:r>
              <a:rPr lang="en-AU" sz="2000" dirty="0"/>
              <a:t>how the common Internet protocols implement the PKI standards </a:t>
            </a:r>
            <a:endParaRPr lang="en-AU" sz="2000" dirty="0" smtClean="0"/>
          </a:p>
          <a:p>
            <a:pPr lvl="1"/>
            <a:r>
              <a:rPr lang="en-AU" sz="2000" dirty="0" smtClean="0"/>
              <a:t>identify </a:t>
            </a:r>
            <a:r>
              <a:rPr lang="en-AU" sz="2000" dirty="0"/>
              <a:t>and describe the basic network architectures </a:t>
            </a:r>
            <a:endParaRPr lang="en-AU" sz="2000" dirty="0" smtClean="0"/>
          </a:p>
          <a:p>
            <a:pPr lvl="1"/>
            <a:r>
              <a:rPr lang="en-AU" sz="2000" dirty="0" smtClean="0"/>
              <a:t>define </a:t>
            </a:r>
            <a:r>
              <a:rPr lang="en-AU" sz="2000" dirty="0"/>
              <a:t>the basic network protocols </a:t>
            </a:r>
            <a:endParaRPr lang="en-AU" sz="2000" dirty="0" smtClean="0"/>
          </a:p>
          <a:p>
            <a:pPr lvl="1"/>
            <a:r>
              <a:rPr lang="en-AU" sz="2000" dirty="0" smtClean="0"/>
              <a:t>explain </a:t>
            </a:r>
            <a:r>
              <a:rPr lang="en-AU" sz="2000" dirty="0"/>
              <a:t>routing and address translation </a:t>
            </a:r>
            <a:endParaRPr lang="en-AU" sz="2000" dirty="0" smtClean="0"/>
          </a:p>
          <a:p>
            <a:pPr lvl="1"/>
            <a:r>
              <a:rPr lang="en-AU" sz="2000" dirty="0" smtClean="0"/>
              <a:t>classify </a:t>
            </a:r>
            <a:r>
              <a:rPr lang="en-AU" sz="2000" dirty="0"/>
              <a:t>security zones</a:t>
            </a:r>
            <a:r>
              <a:rPr lang="en-AU" dirty="0"/>
              <a:t>.</a:t>
            </a:r>
          </a:p>
        </p:txBody>
      </p:sp>
    </p:spTree>
    <p:extLst>
      <p:ext uri="{BB962C8B-B14F-4D97-AF65-F5344CB8AC3E}">
        <p14:creationId xmlns:p14="http://schemas.microsoft.com/office/powerpoint/2010/main" val="969438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Need to Know the PKIX and PKCS</a:t>
            </a:r>
            <a:br>
              <a:rPr lang="en-US" dirty="0"/>
            </a:br>
            <a:r>
              <a:rPr lang="en-US" dirty="0"/>
              <a:t>Standards</a:t>
            </a:r>
          </a:p>
        </p:txBody>
      </p:sp>
      <p:sp>
        <p:nvSpPr>
          <p:cNvPr id="4" name="Content Placeholder 3"/>
          <p:cNvSpPr>
            <a:spLocks noGrp="1"/>
          </p:cNvSpPr>
          <p:nvPr>
            <p:ph idx="1"/>
          </p:nvPr>
        </p:nvSpPr>
        <p:spPr>
          <a:xfrm>
            <a:off x="457200" y="2362200"/>
            <a:ext cx="8229600" cy="4343400"/>
          </a:xfrm>
        </p:spPr>
        <p:txBody>
          <a:bodyPr/>
          <a:lstStyle/>
          <a:p>
            <a:r>
              <a:rPr lang="en-US" dirty="0" smtClean="0"/>
              <a:t>If implementing </a:t>
            </a:r>
            <a:r>
              <a:rPr lang="en-US" dirty="0"/>
              <a:t>a private PKI to support secure services within your </a:t>
            </a:r>
            <a:r>
              <a:rPr lang="en-US" dirty="0" smtClean="0"/>
              <a:t>organization you </a:t>
            </a:r>
            <a:r>
              <a:rPr lang="en-US" dirty="0"/>
              <a:t>need </a:t>
            </a:r>
            <a:r>
              <a:rPr lang="en-US" dirty="0" smtClean="0"/>
              <a:t>to:</a:t>
            </a:r>
          </a:p>
          <a:p>
            <a:pPr lvl="1"/>
            <a:r>
              <a:rPr lang="en-US" dirty="0" smtClean="0"/>
              <a:t>Understand </a:t>
            </a:r>
            <a:r>
              <a:rPr lang="en-US" dirty="0"/>
              <a:t>what standards are out </a:t>
            </a:r>
            <a:r>
              <a:rPr lang="en-US" dirty="0" smtClean="0"/>
              <a:t>there</a:t>
            </a:r>
          </a:p>
          <a:p>
            <a:pPr lvl="1"/>
            <a:r>
              <a:rPr lang="en-US" dirty="0" smtClean="0"/>
              <a:t>Understand how </a:t>
            </a:r>
            <a:r>
              <a:rPr lang="en-US" dirty="0"/>
              <a:t>the decision to use a particular PKI implementation </a:t>
            </a:r>
            <a:r>
              <a:rPr lang="en-US" dirty="0" smtClean="0"/>
              <a:t>(homegrown </a:t>
            </a:r>
            <a:r>
              <a:rPr lang="en-US" dirty="0"/>
              <a:t>or commercial) may lead to incompatibilities with other certificate issuing </a:t>
            </a:r>
            <a:r>
              <a:rPr lang="en-US" dirty="0" smtClean="0"/>
              <a:t>entities</a:t>
            </a:r>
          </a:p>
          <a:p>
            <a:r>
              <a:rPr lang="en-US" dirty="0" smtClean="0"/>
              <a:t>Consider business-to-business </a:t>
            </a:r>
            <a:r>
              <a:rPr lang="en-US" dirty="0"/>
              <a:t>requirements when </a:t>
            </a:r>
            <a:r>
              <a:rPr lang="en-US" dirty="0" smtClean="0"/>
              <a:t>deciding </a:t>
            </a:r>
            <a:r>
              <a:rPr lang="en-US" dirty="0"/>
              <a:t>how to implement a PKI within your organization</a:t>
            </a:r>
            <a:r>
              <a:rPr lang="en-US" dirty="0" smtClean="0"/>
              <a:t>.</a:t>
            </a:r>
            <a:endParaRPr lang="en-US" dirty="0"/>
          </a:p>
        </p:txBody>
      </p:sp>
    </p:spTree>
    <p:extLst>
      <p:ext uri="{BB962C8B-B14F-4D97-AF65-F5344CB8AC3E}">
        <p14:creationId xmlns:p14="http://schemas.microsoft.com/office/powerpoint/2010/main" val="2898662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X.509</a:t>
            </a:r>
            <a:endParaRPr lang="en-US" dirty="0" smtClean="0"/>
          </a:p>
        </p:txBody>
      </p:sp>
      <p:sp>
        <p:nvSpPr>
          <p:cNvPr id="12291" name="Rectangle 3"/>
          <p:cNvSpPr>
            <a:spLocks noGrp="1" noChangeArrowheads="1"/>
          </p:cNvSpPr>
          <p:nvPr>
            <p:ph idx="1"/>
          </p:nvPr>
        </p:nvSpPr>
        <p:spPr>
          <a:xfrm>
            <a:off x="457200" y="1981200"/>
            <a:ext cx="8229600" cy="4267200"/>
          </a:xfrm>
        </p:spPr>
        <p:txBody>
          <a:bodyPr/>
          <a:lstStyle/>
          <a:p>
            <a:r>
              <a:rPr lang="en-US" dirty="0" smtClean="0"/>
              <a:t>A </a:t>
            </a:r>
            <a:r>
              <a:rPr lang="en-US" b="1" dirty="0" smtClean="0"/>
              <a:t>certificate</a:t>
            </a:r>
            <a:r>
              <a:rPr lang="en-US" dirty="0" smtClean="0"/>
              <a:t> </a:t>
            </a:r>
            <a:r>
              <a:rPr lang="en-US" dirty="0"/>
              <a:t>is merely a </a:t>
            </a:r>
            <a:r>
              <a:rPr lang="en-US" dirty="0" smtClean="0"/>
              <a:t>data structure </a:t>
            </a:r>
            <a:r>
              <a:rPr lang="en-US" dirty="0"/>
              <a:t>that binds a public key to subjects (unique names, DNS entries, </a:t>
            </a:r>
            <a:r>
              <a:rPr lang="en-US" dirty="0" smtClean="0"/>
              <a:t>or e-mails</a:t>
            </a:r>
            <a:r>
              <a:rPr lang="en-US" dirty="0"/>
              <a:t>) and is used to authenticate that a public key indeed belongs to </a:t>
            </a:r>
            <a:r>
              <a:rPr lang="en-US" dirty="0" smtClean="0"/>
              <a:t>the subject.</a:t>
            </a:r>
          </a:p>
          <a:p>
            <a:r>
              <a:rPr lang="en-US" b="1" dirty="0"/>
              <a:t>X.509</a:t>
            </a:r>
            <a:r>
              <a:rPr lang="en-US" dirty="0"/>
              <a:t> is the portion of the X.500 standard </a:t>
            </a:r>
            <a:r>
              <a:rPr lang="en-US" dirty="0" smtClean="0"/>
              <a:t>that addresses </a:t>
            </a:r>
            <a:r>
              <a:rPr lang="en-US" dirty="0"/>
              <a:t>the structure of certificates </a:t>
            </a:r>
            <a:r>
              <a:rPr lang="en-US" dirty="0" smtClean="0"/>
              <a:t>used for </a:t>
            </a:r>
            <a:r>
              <a:rPr lang="en-US" dirty="0"/>
              <a:t>authentication</a:t>
            </a:r>
            <a:r>
              <a:rPr lang="en-US" dirty="0" smtClean="0"/>
              <a:t>.</a:t>
            </a:r>
          </a:p>
          <a:p>
            <a:pPr lvl="1"/>
            <a:r>
              <a:rPr lang="en-US" dirty="0" smtClean="0"/>
              <a:t>Version 3 is the current version.</a:t>
            </a:r>
          </a:p>
        </p:txBody>
      </p:sp>
    </p:spTree>
    <p:extLst>
      <p:ext uri="{BB962C8B-B14F-4D97-AF65-F5344CB8AC3E}">
        <p14:creationId xmlns:p14="http://schemas.microsoft.com/office/powerpoint/2010/main" val="200409209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X.509 (</a:t>
            </a:r>
            <a:r>
              <a:rPr lang="en-US" i="1" dirty="0" smtClean="0"/>
              <a:t>continued</a:t>
            </a:r>
            <a:r>
              <a:rPr lang="en-US" dirty="0" smtClean="0"/>
              <a:t>)</a:t>
            </a:r>
          </a:p>
        </p:txBody>
      </p:sp>
      <p:sp>
        <p:nvSpPr>
          <p:cNvPr id="12291" name="Rectangle 3"/>
          <p:cNvSpPr>
            <a:spLocks noGrp="1" noChangeArrowheads="1"/>
          </p:cNvSpPr>
          <p:nvPr>
            <p:ph idx="1"/>
          </p:nvPr>
        </p:nvSpPr>
        <p:spPr>
          <a:xfrm>
            <a:off x="457200" y="1981200"/>
            <a:ext cx="8229600" cy="4267200"/>
          </a:xfrm>
        </p:spPr>
        <p:txBody>
          <a:bodyPr/>
          <a:lstStyle/>
          <a:p>
            <a:r>
              <a:rPr lang="en-US" dirty="0"/>
              <a:t>Certificates are used to encapsulate the information needed to authenticate an </a:t>
            </a:r>
            <a:r>
              <a:rPr lang="en-US" dirty="0" smtClean="0"/>
              <a:t>entity.</a:t>
            </a:r>
          </a:p>
          <a:p>
            <a:pPr lvl="1"/>
            <a:r>
              <a:rPr lang="en-US" dirty="0" smtClean="0"/>
              <a:t>The </a:t>
            </a:r>
            <a:r>
              <a:rPr lang="en-US" dirty="0"/>
              <a:t>X.509 specification defines a hierarchical </a:t>
            </a:r>
            <a:r>
              <a:rPr lang="en-US" dirty="0" smtClean="0"/>
              <a:t>certification structure </a:t>
            </a:r>
            <a:r>
              <a:rPr lang="en-US" dirty="0"/>
              <a:t>that relies on a root CA that is </a:t>
            </a:r>
            <a:r>
              <a:rPr lang="en-US" i="1" dirty="0"/>
              <a:t>self-certifying</a:t>
            </a:r>
            <a:r>
              <a:rPr lang="en-US" dirty="0"/>
              <a:t> (meaning it </a:t>
            </a:r>
            <a:r>
              <a:rPr lang="en-US" dirty="0" smtClean="0"/>
              <a:t>issues its </a:t>
            </a:r>
            <a:r>
              <a:rPr lang="en-US" dirty="0"/>
              <a:t>own certificate</a:t>
            </a:r>
            <a:r>
              <a:rPr lang="en-US" dirty="0" smtClean="0"/>
              <a:t>).</a:t>
            </a:r>
          </a:p>
          <a:p>
            <a:pPr lvl="1"/>
            <a:r>
              <a:rPr lang="en-US" dirty="0" smtClean="0"/>
              <a:t>All </a:t>
            </a:r>
            <a:r>
              <a:rPr lang="en-US" dirty="0"/>
              <a:t>other certificates can be traced back to such a </a:t>
            </a:r>
            <a:r>
              <a:rPr lang="en-US" dirty="0" smtClean="0"/>
              <a:t>root through </a:t>
            </a:r>
            <a:r>
              <a:rPr lang="en-US" dirty="0"/>
              <a:t>a </a:t>
            </a:r>
            <a:r>
              <a:rPr lang="en-US" i="1" dirty="0"/>
              <a:t>path</a:t>
            </a:r>
            <a:r>
              <a:rPr lang="en-US" dirty="0" smtClean="0"/>
              <a:t>.</a:t>
            </a:r>
          </a:p>
          <a:p>
            <a:pPr lvl="1"/>
            <a:r>
              <a:rPr lang="en-US" dirty="0" smtClean="0"/>
              <a:t>A </a:t>
            </a:r>
            <a:r>
              <a:rPr lang="en-US" dirty="0"/>
              <a:t>CA issues a certificate to a uniquely identifiable </a:t>
            </a:r>
            <a:r>
              <a:rPr lang="en-US" dirty="0" smtClean="0"/>
              <a:t>entity.</a:t>
            </a:r>
          </a:p>
        </p:txBody>
      </p:sp>
    </p:spTree>
    <p:extLst>
      <p:ext uri="{BB962C8B-B14F-4D97-AF65-F5344CB8AC3E}">
        <p14:creationId xmlns:p14="http://schemas.microsoft.com/office/powerpoint/2010/main" val="127034212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SSL/TLS</a:t>
            </a:r>
            <a:endParaRPr lang="en-US" dirty="0" smtClean="0"/>
          </a:p>
        </p:txBody>
      </p:sp>
      <p:sp>
        <p:nvSpPr>
          <p:cNvPr id="22531" name="Rectangle 3"/>
          <p:cNvSpPr>
            <a:spLocks noGrp="1" noChangeArrowheads="1"/>
          </p:cNvSpPr>
          <p:nvPr>
            <p:ph idx="1"/>
          </p:nvPr>
        </p:nvSpPr>
        <p:spPr>
          <a:xfrm>
            <a:off x="457200" y="1981200"/>
            <a:ext cx="8229600" cy="4572000"/>
          </a:xfrm>
        </p:spPr>
        <p:txBody>
          <a:bodyPr/>
          <a:lstStyle/>
          <a:p>
            <a:r>
              <a:rPr lang="en-US" altLang="en-US" b="1" dirty="0"/>
              <a:t>Secure Sockets Layer (SSL)</a:t>
            </a:r>
            <a:r>
              <a:rPr lang="en-US" altLang="en-US" dirty="0"/>
              <a:t> and </a:t>
            </a:r>
            <a:r>
              <a:rPr lang="en-US" altLang="en-US" b="1" dirty="0"/>
              <a:t>Transport Layer Security (TLS)</a:t>
            </a:r>
            <a:r>
              <a:rPr lang="en-US" altLang="en-US" dirty="0"/>
              <a:t> provide the </a:t>
            </a:r>
            <a:r>
              <a:rPr lang="en-US" altLang="en-US" dirty="0" smtClean="0"/>
              <a:t>most common </a:t>
            </a:r>
            <a:r>
              <a:rPr lang="en-US" altLang="en-US" dirty="0"/>
              <a:t>means of interacting with a PKI and </a:t>
            </a:r>
            <a:r>
              <a:rPr lang="en-US" altLang="en-US" dirty="0" smtClean="0"/>
              <a:t>certificates.</a:t>
            </a:r>
          </a:p>
          <a:p>
            <a:pPr lvl="1"/>
            <a:r>
              <a:rPr lang="en-US" altLang="en-US" dirty="0" smtClean="0"/>
              <a:t>They provide secure </a:t>
            </a:r>
            <a:r>
              <a:rPr lang="en-US" altLang="en-US" dirty="0"/>
              <a:t>connections between the client and server for exchanging </a:t>
            </a:r>
            <a:r>
              <a:rPr lang="en-US" altLang="en-US" dirty="0" smtClean="0"/>
              <a:t>information.</a:t>
            </a:r>
          </a:p>
          <a:p>
            <a:pPr lvl="1"/>
            <a:r>
              <a:rPr lang="en-US" altLang="en-US" dirty="0" smtClean="0"/>
              <a:t>They provide </a:t>
            </a:r>
            <a:r>
              <a:rPr lang="en-US" altLang="en-US" dirty="0"/>
              <a:t>server authentication (and optionally, client authentication</a:t>
            </a:r>
            <a:r>
              <a:rPr lang="en-US" altLang="en-US" dirty="0" smtClean="0"/>
              <a:t>) and information transfer confidentiality.</a:t>
            </a:r>
          </a:p>
        </p:txBody>
      </p:sp>
    </p:spTree>
    <p:extLst>
      <p:ext uri="{BB962C8B-B14F-4D97-AF65-F5344CB8AC3E}">
        <p14:creationId xmlns:p14="http://schemas.microsoft.com/office/powerpoint/2010/main" val="351909789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SSL/TLS (</a:t>
            </a:r>
            <a:r>
              <a:rPr lang="en-US" i="1" dirty="0" smtClean="0"/>
              <a:t>continued</a:t>
            </a:r>
            <a:r>
              <a:rPr lang="en-US" dirty="0" smtClean="0"/>
              <a:t>)</a:t>
            </a:r>
          </a:p>
        </p:txBody>
      </p:sp>
      <p:sp>
        <p:nvSpPr>
          <p:cNvPr id="22531" name="Rectangle 3"/>
          <p:cNvSpPr>
            <a:spLocks noGrp="1" noChangeArrowheads="1"/>
          </p:cNvSpPr>
          <p:nvPr>
            <p:ph idx="1"/>
          </p:nvPr>
        </p:nvSpPr>
        <p:spPr/>
        <p:txBody>
          <a:bodyPr/>
          <a:lstStyle/>
          <a:p>
            <a:r>
              <a:rPr lang="en-US" dirty="0" smtClean="0"/>
              <a:t>1996: TLS </a:t>
            </a:r>
            <a:r>
              <a:rPr lang="en-US" dirty="0"/>
              <a:t>working </a:t>
            </a:r>
            <a:r>
              <a:rPr lang="en-US" dirty="0" smtClean="0"/>
              <a:t>group was established by </a:t>
            </a:r>
            <a:r>
              <a:rPr lang="en-US" dirty="0"/>
              <a:t>the </a:t>
            </a:r>
            <a:r>
              <a:rPr lang="en-US" dirty="0" smtClean="0"/>
              <a:t>IETF.</a:t>
            </a:r>
            <a:endParaRPr lang="en-US" dirty="0"/>
          </a:p>
          <a:p>
            <a:pPr lvl="1"/>
            <a:r>
              <a:rPr lang="en-US" altLang="en-US" dirty="0"/>
              <a:t>Developed a standard transport layer security </a:t>
            </a:r>
            <a:r>
              <a:rPr lang="en-US" altLang="en-US" dirty="0" smtClean="0"/>
              <a:t>protocol</a:t>
            </a:r>
            <a:endParaRPr lang="en-US" altLang="en-US" dirty="0"/>
          </a:p>
          <a:p>
            <a:pPr lvl="1"/>
            <a:r>
              <a:rPr lang="en-US" altLang="en-US" dirty="0"/>
              <a:t>Used SSL version 3.0 as its basis and released RFC </a:t>
            </a:r>
            <a:r>
              <a:rPr lang="en-US" altLang="en-US" dirty="0" smtClean="0"/>
              <a:t>2246</a:t>
            </a:r>
            <a:endParaRPr lang="en-US" altLang="en-US" dirty="0"/>
          </a:p>
          <a:p>
            <a:pPr lvl="1"/>
            <a:r>
              <a:rPr lang="en-US" altLang="en-US" dirty="0" smtClean="0"/>
              <a:t>Published RFC 2712</a:t>
            </a:r>
          </a:p>
          <a:p>
            <a:r>
              <a:rPr lang="en-US" altLang="en-US" dirty="0" smtClean="0"/>
              <a:t>TLS </a:t>
            </a:r>
            <a:r>
              <a:rPr lang="en-US" altLang="en-US" dirty="0"/>
              <a:t>is a protocol that ensures privacy </a:t>
            </a:r>
            <a:r>
              <a:rPr lang="en-US" altLang="en-US" dirty="0" smtClean="0"/>
              <a:t>between communicating </a:t>
            </a:r>
            <a:r>
              <a:rPr lang="en-US" altLang="en-US" dirty="0"/>
              <a:t>applications and their users on the </a:t>
            </a:r>
            <a:r>
              <a:rPr lang="en-US" altLang="en-US" dirty="0" smtClean="0"/>
              <a:t>Internet.</a:t>
            </a:r>
          </a:p>
          <a:p>
            <a:r>
              <a:rPr lang="en-US" altLang="en-US" dirty="0" smtClean="0"/>
              <a:t>When </a:t>
            </a:r>
            <a:r>
              <a:rPr lang="en-US" altLang="en-US" dirty="0"/>
              <a:t>a </a:t>
            </a:r>
            <a:r>
              <a:rPr lang="en-US" altLang="en-US" dirty="0" smtClean="0"/>
              <a:t>server and </a:t>
            </a:r>
            <a:r>
              <a:rPr lang="en-US" altLang="en-US" dirty="0"/>
              <a:t>client communicate, TLS ensures that no third party can eavesdrop </a:t>
            </a:r>
            <a:r>
              <a:rPr lang="en-US" altLang="en-US" dirty="0" smtClean="0"/>
              <a:t>or tamper </a:t>
            </a:r>
            <a:r>
              <a:rPr lang="en-US" altLang="en-US" dirty="0"/>
              <a:t>with any </a:t>
            </a:r>
            <a:r>
              <a:rPr lang="en-US" altLang="en-US" dirty="0" smtClean="0"/>
              <a:t>message.</a:t>
            </a:r>
          </a:p>
        </p:txBody>
      </p:sp>
    </p:spTree>
    <p:extLst>
      <p:ext uri="{BB962C8B-B14F-4D97-AF65-F5344CB8AC3E}">
        <p14:creationId xmlns:p14="http://schemas.microsoft.com/office/powerpoint/2010/main" val="122687639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SSL/TLS (</a:t>
            </a:r>
            <a:r>
              <a:rPr lang="en-US" i="1" dirty="0" smtClean="0"/>
              <a:t>continued</a:t>
            </a:r>
            <a:r>
              <a:rPr lang="en-US" dirty="0" smtClean="0"/>
              <a:t>)</a:t>
            </a:r>
          </a:p>
        </p:txBody>
      </p:sp>
      <p:sp>
        <p:nvSpPr>
          <p:cNvPr id="22531" name="Rectangle 3"/>
          <p:cNvSpPr>
            <a:spLocks noGrp="1" noChangeArrowheads="1"/>
          </p:cNvSpPr>
          <p:nvPr>
            <p:ph idx="1"/>
          </p:nvPr>
        </p:nvSpPr>
        <p:spPr>
          <a:xfrm>
            <a:off x="457200" y="1981200"/>
            <a:ext cx="8229600" cy="4572000"/>
          </a:xfrm>
        </p:spPr>
        <p:txBody>
          <a:bodyPr/>
          <a:lstStyle/>
          <a:p>
            <a:r>
              <a:rPr lang="en-US" dirty="0"/>
              <a:t>TLS is composed of two </a:t>
            </a:r>
            <a:r>
              <a:rPr lang="en-US" dirty="0" smtClean="0"/>
              <a:t>parts.</a:t>
            </a:r>
          </a:p>
          <a:p>
            <a:pPr lvl="1"/>
            <a:r>
              <a:rPr lang="en-US" dirty="0" smtClean="0"/>
              <a:t>TLS </a:t>
            </a:r>
            <a:r>
              <a:rPr lang="en-US" dirty="0"/>
              <a:t>Record </a:t>
            </a:r>
            <a:r>
              <a:rPr lang="en-US" dirty="0" smtClean="0"/>
              <a:t>Protocol</a:t>
            </a:r>
          </a:p>
          <a:p>
            <a:pPr lvl="2"/>
            <a:r>
              <a:rPr lang="en-US" dirty="0" smtClean="0"/>
              <a:t>It provides </a:t>
            </a:r>
            <a:r>
              <a:rPr lang="en-US" dirty="0"/>
              <a:t>connection </a:t>
            </a:r>
            <a:r>
              <a:rPr lang="en-US" dirty="0" smtClean="0"/>
              <a:t>security by </a:t>
            </a:r>
            <a:r>
              <a:rPr lang="en-US" dirty="0"/>
              <a:t>using supported encryption </a:t>
            </a:r>
            <a:r>
              <a:rPr lang="en-US" dirty="0" smtClean="0"/>
              <a:t>methods.</a:t>
            </a:r>
          </a:p>
          <a:p>
            <a:pPr lvl="2"/>
            <a:r>
              <a:rPr lang="en-US" dirty="0" smtClean="0"/>
              <a:t>It can also be </a:t>
            </a:r>
            <a:r>
              <a:rPr lang="en-US" dirty="0"/>
              <a:t>used without encryption</a:t>
            </a:r>
            <a:r>
              <a:rPr lang="en-US" dirty="0" smtClean="0"/>
              <a:t>.</a:t>
            </a:r>
          </a:p>
          <a:p>
            <a:pPr lvl="1"/>
            <a:r>
              <a:rPr lang="en-US" dirty="0" smtClean="0"/>
              <a:t>TLS </a:t>
            </a:r>
            <a:r>
              <a:rPr lang="en-US" dirty="0"/>
              <a:t>Handshake Protocol</a:t>
            </a:r>
            <a:endParaRPr lang="en-US" dirty="0" smtClean="0"/>
          </a:p>
          <a:p>
            <a:pPr lvl="2"/>
            <a:r>
              <a:rPr lang="en-US" dirty="0" smtClean="0"/>
              <a:t>It allows </a:t>
            </a:r>
            <a:r>
              <a:rPr lang="en-US" dirty="0"/>
              <a:t>the </a:t>
            </a:r>
            <a:r>
              <a:rPr lang="en-US" dirty="0" smtClean="0"/>
              <a:t>server and </a:t>
            </a:r>
            <a:r>
              <a:rPr lang="en-US" dirty="0"/>
              <a:t>client to authenticate each other and to negotiate a session </a:t>
            </a:r>
            <a:r>
              <a:rPr lang="en-US" dirty="0" smtClean="0"/>
              <a:t>encryption algorithm </a:t>
            </a:r>
            <a:r>
              <a:rPr lang="en-US" dirty="0"/>
              <a:t>and cryptographic keys before data is exchanged</a:t>
            </a:r>
            <a:r>
              <a:rPr lang="en-US" dirty="0" smtClean="0"/>
              <a:t>.</a:t>
            </a:r>
          </a:p>
        </p:txBody>
      </p:sp>
    </p:spTree>
    <p:extLst>
      <p:ext uri="{BB962C8B-B14F-4D97-AF65-F5344CB8AC3E}">
        <p14:creationId xmlns:p14="http://schemas.microsoft.com/office/powerpoint/2010/main" val="388476387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SSL/TLS (</a:t>
            </a:r>
            <a:r>
              <a:rPr lang="en-US" i="1" dirty="0" smtClean="0"/>
              <a:t>continued</a:t>
            </a:r>
            <a:r>
              <a:rPr lang="en-US" dirty="0" smtClean="0"/>
              <a:t>)</a:t>
            </a:r>
          </a:p>
        </p:txBody>
      </p:sp>
      <p:sp>
        <p:nvSpPr>
          <p:cNvPr id="22531" name="Rectangle 3"/>
          <p:cNvSpPr>
            <a:spLocks noGrp="1" noChangeArrowheads="1"/>
          </p:cNvSpPr>
          <p:nvPr>
            <p:ph idx="1"/>
          </p:nvPr>
        </p:nvSpPr>
        <p:spPr>
          <a:xfrm>
            <a:off x="457200" y="1981200"/>
            <a:ext cx="8229600" cy="4572000"/>
          </a:xfrm>
        </p:spPr>
        <p:txBody>
          <a:bodyPr/>
          <a:lstStyle/>
          <a:p>
            <a:r>
              <a:rPr lang="en-US" altLang="en-US" dirty="0" smtClean="0">
                <a:ea typeface="ヒラギノ角ゴ Pro W3" pitchFamily="-112" charset="-128"/>
              </a:rPr>
              <a:t>TLS and SSL are </a:t>
            </a:r>
            <a:r>
              <a:rPr lang="en-US" altLang="en-US" dirty="0">
                <a:ea typeface="ヒラギノ角ゴ Pro W3" pitchFamily="-112" charset="-128"/>
              </a:rPr>
              <a:t>not </a:t>
            </a:r>
            <a:r>
              <a:rPr lang="en-US" altLang="en-US" dirty="0" smtClean="0">
                <a:ea typeface="ヒラギノ角ゴ Pro W3" pitchFamily="-112" charset="-128"/>
              </a:rPr>
              <a:t>interoperable.</a:t>
            </a:r>
          </a:p>
          <a:p>
            <a:pPr lvl="1"/>
            <a:r>
              <a:rPr lang="en-US" dirty="0" smtClean="0">
                <a:ea typeface="ヒラギノ角ゴ Pro W3" pitchFamily="-112" charset="-128"/>
              </a:rPr>
              <a:t>T</a:t>
            </a:r>
            <a:r>
              <a:rPr lang="en-US" dirty="0" smtClean="0"/>
              <a:t>he </a:t>
            </a:r>
            <a:r>
              <a:rPr lang="en-US" dirty="0"/>
              <a:t>TLS protocol </a:t>
            </a:r>
            <a:r>
              <a:rPr lang="en-US" dirty="0" smtClean="0"/>
              <a:t>contains </a:t>
            </a:r>
            <a:r>
              <a:rPr lang="en-US" dirty="0"/>
              <a:t>a mechanism that allows a TLS implementation to back down to SSL 3.0</a:t>
            </a:r>
            <a:r>
              <a:rPr lang="en-US" dirty="0" smtClean="0"/>
              <a:t>.</a:t>
            </a:r>
          </a:p>
          <a:p>
            <a:r>
              <a:rPr lang="en-US" dirty="0" smtClean="0"/>
              <a:t>Difference </a:t>
            </a:r>
            <a:r>
              <a:rPr lang="en-US" dirty="0"/>
              <a:t>between TLS and </a:t>
            </a:r>
            <a:r>
              <a:rPr lang="en-US" dirty="0" smtClean="0"/>
              <a:t>SSL is the </a:t>
            </a:r>
            <a:r>
              <a:rPr lang="en-US" dirty="0"/>
              <a:t>way they perform key expansion and message authentication </a:t>
            </a:r>
            <a:r>
              <a:rPr lang="en-US" dirty="0" smtClean="0"/>
              <a:t>computations.</a:t>
            </a:r>
          </a:p>
          <a:p>
            <a:r>
              <a:rPr lang="en-US" dirty="0">
                <a:ea typeface="ヒラギノ角ゴ Pro W3" pitchFamily="-111" charset="-128"/>
                <a:cs typeface="ヒラギノ角ゴ Pro W3" pitchFamily="-111" charset="-128"/>
              </a:rPr>
              <a:t>TLS </a:t>
            </a:r>
            <a:r>
              <a:rPr lang="en-US" dirty="0" smtClean="0">
                <a:ea typeface="ヒラギノ角ゴ Pro W3" pitchFamily="-111" charset="-128"/>
                <a:cs typeface="ヒラギノ角ゴ Pro W3" pitchFamily="-111" charset="-128"/>
              </a:rPr>
              <a:t>has </a:t>
            </a:r>
            <a:r>
              <a:rPr lang="en-US" dirty="0">
                <a:ea typeface="ヒラギノ角ゴ Pro W3" pitchFamily="-111" charset="-128"/>
                <a:cs typeface="ヒラギノ角ゴ Pro W3" pitchFamily="-111" charset="-128"/>
              </a:rPr>
              <a:t>potential vulnerabilities to a </a:t>
            </a:r>
            <a:r>
              <a:rPr lang="en-US" dirty="0" smtClean="0">
                <a:ea typeface="ヒラギノ角ゴ Pro W3" pitchFamily="-111" charset="-128"/>
                <a:cs typeface="ヒラギノ角ゴ Pro W3" pitchFamily="-111" charset="-128"/>
              </a:rPr>
              <a:t>man-in-the-middle attack.</a:t>
            </a:r>
          </a:p>
          <a:p>
            <a:pPr lvl="1"/>
            <a:r>
              <a:rPr lang="en-US" dirty="0">
                <a:ea typeface="ヒラギノ角ゴ Pro W3" pitchFamily="-111" charset="-128"/>
                <a:cs typeface="ヒラギノ角ゴ Pro W3" pitchFamily="-111" charset="-128"/>
              </a:rPr>
              <a:t>A highly skilled and </a:t>
            </a:r>
            <a:r>
              <a:rPr lang="en-US" dirty="0" smtClean="0">
                <a:ea typeface="ヒラギノ角ゴ Pro W3" pitchFamily="-111" charset="-128"/>
                <a:cs typeface="ヒラギノ角ゴ Pro W3" pitchFamily="-111" charset="-128"/>
              </a:rPr>
              <a:t>well-placed </a:t>
            </a:r>
            <a:r>
              <a:rPr lang="en-US" dirty="0">
                <a:ea typeface="ヒラギノ角ゴ Pro W3" pitchFamily="-111" charset="-128"/>
                <a:cs typeface="ヒラギノ角ゴ Pro W3" pitchFamily="-111" charset="-128"/>
              </a:rPr>
              <a:t>attacker can force TLS to operate at lower security levels</a:t>
            </a:r>
            <a:r>
              <a:rPr lang="en-US" dirty="0" smtClean="0">
                <a:ea typeface="ヒラギノ角ゴ Pro W3" pitchFamily="-111" charset="-128"/>
                <a:cs typeface="ヒラギノ角ゴ Pro W3" pitchFamily="-111" charset="-128"/>
              </a:rPr>
              <a:t>.</a:t>
            </a:r>
            <a:endParaRPr lang="en-US" altLang="en-US" dirty="0" smtClean="0"/>
          </a:p>
        </p:txBody>
      </p:sp>
    </p:spTree>
    <p:extLst>
      <p:ext uri="{BB962C8B-B14F-4D97-AF65-F5344CB8AC3E}">
        <p14:creationId xmlns:p14="http://schemas.microsoft.com/office/powerpoint/2010/main" val="349866365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US" dirty="0"/>
              <a:t>Figure 7.4 TLS Handshake Protocol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5524" y="1353379"/>
            <a:ext cx="6092952" cy="4361621"/>
          </a:xfrm>
          <a:prstGeom prst="rect">
            <a:avLst/>
          </a:prstGeom>
        </p:spPr>
      </p:pic>
    </p:spTree>
    <p:extLst>
      <p:ext uri="{BB962C8B-B14F-4D97-AF65-F5344CB8AC3E}">
        <p14:creationId xmlns:p14="http://schemas.microsoft.com/office/powerpoint/2010/main" val="3546247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Cipher Suites</a:t>
            </a:r>
          </a:p>
        </p:txBody>
      </p:sp>
      <p:sp>
        <p:nvSpPr>
          <p:cNvPr id="4" name="Content Placeholder 3"/>
          <p:cNvSpPr>
            <a:spLocks noGrp="1"/>
          </p:cNvSpPr>
          <p:nvPr>
            <p:ph idx="1"/>
          </p:nvPr>
        </p:nvSpPr>
        <p:spPr/>
        <p:txBody>
          <a:bodyPr/>
          <a:lstStyle/>
          <a:p>
            <a:r>
              <a:rPr lang="en-US" dirty="0"/>
              <a:t>The term </a:t>
            </a:r>
            <a:r>
              <a:rPr lang="en-US" i="1" dirty="0"/>
              <a:t>cipher suite</a:t>
            </a:r>
            <a:r>
              <a:rPr lang="en-US" dirty="0"/>
              <a:t> refers </a:t>
            </a:r>
            <a:r>
              <a:rPr lang="en-US" dirty="0" smtClean="0"/>
              <a:t>to an </a:t>
            </a:r>
            <a:r>
              <a:rPr lang="en-US" dirty="0"/>
              <a:t>arranged group of </a:t>
            </a:r>
            <a:r>
              <a:rPr lang="en-US" dirty="0" smtClean="0"/>
              <a:t>algorithms.</a:t>
            </a:r>
          </a:p>
          <a:p>
            <a:pPr lvl="1"/>
            <a:r>
              <a:rPr lang="en-US" dirty="0"/>
              <a:t>There is a wide range of ciphers, some old and some new, each with its own strengths and </a:t>
            </a:r>
            <a:r>
              <a:rPr lang="en-US" dirty="0" smtClean="0"/>
              <a:t>weaknesses.</a:t>
            </a:r>
          </a:p>
          <a:p>
            <a:pPr lvl="1"/>
            <a:r>
              <a:rPr lang="en-US" dirty="0" smtClean="0"/>
              <a:t>New </a:t>
            </a:r>
            <a:r>
              <a:rPr lang="en-US" dirty="0"/>
              <a:t>methods and computational abilities change the viability of ciphers</a:t>
            </a:r>
            <a:r>
              <a:rPr lang="en-US" dirty="0" smtClean="0"/>
              <a:t>.</a:t>
            </a:r>
          </a:p>
          <a:p>
            <a:pPr lvl="1"/>
            <a:r>
              <a:rPr lang="en-US" dirty="0" smtClean="0"/>
              <a:t>Ciphers </a:t>
            </a:r>
            <a:r>
              <a:rPr lang="en-US" dirty="0"/>
              <a:t>can become vulnerable to </a:t>
            </a:r>
            <a:r>
              <a:rPr lang="en-US" dirty="0" smtClean="0"/>
              <a:t>attacks.</a:t>
            </a:r>
          </a:p>
          <a:p>
            <a:pPr lvl="2"/>
            <a:r>
              <a:rPr lang="en-US" dirty="0" smtClean="0"/>
              <a:t>Not </a:t>
            </a:r>
            <a:r>
              <a:rPr lang="en-US" dirty="0"/>
              <a:t>all ciphers are still </a:t>
            </a:r>
            <a:r>
              <a:rPr lang="en-US" dirty="0" smtClean="0"/>
              <a:t>strong.</a:t>
            </a:r>
          </a:p>
        </p:txBody>
      </p:sp>
    </p:spTree>
    <p:extLst>
      <p:ext uri="{BB962C8B-B14F-4D97-AF65-F5344CB8AC3E}">
        <p14:creationId xmlns:p14="http://schemas.microsoft.com/office/powerpoint/2010/main" val="1756231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219200"/>
            <a:ext cx="3897085" cy="4984215"/>
          </a:xfrm>
          <a:prstGeom prst="rect">
            <a:avLst/>
          </a:prstGeom>
        </p:spPr>
      </p:pic>
    </p:spTree>
    <p:extLst>
      <p:ext uri="{BB962C8B-B14F-4D97-AF65-F5344CB8AC3E}">
        <p14:creationId xmlns:p14="http://schemas.microsoft.com/office/powerpoint/2010/main" val="3389781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5 Learning Resources</a:t>
            </a:r>
            <a:endParaRPr lang="en-AU" dirty="0"/>
          </a:p>
        </p:txBody>
      </p:sp>
      <p:sp>
        <p:nvSpPr>
          <p:cNvPr id="3" name="Content Placeholder 2"/>
          <p:cNvSpPr>
            <a:spLocks noGrp="1"/>
          </p:cNvSpPr>
          <p:nvPr>
            <p:ph idx="1"/>
          </p:nvPr>
        </p:nvSpPr>
        <p:spPr>
          <a:xfrm>
            <a:off x="457200" y="1981200"/>
            <a:ext cx="8458200" cy="4144963"/>
          </a:xfrm>
        </p:spPr>
        <p:txBody>
          <a:bodyPr/>
          <a:lstStyle/>
          <a:p>
            <a:pPr marL="0" indent="0">
              <a:buNone/>
            </a:pPr>
            <a:r>
              <a:rPr lang="en-AU" dirty="0"/>
              <a:t>Conklin et al. 2016, Principles of Computer Security: CompTIA Security+, </a:t>
            </a:r>
            <a:r>
              <a:rPr lang="en-AU" dirty="0" smtClean="0"/>
              <a:t>4th </a:t>
            </a:r>
            <a:r>
              <a:rPr lang="en-AU" dirty="0" err="1"/>
              <a:t>edn</a:t>
            </a:r>
            <a:r>
              <a:rPr lang="en-AU" dirty="0"/>
              <a:t>, Chapters 7 and 9.</a:t>
            </a:r>
          </a:p>
          <a:p>
            <a:pPr marL="0" indent="0">
              <a:buNone/>
            </a:pPr>
            <a:r>
              <a:rPr lang="en-AU" dirty="0"/>
              <a:t>The readings from the text for this section are </a:t>
            </a:r>
            <a:endParaRPr lang="en-AU" dirty="0" smtClean="0"/>
          </a:p>
          <a:p>
            <a:r>
              <a:rPr lang="en-AU" dirty="0" smtClean="0"/>
              <a:t>‘</a:t>
            </a:r>
            <a:r>
              <a:rPr lang="en-AU" dirty="0"/>
              <a:t>Chapter 7 – Standards and Protocols’ pp. 166-189 and</a:t>
            </a:r>
          </a:p>
          <a:p>
            <a:r>
              <a:rPr lang="en-AU" dirty="0"/>
              <a:t>‘Chapter 9 Network Fundamentals’ pp. 220-251. </a:t>
            </a:r>
          </a:p>
        </p:txBody>
      </p:sp>
    </p:spTree>
    <p:extLst>
      <p:ext uri="{BB962C8B-B14F-4D97-AF65-F5344CB8AC3E}">
        <p14:creationId xmlns:p14="http://schemas.microsoft.com/office/powerpoint/2010/main" val="2745885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Module 5 PKI Standards and Protocols and Network Fundamentals – Part 2</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75261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ISAKMP</a:t>
            </a:r>
            <a:endParaRPr lang="en-US" dirty="0" smtClean="0"/>
          </a:p>
        </p:txBody>
      </p:sp>
      <p:sp>
        <p:nvSpPr>
          <p:cNvPr id="12291" name="Rectangle 3"/>
          <p:cNvSpPr>
            <a:spLocks noGrp="1" noChangeArrowheads="1"/>
          </p:cNvSpPr>
          <p:nvPr>
            <p:ph idx="1"/>
          </p:nvPr>
        </p:nvSpPr>
        <p:spPr/>
        <p:txBody>
          <a:bodyPr/>
          <a:lstStyle/>
          <a:p>
            <a:r>
              <a:rPr lang="en-US" dirty="0"/>
              <a:t>The </a:t>
            </a:r>
            <a:r>
              <a:rPr lang="en-US" b="1" dirty="0"/>
              <a:t>Internet Security Association and Key </a:t>
            </a:r>
            <a:r>
              <a:rPr lang="en-US" b="1" dirty="0" smtClean="0"/>
              <a:t>Management Protocol </a:t>
            </a:r>
            <a:r>
              <a:rPr lang="en-US" b="1" dirty="0"/>
              <a:t>(ISAKMP)</a:t>
            </a:r>
            <a:r>
              <a:rPr lang="en-US" dirty="0"/>
              <a:t> provides a method for implementing a key exchange protocol and </a:t>
            </a:r>
            <a:r>
              <a:rPr lang="en-US" dirty="0" smtClean="0"/>
              <a:t>for negotiating </a:t>
            </a:r>
            <a:r>
              <a:rPr lang="en-US" dirty="0"/>
              <a:t>a security </a:t>
            </a:r>
            <a:r>
              <a:rPr lang="en-US" dirty="0" smtClean="0"/>
              <a:t>policy.</a:t>
            </a:r>
          </a:p>
          <a:p>
            <a:pPr lvl="1"/>
            <a:r>
              <a:rPr lang="en-US" dirty="0" smtClean="0"/>
              <a:t>It defines </a:t>
            </a:r>
            <a:r>
              <a:rPr lang="en-US" dirty="0"/>
              <a:t>procedures and packet </a:t>
            </a:r>
            <a:r>
              <a:rPr lang="en-US" dirty="0" smtClean="0"/>
              <a:t>formats to </a:t>
            </a:r>
            <a:r>
              <a:rPr lang="en-US" dirty="0"/>
              <a:t>negotiate, establish, modify, and delete </a:t>
            </a:r>
            <a:r>
              <a:rPr lang="en-US" dirty="0" smtClean="0"/>
              <a:t>security associates.</a:t>
            </a:r>
          </a:p>
          <a:p>
            <a:pPr lvl="1"/>
            <a:r>
              <a:rPr lang="en-US" dirty="0" smtClean="0"/>
              <a:t>It does not define implementation-specific </a:t>
            </a:r>
            <a:r>
              <a:rPr lang="en-US" dirty="0"/>
              <a:t>protocols, such as the key exchange protocol or hash functions</a:t>
            </a:r>
            <a:r>
              <a:rPr lang="en-US" dirty="0" smtClean="0"/>
              <a:t>.</a:t>
            </a:r>
            <a:endParaRPr lang="en-US" dirty="0"/>
          </a:p>
        </p:txBody>
      </p:sp>
    </p:spTree>
    <p:extLst>
      <p:ext uri="{BB962C8B-B14F-4D97-AF65-F5344CB8AC3E}">
        <p14:creationId xmlns:p14="http://schemas.microsoft.com/office/powerpoint/2010/main" val="330133078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ISAKMP </a:t>
            </a:r>
            <a:r>
              <a:rPr lang="en-US" dirty="0" smtClean="0"/>
              <a:t>(</a:t>
            </a:r>
            <a:r>
              <a:rPr lang="en-US" i="1" dirty="0" smtClean="0"/>
              <a:t>continued</a:t>
            </a:r>
            <a:r>
              <a:rPr lang="en-US" dirty="0" smtClean="0"/>
              <a:t>)</a:t>
            </a:r>
          </a:p>
        </p:txBody>
      </p:sp>
      <p:sp>
        <p:nvSpPr>
          <p:cNvPr id="27651" name="Rectangle 3"/>
          <p:cNvSpPr>
            <a:spLocks noGrp="1" noChangeArrowheads="1"/>
          </p:cNvSpPr>
          <p:nvPr>
            <p:ph idx="1"/>
          </p:nvPr>
        </p:nvSpPr>
        <p:spPr/>
        <p:txBody>
          <a:bodyPr/>
          <a:lstStyle/>
          <a:p>
            <a:r>
              <a:rPr lang="en-US" altLang="en-US" dirty="0" smtClean="0"/>
              <a:t>A </a:t>
            </a:r>
            <a:r>
              <a:rPr lang="en-US" altLang="en-US" i="1" dirty="0" smtClean="0"/>
              <a:t>security </a:t>
            </a:r>
            <a:r>
              <a:rPr lang="en-US" altLang="en-US" i="1" dirty="0"/>
              <a:t>association </a:t>
            </a:r>
            <a:r>
              <a:rPr lang="en-US" altLang="en-US" dirty="0"/>
              <a:t>(SA) is a relationship in </a:t>
            </a:r>
            <a:r>
              <a:rPr lang="en-US" altLang="en-US" dirty="0" smtClean="0"/>
              <a:t>which two </a:t>
            </a:r>
            <a:r>
              <a:rPr lang="en-US" altLang="en-US" dirty="0"/>
              <a:t>or more entities define how they will </a:t>
            </a:r>
            <a:r>
              <a:rPr lang="en-US" altLang="en-US" dirty="0" smtClean="0"/>
              <a:t>communicate securely.</a:t>
            </a:r>
          </a:p>
          <a:p>
            <a:r>
              <a:rPr lang="en-US" altLang="en-US" dirty="0" smtClean="0"/>
              <a:t>ISAKMP is </a:t>
            </a:r>
            <a:r>
              <a:rPr lang="en-US" altLang="en-US" dirty="0"/>
              <a:t>intended to support SAs at all layers of the network stack</a:t>
            </a:r>
            <a:r>
              <a:rPr lang="en-US" altLang="en-US" dirty="0" smtClean="0"/>
              <a:t>.</a:t>
            </a:r>
          </a:p>
          <a:p>
            <a:pPr lvl="1"/>
            <a:r>
              <a:rPr lang="en-US" altLang="en-US" dirty="0" smtClean="0"/>
              <a:t>Can </a:t>
            </a:r>
            <a:r>
              <a:rPr lang="en-US" altLang="en-US" dirty="0"/>
              <a:t>be implemented on the transport layer using TCP or </a:t>
            </a:r>
            <a:r>
              <a:rPr lang="en-US" altLang="en-US" dirty="0" smtClean="0"/>
              <a:t>User Datagram </a:t>
            </a:r>
            <a:r>
              <a:rPr lang="en-US" altLang="en-US" dirty="0"/>
              <a:t>Protocol (UDP</a:t>
            </a:r>
            <a:r>
              <a:rPr lang="en-US" altLang="en-US" dirty="0" smtClean="0"/>
              <a:t>)</a:t>
            </a:r>
          </a:p>
          <a:p>
            <a:pPr lvl="1"/>
            <a:r>
              <a:rPr lang="en-US" altLang="en-US" dirty="0" smtClean="0"/>
              <a:t>Can be implemented </a:t>
            </a:r>
            <a:r>
              <a:rPr lang="en-US" altLang="en-US" dirty="0"/>
              <a:t>on IP </a:t>
            </a:r>
            <a:r>
              <a:rPr lang="en-US" altLang="en-US" dirty="0" smtClean="0"/>
              <a:t>directly</a:t>
            </a:r>
          </a:p>
        </p:txBody>
      </p:sp>
    </p:spTree>
    <p:extLst>
      <p:ext uri="{BB962C8B-B14F-4D97-AF65-F5344CB8AC3E}">
        <p14:creationId xmlns:p14="http://schemas.microsoft.com/office/powerpoint/2010/main" val="256368312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ISAKMP </a:t>
            </a:r>
            <a:r>
              <a:rPr lang="en-US" dirty="0" smtClean="0"/>
              <a:t>(</a:t>
            </a:r>
            <a:r>
              <a:rPr lang="en-US" i="1" dirty="0" smtClean="0"/>
              <a:t>continued</a:t>
            </a:r>
            <a:r>
              <a:rPr lang="en-US" dirty="0" smtClean="0"/>
              <a:t>)</a:t>
            </a:r>
          </a:p>
        </p:txBody>
      </p:sp>
      <p:sp>
        <p:nvSpPr>
          <p:cNvPr id="27651" name="Rectangle 3"/>
          <p:cNvSpPr>
            <a:spLocks noGrp="1" noChangeArrowheads="1"/>
          </p:cNvSpPr>
          <p:nvPr>
            <p:ph idx="1"/>
          </p:nvPr>
        </p:nvSpPr>
        <p:spPr/>
        <p:txBody>
          <a:bodyPr/>
          <a:lstStyle/>
          <a:p>
            <a:r>
              <a:rPr lang="en-US" altLang="en-US" dirty="0"/>
              <a:t>Negotiation of an SA between servers occurs in two </a:t>
            </a:r>
            <a:r>
              <a:rPr lang="en-US" altLang="en-US" dirty="0" smtClean="0"/>
              <a:t>stages.</a:t>
            </a:r>
          </a:p>
          <a:p>
            <a:pPr lvl="1"/>
            <a:r>
              <a:rPr lang="en-US" altLang="en-US" dirty="0" smtClean="0"/>
              <a:t>First</a:t>
            </a:r>
            <a:r>
              <a:rPr lang="en-US" altLang="en-US" dirty="0"/>
              <a:t>, </a:t>
            </a:r>
            <a:r>
              <a:rPr lang="en-US" altLang="en-US" dirty="0" smtClean="0"/>
              <a:t>the entities </a:t>
            </a:r>
            <a:r>
              <a:rPr lang="en-US" altLang="en-US" dirty="0"/>
              <a:t>agree on how to secure negotiation messages (the ISAKMP SA</a:t>
            </a:r>
            <a:r>
              <a:rPr lang="en-US" altLang="en-US" dirty="0" smtClean="0"/>
              <a:t>).</a:t>
            </a:r>
          </a:p>
          <a:p>
            <a:pPr lvl="1"/>
            <a:r>
              <a:rPr lang="en-US" altLang="en-US" dirty="0" smtClean="0"/>
              <a:t>Once </a:t>
            </a:r>
            <a:r>
              <a:rPr lang="en-US" altLang="en-US" dirty="0"/>
              <a:t>the entities have secured their negotiation traffic, they then </a:t>
            </a:r>
            <a:r>
              <a:rPr lang="en-US" altLang="en-US" dirty="0" smtClean="0"/>
              <a:t>determine the </a:t>
            </a:r>
            <a:r>
              <a:rPr lang="en-US" altLang="en-US" dirty="0"/>
              <a:t>SAs for the protocols used for the remainder of their communications.</a:t>
            </a:r>
            <a:endParaRPr lang="en-US" altLang="en-US" dirty="0" smtClean="0"/>
          </a:p>
        </p:txBody>
      </p:sp>
    </p:spTree>
    <p:extLst>
      <p:ext uri="{BB962C8B-B14F-4D97-AF65-F5344CB8AC3E}">
        <p14:creationId xmlns:p14="http://schemas.microsoft.com/office/powerpoint/2010/main" val="208467225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5029200"/>
            <a:ext cx="7924800" cy="457200"/>
          </a:xfrm>
        </p:spPr>
        <p:txBody>
          <a:bodyPr/>
          <a:lstStyle/>
          <a:p>
            <a:r>
              <a:rPr lang="en-US" dirty="0"/>
              <a:t>Figure 7.5 ISAKMP header format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926" y="2133600"/>
            <a:ext cx="7262244" cy="2514600"/>
          </a:xfrm>
          <a:prstGeom prst="rect">
            <a:avLst/>
          </a:prstGeom>
        </p:spPr>
      </p:pic>
    </p:spTree>
    <p:extLst>
      <p:ext uri="{BB962C8B-B14F-4D97-AF65-F5344CB8AC3E}">
        <p14:creationId xmlns:p14="http://schemas.microsoft.com/office/powerpoint/2010/main" val="34677475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CMP</a:t>
            </a:r>
            <a:endParaRPr lang="en-US" dirty="0" smtClean="0"/>
          </a:p>
        </p:txBody>
      </p:sp>
      <p:sp>
        <p:nvSpPr>
          <p:cNvPr id="29699" name="Rectangle 3"/>
          <p:cNvSpPr>
            <a:spLocks noGrp="1" noChangeArrowheads="1"/>
          </p:cNvSpPr>
          <p:nvPr>
            <p:ph idx="1"/>
          </p:nvPr>
        </p:nvSpPr>
        <p:spPr>
          <a:xfrm>
            <a:off x="457200" y="1981200"/>
            <a:ext cx="8229600" cy="4419600"/>
          </a:xfrm>
        </p:spPr>
        <p:txBody>
          <a:bodyPr/>
          <a:lstStyle/>
          <a:p>
            <a:r>
              <a:rPr lang="en-US" altLang="en-US" dirty="0"/>
              <a:t>The PKIX Certificate Management Protocol (CMP) is specified in RFC </a:t>
            </a:r>
            <a:r>
              <a:rPr lang="en-US" altLang="en-US" dirty="0" smtClean="0"/>
              <a:t>4210.</a:t>
            </a:r>
          </a:p>
          <a:p>
            <a:pPr lvl="1"/>
            <a:r>
              <a:rPr lang="en-US" dirty="0" smtClean="0"/>
              <a:t>The protocol </a:t>
            </a:r>
            <a:r>
              <a:rPr lang="en-US" dirty="0"/>
              <a:t>defines the messages and operations required to provide certificate management services within the PKIX </a:t>
            </a:r>
            <a:r>
              <a:rPr lang="en-US" dirty="0" smtClean="0"/>
              <a:t>model.</a:t>
            </a:r>
            <a:endParaRPr lang="en-US" altLang="en-US" dirty="0" smtClean="0"/>
          </a:p>
          <a:p>
            <a:pPr lvl="1"/>
            <a:r>
              <a:rPr lang="en-US" altLang="en-US" dirty="0" smtClean="0"/>
              <a:t>It is part </a:t>
            </a:r>
            <a:r>
              <a:rPr lang="en-US" altLang="en-US" dirty="0"/>
              <a:t>of </a:t>
            </a:r>
            <a:r>
              <a:rPr lang="en-US" altLang="en-US" dirty="0" smtClean="0"/>
              <a:t>the IETF </a:t>
            </a:r>
            <a:r>
              <a:rPr lang="en-US" altLang="en-US" dirty="0"/>
              <a:t>PKIX </a:t>
            </a:r>
            <a:r>
              <a:rPr lang="en-US" altLang="en-US" dirty="0" smtClean="0"/>
              <a:t>effort and provides </a:t>
            </a:r>
            <a:r>
              <a:rPr lang="en-US" altLang="en-US" dirty="0"/>
              <a:t>a framework that works well with </a:t>
            </a:r>
            <a:r>
              <a:rPr lang="en-US" altLang="en-US" dirty="0" smtClean="0"/>
              <a:t>other standards (PKCS </a:t>
            </a:r>
            <a:r>
              <a:rPr lang="en-US" altLang="en-US" dirty="0"/>
              <a:t>#7 and PKCS #</a:t>
            </a:r>
            <a:r>
              <a:rPr lang="en-US" altLang="en-US" dirty="0" smtClean="0"/>
              <a:t>10).</a:t>
            </a:r>
          </a:p>
          <a:p>
            <a:pPr lvl="1"/>
            <a:r>
              <a:rPr lang="en-US" altLang="en-US" dirty="0" smtClean="0"/>
              <a:t>It provides the following certificate operations:</a:t>
            </a:r>
          </a:p>
          <a:p>
            <a:pPr lvl="2"/>
            <a:r>
              <a:rPr lang="en-US" altLang="en-US" dirty="0" smtClean="0"/>
              <a:t>CA establishment and certification </a:t>
            </a:r>
            <a:r>
              <a:rPr lang="en-US" altLang="en-US" dirty="0"/>
              <a:t>of an end-entity</a:t>
            </a:r>
            <a:endParaRPr lang="en-US" altLang="en-US" dirty="0" smtClean="0"/>
          </a:p>
        </p:txBody>
      </p:sp>
    </p:spTree>
    <p:extLst>
      <p:ext uri="{BB962C8B-B14F-4D97-AF65-F5344CB8AC3E}">
        <p14:creationId xmlns:p14="http://schemas.microsoft.com/office/powerpoint/2010/main" val="268701517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XKMS</a:t>
            </a:r>
          </a:p>
        </p:txBody>
      </p:sp>
      <p:sp>
        <p:nvSpPr>
          <p:cNvPr id="12291" name="Rectangle 3"/>
          <p:cNvSpPr>
            <a:spLocks noGrp="1" noChangeArrowheads="1"/>
          </p:cNvSpPr>
          <p:nvPr>
            <p:ph idx="1"/>
          </p:nvPr>
        </p:nvSpPr>
        <p:spPr/>
        <p:txBody>
          <a:bodyPr/>
          <a:lstStyle/>
          <a:p>
            <a:r>
              <a:rPr lang="en-US" dirty="0" smtClean="0"/>
              <a:t>Defines </a:t>
            </a:r>
            <a:r>
              <a:rPr lang="en-US" dirty="0"/>
              <a:t>services to manage </a:t>
            </a:r>
            <a:r>
              <a:rPr lang="en-US" dirty="0" smtClean="0"/>
              <a:t>PKI operations </a:t>
            </a:r>
            <a:r>
              <a:rPr lang="en-US" dirty="0"/>
              <a:t>within the Extensible Markup Language (</a:t>
            </a:r>
            <a:r>
              <a:rPr lang="en-US" dirty="0" smtClean="0"/>
              <a:t>XML) environment.</a:t>
            </a:r>
          </a:p>
          <a:p>
            <a:pPr lvl="1"/>
            <a:r>
              <a:rPr lang="en-US" dirty="0" smtClean="0"/>
              <a:t>Provides services </a:t>
            </a:r>
            <a:r>
              <a:rPr lang="en-US" dirty="0"/>
              <a:t>for handling PKI keys and certificates </a:t>
            </a:r>
            <a:r>
              <a:rPr lang="en-US" dirty="0" smtClean="0"/>
              <a:t>automatically</a:t>
            </a:r>
          </a:p>
          <a:p>
            <a:pPr lvl="1"/>
            <a:r>
              <a:rPr lang="en-US" dirty="0"/>
              <a:t>Developed by the World Wide Web Consortium (</a:t>
            </a:r>
            <a:r>
              <a:rPr lang="en-US" dirty="0" smtClean="0"/>
              <a:t>W3C)</a:t>
            </a:r>
          </a:p>
          <a:p>
            <a:pPr lvl="1"/>
            <a:r>
              <a:rPr lang="en-US" dirty="0" smtClean="0"/>
              <a:t>Intended </a:t>
            </a:r>
            <a:r>
              <a:rPr lang="en-US" dirty="0"/>
              <a:t>to simplify integration of PKIs and management of certificates </a:t>
            </a:r>
            <a:r>
              <a:rPr lang="en-US" dirty="0" smtClean="0"/>
              <a:t>in applications</a:t>
            </a:r>
          </a:p>
          <a:p>
            <a:pPr lvl="1"/>
            <a:r>
              <a:rPr lang="en-US" dirty="0" smtClean="0"/>
              <a:t>Responds </a:t>
            </a:r>
            <a:r>
              <a:rPr lang="en-US" dirty="0"/>
              <a:t>to problems of authentication and verification of electronic </a:t>
            </a:r>
            <a:r>
              <a:rPr lang="en-US" dirty="0" smtClean="0"/>
              <a:t>signatures</a:t>
            </a:r>
          </a:p>
          <a:p>
            <a:pPr lvl="1"/>
            <a:r>
              <a:rPr lang="en-US" dirty="0" smtClean="0"/>
              <a:t>Allows </a:t>
            </a:r>
            <a:r>
              <a:rPr lang="en-US" dirty="0"/>
              <a:t>certificates to be managed, registered, or </a:t>
            </a:r>
            <a:r>
              <a:rPr lang="en-US" dirty="0" smtClean="0"/>
              <a:t>revoked</a:t>
            </a:r>
          </a:p>
        </p:txBody>
      </p:sp>
    </p:spTree>
    <p:extLst>
      <p:ext uri="{BB962C8B-B14F-4D97-AF65-F5344CB8AC3E}">
        <p14:creationId xmlns:p14="http://schemas.microsoft.com/office/powerpoint/2010/main" val="418614988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XKMS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dirty="0"/>
              <a:t>XKMS services reside on a separate server that interacts with an established </a:t>
            </a:r>
            <a:r>
              <a:rPr lang="en-US" dirty="0" smtClean="0"/>
              <a:t>PKI.</a:t>
            </a:r>
          </a:p>
          <a:p>
            <a:pPr lvl="1"/>
            <a:r>
              <a:rPr lang="en-US" dirty="0" smtClean="0"/>
              <a:t>The </a:t>
            </a:r>
            <a:r>
              <a:rPr lang="en-US" dirty="0"/>
              <a:t>services are accessible via a simple XML protocol. </a:t>
            </a:r>
            <a:endParaRPr lang="en-US" dirty="0" smtClean="0"/>
          </a:p>
          <a:p>
            <a:pPr lvl="1"/>
            <a:r>
              <a:rPr lang="en-US" dirty="0" smtClean="0"/>
              <a:t>Developers </a:t>
            </a:r>
            <a:r>
              <a:rPr lang="en-US" dirty="0"/>
              <a:t>can rely on the XKMS services, making it less complex to interface </a:t>
            </a:r>
            <a:r>
              <a:rPr lang="en-US" dirty="0" smtClean="0"/>
              <a:t>with the </a:t>
            </a:r>
            <a:r>
              <a:rPr lang="en-US" dirty="0"/>
              <a:t>PKI. </a:t>
            </a:r>
            <a:endParaRPr lang="en-US" dirty="0" smtClean="0"/>
          </a:p>
          <a:p>
            <a:pPr lvl="1"/>
            <a:r>
              <a:rPr lang="en-US" dirty="0" smtClean="0"/>
              <a:t>The </a:t>
            </a:r>
            <a:r>
              <a:rPr lang="en-US" dirty="0"/>
              <a:t>services provide for retrieving key information (owner, </a:t>
            </a:r>
            <a:r>
              <a:rPr lang="en-US" dirty="0" smtClean="0"/>
              <a:t>key value</a:t>
            </a:r>
            <a:r>
              <a:rPr lang="en-US" dirty="0"/>
              <a:t>, key issuer, and the like) and key management (such as key registration </a:t>
            </a:r>
            <a:r>
              <a:rPr lang="en-US" dirty="0" smtClean="0"/>
              <a:t>and revocation).</a:t>
            </a:r>
          </a:p>
        </p:txBody>
      </p:sp>
    </p:spTree>
    <p:extLst>
      <p:ext uri="{BB962C8B-B14F-4D97-AF65-F5344CB8AC3E}">
        <p14:creationId xmlns:p14="http://schemas.microsoft.com/office/powerpoint/2010/main" val="193944671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XKMS (</a:t>
            </a:r>
            <a:r>
              <a:rPr lang="en-US" i="1" dirty="0" smtClean="0"/>
              <a:t>continued</a:t>
            </a:r>
            <a:r>
              <a:rPr lang="en-US" dirty="0" smtClean="0"/>
              <a:t>)</a:t>
            </a:r>
          </a:p>
        </p:txBody>
      </p:sp>
      <p:sp>
        <p:nvSpPr>
          <p:cNvPr id="31747" name="Rectangle 3"/>
          <p:cNvSpPr>
            <a:spLocks noGrp="1" noChangeArrowheads="1"/>
          </p:cNvSpPr>
          <p:nvPr>
            <p:ph idx="1"/>
          </p:nvPr>
        </p:nvSpPr>
        <p:spPr/>
        <p:txBody>
          <a:bodyPr/>
          <a:lstStyle/>
          <a:p>
            <a:r>
              <a:rPr lang="en-US" altLang="en-US" dirty="0" smtClean="0"/>
              <a:t>XKMS functions on three tiers of service:</a:t>
            </a:r>
          </a:p>
          <a:p>
            <a:pPr lvl="1"/>
            <a:r>
              <a:rPr lang="en-US" altLang="en-US" dirty="0" smtClean="0"/>
              <a:t>Tier 0 provides a means of retrieving key information by embedding references to the key within the XML signature.</a:t>
            </a:r>
          </a:p>
          <a:p>
            <a:pPr lvl="1"/>
            <a:r>
              <a:rPr lang="en-US" altLang="en-US" dirty="0" smtClean="0"/>
              <a:t>Tier 1 is called the locate service because it locates the appropriate key information for the client.</a:t>
            </a:r>
          </a:p>
          <a:p>
            <a:pPr lvl="1"/>
            <a:r>
              <a:rPr lang="en-US" altLang="en-US" dirty="0" smtClean="0"/>
              <a:t>Tier 2 is called the validate service.</a:t>
            </a:r>
          </a:p>
          <a:p>
            <a:r>
              <a:rPr lang="en-US" altLang="en-US" dirty="0" smtClean="0"/>
              <a:t>It is possible to define other tiers of service.</a:t>
            </a:r>
          </a:p>
          <a:p>
            <a:pPr lvl="1"/>
            <a:r>
              <a:rPr lang="en-US" altLang="en-US" dirty="0" smtClean="0"/>
              <a:t>Tiers 3 (an assertion service) and tier 4 (an assertion status service) are mentioned in the defining XKMS specification, but they are not defined. </a:t>
            </a:r>
          </a:p>
        </p:txBody>
      </p:sp>
    </p:spTree>
    <p:extLst>
      <p:ext uri="{BB962C8B-B14F-4D97-AF65-F5344CB8AC3E}">
        <p14:creationId xmlns:p14="http://schemas.microsoft.com/office/powerpoint/2010/main" val="167365911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029200"/>
            <a:ext cx="7924800" cy="457200"/>
          </a:xfrm>
        </p:spPr>
        <p:txBody>
          <a:bodyPr/>
          <a:lstStyle/>
          <a:p>
            <a:r>
              <a:rPr lang="fr-FR" dirty="0"/>
              <a:t>Figure 7.6 XKMS tier 0 retrieval</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7095" y="2286000"/>
            <a:ext cx="6229809" cy="2182368"/>
          </a:xfrm>
          <a:prstGeom prst="rect">
            <a:avLst/>
          </a:prstGeom>
        </p:spPr>
      </p:pic>
    </p:spTree>
    <p:extLst>
      <p:ext uri="{BB962C8B-B14F-4D97-AF65-F5344CB8AC3E}">
        <p14:creationId xmlns:p14="http://schemas.microsoft.com/office/powerpoint/2010/main" val="43401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PKI Standards and Protocols</a:t>
            </a:r>
          </a:p>
        </p:txBody>
      </p:sp>
      <p:sp>
        <p:nvSpPr>
          <p:cNvPr id="2051" name="Rectangle 3"/>
          <p:cNvSpPr>
            <a:spLocks noGrp="1" noChangeArrowheads="1"/>
          </p:cNvSpPr>
          <p:nvPr>
            <p:ph type="subTitle" idx="1"/>
          </p:nvPr>
        </p:nvSpPr>
        <p:spPr/>
        <p:txBody>
          <a:bodyPr/>
          <a:lstStyle/>
          <a:p>
            <a:r>
              <a:rPr lang="en-US" altLang="en-US" dirty="0" smtClean="0"/>
              <a:t>Chapter 7</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2220" y="2520696"/>
            <a:ext cx="4099560" cy="2737104"/>
          </a:xfrm>
          <a:prstGeom prst="rect">
            <a:avLst/>
          </a:prstGeom>
        </p:spPr>
      </p:pic>
    </p:spTree>
    <p:extLst>
      <p:ext uri="{BB962C8B-B14F-4D97-AF65-F5344CB8AC3E}">
        <p14:creationId xmlns:p14="http://schemas.microsoft.com/office/powerpoint/2010/main" val="3263524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257800"/>
            <a:ext cx="7924800" cy="457200"/>
          </a:xfrm>
        </p:spPr>
        <p:txBody>
          <a:bodyPr/>
          <a:lstStyle/>
          <a:p>
            <a:r>
              <a:rPr lang="en-US" dirty="0"/>
              <a:t>Figure 7.7 XKMS tier 1 locate service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820" y="2057400"/>
            <a:ext cx="7361836" cy="2590800"/>
          </a:xfrm>
          <a:prstGeom prst="rect">
            <a:avLst/>
          </a:prstGeom>
        </p:spPr>
      </p:pic>
    </p:spTree>
    <p:extLst>
      <p:ext uri="{BB962C8B-B14F-4D97-AF65-F5344CB8AC3E}">
        <p14:creationId xmlns:p14="http://schemas.microsoft.com/office/powerpoint/2010/main" val="8439375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105400"/>
            <a:ext cx="7924800" cy="457200"/>
          </a:xfrm>
        </p:spPr>
        <p:txBody>
          <a:bodyPr/>
          <a:lstStyle/>
          <a:p>
            <a:r>
              <a:rPr lang="en-US" dirty="0"/>
              <a:t> Figure 7.8 XKMS tier 2 validate service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2209800"/>
            <a:ext cx="7388805" cy="2286000"/>
          </a:xfrm>
          <a:prstGeom prst="rect">
            <a:avLst/>
          </a:prstGeom>
        </p:spPr>
      </p:pic>
    </p:spTree>
    <p:extLst>
      <p:ext uri="{BB962C8B-B14F-4D97-AF65-F5344CB8AC3E}">
        <p14:creationId xmlns:p14="http://schemas.microsoft.com/office/powerpoint/2010/main" val="18359334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S/MIME</a:t>
            </a:r>
          </a:p>
        </p:txBody>
      </p:sp>
      <p:sp>
        <p:nvSpPr>
          <p:cNvPr id="35843" name="Rectangle 3"/>
          <p:cNvSpPr>
            <a:spLocks noGrp="1" noChangeArrowheads="1"/>
          </p:cNvSpPr>
          <p:nvPr>
            <p:ph idx="1"/>
          </p:nvPr>
        </p:nvSpPr>
        <p:spPr/>
        <p:txBody>
          <a:bodyPr/>
          <a:lstStyle/>
          <a:p>
            <a:r>
              <a:rPr lang="en-US" altLang="en-US" dirty="0"/>
              <a:t>The </a:t>
            </a:r>
            <a:r>
              <a:rPr lang="en-US" altLang="en-US" b="1" dirty="0"/>
              <a:t>Secure/Multipurpose Internet Mail Extensions (S/MIME)</a:t>
            </a:r>
            <a:r>
              <a:rPr lang="en-US" altLang="en-US" dirty="0"/>
              <a:t> message specification is an extension to the MIME standard that provides a way to </a:t>
            </a:r>
            <a:r>
              <a:rPr lang="en-US" altLang="en-US" dirty="0" smtClean="0"/>
              <a:t>send and </a:t>
            </a:r>
            <a:r>
              <a:rPr lang="en-US" altLang="en-US" dirty="0"/>
              <a:t>receive signed and encrypted MIME data</a:t>
            </a:r>
            <a:r>
              <a:rPr lang="en-US" altLang="en-US" dirty="0" smtClean="0"/>
              <a:t>.</a:t>
            </a:r>
          </a:p>
          <a:p>
            <a:pPr lvl="1"/>
            <a:r>
              <a:rPr lang="en-US" altLang="en-US" dirty="0" smtClean="0"/>
              <a:t>S/MIME has undergone several revisions with the most recent completed in 2004 by IETF and it requires the use of Advanced Encryption Standard (AES).</a:t>
            </a:r>
          </a:p>
          <a:p>
            <a:pPr lvl="1"/>
            <a:r>
              <a:rPr lang="en-US" altLang="en-US" dirty="0" smtClean="0"/>
              <a:t>Frequent changes have made the S/MIME standard difficult to implement </a:t>
            </a:r>
            <a:r>
              <a:rPr lang="en-US" dirty="0">
                <a:ea typeface="ヒラギノ角ゴ Pro W3" pitchFamily="-111" charset="-128"/>
                <a:cs typeface="ヒラギノ角ゴ Pro W3" pitchFamily="-111" charset="-128"/>
              </a:rPr>
              <a:t>until </a:t>
            </a:r>
            <a:r>
              <a:rPr lang="en-US" dirty="0" smtClean="0">
                <a:ea typeface="ヒラギノ角ゴ Pro W3" pitchFamily="-111" charset="-128"/>
                <a:cs typeface="ヒラギノ角ゴ Pro W3" pitchFamily="-111" charset="-128"/>
              </a:rPr>
              <a:t>v3.</a:t>
            </a:r>
            <a:endParaRPr lang="en-US" altLang="en-US" dirty="0" smtClean="0"/>
          </a:p>
        </p:txBody>
      </p:sp>
    </p:spTree>
    <p:extLst>
      <p:ext uri="{BB962C8B-B14F-4D97-AF65-F5344CB8AC3E}">
        <p14:creationId xmlns:p14="http://schemas.microsoft.com/office/powerpoint/2010/main" val="254833463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IETF S/MIME History</a:t>
            </a:r>
          </a:p>
        </p:txBody>
      </p:sp>
      <p:sp>
        <p:nvSpPr>
          <p:cNvPr id="3" name="Content Placeholder 2"/>
          <p:cNvSpPr>
            <a:spLocks noGrp="1"/>
          </p:cNvSpPr>
          <p:nvPr>
            <p:ph idx="1"/>
          </p:nvPr>
        </p:nvSpPr>
        <p:spPr/>
        <p:txBody>
          <a:bodyPr/>
          <a:lstStyle/>
          <a:p>
            <a:r>
              <a:rPr lang="en-US" dirty="0" smtClean="0"/>
              <a:t>S/MIME </a:t>
            </a:r>
            <a:r>
              <a:rPr lang="en-US" dirty="0"/>
              <a:t>v2 specifications </a:t>
            </a:r>
            <a:r>
              <a:rPr lang="en-US" dirty="0" smtClean="0"/>
              <a:t>lacked </a:t>
            </a:r>
            <a:r>
              <a:rPr lang="en-US" dirty="0"/>
              <a:t>many security features required by </a:t>
            </a:r>
            <a:r>
              <a:rPr lang="en-US" dirty="0" smtClean="0"/>
              <a:t>the Department </a:t>
            </a:r>
            <a:r>
              <a:rPr lang="en-US" dirty="0"/>
              <a:t>of Defense (DoD) for use by the military</a:t>
            </a:r>
            <a:r>
              <a:rPr lang="en-US" dirty="0" smtClean="0"/>
              <a:t>.</a:t>
            </a:r>
          </a:p>
          <a:p>
            <a:r>
              <a:rPr lang="en-US" dirty="0"/>
              <a:t>S/MIME </a:t>
            </a:r>
            <a:r>
              <a:rPr lang="en-US" dirty="0" smtClean="0"/>
              <a:t>v3:</a:t>
            </a:r>
          </a:p>
          <a:p>
            <a:pPr lvl="1"/>
            <a:r>
              <a:rPr lang="en-US" dirty="0" smtClean="0"/>
              <a:t>Preserved backward </a:t>
            </a:r>
            <a:r>
              <a:rPr lang="en-US" dirty="0"/>
              <a:t>compatibility between </a:t>
            </a:r>
            <a:r>
              <a:rPr lang="en-US" dirty="0" smtClean="0"/>
              <a:t>S/MIME </a:t>
            </a:r>
            <a:r>
              <a:rPr lang="en-US" dirty="0"/>
              <a:t>v3 and </a:t>
            </a:r>
            <a:r>
              <a:rPr lang="en-US" dirty="0" smtClean="0"/>
              <a:t>v2</a:t>
            </a:r>
          </a:p>
          <a:p>
            <a:pPr lvl="1"/>
            <a:r>
              <a:rPr lang="en-US" dirty="0" smtClean="0"/>
              <a:t>Mandated a </a:t>
            </a:r>
            <a:r>
              <a:rPr lang="en-US" dirty="0"/>
              <a:t>minimum set of cryptographic </a:t>
            </a:r>
            <a:r>
              <a:rPr lang="en-US" dirty="0" smtClean="0"/>
              <a:t>algorithms</a:t>
            </a:r>
            <a:endParaRPr lang="en-US" dirty="0"/>
          </a:p>
        </p:txBody>
      </p:sp>
    </p:spTree>
    <p:extLst>
      <p:ext uri="{BB962C8B-B14F-4D97-AF65-F5344CB8AC3E}">
        <p14:creationId xmlns:p14="http://schemas.microsoft.com/office/powerpoint/2010/main" val="3270821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IETF S/MIME v3 Specifications</a:t>
            </a:r>
            <a:endParaRPr lang="en-US" dirty="0" smtClean="0"/>
          </a:p>
        </p:txBody>
      </p:sp>
      <p:sp>
        <p:nvSpPr>
          <p:cNvPr id="12291" name="Rectangle 3"/>
          <p:cNvSpPr>
            <a:spLocks noGrp="1" noChangeArrowheads="1"/>
          </p:cNvSpPr>
          <p:nvPr>
            <p:ph idx="1"/>
          </p:nvPr>
        </p:nvSpPr>
        <p:spPr/>
        <p:txBody>
          <a:bodyPr/>
          <a:lstStyle/>
          <a:p>
            <a:r>
              <a:rPr lang="en-US" dirty="0"/>
              <a:t>Building upon the original work by the IMC-organized group, the IETF </a:t>
            </a:r>
            <a:r>
              <a:rPr lang="en-US" dirty="0" smtClean="0"/>
              <a:t>has worked </a:t>
            </a:r>
            <a:r>
              <a:rPr lang="en-US" dirty="0"/>
              <a:t>hard to enhance the S/MIME v3 </a:t>
            </a:r>
            <a:r>
              <a:rPr lang="en-US" dirty="0" smtClean="0"/>
              <a:t>specifications.</a:t>
            </a:r>
          </a:p>
          <a:p>
            <a:pPr lvl="1"/>
            <a:r>
              <a:rPr lang="en-US" dirty="0" smtClean="0"/>
              <a:t>The </a:t>
            </a:r>
            <a:r>
              <a:rPr lang="en-US" dirty="0"/>
              <a:t>ultimate </a:t>
            </a:r>
            <a:r>
              <a:rPr lang="en-US" dirty="0" smtClean="0"/>
              <a:t>goal is </a:t>
            </a:r>
            <a:r>
              <a:rPr lang="en-US" dirty="0"/>
              <a:t>to have the S/MIME v3 specifications receive recognition as an </a:t>
            </a:r>
            <a:r>
              <a:rPr lang="en-US" dirty="0" smtClean="0"/>
              <a:t>Internet standard.</a:t>
            </a:r>
          </a:p>
          <a:p>
            <a:pPr lvl="1"/>
            <a:r>
              <a:rPr lang="en-US" dirty="0" smtClean="0"/>
              <a:t>The </a:t>
            </a:r>
            <a:r>
              <a:rPr lang="en-US" dirty="0"/>
              <a:t>current IETF S/MIME v3 set of specifications </a:t>
            </a:r>
            <a:r>
              <a:rPr lang="en-US" dirty="0" smtClean="0"/>
              <a:t>includes:</a:t>
            </a:r>
          </a:p>
          <a:p>
            <a:pPr lvl="2"/>
            <a:r>
              <a:rPr lang="en-US" dirty="0" smtClean="0"/>
              <a:t>Cryptographic </a:t>
            </a:r>
            <a:r>
              <a:rPr lang="en-US" dirty="0"/>
              <a:t>Message Syntax (</a:t>
            </a:r>
            <a:r>
              <a:rPr lang="en-US" dirty="0" smtClean="0"/>
              <a:t>CMS)</a:t>
            </a:r>
          </a:p>
          <a:p>
            <a:pPr lvl="2"/>
            <a:r>
              <a:rPr lang="en-US" dirty="0" smtClean="0"/>
              <a:t>S/MIME </a:t>
            </a:r>
            <a:r>
              <a:rPr lang="en-US" dirty="0"/>
              <a:t>v3 message </a:t>
            </a:r>
            <a:r>
              <a:rPr lang="en-US" dirty="0" smtClean="0"/>
              <a:t>specification</a:t>
            </a:r>
          </a:p>
          <a:p>
            <a:pPr lvl="2"/>
            <a:r>
              <a:rPr lang="en-US" dirty="0" smtClean="0"/>
              <a:t>S/MIME </a:t>
            </a:r>
            <a:r>
              <a:rPr lang="en-US" dirty="0"/>
              <a:t>v3 certificate-handling </a:t>
            </a:r>
            <a:r>
              <a:rPr lang="en-US" dirty="0" smtClean="0"/>
              <a:t>specification</a:t>
            </a:r>
          </a:p>
          <a:p>
            <a:pPr lvl="2"/>
            <a:r>
              <a:rPr lang="en-US" dirty="0" smtClean="0"/>
              <a:t>Enhanced </a:t>
            </a:r>
            <a:r>
              <a:rPr lang="en-US" dirty="0"/>
              <a:t>security services (ESS) for </a:t>
            </a:r>
            <a:r>
              <a:rPr lang="en-US" dirty="0" smtClean="0"/>
              <a:t>S/MIME</a:t>
            </a:r>
          </a:p>
        </p:txBody>
      </p:sp>
    </p:spTree>
    <p:extLst>
      <p:ext uri="{BB962C8B-B14F-4D97-AF65-F5344CB8AC3E}">
        <p14:creationId xmlns:p14="http://schemas.microsoft.com/office/powerpoint/2010/main" val="106005142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IETF S/MIME v3 </a:t>
            </a:r>
            <a:r>
              <a:rPr lang="en-US" dirty="0" smtClean="0"/>
              <a:t>Specifications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pPr marL="514350" indent="-457200"/>
            <a:r>
              <a:rPr lang="en-US" dirty="0"/>
              <a:t>The CMS defines a standard syntax for transmitting </a:t>
            </a:r>
            <a:r>
              <a:rPr lang="en-US" dirty="0" smtClean="0"/>
              <a:t>cryptographic information </a:t>
            </a:r>
            <a:r>
              <a:rPr lang="en-US" dirty="0"/>
              <a:t>about contents of a protected message</a:t>
            </a:r>
            <a:r>
              <a:rPr lang="en-US" dirty="0" smtClean="0"/>
              <a:t>.</a:t>
            </a:r>
          </a:p>
          <a:p>
            <a:pPr marL="914400" lvl="1" indent="-457200"/>
            <a:r>
              <a:rPr lang="en-US" dirty="0" smtClean="0"/>
              <a:t>The </a:t>
            </a:r>
            <a:r>
              <a:rPr lang="en-US" dirty="0"/>
              <a:t>CMS specification was </a:t>
            </a:r>
            <a:r>
              <a:rPr lang="en-US" dirty="0" smtClean="0"/>
              <a:t>enhanced by </a:t>
            </a:r>
            <a:r>
              <a:rPr lang="en-US" dirty="0"/>
              <a:t>the IETF S/MIME working group to include optional security </a:t>
            </a:r>
            <a:r>
              <a:rPr lang="en-US" dirty="0" smtClean="0"/>
              <a:t>components.</a:t>
            </a:r>
          </a:p>
          <a:p>
            <a:pPr marL="914400" lvl="1" indent="-457200"/>
            <a:r>
              <a:rPr lang="en-US" dirty="0" smtClean="0"/>
              <a:t>CMS </a:t>
            </a:r>
            <a:r>
              <a:rPr lang="en-US" dirty="0"/>
              <a:t>provides backward compatibility with PKCS #</a:t>
            </a:r>
            <a:r>
              <a:rPr lang="en-US" dirty="0" smtClean="0"/>
              <a:t>7.</a:t>
            </a:r>
          </a:p>
          <a:p>
            <a:pPr marL="914400" lvl="1" indent="-457200"/>
            <a:r>
              <a:rPr lang="en-US" dirty="0"/>
              <a:t>Integrity, authentication, and nonrepudiation security features are provided by using digital signatures using the SignedData syntax </a:t>
            </a:r>
            <a:r>
              <a:rPr lang="en-US" dirty="0" smtClean="0"/>
              <a:t>described by </a:t>
            </a:r>
            <a:r>
              <a:rPr lang="en-US" dirty="0"/>
              <a:t>the CMS</a:t>
            </a:r>
            <a:r>
              <a:rPr lang="en-US" dirty="0" smtClean="0"/>
              <a:t>.</a:t>
            </a:r>
          </a:p>
          <a:p>
            <a:pPr marL="914400" lvl="1" indent="-457200"/>
            <a:r>
              <a:rPr lang="en-US" dirty="0" smtClean="0"/>
              <a:t>CMS describes the </a:t>
            </a:r>
            <a:r>
              <a:rPr lang="en-US" dirty="0"/>
              <a:t>EnvelopedData </a:t>
            </a:r>
            <a:r>
              <a:rPr lang="en-US" dirty="0" smtClean="0"/>
              <a:t>syntax.</a:t>
            </a:r>
          </a:p>
        </p:txBody>
      </p:sp>
    </p:spTree>
    <p:extLst>
      <p:ext uri="{BB962C8B-B14F-4D97-AF65-F5344CB8AC3E}">
        <p14:creationId xmlns:p14="http://schemas.microsoft.com/office/powerpoint/2010/main" val="286356532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IETF S/MIME v3 </a:t>
            </a:r>
            <a:r>
              <a:rPr lang="en-US" dirty="0" smtClean="0"/>
              <a:t>Specifications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pPr marL="514350" indent="-457200"/>
            <a:r>
              <a:rPr lang="en-US" dirty="0"/>
              <a:t>CMS </a:t>
            </a:r>
            <a:r>
              <a:rPr lang="en-US" dirty="0" smtClean="0"/>
              <a:t>triple-encapsulated message</a:t>
            </a:r>
          </a:p>
          <a:p>
            <a:pPr marL="914400" lvl="1" indent="-457200"/>
            <a:r>
              <a:rPr lang="en-US" altLang="en-US" dirty="0">
                <a:ea typeface="ヒラギノ角ゴ Pro W3" pitchFamily="-112" charset="-128"/>
              </a:rPr>
              <a:t>CMS </a:t>
            </a:r>
            <a:r>
              <a:rPr lang="en-US" altLang="en-US" dirty="0" smtClean="0">
                <a:ea typeface="ヒラギノ角ゴ Pro W3" pitchFamily="-112" charset="-128"/>
              </a:rPr>
              <a:t>has </a:t>
            </a:r>
            <a:r>
              <a:rPr lang="en-US" altLang="en-US" dirty="0">
                <a:ea typeface="ヒラギノ角ゴ Pro W3" pitchFamily="-112" charset="-128"/>
              </a:rPr>
              <a:t>the ability to nest security envelopes to provide a combination of security </a:t>
            </a:r>
            <a:r>
              <a:rPr lang="en-US" altLang="en-US" dirty="0" smtClean="0">
                <a:ea typeface="ヒラギノ角ゴ Pro W3" pitchFamily="-112" charset="-128"/>
              </a:rPr>
              <a:t>features.</a:t>
            </a:r>
          </a:p>
          <a:p>
            <a:pPr marL="914400" lvl="1" indent="-457200"/>
            <a:r>
              <a:rPr lang="en-US" dirty="0" smtClean="0">
                <a:ea typeface="ヒラギノ角ゴ Pro W3" pitchFamily="-112" charset="-128"/>
              </a:rPr>
              <a:t>Example: A</a:t>
            </a:r>
            <a:r>
              <a:rPr lang="en-US" altLang="en-US" dirty="0" smtClean="0">
                <a:ea typeface="ヒラギノ角ゴ Pro W3" pitchFamily="-112" charset="-128"/>
              </a:rPr>
              <a:t> </a:t>
            </a:r>
            <a:r>
              <a:rPr lang="en-US" altLang="en-US" dirty="0">
                <a:ea typeface="ヒラギノ角ゴ Pro W3" pitchFamily="-112" charset="-128"/>
              </a:rPr>
              <a:t>CMS triple encapsulated message can </a:t>
            </a:r>
            <a:r>
              <a:rPr lang="en-US" altLang="en-US" dirty="0" smtClean="0">
                <a:ea typeface="ヒラギノ角ゴ Pro W3" pitchFamily="-112" charset="-128"/>
              </a:rPr>
              <a:t>be created </a:t>
            </a:r>
            <a:r>
              <a:rPr lang="en-US" altLang="en-US" dirty="0">
                <a:ea typeface="ヒラギノ角ゴ Pro W3" pitchFamily="-112" charset="-128"/>
              </a:rPr>
              <a:t>in which the original content and </a:t>
            </a:r>
            <a:r>
              <a:rPr lang="en-US" altLang="en-US" dirty="0" smtClean="0">
                <a:ea typeface="ヒラギノ角ゴ Pro W3" pitchFamily="-112" charset="-128"/>
              </a:rPr>
              <a:t>associated attributes </a:t>
            </a:r>
            <a:r>
              <a:rPr lang="en-US" altLang="en-US" dirty="0">
                <a:ea typeface="ヒラギノ角ゴ Pro W3" pitchFamily="-112" charset="-128"/>
              </a:rPr>
              <a:t>are signed and encapsulated within the </a:t>
            </a:r>
            <a:r>
              <a:rPr lang="en-US" altLang="en-US" dirty="0" smtClean="0">
                <a:ea typeface="ヒラギノ角ゴ Pro W3" pitchFamily="-112" charset="-128"/>
              </a:rPr>
              <a:t>inner SignedData object.</a:t>
            </a:r>
          </a:p>
          <a:p>
            <a:pPr marL="1314450" lvl="2" indent="-457200"/>
            <a:r>
              <a:rPr lang="en-US" altLang="en-US" dirty="0" smtClean="0">
                <a:ea typeface="ヒラギノ角ゴ Pro W3" pitchFamily="-112" charset="-128"/>
              </a:rPr>
              <a:t>Resulting </a:t>
            </a:r>
            <a:r>
              <a:rPr lang="en-US" altLang="en-US" dirty="0">
                <a:ea typeface="ヒラギノ角ゴ Pro W3" pitchFamily="-112" charset="-128"/>
              </a:rPr>
              <a:t>EnvelopedData object is then also signed and finally encapsulated within a second SignedData object, the outer SignedData </a:t>
            </a:r>
            <a:r>
              <a:rPr lang="en-US" altLang="en-US" dirty="0" smtClean="0">
                <a:ea typeface="ヒラギノ角ゴ Pro W3" pitchFamily="-112" charset="-128"/>
              </a:rPr>
              <a:t>object.</a:t>
            </a:r>
          </a:p>
        </p:txBody>
      </p:sp>
    </p:spTree>
    <p:extLst>
      <p:ext uri="{BB962C8B-B14F-4D97-AF65-F5344CB8AC3E}">
        <p14:creationId xmlns:p14="http://schemas.microsoft.com/office/powerpoint/2010/main" val="268399310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PGP</a:t>
            </a:r>
          </a:p>
        </p:txBody>
      </p:sp>
      <p:sp>
        <p:nvSpPr>
          <p:cNvPr id="37891" name="Rectangle 3"/>
          <p:cNvSpPr>
            <a:spLocks noGrp="1" noChangeArrowheads="1"/>
          </p:cNvSpPr>
          <p:nvPr>
            <p:ph idx="1"/>
          </p:nvPr>
        </p:nvSpPr>
        <p:spPr/>
        <p:txBody>
          <a:bodyPr/>
          <a:lstStyle/>
          <a:p>
            <a:r>
              <a:rPr lang="en-US" altLang="en-US" b="1" dirty="0"/>
              <a:t>Pretty Good Privacy (PGP)</a:t>
            </a:r>
            <a:r>
              <a:rPr lang="en-US" altLang="en-US" dirty="0"/>
              <a:t> is a popular program </a:t>
            </a:r>
            <a:r>
              <a:rPr lang="en-US" altLang="en-US" dirty="0" smtClean="0"/>
              <a:t>for encrypting and decrypting </a:t>
            </a:r>
            <a:r>
              <a:rPr lang="en-US" altLang="en-US" dirty="0"/>
              <a:t>e-mail </a:t>
            </a:r>
            <a:r>
              <a:rPr lang="en-US" altLang="en-US" dirty="0" smtClean="0"/>
              <a:t>and files.</a:t>
            </a:r>
          </a:p>
          <a:p>
            <a:pPr lvl="1"/>
            <a:r>
              <a:rPr lang="en-US" altLang="en-US" dirty="0" smtClean="0"/>
              <a:t>It provides the ability to digitally sign a message.</a:t>
            </a:r>
          </a:p>
          <a:p>
            <a:pPr lvl="1"/>
            <a:r>
              <a:rPr lang="en-US" altLang="en-US" dirty="0" smtClean="0"/>
              <a:t>With PGP, the receiver is assured </a:t>
            </a:r>
            <a:r>
              <a:rPr lang="en-US" altLang="en-US" dirty="0"/>
              <a:t>of who sent the message and </a:t>
            </a:r>
            <a:r>
              <a:rPr lang="en-US" altLang="en-US" dirty="0" smtClean="0"/>
              <a:t>knows </a:t>
            </a:r>
            <a:r>
              <a:rPr lang="en-US" altLang="en-US" dirty="0"/>
              <a:t>that it was not modified during </a:t>
            </a:r>
            <a:r>
              <a:rPr lang="en-US" altLang="en-US" dirty="0" smtClean="0"/>
              <a:t>transmission.</a:t>
            </a:r>
          </a:p>
          <a:p>
            <a:pPr lvl="1"/>
            <a:r>
              <a:rPr lang="en-US" altLang="en-US" dirty="0">
                <a:ea typeface="ヒラギノ角ゴ Pro W3" pitchFamily="-112" charset="-128"/>
              </a:rPr>
              <a:t>Public-domain versions of PGP have been available for years, as have inexpensive commercial versions</a:t>
            </a:r>
            <a:r>
              <a:rPr lang="en-US" altLang="en-US" dirty="0" smtClean="0">
                <a:ea typeface="ヒラギノ角ゴ Pro W3" pitchFamily="-112" charset="-128"/>
              </a:rPr>
              <a:t>.</a:t>
            </a:r>
            <a:endParaRPr lang="en-US" altLang="en-US" dirty="0" smtClean="0"/>
          </a:p>
        </p:txBody>
      </p:sp>
    </p:spTree>
    <p:extLst>
      <p:ext uri="{BB962C8B-B14F-4D97-AF65-F5344CB8AC3E}">
        <p14:creationId xmlns:p14="http://schemas.microsoft.com/office/powerpoint/2010/main" val="199100960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How PGP Works</a:t>
            </a:r>
            <a:endParaRPr lang="en-US" altLang="en-US" dirty="0" smtClean="0"/>
          </a:p>
        </p:txBody>
      </p:sp>
      <p:sp>
        <p:nvSpPr>
          <p:cNvPr id="38915" name="Content Placeholder 2"/>
          <p:cNvSpPr>
            <a:spLocks noGrp="1"/>
          </p:cNvSpPr>
          <p:nvPr>
            <p:ph idx="1"/>
          </p:nvPr>
        </p:nvSpPr>
        <p:spPr/>
        <p:txBody>
          <a:bodyPr/>
          <a:lstStyle/>
          <a:p>
            <a:r>
              <a:rPr lang="en-US" altLang="en-US" dirty="0" smtClean="0"/>
              <a:t>PGP uses a variation of the standard public key encryption process. </a:t>
            </a:r>
          </a:p>
          <a:p>
            <a:pPr lvl="1"/>
            <a:r>
              <a:rPr lang="en-US" altLang="en-US" dirty="0" smtClean="0"/>
              <a:t>An individual (the </a:t>
            </a:r>
            <a:r>
              <a:rPr lang="en-US" altLang="en-US" i="1" dirty="0" smtClean="0"/>
              <a:t>creator</a:t>
            </a:r>
            <a:r>
              <a:rPr lang="en-US" altLang="en-US" dirty="0" smtClean="0"/>
              <a:t>) uses the encryption program to create a pair of keys.</a:t>
            </a:r>
          </a:p>
          <a:p>
            <a:pPr lvl="1"/>
            <a:r>
              <a:rPr lang="en-US" altLang="en-US" dirty="0" smtClean="0"/>
              <a:t>One key, the </a:t>
            </a:r>
            <a:r>
              <a:rPr lang="en-US" altLang="en-US" i="1" dirty="0" smtClean="0"/>
              <a:t>public</a:t>
            </a:r>
            <a:r>
              <a:rPr lang="en-US" altLang="en-US" dirty="0" smtClean="0"/>
              <a:t> </a:t>
            </a:r>
            <a:r>
              <a:rPr lang="en-US" altLang="en-US" i="1" dirty="0" smtClean="0"/>
              <a:t>key,</a:t>
            </a:r>
            <a:r>
              <a:rPr lang="en-US" altLang="en-US" dirty="0" smtClean="0"/>
              <a:t> is given freely to others.</a:t>
            </a:r>
          </a:p>
          <a:p>
            <a:pPr lvl="1"/>
            <a:r>
              <a:rPr lang="en-US" altLang="en-US" dirty="0" smtClean="0"/>
              <a:t>Second key, the </a:t>
            </a:r>
            <a:r>
              <a:rPr lang="en-US" altLang="en-US" i="1" dirty="0" smtClean="0"/>
              <a:t>private key, </a:t>
            </a:r>
            <a:r>
              <a:rPr lang="en-US" altLang="en-US" dirty="0" smtClean="0"/>
              <a:t>is known only by the creator.</a:t>
            </a:r>
          </a:p>
          <a:p>
            <a:pPr lvl="1"/>
            <a:r>
              <a:rPr lang="en-US" altLang="en-US" dirty="0" smtClean="0"/>
              <a:t>Individuals sending a private message to the creator encrypt the message using the creator’s public key.</a:t>
            </a:r>
          </a:p>
          <a:p>
            <a:pPr lvl="1"/>
            <a:r>
              <a:rPr lang="en-US" altLang="en-US" dirty="0" smtClean="0"/>
              <a:t>The algorithm is designed such that only the private key can decrypt the message, so only the creator will be able to decrypt it.</a:t>
            </a:r>
          </a:p>
        </p:txBody>
      </p:sp>
    </p:spTree>
    <p:extLst>
      <p:ext uri="{BB962C8B-B14F-4D97-AF65-F5344CB8AC3E}">
        <p14:creationId xmlns:p14="http://schemas.microsoft.com/office/powerpoint/2010/main" val="13585158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How PGP </a:t>
            </a:r>
            <a:r>
              <a:rPr lang="en-US" altLang="en-US" dirty="0" smtClean="0"/>
              <a:t>Works (</a:t>
            </a:r>
            <a:r>
              <a:rPr lang="en-US" altLang="en-US" i="1" dirty="0" smtClean="0"/>
              <a:t>continued</a:t>
            </a:r>
            <a:r>
              <a:rPr lang="en-US" altLang="en-US" dirty="0" smtClean="0"/>
              <a:t>)</a:t>
            </a:r>
          </a:p>
        </p:txBody>
      </p:sp>
      <p:sp>
        <p:nvSpPr>
          <p:cNvPr id="38915" name="Content Placeholder 2"/>
          <p:cNvSpPr>
            <a:spLocks noGrp="1"/>
          </p:cNvSpPr>
          <p:nvPr>
            <p:ph idx="1"/>
          </p:nvPr>
        </p:nvSpPr>
        <p:spPr>
          <a:xfrm>
            <a:off x="457200" y="1981200"/>
            <a:ext cx="8229600" cy="4572000"/>
          </a:xfrm>
        </p:spPr>
        <p:txBody>
          <a:bodyPr/>
          <a:lstStyle/>
          <a:p>
            <a:r>
              <a:rPr lang="en-US" altLang="en-US" dirty="0"/>
              <a:t>PGP can use two different public key </a:t>
            </a:r>
            <a:r>
              <a:rPr lang="en-US" altLang="en-US" dirty="0" smtClean="0"/>
              <a:t>algorithms:</a:t>
            </a:r>
          </a:p>
          <a:p>
            <a:pPr lvl="1"/>
            <a:r>
              <a:rPr lang="en-US" altLang="en-US" dirty="0" smtClean="0"/>
              <a:t>Rivest-ShamirAdleman </a:t>
            </a:r>
            <a:r>
              <a:rPr lang="en-US" altLang="en-US" dirty="0"/>
              <a:t>(RSA) and Diffie-Hellman</a:t>
            </a:r>
            <a:r>
              <a:rPr lang="en-US" altLang="en-US" dirty="0" smtClean="0"/>
              <a:t>.</a:t>
            </a:r>
            <a:endParaRPr lang="en-US" altLang="en-US" dirty="0"/>
          </a:p>
          <a:p>
            <a:r>
              <a:rPr lang="en-US" dirty="0" smtClean="0"/>
              <a:t>Typically</a:t>
            </a:r>
            <a:r>
              <a:rPr lang="en-US" dirty="0"/>
              <a:t>, versions of PGP contain a user </a:t>
            </a:r>
            <a:r>
              <a:rPr lang="en-US" dirty="0" smtClean="0"/>
              <a:t>interface.</a:t>
            </a:r>
          </a:p>
          <a:p>
            <a:pPr lvl="1"/>
            <a:r>
              <a:rPr lang="en-US" dirty="0" smtClean="0"/>
              <a:t>Works </a:t>
            </a:r>
            <a:r>
              <a:rPr lang="en-US" dirty="0"/>
              <a:t>with common e-mail </a:t>
            </a:r>
            <a:r>
              <a:rPr lang="en-US" dirty="0" smtClean="0"/>
              <a:t>programs (Microsoft Outlook).</a:t>
            </a:r>
          </a:p>
          <a:p>
            <a:r>
              <a:rPr lang="en-US" dirty="0" smtClean="0"/>
              <a:t>For others to send </a:t>
            </a:r>
            <a:r>
              <a:rPr lang="en-US" dirty="0"/>
              <a:t>you an </a:t>
            </a:r>
            <a:r>
              <a:rPr lang="en-US" dirty="0" smtClean="0"/>
              <a:t>encrypted message</a:t>
            </a:r>
            <a:r>
              <a:rPr lang="en-US" dirty="0"/>
              <a:t>, you need to register your </a:t>
            </a:r>
            <a:r>
              <a:rPr lang="en-US" dirty="0" smtClean="0"/>
              <a:t>public key.</a:t>
            </a:r>
            <a:endParaRPr lang="en-US" dirty="0"/>
          </a:p>
          <a:p>
            <a:pPr lvl="1"/>
            <a:r>
              <a:rPr lang="en-US" dirty="0" smtClean="0"/>
              <a:t>Use a PGP </a:t>
            </a:r>
            <a:r>
              <a:rPr lang="en-US" dirty="0"/>
              <a:t>public key </a:t>
            </a:r>
            <a:r>
              <a:rPr lang="en-US" dirty="0" smtClean="0"/>
              <a:t>server</a:t>
            </a:r>
          </a:p>
          <a:p>
            <a:pPr lvl="1"/>
            <a:r>
              <a:rPr lang="en-US" dirty="0" smtClean="0"/>
              <a:t>Send </a:t>
            </a:r>
            <a:r>
              <a:rPr lang="en-US" dirty="0"/>
              <a:t>your public key to all those who want </a:t>
            </a:r>
            <a:r>
              <a:rPr lang="en-US" dirty="0" smtClean="0"/>
              <a:t>to send </a:t>
            </a:r>
            <a:r>
              <a:rPr lang="en-US" dirty="0"/>
              <a:t>you an encrypted </a:t>
            </a:r>
            <a:r>
              <a:rPr lang="en-US" dirty="0" smtClean="0"/>
              <a:t>message</a:t>
            </a:r>
          </a:p>
          <a:p>
            <a:pPr lvl="1"/>
            <a:r>
              <a:rPr lang="en-US" dirty="0" smtClean="0"/>
              <a:t>Post </a:t>
            </a:r>
            <a:r>
              <a:rPr lang="en-US" dirty="0"/>
              <a:t>your key to some </a:t>
            </a:r>
            <a:r>
              <a:rPr lang="en-US" dirty="0" smtClean="0"/>
              <a:t>location for download</a:t>
            </a:r>
            <a:endParaRPr lang="en-US" altLang="en-US" dirty="0" smtClean="0"/>
          </a:p>
        </p:txBody>
      </p:sp>
    </p:spTree>
    <p:extLst>
      <p:ext uri="{BB962C8B-B14F-4D97-AF65-F5344CB8AC3E}">
        <p14:creationId xmlns:p14="http://schemas.microsoft.com/office/powerpoint/2010/main" val="390230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Key Terms</a:t>
            </a:r>
          </a:p>
        </p:txBody>
      </p:sp>
      <p:sp>
        <p:nvSpPr>
          <p:cNvPr id="10243" name="Content Placeholder 2"/>
          <p:cNvSpPr>
            <a:spLocks noGrp="1"/>
          </p:cNvSpPr>
          <p:nvPr>
            <p:ph sz="half" idx="1"/>
          </p:nvPr>
        </p:nvSpPr>
        <p:spPr/>
        <p:txBody>
          <a:bodyPr/>
          <a:lstStyle/>
          <a:p>
            <a:r>
              <a:rPr lang="en-US" dirty="0" smtClean="0"/>
              <a:t>Certificate</a:t>
            </a:r>
          </a:p>
          <a:p>
            <a:r>
              <a:rPr lang="en-US" dirty="0" smtClean="0"/>
              <a:t>Certificate Authority (CA)</a:t>
            </a:r>
          </a:p>
          <a:p>
            <a:r>
              <a:rPr lang="en-US" dirty="0" smtClean="0"/>
              <a:t>Certificate Revocation List (CRL)</a:t>
            </a:r>
          </a:p>
          <a:p>
            <a:r>
              <a:rPr lang="en-US" dirty="0" smtClean="0"/>
              <a:t>Internet Security Association and Key Management Protocol (ISAKMP)</a:t>
            </a:r>
          </a:p>
        </p:txBody>
      </p:sp>
      <p:sp>
        <p:nvSpPr>
          <p:cNvPr id="4" name="Content Placeholder 3"/>
          <p:cNvSpPr>
            <a:spLocks noGrp="1"/>
          </p:cNvSpPr>
          <p:nvPr>
            <p:ph sz="half" idx="2"/>
          </p:nvPr>
        </p:nvSpPr>
        <p:spPr/>
        <p:txBody>
          <a:bodyPr/>
          <a:lstStyle/>
          <a:p>
            <a:r>
              <a:rPr lang="en-US" dirty="0" smtClean="0"/>
              <a:t>IPsec</a:t>
            </a:r>
          </a:p>
          <a:p>
            <a:r>
              <a:rPr lang="en-US" dirty="0" smtClean="0"/>
              <a:t>Pretty Good Privacy (PGP)</a:t>
            </a:r>
          </a:p>
          <a:p>
            <a:r>
              <a:rPr lang="en-US" dirty="0" smtClean="0"/>
              <a:t>Public key infrastructure (PKI)</a:t>
            </a:r>
          </a:p>
          <a:p>
            <a:r>
              <a:rPr lang="en-US" dirty="0" smtClean="0"/>
              <a:t>Secure/Multipurpose Internet Mail Extensions (S/MIME)</a:t>
            </a:r>
            <a:endParaRPr lang="en-US" dirty="0"/>
          </a:p>
        </p:txBody>
      </p:sp>
    </p:spTree>
    <p:extLst>
      <p:ext uri="{BB962C8B-B14F-4D97-AF65-F5344CB8AC3E}">
        <p14:creationId xmlns:p14="http://schemas.microsoft.com/office/powerpoint/2010/main" val="22283602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US" dirty="0"/>
              <a:t> Figure 7.9 How PGP works for encryption</a:t>
            </a: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523744" y="1386840"/>
            <a:ext cx="4096512" cy="4084320"/>
          </a:xfrm>
          <a:prstGeom prst="rect">
            <a:avLst/>
          </a:prstGeom>
        </p:spPr>
      </p:pic>
    </p:spTree>
    <p:extLst>
      <p:ext uri="{BB962C8B-B14F-4D97-AF65-F5344CB8AC3E}">
        <p14:creationId xmlns:p14="http://schemas.microsoft.com/office/powerpoint/2010/main" val="31140956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 Figure 7.9 How PGP works for </a:t>
            </a:r>
            <a:r>
              <a:rPr lang="en-US" dirty="0" smtClean="0"/>
              <a:t>encryption (</a:t>
            </a:r>
            <a:r>
              <a:rPr lang="en-US" i="1" dirty="0" smtClean="0"/>
              <a:t>continued</a:t>
            </a:r>
            <a:r>
              <a:rPr lang="en-US" dirty="0" smtClean="0"/>
              <a: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432" y="1676400"/>
            <a:ext cx="4725136" cy="3736848"/>
          </a:xfrm>
          <a:prstGeom prst="rect">
            <a:avLst/>
          </a:prstGeom>
        </p:spPr>
      </p:pic>
    </p:spTree>
    <p:extLst>
      <p:ext uri="{BB962C8B-B14F-4D97-AF65-F5344CB8AC3E}">
        <p14:creationId xmlns:p14="http://schemas.microsoft.com/office/powerpoint/2010/main" val="15672213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HTTPS</a:t>
            </a:r>
            <a:endParaRPr lang="en-US" dirty="0" smtClean="0"/>
          </a:p>
        </p:txBody>
      </p:sp>
      <p:sp>
        <p:nvSpPr>
          <p:cNvPr id="12291" name="Rectangle 3"/>
          <p:cNvSpPr>
            <a:spLocks noGrp="1" noChangeArrowheads="1"/>
          </p:cNvSpPr>
          <p:nvPr>
            <p:ph idx="1"/>
          </p:nvPr>
        </p:nvSpPr>
        <p:spPr>
          <a:xfrm>
            <a:off x="457200" y="1981200"/>
            <a:ext cx="8229600" cy="4572000"/>
          </a:xfrm>
        </p:spPr>
        <p:txBody>
          <a:bodyPr/>
          <a:lstStyle/>
          <a:p>
            <a:r>
              <a:rPr lang="en-US" altLang="en-US" dirty="0">
                <a:ea typeface="ヒラギノ角ゴ Pro W3" pitchFamily="-112" charset="-128"/>
              </a:rPr>
              <a:t>Most web activity occurs using </a:t>
            </a:r>
            <a:r>
              <a:rPr lang="en-US" altLang="en-US" dirty="0" smtClean="0">
                <a:ea typeface="ヒラギノ角ゴ Pro W3" pitchFamily="-112" charset="-128"/>
              </a:rPr>
              <a:t>HTTP.</a:t>
            </a:r>
          </a:p>
          <a:p>
            <a:pPr lvl="1"/>
            <a:r>
              <a:rPr lang="en-US" altLang="en-US" dirty="0" smtClean="0">
                <a:ea typeface="ヒラギノ角ゴ Pro W3" pitchFamily="-112" charset="-128"/>
              </a:rPr>
              <a:t>This </a:t>
            </a:r>
            <a:r>
              <a:rPr lang="en-US" altLang="en-US" dirty="0">
                <a:ea typeface="ヒラギノ角ゴ Pro W3" pitchFamily="-112" charset="-128"/>
              </a:rPr>
              <a:t>protocol is prone to </a:t>
            </a:r>
            <a:r>
              <a:rPr lang="en-US" altLang="en-US" dirty="0" smtClean="0">
                <a:ea typeface="ヒラギノ角ゴ Pro W3" pitchFamily="-112" charset="-128"/>
              </a:rPr>
              <a:t>interception.</a:t>
            </a:r>
            <a:endParaRPr lang="en-US" dirty="0" smtClean="0"/>
          </a:p>
          <a:p>
            <a:r>
              <a:rPr lang="en-US" dirty="0"/>
              <a:t>HTTPS uses either SSL or TLS to secure the communication </a:t>
            </a:r>
            <a:r>
              <a:rPr lang="en-US" dirty="0" smtClean="0"/>
              <a:t>channel.</a:t>
            </a:r>
          </a:p>
          <a:p>
            <a:r>
              <a:rPr lang="en-US" altLang="en-US" dirty="0" smtClean="0">
                <a:ea typeface="ヒラギノ角ゴ Pro W3" pitchFamily="-112" charset="-128"/>
              </a:rPr>
              <a:t>HTTPS was originally </a:t>
            </a:r>
            <a:r>
              <a:rPr lang="en-US" altLang="en-US" dirty="0">
                <a:ea typeface="ヒラギノ角ゴ Pro W3" pitchFamily="-112" charset="-128"/>
              </a:rPr>
              <a:t>developed by Netscape Communications and implemented in its </a:t>
            </a:r>
            <a:r>
              <a:rPr lang="en-US" altLang="en-US" dirty="0" smtClean="0">
                <a:ea typeface="ヒラギノ角ゴ Pro W3" pitchFamily="-112" charset="-128"/>
              </a:rPr>
              <a:t>browser.</a:t>
            </a:r>
          </a:p>
          <a:p>
            <a:pPr lvl="1"/>
            <a:r>
              <a:rPr lang="en-US" altLang="en-US" dirty="0">
                <a:ea typeface="ヒラギノ角ゴ Pro W3" pitchFamily="-112" charset="-128"/>
              </a:rPr>
              <a:t>HTTPS has </a:t>
            </a:r>
            <a:r>
              <a:rPr lang="en-US" altLang="en-US" dirty="0" smtClean="0">
                <a:ea typeface="ヒラギノ角ゴ Pro W3" pitchFamily="-112" charset="-128"/>
              </a:rPr>
              <a:t>been </a:t>
            </a:r>
            <a:r>
              <a:rPr lang="en-US" altLang="en-US" dirty="0">
                <a:ea typeface="ヒラギノ角ゴ Pro W3" pitchFamily="-112" charset="-128"/>
              </a:rPr>
              <a:t>incorporated into most </a:t>
            </a:r>
            <a:r>
              <a:rPr lang="en-US" altLang="en-US" dirty="0" smtClean="0">
                <a:ea typeface="ヒラギノ角ゴ Pro W3" pitchFamily="-112" charset="-128"/>
              </a:rPr>
              <a:t>browsers.</a:t>
            </a:r>
          </a:p>
          <a:p>
            <a:pPr lvl="1"/>
            <a:r>
              <a:rPr lang="en-US" altLang="en-US" dirty="0">
                <a:ea typeface="ヒラギノ角ゴ Pro W3" pitchFamily="-112" charset="-128"/>
              </a:rPr>
              <a:t>HTTPS uses the standard TCP port 443 for TCP/IP </a:t>
            </a:r>
            <a:r>
              <a:rPr lang="en-US" altLang="en-US" dirty="0" smtClean="0">
                <a:ea typeface="ヒラギノ角ゴ Pro W3" pitchFamily="-112" charset="-128"/>
              </a:rPr>
              <a:t>communications.</a:t>
            </a:r>
          </a:p>
          <a:p>
            <a:pPr lvl="1"/>
            <a:r>
              <a:rPr lang="en-US" altLang="en-US" dirty="0" smtClean="0">
                <a:ea typeface="ヒラギノ角ゴ Pro W3" pitchFamily="-112" charset="-128"/>
              </a:rPr>
              <a:t>Only </a:t>
            </a:r>
            <a:r>
              <a:rPr lang="en-US" altLang="en-US" dirty="0">
                <a:ea typeface="ヒラギノ角ゴ Pro W3" pitchFamily="-112" charset="-128"/>
              </a:rPr>
              <a:t>TLS is recommended for HTTPS </a:t>
            </a:r>
            <a:r>
              <a:rPr lang="en-US" altLang="en-US" dirty="0" smtClean="0">
                <a:ea typeface="ヒラギノ角ゴ Pro W3" pitchFamily="-112" charset="-128"/>
              </a:rPr>
              <a:t>today.</a:t>
            </a:r>
            <a:endParaRPr lang="en-US" dirty="0"/>
          </a:p>
        </p:txBody>
      </p:sp>
    </p:spTree>
    <p:extLst>
      <p:ext uri="{BB962C8B-B14F-4D97-AF65-F5344CB8AC3E}">
        <p14:creationId xmlns:p14="http://schemas.microsoft.com/office/powerpoint/2010/main" val="196177536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IPsec</a:t>
            </a:r>
          </a:p>
        </p:txBody>
      </p:sp>
      <p:sp>
        <p:nvSpPr>
          <p:cNvPr id="40963" name="Rectangle 3"/>
          <p:cNvSpPr>
            <a:spLocks noGrp="1" noChangeArrowheads="1"/>
          </p:cNvSpPr>
          <p:nvPr>
            <p:ph idx="1"/>
          </p:nvPr>
        </p:nvSpPr>
        <p:spPr/>
        <p:txBody>
          <a:bodyPr/>
          <a:lstStyle/>
          <a:p>
            <a:r>
              <a:rPr lang="en-US" altLang="en-US" b="1" dirty="0"/>
              <a:t>IPsec</a:t>
            </a:r>
            <a:r>
              <a:rPr lang="en-US" altLang="en-US" dirty="0"/>
              <a:t> is a collection of IP security features designed to introduce </a:t>
            </a:r>
            <a:r>
              <a:rPr lang="en-US" altLang="en-US" dirty="0" smtClean="0"/>
              <a:t>security at </a:t>
            </a:r>
            <a:r>
              <a:rPr lang="en-US" altLang="en-US" dirty="0"/>
              <a:t>the network or packet-processing layer in network communication</a:t>
            </a:r>
            <a:r>
              <a:rPr lang="en-US" altLang="en-US" dirty="0" smtClean="0"/>
              <a:t>.</a:t>
            </a:r>
          </a:p>
          <a:p>
            <a:pPr lvl="1"/>
            <a:r>
              <a:rPr lang="en-US" altLang="en-US" dirty="0" smtClean="0"/>
              <a:t>Optional in IPv4, required in IPv6</a:t>
            </a:r>
          </a:p>
          <a:p>
            <a:r>
              <a:rPr lang="en-US" altLang="en-US" dirty="0"/>
              <a:t>IPsec </a:t>
            </a:r>
            <a:r>
              <a:rPr lang="en-US" altLang="en-US" dirty="0" smtClean="0"/>
              <a:t>uses two types of security service:</a:t>
            </a:r>
          </a:p>
          <a:p>
            <a:pPr lvl="1"/>
            <a:r>
              <a:rPr lang="en-US" altLang="en-US" i="1" dirty="0" smtClean="0"/>
              <a:t>Transport mode</a:t>
            </a:r>
            <a:r>
              <a:rPr lang="en-US" altLang="en-US" dirty="0" smtClean="0"/>
              <a:t> can be used to ensure authentication and confidentiality for data alone.</a:t>
            </a:r>
          </a:p>
          <a:p>
            <a:pPr lvl="1"/>
            <a:r>
              <a:rPr lang="en-US" altLang="en-US" i="1" dirty="0" smtClean="0"/>
              <a:t>Tunnel mode</a:t>
            </a:r>
            <a:r>
              <a:rPr lang="en-US" altLang="en-US" dirty="0" smtClean="0"/>
              <a:t> can be used to ensure authentication and confidentiality for both data and header.</a:t>
            </a:r>
          </a:p>
          <a:p>
            <a:r>
              <a:rPr lang="en-US" dirty="0">
                <a:ea typeface="ヒラギノ角ゴ Pro W3" pitchFamily="-111" charset="-128"/>
                <a:cs typeface="ヒラギノ角ゴ Pro W3" pitchFamily="-111" charset="-128"/>
              </a:rPr>
              <a:t>IPsec also provides for payload </a:t>
            </a:r>
            <a:r>
              <a:rPr lang="en-US" dirty="0" smtClean="0">
                <a:ea typeface="ヒラギノ角ゴ Pro W3" pitchFamily="-111" charset="-128"/>
                <a:cs typeface="ヒラギノ角ゴ Pro W3" pitchFamily="-111" charset="-128"/>
              </a:rPr>
              <a:t>compression.</a:t>
            </a:r>
            <a:endParaRPr lang="en-US" altLang="en-US" dirty="0" smtClean="0"/>
          </a:p>
        </p:txBody>
      </p:sp>
    </p:spTree>
    <p:extLst>
      <p:ext uri="{BB962C8B-B14F-4D97-AF65-F5344CB8AC3E}">
        <p14:creationId xmlns:p14="http://schemas.microsoft.com/office/powerpoint/2010/main" val="220703628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CEP</a:t>
            </a:r>
          </a:p>
        </p:txBody>
      </p:sp>
      <p:sp>
        <p:nvSpPr>
          <p:cNvPr id="12291" name="Rectangle 3"/>
          <p:cNvSpPr>
            <a:spLocks noGrp="1" noChangeArrowheads="1"/>
          </p:cNvSpPr>
          <p:nvPr>
            <p:ph idx="1"/>
          </p:nvPr>
        </p:nvSpPr>
        <p:spPr/>
        <p:txBody>
          <a:bodyPr/>
          <a:lstStyle/>
          <a:p>
            <a:r>
              <a:rPr lang="en-US" dirty="0"/>
              <a:t>Certificate Enrollment </a:t>
            </a:r>
            <a:r>
              <a:rPr lang="en-US" dirty="0" smtClean="0"/>
              <a:t>Protocol (CEP) originally designed to support </a:t>
            </a:r>
            <a:r>
              <a:rPr lang="en-US" dirty="0"/>
              <a:t>certificate issuance, distribution, and revocation using existing technologies.</a:t>
            </a:r>
          </a:p>
          <a:p>
            <a:pPr lvl="1"/>
            <a:r>
              <a:rPr lang="en-US" altLang="en-US" dirty="0" smtClean="0">
                <a:ea typeface="ヒラギノ角ゴ Pro W3" pitchFamily="-112" charset="-128"/>
              </a:rPr>
              <a:t>Its </a:t>
            </a:r>
            <a:r>
              <a:rPr lang="en-US" altLang="en-US" dirty="0">
                <a:ea typeface="ヒラギノ角ゴ Pro W3" pitchFamily="-112" charset="-128"/>
              </a:rPr>
              <a:t>use has grown in client and CA </a:t>
            </a:r>
            <a:r>
              <a:rPr lang="en-US" altLang="en-US" dirty="0" smtClean="0">
                <a:ea typeface="ヒラギノ角ゴ Pro W3" pitchFamily="-112" charset="-128"/>
              </a:rPr>
              <a:t>applications.</a:t>
            </a:r>
          </a:p>
          <a:p>
            <a:pPr lvl="1"/>
            <a:r>
              <a:rPr lang="en-US" altLang="en-US" dirty="0">
                <a:ea typeface="ヒラギノ角ゴ Pro W3" pitchFamily="-112" charset="-128"/>
              </a:rPr>
              <a:t>The operations supported include CA and RA public key distribution, certificate enrollment, certificate revocation, certificate query, and CRL query</a:t>
            </a:r>
            <a:r>
              <a:rPr lang="en-US" altLang="en-US" dirty="0" smtClean="0">
                <a:ea typeface="ヒラギノ角ゴ Pro W3" pitchFamily="-112" charset="-128"/>
              </a:rPr>
              <a:t>.</a:t>
            </a:r>
          </a:p>
          <a:p>
            <a:pPr lvl="1"/>
            <a:r>
              <a:rPr lang="en-US" dirty="0" smtClean="0"/>
              <a:t>PKCS #7 and PKCS #10 are used to define message syntax.</a:t>
            </a:r>
          </a:p>
          <a:p>
            <a:pPr lvl="1"/>
            <a:r>
              <a:rPr lang="en-US" altLang="en-US" dirty="0" smtClean="0">
                <a:ea typeface="ヒラギノ角ゴ Pro W3" pitchFamily="-112" charset="-128"/>
              </a:rPr>
              <a:t>It supports </a:t>
            </a:r>
            <a:r>
              <a:rPr lang="en-US" altLang="en-US" dirty="0">
                <a:ea typeface="ヒラギノ角ゴ Pro W3" pitchFamily="-112" charset="-128"/>
              </a:rPr>
              <a:t>access to certificates and </a:t>
            </a:r>
            <a:r>
              <a:rPr lang="en-US" altLang="en-US" dirty="0" smtClean="0">
                <a:ea typeface="ヒラギノ角ゴ Pro W3" pitchFamily="-112" charset="-128"/>
              </a:rPr>
              <a:t>CRLs using either </a:t>
            </a:r>
            <a:r>
              <a:rPr lang="en-US" altLang="en-US" dirty="0">
                <a:ea typeface="ヒラギノ角ゴ Pro W3" pitchFamily="-112" charset="-128"/>
              </a:rPr>
              <a:t>the Lightweight Directory Access Protocol (LDAP) or the CEP-defined certificate </a:t>
            </a:r>
            <a:r>
              <a:rPr lang="en-US" altLang="en-US" dirty="0" smtClean="0">
                <a:ea typeface="ヒラギノ角ゴ Pro W3" pitchFamily="-112" charset="-128"/>
              </a:rPr>
              <a:t>query.</a:t>
            </a:r>
            <a:endParaRPr lang="en-US" dirty="0" smtClean="0"/>
          </a:p>
        </p:txBody>
      </p:sp>
    </p:spTree>
    <p:extLst>
      <p:ext uri="{BB962C8B-B14F-4D97-AF65-F5344CB8AC3E}">
        <p14:creationId xmlns:p14="http://schemas.microsoft.com/office/powerpoint/2010/main" val="35475548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Other Standards</a:t>
            </a:r>
          </a:p>
        </p:txBody>
      </p:sp>
      <p:sp>
        <p:nvSpPr>
          <p:cNvPr id="5" name="Content Placeholder 4"/>
          <p:cNvSpPr>
            <a:spLocks noGrp="1"/>
          </p:cNvSpPr>
          <p:nvPr>
            <p:ph idx="1"/>
          </p:nvPr>
        </p:nvSpPr>
        <p:spPr/>
        <p:txBody>
          <a:bodyPr/>
          <a:lstStyle/>
          <a:p>
            <a:r>
              <a:rPr lang="en-US" dirty="0"/>
              <a:t>There are many additional standards associated with information </a:t>
            </a:r>
            <a:r>
              <a:rPr lang="en-US" dirty="0" smtClean="0"/>
              <a:t>security that </a:t>
            </a:r>
            <a:r>
              <a:rPr lang="en-US" dirty="0"/>
              <a:t>are not specifically or solely associated with PKI and/or </a:t>
            </a:r>
            <a:r>
              <a:rPr lang="en-US" dirty="0" smtClean="0"/>
              <a:t>cryptography.</a:t>
            </a:r>
          </a:p>
          <a:p>
            <a:pPr lvl="1"/>
            <a:r>
              <a:rPr lang="en-US" dirty="0" smtClean="0"/>
              <a:t>FIPS</a:t>
            </a:r>
          </a:p>
          <a:p>
            <a:pPr lvl="1"/>
            <a:r>
              <a:rPr lang="en-US" dirty="0"/>
              <a:t>Common </a:t>
            </a:r>
            <a:r>
              <a:rPr lang="en-US" dirty="0" smtClean="0"/>
              <a:t>Criteria</a:t>
            </a:r>
          </a:p>
          <a:p>
            <a:pPr lvl="1"/>
            <a:r>
              <a:rPr lang="en-US" dirty="0" smtClean="0"/>
              <a:t>WTLS</a:t>
            </a:r>
          </a:p>
          <a:p>
            <a:pPr lvl="1"/>
            <a:r>
              <a:rPr lang="en-US" dirty="0"/>
              <a:t>ISO/IEC 27002 (Formerly ISO 17799</a:t>
            </a:r>
            <a:r>
              <a:rPr lang="en-US" dirty="0" smtClean="0"/>
              <a:t>)</a:t>
            </a:r>
          </a:p>
          <a:p>
            <a:pPr lvl="1"/>
            <a:r>
              <a:rPr lang="en-US" dirty="0" smtClean="0"/>
              <a:t>SAML</a:t>
            </a:r>
          </a:p>
        </p:txBody>
      </p:sp>
    </p:spTree>
    <p:extLst>
      <p:ext uri="{BB962C8B-B14F-4D97-AF65-F5344CB8AC3E}">
        <p14:creationId xmlns:p14="http://schemas.microsoft.com/office/powerpoint/2010/main" val="23875227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FIPS</a:t>
            </a:r>
          </a:p>
        </p:txBody>
      </p:sp>
      <p:sp>
        <p:nvSpPr>
          <p:cNvPr id="43011" name="Rectangle 3"/>
          <p:cNvSpPr>
            <a:spLocks noGrp="1" noChangeArrowheads="1"/>
          </p:cNvSpPr>
          <p:nvPr>
            <p:ph idx="1"/>
          </p:nvPr>
        </p:nvSpPr>
        <p:spPr>
          <a:xfrm>
            <a:off x="457200" y="1981200"/>
            <a:ext cx="8229600" cy="4724400"/>
          </a:xfrm>
        </p:spPr>
        <p:txBody>
          <a:bodyPr/>
          <a:lstStyle/>
          <a:p>
            <a:r>
              <a:rPr lang="en-US" altLang="en-US" dirty="0"/>
              <a:t>Federal Information Processing Standards Publications (FIPS PUBS or simply FIPS</a:t>
            </a:r>
            <a:r>
              <a:rPr lang="en-US" altLang="en-US" dirty="0" smtClean="0"/>
              <a:t>) describe </a:t>
            </a:r>
            <a:r>
              <a:rPr lang="en-US" altLang="en-US" dirty="0"/>
              <a:t>various standards for data communication issues.</a:t>
            </a:r>
          </a:p>
          <a:p>
            <a:r>
              <a:rPr lang="en-US" altLang="en-US" dirty="0" smtClean="0"/>
              <a:t>FIPS is issued through the National Institute of Standards and Technology (NIST).</a:t>
            </a:r>
          </a:p>
        </p:txBody>
      </p:sp>
    </p:spTree>
    <p:extLst>
      <p:ext uri="{BB962C8B-B14F-4D97-AF65-F5344CB8AC3E}">
        <p14:creationId xmlns:p14="http://schemas.microsoft.com/office/powerpoint/2010/main" val="106435495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FIPS (</a:t>
            </a:r>
            <a:r>
              <a:rPr lang="en-US" i="1" dirty="0" smtClean="0"/>
              <a:t>continued</a:t>
            </a:r>
            <a:r>
              <a:rPr lang="en-US" dirty="0" smtClean="0"/>
              <a:t>)</a:t>
            </a:r>
          </a:p>
        </p:txBody>
      </p:sp>
      <p:sp>
        <p:nvSpPr>
          <p:cNvPr id="43011" name="Rectangle 3"/>
          <p:cNvSpPr>
            <a:spLocks noGrp="1" noChangeArrowheads="1"/>
          </p:cNvSpPr>
          <p:nvPr>
            <p:ph idx="1"/>
          </p:nvPr>
        </p:nvSpPr>
        <p:spPr>
          <a:xfrm>
            <a:off x="457200" y="1981200"/>
            <a:ext cx="8229600" cy="4724400"/>
          </a:xfrm>
        </p:spPr>
        <p:txBody>
          <a:bodyPr/>
          <a:lstStyle/>
          <a:p>
            <a:r>
              <a:rPr lang="en-US" altLang="en-US" dirty="0"/>
              <a:t>Three main categories of FIPS </a:t>
            </a:r>
            <a:r>
              <a:rPr lang="en-US" altLang="en-US" dirty="0" smtClean="0"/>
              <a:t>publications include:</a:t>
            </a:r>
            <a:endParaRPr lang="en-US" altLang="en-US" dirty="0"/>
          </a:p>
          <a:p>
            <a:pPr lvl="1"/>
            <a:r>
              <a:rPr lang="en-US" altLang="en-US" dirty="0"/>
              <a:t>Hardware and software standards/guidelines</a:t>
            </a:r>
          </a:p>
          <a:p>
            <a:pPr lvl="1"/>
            <a:r>
              <a:rPr lang="en-US" altLang="en-US" dirty="0"/>
              <a:t>Data standards/guidelines</a:t>
            </a:r>
          </a:p>
          <a:p>
            <a:pPr lvl="1"/>
            <a:r>
              <a:rPr lang="en-US" altLang="en-US" dirty="0"/>
              <a:t>Computer security standards/guidelines</a:t>
            </a:r>
          </a:p>
          <a:p>
            <a:r>
              <a:rPr lang="en-US" altLang="en-US" dirty="0"/>
              <a:t>Products sold to the U.S. government must comply with relevant FIPS standards.</a:t>
            </a:r>
          </a:p>
        </p:txBody>
      </p:sp>
    </p:spTree>
    <p:extLst>
      <p:ext uri="{BB962C8B-B14F-4D97-AF65-F5344CB8AC3E}">
        <p14:creationId xmlns:p14="http://schemas.microsoft.com/office/powerpoint/2010/main" val="131133367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Criteria</a:t>
            </a:r>
          </a:p>
        </p:txBody>
      </p:sp>
      <p:sp>
        <p:nvSpPr>
          <p:cNvPr id="3" name="Content Placeholder 2"/>
          <p:cNvSpPr>
            <a:spLocks noGrp="1"/>
          </p:cNvSpPr>
          <p:nvPr>
            <p:ph idx="1"/>
          </p:nvPr>
        </p:nvSpPr>
        <p:spPr>
          <a:xfrm>
            <a:off x="457200" y="1981200"/>
            <a:ext cx="8229600" cy="5105400"/>
          </a:xfrm>
        </p:spPr>
        <p:txBody>
          <a:bodyPr/>
          <a:lstStyle/>
          <a:p>
            <a:r>
              <a:rPr lang="en-US" dirty="0" smtClean="0"/>
              <a:t>Common Criteria for Information Technology Security (Common Criteria or CC)</a:t>
            </a:r>
          </a:p>
          <a:p>
            <a:pPr lvl="1"/>
            <a:r>
              <a:rPr lang="en-US" dirty="0" smtClean="0"/>
              <a:t>CC is the result of an effort to develop a joint set of security processes and standards that can be used by the international community.</a:t>
            </a:r>
          </a:p>
          <a:p>
            <a:pPr lvl="1"/>
            <a:r>
              <a:rPr lang="en-US" dirty="0" smtClean="0"/>
              <a:t>Major contributors are the governments of the United States, Canada, France, Germany, the Netherlands, and the United Kingdom.</a:t>
            </a:r>
          </a:p>
          <a:p>
            <a:pPr lvl="1"/>
            <a:r>
              <a:rPr lang="en-US" dirty="0" smtClean="0"/>
              <a:t>CC provides a listing of laboratories that apply the criteria in testing security products.</a:t>
            </a:r>
          </a:p>
          <a:p>
            <a:pPr lvl="2"/>
            <a:r>
              <a:rPr lang="en-US" dirty="0" smtClean="0"/>
              <a:t>Evaluation </a:t>
            </a:r>
            <a:r>
              <a:rPr lang="en-US" dirty="0"/>
              <a:t>Assurance </a:t>
            </a:r>
            <a:r>
              <a:rPr lang="en-US" dirty="0" smtClean="0"/>
              <a:t>Levels</a:t>
            </a:r>
            <a:r>
              <a:rPr lang="en-US" dirty="0"/>
              <a:t> – </a:t>
            </a:r>
            <a:r>
              <a:rPr lang="en-US" dirty="0" smtClean="0"/>
              <a:t>EAL1 </a:t>
            </a:r>
            <a:r>
              <a:rPr lang="en-US" dirty="0"/>
              <a:t>through </a:t>
            </a:r>
            <a:r>
              <a:rPr lang="en-US" dirty="0" smtClean="0"/>
              <a:t>EAL7</a:t>
            </a:r>
          </a:p>
        </p:txBody>
      </p:sp>
    </p:spTree>
    <p:extLst>
      <p:ext uri="{BB962C8B-B14F-4D97-AF65-F5344CB8AC3E}">
        <p14:creationId xmlns:p14="http://schemas.microsoft.com/office/powerpoint/2010/main" val="9460699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SO/IEC 27002 (Formerly ISO 17799)</a:t>
            </a:r>
            <a:endParaRPr lang="en-US" dirty="0" smtClean="0"/>
          </a:p>
        </p:txBody>
      </p:sp>
      <p:sp>
        <p:nvSpPr>
          <p:cNvPr id="48131" name="Rectangle 3"/>
          <p:cNvSpPr>
            <a:spLocks noGrp="1" noChangeArrowheads="1"/>
          </p:cNvSpPr>
          <p:nvPr>
            <p:ph idx="1"/>
          </p:nvPr>
        </p:nvSpPr>
        <p:spPr/>
        <p:txBody>
          <a:bodyPr/>
          <a:lstStyle/>
          <a:p>
            <a:r>
              <a:rPr lang="en-US" altLang="en-US" dirty="0"/>
              <a:t>SO/IEC 27002 </a:t>
            </a:r>
            <a:r>
              <a:rPr lang="en-US" altLang="en-US" dirty="0" smtClean="0"/>
              <a:t>is a standard designed for creating and implementing security policies.</a:t>
            </a:r>
          </a:p>
          <a:p>
            <a:r>
              <a:rPr lang="en-US" altLang="en-US" dirty="0"/>
              <a:t>SO/IEC 27002 </a:t>
            </a:r>
            <a:r>
              <a:rPr lang="en-US" altLang="en-US" dirty="0" smtClean="0"/>
              <a:t>contains material on 12 subject areas.</a:t>
            </a:r>
          </a:p>
          <a:p>
            <a:pPr lvl="1"/>
            <a:r>
              <a:rPr lang="en-US" altLang="en-US" dirty="0" smtClean="0"/>
              <a:t>Risk assessment </a:t>
            </a:r>
            <a:r>
              <a:rPr lang="en-US" dirty="0"/>
              <a:t>–</a:t>
            </a:r>
            <a:r>
              <a:rPr lang="en-US" altLang="en-US" dirty="0" smtClean="0"/>
              <a:t> determine the impact of risks</a:t>
            </a:r>
          </a:p>
          <a:p>
            <a:pPr lvl="1"/>
            <a:r>
              <a:rPr lang="en-US" altLang="en-US" dirty="0" smtClean="0"/>
              <a:t>Security </a:t>
            </a:r>
            <a:r>
              <a:rPr lang="en-US" altLang="en-US" dirty="0"/>
              <a:t>policy </a:t>
            </a:r>
            <a:r>
              <a:rPr lang="en-US" dirty="0"/>
              <a:t>–</a:t>
            </a:r>
            <a:r>
              <a:rPr lang="en-US" altLang="en-US" dirty="0"/>
              <a:t> guidance </a:t>
            </a:r>
            <a:r>
              <a:rPr lang="en-US" altLang="en-US" dirty="0" smtClean="0"/>
              <a:t>and policy provided by management</a:t>
            </a:r>
          </a:p>
          <a:p>
            <a:pPr lvl="1"/>
            <a:r>
              <a:rPr lang="en-US" altLang="en-US" dirty="0" smtClean="0"/>
              <a:t>Organization of information </a:t>
            </a:r>
            <a:r>
              <a:rPr lang="en-US" altLang="en-US" dirty="0"/>
              <a:t>security </a:t>
            </a:r>
            <a:r>
              <a:rPr lang="en-US" dirty="0"/>
              <a:t>–</a:t>
            </a:r>
            <a:r>
              <a:rPr lang="en-US" altLang="en-US" dirty="0"/>
              <a:t> governance s</a:t>
            </a:r>
            <a:r>
              <a:rPr lang="en-US" altLang="en-US" dirty="0" smtClean="0"/>
              <a:t>tructure to implement security policy</a:t>
            </a:r>
          </a:p>
          <a:p>
            <a:pPr lvl="1"/>
            <a:r>
              <a:rPr lang="en-US" altLang="en-US" dirty="0" smtClean="0"/>
              <a:t>Asset </a:t>
            </a:r>
            <a:r>
              <a:rPr lang="en-US" altLang="en-US" dirty="0"/>
              <a:t>management </a:t>
            </a:r>
            <a:r>
              <a:rPr lang="en-US" dirty="0"/>
              <a:t>–</a:t>
            </a:r>
            <a:r>
              <a:rPr lang="en-US" altLang="en-US" dirty="0"/>
              <a:t>  </a:t>
            </a:r>
            <a:r>
              <a:rPr lang="en-US" altLang="en-US" dirty="0" smtClean="0"/>
              <a:t>inventory and classification of assets</a:t>
            </a:r>
          </a:p>
        </p:txBody>
      </p:sp>
    </p:spTree>
    <p:extLst>
      <p:ext uri="{BB962C8B-B14F-4D97-AF65-F5344CB8AC3E}">
        <p14:creationId xmlns:p14="http://schemas.microsoft.com/office/powerpoint/2010/main" val="8916248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Key Terms (</a:t>
            </a:r>
            <a:r>
              <a:rPr lang="en-US" i="1" dirty="0" smtClean="0"/>
              <a:t>continued</a:t>
            </a:r>
            <a:r>
              <a:rPr lang="en-US" dirty="0" smtClean="0"/>
              <a:t>)</a:t>
            </a:r>
          </a:p>
        </p:txBody>
      </p:sp>
      <p:sp>
        <p:nvSpPr>
          <p:cNvPr id="5123" name="Rectangle 3"/>
          <p:cNvSpPr>
            <a:spLocks noGrp="1" noChangeArrowheads="1"/>
          </p:cNvSpPr>
          <p:nvPr>
            <p:ph idx="1"/>
          </p:nvPr>
        </p:nvSpPr>
        <p:spPr>
          <a:xfrm>
            <a:off x="457200" y="2057401"/>
            <a:ext cx="4114800" cy="4190999"/>
          </a:xfrm>
        </p:spPr>
        <p:txBody>
          <a:bodyPr/>
          <a:lstStyle/>
          <a:p>
            <a:r>
              <a:rPr lang="en-US" altLang="en-US" dirty="0" smtClean="0"/>
              <a:t>Secure </a:t>
            </a:r>
            <a:r>
              <a:rPr lang="en-US" altLang="en-US" dirty="0"/>
              <a:t>Sockets Layer (SSL</a:t>
            </a:r>
            <a:r>
              <a:rPr lang="en-US" altLang="en-US" dirty="0" smtClean="0"/>
              <a:t>)</a:t>
            </a:r>
          </a:p>
          <a:p>
            <a:r>
              <a:rPr lang="en-US" dirty="0"/>
              <a:t>Security Assertion Markup Language (SAML</a:t>
            </a:r>
            <a:r>
              <a:rPr lang="en-US" dirty="0" smtClean="0"/>
              <a:t>)</a:t>
            </a:r>
            <a:endParaRPr lang="en-US" altLang="en-US" dirty="0"/>
          </a:p>
          <a:p>
            <a:r>
              <a:rPr lang="en-US" altLang="en-US" dirty="0" smtClean="0"/>
              <a:t>Transport Layer Security (TLS)</a:t>
            </a:r>
          </a:p>
        </p:txBody>
      </p:sp>
      <p:sp>
        <p:nvSpPr>
          <p:cNvPr id="4" name="Content Placeholder 3"/>
          <p:cNvSpPr txBox="1">
            <a:spLocks/>
          </p:cNvSpPr>
          <p:nvPr/>
        </p:nvSpPr>
        <p:spPr>
          <a:xfrm>
            <a:off x="4648200" y="1981200"/>
            <a:ext cx="4038600" cy="4144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Wireless Application Protocol (WAP)</a:t>
            </a:r>
          </a:p>
          <a:p>
            <a:r>
              <a:rPr lang="en-US" altLang="en-US" dirty="0" smtClean="0"/>
              <a:t>Wireless </a:t>
            </a:r>
            <a:r>
              <a:rPr lang="en-US" altLang="en-US" dirty="0"/>
              <a:t>Transport Layer Security (WTLS)</a:t>
            </a:r>
          </a:p>
          <a:p>
            <a:r>
              <a:rPr lang="en-US" altLang="en-US" dirty="0"/>
              <a:t>X.509</a:t>
            </a:r>
          </a:p>
        </p:txBody>
      </p:sp>
    </p:spTree>
    <p:extLst>
      <p:ext uri="{BB962C8B-B14F-4D97-AF65-F5344CB8AC3E}">
        <p14:creationId xmlns:p14="http://schemas.microsoft.com/office/powerpoint/2010/main" val="82575867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t>SO/IEC </a:t>
            </a:r>
            <a:r>
              <a:rPr lang="en-US" altLang="en-US" dirty="0" smtClean="0"/>
              <a:t>27002 Subject Areas </a:t>
            </a:r>
            <a:r>
              <a:rPr lang="en-US" dirty="0" smtClean="0"/>
              <a:t>(</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altLang="en-US" dirty="0" smtClean="0"/>
              <a:t>Human </a:t>
            </a:r>
            <a:r>
              <a:rPr lang="en-US" altLang="en-US" dirty="0"/>
              <a:t>resources </a:t>
            </a:r>
            <a:r>
              <a:rPr lang="en-US" altLang="en-US" dirty="0" smtClean="0"/>
              <a:t>security</a:t>
            </a:r>
            <a:r>
              <a:rPr lang="en-US" dirty="0"/>
              <a:t> – </a:t>
            </a:r>
            <a:r>
              <a:rPr lang="en-US" altLang="en-US" dirty="0" smtClean="0"/>
              <a:t>policies and </a:t>
            </a:r>
            <a:r>
              <a:rPr lang="en-US" altLang="en-US" dirty="0"/>
              <a:t>procedures addressing security for employees including hire, change, departure</a:t>
            </a:r>
          </a:p>
          <a:p>
            <a:r>
              <a:rPr lang="en-US" dirty="0"/>
              <a:t>Physical and environmental </a:t>
            </a:r>
            <a:r>
              <a:rPr lang="en-US" dirty="0" smtClean="0"/>
              <a:t>security</a:t>
            </a:r>
            <a:r>
              <a:rPr lang="en-US" dirty="0"/>
              <a:t> – </a:t>
            </a:r>
            <a:r>
              <a:rPr lang="en-US" dirty="0" smtClean="0"/>
              <a:t>protection of </a:t>
            </a:r>
            <a:r>
              <a:rPr lang="en-US" dirty="0"/>
              <a:t>the </a:t>
            </a:r>
            <a:r>
              <a:rPr lang="en-US" dirty="0" smtClean="0"/>
              <a:t>computer facilities</a:t>
            </a:r>
            <a:endParaRPr lang="en-US" dirty="0"/>
          </a:p>
          <a:p>
            <a:r>
              <a:rPr lang="en-US" dirty="0" smtClean="0"/>
              <a:t>Communications </a:t>
            </a:r>
            <a:r>
              <a:rPr lang="en-US" dirty="0"/>
              <a:t>and operations </a:t>
            </a:r>
            <a:r>
              <a:rPr lang="en-US" dirty="0" smtClean="0"/>
              <a:t>management</a:t>
            </a:r>
            <a:r>
              <a:rPr lang="en-US" dirty="0"/>
              <a:t> </a:t>
            </a:r>
            <a:r>
              <a:rPr lang="en-US" dirty="0" smtClean="0"/>
              <a:t>–  management of technical </a:t>
            </a:r>
            <a:r>
              <a:rPr lang="en-US" dirty="0"/>
              <a:t>security controls in systems and </a:t>
            </a:r>
            <a:r>
              <a:rPr lang="en-US" dirty="0" smtClean="0"/>
              <a:t>networks</a:t>
            </a:r>
          </a:p>
          <a:p>
            <a:r>
              <a:rPr lang="en-US" altLang="en-US" dirty="0"/>
              <a:t>Access control</a:t>
            </a:r>
            <a:r>
              <a:rPr lang="en-US" dirty="0"/>
              <a:t> – </a:t>
            </a:r>
            <a:r>
              <a:rPr lang="en-US" altLang="en-US" dirty="0"/>
              <a:t>restriction of access rights to networks, systems, applications, functions, and data</a:t>
            </a:r>
          </a:p>
          <a:p>
            <a:endParaRPr lang="en-US" dirty="0" smtClean="0">
              <a:solidFill>
                <a:srgbClr val="FF0000"/>
              </a:solidFill>
            </a:endParaRPr>
          </a:p>
        </p:txBody>
      </p:sp>
    </p:spTree>
    <p:extLst>
      <p:ext uri="{BB962C8B-B14F-4D97-AF65-F5344CB8AC3E}">
        <p14:creationId xmlns:p14="http://schemas.microsoft.com/office/powerpoint/2010/main" val="304059696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t>SO/IEC 27002 Subject Areas </a:t>
            </a:r>
            <a:r>
              <a:rPr lang="en-US" dirty="0"/>
              <a:t>(</a:t>
            </a:r>
            <a:r>
              <a:rPr lang="en-US" i="1" dirty="0"/>
              <a:t>continued</a:t>
            </a:r>
            <a:r>
              <a:rPr lang="en-US" dirty="0"/>
              <a:t>)</a:t>
            </a:r>
            <a:endParaRPr lang="en-US" dirty="0" smtClean="0"/>
          </a:p>
        </p:txBody>
      </p:sp>
      <p:sp>
        <p:nvSpPr>
          <p:cNvPr id="12291" name="Rectangle 3"/>
          <p:cNvSpPr>
            <a:spLocks noGrp="1" noChangeArrowheads="1"/>
          </p:cNvSpPr>
          <p:nvPr>
            <p:ph idx="1"/>
          </p:nvPr>
        </p:nvSpPr>
        <p:spPr>
          <a:xfrm>
            <a:off x="457200" y="1981200"/>
            <a:ext cx="8412480" cy="4144963"/>
          </a:xfrm>
        </p:spPr>
        <p:txBody>
          <a:bodyPr/>
          <a:lstStyle/>
          <a:p>
            <a:r>
              <a:rPr lang="en-US" altLang="en-US" dirty="0" smtClean="0"/>
              <a:t>Information </a:t>
            </a:r>
            <a:r>
              <a:rPr lang="en-US" altLang="en-US" dirty="0"/>
              <a:t>systems acquisition, development, and </a:t>
            </a:r>
            <a:r>
              <a:rPr lang="en-US" altLang="en-US" dirty="0" smtClean="0"/>
              <a:t>maintenance</a:t>
            </a:r>
            <a:r>
              <a:rPr lang="en-US" dirty="0"/>
              <a:t> – </a:t>
            </a:r>
            <a:r>
              <a:rPr lang="en-US" altLang="en-US" dirty="0" smtClean="0"/>
              <a:t>building security </a:t>
            </a:r>
            <a:r>
              <a:rPr lang="en-US" altLang="en-US" dirty="0"/>
              <a:t>into applications</a:t>
            </a:r>
          </a:p>
          <a:p>
            <a:r>
              <a:rPr lang="en-US" altLang="en-US" dirty="0" smtClean="0"/>
              <a:t>Information </a:t>
            </a:r>
            <a:r>
              <a:rPr lang="en-US" altLang="en-US" dirty="0"/>
              <a:t>security incident </a:t>
            </a:r>
            <a:r>
              <a:rPr lang="en-US" altLang="en-US" dirty="0" smtClean="0"/>
              <a:t>management</a:t>
            </a:r>
            <a:r>
              <a:rPr lang="en-US" dirty="0"/>
              <a:t> – </a:t>
            </a:r>
            <a:r>
              <a:rPr lang="en-US" altLang="en-US" dirty="0" smtClean="0"/>
              <a:t>anticipating and responding </a:t>
            </a:r>
            <a:r>
              <a:rPr lang="en-US" altLang="en-US" dirty="0"/>
              <a:t>appropriately to information security </a:t>
            </a:r>
            <a:r>
              <a:rPr lang="en-US" altLang="en-US" dirty="0" smtClean="0"/>
              <a:t>breaches</a:t>
            </a:r>
          </a:p>
          <a:p>
            <a:r>
              <a:rPr lang="en-US" altLang="en-US" dirty="0"/>
              <a:t>Business continuity </a:t>
            </a:r>
            <a:r>
              <a:rPr lang="en-US" altLang="en-US" dirty="0" smtClean="0"/>
              <a:t>management</a:t>
            </a:r>
            <a:r>
              <a:rPr lang="en-US" dirty="0"/>
              <a:t> – </a:t>
            </a:r>
            <a:r>
              <a:rPr lang="en-US" altLang="en-US" dirty="0" smtClean="0"/>
              <a:t>protecting, </a:t>
            </a:r>
            <a:r>
              <a:rPr lang="en-US" altLang="en-US" dirty="0"/>
              <a:t>maintaining, and recovering business-critical processes and systems</a:t>
            </a:r>
          </a:p>
          <a:p>
            <a:r>
              <a:rPr lang="en-US" altLang="en-US" dirty="0" smtClean="0"/>
              <a:t>Compliance</a:t>
            </a:r>
            <a:r>
              <a:rPr lang="en-US" dirty="0"/>
              <a:t> – </a:t>
            </a:r>
            <a:r>
              <a:rPr lang="en-US" altLang="en-US" dirty="0" smtClean="0"/>
              <a:t>ensuring conformance </a:t>
            </a:r>
            <a:r>
              <a:rPr lang="en-US" altLang="en-US" dirty="0"/>
              <a:t>with information security policies, standards, laws, and regulations</a:t>
            </a:r>
          </a:p>
          <a:p>
            <a:endParaRPr lang="en-US" altLang="en-US" dirty="0"/>
          </a:p>
        </p:txBody>
      </p:sp>
    </p:spTree>
    <p:extLst>
      <p:ext uri="{BB962C8B-B14F-4D97-AF65-F5344CB8AC3E}">
        <p14:creationId xmlns:p14="http://schemas.microsoft.com/office/powerpoint/2010/main" val="231782968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a:t>
            </a:r>
            <a:endParaRPr lang="en-US" dirty="0"/>
          </a:p>
        </p:txBody>
      </p:sp>
      <p:sp>
        <p:nvSpPr>
          <p:cNvPr id="3" name="Content Placeholder 2"/>
          <p:cNvSpPr>
            <a:spLocks noGrp="1"/>
          </p:cNvSpPr>
          <p:nvPr>
            <p:ph idx="1"/>
          </p:nvPr>
        </p:nvSpPr>
        <p:spPr/>
        <p:txBody>
          <a:bodyPr/>
          <a:lstStyle/>
          <a:p>
            <a:r>
              <a:rPr lang="en-US" b="1" dirty="0"/>
              <a:t>Security Assertion Markup Language (SAML)</a:t>
            </a:r>
            <a:r>
              <a:rPr lang="en-US" dirty="0"/>
              <a:t> is a single sign-on capability used for web applications to ensure user identities can be shared and are </a:t>
            </a:r>
            <a:r>
              <a:rPr lang="en-US" dirty="0" smtClean="0"/>
              <a:t>protected.</a:t>
            </a:r>
          </a:p>
          <a:p>
            <a:pPr lvl="1"/>
            <a:r>
              <a:rPr lang="en-US" dirty="0" smtClean="0"/>
              <a:t>SAML defines </a:t>
            </a:r>
            <a:r>
              <a:rPr lang="en-US" dirty="0"/>
              <a:t>standards for exchanging authentication and authorization data between security </a:t>
            </a:r>
            <a:r>
              <a:rPr lang="en-US" dirty="0" smtClean="0"/>
              <a:t>domains.</a:t>
            </a:r>
          </a:p>
          <a:p>
            <a:pPr lvl="1"/>
            <a:r>
              <a:rPr lang="en-US" dirty="0" smtClean="0"/>
              <a:t>SAML is increasingly </a:t>
            </a:r>
            <a:r>
              <a:rPr lang="en-US" dirty="0"/>
              <a:t>important with cloud-based solutions and with Software-as-a-Service (SaaS) </a:t>
            </a:r>
            <a:r>
              <a:rPr lang="en-US" dirty="0" smtClean="0"/>
              <a:t>applications.</a:t>
            </a:r>
          </a:p>
          <a:p>
            <a:pPr lvl="1"/>
            <a:r>
              <a:rPr lang="en-US" dirty="0"/>
              <a:t>SAML is an XML-based </a:t>
            </a:r>
            <a:r>
              <a:rPr lang="en-US" dirty="0" smtClean="0"/>
              <a:t>protocol.</a:t>
            </a:r>
          </a:p>
        </p:txBody>
      </p:sp>
    </p:spTree>
    <p:extLst>
      <p:ext uri="{BB962C8B-B14F-4D97-AF65-F5344CB8AC3E}">
        <p14:creationId xmlns:p14="http://schemas.microsoft.com/office/powerpoint/2010/main" val="24206596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Module 5 PKI Standards and Protocols and Network Fundamentals – Part 3</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38995084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Network Fundamentals</a:t>
            </a:r>
          </a:p>
        </p:txBody>
      </p:sp>
      <p:sp>
        <p:nvSpPr>
          <p:cNvPr id="3075" name="Rectangle 3"/>
          <p:cNvSpPr>
            <a:spLocks noGrp="1" noChangeArrowheads="1"/>
          </p:cNvSpPr>
          <p:nvPr>
            <p:ph type="subTitle" idx="1"/>
          </p:nvPr>
        </p:nvSpPr>
        <p:spPr/>
        <p:txBody>
          <a:bodyPr/>
          <a:lstStyle/>
          <a:p>
            <a:r>
              <a:rPr lang="en-US" altLang="en-US" dirty="0" smtClean="0"/>
              <a:t>Chapter 9</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1552" y="2405222"/>
            <a:ext cx="4120896" cy="2737104"/>
          </a:xfrm>
          <a:prstGeom prst="rect">
            <a:avLst/>
          </a:prstGeom>
        </p:spPr>
      </p:pic>
    </p:spTree>
    <p:extLst>
      <p:ext uri="{BB962C8B-B14F-4D97-AF65-F5344CB8AC3E}">
        <p14:creationId xmlns:p14="http://schemas.microsoft.com/office/powerpoint/2010/main" val="2059635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Terms</a:t>
            </a:r>
            <a:endParaRPr lang="en-US" dirty="0"/>
          </a:p>
        </p:txBody>
      </p:sp>
      <p:sp>
        <p:nvSpPr>
          <p:cNvPr id="5" name="Content Placeholder 4"/>
          <p:cNvSpPr>
            <a:spLocks noGrp="1"/>
          </p:cNvSpPr>
          <p:nvPr>
            <p:ph sz="half" idx="1"/>
          </p:nvPr>
        </p:nvSpPr>
        <p:spPr/>
        <p:txBody>
          <a:bodyPr/>
          <a:lstStyle/>
          <a:p>
            <a:r>
              <a:rPr lang="en-US" dirty="0"/>
              <a:t>Address Resolution Protocol (ARP</a:t>
            </a:r>
            <a:r>
              <a:rPr lang="en-US" dirty="0" smtClean="0"/>
              <a:t>)</a:t>
            </a:r>
            <a:endParaRPr lang="en-US" dirty="0"/>
          </a:p>
          <a:p>
            <a:r>
              <a:rPr lang="en-US" dirty="0" smtClean="0"/>
              <a:t>Bus topology</a:t>
            </a:r>
            <a:endParaRPr lang="en-US" dirty="0"/>
          </a:p>
          <a:p>
            <a:r>
              <a:rPr lang="en-US" dirty="0" smtClean="0"/>
              <a:t>Datagram</a:t>
            </a:r>
            <a:endParaRPr lang="en-US" dirty="0"/>
          </a:p>
          <a:p>
            <a:r>
              <a:rPr lang="en-US" dirty="0" smtClean="0"/>
              <a:t>Denial-of-service </a:t>
            </a:r>
            <a:r>
              <a:rPr lang="en-US" dirty="0"/>
              <a:t>(DoS</a:t>
            </a:r>
            <a:r>
              <a:rPr lang="en-US" dirty="0" smtClean="0"/>
              <a:t>)</a:t>
            </a:r>
            <a:endParaRPr lang="en-US" dirty="0"/>
          </a:p>
          <a:p>
            <a:r>
              <a:rPr lang="en-US" dirty="0"/>
              <a:t>Domain Name System (DNS</a:t>
            </a:r>
            <a:r>
              <a:rPr lang="en-US" dirty="0" smtClean="0"/>
              <a:t>)</a:t>
            </a:r>
            <a:endParaRPr lang="en-US" dirty="0"/>
          </a:p>
          <a:p>
            <a:r>
              <a:rPr lang="en-US" dirty="0" smtClean="0"/>
              <a:t>DMZ</a:t>
            </a:r>
            <a:endParaRPr lang="en-US" dirty="0"/>
          </a:p>
        </p:txBody>
      </p:sp>
      <p:sp>
        <p:nvSpPr>
          <p:cNvPr id="6" name="Content Placeholder 5"/>
          <p:cNvSpPr>
            <a:spLocks noGrp="1"/>
          </p:cNvSpPr>
          <p:nvPr>
            <p:ph sz="half" idx="2"/>
          </p:nvPr>
        </p:nvSpPr>
        <p:spPr/>
        <p:txBody>
          <a:bodyPr/>
          <a:lstStyle/>
          <a:p>
            <a:r>
              <a:rPr lang="en-US" dirty="0" smtClean="0"/>
              <a:t>Dynamic </a:t>
            </a:r>
            <a:r>
              <a:rPr lang="en-US" dirty="0"/>
              <a:t>Host Configuration Protocol (DHCP</a:t>
            </a:r>
            <a:r>
              <a:rPr lang="en-US" dirty="0" smtClean="0"/>
              <a:t>)</a:t>
            </a:r>
          </a:p>
          <a:p>
            <a:r>
              <a:rPr lang="en-US" dirty="0" smtClean="0"/>
              <a:t>Enclave</a:t>
            </a:r>
            <a:endParaRPr lang="en-US" dirty="0"/>
          </a:p>
          <a:p>
            <a:r>
              <a:rPr lang="en-US" dirty="0" smtClean="0"/>
              <a:t>Ethernet</a:t>
            </a:r>
            <a:endParaRPr lang="en-US" dirty="0"/>
          </a:p>
          <a:p>
            <a:r>
              <a:rPr lang="en-US" dirty="0" smtClean="0"/>
              <a:t>Extranet</a:t>
            </a:r>
            <a:endParaRPr lang="en-US" dirty="0"/>
          </a:p>
          <a:p>
            <a:r>
              <a:rPr lang="en-US" dirty="0" smtClean="0"/>
              <a:t>Flat network</a:t>
            </a:r>
            <a:endParaRPr lang="en-US" dirty="0"/>
          </a:p>
        </p:txBody>
      </p:sp>
    </p:spTree>
    <p:extLst>
      <p:ext uri="{BB962C8B-B14F-4D97-AF65-F5344CB8AC3E}">
        <p14:creationId xmlns:p14="http://schemas.microsoft.com/office/powerpoint/2010/main" val="25983663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Terms (</a:t>
            </a:r>
            <a:r>
              <a:rPr lang="en-US" i="1" dirty="0" smtClean="0"/>
              <a:t>continued</a:t>
            </a:r>
            <a:r>
              <a:rPr lang="en-US" dirty="0" smtClean="0"/>
              <a:t>)</a:t>
            </a:r>
            <a:endParaRPr lang="en-US" dirty="0"/>
          </a:p>
        </p:txBody>
      </p:sp>
      <p:sp>
        <p:nvSpPr>
          <p:cNvPr id="5" name="Content Placeholder 4"/>
          <p:cNvSpPr>
            <a:spLocks noGrp="1"/>
          </p:cNvSpPr>
          <p:nvPr>
            <p:ph sz="half" idx="1"/>
          </p:nvPr>
        </p:nvSpPr>
        <p:spPr/>
        <p:txBody>
          <a:bodyPr/>
          <a:lstStyle/>
          <a:p>
            <a:r>
              <a:rPr lang="en-US" dirty="0"/>
              <a:t>Internet Control Message Protocol (ICMP</a:t>
            </a:r>
            <a:r>
              <a:rPr lang="en-US" dirty="0" smtClean="0"/>
              <a:t>)</a:t>
            </a:r>
          </a:p>
          <a:p>
            <a:r>
              <a:rPr lang="en-US" dirty="0"/>
              <a:t>Internet Protocol (IP</a:t>
            </a:r>
            <a:r>
              <a:rPr lang="en-US" dirty="0" smtClean="0"/>
              <a:t>)</a:t>
            </a:r>
            <a:endParaRPr lang="en-US" dirty="0"/>
          </a:p>
          <a:p>
            <a:r>
              <a:rPr lang="en-US" dirty="0" smtClean="0"/>
              <a:t>Intranet</a:t>
            </a:r>
            <a:endParaRPr lang="en-US" dirty="0"/>
          </a:p>
          <a:p>
            <a:r>
              <a:rPr lang="en-US" dirty="0"/>
              <a:t>L</a:t>
            </a:r>
            <a:r>
              <a:rPr lang="en-US" dirty="0" smtClean="0"/>
              <a:t>ocal </a:t>
            </a:r>
            <a:r>
              <a:rPr lang="en-US" dirty="0"/>
              <a:t>area network (LAN</a:t>
            </a:r>
            <a:r>
              <a:rPr lang="en-US" dirty="0" smtClean="0"/>
              <a:t>)</a:t>
            </a:r>
            <a:endParaRPr lang="en-US" dirty="0"/>
          </a:p>
          <a:p>
            <a:r>
              <a:rPr lang="en-US" dirty="0"/>
              <a:t>Media Access Control (MAC) </a:t>
            </a:r>
            <a:r>
              <a:rPr lang="en-US" dirty="0" smtClean="0"/>
              <a:t>address</a:t>
            </a:r>
            <a:endParaRPr lang="en-US" dirty="0"/>
          </a:p>
        </p:txBody>
      </p:sp>
      <p:sp>
        <p:nvSpPr>
          <p:cNvPr id="6" name="Content Placeholder 5"/>
          <p:cNvSpPr>
            <a:spLocks noGrp="1"/>
          </p:cNvSpPr>
          <p:nvPr>
            <p:ph sz="half" idx="2"/>
          </p:nvPr>
        </p:nvSpPr>
        <p:spPr/>
        <p:txBody>
          <a:bodyPr/>
          <a:lstStyle/>
          <a:p>
            <a:r>
              <a:rPr lang="en-US" dirty="0"/>
              <a:t>Network Address Translation (NAT)</a:t>
            </a:r>
          </a:p>
          <a:p>
            <a:r>
              <a:rPr lang="en-US" dirty="0" smtClean="0"/>
              <a:t>Network</a:t>
            </a:r>
          </a:p>
          <a:p>
            <a:r>
              <a:rPr lang="en-US" dirty="0" smtClean="0"/>
              <a:t>Packet</a:t>
            </a:r>
          </a:p>
          <a:p>
            <a:r>
              <a:rPr lang="en-US" dirty="0" smtClean="0"/>
              <a:t>Protocol</a:t>
            </a:r>
          </a:p>
          <a:p>
            <a:r>
              <a:rPr lang="en-US" dirty="0" smtClean="0"/>
              <a:t>Ring topology</a:t>
            </a:r>
          </a:p>
          <a:p>
            <a:r>
              <a:rPr lang="en-US" dirty="0" smtClean="0"/>
              <a:t>Routing</a:t>
            </a:r>
          </a:p>
          <a:p>
            <a:r>
              <a:rPr lang="en-US" dirty="0" smtClean="0"/>
              <a:t>Star </a:t>
            </a:r>
            <a:r>
              <a:rPr lang="en-US" dirty="0"/>
              <a:t>topology </a:t>
            </a:r>
          </a:p>
        </p:txBody>
      </p:sp>
    </p:spTree>
    <p:extLst>
      <p:ext uri="{BB962C8B-B14F-4D97-AF65-F5344CB8AC3E}">
        <p14:creationId xmlns:p14="http://schemas.microsoft.com/office/powerpoint/2010/main" val="3648438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Terms (</a:t>
            </a:r>
            <a:r>
              <a:rPr lang="en-US" i="1" dirty="0"/>
              <a:t>continued</a:t>
            </a:r>
            <a:r>
              <a:rPr lang="en-US" dirty="0"/>
              <a:t>)</a:t>
            </a:r>
          </a:p>
        </p:txBody>
      </p:sp>
      <p:sp>
        <p:nvSpPr>
          <p:cNvPr id="5" name="Content Placeholder 4"/>
          <p:cNvSpPr>
            <a:spLocks noGrp="1"/>
          </p:cNvSpPr>
          <p:nvPr>
            <p:ph sz="half" idx="1"/>
          </p:nvPr>
        </p:nvSpPr>
        <p:spPr/>
        <p:txBody>
          <a:bodyPr/>
          <a:lstStyle/>
          <a:p>
            <a:r>
              <a:rPr lang="en-US" dirty="0"/>
              <a:t>Storage area network (SAN) </a:t>
            </a:r>
          </a:p>
          <a:p>
            <a:r>
              <a:rPr lang="en-US" dirty="0"/>
              <a:t>Subnetting </a:t>
            </a:r>
          </a:p>
          <a:p>
            <a:r>
              <a:rPr lang="en-US" dirty="0"/>
              <a:t>Subnet mask </a:t>
            </a:r>
          </a:p>
          <a:p>
            <a:r>
              <a:rPr lang="en-US" dirty="0"/>
              <a:t>Three-way handshake </a:t>
            </a:r>
          </a:p>
          <a:p>
            <a:r>
              <a:rPr lang="en-US" dirty="0" smtClean="0"/>
              <a:t>Topology</a:t>
            </a:r>
          </a:p>
          <a:p>
            <a:r>
              <a:rPr lang="en-US" dirty="0" smtClean="0"/>
              <a:t>Transmission </a:t>
            </a:r>
            <a:r>
              <a:rPr lang="en-US" dirty="0"/>
              <a:t>Control Protocol (TCP</a:t>
            </a:r>
            <a:r>
              <a:rPr lang="en-US" dirty="0" smtClean="0"/>
              <a:t>)</a:t>
            </a:r>
            <a:endParaRPr lang="en-US" dirty="0"/>
          </a:p>
        </p:txBody>
      </p:sp>
      <p:sp>
        <p:nvSpPr>
          <p:cNvPr id="6" name="Content Placeholder 5"/>
          <p:cNvSpPr>
            <a:spLocks noGrp="1"/>
          </p:cNvSpPr>
          <p:nvPr>
            <p:ph sz="half" idx="2"/>
          </p:nvPr>
        </p:nvSpPr>
        <p:spPr/>
        <p:txBody>
          <a:bodyPr/>
          <a:lstStyle/>
          <a:p>
            <a:r>
              <a:rPr lang="en-US" dirty="0"/>
              <a:t>Trunking</a:t>
            </a:r>
          </a:p>
          <a:p>
            <a:r>
              <a:rPr lang="en-US" dirty="0"/>
              <a:t>Tunneling</a:t>
            </a:r>
          </a:p>
          <a:p>
            <a:r>
              <a:rPr lang="en-US" dirty="0"/>
              <a:t>User Datagram Protocol (UDP)</a:t>
            </a:r>
          </a:p>
          <a:p>
            <a:r>
              <a:rPr lang="en-US" dirty="0"/>
              <a:t>Virtual local area network (VLAN)</a:t>
            </a:r>
          </a:p>
          <a:p>
            <a:r>
              <a:rPr lang="en-US" dirty="0"/>
              <a:t>Wide area network (WAN)</a:t>
            </a:r>
          </a:p>
        </p:txBody>
      </p:sp>
    </p:spTree>
    <p:extLst>
      <p:ext uri="{BB962C8B-B14F-4D97-AF65-F5344CB8AC3E}">
        <p14:creationId xmlns:p14="http://schemas.microsoft.com/office/powerpoint/2010/main" val="13593374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Introduction</a:t>
            </a:r>
          </a:p>
        </p:txBody>
      </p:sp>
      <p:sp>
        <p:nvSpPr>
          <p:cNvPr id="8195" name="Rectangle 3"/>
          <p:cNvSpPr>
            <a:spLocks noGrp="1" noChangeArrowheads="1"/>
          </p:cNvSpPr>
          <p:nvPr>
            <p:ph idx="1"/>
          </p:nvPr>
        </p:nvSpPr>
        <p:spPr/>
        <p:txBody>
          <a:bodyPr/>
          <a:lstStyle/>
          <a:p>
            <a:r>
              <a:rPr lang="en-US" altLang="en-US" dirty="0" smtClean="0"/>
              <a:t>By the simplest definition in the data world, a </a:t>
            </a:r>
            <a:r>
              <a:rPr lang="en-US" altLang="en-US" b="1" dirty="0" smtClean="0"/>
              <a:t>network</a:t>
            </a:r>
            <a:r>
              <a:rPr lang="en-US" altLang="en-US" dirty="0" smtClean="0"/>
              <a:t> is a means to connect two or more computers together for the purposes of sharing information.</a:t>
            </a:r>
          </a:p>
          <a:p>
            <a:r>
              <a:rPr lang="en-US" altLang="en-US" dirty="0"/>
              <a:t>The term “network” has different meanings depending on </a:t>
            </a:r>
            <a:r>
              <a:rPr lang="en-US" altLang="en-US" dirty="0" smtClean="0"/>
              <a:t>the context </a:t>
            </a:r>
            <a:r>
              <a:rPr lang="en-US" altLang="en-US" dirty="0"/>
              <a:t>and </a:t>
            </a:r>
            <a:r>
              <a:rPr lang="en-US" altLang="en-US" dirty="0" smtClean="0"/>
              <a:t>usage.</a:t>
            </a:r>
          </a:p>
          <a:p>
            <a:r>
              <a:rPr lang="en-US" altLang="en-US" dirty="0">
                <a:ea typeface="ヒラギノ角ゴ Pro W3" pitchFamily="-112" charset="-128"/>
              </a:rPr>
              <a:t>Though data networks vary widely in size and scope, they are generally defined in terms of </a:t>
            </a:r>
            <a:r>
              <a:rPr lang="en-US" altLang="en-US" dirty="0" smtClean="0">
                <a:ea typeface="ヒラギノ角ゴ Pro W3" pitchFamily="-112" charset="-128"/>
              </a:rPr>
              <a:t>their architecture</a:t>
            </a:r>
            <a:r>
              <a:rPr lang="en-US" altLang="en-US" dirty="0">
                <a:ea typeface="ヒラギノ角ゴ Pro W3" pitchFamily="-112" charset="-128"/>
              </a:rPr>
              <a:t>, topology, and </a:t>
            </a:r>
            <a:r>
              <a:rPr lang="en-US" altLang="en-US" dirty="0" smtClean="0">
                <a:ea typeface="ヒラギノ角ゴ Pro W3" pitchFamily="-112" charset="-128"/>
              </a:rPr>
              <a:t>protocol.</a:t>
            </a:r>
            <a:endParaRPr lang="en-US" altLang="en-US" dirty="0" smtClean="0"/>
          </a:p>
        </p:txBody>
      </p:sp>
    </p:spTree>
    <p:extLst>
      <p:ext uri="{BB962C8B-B14F-4D97-AF65-F5344CB8AC3E}">
        <p14:creationId xmlns:p14="http://schemas.microsoft.com/office/powerpoint/2010/main" val="327855130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Network Architectures</a:t>
            </a:r>
          </a:p>
        </p:txBody>
      </p:sp>
      <p:sp>
        <p:nvSpPr>
          <p:cNvPr id="9219" name="Rectangle 3"/>
          <p:cNvSpPr>
            <a:spLocks noGrp="1" noChangeArrowheads="1"/>
          </p:cNvSpPr>
          <p:nvPr>
            <p:ph idx="1"/>
          </p:nvPr>
        </p:nvSpPr>
        <p:spPr>
          <a:xfrm>
            <a:off x="457200" y="1981200"/>
            <a:ext cx="8229600" cy="4572000"/>
          </a:xfrm>
        </p:spPr>
        <p:txBody>
          <a:bodyPr/>
          <a:lstStyle/>
          <a:p>
            <a:r>
              <a:rPr lang="en-US" altLang="en-US" dirty="0"/>
              <a:t>A </a:t>
            </a:r>
            <a:r>
              <a:rPr lang="en-US" altLang="en-US" b="1" dirty="0"/>
              <a:t>local area network (LAN</a:t>
            </a:r>
            <a:r>
              <a:rPr lang="en-US" altLang="en-US" b="1" dirty="0" smtClean="0"/>
              <a:t>)</a:t>
            </a:r>
            <a:r>
              <a:rPr lang="en-US" altLang="en-US" dirty="0" smtClean="0"/>
              <a:t> typically </a:t>
            </a:r>
            <a:r>
              <a:rPr lang="en-US" altLang="en-US" dirty="0"/>
              <a:t>is smaller in terms of size and geographic coverage and </a:t>
            </a:r>
            <a:r>
              <a:rPr lang="en-US" altLang="en-US" dirty="0" smtClean="0"/>
              <a:t>consists of </a:t>
            </a:r>
            <a:r>
              <a:rPr lang="en-US" altLang="en-US" dirty="0"/>
              <a:t>two or more connected devices</a:t>
            </a:r>
            <a:r>
              <a:rPr lang="en-US" altLang="en-US" dirty="0" smtClean="0"/>
              <a:t>.</a:t>
            </a:r>
          </a:p>
          <a:p>
            <a:pPr lvl="1"/>
            <a:r>
              <a:rPr lang="en-US" altLang="en-US" dirty="0"/>
              <a:t>Home networks and most small </a:t>
            </a:r>
            <a:r>
              <a:rPr lang="en-US" altLang="en-US" dirty="0" smtClean="0"/>
              <a:t>office networks </a:t>
            </a:r>
            <a:r>
              <a:rPr lang="en-US" altLang="en-US" dirty="0"/>
              <a:t>can be classified as LANs.</a:t>
            </a:r>
            <a:endParaRPr lang="en-US" altLang="en-US" dirty="0" smtClean="0"/>
          </a:p>
          <a:p>
            <a:r>
              <a:rPr lang="en-US" altLang="en-US" dirty="0"/>
              <a:t>A </a:t>
            </a:r>
            <a:r>
              <a:rPr lang="en-US" altLang="en-US" b="1" dirty="0"/>
              <a:t>wide area network (WAN)</a:t>
            </a:r>
            <a:r>
              <a:rPr lang="en-US" altLang="en-US" dirty="0"/>
              <a:t> tends </a:t>
            </a:r>
            <a:r>
              <a:rPr lang="en-US" altLang="en-US" dirty="0" smtClean="0"/>
              <a:t>to be </a:t>
            </a:r>
            <a:r>
              <a:rPr lang="en-US" altLang="en-US" dirty="0"/>
              <a:t>larger, covering </a:t>
            </a:r>
            <a:r>
              <a:rPr lang="en-US" altLang="en-US" dirty="0" smtClean="0"/>
              <a:t>more geographic </a:t>
            </a:r>
            <a:r>
              <a:rPr lang="en-US" altLang="en-US" dirty="0"/>
              <a:t>area, </a:t>
            </a:r>
            <a:r>
              <a:rPr lang="en-US" altLang="en-US" dirty="0" smtClean="0"/>
              <a:t>and consists </a:t>
            </a:r>
            <a:r>
              <a:rPr lang="en-US" altLang="en-US" dirty="0"/>
              <a:t>of two or </a:t>
            </a:r>
            <a:r>
              <a:rPr lang="en-US" altLang="en-US" dirty="0" smtClean="0"/>
              <a:t>more systems </a:t>
            </a:r>
            <a:r>
              <a:rPr lang="en-US" altLang="en-US" dirty="0"/>
              <a:t>in geographically separated </a:t>
            </a:r>
            <a:r>
              <a:rPr lang="en-US" altLang="en-US" dirty="0" smtClean="0"/>
              <a:t>areas.</a:t>
            </a:r>
          </a:p>
          <a:p>
            <a:pPr lvl="1"/>
            <a:r>
              <a:rPr lang="en-US" altLang="en-US" dirty="0" smtClean="0"/>
              <a:t>They are connected </a:t>
            </a:r>
            <a:r>
              <a:rPr lang="en-US" altLang="en-US" dirty="0"/>
              <a:t>by </a:t>
            </a:r>
            <a:r>
              <a:rPr lang="en-US" altLang="en-US" dirty="0" smtClean="0"/>
              <a:t>leased lines</a:t>
            </a:r>
            <a:r>
              <a:rPr lang="en-US" altLang="en-US" dirty="0"/>
              <a:t>, radio waves, satellite relays, </a:t>
            </a:r>
            <a:r>
              <a:rPr lang="en-US" altLang="en-US" dirty="0" smtClean="0"/>
              <a:t>microwaves</a:t>
            </a:r>
            <a:r>
              <a:rPr lang="en-US" altLang="en-US" dirty="0"/>
              <a:t>, </a:t>
            </a:r>
            <a:r>
              <a:rPr lang="en-US" altLang="en-US" dirty="0" smtClean="0"/>
              <a:t>or even </a:t>
            </a:r>
            <a:r>
              <a:rPr lang="en-US" altLang="en-US" dirty="0"/>
              <a:t>dial-up </a:t>
            </a:r>
            <a:r>
              <a:rPr lang="en-US" altLang="en-US" dirty="0" smtClean="0"/>
              <a:t>connections.</a:t>
            </a:r>
          </a:p>
        </p:txBody>
      </p:sp>
    </p:spTree>
    <p:extLst>
      <p:ext uri="{BB962C8B-B14F-4D97-AF65-F5344CB8AC3E}">
        <p14:creationId xmlns:p14="http://schemas.microsoft.com/office/powerpoint/2010/main" val="13816400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Introduction</a:t>
            </a:r>
            <a:endParaRPr lang="en-US" dirty="0" smtClean="0"/>
          </a:p>
        </p:txBody>
      </p:sp>
      <p:sp>
        <p:nvSpPr>
          <p:cNvPr id="6147" name="Rectangle 3"/>
          <p:cNvSpPr>
            <a:spLocks noGrp="1" noChangeArrowheads="1"/>
          </p:cNvSpPr>
          <p:nvPr>
            <p:ph idx="1"/>
          </p:nvPr>
        </p:nvSpPr>
        <p:spPr>
          <a:xfrm>
            <a:off x="457200" y="1981200"/>
            <a:ext cx="8229600" cy="4495800"/>
          </a:xfrm>
        </p:spPr>
        <p:txBody>
          <a:bodyPr/>
          <a:lstStyle/>
          <a:p>
            <a:r>
              <a:rPr lang="en-US" altLang="en-US" dirty="0" smtClean="0"/>
              <a:t>There are three categories of PKI standards.</a:t>
            </a:r>
          </a:p>
          <a:p>
            <a:pPr lvl="1"/>
            <a:r>
              <a:rPr lang="en-US" altLang="en-US" dirty="0" smtClean="0"/>
              <a:t>Standards that define the PKI</a:t>
            </a:r>
          </a:p>
          <a:p>
            <a:pPr lvl="1"/>
            <a:r>
              <a:rPr lang="en-US" altLang="en-US" dirty="0" smtClean="0"/>
              <a:t>Standards that define the interface between applications and the underlying PKI</a:t>
            </a:r>
          </a:p>
          <a:p>
            <a:pPr lvl="1"/>
            <a:r>
              <a:rPr lang="en-US" altLang="en-US" dirty="0" smtClean="0"/>
              <a:t>Other standards</a:t>
            </a:r>
          </a:p>
          <a:p>
            <a:r>
              <a:rPr lang="en-US" altLang="en-US" dirty="0" smtClean="0"/>
              <a:t>Internet</a:t>
            </a:r>
            <a:r>
              <a:rPr lang="en-US" altLang="en-US" b="1" dirty="0" smtClean="0"/>
              <a:t> public key infrastructure (PKI)</a:t>
            </a:r>
            <a:r>
              <a:rPr lang="en-US" altLang="en-US" dirty="0" smtClean="0"/>
              <a:t> relies on three main standards for establishing interoperable PKI services</a:t>
            </a:r>
            <a:r>
              <a:rPr lang="en-US" altLang="en-US" dirty="0"/>
              <a:t>.</a:t>
            </a:r>
            <a:endParaRPr lang="en-US" altLang="en-US" dirty="0" smtClean="0"/>
          </a:p>
          <a:p>
            <a:pPr lvl="1"/>
            <a:r>
              <a:rPr lang="en-US" altLang="en-US" dirty="0" smtClean="0"/>
              <a:t>PKI X.509 (PKIX), Public Key Cryptography Standards (PKCS), and X.509</a:t>
            </a:r>
          </a:p>
        </p:txBody>
      </p:sp>
    </p:spTree>
    <p:extLst>
      <p:ext uri="{BB962C8B-B14F-4D97-AF65-F5344CB8AC3E}">
        <p14:creationId xmlns:p14="http://schemas.microsoft.com/office/powerpoint/2010/main" val="3214184482"/>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410200"/>
            <a:ext cx="7924800" cy="457200"/>
          </a:xfrm>
        </p:spPr>
        <p:txBody>
          <a:bodyPr/>
          <a:lstStyle/>
          <a:p>
            <a:r>
              <a:rPr lang="en-US" dirty="0"/>
              <a:t>Figure 9.1 Corporate WAN connecting multiple offices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68" y="1752600"/>
            <a:ext cx="7120864" cy="3165348"/>
          </a:xfrm>
          <a:prstGeom prst="rect">
            <a:avLst/>
          </a:prstGeom>
        </p:spPr>
      </p:pic>
    </p:spTree>
    <p:extLst>
      <p:ext uri="{BB962C8B-B14F-4D97-AF65-F5344CB8AC3E}">
        <p14:creationId xmlns:p14="http://schemas.microsoft.com/office/powerpoint/2010/main" val="3272330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Network </a:t>
            </a:r>
            <a:r>
              <a:rPr lang="en-US" dirty="0" smtClean="0"/>
              <a:t>Architectures (</a:t>
            </a:r>
            <a:r>
              <a:rPr lang="en-US" i="1" dirty="0" smtClean="0"/>
              <a:t>continued</a:t>
            </a:r>
            <a:r>
              <a:rPr lang="en-US" dirty="0" smtClean="0"/>
              <a:t>)</a:t>
            </a:r>
          </a:p>
        </p:txBody>
      </p:sp>
      <p:sp>
        <p:nvSpPr>
          <p:cNvPr id="11267" name="Rectangle 3"/>
          <p:cNvSpPr>
            <a:spLocks noGrp="1" noChangeArrowheads="1"/>
          </p:cNvSpPr>
          <p:nvPr>
            <p:ph idx="1"/>
          </p:nvPr>
        </p:nvSpPr>
        <p:spPr>
          <a:xfrm>
            <a:off x="457200" y="1981200"/>
            <a:ext cx="8229600" cy="4419600"/>
          </a:xfrm>
        </p:spPr>
        <p:txBody>
          <a:bodyPr/>
          <a:lstStyle/>
          <a:p>
            <a:r>
              <a:rPr lang="en-US" altLang="en-US" dirty="0" smtClean="0"/>
              <a:t>Specialized </a:t>
            </a:r>
            <a:r>
              <a:rPr lang="en-US" altLang="en-US" dirty="0"/>
              <a:t>network </a:t>
            </a:r>
            <a:r>
              <a:rPr lang="en-US" altLang="en-US" dirty="0" smtClean="0"/>
              <a:t>structures are classified by size and use.</a:t>
            </a:r>
          </a:p>
          <a:p>
            <a:pPr lvl="1"/>
            <a:r>
              <a:rPr lang="en-US" altLang="en-US" dirty="0" smtClean="0"/>
              <a:t>Campus </a:t>
            </a:r>
            <a:r>
              <a:rPr lang="en-US" altLang="en-US" dirty="0"/>
              <a:t>area network (CAN</a:t>
            </a:r>
            <a:r>
              <a:rPr lang="en-US" altLang="en-US" dirty="0" smtClean="0"/>
              <a:t>)</a:t>
            </a:r>
          </a:p>
          <a:p>
            <a:pPr lvl="1"/>
            <a:r>
              <a:rPr lang="en-US" altLang="en-US" dirty="0" smtClean="0"/>
              <a:t>Intranet</a:t>
            </a:r>
          </a:p>
          <a:p>
            <a:pPr lvl="1"/>
            <a:r>
              <a:rPr lang="en-US" altLang="en-US" dirty="0" smtClean="0"/>
              <a:t>Internet</a:t>
            </a:r>
          </a:p>
          <a:p>
            <a:pPr lvl="1"/>
            <a:r>
              <a:rPr lang="en-US" altLang="en-US" dirty="0"/>
              <a:t>Metropolitan area network (MAN</a:t>
            </a:r>
            <a:r>
              <a:rPr lang="en-US" altLang="en-US" dirty="0" smtClean="0"/>
              <a:t>)</a:t>
            </a:r>
          </a:p>
          <a:p>
            <a:pPr lvl="1"/>
            <a:r>
              <a:rPr lang="en-US" altLang="en-US" dirty="0"/>
              <a:t>Storage area network (SAN</a:t>
            </a:r>
            <a:r>
              <a:rPr lang="en-US" altLang="en-US" dirty="0" smtClean="0"/>
              <a:t>)</a:t>
            </a:r>
          </a:p>
          <a:p>
            <a:pPr lvl="1"/>
            <a:r>
              <a:rPr lang="en-US" altLang="en-US" dirty="0"/>
              <a:t>Virtual local area network (VLAN</a:t>
            </a:r>
            <a:r>
              <a:rPr lang="en-US" altLang="en-US" dirty="0" smtClean="0"/>
              <a:t>)</a:t>
            </a:r>
          </a:p>
          <a:p>
            <a:pPr lvl="1"/>
            <a:r>
              <a:rPr lang="en-US" altLang="en-US" dirty="0" smtClean="0"/>
              <a:t>Client/server</a:t>
            </a:r>
          </a:p>
          <a:p>
            <a:pPr lvl="1"/>
            <a:r>
              <a:rPr lang="en-US" altLang="en-US" dirty="0" smtClean="0"/>
              <a:t>Peer-to-peer</a:t>
            </a:r>
          </a:p>
        </p:txBody>
      </p:sp>
    </p:spTree>
    <p:extLst>
      <p:ext uri="{BB962C8B-B14F-4D97-AF65-F5344CB8AC3E}">
        <p14:creationId xmlns:p14="http://schemas.microsoft.com/office/powerpoint/2010/main" val="281609864"/>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Network Topology</a:t>
            </a:r>
          </a:p>
        </p:txBody>
      </p:sp>
      <p:sp>
        <p:nvSpPr>
          <p:cNvPr id="12291" name="Rectangle 3"/>
          <p:cNvSpPr>
            <a:spLocks noGrp="1" noChangeArrowheads="1"/>
          </p:cNvSpPr>
          <p:nvPr>
            <p:ph idx="1"/>
          </p:nvPr>
        </p:nvSpPr>
        <p:spPr/>
        <p:txBody>
          <a:bodyPr/>
          <a:lstStyle/>
          <a:p>
            <a:r>
              <a:rPr lang="en-US" altLang="en-US" b="1" dirty="0" smtClean="0"/>
              <a:t>Topology</a:t>
            </a:r>
            <a:r>
              <a:rPr lang="en-US" altLang="en-US" dirty="0" smtClean="0"/>
              <a:t> refers to how the network is physically or logically arranged.</a:t>
            </a:r>
          </a:p>
          <a:p>
            <a:r>
              <a:rPr lang="en-US" altLang="en-US" dirty="0" smtClean="0"/>
              <a:t>The main classes of network topologies are:</a:t>
            </a:r>
          </a:p>
          <a:p>
            <a:pPr lvl="1"/>
            <a:r>
              <a:rPr lang="en-US" altLang="en-US" b="1" dirty="0" smtClean="0"/>
              <a:t>Star topology</a:t>
            </a:r>
            <a:r>
              <a:rPr lang="en-US" dirty="0"/>
              <a:t> – </a:t>
            </a:r>
            <a:r>
              <a:rPr lang="en-US" altLang="en-US" dirty="0" smtClean="0"/>
              <a:t>components connected to a central point</a:t>
            </a:r>
          </a:p>
          <a:p>
            <a:pPr lvl="1"/>
            <a:r>
              <a:rPr lang="en-US" altLang="en-US" b="1" dirty="0" smtClean="0"/>
              <a:t>Bus topology</a:t>
            </a:r>
            <a:r>
              <a:rPr lang="en-US" dirty="0"/>
              <a:t> – </a:t>
            </a:r>
            <a:r>
              <a:rPr lang="en-US" altLang="en-US" dirty="0" smtClean="0"/>
              <a:t>components connected to the same cable, often called “the bus” or “the backbone”</a:t>
            </a:r>
          </a:p>
          <a:p>
            <a:pPr lvl="1"/>
            <a:r>
              <a:rPr lang="en-US" altLang="en-US" b="1" dirty="0" smtClean="0"/>
              <a:t>Ring topology</a:t>
            </a:r>
            <a:r>
              <a:rPr lang="en-US" dirty="0"/>
              <a:t> – </a:t>
            </a:r>
            <a:r>
              <a:rPr lang="en-US" altLang="en-US" dirty="0" smtClean="0"/>
              <a:t>components connected to each other in a closed loop with each device directly connected to two other devices</a:t>
            </a:r>
          </a:p>
          <a:p>
            <a:pPr lvl="1"/>
            <a:r>
              <a:rPr lang="en-US" altLang="en-US" dirty="0" smtClean="0"/>
              <a:t>Mixed</a:t>
            </a:r>
            <a:r>
              <a:rPr lang="en-US" dirty="0"/>
              <a:t> – </a:t>
            </a:r>
            <a:r>
              <a:rPr lang="en-US" dirty="0" smtClean="0"/>
              <a:t>uses more than one topology at the same time</a:t>
            </a:r>
            <a:endParaRPr lang="en-US" altLang="en-US" dirty="0" smtClean="0"/>
          </a:p>
        </p:txBody>
      </p:sp>
    </p:spTree>
    <p:extLst>
      <p:ext uri="{BB962C8B-B14F-4D97-AF65-F5344CB8AC3E}">
        <p14:creationId xmlns:p14="http://schemas.microsoft.com/office/powerpoint/2010/main" val="384415988"/>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791200"/>
            <a:ext cx="7924800" cy="457200"/>
          </a:xfrm>
        </p:spPr>
        <p:txBody>
          <a:bodyPr/>
          <a:lstStyle/>
          <a:p>
            <a:r>
              <a:rPr lang="en-US" dirty="0"/>
              <a:t>Figure 9.2 Star topology</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3442" y="1524000"/>
            <a:ext cx="4357116" cy="3899381"/>
          </a:xfrm>
          <a:prstGeom prst="rect">
            <a:avLst/>
          </a:prstGeom>
        </p:spPr>
      </p:pic>
    </p:spTree>
    <p:extLst>
      <p:ext uri="{BB962C8B-B14F-4D97-AF65-F5344CB8AC3E}">
        <p14:creationId xmlns:p14="http://schemas.microsoft.com/office/powerpoint/2010/main" val="42836016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850295"/>
            <a:ext cx="7924800" cy="457200"/>
          </a:xfrm>
        </p:spPr>
        <p:txBody>
          <a:bodyPr/>
          <a:lstStyle/>
          <a:p>
            <a:r>
              <a:rPr lang="en-US" dirty="0"/>
              <a:t> Figure 9.3 Bus topology</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9300" y="1524000"/>
            <a:ext cx="5105400" cy="4039648"/>
          </a:xfrm>
          <a:prstGeom prst="rect">
            <a:avLst/>
          </a:prstGeom>
        </p:spPr>
      </p:pic>
    </p:spTree>
    <p:extLst>
      <p:ext uri="{BB962C8B-B14F-4D97-AF65-F5344CB8AC3E}">
        <p14:creationId xmlns:p14="http://schemas.microsoft.com/office/powerpoint/2010/main" val="7268042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791200"/>
            <a:ext cx="7924800" cy="457200"/>
          </a:xfrm>
        </p:spPr>
        <p:txBody>
          <a:bodyPr/>
          <a:lstStyle/>
          <a:p>
            <a:r>
              <a:rPr lang="en-US" dirty="0"/>
              <a:t>Figure 9.4 Ring topology</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2819" y="1447800"/>
            <a:ext cx="3658362" cy="3961051"/>
          </a:xfrm>
          <a:prstGeom prst="rect">
            <a:avLst/>
          </a:prstGeom>
        </p:spPr>
      </p:pic>
    </p:spTree>
    <p:extLst>
      <p:ext uri="{BB962C8B-B14F-4D97-AF65-F5344CB8AC3E}">
        <p14:creationId xmlns:p14="http://schemas.microsoft.com/office/powerpoint/2010/main" val="2364402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562600"/>
            <a:ext cx="7924800" cy="457200"/>
          </a:xfrm>
        </p:spPr>
        <p:txBody>
          <a:bodyPr/>
          <a:lstStyle/>
          <a:p>
            <a:r>
              <a:rPr lang="en-US" dirty="0"/>
              <a:t>Figure 9.5 Mixed topology</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1402" y="1600200"/>
            <a:ext cx="6521196" cy="3578341"/>
          </a:xfrm>
          <a:prstGeom prst="rect">
            <a:avLst/>
          </a:prstGeom>
        </p:spPr>
      </p:pic>
    </p:spTree>
    <p:extLst>
      <p:ext uri="{BB962C8B-B14F-4D97-AF65-F5344CB8AC3E}">
        <p14:creationId xmlns:p14="http://schemas.microsoft.com/office/powerpoint/2010/main" val="22019181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Network Protocols</a:t>
            </a:r>
          </a:p>
        </p:txBody>
      </p:sp>
      <p:sp>
        <p:nvSpPr>
          <p:cNvPr id="17411" name="Rectangle 3"/>
          <p:cNvSpPr>
            <a:spLocks noGrp="1" noChangeArrowheads="1"/>
          </p:cNvSpPr>
          <p:nvPr>
            <p:ph idx="1"/>
          </p:nvPr>
        </p:nvSpPr>
        <p:spPr/>
        <p:txBody>
          <a:bodyPr/>
          <a:lstStyle/>
          <a:p>
            <a:r>
              <a:rPr lang="en-US" dirty="0"/>
              <a:t>When engineers </a:t>
            </a:r>
            <a:r>
              <a:rPr lang="en-US" dirty="0" smtClean="0"/>
              <a:t>first started </a:t>
            </a:r>
            <a:r>
              <a:rPr lang="en-US" dirty="0"/>
              <a:t>to connect computers together via networks, they quickly </a:t>
            </a:r>
            <a:r>
              <a:rPr lang="en-US" dirty="0" smtClean="0"/>
              <a:t>realized they </a:t>
            </a:r>
            <a:r>
              <a:rPr lang="en-US" dirty="0"/>
              <a:t>needed a commonly accepted method for communicating—a protocol.</a:t>
            </a:r>
            <a:endParaRPr lang="en-US" altLang="en-US" dirty="0"/>
          </a:p>
        </p:txBody>
      </p:sp>
    </p:spTree>
    <p:extLst>
      <p:ext uri="{BB962C8B-B14F-4D97-AF65-F5344CB8AC3E}">
        <p14:creationId xmlns:p14="http://schemas.microsoft.com/office/powerpoint/2010/main" val="2231924579"/>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Protocols</a:t>
            </a:r>
          </a:p>
        </p:txBody>
      </p:sp>
      <p:sp>
        <p:nvSpPr>
          <p:cNvPr id="17411" name="Rectangle 3"/>
          <p:cNvSpPr>
            <a:spLocks noGrp="1" noChangeArrowheads="1"/>
          </p:cNvSpPr>
          <p:nvPr>
            <p:ph idx="1"/>
          </p:nvPr>
        </p:nvSpPr>
        <p:spPr/>
        <p:txBody>
          <a:bodyPr/>
          <a:lstStyle/>
          <a:p>
            <a:r>
              <a:rPr lang="en-US" dirty="0" smtClean="0"/>
              <a:t>A </a:t>
            </a:r>
            <a:r>
              <a:rPr lang="en-US" b="1" dirty="0"/>
              <a:t>protocol </a:t>
            </a:r>
            <a:r>
              <a:rPr lang="en-US" dirty="0"/>
              <a:t>is an agreed-upon format for exchanging or transmitting </a:t>
            </a:r>
            <a:r>
              <a:rPr lang="en-US" dirty="0" smtClean="0"/>
              <a:t>data between systems.</a:t>
            </a:r>
          </a:p>
          <a:p>
            <a:pPr lvl="1"/>
            <a:r>
              <a:rPr lang="en-US" dirty="0" smtClean="0"/>
              <a:t>A </a:t>
            </a:r>
            <a:r>
              <a:rPr lang="en-US" dirty="0"/>
              <a:t>protocol defines a number of agreed-upon parameters</a:t>
            </a:r>
            <a:r>
              <a:rPr lang="en-US" dirty="0" smtClean="0"/>
              <a:t>, such </a:t>
            </a:r>
            <a:r>
              <a:rPr lang="en-US" dirty="0"/>
              <a:t>as the data compression method, the type of error checking to use, </a:t>
            </a:r>
            <a:r>
              <a:rPr lang="en-US" dirty="0" smtClean="0"/>
              <a:t>and mechanisms </a:t>
            </a:r>
            <a:r>
              <a:rPr lang="en-US" dirty="0"/>
              <a:t>for systems to signal when they have finished either </a:t>
            </a:r>
            <a:r>
              <a:rPr lang="en-US" dirty="0" smtClean="0"/>
              <a:t>receiving or </a:t>
            </a:r>
            <a:r>
              <a:rPr lang="en-US" dirty="0"/>
              <a:t>transmitting data</a:t>
            </a:r>
            <a:r>
              <a:rPr lang="en-US" dirty="0" smtClean="0"/>
              <a:t>.</a:t>
            </a:r>
          </a:p>
          <a:p>
            <a:pPr lvl="1"/>
            <a:r>
              <a:rPr lang="en-US" dirty="0" smtClean="0">
                <a:ea typeface="ヒラギノ角ゴ Pro W3" pitchFamily="-111" charset="-128"/>
                <a:cs typeface="ヒラギノ角ゴ Pro W3" pitchFamily="-111" charset="-128"/>
              </a:rPr>
              <a:t>Most </a:t>
            </a:r>
            <a:r>
              <a:rPr lang="en-US" dirty="0">
                <a:ea typeface="ヒラギノ角ゴ Pro W3" pitchFamily="-111" charset="-128"/>
                <a:cs typeface="ヒラギノ角ゴ Pro W3" pitchFamily="-111" charset="-128"/>
              </a:rPr>
              <a:t>networks are dominated by Ethernet and Internet Protocol</a:t>
            </a:r>
            <a:r>
              <a:rPr lang="en-US" dirty="0" smtClean="0">
                <a:ea typeface="ヒラギノ角ゴ Pro W3" pitchFamily="-111" charset="-128"/>
                <a:cs typeface="ヒラギノ角ゴ Pro W3" pitchFamily="-111" charset="-128"/>
              </a:rPr>
              <a:t>.</a:t>
            </a:r>
            <a:endParaRPr lang="en-US" altLang="en-US" dirty="0"/>
          </a:p>
        </p:txBody>
      </p:sp>
    </p:spTree>
    <p:extLst>
      <p:ext uri="{BB962C8B-B14F-4D97-AF65-F5344CB8AC3E}">
        <p14:creationId xmlns:p14="http://schemas.microsoft.com/office/powerpoint/2010/main" val="300109735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a:t>
            </a:r>
            <a:r>
              <a:rPr lang="en-US" i="1" dirty="0" smtClean="0"/>
              <a:t>continued</a:t>
            </a:r>
            <a:r>
              <a:rPr lang="en-US" dirty="0" smtClean="0"/>
              <a:t>)</a:t>
            </a:r>
            <a:endParaRPr lang="en-US" dirty="0"/>
          </a:p>
        </p:txBody>
      </p:sp>
      <p:sp>
        <p:nvSpPr>
          <p:cNvPr id="3" name="Content Placeholder 2"/>
          <p:cNvSpPr>
            <a:spLocks noGrp="1"/>
          </p:cNvSpPr>
          <p:nvPr>
            <p:ph sz="half" idx="1"/>
          </p:nvPr>
        </p:nvSpPr>
        <p:spPr/>
        <p:txBody>
          <a:bodyPr/>
          <a:lstStyle/>
          <a:p>
            <a:r>
              <a:rPr lang="en-US" dirty="0"/>
              <a:t>AppleTalk</a:t>
            </a:r>
          </a:p>
          <a:p>
            <a:r>
              <a:rPr lang="en-US" dirty="0"/>
              <a:t>Asynchronous Transfer Mode (ATM)</a:t>
            </a:r>
          </a:p>
          <a:p>
            <a:r>
              <a:rPr lang="en-US" dirty="0"/>
              <a:t>Ethernet</a:t>
            </a:r>
          </a:p>
          <a:p>
            <a:r>
              <a:rPr lang="en-US" dirty="0"/>
              <a:t>Fiber Distributed Data Interface (FDDI)</a:t>
            </a:r>
          </a:p>
          <a:p>
            <a:r>
              <a:rPr lang="en-US" dirty="0"/>
              <a:t>Internet Protocols (IP)</a:t>
            </a:r>
          </a:p>
          <a:p>
            <a:r>
              <a:rPr lang="en-US" dirty="0"/>
              <a:t>Internetwork Packet Exchange (IPX</a:t>
            </a:r>
            <a:r>
              <a:rPr lang="en-US" dirty="0" smtClean="0"/>
              <a:t>)</a:t>
            </a:r>
            <a:endParaRPr lang="en-US" dirty="0"/>
          </a:p>
        </p:txBody>
      </p:sp>
      <p:sp>
        <p:nvSpPr>
          <p:cNvPr id="4" name="Content Placeholder 3"/>
          <p:cNvSpPr>
            <a:spLocks noGrp="1"/>
          </p:cNvSpPr>
          <p:nvPr>
            <p:ph sz="half" idx="2"/>
          </p:nvPr>
        </p:nvSpPr>
        <p:spPr/>
        <p:txBody>
          <a:bodyPr/>
          <a:lstStyle/>
          <a:p>
            <a:r>
              <a:rPr lang="en-US" dirty="0"/>
              <a:t>Signaling System 7 (SS7)</a:t>
            </a:r>
          </a:p>
          <a:p>
            <a:r>
              <a:rPr lang="en-US" dirty="0"/>
              <a:t>Systems Network Architecture (</a:t>
            </a:r>
            <a:r>
              <a:rPr lang="en-US" dirty="0" smtClean="0"/>
              <a:t>SNA)</a:t>
            </a:r>
          </a:p>
          <a:p>
            <a:r>
              <a:rPr lang="en-US" dirty="0"/>
              <a:t>Token </a:t>
            </a:r>
            <a:r>
              <a:rPr lang="en-US" dirty="0" smtClean="0"/>
              <a:t>Ring</a:t>
            </a:r>
          </a:p>
          <a:p>
            <a:r>
              <a:rPr lang="en-US" dirty="0"/>
              <a:t>Transmission Control Protocol/Internet Protocol (TCP/IP</a:t>
            </a:r>
            <a:r>
              <a:rPr lang="en-US" dirty="0" smtClean="0"/>
              <a:t>)</a:t>
            </a:r>
          </a:p>
          <a:p>
            <a:r>
              <a:rPr lang="en-US" dirty="0"/>
              <a:t>X.25A protocol</a:t>
            </a:r>
          </a:p>
        </p:txBody>
      </p:sp>
    </p:spTree>
    <p:extLst>
      <p:ext uri="{BB962C8B-B14F-4D97-AF65-F5344CB8AC3E}">
        <p14:creationId xmlns:p14="http://schemas.microsoft.com/office/powerpoint/2010/main" val="2651707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791200"/>
            <a:ext cx="7924800" cy="457200"/>
          </a:xfrm>
        </p:spPr>
        <p:txBody>
          <a:bodyPr/>
          <a:lstStyle/>
          <a:p>
            <a:r>
              <a:rPr lang="en-US" dirty="0"/>
              <a:t> Figure 7.1 Relationships between PKI standards and protocols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4737" y="1371600"/>
            <a:ext cx="6494526" cy="4128418"/>
          </a:xfrm>
          <a:prstGeom prst="rect">
            <a:avLst/>
          </a:prstGeom>
        </p:spPr>
      </p:pic>
    </p:spTree>
    <p:extLst>
      <p:ext uri="{BB962C8B-B14F-4D97-AF65-F5344CB8AC3E}">
        <p14:creationId xmlns:p14="http://schemas.microsoft.com/office/powerpoint/2010/main" val="20746417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Protocols (</a:t>
            </a:r>
            <a:r>
              <a:rPr lang="en-US" i="1" dirty="0" smtClean="0"/>
              <a:t>continued</a:t>
            </a:r>
            <a:r>
              <a:rPr lang="en-US" dirty="0" smtClean="0"/>
              <a:t>)</a:t>
            </a:r>
            <a:endParaRPr lang="en-US" dirty="0"/>
          </a:p>
        </p:txBody>
      </p:sp>
      <p:sp>
        <p:nvSpPr>
          <p:cNvPr id="17411" name="Rectangle 3"/>
          <p:cNvSpPr>
            <a:spLocks noGrp="1" noChangeArrowheads="1"/>
          </p:cNvSpPr>
          <p:nvPr>
            <p:ph idx="1"/>
          </p:nvPr>
        </p:nvSpPr>
        <p:spPr/>
        <p:txBody>
          <a:bodyPr/>
          <a:lstStyle/>
          <a:p>
            <a:r>
              <a:rPr lang="en-US" altLang="en-US" dirty="0" smtClean="0"/>
              <a:t>In </a:t>
            </a:r>
            <a:r>
              <a:rPr lang="en-US" altLang="en-US" dirty="0"/>
              <a:t>most cases, communications protocols were developed around </a:t>
            </a:r>
            <a:r>
              <a:rPr lang="en-US" altLang="en-US" dirty="0" smtClean="0"/>
              <a:t>the Open </a:t>
            </a:r>
            <a:r>
              <a:rPr lang="en-US" altLang="en-US" dirty="0"/>
              <a:t>System Interconnection (OSI) model</a:t>
            </a:r>
            <a:r>
              <a:rPr lang="en-US" altLang="en-US" dirty="0" smtClean="0"/>
              <a:t>.</a:t>
            </a:r>
          </a:p>
          <a:p>
            <a:pPr lvl="1"/>
            <a:r>
              <a:rPr lang="en-US" altLang="en-US" dirty="0" smtClean="0"/>
              <a:t>OSI defines </a:t>
            </a:r>
            <a:r>
              <a:rPr lang="en-US" altLang="en-US" dirty="0"/>
              <a:t>a framework for </a:t>
            </a:r>
            <a:r>
              <a:rPr lang="en-US" altLang="en-US" dirty="0" smtClean="0"/>
              <a:t>implementing protocols </a:t>
            </a:r>
            <a:r>
              <a:rPr lang="en-US" altLang="en-US" dirty="0"/>
              <a:t>and networking components in seven distinct layers</a:t>
            </a:r>
            <a:r>
              <a:rPr lang="en-US" altLang="en-US" dirty="0" smtClean="0"/>
              <a:t>.</a:t>
            </a:r>
          </a:p>
          <a:p>
            <a:pPr lvl="1"/>
            <a:r>
              <a:rPr lang="en-US" altLang="en-US" dirty="0" smtClean="0"/>
              <a:t>Control </a:t>
            </a:r>
            <a:r>
              <a:rPr lang="en-US" altLang="en-US" dirty="0"/>
              <a:t>is passed from one layer to another (top-down) </a:t>
            </a:r>
            <a:r>
              <a:rPr lang="en-US" altLang="en-US" dirty="0" smtClean="0"/>
              <a:t>before it </a:t>
            </a:r>
            <a:r>
              <a:rPr lang="en-US" altLang="en-US" dirty="0"/>
              <a:t>exits one system and enters another system, where control is passed bottom-up to complete the communications </a:t>
            </a:r>
            <a:r>
              <a:rPr lang="en-US" altLang="en-US" dirty="0" smtClean="0"/>
              <a:t>cycle.</a:t>
            </a:r>
          </a:p>
          <a:p>
            <a:pPr lvl="1"/>
            <a:r>
              <a:rPr lang="en-US" altLang="en-US" dirty="0" smtClean="0"/>
              <a:t>Most </a:t>
            </a:r>
            <a:r>
              <a:rPr lang="en-US" altLang="en-US" dirty="0"/>
              <a:t>protocols only loosely follow the OSI </a:t>
            </a:r>
            <a:r>
              <a:rPr lang="en-US" altLang="en-US" dirty="0" smtClean="0"/>
              <a:t>model.</a:t>
            </a:r>
          </a:p>
          <a:p>
            <a:pPr lvl="1"/>
            <a:r>
              <a:rPr lang="en-US" altLang="en-US" dirty="0" smtClean="0"/>
              <a:t>Several </a:t>
            </a:r>
            <a:r>
              <a:rPr lang="en-US" altLang="en-US" dirty="0"/>
              <a:t>protocols combine one or more </a:t>
            </a:r>
            <a:r>
              <a:rPr lang="en-US" altLang="en-US" dirty="0" smtClean="0"/>
              <a:t>layers.</a:t>
            </a:r>
            <a:endParaRPr lang="en-US" altLang="en-US" dirty="0"/>
          </a:p>
        </p:txBody>
      </p:sp>
    </p:spTree>
    <p:extLst>
      <p:ext uri="{BB962C8B-B14F-4D97-AF65-F5344CB8AC3E}">
        <p14:creationId xmlns:p14="http://schemas.microsoft.com/office/powerpoint/2010/main" val="132962056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867400"/>
            <a:ext cx="7924800" cy="457200"/>
          </a:xfrm>
        </p:spPr>
        <p:txBody>
          <a:bodyPr/>
          <a:lstStyle/>
          <a:p>
            <a:r>
              <a:rPr lang="en-US" dirty="0"/>
              <a:t>Figure 9.6 The OSI Reference Model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5272" y="1295400"/>
            <a:ext cx="3413455" cy="4416997"/>
          </a:xfrm>
          <a:prstGeom prst="rect">
            <a:avLst/>
          </a:prstGeom>
        </p:spPr>
      </p:pic>
    </p:spTree>
    <p:extLst>
      <p:ext uri="{BB962C8B-B14F-4D97-AF65-F5344CB8AC3E}">
        <p14:creationId xmlns:p14="http://schemas.microsoft.com/office/powerpoint/2010/main" val="342755742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Packets</a:t>
            </a:r>
          </a:p>
        </p:txBody>
      </p:sp>
      <p:sp>
        <p:nvSpPr>
          <p:cNvPr id="12291" name="Rectangle 3"/>
          <p:cNvSpPr>
            <a:spLocks noGrp="1" noChangeArrowheads="1"/>
          </p:cNvSpPr>
          <p:nvPr>
            <p:ph idx="1"/>
          </p:nvPr>
        </p:nvSpPr>
        <p:spPr/>
        <p:txBody>
          <a:bodyPr/>
          <a:lstStyle/>
          <a:p>
            <a:r>
              <a:rPr lang="en-US" dirty="0" smtClean="0"/>
              <a:t>Large chunks </a:t>
            </a:r>
            <a:r>
              <a:rPr lang="en-US" dirty="0"/>
              <a:t>of data must typically be broken up into smaller, more </a:t>
            </a:r>
            <a:r>
              <a:rPr lang="en-US" dirty="0" smtClean="0"/>
              <a:t>manageable chunks </a:t>
            </a:r>
            <a:r>
              <a:rPr lang="en-US" dirty="0"/>
              <a:t>before they are transmitted from one computer to </a:t>
            </a:r>
            <a:r>
              <a:rPr lang="en-US" dirty="0" smtClean="0"/>
              <a:t>another</a:t>
            </a:r>
            <a:r>
              <a:rPr lang="en-US" dirty="0"/>
              <a:t>.</a:t>
            </a:r>
            <a:endParaRPr lang="en-US" dirty="0" smtClean="0"/>
          </a:p>
          <a:p>
            <a:r>
              <a:rPr lang="en-US" dirty="0" smtClean="0"/>
              <a:t>Advantages of breaking the </a:t>
            </a:r>
            <a:r>
              <a:rPr lang="en-US" dirty="0"/>
              <a:t>data </a:t>
            </a:r>
            <a:r>
              <a:rPr lang="en-US" dirty="0" smtClean="0"/>
              <a:t>up include:</a:t>
            </a:r>
          </a:p>
          <a:p>
            <a:pPr lvl="1"/>
            <a:r>
              <a:rPr lang="en-US" dirty="0" smtClean="0"/>
              <a:t>More effective sharing of bandwidth with </a:t>
            </a:r>
            <a:r>
              <a:rPr lang="en-US" dirty="0"/>
              <a:t>other </a:t>
            </a:r>
            <a:r>
              <a:rPr lang="en-US" dirty="0" smtClean="0"/>
              <a:t>systems</a:t>
            </a:r>
          </a:p>
          <a:p>
            <a:pPr lvl="1"/>
            <a:r>
              <a:rPr lang="en-US" dirty="0" smtClean="0"/>
              <a:t>Not needing to retransmit </a:t>
            </a:r>
            <a:r>
              <a:rPr lang="en-US" dirty="0"/>
              <a:t>the entire dataset </a:t>
            </a:r>
            <a:r>
              <a:rPr lang="en-US" dirty="0" smtClean="0"/>
              <a:t>if there </a:t>
            </a:r>
            <a:r>
              <a:rPr lang="en-US" dirty="0"/>
              <a:t>is a problem in </a:t>
            </a:r>
            <a:r>
              <a:rPr lang="en-US" dirty="0" smtClean="0"/>
              <a:t>transmission</a:t>
            </a:r>
            <a:endParaRPr lang="en-US" dirty="0"/>
          </a:p>
          <a:p>
            <a:r>
              <a:rPr lang="en-US" dirty="0" smtClean="0"/>
              <a:t>When </a:t>
            </a:r>
            <a:r>
              <a:rPr lang="en-US" dirty="0"/>
              <a:t>data is broken up into </a:t>
            </a:r>
            <a:r>
              <a:rPr lang="en-US" dirty="0" smtClean="0"/>
              <a:t>smaller pieces </a:t>
            </a:r>
            <a:r>
              <a:rPr lang="en-US" dirty="0"/>
              <a:t>for transmission, each of the smaller pieces is typically called a </a:t>
            </a:r>
            <a:r>
              <a:rPr lang="en-US" b="1" dirty="0" smtClean="0"/>
              <a:t>packet</a:t>
            </a:r>
            <a:r>
              <a:rPr lang="en-US" dirty="0" smtClean="0"/>
              <a:t>.</a:t>
            </a:r>
          </a:p>
        </p:txBody>
      </p:sp>
    </p:spTree>
    <p:extLst>
      <p:ext uri="{BB962C8B-B14F-4D97-AF65-F5344CB8AC3E}">
        <p14:creationId xmlns:p14="http://schemas.microsoft.com/office/powerpoint/2010/main" val="391977207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Packets (</a:t>
            </a:r>
            <a:r>
              <a:rPr lang="en-US" i="1" dirty="0" smtClean="0"/>
              <a:t>continued</a:t>
            </a:r>
            <a:r>
              <a:rPr lang="en-US" dirty="0" smtClean="0"/>
              <a:t>)</a:t>
            </a:r>
          </a:p>
        </p:txBody>
      </p:sp>
      <p:sp>
        <p:nvSpPr>
          <p:cNvPr id="12291" name="Rectangle 3"/>
          <p:cNvSpPr>
            <a:spLocks noGrp="1" noChangeArrowheads="1"/>
          </p:cNvSpPr>
          <p:nvPr>
            <p:ph idx="1"/>
          </p:nvPr>
        </p:nvSpPr>
        <p:spPr>
          <a:xfrm>
            <a:off x="457200" y="1981200"/>
            <a:ext cx="8229600" cy="4572000"/>
          </a:xfrm>
        </p:spPr>
        <p:txBody>
          <a:bodyPr/>
          <a:lstStyle/>
          <a:p>
            <a:r>
              <a:rPr lang="en-US" dirty="0"/>
              <a:t>Maximum </a:t>
            </a:r>
            <a:r>
              <a:rPr lang="en-US" dirty="0" smtClean="0"/>
              <a:t>Transmission Unit (MTU) is a factor in determining the number of packets into which a message must be broken.</a:t>
            </a:r>
          </a:p>
          <a:p>
            <a:pPr lvl="1"/>
            <a:r>
              <a:rPr lang="en-US" dirty="0" smtClean="0"/>
              <a:t>It represents the </a:t>
            </a:r>
            <a:r>
              <a:rPr lang="en-US" dirty="0"/>
              <a:t>largest packet that can be carried across a network </a:t>
            </a:r>
            <a:r>
              <a:rPr lang="en-US" dirty="0" smtClean="0"/>
              <a:t>channel.</a:t>
            </a:r>
          </a:p>
          <a:p>
            <a:pPr lvl="1"/>
            <a:r>
              <a:rPr lang="en-US" dirty="0" smtClean="0"/>
              <a:t>The </a:t>
            </a:r>
            <a:r>
              <a:rPr lang="en-US" dirty="0"/>
              <a:t>value of the MTU is used by TCP to prevent packet fragmentation at intervening devices</a:t>
            </a:r>
            <a:r>
              <a:rPr lang="en-US" dirty="0" smtClean="0"/>
              <a:t>.</a:t>
            </a:r>
          </a:p>
          <a:p>
            <a:pPr lvl="1"/>
            <a:r>
              <a:rPr lang="en-US" dirty="0" smtClean="0"/>
              <a:t>Packet </a:t>
            </a:r>
            <a:r>
              <a:rPr lang="en-US" dirty="0"/>
              <a:t>fragmentation is the splitting of a packet while in transit into two packets so that they fit past an MTU </a:t>
            </a:r>
            <a:r>
              <a:rPr lang="en-US" dirty="0" smtClean="0"/>
              <a:t>bottleneck.</a:t>
            </a:r>
          </a:p>
        </p:txBody>
      </p:sp>
    </p:spTree>
    <p:extLst>
      <p:ext uri="{BB962C8B-B14F-4D97-AF65-F5344CB8AC3E}">
        <p14:creationId xmlns:p14="http://schemas.microsoft.com/office/powerpoint/2010/main" val="4198093272"/>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Packets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dirty="0"/>
              <a:t>Packet </a:t>
            </a:r>
            <a:r>
              <a:rPr lang="en-US" dirty="0" smtClean="0"/>
              <a:t>fragmentation is a method of handling large packets.</a:t>
            </a:r>
          </a:p>
          <a:p>
            <a:pPr lvl="1"/>
            <a:r>
              <a:rPr lang="en-US" altLang="en-US" dirty="0">
                <a:ea typeface="ヒラギノ角ゴ Pro W3" pitchFamily="-112" charset="-128"/>
              </a:rPr>
              <a:t>Internet Protocol </a:t>
            </a:r>
            <a:r>
              <a:rPr lang="en-US" altLang="en-US" dirty="0" smtClean="0">
                <a:ea typeface="ヒラギノ角ゴ Pro W3" pitchFamily="-112" charset="-128"/>
              </a:rPr>
              <a:t>has </a:t>
            </a:r>
            <a:r>
              <a:rPr lang="en-US" altLang="en-US" dirty="0">
                <a:ea typeface="ヒラギノ角ゴ Pro W3" pitchFamily="-112" charset="-128"/>
              </a:rPr>
              <a:t>a mechanism for </a:t>
            </a:r>
            <a:r>
              <a:rPr lang="en-US" altLang="en-US" dirty="0" smtClean="0">
                <a:ea typeface="ヒラギノ角ゴ Pro W3" pitchFamily="-112" charset="-128"/>
              </a:rPr>
              <a:t>the handling </a:t>
            </a:r>
            <a:r>
              <a:rPr lang="en-US" altLang="en-US" dirty="0">
                <a:ea typeface="ヒラギノ角ゴ Pro W3" pitchFamily="-112" charset="-128"/>
              </a:rPr>
              <a:t>of packets that are larger than allowed across a </a:t>
            </a:r>
            <a:r>
              <a:rPr lang="en-US" altLang="en-US" dirty="0" smtClean="0">
                <a:ea typeface="ヒラギノ角ゴ Pro W3" pitchFamily="-112" charset="-128"/>
              </a:rPr>
              <a:t>hop.</a:t>
            </a:r>
          </a:p>
          <a:p>
            <a:pPr lvl="1"/>
            <a:r>
              <a:rPr lang="en-US" altLang="en-US" dirty="0">
                <a:ea typeface="ヒラギノ角ゴ Pro W3" pitchFamily="-112" charset="-128"/>
              </a:rPr>
              <a:t>Under ICMP v4, a router has two </a:t>
            </a:r>
            <a:r>
              <a:rPr lang="en-US" altLang="en-US" dirty="0" smtClean="0">
                <a:ea typeface="ヒラギノ角ゴ Pro W3" pitchFamily="-112" charset="-128"/>
              </a:rPr>
              <a:t>options:</a:t>
            </a:r>
          </a:p>
          <a:p>
            <a:pPr lvl="2"/>
            <a:r>
              <a:rPr lang="en-US" altLang="en-US" dirty="0" smtClean="0">
                <a:ea typeface="ヒラギノ角ゴ Pro W3" pitchFamily="-112" charset="-128"/>
              </a:rPr>
              <a:t>Break </a:t>
            </a:r>
            <a:r>
              <a:rPr lang="en-US" altLang="en-US" dirty="0">
                <a:ea typeface="ヒラギノ角ゴ Pro W3" pitchFamily="-112" charset="-128"/>
              </a:rPr>
              <a:t>the packet into two fragments, sending each </a:t>
            </a:r>
            <a:r>
              <a:rPr lang="en-US" altLang="en-US" dirty="0" smtClean="0">
                <a:ea typeface="ヒラギノ角ゴ Pro W3" pitchFamily="-112" charset="-128"/>
              </a:rPr>
              <a:t>separately</a:t>
            </a:r>
          </a:p>
          <a:p>
            <a:pPr lvl="2"/>
            <a:r>
              <a:rPr lang="en-US" altLang="en-US" dirty="0" smtClean="0">
                <a:ea typeface="ヒラギノ角ゴ Pro W3" pitchFamily="-112" charset="-128"/>
              </a:rPr>
              <a:t>Drop </a:t>
            </a:r>
            <a:r>
              <a:rPr lang="en-US" altLang="en-US" dirty="0">
                <a:ea typeface="ヒラギノ角ゴ Pro W3" pitchFamily="-112" charset="-128"/>
              </a:rPr>
              <a:t>the packet and send an ICMP message back to the originator, indicating that the packet is too big</a:t>
            </a:r>
            <a:endParaRPr lang="en-US" altLang="en-US" dirty="0" smtClean="0">
              <a:ea typeface="ヒラギノ角ゴ Pro W3" pitchFamily="-112" charset="-128"/>
            </a:endParaRPr>
          </a:p>
          <a:p>
            <a:pPr lvl="1"/>
            <a:r>
              <a:rPr lang="en-US" dirty="0" smtClean="0"/>
              <a:t>The fragmentation problem </a:t>
            </a:r>
            <a:r>
              <a:rPr lang="en-US" dirty="0"/>
              <a:t>can cause excessive levels of packet </a:t>
            </a:r>
            <a:r>
              <a:rPr lang="en-US" dirty="0" smtClean="0"/>
              <a:t>retransmission.</a:t>
            </a:r>
          </a:p>
        </p:txBody>
      </p:sp>
    </p:spTree>
    <p:extLst>
      <p:ext uri="{BB962C8B-B14F-4D97-AF65-F5344CB8AC3E}">
        <p14:creationId xmlns:p14="http://schemas.microsoft.com/office/powerpoint/2010/main" val="2404137806"/>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Packet </a:t>
            </a:r>
            <a:r>
              <a:rPr lang="en-US" dirty="0" smtClean="0"/>
              <a:t>Fragmentation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dirty="0" smtClean="0"/>
              <a:t>Steps are taken to avoid fragmentation in IPv6.</a:t>
            </a:r>
          </a:p>
          <a:p>
            <a:pPr lvl="1"/>
            <a:r>
              <a:rPr lang="en-US" dirty="0" smtClean="0"/>
              <a:t>Hosts </a:t>
            </a:r>
            <a:r>
              <a:rPr lang="en-US" dirty="0"/>
              <a:t>are required to determine the minimal path MTU before transmission of packets to avoid fragmentation en route</a:t>
            </a:r>
            <a:r>
              <a:rPr lang="en-US" dirty="0" smtClean="0"/>
              <a:t>.</a:t>
            </a:r>
          </a:p>
          <a:p>
            <a:pPr lvl="1"/>
            <a:r>
              <a:rPr lang="en-US" dirty="0" smtClean="0"/>
              <a:t>Any </a:t>
            </a:r>
            <a:r>
              <a:rPr lang="en-US" dirty="0"/>
              <a:t>fragmentation requirements in IPv6 are resolved at the origin, and if fragmentation is required, it occurs before sending.</a:t>
            </a:r>
          </a:p>
          <a:p>
            <a:r>
              <a:rPr lang="en-US" dirty="0"/>
              <a:t>IP fragmentation can be exploited in a variety of ways to bypass security </a:t>
            </a:r>
            <a:r>
              <a:rPr lang="en-US" dirty="0" smtClean="0"/>
              <a:t>measures.</a:t>
            </a:r>
          </a:p>
        </p:txBody>
      </p:sp>
    </p:spTree>
    <p:extLst>
      <p:ext uri="{BB962C8B-B14F-4D97-AF65-F5344CB8AC3E}">
        <p14:creationId xmlns:p14="http://schemas.microsoft.com/office/powerpoint/2010/main" val="3141159746"/>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Internet </a:t>
            </a:r>
            <a:r>
              <a:rPr lang="en-US" dirty="0"/>
              <a:t>Protocol</a:t>
            </a:r>
            <a:endParaRPr lang="en-US" dirty="0" smtClean="0"/>
          </a:p>
        </p:txBody>
      </p:sp>
      <p:sp>
        <p:nvSpPr>
          <p:cNvPr id="12291" name="Rectangle 3"/>
          <p:cNvSpPr>
            <a:spLocks noGrp="1" noChangeArrowheads="1"/>
          </p:cNvSpPr>
          <p:nvPr>
            <p:ph idx="1"/>
          </p:nvPr>
        </p:nvSpPr>
        <p:spPr/>
        <p:txBody>
          <a:bodyPr/>
          <a:lstStyle/>
          <a:p>
            <a:r>
              <a:rPr lang="en-US" dirty="0"/>
              <a:t>The </a:t>
            </a:r>
            <a:r>
              <a:rPr lang="en-US" b="1" dirty="0"/>
              <a:t>Internet Protocol</a:t>
            </a:r>
            <a:r>
              <a:rPr lang="en-US" dirty="0"/>
              <a:t> is not a single protocol but </a:t>
            </a:r>
            <a:r>
              <a:rPr lang="en-US" dirty="0" smtClean="0"/>
              <a:t>a suite </a:t>
            </a:r>
            <a:r>
              <a:rPr lang="en-US" dirty="0"/>
              <a:t>of protocols</a:t>
            </a:r>
            <a:r>
              <a:rPr lang="en-US" dirty="0" smtClean="0"/>
              <a:t>.</a:t>
            </a:r>
          </a:p>
          <a:p>
            <a:pPr lvl="1"/>
            <a:r>
              <a:rPr lang="en-US" dirty="0" smtClean="0"/>
              <a:t>The two </a:t>
            </a:r>
            <a:r>
              <a:rPr lang="en-US" dirty="0"/>
              <a:t>versions of the protocol in </a:t>
            </a:r>
            <a:r>
              <a:rPr lang="en-US" dirty="0" smtClean="0"/>
              <a:t>use are v4 and v6.</a:t>
            </a:r>
            <a:endParaRPr lang="en-US" dirty="0"/>
          </a:p>
          <a:p>
            <a:pPr lvl="1"/>
            <a:r>
              <a:rPr lang="en-US" dirty="0" smtClean="0"/>
              <a:t>There </a:t>
            </a:r>
            <a:r>
              <a:rPr lang="en-US" dirty="0"/>
              <a:t>are differences between the two </a:t>
            </a:r>
            <a:r>
              <a:rPr lang="en-US" dirty="0" smtClean="0"/>
              <a:t>versions.</a:t>
            </a:r>
          </a:p>
          <a:p>
            <a:pPr lvl="2"/>
            <a:r>
              <a:rPr lang="en-US" dirty="0" smtClean="0"/>
              <a:t>One difference is the replacement </a:t>
            </a:r>
            <a:r>
              <a:rPr lang="en-US" dirty="0"/>
              <a:t>of the Internet Group Management </a:t>
            </a:r>
            <a:r>
              <a:rPr lang="en-US" dirty="0" smtClean="0"/>
              <a:t>Protocol (</a:t>
            </a:r>
            <a:r>
              <a:rPr lang="en-US" dirty="0"/>
              <a:t>IGMP) with the Internet Control Message Protocol (ICMP) and </a:t>
            </a:r>
            <a:r>
              <a:rPr lang="en-US" dirty="0" smtClean="0"/>
              <a:t>Multicast Listener </a:t>
            </a:r>
            <a:r>
              <a:rPr lang="en-US" dirty="0"/>
              <a:t>Discovery (MLD) in </a:t>
            </a:r>
            <a:r>
              <a:rPr lang="en-US" dirty="0" smtClean="0"/>
              <a:t>IPv6</a:t>
            </a:r>
          </a:p>
        </p:txBody>
      </p:sp>
    </p:spTree>
    <p:extLst>
      <p:ext uri="{BB962C8B-B14F-4D97-AF65-F5344CB8AC3E}">
        <p14:creationId xmlns:p14="http://schemas.microsoft.com/office/powerpoint/2010/main" val="1003616658"/>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4800600"/>
            <a:ext cx="7924800" cy="457200"/>
          </a:xfrm>
        </p:spPr>
        <p:txBody>
          <a:bodyPr/>
          <a:lstStyle/>
          <a:p>
            <a:r>
              <a:rPr lang="en-US" dirty="0"/>
              <a:t>Figure 9.7 Internet Protocol suite components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995" y="2362200"/>
            <a:ext cx="6952010" cy="1991868"/>
          </a:xfrm>
          <a:prstGeom prst="rect">
            <a:avLst/>
          </a:prstGeom>
        </p:spPr>
      </p:pic>
    </p:spTree>
    <p:extLst>
      <p:ext uri="{BB962C8B-B14F-4D97-AF65-F5344CB8AC3E}">
        <p14:creationId xmlns:p14="http://schemas.microsoft.com/office/powerpoint/2010/main" val="463604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Packets</a:t>
            </a:r>
          </a:p>
        </p:txBody>
      </p:sp>
      <p:sp>
        <p:nvSpPr>
          <p:cNvPr id="3" name="Content Placeholder 2"/>
          <p:cNvSpPr>
            <a:spLocks noGrp="1"/>
          </p:cNvSpPr>
          <p:nvPr>
            <p:ph idx="1"/>
          </p:nvPr>
        </p:nvSpPr>
        <p:spPr/>
        <p:txBody>
          <a:bodyPr/>
          <a:lstStyle/>
          <a:p>
            <a:r>
              <a:rPr lang="en-US" dirty="0"/>
              <a:t>An IP packet, </a:t>
            </a:r>
            <a:r>
              <a:rPr lang="en-US" dirty="0" smtClean="0"/>
              <a:t>often called </a:t>
            </a:r>
            <a:r>
              <a:rPr lang="en-US" dirty="0"/>
              <a:t>a </a:t>
            </a:r>
            <a:r>
              <a:rPr lang="en-US" b="1" dirty="0"/>
              <a:t>datagram</a:t>
            </a:r>
            <a:r>
              <a:rPr lang="en-US" dirty="0"/>
              <a:t>, has two main </a:t>
            </a:r>
            <a:r>
              <a:rPr lang="en-US" dirty="0" smtClean="0"/>
              <a:t>sections:</a:t>
            </a:r>
          </a:p>
          <a:p>
            <a:pPr lvl="1"/>
            <a:r>
              <a:rPr lang="en-US" dirty="0" smtClean="0"/>
              <a:t>Header – contains </a:t>
            </a:r>
            <a:r>
              <a:rPr lang="en-US" dirty="0"/>
              <a:t>all of the information needed to describe the packet</a:t>
            </a:r>
            <a:r>
              <a:rPr lang="en-US" dirty="0" smtClean="0"/>
              <a:t>.</a:t>
            </a:r>
            <a:endParaRPr lang="en-US" dirty="0"/>
          </a:p>
          <a:p>
            <a:pPr lvl="1"/>
            <a:r>
              <a:rPr lang="en-US" dirty="0" smtClean="0"/>
              <a:t>Data </a:t>
            </a:r>
            <a:r>
              <a:rPr lang="en-US" dirty="0"/>
              <a:t>section </a:t>
            </a:r>
            <a:r>
              <a:rPr lang="en-US" dirty="0" smtClean="0"/>
              <a:t>– sometimes </a:t>
            </a:r>
            <a:r>
              <a:rPr lang="en-US" dirty="0"/>
              <a:t>called the </a:t>
            </a:r>
            <a:r>
              <a:rPr lang="en-US" dirty="0" smtClean="0"/>
              <a:t>payload</a:t>
            </a:r>
          </a:p>
        </p:txBody>
      </p:sp>
    </p:spTree>
    <p:extLst>
      <p:ext uri="{BB962C8B-B14F-4D97-AF65-F5344CB8AC3E}">
        <p14:creationId xmlns:p14="http://schemas.microsoft.com/office/powerpoint/2010/main" val="28637267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527548"/>
            <a:ext cx="7924800" cy="457200"/>
          </a:xfrm>
        </p:spPr>
        <p:txBody>
          <a:bodyPr/>
          <a:lstStyle/>
          <a:p>
            <a:r>
              <a:rPr lang="en-US" dirty="0"/>
              <a:t>Figure 9.8 Logical layout of an IP packet, (a) IPv4 (b) IPv6</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838" y="1787652"/>
            <a:ext cx="6930324" cy="3393948"/>
          </a:xfrm>
          <a:prstGeom prst="rect">
            <a:avLst/>
          </a:prstGeom>
        </p:spPr>
      </p:pic>
    </p:spTree>
    <p:extLst>
      <p:ext uri="{BB962C8B-B14F-4D97-AF65-F5344CB8AC3E}">
        <p14:creationId xmlns:p14="http://schemas.microsoft.com/office/powerpoint/2010/main" val="1082790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PKIX and PKCS</a:t>
            </a:r>
            <a:endParaRPr lang="en-US" dirty="0" smtClean="0"/>
          </a:p>
        </p:txBody>
      </p:sp>
      <p:sp>
        <p:nvSpPr>
          <p:cNvPr id="8195" name="Rectangle 3"/>
          <p:cNvSpPr>
            <a:spLocks noGrp="1" noChangeArrowheads="1"/>
          </p:cNvSpPr>
          <p:nvPr>
            <p:ph idx="1"/>
          </p:nvPr>
        </p:nvSpPr>
        <p:spPr>
          <a:xfrm>
            <a:off x="457200" y="1981200"/>
            <a:ext cx="8229600" cy="5486400"/>
          </a:xfrm>
        </p:spPr>
        <p:txBody>
          <a:bodyPr/>
          <a:lstStyle/>
          <a:p>
            <a:r>
              <a:rPr lang="en-US" altLang="en-US" dirty="0" smtClean="0"/>
              <a:t>There are two main standards for implementing PKI.</a:t>
            </a:r>
          </a:p>
          <a:p>
            <a:pPr lvl="1"/>
            <a:r>
              <a:rPr lang="en-US" altLang="en-US" dirty="0" smtClean="0"/>
              <a:t>Both are based on the X.509 certificate standard.</a:t>
            </a:r>
          </a:p>
          <a:p>
            <a:pPr lvl="1"/>
            <a:r>
              <a:rPr lang="en-US" altLang="en-US" dirty="0" smtClean="0"/>
              <a:t>PKIX is produced by Internet Engineering Task Force (IETF) and defines </a:t>
            </a:r>
            <a:r>
              <a:rPr lang="en-US" altLang="en-US" dirty="0"/>
              <a:t>standards for interactions and operations for four component </a:t>
            </a:r>
            <a:r>
              <a:rPr lang="en-US" altLang="en-US" dirty="0" smtClean="0"/>
              <a:t>types.</a:t>
            </a:r>
            <a:endParaRPr lang="en-US" altLang="en-US" dirty="0"/>
          </a:p>
          <a:p>
            <a:pPr lvl="2"/>
            <a:r>
              <a:rPr lang="en-US" altLang="en-US" dirty="0" smtClean="0"/>
              <a:t>User </a:t>
            </a:r>
            <a:r>
              <a:rPr lang="en-US" altLang="en-US" dirty="0"/>
              <a:t>(end-entity), certificate authority (CA), registration authority (RA</a:t>
            </a:r>
            <a:r>
              <a:rPr lang="en-US" altLang="en-US" dirty="0" smtClean="0"/>
              <a:t>), repository </a:t>
            </a:r>
            <a:r>
              <a:rPr lang="en-US" altLang="en-US" dirty="0"/>
              <a:t>for </a:t>
            </a:r>
            <a:r>
              <a:rPr lang="en-US" altLang="en-US" dirty="0" smtClean="0"/>
              <a:t>certificates, certificate </a:t>
            </a:r>
            <a:r>
              <a:rPr lang="en-US" altLang="en-US" dirty="0"/>
              <a:t>revocation lists (CRLs</a:t>
            </a:r>
            <a:r>
              <a:rPr lang="en-US" altLang="en-US" dirty="0" smtClean="0"/>
              <a:t>)</a:t>
            </a:r>
          </a:p>
          <a:p>
            <a:pPr lvl="1"/>
            <a:r>
              <a:rPr lang="en-US" altLang="en-US" dirty="0" smtClean="0"/>
              <a:t>PKCS is produced by RSA security.</a:t>
            </a:r>
          </a:p>
          <a:p>
            <a:pPr lvl="2"/>
            <a:r>
              <a:rPr lang="en-US" altLang="en-US" dirty="0" smtClean="0"/>
              <a:t>Defines </a:t>
            </a:r>
            <a:r>
              <a:rPr lang="en-US" altLang="en-US" dirty="0"/>
              <a:t>lower-level </a:t>
            </a:r>
            <a:r>
              <a:rPr lang="en-US" altLang="en-US" dirty="0" smtClean="0"/>
              <a:t>standards for </a:t>
            </a:r>
            <a:r>
              <a:rPr lang="en-US" altLang="en-US" dirty="0"/>
              <a:t>message syntax, cryptographic </a:t>
            </a:r>
            <a:r>
              <a:rPr lang="en-US" altLang="en-US" dirty="0" smtClean="0"/>
              <a:t>algorithms, and the like</a:t>
            </a:r>
          </a:p>
        </p:txBody>
      </p:sp>
    </p:spTree>
    <p:extLst>
      <p:ext uri="{BB962C8B-B14F-4D97-AF65-F5344CB8AC3E}">
        <p14:creationId xmlns:p14="http://schemas.microsoft.com/office/powerpoint/2010/main" val="3806835844"/>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TCP vs. UDP</a:t>
            </a:r>
          </a:p>
        </p:txBody>
      </p:sp>
      <p:sp>
        <p:nvSpPr>
          <p:cNvPr id="22531" name="Rectangle 3"/>
          <p:cNvSpPr>
            <a:spLocks noGrp="1" noChangeArrowheads="1"/>
          </p:cNvSpPr>
          <p:nvPr>
            <p:ph idx="1"/>
          </p:nvPr>
        </p:nvSpPr>
        <p:spPr/>
        <p:txBody>
          <a:bodyPr/>
          <a:lstStyle/>
          <a:p>
            <a:r>
              <a:rPr lang="en-US" altLang="en-US" dirty="0" smtClean="0"/>
              <a:t>Two protocols required for Internet’s existence</a:t>
            </a:r>
          </a:p>
          <a:p>
            <a:pPr lvl="1"/>
            <a:r>
              <a:rPr lang="en-US" altLang="en-US" b="1" dirty="0"/>
              <a:t>Transmission Control Protocol (TCP)</a:t>
            </a:r>
            <a:r>
              <a:rPr lang="en-US" altLang="en-US" dirty="0"/>
              <a:t> </a:t>
            </a:r>
            <a:r>
              <a:rPr lang="en-US" altLang="en-US" dirty="0" smtClean="0"/>
              <a:t>and </a:t>
            </a:r>
            <a:r>
              <a:rPr lang="en-US" altLang="en-US" b="1" dirty="0" smtClean="0"/>
              <a:t>User </a:t>
            </a:r>
            <a:r>
              <a:rPr lang="en-US" altLang="en-US" b="1" dirty="0"/>
              <a:t>Datagram Protocol (UDP</a:t>
            </a:r>
            <a:r>
              <a:rPr lang="en-US" altLang="en-US" b="1" dirty="0" smtClean="0"/>
              <a:t>)</a:t>
            </a:r>
            <a:r>
              <a:rPr lang="en-US" altLang="en-US" dirty="0" smtClean="0"/>
              <a:t> </a:t>
            </a:r>
          </a:p>
          <a:p>
            <a:pPr lvl="2"/>
            <a:r>
              <a:rPr lang="en-US" altLang="en-US" dirty="0" smtClean="0"/>
              <a:t>Both protocols run </a:t>
            </a:r>
            <a:r>
              <a:rPr lang="en-US" altLang="en-US" dirty="0"/>
              <a:t>on top of the IP </a:t>
            </a:r>
            <a:r>
              <a:rPr lang="en-US" altLang="en-US" dirty="0" smtClean="0"/>
              <a:t>network protocol</a:t>
            </a:r>
            <a:r>
              <a:rPr lang="en-US" altLang="en-US" dirty="0"/>
              <a:t>.</a:t>
            </a:r>
            <a:endParaRPr lang="en-US" altLang="en-US" dirty="0" smtClean="0"/>
          </a:p>
          <a:p>
            <a:pPr lvl="2"/>
            <a:r>
              <a:rPr lang="en-US" altLang="en-US" dirty="0" smtClean="0"/>
              <a:t>As </a:t>
            </a:r>
            <a:r>
              <a:rPr lang="en-US" altLang="en-US" dirty="0"/>
              <a:t>separate protocols, they each have their own packet definitions</a:t>
            </a:r>
            <a:r>
              <a:rPr lang="en-US" altLang="en-US" dirty="0" smtClean="0"/>
              <a:t>, capabilities</a:t>
            </a:r>
            <a:r>
              <a:rPr lang="en-US" altLang="en-US" dirty="0"/>
              <a:t>, and </a:t>
            </a:r>
            <a:r>
              <a:rPr lang="en-US" altLang="en-US" dirty="0" smtClean="0"/>
              <a:t>advantages.</a:t>
            </a:r>
          </a:p>
          <a:p>
            <a:pPr lvl="2"/>
            <a:r>
              <a:rPr lang="en-US" altLang="en-US" dirty="0" smtClean="0"/>
              <a:t>Most </a:t>
            </a:r>
            <a:r>
              <a:rPr lang="en-US" altLang="en-US" dirty="0"/>
              <a:t>important difference between </a:t>
            </a:r>
            <a:r>
              <a:rPr lang="en-US" altLang="en-US" dirty="0" smtClean="0"/>
              <a:t>TCP and UDP is the concept </a:t>
            </a:r>
            <a:r>
              <a:rPr lang="en-US" altLang="en-US" dirty="0"/>
              <a:t>of “guaranteed” reliability and </a:t>
            </a:r>
            <a:r>
              <a:rPr lang="en-US" altLang="en-US" dirty="0" smtClean="0"/>
              <a:t>delivery.</a:t>
            </a:r>
          </a:p>
        </p:txBody>
      </p:sp>
    </p:spTree>
    <p:extLst>
      <p:ext uri="{BB962C8B-B14F-4D97-AF65-F5344CB8AC3E}">
        <p14:creationId xmlns:p14="http://schemas.microsoft.com/office/powerpoint/2010/main" val="246615813"/>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TCP vs. </a:t>
            </a:r>
            <a:r>
              <a:rPr lang="en-US" dirty="0" smtClean="0"/>
              <a:t>UDP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dirty="0" smtClean="0"/>
              <a:t>UDP is known as a “</a:t>
            </a:r>
            <a:r>
              <a:rPr lang="en-US" dirty="0"/>
              <a:t>connectionless” </a:t>
            </a:r>
            <a:r>
              <a:rPr lang="en-US" dirty="0" smtClean="0"/>
              <a:t>protocol.</a:t>
            </a:r>
          </a:p>
          <a:p>
            <a:pPr lvl="1"/>
            <a:r>
              <a:rPr lang="en-US" dirty="0" smtClean="0"/>
              <a:t>It </a:t>
            </a:r>
            <a:r>
              <a:rPr lang="en-US" dirty="0"/>
              <a:t>has very few </a:t>
            </a:r>
            <a:r>
              <a:rPr lang="en-US" dirty="0" smtClean="0"/>
              <a:t>error recovery </a:t>
            </a:r>
            <a:r>
              <a:rPr lang="en-US" dirty="0"/>
              <a:t>services and no guarantee of packet </a:t>
            </a:r>
            <a:r>
              <a:rPr lang="en-US" dirty="0" smtClean="0"/>
              <a:t>delivery.</a:t>
            </a:r>
          </a:p>
          <a:p>
            <a:pPr lvl="1"/>
            <a:r>
              <a:rPr lang="en-US" dirty="0" smtClean="0"/>
              <a:t>Sender </a:t>
            </a:r>
            <a:r>
              <a:rPr lang="en-US" dirty="0"/>
              <a:t>has no idea whether </a:t>
            </a:r>
            <a:r>
              <a:rPr lang="en-US" dirty="0" smtClean="0"/>
              <a:t>the packets </a:t>
            </a:r>
            <a:r>
              <a:rPr lang="en-US" dirty="0"/>
              <a:t>were successfully received or whether they were received in </a:t>
            </a:r>
            <a:r>
              <a:rPr lang="en-US" dirty="0" smtClean="0"/>
              <a:t>order.</a:t>
            </a:r>
          </a:p>
          <a:p>
            <a:pPr lvl="1"/>
            <a:r>
              <a:rPr lang="en-US" dirty="0" smtClean="0"/>
              <a:t>UDP is considered </a:t>
            </a:r>
            <a:r>
              <a:rPr lang="en-US" dirty="0"/>
              <a:t>to be </a:t>
            </a:r>
            <a:r>
              <a:rPr lang="en-US" dirty="0" smtClean="0"/>
              <a:t>an unreliable protocol.</a:t>
            </a:r>
          </a:p>
          <a:p>
            <a:pPr lvl="1"/>
            <a:r>
              <a:rPr lang="en-US" dirty="0" smtClean="0"/>
              <a:t>UDP is good for time </a:t>
            </a:r>
            <a:r>
              <a:rPr lang="en-US" dirty="0"/>
              <a:t>synchronization requests, name lookups, and streaming </a:t>
            </a:r>
            <a:r>
              <a:rPr lang="en-US" dirty="0" smtClean="0"/>
              <a:t>audio.</a:t>
            </a:r>
          </a:p>
          <a:p>
            <a:pPr lvl="1"/>
            <a:r>
              <a:rPr lang="en-US" dirty="0" smtClean="0"/>
              <a:t>It is a </a:t>
            </a:r>
            <a:r>
              <a:rPr lang="en-US" dirty="0"/>
              <a:t>fairly “efficient</a:t>
            </a:r>
            <a:r>
              <a:rPr lang="en-US" dirty="0" smtClean="0"/>
              <a:t>” protocol </a:t>
            </a:r>
            <a:r>
              <a:rPr lang="en-US" altLang="en-US" dirty="0">
                <a:ea typeface="ヒラギノ角ゴ Pro W3" pitchFamily="-112" charset="-128"/>
              </a:rPr>
              <a:t>in terms of content delivery versus </a:t>
            </a:r>
            <a:r>
              <a:rPr lang="en-US" altLang="en-US" dirty="0" smtClean="0">
                <a:ea typeface="ヒラギノ角ゴ Pro W3" pitchFamily="-112" charset="-128"/>
              </a:rPr>
              <a:t>overhead.</a:t>
            </a:r>
            <a:endParaRPr lang="en-US" dirty="0" smtClean="0"/>
          </a:p>
        </p:txBody>
      </p:sp>
    </p:spTree>
    <p:extLst>
      <p:ext uri="{BB962C8B-B14F-4D97-AF65-F5344CB8AC3E}">
        <p14:creationId xmlns:p14="http://schemas.microsoft.com/office/powerpoint/2010/main" val="4054477044"/>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TCP vs. UDP (</a:t>
            </a:r>
            <a:r>
              <a:rPr lang="en-US" i="1" dirty="0"/>
              <a:t>continued</a:t>
            </a:r>
            <a:r>
              <a:rPr lang="en-US" dirty="0"/>
              <a:t>)</a:t>
            </a:r>
            <a:endParaRPr lang="en-US" dirty="0" smtClean="0"/>
          </a:p>
        </p:txBody>
      </p:sp>
      <p:sp>
        <p:nvSpPr>
          <p:cNvPr id="12291" name="Rectangle 3"/>
          <p:cNvSpPr>
            <a:spLocks noGrp="1" noChangeArrowheads="1"/>
          </p:cNvSpPr>
          <p:nvPr>
            <p:ph idx="1"/>
          </p:nvPr>
        </p:nvSpPr>
        <p:spPr/>
        <p:txBody>
          <a:bodyPr/>
          <a:lstStyle/>
          <a:p>
            <a:r>
              <a:rPr lang="en-US" dirty="0" smtClean="0"/>
              <a:t>TCP is a “connection-oriented” protocol specifically designed to provide a reliable connection between two hosts exchanging data.</a:t>
            </a:r>
          </a:p>
          <a:p>
            <a:pPr lvl="1"/>
            <a:r>
              <a:rPr lang="en-US" dirty="0" smtClean="0"/>
              <a:t>TCP is designed to ensure packets processed in the same order in which they were sent.</a:t>
            </a:r>
          </a:p>
          <a:p>
            <a:pPr lvl="1"/>
            <a:r>
              <a:rPr lang="en-US" dirty="0" smtClean="0"/>
              <a:t>Packet sequence number shows where each packet fits into the overall conversation.</a:t>
            </a:r>
          </a:p>
          <a:p>
            <a:r>
              <a:rPr lang="en-US" altLang="en-US" dirty="0" smtClean="0">
                <a:ea typeface="ヒラギノ角ゴ Pro W3" pitchFamily="-112" charset="-128"/>
              </a:rPr>
              <a:t>TCP </a:t>
            </a:r>
            <a:r>
              <a:rPr lang="en-US" altLang="en-US" dirty="0">
                <a:ea typeface="ヒラギノ角ゴ Pro W3" pitchFamily="-112" charset="-128"/>
              </a:rPr>
              <a:t>requires </a:t>
            </a:r>
            <a:r>
              <a:rPr lang="en-US" altLang="en-US" dirty="0" smtClean="0">
                <a:ea typeface="ヒラギノ角ゴ Pro W3" pitchFamily="-112" charset="-128"/>
              </a:rPr>
              <a:t>systems to </a:t>
            </a:r>
            <a:r>
              <a:rPr lang="en-US" altLang="en-US" dirty="0">
                <a:ea typeface="ヒラギノ角ゴ Pro W3" pitchFamily="-112" charset="-128"/>
              </a:rPr>
              <a:t>follow a specific pattern when establishing </a:t>
            </a:r>
            <a:r>
              <a:rPr lang="en-US" altLang="en-US" dirty="0" smtClean="0">
                <a:ea typeface="ヒラギノ角ゴ Pro W3" pitchFamily="-112" charset="-128"/>
              </a:rPr>
              <a:t>communications called </a:t>
            </a:r>
            <a:r>
              <a:rPr lang="en-US" altLang="en-US" dirty="0">
                <a:ea typeface="ヒラギノ角ゴ Pro W3" pitchFamily="-112" charset="-128"/>
              </a:rPr>
              <a:t>the </a:t>
            </a:r>
            <a:r>
              <a:rPr lang="en-US" altLang="en-US" b="1" dirty="0">
                <a:ea typeface="ヒラギノ角ゴ Pro W3" pitchFamily="-112" charset="-128"/>
              </a:rPr>
              <a:t>three-way </a:t>
            </a:r>
            <a:r>
              <a:rPr lang="en-US" altLang="en-US" b="1" dirty="0" smtClean="0">
                <a:ea typeface="ヒラギノ角ゴ Pro W3" pitchFamily="-112" charset="-128"/>
              </a:rPr>
              <a:t>handshake</a:t>
            </a:r>
            <a:r>
              <a:rPr lang="en-US" altLang="en-US" dirty="0" smtClean="0">
                <a:ea typeface="ヒラギノ角ゴ Pro W3" pitchFamily="-112" charset="-128"/>
              </a:rPr>
              <a:t>.</a:t>
            </a:r>
            <a:endParaRPr lang="en-US" dirty="0" smtClean="0"/>
          </a:p>
        </p:txBody>
      </p:sp>
    </p:spTree>
    <p:extLst>
      <p:ext uri="{BB962C8B-B14F-4D97-AF65-F5344CB8AC3E}">
        <p14:creationId xmlns:p14="http://schemas.microsoft.com/office/powerpoint/2010/main" val="168167105"/>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4800600"/>
            <a:ext cx="7924800" cy="457200"/>
          </a:xfrm>
        </p:spPr>
        <p:txBody>
          <a:bodyPr/>
          <a:lstStyle/>
          <a:p>
            <a:r>
              <a:rPr lang="en-US" dirty="0"/>
              <a:t>Figure 9.9 TCP’s three-way handshake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59" y="2209800"/>
            <a:ext cx="7747472" cy="1905000"/>
          </a:xfrm>
          <a:prstGeom prst="rect">
            <a:avLst/>
          </a:prstGeom>
        </p:spPr>
      </p:pic>
    </p:spTree>
    <p:extLst>
      <p:ext uri="{BB962C8B-B14F-4D97-AF65-F5344CB8AC3E}">
        <p14:creationId xmlns:p14="http://schemas.microsoft.com/office/powerpoint/2010/main" val="31025582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ICMP</a:t>
            </a:r>
          </a:p>
        </p:txBody>
      </p:sp>
      <p:sp>
        <p:nvSpPr>
          <p:cNvPr id="26627" name="Rectangle 3"/>
          <p:cNvSpPr>
            <a:spLocks noGrp="1" noChangeArrowheads="1"/>
          </p:cNvSpPr>
          <p:nvPr>
            <p:ph idx="1"/>
          </p:nvPr>
        </p:nvSpPr>
        <p:spPr/>
        <p:txBody>
          <a:bodyPr/>
          <a:lstStyle/>
          <a:p>
            <a:r>
              <a:rPr lang="en-US" altLang="en-US" b="1" dirty="0" smtClean="0"/>
              <a:t>Internet Control Message Protocol (ICMP)</a:t>
            </a:r>
            <a:r>
              <a:rPr lang="en-US" altLang="en-US" dirty="0" smtClean="0"/>
              <a:t> is probably the third most commonly used protocol.</a:t>
            </a:r>
          </a:p>
          <a:p>
            <a:r>
              <a:rPr lang="en-US" altLang="en-US" dirty="0"/>
              <a:t>ICMP is </a:t>
            </a:r>
            <a:r>
              <a:rPr lang="en-US" altLang="en-US" dirty="0" smtClean="0"/>
              <a:t>a control </a:t>
            </a:r>
            <a:r>
              <a:rPr lang="en-US" altLang="en-US" dirty="0"/>
              <a:t>and </a:t>
            </a:r>
            <a:r>
              <a:rPr lang="en-US" altLang="en-US" dirty="0" smtClean="0"/>
              <a:t>information protocol.</a:t>
            </a:r>
          </a:p>
          <a:p>
            <a:pPr lvl="1"/>
            <a:r>
              <a:rPr lang="en-US" altLang="en-US" dirty="0" smtClean="0"/>
              <a:t>It is used by network </a:t>
            </a:r>
            <a:r>
              <a:rPr lang="en-US" altLang="en-US" dirty="0"/>
              <a:t>devices to determine such things </a:t>
            </a:r>
            <a:r>
              <a:rPr lang="en-US" altLang="en-US" dirty="0" smtClean="0"/>
              <a:t>as a remote </a:t>
            </a:r>
            <a:r>
              <a:rPr lang="en-US" altLang="en-US" dirty="0"/>
              <a:t>network’s availability, the length of </a:t>
            </a:r>
            <a:r>
              <a:rPr lang="en-US" altLang="en-US" dirty="0" smtClean="0"/>
              <a:t>time to </a:t>
            </a:r>
            <a:r>
              <a:rPr lang="en-US" altLang="en-US" dirty="0"/>
              <a:t>reach a remote network</a:t>
            </a:r>
            <a:r>
              <a:rPr lang="en-US" altLang="en-US" dirty="0" smtClean="0"/>
              <a:t>, and </a:t>
            </a:r>
            <a:r>
              <a:rPr lang="en-US" altLang="en-US" dirty="0"/>
              <a:t>the best route for packets to take when </a:t>
            </a:r>
            <a:r>
              <a:rPr lang="en-US" altLang="en-US" dirty="0" smtClean="0"/>
              <a:t>traveling to </a:t>
            </a:r>
            <a:r>
              <a:rPr lang="en-US" altLang="en-US" dirty="0"/>
              <a:t>that remote network</a:t>
            </a:r>
            <a:r>
              <a:rPr lang="en-US" altLang="en-US" dirty="0" smtClean="0"/>
              <a:t>.</a:t>
            </a:r>
          </a:p>
          <a:p>
            <a:pPr lvl="1"/>
            <a:r>
              <a:rPr lang="en-US" altLang="en-US" dirty="0">
                <a:ea typeface="ヒラギノ角ゴ Pro W3" pitchFamily="-112" charset="-128"/>
              </a:rPr>
              <a:t>ICMP can also be used to handle </a:t>
            </a:r>
            <a:r>
              <a:rPr lang="en-US" altLang="en-US" dirty="0" smtClean="0">
                <a:ea typeface="ヒラギノ角ゴ Pro W3" pitchFamily="-112" charset="-128"/>
              </a:rPr>
              <a:t>traffic flow.</a:t>
            </a:r>
            <a:endParaRPr lang="en-US" altLang="en-US" dirty="0" smtClean="0"/>
          </a:p>
          <a:p>
            <a:pPr lvl="1"/>
            <a:r>
              <a:rPr lang="en-US" altLang="en-US" dirty="0" smtClean="0"/>
              <a:t>ICMP is a connectionless protocol designed </a:t>
            </a:r>
            <a:r>
              <a:rPr lang="en-US" altLang="en-US" dirty="0"/>
              <a:t>to carry small messages quickly with minimal overhead or impact to </a:t>
            </a:r>
            <a:r>
              <a:rPr lang="en-US" altLang="en-US" dirty="0" smtClean="0"/>
              <a:t>bandwidth.</a:t>
            </a:r>
          </a:p>
        </p:txBody>
      </p:sp>
    </p:spTree>
    <p:extLst>
      <p:ext uri="{BB962C8B-B14F-4D97-AF65-F5344CB8AC3E}">
        <p14:creationId xmlns:p14="http://schemas.microsoft.com/office/powerpoint/2010/main" val="246758566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ICMP (</a:t>
            </a:r>
            <a:r>
              <a:rPr lang="en-US" i="1" dirty="0" smtClean="0"/>
              <a:t>continued</a:t>
            </a:r>
            <a:r>
              <a:rPr lang="en-US" dirty="0" smtClean="0"/>
              <a:t>)</a:t>
            </a:r>
          </a:p>
        </p:txBody>
      </p:sp>
      <p:sp>
        <p:nvSpPr>
          <p:cNvPr id="26627" name="Rectangle 3"/>
          <p:cNvSpPr>
            <a:spLocks noGrp="1" noChangeArrowheads="1"/>
          </p:cNvSpPr>
          <p:nvPr>
            <p:ph idx="1"/>
          </p:nvPr>
        </p:nvSpPr>
        <p:spPr/>
        <p:txBody>
          <a:bodyPr/>
          <a:lstStyle/>
          <a:p>
            <a:r>
              <a:rPr lang="en-US" altLang="en-US" dirty="0"/>
              <a:t>ICMP has been greatly abused by attackers over the </a:t>
            </a:r>
            <a:r>
              <a:rPr lang="en-US" altLang="en-US" dirty="0" smtClean="0"/>
              <a:t>last few years.</a:t>
            </a:r>
          </a:p>
          <a:p>
            <a:pPr lvl="1"/>
            <a:r>
              <a:rPr lang="en-US" altLang="en-US" dirty="0" smtClean="0"/>
              <a:t>Attackers execute </a:t>
            </a:r>
            <a:r>
              <a:rPr lang="en-US" altLang="en-US" b="1" dirty="0"/>
              <a:t>denial-of-service (DoS) </a:t>
            </a:r>
            <a:r>
              <a:rPr lang="en-US" altLang="en-US" dirty="0" smtClean="0"/>
              <a:t>attacks.</a:t>
            </a:r>
          </a:p>
          <a:p>
            <a:r>
              <a:rPr lang="en-US" dirty="0"/>
              <a:t>Because ICMP packets are very small and connectionless, thousands and thousands of ICMP packets can be generated by a single system in a very short period of time</a:t>
            </a:r>
            <a:r>
              <a:rPr lang="en-US" dirty="0" smtClean="0"/>
              <a:t>.</a:t>
            </a:r>
            <a:endParaRPr lang="en-US" dirty="0"/>
          </a:p>
          <a:p>
            <a:r>
              <a:rPr lang="en-US" dirty="0"/>
              <a:t>Attackers have developed methods to trick many systems into generating thousands of ICMP packets with a common destination—the attacker’s target</a:t>
            </a:r>
            <a:r>
              <a:rPr lang="en-US" dirty="0" smtClean="0"/>
              <a:t>.</a:t>
            </a:r>
            <a:endParaRPr lang="en-US" dirty="0"/>
          </a:p>
        </p:txBody>
      </p:sp>
    </p:spTree>
    <p:extLst>
      <p:ext uri="{BB962C8B-B14F-4D97-AF65-F5344CB8AC3E}">
        <p14:creationId xmlns:p14="http://schemas.microsoft.com/office/powerpoint/2010/main" val="1491704958"/>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a:t>
            </a:r>
            <a:r>
              <a:rPr lang="en-US" dirty="0"/>
              <a:t>vs. IPv6</a:t>
            </a:r>
          </a:p>
        </p:txBody>
      </p:sp>
      <p:sp>
        <p:nvSpPr>
          <p:cNvPr id="3" name="Content Placeholder 2"/>
          <p:cNvSpPr>
            <a:spLocks noGrp="1"/>
          </p:cNvSpPr>
          <p:nvPr>
            <p:ph idx="1"/>
          </p:nvPr>
        </p:nvSpPr>
        <p:spPr/>
        <p:txBody>
          <a:bodyPr/>
          <a:lstStyle/>
          <a:p>
            <a:r>
              <a:rPr lang="en-US" dirty="0"/>
              <a:t>The most common version of IP in use is </a:t>
            </a:r>
            <a:r>
              <a:rPr lang="en-US" dirty="0" smtClean="0"/>
              <a:t>IPv4.</a:t>
            </a:r>
          </a:p>
          <a:p>
            <a:r>
              <a:rPr lang="en-US" dirty="0" smtClean="0"/>
              <a:t>The </a:t>
            </a:r>
            <a:r>
              <a:rPr lang="en-US" dirty="0"/>
              <a:t>release of IPv6</a:t>
            </a:r>
            <a:r>
              <a:rPr lang="en-US" dirty="0" smtClean="0"/>
              <a:t>, spurred </a:t>
            </a:r>
            <a:r>
              <a:rPr lang="en-US" dirty="0"/>
              <a:t>by the depletion of the IPv4 address space, has begun a </a:t>
            </a:r>
            <a:r>
              <a:rPr lang="en-US" dirty="0" smtClean="0"/>
              <a:t>typical logarithmic </a:t>
            </a:r>
            <a:r>
              <a:rPr lang="en-US" dirty="0"/>
              <a:t>adoption curve</a:t>
            </a:r>
            <a:r>
              <a:rPr lang="en-US" dirty="0" smtClean="0"/>
              <a:t>.</a:t>
            </a:r>
          </a:p>
          <a:p>
            <a:r>
              <a:rPr lang="en-US" dirty="0" smtClean="0"/>
              <a:t>IPv6 </a:t>
            </a:r>
            <a:r>
              <a:rPr lang="en-US" dirty="0"/>
              <a:t>has many similarities to the previous </a:t>
            </a:r>
            <a:r>
              <a:rPr lang="en-US" dirty="0" smtClean="0"/>
              <a:t>version.</a:t>
            </a:r>
          </a:p>
          <a:p>
            <a:pPr lvl="1"/>
            <a:r>
              <a:rPr lang="en-US" dirty="0" smtClean="0"/>
              <a:t>IPv6 has </a:t>
            </a:r>
            <a:r>
              <a:rPr lang="en-US" dirty="0"/>
              <a:t>significant new enhancements, many of which </a:t>
            </a:r>
            <a:r>
              <a:rPr lang="en-US" dirty="0" smtClean="0"/>
              <a:t>have significant </a:t>
            </a:r>
            <a:r>
              <a:rPr lang="en-US" dirty="0"/>
              <a:t>security </a:t>
            </a:r>
            <a:r>
              <a:rPr lang="en-US" dirty="0" smtClean="0"/>
              <a:t>implications.</a:t>
            </a:r>
            <a:endParaRPr lang="en-US" dirty="0"/>
          </a:p>
        </p:txBody>
      </p:sp>
    </p:spTree>
    <p:extLst>
      <p:ext uri="{BB962C8B-B14F-4D97-AF65-F5344CB8AC3E}">
        <p14:creationId xmlns:p14="http://schemas.microsoft.com/office/powerpoint/2010/main" val="309416869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a:t>
            </a:r>
            <a:r>
              <a:rPr lang="en-US" dirty="0"/>
              <a:t>vs. </a:t>
            </a:r>
            <a:r>
              <a:rPr lang="en-US" dirty="0" smtClean="0"/>
              <a:t>IPv6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981200"/>
            <a:ext cx="8229600" cy="4495800"/>
          </a:xfrm>
        </p:spPr>
        <p:txBody>
          <a:bodyPr/>
          <a:lstStyle/>
          <a:p>
            <a:r>
              <a:rPr lang="en-US" dirty="0" smtClean="0"/>
              <a:t>IPv6 features an expanded address space.</a:t>
            </a:r>
          </a:p>
          <a:p>
            <a:pPr lvl="1"/>
            <a:r>
              <a:rPr lang="en-US" dirty="0" smtClean="0"/>
              <a:t>Address </a:t>
            </a:r>
            <a:r>
              <a:rPr lang="en-US" dirty="0"/>
              <a:t>space </a:t>
            </a:r>
            <a:r>
              <a:rPr lang="en-US" dirty="0" smtClean="0"/>
              <a:t>expanded to 128 bits.</a:t>
            </a:r>
          </a:p>
          <a:p>
            <a:pPr lvl="1"/>
            <a:r>
              <a:rPr lang="en-US" dirty="0" smtClean="0"/>
              <a:t>IPv6 </a:t>
            </a:r>
            <a:r>
              <a:rPr lang="en-US" dirty="0"/>
              <a:t>has over 1500 addresses per square meter of the entire earth’s </a:t>
            </a:r>
            <a:r>
              <a:rPr lang="en-US" dirty="0" smtClean="0"/>
              <a:t>surface.</a:t>
            </a:r>
          </a:p>
          <a:p>
            <a:pPr lvl="2"/>
            <a:r>
              <a:rPr lang="en-US" dirty="0" smtClean="0"/>
              <a:t>Scanning all </a:t>
            </a:r>
            <a:r>
              <a:rPr lang="en-US" dirty="0"/>
              <a:t>addresses for responses </a:t>
            </a:r>
            <a:r>
              <a:rPr lang="en-US" dirty="0" smtClean="0"/>
              <a:t>will </a:t>
            </a:r>
            <a:r>
              <a:rPr lang="en-US" dirty="0"/>
              <a:t>take </a:t>
            </a:r>
            <a:r>
              <a:rPr lang="en-US" dirty="0" smtClean="0"/>
              <a:t>a significantly long time.</a:t>
            </a:r>
          </a:p>
          <a:p>
            <a:pPr lvl="2"/>
            <a:r>
              <a:rPr lang="en-US" dirty="0" smtClean="0"/>
              <a:t>One </a:t>
            </a:r>
            <a:r>
              <a:rPr lang="en-US" dirty="0"/>
              <a:t>millisecond scan in IPv4 equates to a 2.5 billion year scan in IPv6</a:t>
            </a:r>
            <a:r>
              <a:rPr lang="en-US" dirty="0" smtClean="0"/>
              <a:t>.</a:t>
            </a:r>
          </a:p>
          <a:p>
            <a:pPr lvl="1"/>
            <a:r>
              <a:rPr lang="en-US" dirty="0"/>
              <a:t>The IPv6 addressing protocol </a:t>
            </a:r>
            <a:r>
              <a:rPr lang="en-US" dirty="0" smtClean="0"/>
              <a:t>designed </a:t>
            </a:r>
            <a:r>
              <a:rPr lang="en-US" dirty="0"/>
              <a:t>to allow for a hierarchal division of the address space into several layers of </a:t>
            </a:r>
            <a:r>
              <a:rPr lang="en-US" dirty="0" smtClean="0"/>
              <a:t>subnets</a:t>
            </a:r>
            <a:r>
              <a:rPr lang="en-US" dirty="0"/>
              <a:t>.</a:t>
            </a:r>
          </a:p>
        </p:txBody>
      </p:sp>
    </p:spTree>
    <p:extLst>
      <p:ext uri="{BB962C8B-B14F-4D97-AF65-F5344CB8AC3E}">
        <p14:creationId xmlns:p14="http://schemas.microsoft.com/office/powerpoint/2010/main" val="28060187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a:t>
            </a:r>
            <a:r>
              <a:rPr lang="en-US" dirty="0"/>
              <a:t>vs. </a:t>
            </a:r>
            <a:r>
              <a:rPr lang="en-US" dirty="0" smtClean="0"/>
              <a:t>IPv6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IPv6 </a:t>
            </a:r>
            <a:r>
              <a:rPr lang="en-US" dirty="0"/>
              <a:t>introduces the </a:t>
            </a:r>
            <a:r>
              <a:rPr lang="en-US" dirty="0" smtClean="0"/>
              <a:t>Network </a:t>
            </a:r>
            <a:r>
              <a:rPr lang="en-US" dirty="0"/>
              <a:t>Discovery (NDP) </a:t>
            </a:r>
            <a:r>
              <a:rPr lang="en-US" dirty="0" smtClean="0"/>
              <a:t>protocol.</a:t>
            </a:r>
          </a:p>
          <a:p>
            <a:pPr lvl="1"/>
            <a:r>
              <a:rPr lang="en-US" dirty="0" smtClean="0"/>
              <a:t>NDP is </a:t>
            </a:r>
            <a:r>
              <a:rPr lang="en-US" dirty="0"/>
              <a:t>useful </a:t>
            </a:r>
            <a:r>
              <a:rPr lang="en-US" dirty="0" smtClean="0"/>
              <a:t>for auto-configuration </a:t>
            </a:r>
            <a:r>
              <a:rPr lang="en-US" dirty="0"/>
              <a:t>of </a:t>
            </a:r>
            <a:r>
              <a:rPr lang="en-US" dirty="0" smtClean="0"/>
              <a:t>networks.</a:t>
            </a:r>
          </a:p>
          <a:p>
            <a:pPr lvl="1"/>
            <a:r>
              <a:rPr lang="en-US" dirty="0" smtClean="0"/>
              <a:t>NDP </a:t>
            </a:r>
            <a:r>
              <a:rPr lang="en-US" dirty="0"/>
              <a:t>can enable a variety of </a:t>
            </a:r>
            <a:r>
              <a:rPr lang="en-US" dirty="0" smtClean="0"/>
              <a:t>interception and </a:t>
            </a:r>
            <a:r>
              <a:rPr lang="en-US" dirty="0"/>
              <a:t>interruption threat </a:t>
            </a:r>
            <a:r>
              <a:rPr lang="en-US" dirty="0" smtClean="0"/>
              <a:t>modes.</a:t>
            </a:r>
          </a:p>
          <a:p>
            <a:pPr lvl="1"/>
            <a:r>
              <a:rPr lang="en-US" dirty="0" smtClean="0"/>
              <a:t>A </a:t>
            </a:r>
            <a:r>
              <a:rPr lang="en-US" dirty="0"/>
              <a:t>malevolent router can attach itself to </a:t>
            </a:r>
            <a:r>
              <a:rPr lang="en-US" dirty="0" smtClean="0"/>
              <a:t>a network </a:t>
            </a:r>
            <a:r>
              <a:rPr lang="en-US" dirty="0"/>
              <a:t>and reroute or interrupt traffic flows.</a:t>
            </a:r>
          </a:p>
        </p:txBody>
      </p:sp>
    </p:spTree>
    <p:extLst>
      <p:ext uri="{BB962C8B-B14F-4D97-AF65-F5344CB8AC3E}">
        <p14:creationId xmlns:p14="http://schemas.microsoft.com/office/powerpoint/2010/main" val="232094115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IPv6</a:t>
            </a:r>
          </a:p>
        </p:txBody>
      </p:sp>
      <p:sp>
        <p:nvSpPr>
          <p:cNvPr id="3" name="Content Placeholder 2"/>
          <p:cNvSpPr>
            <a:spLocks noGrp="1"/>
          </p:cNvSpPr>
          <p:nvPr>
            <p:ph idx="1"/>
          </p:nvPr>
        </p:nvSpPr>
        <p:spPr/>
        <p:txBody>
          <a:bodyPr/>
          <a:lstStyle/>
          <a:p>
            <a:r>
              <a:rPr lang="en-US" dirty="0" smtClean="0"/>
              <a:t>IPv6 offers several benefits.</a:t>
            </a:r>
          </a:p>
          <a:p>
            <a:pPr lvl="1"/>
            <a:r>
              <a:rPr lang="en-US" dirty="0" smtClean="0"/>
              <a:t>IPv6 is more </a:t>
            </a:r>
            <a:r>
              <a:rPr lang="en-US" dirty="0"/>
              <a:t>secure because it has many security features built into the base protocol </a:t>
            </a:r>
            <a:r>
              <a:rPr lang="en-US" dirty="0" smtClean="0"/>
              <a:t>series.</a:t>
            </a:r>
          </a:p>
          <a:p>
            <a:pPr lvl="1"/>
            <a:r>
              <a:rPr lang="en-US" dirty="0"/>
              <a:t>IPv6 has a simplified packet header and new addressing </a:t>
            </a:r>
            <a:r>
              <a:rPr lang="en-US" dirty="0" smtClean="0"/>
              <a:t>scheme.</a:t>
            </a:r>
          </a:p>
          <a:p>
            <a:pPr lvl="2"/>
            <a:r>
              <a:rPr lang="en-US" dirty="0"/>
              <a:t>This can lead to more efficient routing through smaller routing tables and faster packet </a:t>
            </a:r>
            <a:r>
              <a:rPr lang="en-US" dirty="0" smtClean="0"/>
              <a:t>processing.</a:t>
            </a:r>
          </a:p>
          <a:p>
            <a:pPr lvl="1"/>
            <a:r>
              <a:rPr lang="en-US" dirty="0" smtClean="0"/>
              <a:t>IPv6 </a:t>
            </a:r>
            <a:r>
              <a:rPr lang="en-US" dirty="0"/>
              <a:t>was designed to incorporate multicasting flows </a:t>
            </a:r>
            <a:r>
              <a:rPr lang="en-US" dirty="0" smtClean="0"/>
              <a:t>natively which allows </a:t>
            </a:r>
            <a:r>
              <a:rPr lang="en-US" dirty="0"/>
              <a:t>bandwidth-intensive multimedia streams to be sent simultaneously to multiple </a:t>
            </a:r>
            <a:r>
              <a:rPr lang="en-US" dirty="0" smtClean="0"/>
              <a:t>destinations.</a:t>
            </a:r>
            <a:endParaRPr lang="en-US" dirty="0"/>
          </a:p>
        </p:txBody>
      </p:sp>
    </p:spTree>
    <p:extLst>
      <p:ext uri="{BB962C8B-B14F-4D97-AF65-F5344CB8AC3E}">
        <p14:creationId xmlns:p14="http://schemas.microsoft.com/office/powerpoint/2010/main" val="1401424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 Role of People in Security</Template>
  <TotalTime>0</TotalTime>
  <Words>20524</Words>
  <Application>Microsoft Office PowerPoint</Application>
  <PresentationFormat>On-screen Show (4:3)</PresentationFormat>
  <Paragraphs>1127</Paragraphs>
  <Slides>144</Slides>
  <Notes>141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144</vt:i4>
      </vt:variant>
    </vt:vector>
  </HeadingPairs>
  <TitlesOfParts>
    <vt:vector size="149" baseType="lpstr">
      <vt:lpstr>ヒラギノ角ゴ Pro W3</vt:lpstr>
      <vt:lpstr>Arial</vt:lpstr>
      <vt:lpstr>Calibri</vt:lpstr>
      <vt:lpstr>Century</vt:lpstr>
      <vt:lpstr>Office Theme</vt:lpstr>
      <vt:lpstr>Module 5 PKI Standards and Protocols and Network Fundamentals – Part 1</vt:lpstr>
      <vt:lpstr>Module 5 Learning Objectives</vt:lpstr>
      <vt:lpstr>Module 5 Learning Resources</vt:lpstr>
      <vt:lpstr>PKI Standards and Protocols</vt:lpstr>
      <vt:lpstr>Key Terms</vt:lpstr>
      <vt:lpstr>Key Terms (continued)</vt:lpstr>
      <vt:lpstr>Introduction</vt:lpstr>
      <vt:lpstr>PowerPoint Presentation</vt:lpstr>
      <vt:lpstr>PKIX and PKCS</vt:lpstr>
      <vt:lpstr>PKIX and PKCS (continued)</vt:lpstr>
      <vt:lpstr>PowerPoint Presentation</vt:lpstr>
      <vt:lpstr>PKIX Standards</vt:lpstr>
      <vt:lpstr>Five Major Areas Addressed by PKIX Working Group (continued)</vt:lpstr>
      <vt:lpstr>PKIX Standards (continued)</vt:lpstr>
      <vt:lpstr>PKIX Standards (continued)</vt:lpstr>
      <vt:lpstr>PowerPoint Presentation</vt:lpstr>
      <vt:lpstr>PKCS</vt:lpstr>
      <vt:lpstr>PowerPoint Presentation</vt:lpstr>
      <vt:lpstr>PowerPoint Presentation</vt:lpstr>
      <vt:lpstr>Why You Need to Know the PKIX and PKCS Standards</vt:lpstr>
      <vt:lpstr>X.509</vt:lpstr>
      <vt:lpstr>X.509 (continued)</vt:lpstr>
      <vt:lpstr>SSL/TLS</vt:lpstr>
      <vt:lpstr>SSL/TLS (continued)</vt:lpstr>
      <vt:lpstr>SSL/TLS (continued)</vt:lpstr>
      <vt:lpstr>SSL/TLS (continued)</vt:lpstr>
      <vt:lpstr>PowerPoint Presentation</vt:lpstr>
      <vt:lpstr>Cipher Suites</vt:lpstr>
      <vt:lpstr>PowerPoint Presentation</vt:lpstr>
      <vt:lpstr>Module 5 PKI Standards and Protocols and Network Fundamentals – Part 2</vt:lpstr>
      <vt:lpstr>ISAKMP</vt:lpstr>
      <vt:lpstr>ISAKMP (continued)</vt:lpstr>
      <vt:lpstr>ISAKMP (continued)</vt:lpstr>
      <vt:lpstr>PowerPoint Presentation</vt:lpstr>
      <vt:lpstr>CMP</vt:lpstr>
      <vt:lpstr>XKMS</vt:lpstr>
      <vt:lpstr>XKMS (continued)</vt:lpstr>
      <vt:lpstr>XKMS (continued)</vt:lpstr>
      <vt:lpstr>PowerPoint Presentation</vt:lpstr>
      <vt:lpstr>PowerPoint Presentation</vt:lpstr>
      <vt:lpstr>PowerPoint Presentation</vt:lpstr>
      <vt:lpstr>S/MIME</vt:lpstr>
      <vt:lpstr>IETF S/MIME History</vt:lpstr>
      <vt:lpstr>IETF S/MIME v3 Specifications</vt:lpstr>
      <vt:lpstr>IETF S/MIME v3 Specifications (continued)</vt:lpstr>
      <vt:lpstr>IETF S/MIME v3 Specifications (continued)</vt:lpstr>
      <vt:lpstr>PGP</vt:lpstr>
      <vt:lpstr>How PGP Works</vt:lpstr>
      <vt:lpstr>How PGP Works (continued)</vt:lpstr>
      <vt:lpstr>PowerPoint Presentation</vt:lpstr>
      <vt:lpstr>PowerPoint Presentation</vt:lpstr>
      <vt:lpstr>HTTPS</vt:lpstr>
      <vt:lpstr>IPsec</vt:lpstr>
      <vt:lpstr>CEP</vt:lpstr>
      <vt:lpstr>Other Standards</vt:lpstr>
      <vt:lpstr>FIPS</vt:lpstr>
      <vt:lpstr>FIPS (continued)</vt:lpstr>
      <vt:lpstr>Common Criteria</vt:lpstr>
      <vt:lpstr>SO/IEC 27002 (Formerly ISO 17799)</vt:lpstr>
      <vt:lpstr>SO/IEC 27002 Subject Areas (continued)</vt:lpstr>
      <vt:lpstr>SO/IEC 27002 Subject Areas (continued)</vt:lpstr>
      <vt:lpstr>SAML</vt:lpstr>
      <vt:lpstr>Module 5 PKI Standards and Protocols and Network Fundamentals – Part 3</vt:lpstr>
      <vt:lpstr>Network Fundamentals</vt:lpstr>
      <vt:lpstr>Key Terms</vt:lpstr>
      <vt:lpstr>Key Terms (continued)</vt:lpstr>
      <vt:lpstr>Key Terms (continued)</vt:lpstr>
      <vt:lpstr>Introduction</vt:lpstr>
      <vt:lpstr>Network Architectures</vt:lpstr>
      <vt:lpstr>PowerPoint Presentation</vt:lpstr>
      <vt:lpstr>Network Architectures (continued)</vt:lpstr>
      <vt:lpstr>Network Topology</vt:lpstr>
      <vt:lpstr>PowerPoint Presentation</vt:lpstr>
      <vt:lpstr>PowerPoint Presentation</vt:lpstr>
      <vt:lpstr>PowerPoint Presentation</vt:lpstr>
      <vt:lpstr>PowerPoint Presentation</vt:lpstr>
      <vt:lpstr>Network Protocols</vt:lpstr>
      <vt:lpstr>Protocols</vt:lpstr>
      <vt:lpstr>Protocols (continued)</vt:lpstr>
      <vt:lpstr>Protocols (continued)</vt:lpstr>
      <vt:lpstr>PowerPoint Presentation</vt:lpstr>
      <vt:lpstr>Packets</vt:lpstr>
      <vt:lpstr>Packets (continued)</vt:lpstr>
      <vt:lpstr>Packets (continued)</vt:lpstr>
      <vt:lpstr>Packet Fragmentation (continued)</vt:lpstr>
      <vt:lpstr>Internet Protocol</vt:lpstr>
      <vt:lpstr>PowerPoint Presentation</vt:lpstr>
      <vt:lpstr>IP Packets</vt:lpstr>
      <vt:lpstr>PowerPoint Presentation</vt:lpstr>
      <vt:lpstr>TCP vs. UDP</vt:lpstr>
      <vt:lpstr>TCP vs. UDP (continued)</vt:lpstr>
      <vt:lpstr>TCP vs. UDP (continued)</vt:lpstr>
      <vt:lpstr>PowerPoint Presentation</vt:lpstr>
      <vt:lpstr>ICMP</vt:lpstr>
      <vt:lpstr>ICMP (continued)</vt:lpstr>
      <vt:lpstr>IPv4 vs. IPv6</vt:lpstr>
      <vt:lpstr>IPv4 vs. IPv6 (continued)</vt:lpstr>
      <vt:lpstr>IPv4 vs. IPv6 (continued)</vt:lpstr>
      <vt:lpstr>Benefits of IPv6</vt:lpstr>
      <vt:lpstr>Benefits of IPv6 (continued)</vt:lpstr>
      <vt:lpstr>Benefits of IPv6 (continued)</vt:lpstr>
      <vt:lpstr>Packet Delivery</vt:lpstr>
      <vt:lpstr>Packet Delivery (continued)</vt:lpstr>
      <vt:lpstr>Ethernet</vt:lpstr>
      <vt:lpstr>Local Packet Delivery</vt:lpstr>
      <vt:lpstr>Local Packet Delivery (continued)</vt:lpstr>
      <vt:lpstr>Remote Packet Delivery</vt:lpstr>
      <vt:lpstr>Remote Packet Delivery (continued)</vt:lpstr>
      <vt:lpstr>Remote Packet Delivery (continued)</vt:lpstr>
      <vt:lpstr>Remote Packet Delivery (continued)</vt:lpstr>
      <vt:lpstr>Module 5 PKI Standards and Protocols and Network Fundamentals – Part 4</vt:lpstr>
      <vt:lpstr>IP Addresses and Subnetting</vt:lpstr>
      <vt:lpstr>IP Addresses and Subnetting (continued)</vt:lpstr>
      <vt:lpstr>IP Addresses and Subnetting (continued)</vt:lpstr>
      <vt:lpstr>IP Addresses and Subnetting (continued)</vt:lpstr>
      <vt:lpstr>PowerPoint Presentation</vt:lpstr>
      <vt:lpstr>IP Addresses and Subnetting (continued)</vt:lpstr>
      <vt:lpstr>IP Addresses and Subnetting (continued)</vt:lpstr>
      <vt:lpstr>IP Addresses and Subnetting (continued)</vt:lpstr>
      <vt:lpstr>IP Addresses and Subnetting (continued)</vt:lpstr>
      <vt:lpstr>Network Address Translation</vt:lpstr>
      <vt:lpstr>PowerPoint Presentation</vt:lpstr>
      <vt:lpstr>Security Zones</vt:lpstr>
      <vt:lpstr>DMZ</vt:lpstr>
      <vt:lpstr>DMZ (continued)</vt:lpstr>
      <vt:lpstr>PowerPoint Presentation</vt:lpstr>
      <vt:lpstr>Internet</vt:lpstr>
      <vt:lpstr>Intranet</vt:lpstr>
      <vt:lpstr>Intranet (continued)</vt:lpstr>
      <vt:lpstr>Extranet</vt:lpstr>
      <vt:lpstr>Flat Networks</vt:lpstr>
      <vt:lpstr>Enclaves</vt:lpstr>
      <vt:lpstr>PowerPoint Presentation</vt:lpstr>
      <vt:lpstr>VLANs</vt:lpstr>
      <vt:lpstr>VLANs (continued)</vt:lpstr>
      <vt:lpstr>PowerPoint Presentation</vt:lpstr>
      <vt:lpstr>VLANs (continued)</vt:lpstr>
      <vt:lpstr>Zones and Conduits</vt:lpstr>
      <vt:lpstr>Tunneling</vt:lpstr>
      <vt:lpstr>PowerPoint Presentation</vt:lpstr>
      <vt:lpstr>Storage Area Networks</vt:lpstr>
      <vt:lpstr>iSCSI</vt:lpstr>
      <vt:lpstr>Fibre Channel</vt:lpstr>
      <vt:lpstr>FCoE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2015-11-25T07:49:22Z</dcterms:created>
  <dcterms:modified xsi:type="dcterms:W3CDTF">2018-11-14T08:12:46Z</dcterms:modified>
</cp:coreProperties>
</file>