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85"/>
  </p:notesMasterIdLst>
  <p:handoutMasterIdLst>
    <p:handoutMasterId r:id="rId86"/>
  </p:handoutMasterIdLst>
  <p:sldIdLst>
    <p:sldId id="392" r:id="rId2"/>
    <p:sldId id="554" r:id="rId3"/>
    <p:sldId id="559" r:id="rId4"/>
    <p:sldId id="560" r:id="rId5"/>
    <p:sldId id="561" r:id="rId6"/>
    <p:sldId id="454" r:id="rId7"/>
    <p:sldId id="455" r:id="rId8"/>
    <p:sldId id="456" r:id="rId9"/>
    <p:sldId id="457" r:id="rId10"/>
    <p:sldId id="562" r:id="rId11"/>
    <p:sldId id="592" r:id="rId12"/>
    <p:sldId id="593" r:id="rId13"/>
    <p:sldId id="594" r:id="rId14"/>
    <p:sldId id="485" r:id="rId15"/>
    <p:sldId id="486" r:id="rId16"/>
    <p:sldId id="597" r:id="rId17"/>
    <p:sldId id="629" r:id="rId18"/>
    <p:sldId id="625" r:id="rId19"/>
    <p:sldId id="627" r:id="rId20"/>
    <p:sldId id="628" r:id="rId21"/>
    <p:sldId id="599" r:id="rId22"/>
    <p:sldId id="564" r:id="rId23"/>
    <p:sldId id="576" r:id="rId24"/>
    <p:sldId id="577" r:id="rId25"/>
    <p:sldId id="622" r:id="rId26"/>
    <p:sldId id="579" r:id="rId27"/>
    <p:sldId id="565" r:id="rId28"/>
    <p:sldId id="488" r:id="rId29"/>
    <p:sldId id="487" r:id="rId30"/>
    <p:sldId id="438" r:id="rId31"/>
    <p:sldId id="575" r:id="rId32"/>
    <p:sldId id="566" r:id="rId33"/>
    <p:sldId id="568" r:id="rId34"/>
    <p:sldId id="601" r:id="rId35"/>
    <p:sldId id="582" r:id="rId36"/>
    <p:sldId id="611" r:id="rId37"/>
    <p:sldId id="613" r:id="rId38"/>
    <p:sldId id="567" r:id="rId39"/>
    <p:sldId id="583" r:id="rId40"/>
    <p:sldId id="584" r:id="rId41"/>
    <p:sldId id="626" r:id="rId42"/>
    <p:sldId id="623" r:id="rId43"/>
    <p:sldId id="624" r:id="rId44"/>
    <p:sldId id="569" r:id="rId45"/>
    <p:sldId id="585" r:id="rId46"/>
    <p:sldId id="630" r:id="rId47"/>
    <p:sldId id="631" r:id="rId48"/>
    <p:sldId id="496" r:id="rId49"/>
    <p:sldId id="497" r:id="rId50"/>
    <p:sldId id="498" r:id="rId51"/>
    <p:sldId id="499" r:id="rId52"/>
    <p:sldId id="500" r:id="rId53"/>
    <p:sldId id="570" r:id="rId54"/>
    <p:sldId id="425" r:id="rId55"/>
    <p:sldId id="410" r:id="rId56"/>
    <p:sldId id="605" r:id="rId57"/>
    <p:sldId id="606" r:id="rId58"/>
    <p:sldId id="603" r:id="rId59"/>
    <p:sldId id="604" r:id="rId60"/>
    <p:sldId id="437" r:id="rId61"/>
    <p:sldId id="607" r:id="rId62"/>
    <p:sldId id="474" r:id="rId63"/>
    <p:sldId id="473" r:id="rId64"/>
    <p:sldId id="589" r:id="rId65"/>
    <p:sldId id="609" r:id="rId66"/>
    <p:sldId id="610" r:id="rId67"/>
    <p:sldId id="571" r:id="rId68"/>
    <p:sldId id="614" r:id="rId69"/>
    <p:sldId id="615" r:id="rId70"/>
    <p:sldId id="616" r:id="rId71"/>
    <p:sldId id="617" r:id="rId72"/>
    <p:sldId id="618" r:id="rId73"/>
    <p:sldId id="619" r:id="rId74"/>
    <p:sldId id="620" r:id="rId75"/>
    <p:sldId id="621" r:id="rId76"/>
    <p:sldId id="467" r:id="rId77"/>
    <p:sldId id="395" r:id="rId78"/>
    <p:sldId id="396" r:id="rId79"/>
    <p:sldId id="520" r:id="rId80"/>
    <p:sldId id="541" r:id="rId81"/>
    <p:sldId id="542" r:id="rId82"/>
    <p:sldId id="590" r:id="rId83"/>
    <p:sldId id="591" r:id="rId84"/>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5E4FA"/>
    <a:srgbClr val="660066"/>
    <a:srgbClr val="0000FF"/>
    <a:srgbClr val="000000"/>
    <a:srgbClr val="07131F"/>
    <a:srgbClr val="FF0000"/>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67" autoAdjust="0"/>
    <p:restoredTop sz="92451" autoAdjust="0"/>
  </p:normalViewPr>
  <p:slideViewPr>
    <p:cSldViewPr>
      <p:cViewPr>
        <p:scale>
          <a:sx n="71" d="100"/>
          <a:sy n="71" d="100"/>
        </p:scale>
        <p:origin x="1310" y="499"/>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6.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4" Type="http://schemas.openxmlformats.org/officeDocument/2006/relationships/image" Target="../media/image75.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image" Target="../media/image88.emf"/><Relationship Id="rId3" Type="http://schemas.openxmlformats.org/officeDocument/2006/relationships/image" Target="../media/image78.emf"/><Relationship Id="rId7" Type="http://schemas.openxmlformats.org/officeDocument/2006/relationships/image" Target="../media/image82.emf"/><Relationship Id="rId12" Type="http://schemas.openxmlformats.org/officeDocument/2006/relationships/image" Target="../media/image87.emf"/><Relationship Id="rId2" Type="http://schemas.openxmlformats.org/officeDocument/2006/relationships/image" Target="../media/image77.emf"/><Relationship Id="rId1" Type="http://schemas.openxmlformats.org/officeDocument/2006/relationships/image" Target="../media/image76.wmf"/><Relationship Id="rId6" Type="http://schemas.openxmlformats.org/officeDocument/2006/relationships/image" Target="../media/image81.emf"/><Relationship Id="rId11" Type="http://schemas.openxmlformats.org/officeDocument/2006/relationships/image" Target="../media/image86.emf"/><Relationship Id="rId5" Type="http://schemas.openxmlformats.org/officeDocument/2006/relationships/image" Target="../media/image80.emf"/><Relationship Id="rId10" Type="http://schemas.openxmlformats.org/officeDocument/2006/relationships/image" Target="../media/image85.emf"/><Relationship Id="rId4" Type="http://schemas.openxmlformats.org/officeDocument/2006/relationships/image" Target="../media/image79.emf"/><Relationship Id="rId9" Type="http://schemas.openxmlformats.org/officeDocument/2006/relationships/image" Target="../media/image8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 Id="rId6" Type="http://schemas.openxmlformats.org/officeDocument/2006/relationships/image" Target="../media/image111.emf"/><Relationship Id="rId5" Type="http://schemas.openxmlformats.org/officeDocument/2006/relationships/image" Target="../media/image110.emf"/><Relationship Id="rId4" Type="http://schemas.openxmlformats.org/officeDocument/2006/relationships/image" Target="../media/image10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l-GR" altLang="zh-CN" dirty="0"/>
              <a:t>ΩΩΩ</a:t>
            </a:r>
            <a:endParaRPr lang="zh-CN" altLang="en-US" dirty="0"/>
          </a:p>
        </p:txBody>
      </p:sp>
      <p:sp>
        <p:nvSpPr>
          <p:cNvPr id="4" name="页脚占位符 3"/>
          <p:cNvSpPr>
            <a:spLocks noGrp="1"/>
          </p:cNvSpPr>
          <p:nvPr>
            <p:ph type="ftr" sz="quarter" idx="10"/>
          </p:nvPr>
        </p:nvSpPr>
        <p:spPr/>
        <p:txBody>
          <a:bodyPr/>
          <a:lstStyle/>
          <a:p>
            <a:pPr>
              <a:defRPr/>
            </a:pPr>
            <a:r>
              <a:rPr lang="zh-CN" altLang="en-US"/>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3</a:t>
            </a:fld>
            <a:endParaRPr lang="en-US" altLang="zh-CN"/>
          </a:p>
        </p:txBody>
      </p:sp>
    </p:spTree>
    <p:extLst>
      <p:ext uri="{BB962C8B-B14F-4D97-AF65-F5344CB8AC3E}">
        <p14:creationId xmlns:p14="http://schemas.microsoft.com/office/powerpoint/2010/main" val="919582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pPr>
              <a:defRPr/>
            </a:pPr>
            <a:r>
              <a:rPr lang="zh-CN" altLang="en-US"/>
              <a:t>通信电子线路</a:t>
            </a:r>
            <a:endParaRPr lang="en-US" altLang="zh-CN"/>
          </a:p>
        </p:txBody>
      </p:sp>
      <p:sp>
        <p:nvSpPr>
          <p:cNvPr id="5" name="灯片编号占位符 4"/>
          <p:cNvSpPr>
            <a:spLocks noGrp="1"/>
          </p:cNvSpPr>
          <p:nvPr>
            <p:ph type="sldNum" sz="quarter" idx="5"/>
          </p:nvPr>
        </p:nvSpPr>
        <p:spPr/>
        <p:txBody>
          <a:bodyPr/>
          <a:lstStyle/>
          <a:p>
            <a:pPr>
              <a:defRPr/>
            </a:pPr>
            <a:fld id="{D4B2928E-DA71-459D-B249-CA2BF66258B4}" type="slidenum">
              <a:rPr lang="zh-CN" altLang="en-US" smtClean="0"/>
              <a:pPr>
                <a:defRPr/>
              </a:pPr>
              <a:t>55</a:t>
            </a:fld>
            <a:endParaRPr lang="en-US" altLang="zh-CN"/>
          </a:p>
        </p:txBody>
      </p:sp>
    </p:spTree>
    <p:extLst>
      <p:ext uri="{BB962C8B-B14F-4D97-AF65-F5344CB8AC3E}">
        <p14:creationId xmlns:p14="http://schemas.microsoft.com/office/powerpoint/2010/main" val="1117032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79</a:t>
            </a:fld>
            <a:endParaRPr lang="en-US" altLang="ko-KR">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162286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29885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992188" y="768350"/>
            <a:ext cx="5114925" cy="3836988"/>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27696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pPr>
              <a:defRPr/>
            </a:pPr>
            <a:r>
              <a:rPr lang="zh-CN" altLang="en-US"/>
              <a:t>通信电子线路</a:t>
            </a:r>
            <a:endParaRPr lang="en-US" altLang="zh-CN"/>
          </a:p>
        </p:txBody>
      </p:sp>
      <p:sp>
        <p:nvSpPr>
          <p:cNvPr id="5" name="灯片编号占位符 4"/>
          <p:cNvSpPr>
            <a:spLocks noGrp="1"/>
          </p:cNvSpPr>
          <p:nvPr>
            <p:ph type="sldNum" sz="quarter" idx="5"/>
          </p:nvPr>
        </p:nvSpPr>
        <p:spPr/>
        <p:txBody>
          <a:bodyPr/>
          <a:lstStyle/>
          <a:p>
            <a:pPr>
              <a:defRPr/>
            </a:pPr>
            <a:fld id="{D4B2928E-DA71-459D-B249-CA2BF66258B4}" type="slidenum">
              <a:rPr lang="zh-CN" altLang="en-US" smtClean="0"/>
              <a:pPr>
                <a:defRPr/>
              </a:pPr>
              <a:t>30</a:t>
            </a:fld>
            <a:endParaRPr lang="en-US" altLang="zh-CN"/>
          </a:p>
        </p:txBody>
      </p:sp>
    </p:spTree>
    <p:extLst>
      <p:ext uri="{BB962C8B-B14F-4D97-AF65-F5344CB8AC3E}">
        <p14:creationId xmlns:p14="http://schemas.microsoft.com/office/powerpoint/2010/main" val="86435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B97A1-D49F-4B81-86E1-9B24844CDDA7}" type="slidenum">
              <a:rPr lang="zh-CN" altLang="en-US" smtClean="0"/>
              <a:pPr/>
              <a:t>37</a:t>
            </a:fld>
            <a:endParaRPr lang="zh-CN" altLang="en-US"/>
          </a:p>
        </p:txBody>
      </p:sp>
    </p:spTree>
    <p:extLst>
      <p:ext uri="{BB962C8B-B14F-4D97-AF65-F5344CB8AC3E}">
        <p14:creationId xmlns:p14="http://schemas.microsoft.com/office/powerpoint/2010/main" val="421460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46</a:t>
            </a:fld>
            <a:endParaRPr lang="en-US" altLang="zh-CN"/>
          </a:p>
        </p:txBody>
      </p:sp>
    </p:spTree>
    <p:extLst>
      <p:ext uri="{BB962C8B-B14F-4D97-AF65-F5344CB8AC3E}">
        <p14:creationId xmlns:p14="http://schemas.microsoft.com/office/powerpoint/2010/main" val="198793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93037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992188" y="768350"/>
            <a:ext cx="5114925" cy="3836988"/>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03130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214669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084201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2019-12-25</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2019-12-25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2019-12-25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2019-12-25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2019-12-25</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2019-12-25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2019-12-25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2019-12-25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2019-12-25</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2019-12-25</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2019-12-25</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2019-12-25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2019-12-25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2019-12-25</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4.bin"/><Relationship Id="rId14" Type="http://schemas.openxmlformats.org/officeDocument/2006/relationships/image" Target="../media/image2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23.wmf"/><Relationship Id="rId4" Type="http://schemas.openxmlformats.org/officeDocument/2006/relationships/oleObject" Target="../embeddings/oleObject17.bin"/><Relationship Id="rId9"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image" Target="../media/image26.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11" Type="http://schemas.openxmlformats.org/officeDocument/2006/relationships/image" Target="../media/image24.png"/><Relationship Id="rId5" Type="http://schemas.openxmlformats.org/officeDocument/2006/relationships/oleObject" Target="../embeddings/oleObject22.bin"/><Relationship Id="rId10" Type="http://schemas.openxmlformats.org/officeDocument/2006/relationships/image" Target="../media/image30.wmf"/><Relationship Id="rId4" Type="http://schemas.openxmlformats.org/officeDocument/2006/relationships/image" Target="../media/image26.wmf"/><Relationship Id="rId9"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wmf"/></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70.png"/><Relationship Id="rId4" Type="http://schemas.openxmlformats.org/officeDocument/2006/relationships/image" Target="../media/image360.png"/></Relationships>
</file>

<file path=ppt/slides/_rels/slide37.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9.wmf"/></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28.bin"/><Relationship Id="rId4" Type="http://schemas.openxmlformats.org/officeDocument/2006/relationships/image" Target="../media/image4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5.bin"/><Relationship Id="rId18" Type="http://schemas.openxmlformats.org/officeDocument/2006/relationships/image" Target="../media/image51.wmf"/><Relationship Id="rId3" Type="http://schemas.openxmlformats.org/officeDocument/2006/relationships/notesSlide" Target="../notesSlides/notesSlide5.xml"/><Relationship Id="rId7" Type="http://schemas.openxmlformats.org/officeDocument/2006/relationships/image" Target="../media/image46.wmf"/><Relationship Id="rId12" Type="http://schemas.openxmlformats.org/officeDocument/2006/relationships/oleObject" Target="../embeddings/oleObject34.bin"/><Relationship Id="rId17"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18.vml"/><Relationship Id="rId6" Type="http://schemas.openxmlformats.org/officeDocument/2006/relationships/oleObject" Target="../embeddings/oleObject31.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oleObject" Target="../embeddings/oleObject36.bin"/><Relationship Id="rId10" Type="http://schemas.openxmlformats.org/officeDocument/2006/relationships/oleObject" Target="../embeddings/oleObject33.bin"/><Relationship Id="rId19" Type="http://schemas.openxmlformats.org/officeDocument/2006/relationships/oleObject" Target="../embeddings/oleObject38.bin"/><Relationship Id="rId4" Type="http://schemas.openxmlformats.org/officeDocument/2006/relationships/oleObject" Target="../embeddings/oleObject30.bin"/><Relationship Id="rId9" Type="http://schemas.openxmlformats.org/officeDocument/2006/relationships/image" Target="../media/image47.wmf"/><Relationship Id="rId14" Type="http://schemas.openxmlformats.org/officeDocument/2006/relationships/image" Target="../media/image4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53.wmf"/><Relationship Id="rId4"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0.wmf"/></Relationships>
</file>

<file path=ppt/slides/_rels/slide55.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10.xml"/><Relationship Id="rId7"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image" Target="../media/image63.emf"/><Relationship Id="rId4" Type="http://schemas.openxmlformats.org/officeDocument/2006/relationships/oleObject" Target="../embeddings/oleObject41.bin"/><Relationship Id="rId9" Type="http://schemas.openxmlformats.org/officeDocument/2006/relationships/oleObject" Target="../embeddings/oleObject4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65.wmf"/></Relationships>
</file>

<file path=ppt/slides/_rels/slide57.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9.wmf"/><Relationship Id="rId5" Type="http://schemas.openxmlformats.org/officeDocument/2006/relationships/oleObject" Target="../embeddings/oleObject46.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48.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3.emf"/><Relationship Id="rId5" Type="http://schemas.openxmlformats.org/officeDocument/2006/relationships/oleObject" Target="../embeddings/oleObject50.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80.emf"/><Relationship Id="rId18" Type="http://schemas.openxmlformats.org/officeDocument/2006/relationships/oleObject" Target="../embeddings/oleObject60.bin"/><Relationship Id="rId26" Type="http://schemas.openxmlformats.org/officeDocument/2006/relationships/oleObject" Target="../embeddings/oleObject64.bin"/><Relationship Id="rId3" Type="http://schemas.openxmlformats.org/officeDocument/2006/relationships/oleObject" Target="../embeddings/oleObject53.bin"/><Relationship Id="rId21" Type="http://schemas.openxmlformats.org/officeDocument/2006/relationships/image" Target="../media/image84.emf"/><Relationship Id="rId7" Type="http://schemas.openxmlformats.org/officeDocument/2006/relationships/image" Target="../media/image77.emf"/><Relationship Id="rId12" Type="http://schemas.openxmlformats.org/officeDocument/2006/relationships/oleObject" Target="../embeddings/oleObject57.bin"/><Relationship Id="rId17" Type="http://schemas.openxmlformats.org/officeDocument/2006/relationships/image" Target="../media/image82.emf"/><Relationship Id="rId25" Type="http://schemas.openxmlformats.org/officeDocument/2006/relationships/image" Target="../media/image86.emf"/><Relationship Id="rId2" Type="http://schemas.openxmlformats.org/officeDocument/2006/relationships/slideLayout" Target="../slideLayouts/slideLayout2.xml"/><Relationship Id="rId16" Type="http://schemas.openxmlformats.org/officeDocument/2006/relationships/oleObject" Target="../embeddings/oleObject59.bin"/><Relationship Id="rId20" Type="http://schemas.openxmlformats.org/officeDocument/2006/relationships/oleObject" Target="../embeddings/oleObject61.bin"/><Relationship Id="rId29" Type="http://schemas.openxmlformats.org/officeDocument/2006/relationships/image" Target="../media/image88.emf"/><Relationship Id="rId1" Type="http://schemas.openxmlformats.org/officeDocument/2006/relationships/vmlDrawing" Target="../drawings/vmlDrawing25.vml"/><Relationship Id="rId6" Type="http://schemas.openxmlformats.org/officeDocument/2006/relationships/oleObject" Target="../embeddings/oleObject54.bin"/><Relationship Id="rId11" Type="http://schemas.openxmlformats.org/officeDocument/2006/relationships/image" Target="../media/image79.emf"/><Relationship Id="rId24" Type="http://schemas.openxmlformats.org/officeDocument/2006/relationships/oleObject" Target="../embeddings/oleObject63.bin"/><Relationship Id="rId5" Type="http://schemas.openxmlformats.org/officeDocument/2006/relationships/image" Target="../media/image89.jpeg"/><Relationship Id="rId15" Type="http://schemas.openxmlformats.org/officeDocument/2006/relationships/image" Target="../media/image81.emf"/><Relationship Id="rId23" Type="http://schemas.openxmlformats.org/officeDocument/2006/relationships/image" Target="../media/image85.emf"/><Relationship Id="rId28" Type="http://schemas.openxmlformats.org/officeDocument/2006/relationships/oleObject" Target="../embeddings/oleObject65.bin"/><Relationship Id="rId10" Type="http://schemas.openxmlformats.org/officeDocument/2006/relationships/oleObject" Target="../embeddings/oleObject56.bin"/><Relationship Id="rId19" Type="http://schemas.openxmlformats.org/officeDocument/2006/relationships/image" Target="../media/image83.emf"/><Relationship Id="rId31" Type="http://schemas.openxmlformats.org/officeDocument/2006/relationships/image" Target="../media/image77.png"/><Relationship Id="rId4" Type="http://schemas.openxmlformats.org/officeDocument/2006/relationships/image" Target="../media/image76.wmf"/><Relationship Id="rId9" Type="http://schemas.openxmlformats.org/officeDocument/2006/relationships/image" Target="../media/image78.emf"/><Relationship Id="rId14" Type="http://schemas.openxmlformats.org/officeDocument/2006/relationships/oleObject" Target="../embeddings/oleObject58.bin"/><Relationship Id="rId22" Type="http://schemas.openxmlformats.org/officeDocument/2006/relationships/oleObject" Target="../embeddings/oleObject62.bin"/><Relationship Id="rId27" Type="http://schemas.openxmlformats.org/officeDocument/2006/relationships/image" Target="../media/image87.emf"/><Relationship Id="rId30" Type="http://schemas.openxmlformats.org/officeDocument/2006/relationships/image" Target="../media/image76.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1.wmf"/><Relationship Id="rId5" Type="http://schemas.openxmlformats.org/officeDocument/2006/relationships/oleObject" Target="../embeddings/oleObject67.bin"/><Relationship Id="rId4" Type="http://schemas.openxmlformats.org/officeDocument/2006/relationships/image" Target="../media/image90.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82.png"/><Relationship Id="rId4" Type="http://schemas.openxmlformats.org/officeDocument/2006/relationships/image" Target="../media/image93.wmf"/></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5.wmf"/></Relationships>
</file>

<file path=ppt/slides/_rels/slide7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9.wmf"/><Relationship Id="rId5" Type="http://schemas.openxmlformats.org/officeDocument/2006/relationships/oleObject" Target="../embeddings/oleObject72.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4.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3.emf"/><Relationship Id="rId5" Type="http://schemas.openxmlformats.org/officeDocument/2006/relationships/oleObject" Target="../embeddings/oleObject76.bin"/><Relationship Id="rId4" Type="http://schemas.openxmlformats.org/officeDocument/2006/relationships/image" Target="../media/image102.emf"/></Relationships>
</file>

<file path=ppt/slides/_rels/slide78.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110.emf"/><Relationship Id="rId3" Type="http://schemas.openxmlformats.org/officeDocument/2006/relationships/notesSlide" Target="../notesSlides/notesSlide11.xml"/><Relationship Id="rId7" Type="http://schemas.openxmlformats.org/officeDocument/2006/relationships/image" Target="../media/image107.emf"/><Relationship Id="rId12"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79.bin"/><Relationship Id="rId11" Type="http://schemas.openxmlformats.org/officeDocument/2006/relationships/image" Target="../media/image109.emf"/><Relationship Id="rId5" Type="http://schemas.openxmlformats.org/officeDocument/2006/relationships/image" Target="../media/image106.emf"/><Relationship Id="rId15" Type="http://schemas.openxmlformats.org/officeDocument/2006/relationships/image" Target="../media/image111.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108.emf"/><Relationship Id="rId14" Type="http://schemas.openxmlformats.org/officeDocument/2006/relationships/oleObject" Target="../embeddings/oleObject83.bin"/></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image" Target="../media/image113.jpeg"/><Relationship Id="rId5" Type="http://schemas.openxmlformats.org/officeDocument/2006/relationships/image" Target="../media/image112.wmf"/><Relationship Id="rId4" Type="http://schemas.openxmlformats.org/officeDocument/2006/relationships/oleObject" Target="../embeddings/oleObject84.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980728"/>
            <a:ext cx="6237312" cy="2428106"/>
          </a:xfrm>
        </p:spPr>
        <p:txBody>
          <a:bodyPr/>
          <a:lstStyle/>
          <a:p>
            <a:pPr algn="ctr" eaLnBrk="1" hangingPunct="1"/>
            <a:r>
              <a:rPr lang="zh-CN" altLang="en-US" sz="4300" dirty="0">
                <a:latin typeface="Times New Roman" panose="02020603050405020304" pitchFamily="18" charset="0"/>
                <a:ea typeface="微软雅黑" panose="020B0503020204020204" pitchFamily="34" charset="-122"/>
                <a:cs typeface="Times New Roman" panose="02020603050405020304" pitchFamily="18" charset="0"/>
              </a:rPr>
              <a:t>复    习</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130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常见收发信机框图</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10</a:t>
            </a:fld>
            <a:endParaRPr lang="en-US" altLang="zh-CN"/>
          </a:p>
        </p:txBody>
      </p:sp>
      <p:graphicFrame>
        <p:nvGraphicFramePr>
          <p:cNvPr id="5" name="Object 15"/>
          <p:cNvGraphicFramePr>
            <a:graphicFrameLocks noGrp="1" noChangeAspect="1"/>
          </p:cNvGraphicFramePr>
          <p:nvPr>
            <p:ph idx="1"/>
            <p:extLst>
              <p:ext uri="{D42A27DB-BD31-4B8C-83A1-F6EECF244321}">
                <p14:modId xmlns:p14="http://schemas.microsoft.com/office/powerpoint/2010/main" val="282446450"/>
              </p:ext>
            </p:extLst>
          </p:nvPr>
        </p:nvGraphicFramePr>
        <p:xfrm>
          <a:off x="539552" y="1412776"/>
          <a:ext cx="9323388" cy="5651500"/>
        </p:xfrm>
        <a:graphic>
          <a:graphicData uri="http://schemas.openxmlformats.org/presentationml/2006/ole">
            <mc:AlternateContent xmlns:mc="http://schemas.openxmlformats.org/markup-compatibility/2006">
              <mc:Choice xmlns:v="urn:schemas-microsoft-com:vml" Requires="v">
                <p:oleObj spid="_x0000_s109672" name="Visio" r:id="rId3" imgW="9609026" imgH="5825052" progId="Visio.Drawing.11">
                  <p:embed/>
                </p:oleObj>
              </mc:Choice>
              <mc:Fallback>
                <p:oleObj name="Visio" r:id="rId3" imgW="9609026" imgH="5825052" progId="Visio.Drawing.11">
                  <p:embed/>
                  <p:pic>
                    <p:nvPicPr>
                      <p:cNvPr id="20482" name="Object 15"/>
                      <p:cNvPicPr>
                        <a:picLocks noChangeAspect="1" noChangeArrowheads="1"/>
                      </p:cNvPicPr>
                      <p:nvPr/>
                    </p:nvPicPr>
                    <p:blipFill>
                      <a:blip r:embed="rId4"/>
                      <a:srcRect/>
                      <a:stretch>
                        <a:fillRect/>
                      </a:stretch>
                    </p:blipFill>
                    <p:spPr bwMode="auto">
                      <a:xfrm>
                        <a:off x="539552" y="1412776"/>
                        <a:ext cx="9323388" cy="5651500"/>
                      </a:xfrm>
                      <a:prstGeom prst="rect">
                        <a:avLst/>
                      </a:prstGeom>
                      <a:noFill/>
                      <a:ln>
                        <a:noFill/>
                      </a:ln>
                      <a:effectLst/>
                    </p:spPr>
                  </p:pic>
                </p:oleObj>
              </mc:Fallback>
            </mc:AlternateContent>
          </a:graphicData>
        </a:graphic>
      </p:graphicFrame>
      <p:sp>
        <p:nvSpPr>
          <p:cNvPr id="7" name="文本框 6"/>
          <p:cNvSpPr txBox="1"/>
          <p:nvPr/>
        </p:nvSpPr>
        <p:spPr>
          <a:xfrm>
            <a:off x="2051720" y="5556005"/>
            <a:ext cx="6537920" cy="892552"/>
          </a:xfrm>
          <a:prstGeom prst="rect">
            <a:avLst/>
          </a:prstGeom>
          <a:noFill/>
        </p:spPr>
        <p:txBody>
          <a:bodyPr wrap="square" rtlCol="0">
            <a:spAutoFit/>
          </a:bodyPr>
          <a:lstStyle/>
          <a:p>
            <a:r>
              <a:rPr lang="zh-CN" altLang="en-US" sz="2800" b="1" dirty="0">
                <a:solidFill>
                  <a:srgbClr val="0000FF"/>
                </a:solidFill>
              </a:rPr>
              <a:t>直调、直解；数字中频；超外差</a:t>
            </a:r>
            <a:endParaRPr lang="en-US" altLang="zh-CN" sz="2800" b="1" dirty="0">
              <a:solidFill>
                <a:srgbClr val="0000FF"/>
              </a:solidFill>
            </a:endParaRPr>
          </a:p>
          <a:p>
            <a:r>
              <a:rPr lang="zh-CN" altLang="en-US" sz="2400" dirty="0">
                <a:solidFill>
                  <a:srgbClr val="660066"/>
                </a:solidFill>
              </a:rPr>
              <a:t>对应的射频、中频、本振的频率范围</a:t>
            </a:r>
            <a:endParaRPr lang="zh-CN" altLang="en-US" sz="2400" b="1" dirty="0">
              <a:solidFill>
                <a:srgbClr val="660066"/>
              </a:solidFill>
            </a:endParaRPr>
          </a:p>
        </p:txBody>
      </p:sp>
    </p:spTree>
    <p:extLst>
      <p:ext uri="{BB962C8B-B14F-4D97-AF65-F5344CB8AC3E}">
        <p14:creationId xmlns:p14="http://schemas.microsoft.com/office/powerpoint/2010/main" val="2566244354"/>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827088" y="112713"/>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直接调制发射机原理框图</a:t>
            </a:r>
          </a:p>
        </p:txBody>
      </p:sp>
      <p:graphicFrame>
        <p:nvGraphicFramePr>
          <p:cNvPr id="12290" name="Object 4"/>
          <p:cNvGraphicFramePr>
            <a:graphicFrameLocks noGrp="1" noChangeAspect="1"/>
          </p:cNvGraphicFramePr>
          <p:nvPr>
            <p:ph idx="1"/>
          </p:nvPr>
        </p:nvGraphicFramePr>
        <p:xfrm>
          <a:off x="1042988" y="1700213"/>
          <a:ext cx="6242050" cy="2436812"/>
        </p:xfrm>
        <a:graphic>
          <a:graphicData uri="http://schemas.openxmlformats.org/presentationml/2006/ole">
            <mc:AlternateContent xmlns:mc="http://schemas.openxmlformats.org/markup-compatibility/2006">
              <mc:Choice xmlns:v="urn:schemas-microsoft-com:vml" Requires="v">
                <p:oleObj spid="_x0000_s118862" name="Visio" r:id="rId3" imgW="6083495" imgH="2374829" progId="Visio.Drawing.11">
                  <p:embed/>
                </p:oleObj>
              </mc:Choice>
              <mc:Fallback>
                <p:oleObj name="Visio" r:id="rId3" imgW="6083495" imgH="2374829" progId="Visio.Drawing.11">
                  <p:embed/>
                  <p:pic>
                    <p:nvPicPr>
                      <p:cNvPr id="12290" name="Object 4"/>
                      <p:cNvPicPr>
                        <a:picLocks noChangeAspect="1" noChangeArrowheads="1"/>
                      </p:cNvPicPr>
                      <p:nvPr/>
                    </p:nvPicPr>
                    <p:blipFill>
                      <a:blip r:embed="rId4"/>
                      <a:srcRect/>
                      <a:stretch>
                        <a:fillRect/>
                      </a:stretch>
                    </p:blipFill>
                    <p:spPr bwMode="auto">
                      <a:xfrm>
                        <a:off x="1042988" y="1700213"/>
                        <a:ext cx="6242050"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827088" y="4581525"/>
            <a:ext cx="7634287" cy="1631216"/>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latin typeface="+mn-ea"/>
                <a:ea typeface="+mn-ea"/>
              </a:rPr>
              <a:t>优点：结构简单，器件少，成本低；</a:t>
            </a:r>
          </a:p>
          <a:p>
            <a:pPr algn="l">
              <a:lnSpc>
                <a:spcPts val="4000"/>
              </a:lnSpc>
            </a:pPr>
            <a:r>
              <a:rPr lang="zh-CN" altLang="en-US" sz="2400" b="1" dirty="0">
                <a:latin typeface="+mn-ea"/>
                <a:ea typeface="+mn-ea"/>
              </a:rPr>
              <a:t>缺点：</a:t>
            </a:r>
            <a:r>
              <a:rPr lang="en-US" altLang="zh-CN" sz="2400" b="1" dirty="0">
                <a:latin typeface="+mn-ea"/>
                <a:ea typeface="+mn-ea"/>
              </a:rPr>
              <a:t>I/Q</a:t>
            </a:r>
            <a:r>
              <a:rPr lang="zh-CN" altLang="en-US" sz="2400" b="1" dirty="0">
                <a:latin typeface="+mn-ea"/>
                <a:ea typeface="+mn-ea"/>
              </a:rPr>
              <a:t>相位的幅度和相位不平衡不易调节，易造成   </a:t>
            </a:r>
          </a:p>
          <a:p>
            <a:pPr algn="l">
              <a:lnSpc>
                <a:spcPts val="4000"/>
              </a:lnSpc>
            </a:pPr>
            <a:r>
              <a:rPr lang="zh-CN" altLang="en-US" sz="2400" b="1" dirty="0">
                <a:latin typeface="+mn-ea"/>
                <a:ea typeface="+mn-ea"/>
              </a:rPr>
              <a:t>      较大的载波泄漏和边带泄漏</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11</a:t>
            </a:fld>
            <a:endParaRPr lang="en-US" altLang="zh-CN"/>
          </a:p>
        </p:txBody>
      </p:sp>
      <p:sp>
        <p:nvSpPr>
          <p:cNvPr id="8" name="文本框 7"/>
          <p:cNvSpPr txBox="1"/>
          <p:nvPr/>
        </p:nvSpPr>
        <p:spPr>
          <a:xfrm>
            <a:off x="2286000" y="2743200"/>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40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blinds(horizontal)">
                                      <p:cBhvr>
                                        <p:cTn id="7" dur="10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超外差发射机原理框图</a:t>
            </a:r>
          </a:p>
        </p:txBody>
      </p:sp>
      <p:sp>
        <p:nvSpPr>
          <p:cNvPr id="13316"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3314" name="Object 4"/>
          <p:cNvGraphicFramePr>
            <a:graphicFrameLocks noChangeAspect="1"/>
          </p:cNvGraphicFramePr>
          <p:nvPr/>
        </p:nvGraphicFramePr>
        <p:xfrm>
          <a:off x="304800" y="1600200"/>
          <a:ext cx="8217204" cy="2338387"/>
        </p:xfrm>
        <a:graphic>
          <a:graphicData uri="http://schemas.openxmlformats.org/presentationml/2006/ole">
            <mc:AlternateContent xmlns:mc="http://schemas.openxmlformats.org/markup-compatibility/2006">
              <mc:Choice xmlns:v="urn:schemas-microsoft-com:vml" Requires="v">
                <p:oleObj spid="_x0000_s119886" name="Visio" r:id="rId3" imgW="7747692" imgH="2385622" progId="Visio.Drawing.11">
                  <p:embed/>
                </p:oleObj>
              </mc:Choice>
              <mc:Fallback>
                <p:oleObj name="Visio" r:id="rId3" imgW="7747692" imgH="2385622" progId="Visio.Drawing.11">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217204" cy="2338387"/>
                      </a:xfrm>
                      <a:prstGeom prst="rect">
                        <a:avLst/>
                      </a:prstGeom>
                      <a:noFill/>
                    </p:spPr>
                  </p:pic>
                </p:oleObj>
              </mc:Fallback>
            </mc:AlternateContent>
          </a:graphicData>
        </a:graphic>
      </p:graphicFrame>
      <p:sp>
        <p:nvSpPr>
          <p:cNvPr id="184330" name="Text Box 10"/>
          <p:cNvSpPr txBox="1">
            <a:spLocks noChangeArrowheads="1"/>
          </p:cNvSpPr>
          <p:nvPr/>
        </p:nvSpPr>
        <p:spPr bwMode="auto">
          <a:xfrm>
            <a:off x="533400" y="4192061"/>
            <a:ext cx="7770812" cy="2144177"/>
          </a:xfrm>
          <a:prstGeom prst="rect">
            <a:avLst/>
          </a:prstGeom>
          <a:noFill/>
          <a:ln w="9525" algn="ctr">
            <a:noFill/>
            <a:miter lim="800000"/>
            <a:headEnd/>
            <a:tailEnd type="none" w="med" len="lg"/>
          </a:ln>
        </p:spPr>
        <p:txBody>
          <a:bodyPr wrap="square">
            <a:spAutoFit/>
          </a:bodyPr>
          <a:lstStyle/>
          <a:p>
            <a:pPr algn="l">
              <a:lnSpc>
                <a:spcPts val="4000"/>
              </a:lnSpc>
            </a:pPr>
            <a:r>
              <a:rPr lang="zh-CN" altLang="en-US" sz="2400" b="1" dirty="0"/>
              <a:t>优点：低频调制器具有更好的幅频特性；功放和本振有</a:t>
            </a:r>
          </a:p>
          <a:p>
            <a:pPr algn="l">
              <a:lnSpc>
                <a:spcPts val="4000"/>
              </a:lnSpc>
            </a:pPr>
            <a:r>
              <a:rPr lang="zh-CN" altLang="en-US" sz="2400" b="1" dirty="0"/>
              <a:t>            很好的隔离；</a:t>
            </a:r>
          </a:p>
          <a:p>
            <a:pPr algn="l">
              <a:lnSpc>
                <a:spcPts val="4000"/>
              </a:lnSpc>
            </a:pPr>
            <a:r>
              <a:rPr lang="zh-CN" altLang="en-US" sz="2400" b="1" dirty="0"/>
              <a:t>缺点：所需元件多，增加噪声，增加发射机的复杂度、</a:t>
            </a:r>
          </a:p>
          <a:p>
            <a:pPr algn="l">
              <a:lnSpc>
                <a:spcPts val="4000"/>
              </a:lnSpc>
            </a:pPr>
            <a:r>
              <a:rPr lang="zh-CN" altLang="en-US" sz="2400" b="1" dirty="0"/>
              <a:t>            体积、功耗和成本。</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12</a:t>
            </a:fld>
            <a:endParaRPr lang="en-US" altLang="zh-CN"/>
          </a:p>
        </p:txBody>
      </p:sp>
      <p:sp>
        <p:nvSpPr>
          <p:cNvPr id="7" name="文本框 6"/>
          <p:cNvSpPr txBox="1"/>
          <p:nvPr/>
        </p:nvSpPr>
        <p:spPr>
          <a:xfrm>
            <a:off x="1600200" y="2584727"/>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431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linds(horizontal)">
                                      <p:cBhvr>
                                        <p:cTn id="7" dur="10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38200" y="158752"/>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数字中频发射机原理图</a:t>
            </a:r>
          </a:p>
        </p:txBody>
      </p:sp>
      <p:sp>
        <p:nvSpPr>
          <p:cNvPr id="14340"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4338" name="Object 4"/>
          <p:cNvGraphicFramePr>
            <a:graphicFrameLocks noChangeAspect="1"/>
          </p:cNvGraphicFramePr>
          <p:nvPr/>
        </p:nvGraphicFramePr>
        <p:xfrm>
          <a:off x="603731" y="1868376"/>
          <a:ext cx="8261973" cy="2579688"/>
        </p:xfrm>
        <a:graphic>
          <a:graphicData uri="http://schemas.openxmlformats.org/presentationml/2006/ole">
            <mc:AlternateContent xmlns:mc="http://schemas.openxmlformats.org/markup-compatibility/2006">
              <mc:Choice xmlns:v="urn:schemas-microsoft-com:vml" Requires="v">
                <p:oleObj spid="_x0000_s120910" name="Visio" r:id="rId3" imgW="7213157" imgH="2261033" progId="Visio.Drawing.11">
                  <p:embed/>
                </p:oleObj>
              </mc:Choice>
              <mc:Fallback>
                <p:oleObj name="Visio" r:id="rId3" imgW="7213157" imgH="2261033" progId="Visio.Drawing.11">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31" y="1868376"/>
                        <a:ext cx="8261973" cy="2579688"/>
                      </a:xfrm>
                      <a:prstGeom prst="rect">
                        <a:avLst/>
                      </a:prstGeom>
                      <a:noFill/>
                    </p:spPr>
                  </p:pic>
                </p:oleObj>
              </mc:Fallback>
            </mc:AlternateContent>
          </a:graphicData>
        </a:graphic>
      </p:graphicFrame>
      <p:sp>
        <p:nvSpPr>
          <p:cNvPr id="185351" name="Text Box 7"/>
          <p:cNvSpPr txBox="1">
            <a:spLocks noChangeArrowheads="1"/>
          </p:cNvSpPr>
          <p:nvPr/>
        </p:nvSpPr>
        <p:spPr bwMode="auto">
          <a:xfrm>
            <a:off x="754856" y="4698294"/>
            <a:ext cx="7634287" cy="1056764"/>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t>优点：调制精度高，射频电路设计简单；</a:t>
            </a:r>
          </a:p>
          <a:p>
            <a:pPr algn="l">
              <a:lnSpc>
                <a:spcPts val="4000"/>
              </a:lnSpc>
            </a:pPr>
            <a:r>
              <a:rPr lang="zh-CN" altLang="en-US" sz="2400" b="1" dirty="0"/>
              <a:t>缺点：对基带要求较高，目前成本较高，功耗大。</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13</a:t>
            </a:fld>
            <a:endParaRPr lang="en-US" altLang="zh-CN"/>
          </a:p>
        </p:txBody>
      </p:sp>
    </p:spTree>
    <p:extLst>
      <p:ext uri="{BB962C8B-B14F-4D97-AF65-F5344CB8AC3E}">
        <p14:creationId xmlns:p14="http://schemas.microsoft.com/office/powerpoint/2010/main" val="4960120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blinds(horizontal)">
                                      <p:cBhvr>
                                        <p:cTn id="7"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5481" y="223838"/>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超外差射频接收机原理框图</a:t>
            </a:r>
          </a:p>
        </p:txBody>
      </p:sp>
      <p:sp>
        <p:nvSpPr>
          <p:cNvPr id="17412" name="Rectangle 5"/>
          <p:cNvSpPr>
            <a:spLocks noChangeArrowheads="1"/>
          </p:cNvSpPr>
          <p:nvPr/>
        </p:nvSpPr>
        <p:spPr bwMode="auto">
          <a:xfrm>
            <a:off x="0" y="280035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7410" name="Object 4"/>
          <p:cNvGraphicFramePr>
            <a:graphicFrameLocks noChangeAspect="1"/>
          </p:cNvGraphicFramePr>
          <p:nvPr/>
        </p:nvGraphicFramePr>
        <p:xfrm>
          <a:off x="0" y="1844675"/>
          <a:ext cx="8855075" cy="2144713"/>
        </p:xfrm>
        <a:graphic>
          <a:graphicData uri="http://schemas.openxmlformats.org/presentationml/2006/ole">
            <mc:AlternateContent xmlns:mc="http://schemas.openxmlformats.org/markup-compatibility/2006">
              <mc:Choice xmlns:v="urn:schemas-microsoft-com:vml" Requires="v">
                <p:oleObj spid="_x0000_s134175" name="Visio" r:id="rId3" imgW="9403080" imgH="2280285" progId="Visio.Drawing.11">
                  <p:embed/>
                </p:oleObj>
              </mc:Choice>
              <mc:Fallback>
                <p:oleObj name="Visio" r:id="rId3" imgW="9403080" imgH="2280285" progId="Visio.Drawing.11">
                  <p:embed/>
                  <p:pic>
                    <p:nvPicPr>
                      <p:cNvPr id="174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855075" cy="214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14</a:t>
            </a:fld>
            <a:endParaRPr lang="en-US" altLang="zh-CN"/>
          </a:p>
        </p:txBody>
      </p:sp>
      <p:sp>
        <p:nvSpPr>
          <p:cNvPr id="3" name="Rectangle 234"/>
          <p:cNvSpPr>
            <a:spLocks noChangeArrowheads="1"/>
          </p:cNvSpPr>
          <p:nvPr/>
        </p:nvSpPr>
        <p:spPr bwMode="auto">
          <a:xfrm>
            <a:off x="244330" y="4080174"/>
            <a:ext cx="8366413" cy="260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ts val="2800"/>
              </a:lnSpc>
              <a:spcBef>
                <a:spcPct val="0"/>
              </a:spcBef>
              <a:spcAft>
                <a:spcPct val="0"/>
              </a:spcAft>
              <a:buClrTx/>
              <a:buSzTx/>
              <a:buFontTx/>
              <a:buNone/>
              <a:tabLst/>
            </a:pPr>
            <a:r>
              <a:rPr kumimoji="0" lang="zh-CN" altLang="zh-CN" sz="20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优点</a:t>
            </a:r>
            <a:r>
              <a:rPr kumimoji="0" lang="zh-CN" altLang="en-US" sz="20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将高频信号搬移到较低的中频后进行滤波、放大和解调，有效地解决了高频信号难处理的问题，</a:t>
            </a: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由于有</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多个变频级，存在本振泄露和直流偏移的问题。使用高品质的镜像抑制滤波器和中频滤波器可以设计得到具有高灵敏度、高选择性和高动态范围的接收机</a:t>
            </a: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304800" algn="l" defTabSz="914400" rtl="0" eaLnBrk="0" fontAlgn="base" latinLnBrk="0" hangingPunct="0">
              <a:lnSpc>
                <a:spcPts val="2800"/>
              </a:lnSpc>
              <a:spcBef>
                <a:spcPct val="0"/>
              </a:spcBef>
              <a:spcAft>
                <a:spcPct val="0"/>
              </a:spcAft>
              <a:buClrTx/>
              <a:buSzTx/>
              <a:buFontTx/>
              <a:buNone/>
              <a:tabLst/>
            </a:pPr>
            <a:r>
              <a:rPr lang="zh-CN" altLang="en-US" sz="2000" b="1" dirty="0">
                <a:solidFill>
                  <a:srgbClr val="0000FF"/>
                </a:solidFill>
                <a:latin typeface="Times New Roman" panose="02020603050405020304" pitchFamily="18" charset="0"/>
                <a:cs typeface="Times New Roman" panose="02020603050405020304" pitchFamily="18" charset="0"/>
              </a:rPr>
              <a:t>缺点：</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超外差接收机需要具有很高</a:t>
            </a:r>
            <a:r>
              <a:rPr kumimoji="0" lang="en-US" altLang="zh-CN" sz="2000" b="1" i="0" u="none" strike="noStrike" cap="none" normalizeH="0" baseline="0" dirty="0">
                <a:ln>
                  <a:noFill/>
                </a:ln>
                <a:solidFill>
                  <a:schemeClr val="tx1"/>
                </a:solidFill>
                <a:effectLst/>
                <a:cs typeface="Times New Roman" panose="02020603050405020304" pitchFamily="18" charset="0"/>
              </a:rPr>
              <a:t>Q</a:t>
            </a: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值的镜像滤波器和中频滤波器，根据目前的集成电路工艺，要将这两个滤波器与其他射频电路集成在单个芯片上十分困难，故体积大；</a:t>
            </a:r>
            <a:endParaRPr kumimoji="0" lang="zh-CN" altLang="en-US" sz="20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44356995"/>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228600"/>
            <a:ext cx="7793038"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直接解调射频接收机原理框图</a:t>
            </a:r>
          </a:p>
        </p:txBody>
      </p:sp>
      <p:sp>
        <p:nvSpPr>
          <p:cNvPr id="18436" name="Rectangle 5"/>
          <p:cNvSpPr>
            <a:spLocks noChangeArrowheads="1"/>
          </p:cNvSpPr>
          <p:nvPr/>
        </p:nvSpPr>
        <p:spPr bwMode="auto">
          <a:xfrm>
            <a:off x="0" y="2728913"/>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8434" name="Object 4"/>
          <p:cNvGraphicFramePr>
            <a:graphicFrameLocks noChangeAspect="1"/>
          </p:cNvGraphicFramePr>
          <p:nvPr/>
        </p:nvGraphicFramePr>
        <p:xfrm>
          <a:off x="685800" y="1512094"/>
          <a:ext cx="7307263" cy="2974975"/>
        </p:xfrm>
        <a:graphic>
          <a:graphicData uri="http://schemas.openxmlformats.org/presentationml/2006/ole">
            <mc:AlternateContent xmlns:mc="http://schemas.openxmlformats.org/markup-compatibility/2006">
              <mc:Choice xmlns:v="urn:schemas-microsoft-com:vml" Requires="v">
                <p:oleObj spid="_x0000_s135199" name="Visio" r:id="rId3" imgW="6523101" imgH="2658237" progId="Visio.Drawing.11">
                  <p:embed/>
                </p:oleObj>
              </mc:Choice>
              <mc:Fallback>
                <p:oleObj name="Visio" r:id="rId3" imgW="6523101" imgH="2658237" progId="Visio.Drawing.11">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12094"/>
                        <a:ext cx="7307263" cy="297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15</a:t>
            </a:fld>
            <a:endParaRPr lang="en-US" altLang="zh-CN"/>
          </a:p>
        </p:txBody>
      </p:sp>
      <p:sp>
        <p:nvSpPr>
          <p:cNvPr id="3" name="Rectangle 231"/>
          <p:cNvSpPr>
            <a:spLocks noChangeArrowheads="1"/>
          </p:cNvSpPr>
          <p:nvPr/>
        </p:nvSpPr>
        <p:spPr bwMode="auto">
          <a:xfrm>
            <a:off x="685800" y="4780186"/>
            <a:ext cx="784066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solidFill>
                  <a:srgbClr val="0000FF"/>
                </a:solidFill>
                <a:latin typeface="宋体" panose="02010600030101010101" pitchFamily="2" charset="-122"/>
                <a:cs typeface="Times New Roman" panose="02020603050405020304" pitchFamily="18" charset="0"/>
              </a:rPr>
              <a:t>优点</a:t>
            </a:r>
            <a:r>
              <a:rPr lang="zh-CN" altLang="en-US" b="1" dirty="0">
                <a:latin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由于本振信号频率与射频信号相同，混频后直接产生基带信号，中频为零，不存在镜像</a:t>
            </a:r>
            <a:r>
              <a:rPr kumimoji="0" lang="zh-CN" altLang="en-US"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干扰</a:t>
            </a:r>
            <a:r>
              <a:rPr kumimoji="0" lang="zh-CN" altLang="zh-CN"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对滤波器的要求低，器件数量少，</a:t>
            </a:r>
            <a:r>
              <a:rPr kumimoji="0" lang="zh-CN" altLang="en-US"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便于系统集成</a:t>
            </a:r>
            <a:r>
              <a:rPr kumimoji="0" lang="zh-CN" altLang="en-US"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703604" y="5859442"/>
            <a:ext cx="7383464" cy="369332"/>
          </a:xfrm>
          <a:prstGeom prst="rect">
            <a:avLst/>
          </a:prstGeom>
        </p:spPr>
        <p:txBody>
          <a:bodyPr wrap="square">
            <a:spAutoFit/>
          </a:bodyPr>
          <a:lstStyle/>
          <a:p>
            <a:pPr eaLnBrk="0" hangingPunct="0"/>
            <a:r>
              <a:rPr lang="zh-CN" altLang="en-US" b="1" dirty="0">
                <a:solidFill>
                  <a:srgbClr val="0000FF"/>
                </a:solidFill>
                <a:latin typeface="宋体" panose="02010600030101010101" pitchFamily="2" charset="-122"/>
                <a:cs typeface="Times New Roman" panose="02020603050405020304" pitchFamily="18" charset="0"/>
              </a:rPr>
              <a:t>缺点：</a:t>
            </a:r>
            <a:r>
              <a:rPr lang="zh-CN" altLang="zh-CN" b="1" dirty="0">
                <a:latin typeface="宋体" panose="02010600030101010101" pitchFamily="2" charset="-122"/>
                <a:cs typeface="Times New Roman" panose="02020603050405020304" pitchFamily="18" charset="0"/>
              </a:rPr>
              <a:t>本振泄露、直流偏差、</a:t>
            </a:r>
            <a:r>
              <a:rPr lang="en-US" altLang="zh-CN" b="1" dirty="0">
                <a:latin typeface="宋体" panose="02010600030101010101" pitchFamily="2" charset="-122"/>
                <a:cs typeface="Times New Roman" panose="02020603050405020304" pitchFamily="18" charset="0"/>
              </a:rPr>
              <a:t>I/Q</a:t>
            </a:r>
            <a:r>
              <a:rPr lang="zh-CN" altLang="zh-CN" b="1" dirty="0">
                <a:latin typeface="宋体" panose="02010600030101010101" pitchFamily="2" charset="-122"/>
                <a:cs typeface="Times New Roman" panose="02020603050405020304" pitchFamily="18" charset="0"/>
              </a:rPr>
              <a:t>适配等问题</a:t>
            </a:r>
            <a:r>
              <a:rPr lang="zh-CN" altLang="en-US" b="1" dirty="0">
                <a:latin typeface="宋体" panose="02010600030101010101" pitchFamily="2" charset="-122"/>
                <a:cs typeface="Times New Roman" panose="02020603050405020304" pitchFamily="18" charset="0"/>
              </a:rPr>
              <a:t>。</a:t>
            </a:r>
            <a:endParaRPr lang="zh-CN" altLang="zh-CN" b="1"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9971423"/>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数字中频接收机原理框图</a:t>
            </a:r>
          </a:p>
        </p:txBody>
      </p:sp>
      <p:sp>
        <p:nvSpPr>
          <p:cNvPr id="19460" name="Rectangle 5"/>
          <p:cNvSpPr>
            <a:spLocks noChangeArrowheads="1"/>
          </p:cNvSpPr>
          <p:nvPr/>
        </p:nvSpPr>
        <p:spPr bwMode="auto">
          <a:xfrm>
            <a:off x="0" y="274320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9458" name="Object 4"/>
          <p:cNvGraphicFramePr>
            <a:graphicFrameLocks noChangeAspect="1"/>
          </p:cNvGraphicFramePr>
          <p:nvPr/>
        </p:nvGraphicFramePr>
        <p:xfrm>
          <a:off x="191293" y="2133600"/>
          <a:ext cx="9210675" cy="2425700"/>
        </p:xfrm>
        <a:graphic>
          <a:graphicData uri="http://schemas.openxmlformats.org/presentationml/2006/ole">
            <mc:AlternateContent xmlns:mc="http://schemas.openxmlformats.org/markup-compatibility/2006">
              <mc:Choice xmlns:v="urn:schemas-microsoft-com:vml" Requires="v">
                <p:oleObj spid="_x0000_s123982" name="Visio" r:id="rId3" imgW="11648520" imgH="3049200" progId="Visio.Drawing.11">
                  <p:embed/>
                </p:oleObj>
              </mc:Choice>
              <mc:Fallback>
                <p:oleObj name="Visio" r:id="rId3" imgW="11648520" imgH="3049200" progId="Visio.Drawing.11">
                  <p:embed/>
                  <p:pic>
                    <p:nvPicPr>
                      <p:cNvPr id="19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 y="2133600"/>
                        <a:ext cx="9210675"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16</a:t>
            </a:fld>
            <a:endParaRPr lang="en-US" altLang="zh-CN"/>
          </a:p>
        </p:txBody>
      </p:sp>
    </p:spTree>
    <p:extLst>
      <p:ext uri="{BB962C8B-B14F-4D97-AF65-F5344CB8AC3E}">
        <p14:creationId xmlns:p14="http://schemas.microsoft.com/office/powerpoint/2010/main" val="1060825903"/>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 常用无源器件</a:t>
            </a:r>
          </a:p>
        </p:txBody>
      </p:sp>
      <p:sp>
        <p:nvSpPr>
          <p:cNvPr id="3" name="内容占位符 2"/>
          <p:cNvSpPr>
            <a:spLocks noGrp="1"/>
          </p:cNvSpPr>
          <p:nvPr>
            <p:ph idx="1"/>
          </p:nvPr>
        </p:nvSpPr>
        <p:spPr>
          <a:xfrm>
            <a:off x="457200" y="1719263"/>
            <a:ext cx="8579296" cy="4411662"/>
          </a:xfrm>
        </p:spPr>
        <p:txBody>
          <a:bodyPr/>
          <a:lstStyle/>
          <a:p>
            <a:pPr>
              <a:lnSpc>
                <a:spcPts val="4000"/>
              </a:lnSpc>
            </a:pPr>
            <a:r>
              <a:rPr lang="zh-CN" altLang="en-US" b="1" dirty="0"/>
              <a:t>特征阻抗、反射系数（意义）</a:t>
            </a:r>
            <a:endParaRPr lang="en-US" altLang="zh-CN" b="1" dirty="0"/>
          </a:p>
          <a:p>
            <a:pPr>
              <a:lnSpc>
                <a:spcPts val="4000"/>
              </a:lnSpc>
            </a:pPr>
            <a:r>
              <a:rPr lang="zh-CN" altLang="en-US" b="1" dirty="0"/>
              <a:t>传输线：</a:t>
            </a:r>
            <a:r>
              <a:rPr lang="zh-CN" altLang="en-US" b="1" dirty="0">
                <a:solidFill>
                  <a:srgbClr val="FF0000"/>
                </a:solidFill>
              </a:rPr>
              <a:t>介质损耗、导体损耗、辐射损耗</a:t>
            </a:r>
            <a:r>
              <a:rPr lang="zh-CN" altLang="en-US" b="1" dirty="0"/>
              <a:t>；</a:t>
            </a:r>
            <a:endParaRPr lang="en-US" altLang="zh-CN" b="1" dirty="0"/>
          </a:p>
          <a:p>
            <a:pPr marL="0" indent="0">
              <a:lnSpc>
                <a:spcPts val="4000"/>
              </a:lnSpc>
              <a:buNone/>
            </a:pPr>
            <a:r>
              <a:rPr lang="en-US" altLang="zh-CN" sz="3200" b="1" dirty="0"/>
              <a:t>   </a:t>
            </a:r>
            <a:r>
              <a:rPr lang="zh-CN" altLang="zh-CN" sz="2400" b="1" dirty="0">
                <a:solidFill>
                  <a:srgbClr val="000000"/>
                </a:solidFill>
              </a:rPr>
              <a:t>几何参数</a:t>
            </a:r>
            <a:r>
              <a:rPr lang="zh-CN" altLang="en-US" sz="2400" b="1" dirty="0">
                <a:solidFill>
                  <a:srgbClr val="0000FF"/>
                </a:solidFill>
              </a:rPr>
              <a:t>：</a:t>
            </a:r>
            <a:r>
              <a:rPr lang="zh-CN" altLang="zh-CN" sz="2400" b="1" dirty="0">
                <a:solidFill>
                  <a:srgbClr val="0000FF"/>
                </a:solidFill>
              </a:rPr>
              <a:t>基片厚度，微带线宽度，金属厚度</a:t>
            </a:r>
            <a:r>
              <a:rPr lang="zh-CN" altLang="en-US" sz="2400" b="1" dirty="0">
                <a:solidFill>
                  <a:srgbClr val="0000FF"/>
                </a:solidFill>
              </a:rPr>
              <a:t>；</a:t>
            </a:r>
            <a:endParaRPr lang="en-US" altLang="zh-CN" sz="2400" b="1" dirty="0">
              <a:solidFill>
                <a:srgbClr val="0000FF"/>
              </a:solidFill>
            </a:endParaRPr>
          </a:p>
          <a:p>
            <a:pPr marL="0" indent="0">
              <a:lnSpc>
                <a:spcPts val="4000"/>
              </a:lnSpc>
              <a:buNone/>
            </a:pPr>
            <a:r>
              <a:rPr lang="en-US" altLang="zh-CN" sz="2400" b="1" dirty="0">
                <a:solidFill>
                  <a:srgbClr val="0000FF"/>
                </a:solidFill>
              </a:rPr>
              <a:t>    </a:t>
            </a:r>
            <a:r>
              <a:rPr lang="zh-CN" altLang="zh-CN" sz="2400" b="1" dirty="0">
                <a:solidFill>
                  <a:srgbClr val="000000"/>
                </a:solidFill>
              </a:rPr>
              <a:t>电磁参数</a:t>
            </a:r>
            <a:r>
              <a:rPr lang="zh-CN" altLang="en-US" sz="2400" b="1" dirty="0">
                <a:solidFill>
                  <a:srgbClr val="0000FF"/>
                </a:solidFill>
              </a:rPr>
              <a:t>：</a:t>
            </a:r>
            <a:r>
              <a:rPr lang="zh-CN" altLang="zh-CN" sz="2400" b="1" dirty="0">
                <a:solidFill>
                  <a:srgbClr val="0000FF"/>
                </a:solidFill>
              </a:rPr>
              <a:t>介质介电常数、损耗角正切、相对磁导率、金属导电率等</a:t>
            </a:r>
            <a:r>
              <a:rPr lang="zh-CN" altLang="en-US" sz="2400" b="1" dirty="0">
                <a:solidFill>
                  <a:srgbClr val="0000FF"/>
                </a:solidFill>
              </a:rPr>
              <a:t>；</a:t>
            </a:r>
            <a:endParaRPr lang="en-US" altLang="zh-CN" sz="2400" b="1" dirty="0">
              <a:solidFill>
                <a:srgbClr val="0000FF"/>
              </a:solidFill>
            </a:endParaRPr>
          </a:p>
          <a:p>
            <a:pPr>
              <a:lnSpc>
                <a:spcPts val="4000"/>
              </a:lnSpc>
            </a:pPr>
            <a:r>
              <a:rPr lang="zh-CN" altLang="en-US" b="1" dirty="0"/>
              <a:t>谐振器、滤波器（分类）、天线（天线增益，天线阵面）</a:t>
            </a:r>
            <a:endParaRPr lang="en-US" altLang="zh-CN" b="1" dirty="0"/>
          </a:p>
          <a:p>
            <a:pPr>
              <a:lnSpc>
                <a:spcPts val="4000"/>
              </a:lnSpc>
            </a:pPr>
            <a:r>
              <a:rPr lang="zh-CN" altLang="en-US" b="1"/>
              <a:t>天线基础：天线尺寸、天线阵面</a:t>
            </a:r>
            <a:endParaRPr lang="zh-CN" altLang="en-US" b="1" dirty="0"/>
          </a:p>
          <a:p>
            <a:endParaRPr lang="en-US" altLang="zh-CN"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17</a:t>
            </a:fld>
            <a:endParaRPr lang="en-US" altLang="zh-CN"/>
          </a:p>
        </p:txBody>
      </p:sp>
    </p:spTree>
    <p:extLst>
      <p:ext uri="{BB962C8B-B14F-4D97-AF65-F5344CB8AC3E}">
        <p14:creationId xmlns:p14="http://schemas.microsoft.com/office/powerpoint/2010/main" val="491377962"/>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990600" y="66749"/>
            <a:ext cx="7315200" cy="914400"/>
          </a:xfrm>
        </p:spPr>
        <p:txBody>
          <a:bodyPr/>
          <a:lstStyle/>
          <a:p>
            <a:r>
              <a:rPr lang="zh-CN" altLang="en-US" sz="4000" b="1" dirty="0">
                <a:solidFill>
                  <a:srgbClr val="532476"/>
                </a:solidFill>
                <a:latin typeface="微软雅黑" panose="020B0503020204020204" pitchFamily="34" charset="-122"/>
                <a:ea typeface="微软雅黑" panose="020B0503020204020204" pitchFamily="34" charset="-122"/>
              </a:rPr>
              <a:t>输入阻抗</a:t>
            </a:r>
          </a:p>
        </p:txBody>
      </p:sp>
      <p:sp>
        <p:nvSpPr>
          <p:cNvPr id="110598" name="Rectangle 6"/>
          <p:cNvSpPr>
            <a:spLocks noGrp="1" noChangeArrowheads="1"/>
          </p:cNvSpPr>
          <p:nvPr>
            <p:ph type="body" idx="1"/>
          </p:nvPr>
        </p:nvSpPr>
        <p:spPr>
          <a:xfrm>
            <a:off x="382588" y="1132970"/>
            <a:ext cx="8229600" cy="1614488"/>
          </a:xfrm>
        </p:spPr>
        <p:txBody>
          <a:bodyPr/>
          <a:lstStyle/>
          <a:p>
            <a:pPr algn="just">
              <a:lnSpc>
                <a:spcPct val="90000"/>
              </a:lnSpc>
            </a:pPr>
            <a:r>
              <a:rPr lang="zh-CN" altLang="en-US" sz="2400" b="1" dirty="0">
                <a:ea typeface="楷体_GB2312" pitchFamily="49" charset="-122"/>
              </a:rPr>
              <a:t>传输线上任意一点</a:t>
            </a:r>
            <a:r>
              <a:rPr lang="zh-CN" altLang="en-US" sz="2400" b="1" dirty="0">
                <a:solidFill>
                  <a:srgbClr val="FF3300"/>
                </a:solidFill>
                <a:ea typeface="楷体_GB2312" pitchFamily="49" charset="-122"/>
              </a:rPr>
              <a:t>电压与电流之比称为阻抗</a:t>
            </a:r>
            <a:r>
              <a:rPr lang="zh-CN" altLang="en-US" sz="2400" b="1" dirty="0">
                <a:ea typeface="楷体_GB2312" pitchFamily="49" charset="-122"/>
              </a:rPr>
              <a:t>，它与导波系统的状态特性密不可分。</a:t>
            </a:r>
          </a:p>
          <a:p>
            <a:pPr algn="just">
              <a:lnSpc>
                <a:spcPct val="90000"/>
              </a:lnSpc>
            </a:pPr>
            <a:r>
              <a:rPr lang="zh-CN" altLang="en-US" sz="2400" b="1" dirty="0">
                <a:ea typeface="楷体_GB2312" pitchFamily="49" charset="-122"/>
              </a:rPr>
              <a:t>微波阻抗是不能直接测量的，只能借助于状态参量的测量而获得。</a:t>
            </a:r>
          </a:p>
        </p:txBody>
      </p:sp>
      <p:graphicFrame>
        <p:nvGraphicFramePr>
          <p:cNvPr id="4" name="Object 3"/>
          <p:cNvGraphicFramePr>
            <a:graphicFrameLocks noChangeAspect="1"/>
          </p:cNvGraphicFramePr>
          <p:nvPr/>
        </p:nvGraphicFramePr>
        <p:xfrm>
          <a:off x="1219200" y="3094261"/>
          <a:ext cx="6781800" cy="1673225"/>
        </p:xfrm>
        <a:graphic>
          <a:graphicData uri="http://schemas.openxmlformats.org/presentationml/2006/ole">
            <mc:AlternateContent xmlns:mc="http://schemas.openxmlformats.org/markup-compatibility/2006">
              <mc:Choice xmlns:v="urn:schemas-microsoft-com:vml" Requires="v">
                <p:oleObj spid="_x0000_s136236" name="公式" r:id="rId3" imgW="3390840" imgH="838080" progId="Equation.3">
                  <p:embed/>
                </p:oleObj>
              </mc:Choice>
              <mc:Fallback>
                <p:oleObj name="公式" r:id="rId3" imgW="3390840" imgH="8380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094261"/>
                        <a:ext cx="67818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38200" y="2627563"/>
            <a:ext cx="434340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hlink"/>
              </a:buClr>
              <a:buSzPct val="55000"/>
            </a:pPr>
            <a:r>
              <a:rPr lang="zh-CN" altLang="en-US" sz="2400" b="1" dirty="0">
                <a:solidFill>
                  <a:srgbClr val="0000FF"/>
                </a:solidFill>
              </a:rPr>
              <a:t>均匀无耗传输线的输入阻抗为</a:t>
            </a:r>
            <a:r>
              <a:rPr lang="zh-CN" altLang="en-US" sz="2400" b="1" dirty="0">
                <a:solidFill>
                  <a:srgbClr val="0000FF"/>
                </a:solidFill>
                <a:latin typeface="Tahoma" panose="020B0604030504040204" pitchFamily="34" charset="0"/>
              </a:rPr>
              <a:t> </a:t>
            </a:r>
          </a:p>
        </p:txBody>
      </p:sp>
      <p:sp>
        <p:nvSpPr>
          <p:cNvPr id="6" name="Text Box 8"/>
          <p:cNvSpPr txBox="1">
            <a:spLocks noChangeArrowheads="1"/>
          </p:cNvSpPr>
          <p:nvPr/>
        </p:nvSpPr>
        <p:spPr bwMode="auto">
          <a:xfrm>
            <a:off x="685800" y="4536858"/>
            <a:ext cx="1219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folHlink"/>
              </a:buClr>
              <a:buSzPct val="60000"/>
            </a:pPr>
            <a:r>
              <a:rPr lang="zh-CN" altLang="en-US" sz="2800" b="1" dirty="0">
                <a:solidFill>
                  <a:srgbClr val="FF0000"/>
                </a:solidFill>
              </a:rPr>
              <a:t>结论</a:t>
            </a:r>
          </a:p>
        </p:txBody>
      </p:sp>
      <p:sp>
        <p:nvSpPr>
          <p:cNvPr id="7" name="Text Box 9"/>
          <p:cNvSpPr txBox="1">
            <a:spLocks noChangeArrowheads="1"/>
          </p:cNvSpPr>
          <p:nvPr/>
        </p:nvSpPr>
        <p:spPr bwMode="auto">
          <a:xfrm>
            <a:off x="419100" y="5114289"/>
            <a:ext cx="8458200" cy="16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ts val="3200"/>
              </a:lnSpc>
              <a:spcBef>
                <a:spcPts val="0"/>
              </a:spcBef>
              <a:buClr>
                <a:srgbClr val="FFC000"/>
              </a:buClr>
              <a:buSzPct val="100000"/>
              <a:buFont typeface="Wingdings" panose="05000000000000000000" pitchFamily="2" charset="2"/>
              <a:buChar char="Ø"/>
            </a:pPr>
            <a:r>
              <a:rPr lang="zh-CN" altLang="en-US" sz="2000" b="1" dirty="0">
                <a:solidFill>
                  <a:srgbClr val="25211D"/>
                </a:solidFill>
              </a:rPr>
              <a:t>均匀无耗传输线上任意一点的输入阻抗与</a:t>
            </a:r>
            <a:r>
              <a:rPr lang="zh-CN" altLang="en-US" sz="2000" b="1" dirty="0">
                <a:solidFill>
                  <a:srgbClr val="0000FF"/>
                </a:solidFill>
              </a:rPr>
              <a:t>观察点的位置、传输线的特性阻抗、终端负载阻抗及工作频率</a:t>
            </a:r>
            <a:r>
              <a:rPr lang="zh-CN" altLang="en-US" sz="2000" b="1" dirty="0">
                <a:solidFill>
                  <a:srgbClr val="25211D"/>
                </a:solidFill>
              </a:rPr>
              <a:t>有关，且一般为复数，故不宜直接测量。</a:t>
            </a:r>
            <a:r>
              <a:rPr lang="zh-CN" altLang="en-US" sz="2000" b="1" dirty="0">
                <a:solidFill>
                  <a:srgbClr val="25211D"/>
                </a:solidFill>
                <a:latin typeface="Times New Roman" panose="02020603050405020304" pitchFamily="18" charset="0"/>
                <a:cs typeface="Times New Roman" panose="02020603050405020304" pitchFamily="18" charset="0"/>
              </a:rPr>
              <a:t>由于</a:t>
            </a:r>
            <a:r>
              <a:rPr lang="en-US" altLang="zh-CN" sz="2000" b="1" dirty="0">
                <a:solidFill>
                  <a:srgbClr val="25211D"/>
                </a:solidFill>
                <a:latin typeface="Times New Roman" panose="02020603050405020304" pitchFamily="18" charset="0"/>
                <a:cs typeface="Times New Roman" panose="02020603050405020304" pitchFamily="18" charset="0"/>
              </a:rPr>
              <a:t>tan</a:t>
            </a:r>
            <a:r>
              <a:rPr lang="en-US" altLang="zh-CN" sz="2000" b="1" i="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z+</a:t>
            </a:r>
            <a:r>
              <a:rPr lang="en-US" altLang="zh-CN"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/2)= </a:t>
            </a:r>
            <a:r>
              <a:rPr lang="en-US" altLang="zh-CN" sz="2000" b="1" dirty="0">
                <a:solidFill>
                  <a:srgbClr val="25211D"/>
                </a:solidFill>
                <a:latin typeface="Times New Roman" panose="02020603050405020304" pitchFamily="18" charset="0"/>
                <a:cs typeface="Times New Roman" panose="02020603050405020304" pitchFamily="18" charset="0"/>
              </a:rPr>
              <a:t>tan(</a:t>
            </a:r>
            <a:r>
              <a:rPr lang="en-US" altLang="zh-CN" sz="2000" b="1" i="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z</a:t>
            </a:r>
            <a:r>
              <a:rPr lang="en-US" altLang="zh-CN"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所以</a:t>
            </a:r>
            <a:r>
              <a:rPr lang="en-US" altLang="zh-CN" sz="2000" b="1" i="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Z</a:t>
            </a:r>
            <a:r>
              <a:rPr lang="en-US" altLang="zh-CN" sz="2000" b="1" baseline="-25000"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in </a:t>
            </a:r>
            <a:r>
              <a:rPr lang="en-US" altLang="zh-CN"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z+</a:t>
            </a:r>
            <a:r>
              <a:rPr lang="en-US" altLang="zh-CN"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/2)= </a:t>
            </a:r>
            <a:r>
              <a:rPr lang="en-US" altLang="zh-CN" sz="2000" b="1" i="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Z</a:t>
            </a:r>
            <a:r>
              <a:rPr lang="en-US" altLang="zh-CN" sz="2000" b="1" baseline="-25000"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in</a:t>
            </a:r>
            <a:r>
              <a:rPr lang="en-US" altLang="zh-CN" sz="2000" b="1" dirty="0">
                <a:solidFill>
                  <a:srgbClr val="25211D"/>
                </a:solidFill>
                <a:latin typeface="Times New Roman" panose="02020603050405020304" pitchFamily="18" charset="0"/>
                <a:cs typeface="Times New Roman" panose="02020603050405020304" pitchFamily="18" charset="0"/>
              </a:rPr>
              <a:t>(</a:t>
            </a:r>
            <a:r>
              <a:rPr lang="en-US" altLang="zh-CN" sz="2000" b="1" i="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z</a:t>
            </a:r>
            <a:r>
              <a:rPr lang="en-US" altLang="zh-CN"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000" b="1" dirty="0">
                <a:solidFill>
                  <a:srgbClr val="25211D"/>
                </a:solidFill>
                <a:latin typeface="Times New Roman" panose="02020603050405020304" pitchFamily="18" charset="0"/>
                <a:cs typeface="Times New Roman" panose="02020603050405020304" pitchFamily="18" charset="0"/>
                <a:sym typeface="Symbol" panose="05050102010706020507" pitchFamily="18" charset="2"/>
              </a:rPr>
              <a:t>即</a:t>
            </a:r>
            <a:r>
              <a:rPr lang="zh-CN" altLang="en-US" sz="20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传输线上的阻抗具有</a:t>
            </a:r>
            <a:r>
              <a:rPr lang="en-US" altLang="zh-CN" sz="20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20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的周期性。</a:t>
            </a:r>
          </a:p>
        </p:txBody>
      </p:sp>
      <p:sp>
        <p:nvSpPr>
          <p:cNvPr id="2" name="灯片编号占位符 1"/>
          <p:cNvSpPr>
            <a:spLocks noGrp="1"/>
          </p:cNvSpPr>
          <p:nvPr>
            <p:ph type="sldNum" sz="quarter" idx="12"/>
          </p:nvPr>
        </p:nvSpPr>
        <p:spPr/>
        <p:txBody>
          <a:bodyPr/>
          <a:lstStyle/>
          <a:p>
            <a:fld id="{253BA5D7-7A10-44AE-B0F9-CC0DE137EDC8}" type="slidenum">
              <a:rPr lang="en-US" altLang="zh-CN" smtClean="0"/>
              <a:pPr/>
              <a:t>18</a:t>
            </a:fld>
            <a:endParaRPr lang="en-US" altLang="zh-CN"/>
          </a:p>
        </p:txBody>
      </p:sp>
      <p:graphicFrame>
        <p:nvGraphicFramePr>
          <p:cNvPr id="9" name="Object 24"/>
          <p:cNvGraphicFramePr>
            <a:graphicFrameLocks noChangeAspect="1"/>
          </p:cNvGraphicFramePr>
          <p:nvPr/>
        </p:nvGraphicFramePr>
        <p:xfrm>
          <a:off x="6781800" y="4644750"/>
          <a:ext cx="955675" cy="329403"/>
        </p:xfrm>
        <a:graphic>
          <a:graphicData uri="http://schemas.openxmlformats.org/presentationml/2006/ole">
            <mc:AlternateContent xmlns:mc="http://schemas.openxmlformats.org/markup-compatibility/2006">
              <mc:Choice xmlns:v="urn:schemas-microsoft-com:vml" Requires="v">
                <p:oleObj spid="_x0000_s136237" name="公式" r:id="rId5" imgW="698400" imgH="203040" progId="Equation.3">
                  <p:embed/>
                </p:oleObj>
              </mc:Choice>
              <mc:Fallback>
                <p:oleObj name="公式" r:id="rId5" imgW="698400" imgH="203040" progId="Equation.3">
                  <p:embed/>
                  <p:pic>
                    <p:nvPicPr>
                      <p:cNvPr id="9" name="Object 24"/>
                      <p:cNvPicPr>
                        <a:picLocks noChangeAspect="1" noChangeArrowheads="1"/>
                      </p:cNvPicPr>
                      <p:nvPr/>
                    </p:nvPicPr>
                    <p:blipFill>
                      <a:blip r:embed="rId6"/>
                      <a:srcRect/>
                      <a:stretch>
                        <a:fillRect/>
                      </a:stretch>
                    </p:blipFill>
                    <p:spPr bwMode="auto">
                      <a:xfrm>
                        <a:off x="6781800" y="4644750"/>
                        <a:ext cx="955675" cy="329403"/>
                      </a:xfrm>
                      <a:prstGeom prst="rect">
                        <a:avLst/>
                      </a:prstGeom>
                      <a:solidFill>
                        <a:schemeClr val="accent5">
                          <a:lumMod val="90000"/>
                        </a:schemeClr>
                      </a:solidFill>
                      <a:ln>
                        <a:solidFill>
                          <a:schemeClr val="bg1"/>
                        </a:solidFill>
                      </a:ln>
                      <a:effectLst/>
                    </p:spPr>
                  </p:pic>
                </p:oleObj>
              </mc:Fallback>
            </mc:AlternateContent>
          </a:graphicData>
        </a:graphic>
      </p:graphicFrame>
      <p:sp>
        <p:nvSpPr>
          <p:cNvPr id="3" name="文本框 2"/>
          <p:cNvSpPr txBox="1"/>
          <p:nvPr/>
        </p:nvSpPr>
        <p:spPr>
          <a:xfrm>
            <a:off x="5562600" y="4599407"/>
            <a:ext cx="1600200" cy="400110"/>
          </a:xfrm>
          <a:prstGeom prst="rect">
            <a:avLst/>
          </a:prstGeom>
          <a:noFill/>
        </p:spPr>
        <p:txBody>
          <a:bodyPr wrap="square" rtlCol="0">
            <a:spAutoFit/>
          </a:bodyPr>
          <a:lstStyle/>
          <a:p>
            <a:r>
              <a:rPr lang="zh-CN" altLang="en-US" sz="2000" b="1" dirty="0">
                <a:solidFill>
                  <a:srgbClr val="0000FF"/>
                </a:solidFill>
              </a:rPr>
              <a:t>传播常数：</a:t>
            </a:r>
          </a:p>
        </p:txBody>
      </p:sp>
    </p:spTree>
    <p:extLst>
      <p:ext uri="{BB962C8B-B14F-4D97-AF65-F5344CB8AC3E}">
        <p14:creationId xmlns:p14="http://schemas.microsoft.com/office/powerpoint/2010/main" val="3798980044"/>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28700" y="228893"/>
            <a:ext cx="7772400" cy="685800"/>
          </a:xfrm>
        </p:spPr>
        <p:txBody>
          <a:bodyPr/>
          <a:lstStyle/>
          <a:p>
            <a:r>
              <a:rPr lang="zh-CN" altLang="en-US" sz="4000" b="1" dirty="0">
                <a:solidFill>
                  <a:srgbClr val="532476"/>
                </a:solidFill>
                <a:latin typeface="Times New Roman" panose="02020603050405020304" pitchFamily="18" charset="0"/>
                <a:ea typeface="微软雅黑" panose="020B0503020204020204" pitchFamily="34" charset="-122"/>
                <a:cs typeface="Times New Roman" panose="02020603050405020304" pitchFamily="18" charset="0"/>
              </a:rPr>
              <a:t>反射系数 (</a:t>
            </a:r>
            <a:r>
              <a:rPr lang="en-US" altLang="zh-CN" sz="4000" b="1" dirty="0">
                <a:solidFill>
                  <a:srgbClr val="532476"/>
                </a:solidFill>
                <a:latin typeface="Times New Roman" panose="02020603050405020304" pitchFamily="18" charset="0"/>
                <a:ea typeface="微软雅黑" panose="020B0503020204020204" pitchFamily="34" charset="-122"/>
                <a:cs typeface="Times New Roman" panose="02020603050405020304" pitchFamily="18" charset="0"/>
              </a:rPr>
              <a:t>reflection coefficient) </a:t>
            </a:r>
            <a:endParaRPr lang="zh-CN" altLang="en-US" sz="4000" b="1" dirty="0">
              <a:solidFill>
                <a:srgbClr val="532476"/>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4036" name="Object 4"/>
          <p:cNvGraphicFramePr>
            <a:graphicFrameLocks noChangeAspect="1"/>
          </p:cNvGraphicFramePr>
          <p:nvPr/>
        </p:nvGraphicFramePr>
        <p:xfrm>
          <a:off x="2601865" y="1988890"/>
          <a:ext cx="2819400" cy="842963"/>
        </p:xfrm>
        <a:graphic>
          <a:graphicData uri="http://schemas.openxmlformats.org/presentationml/2006/ole">
            <mc:AlternateContent xmlns:mc="http://schemas.openxmlformats.org/markup-compatibility/2006">
              <mc:Choice xmlns:v="urn:schemas-microsoft-com:vml" Requires="v">
                <p:oleObj spid="_x0000_s138368" name="Equation" r:id="rId3" imgW="1485720" imgH="444240" progId="Equation.3">
                  <p:embed/>
                </p:oleObj>
              </mc:Choice>
              <mc:Fallback>
                <p:oleObj name="Equation" r:id="rId3" imgW="1485720" imgH="444240" progId="Equation.3">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865" y="1988890"/>
                        <a:ext cx="281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050" name="Group 18"/>
          <p:cNvGrpSpPr>
            <a:grpSpLocks/>
          </p:cNvGrpSpPr>
          <p:nvPr/>
        </p:nvGrpSpPr>
        <p:grpSpPr bwMode="auto">
          <a:xfrm>
            <a:off x="825500" y="2995621"/>
            <a:ext cx="5943600" cy="400051"/>
            <a:chOff x="520" y="2110"/>
            <a:chExt cx="3744" cy="252"/>
          </a:xfrm>
        </p:grpSpPr>
        <p:sp>
          <p:nvSpPr>
            <p:cNvPr id="44045" name="Text Box 13"/>
            <p:cNvSpPr txBox="1">
              <a:spLocks noChangeArrowheads="1"/>
            </p:cNvSpPr>
            <p:nvPr/>
          </p:nvSpPr>
          <p:spPr bwMode="auto">
            <a:xfrm>
              <a:off x="520" y="2110"/>
              <a:ext cx="37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folHlink"/>
                </a:buClr>
                <a:buSzPct val="60000"/>
                <a:buFont typeface="Wingdings" panose="05000000000000000000" pitchFamily="2" charset="2"/>
                <a:buChar char="n"/>
              </a:pPr>
              <a:r>
                <a:rPr lang="zh-CN" altLang="en-US" sz="2000" b="1" dirty="0"/>
                <a:t>对无耗传输线</a:t>
              </a:r>
              <a:r>
                <a:rPr lang="zh-CN" altLang="en-US" sz="2000" b="1" dirty="0">
                  <a:solidFill>
                    <a:schemeClr val="folHlink"/>
                  </a:solidFill>
                </a:rPr>
                <a:t>            </a:t>
              </a:r>
              <a:r>
                <a:rPr lang="zh-CN" altLang="en-US" sz="2000" b="1" dirty="0">
                  <a:latin typeface="Tahoma" panose="020B0604030504040204" pitchFamily="34" charset="0"/>
                </a:rPr>
                <a:t> ，</a:t>
              </a:r>
              <a:r>
                <a:rPr lang="zh-CN" altLang="en-US" sz="2000" b="1" dirty="0"/>
                <a:t>终端负载为</a:t>
              </a:r>
              <a:r>
                <a:rPr lang="en-US" altLang="zh-CN" sz="2000" i="1" dirty="0" err="1"/>
                <a:t>Z</a:t>
              </a:r>
              <a:r>
                <a:rPr lang="en-US" altLang="zh-CN" sz="2000" i="1" baseline="-25000" dirty="0" err="1"/>
                <a:t>l</a:t>
              </a:r>
              <a:r>
                <a:rPr lang="en-US" altLang="zh-CN" sz="2000" b="1" dirty="0"/>
                <a:t>，</a:t>
              </a:r>
              <a:r>
                <a:rPr lang="zh-CN" altLang="en-US" sz="2000" b="1" dirty="0"/>
                <a:t>则</a:t>
              </a:r>
              <a:r>
                <a:rPr lang="zh-CN" altLang="en-US" sz="2000" b="1" dirty="0">
                  <a:latin typeface="Tahoma" panose="020B0604030504040204" pitchFamily="34" charset="0"/>
                </a:rPr>
                <a:t> </a:t>
              </a:r>
            </a:p>
          </p:txBody>
        </p:sp>
        <p:graphicFrame>
          <p:nvGraphicFramePr>
            <p:cNvPr id="44037" name="Object 5"/>
            <p:cNvGraphicFramePr>
              <a:graphicFrameLocks noChangeAspect="1"/>
            </p:cNvGraphicFramePr>
            <p:nvPr/>
          </p:nvGraphicFramePr>
          <p:xfrm>
            <a:off x="1604" y="2138"/>
            <a:ext cx="600" cy="223"/>
          </p:xfrm>
          <a:graphic>
            <a:graphicData uri="http://schemas.openxmlformats.org/presentationml/2006/ole">
              <mc:AlternateContent xmlns:mc="http://schemas.openxmlformats.org/markup-compatibility/2006">
                <mc:Choice xmlns:v="urn:schemas-microsoft-com:vml" Requires="v">
                  <p:oleObj spid="_x0000_s138369" name="公式" r:id="rId5" imgW="545760" imgH="203040" progId="Equation.3">
                    <p:embed/>
                  </p:oleObj>
                </mc:Choice>
                <mc:Fallback>
                  <p:oleObj name="公式" r:id="rId5" imgW="545760" imgH="203040" progId="Equation.3">
                    <p:embed/>
                    <p:pic>
                      <p:nvPicPr>
                        <p:cNvPr id="44037" name="Object 5"/>
                        <p:cNvPicPr>
                          <a:picLocks noChangeAspect="1" noChangeArrowheads="1"/>
                        </p:cNvPicPr>
                        <p:nvPr/>
                      </p:nvPicPr>
                      <p:blipFill>
                        <a:blip r:embed="rId6"/>
                        <a:srcRect/>
                        <a:stretch>
                          <a:fillRect/>
                        </a:stretch>
                      </p:blipFill>
                      <p:spPr bwMode="auto">
                        <a:xfrm>
                          <a:off x="1604" y="2138"/>
                          <a:ext cx="600" cy="223"/>
                        </a:xfrm>
                        <a:prstGeom prst="rect">
                          <a:avLst/>
                        </a:prstGeom>
                        <a:noFill/>
                        <a:ln>
                          <a:noFill/>
                        </a:ln>
                        <a:effectLst/>
                      </p:spPr>
                    </p:pic>
                  </p:oleObj>
                </mc:Fallback>
              </mc:AlternateContent>
            </a:graphicData>
          </a:graphic>
        </p:graphicFrame>
      </p:grpSp>
      <p:graphicFrame>
        <p:nvGraphicFramePr>
          <p:cNvPr id="44040" name="Object 8"/>
          <p:cNvGraphicFramePr>
            <a:graphicFrameLocks noChangeAspect="1"/>
          </p:cNvGraphicFramePr>
          <p:nvPr/>
        </p:nvGraphicFramePr>
        <p:xfrm>
          <a:off x="2157413" y="4495800"/>
          <a:ext cx="3278187" cy="871538"/>
        </p:xfrm>
        <a:graphic>
          <a:graphicData uri="http://schemas.openxmlformats.org/presentationml/2006/ole">
            <mc:AlternateContent xmlns:mc="http://schemas.openxmlformats.org/markup-compatibility/2006">
              <mc:Choice xmlns:v="urn:schemas-microsoft-com:vml" Requires="v">
                <p:oleObj spid="_x0000_s138370" name="公式" r:id="rId7" imgW="1625400" imgH="431640" progId="Equation.3">
                  <p:embed/>
                </p:oleObj>
              </mc:Choice>
              <mc:Fallback>
                <p:oleObj name="公式" r:id="rId7" imgW="1625400" imgH="431640" progId="Equation.3">
                  <p:embed/>
                  <p:pic>
                    <p:nvPicPr>
                      <p:cNvPr id="4404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7413" y="4495800"/>
                        <a:ext cx="3278187" cy="871538"/>
                      </a:xfrm>
                      <a:prstGeom prst="rect">
                        <a:avLst/>
                      </a:prstGeom>
                      <a:solidFill>
                        <a:schemeClr val="accent1"/>
                      </a:solidFill>
                      <a:ln>
                        <a:noFill/>
                      </a:ln>
                      <a:effectLst/>
                    </p:spPr>
                  </p:pic>
                </p:oleObj>
              </mc:Fallback>
            </mc:AlternateContent>
          </a:graphicData>
        </a:graphic>
      </p:graphicFrame>
      <p:graphicFrame>
        <p:nvGraphicFramePr>
          <p:cNvPr id="44041" name="Object 9"/>
          <p:cNvGraphicFramePr>
            <a:graphicFrameLocks noChangeAspect="1"/>
          </p:cNvGraphicFramePr>
          <p:nvPr/>
        </p:nvGraphicFramePr>
        <p:xfrm>
          <a:off x="1346200" y="3469971"/>
          <a:ext cx="5994400" cy="911225"/>
        </p:xfrm>
        <a:graphic>
          <a:graphicData uri="http://schemas.openxmlformats.org/presentationml/2006/ole">
            <mc:AlternateContent xmlns:mc="http://schemas.openxmlformats.org/markup-compatibility/2006">
              <mc:Choice xmlns:v="urn:schemas-microsoft-com:vml" Requires="v">
                <p:oleObj spid="_x0000_s138371" name="Equation" r:id="rId9" imgW="3225600" imgH="457200" progId="Equation.3">
                  <p:embed/>
                </p:oleObj>
              </mc:Choice>
              <mc:Fallback>
                <p:oleObj name="Equation" r:id="rId9" imgW="3225600" imgH="457200" progId="Equation.3">
                  <p:embed/>
                  <p:pic>
                    <p:nvPicPr>
                      <p:cNvPr id="4404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6200" y="3469971"/>
                        <a:ext cx="5994400" cy="911225"/>
                      </a:xfrm>
                      <a:prstGeom prst="rect">
                        <a:avLst/>
                      </a:prstGeom>
                      <a:solidFill>
                        <a:schemeClr val="accent1"/>
                      </a:solidFill>
                      <a:ln>
                        <a:noFill/>
                      </a:ln>
                      <a:effectLst/>
                    </p:spPr>
                  </p:pic>
                </p:oleObj>
              </mc:Fallback>
            </mc:AlternateContent>
          </a:graphicData>
        </a:graphic>
      </p:graphicFrame>
      <p:grpSp>
        <p:nvGrpSpPr>
          <p:cNvPr id="44052" name="Group 20"/>
          <p:cNvGrpSpPr>
            <a:grpSpLocks/>
          </p:cNvGrpSpPr>
          <p:nvPr/>
        </p:nvGrpSpPr>
        <p:grpSpPr bwMode="auto">
          <a:xfrm>
            <a:off x="628713" y="5597646"/>
            <a:ext cx="8305800" cy="955554"/>
            <a:chOff x="720" y="3608"/>
            <a:chExt cx="4944" cy="515"/>
          </a:xfrm>
        </p:grpSpPr>
        <p:sp>
          <p:nvSpPr>
            <p:cNvPr id="44049" name="Text Box 17"/>
            <p:cNvSpPr txBox="1">
              <a:spLocks noChangeArrowheads="1"/>
            </p:cNvSpPr>
            <p:nvPr/>
          </p:nvSpPr>
          <p:spPr bwMode="auto">
            <a:xfrm>
              <a:off x="720" y="3608"/>
              <a:ext cx="4944"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ct val="20000"/>
                </a:spcBef>
                <a:buClr>
                  <a:schemeClr val="hlink"/>
                </a:buClr>
                <a:buSzPct val="55000"/>
                <a:buFont typeface="Wingdings" panose="05000000000000000000" pitchFamily="2" charset="2"/>
                <a:buChar char="n"/>
              </a:pPr>
              <a:r>
                <a:rPr lang="zh-CN" altLang="en-US" sz="2000" b="1" dirty="0">
                  <a:solidFill>
                    <a:srgbClr val="0000FF"/>
                  </a:solidFill>
                </a:rPr>
                <a:t>对均匀无耗传输线来说，任意点反射系数大小相等，沿线只有相位按周期变化，其周期为           ，即反射系数具有           重复性。</a:t>
              </a:r>
            </a:p>
          </p:txBody>
        </p:sp>
        <p:graphicFrame>
          <p:nvGraphicFramePr>
            <p:cNvPr id="44042" name="Object 10"/>
            <p:cNvGraphicFramePr>
              <a:graphicFrameLocks noChangeAspect="1"/>
            </p:cNvGraphicFramePr>
            <p:nvPr/>
          </p:nvGraphicFramePr>
          <p:xfrm>
            <a:off x="2035" y="3911"/>
            <a:ext cx="384" cy="197"/>
          </p:xfrm>
          <a:graphic>
            <a:graphicData uri="http://schemas.openxmlformats.org/presentationml/2006/ole">
              <mc:AlternateContent xmlns:mc="http://schemas.openxmlformats.org/markup-compatibility/2006">
                <mc:Choice xmlns:v="urn:schemas-microsoft-com:vml" Requires="v">
                  <p:oleObj spid="_x0000_s138372" name="Equation" r:id="rId11" imgW="304560" imgH="177480" progId="Equation.3">
                    <p:embed/>
                  </p:oleObj>
                </mc:Choice>
                <mc:Fallback>
                  <p:oleObj name="Equation" r:id="rId11" imgW="304560" imgH="177480" progId="Equation.3">
                    <p:embed/>
                    <p:pic>
                      <p:nvPicPr>
                        <p:cNvPr id="4404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5" y="3911"/>
                          <a:ext cx="384" cy="197"/>
                        </a:xfrm>
                        <a:prstGeom prst="rect">
                          <a:avLst/>
                        </a:prstGeom>
                        <a:gradFill rotWithShape="0">
                          <a:gsLst>
                            <a:gs pos="0">
                              <a:schemeClr val="accent2"/>
                            </a:gs>
                            <a:gs pos="50000">
                              <a:srgbClr val="FFFFFF"/>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3" name="Object 11"/>
            <p:cNvGraphicFramePr>
              <a:graphicFrameLocks noChangeAspect="1"/>
            </p:cNvGraphicFramePr>
            <p:nvPr/>
          </p:nvGraphicFramePr>
          <p:xfrm>
            <a:off x="3702" y="3913"/>
            <a:ext cx="384" cy="192"/>
          </p:xfrm>
          <a:graphic>
            <a:graphicData uri="http://schemas.openxmlformats.org/presentationml/2006/ole">
              <mc:AlternateContent xmlns:mc="http://schemas.openxmlformats.org/markup-compatibility/2006">
                <mc:Choice xmlns:v="urn:schemas-microsoft-com:vml" Requires="v">
                  <p:oleObj spid="_x0000_s138373" name="Equation" r:id="rId13" imgW="304560" imgH="177480" progId="Equation.3">
                    <p:embed/>
                  </p:oleObj>
                </mc:Choice>
                <mc:Fallback>
                  <p:oleObj name="Equation" r:id="rId13" imgW="304560" imgH="177480" progId="Equation.3">
                    <p:embed/>
                    <p:pic>
                      <p:nvPicPr>
                        <p:cNvPr id="44043"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2" y="3913"/>
                          <a:ext cx="384" cy="192"/>
                        </a:xfrm>
                        <a:prstGeom prst="rect">
                          <a:avLst/>
                        </a:prstGeom>
                        <a:gradFill rotWithShape="0">
                          <a:gsLst>
                            <a:gs pos="0">
                              <a:schemeClr val="accent2"/>
                            </a:gs>
                            <a:gs pos="50000">
                              <a:srgbClr val="FFFFFF"/>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4044" name="Text Box 12"/>
          <p:cNvSpPr txBox="1">
            <a:spLocks noChangeArrowheads="1"/>
          </p:cNvSpPr>
          <p:nvPr/>
        </p:nvSpPr>
        <p:spPr bwMode="auto">
          <a:xfrm>
            <a:off x="685800" y="981110"/>
            <a:ext cx="7924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ts val="3000"/>
              </a:lnSpc>
              <a:spcBef>
                <a:spcPct val="20000"/>
              </a:spcBef>
              <a:buClr>
                <a:schemeClr val="folHlink"/>
              </a:buClr>
              <a:buSzPct val="60000"/>
            </a:pPr>
            <a:r>
              <a:rPr lang="zh-CN" altLang="en-US" sz="2000" b="1" dirty="0">
                <a:solidFill>
                  <a:srgbClr val="0000FF"/>
                </a:solidFill>
              </a:rPr>
              <a:t>反射系数</a:t>
            </a:r>
            <a:r>
              <a:rPr lang="zh-CN" altLang="en-US" sz="2000" b="1" dirty="0">
                <a:solidFill>
                  <a:srgbClr val="0000FF"/>
                </a:solidFill>
                <a:latin typeface="Tahoma" panose="020B0604030504040204" pitchFamily="34" charset="0"/>
              </a:rPr>
              <a:t> </a:t>
            </a:r>
            <a:r>
              <a:rPr lang="zh-CN" altLang="en-US" sz="2000" b="1" dirty="0">
                <a:solidFill>
                  <a:srgbClr val="25211D"/>
                </a:solidFill>
                <a:latin typeface="Tahoma" panose="020B0604030504040204" pitchFamily="34" charset="0"/>
              </a:rPr>
              <a:t>：</a:t>
            </a:r>
            <a:r>
              <a:rPr lang="zh-CN" altLang="en-US" sz="2000" b="1" dirty="0">
                <a:solidFill>
                  <a:srgbClr val="25211D"/>
                </a:solidFill>
              </a:rPr>
              <a:t>传输线上任意一点处的反射波电压（或电流）与入射波电压（或电流）之比，即</a:t>
            </a:r>
          </a:p>
        </p:txBody>
      </p:sp>
      <p:sp>
        <p:nvSpPr>
          <p:cNvPr id="44046" name="Text Box 14"/>
          <p:cNvSpPr txBox="1">
            <a:spLocks noChangeArrowheads="1"/>
          </p:cNvSpPr>
          <p:nvPr/>
        </p:nvSpPr>
        <p:spPr bwMode="auto">
          <a:xfrm>
            <a:off x="1346200" y="4679618"/>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latin typeface="Tahoma" panose="020B0604030504040204" pitchFamily="34" charset="0"/>
              </a:rPr>
              <a:t>式中</a:t>
            </a:r>
          </a:p>
        </p:txBody>
      </p:sp>
      <p:sp>
        <p:nvSpPr>
          <p:cNvPr id="44047" name="Text Box 15"/>
          <p:cNvSpPr txBox="1">
            <a:spLocks noChangeArrowheads="1"/>
          </p:cNvSpPr>
          <p:nvPr/>
        </p:nvSpPr>
        <p:spPr bwMode="auto">
          <a:xfrm>
            <a:off x="5364163" y="47117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latin typeface="Tahoma" panose="020B0604030504040204" pitchFamily="34" charset="0"/>
              </a:rPr>
              <a:t>称为</a:t>
            </a:r>
            <a:r>
              <a:rPr lang="zh-CN" altLang="en-US" b="1"/>
              <a:t>终端反射系数</a:t>
            </a:r>
          </a:p>
        </p:txBody>
      </p:sp>
      <p:pic>
        <p:nvPicPr>
          <p:cNvPr id="16" name="Picture 2" descr="https://upload.wikimedia.org/wikipedia/commons/3/30/Partial_transmittance.gif"/>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6119605" y="1819650"/>
            <a:ext cx="3024395" cy="1326779"/>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253BA5D7-7A10-44AE-B0F9-CC0DE137EDC8}" type="slidenum">
              <a:rPr lang="en-US" altLang="zh-CN" smtClean="0"/>
              <a:pPr/>
              <a:t>19</a:t>
            </a:fld>
            <a:endParaRPr lang="en-US" altLang="zh-CN"/>
          </a:p>
        </p:txBody>
      </p:sp>
    </p:spTree>
    <p:extLst>
      <p:ext uri="{BB962C8B-B14F-4D97-AF65-F5344CB8AC3E}">
        <p14:creationId xmlns:p14="http://schemas.microsoft.com/office/powerpoint/2010/main" val="240710156"/>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620688"/>
            <a:ext cx="4042792" cy="724942"/>
          </a:xfrm>
        </p:spPr>
        <p:txBody>
          <a:bodyPr/>
          <a:lstStyle/>
          <a:p>
            <a:pPr eaLnBrk="1" hangingPunct="1"/>
            <a:r>
              <a:rPr lang="zh-CN" altLang="en-US" sz="4000" dirty="0">
                <a:latin typeface="微软雅黑" panose="020B0503020204020204" pitchFamily="34" charset="-122"/>
                <a:ea typeface="微软雅黑" panose="020B0503020204020204" pitchFamily="34" charset="-122"/>
              </a:rPr>
              <a:t>考试注意事项</a:t>
            </a:r>
          </a:p>
        </p:txBody>
      </p:sp>
      <p:sp>
        <p:nvSpPr>
          <p:cNvPr id="3" name="内容占位符 2"/>
          <p:cNvSpPr>
            <a:spLocks noGrp="1"/>
          </p:cNvSpPr>
          <p:nvPr>
            <p:ph idx="1"/>
          </p:nvPr>
        </p:nvSpPr>
        <p:spPr>
          <a:xfrm>
            <a:off x="1259632" y="1628800"/>
            <a:ext cx="7344816" cy="4392488"/>
          </a:xfrm>
        </p:spPr>
        <p:txBody>
          <a:bodyPr/>
          <a:lstStyle/>
          <a:p>
            <a:pPr marL="0" indent="0">
              <a:lnSpc>
                <a:spcPts val="5000"/>
              </a:lnSpc>
              <a:buNone/>
            </a:pPr>
            <a:r>
              <a:rPr lang="zh-CN" altLang="en-US" sz="3200" b="1" dirty="0">
                <a:latin typeface="Times New Roman" panose="02020603050405020304" pitchFamily="18" charset="0"/>
                <a:cs typeface="Times New Roman" panose="02020603050405020304" pitchFamily="18" charset="0"/>
              </a:rPr>
              <a:t>时间： </a:t>
            </a:r>
            <a:r>
              <a:rPr lang="en-US" altLang="zh-CN" sz="3200" b="1" dirty="0">
                <a:solidFill>
                  <a:srgbClr val="0000CC"/>
                </a:solidFill>
                <a:latin typeface="Times New Roman" panose="02020603050405020304" pitchFamily="18" charset="0"/>
                <a:cs typeface="Times New Roman" panose="02020603050405020304" pitchFamily="18" charset="0"/>
              </a:rPr>
              <a:t>2019.12.25</a:t>
            </a:r>
          </a:p>
          <a:p>
            <a:pPr marL="0" indent="0">
              <a:lnSpc>
                <a:spcPts val="5000"/>
              </a:lnSpc>
              <a:buNone/>
            </a:pP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0000CC"/>
                </a:solidFill>
                <a:latin typeface="Times New Roman" panose="02020603050405020304" pitchFamily="18" charset="0"/>
                <a:cs typeface="Times New Roman" panose="02020603050405020304" pitchFamily="18" charset="0"/>
              </a:rPr>
              <a:t>3:50-5:50</a:t>
            </a: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地点： </a:t>
            </a:r>
            <a:r>
              <a:rPr lang="zh-CN" altLang="en-US" sz="3200" b="1" dirty="0">
                <a:solidFill>
                  <a:srgbClr val="0000CC"/>
                </a:solidFill>
                <a:latin typeface="Times New Roman" panose="02020603050405020304" pitchFamily="18" charset="0"/>
                <a:cs typeface="Times New Roman" panose="02020603050405020304" pitchFamily="18" charset="0"/>
              </a:rPr>
              <a:t>待定</a:t>
            </a:r>
            <a:endParaRPr lang="en-US" altLang="zh-CN" sz="3200" b="1" dirty="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考试形式：闭卷</a:t>
            </a:r>
            <a:endParaRPr lang="en-US" altLang="zh-CN" sz="3200" b="1" dirty="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注意事项：</a:t>
            </a:r>
            <a:r>
              <a:rPr lang="zh-CN" altLang="en-US" sz="3200" b="1" dirty="0">
                <a:solidFill>
                  <a:srgbClr val="0000CC"/>
                </a:solidFill>
                <a:latin typeface="Times New Roman" panose="02020603050405020304" pitchFamily="18" charset="0"/>
                <a:cs typeface="Times New Roman" panose="02020603050405020304" pitchFamily="18" charset="0"/>
              </a:rPr>
              <a:t>带计算器 校园卡 身份证</a:t>
            </a:r>
            <a:endParaRPr lang="en-US" altLang="zh-CN" sz="3200" b="1" dirty="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               （不能用手机）</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a:t>
            </a:fld>
            <a:endParaRPr lang="en-US" altLang="zh-CN"/>
          </a:p>
        </p:txBody>
      </p:sp>
    </p:spTree>
    <p:extLst>
      <p:ext uri="{BB962C8B-B14F-4D97-AF65-F5344CB8AC3E}">
        <p14:creationId xmlns:p14="http://schemas.microsoft.com/office/powerpoint/2010/main" val="2344170428"/>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5"/>
          <p:cNvSpPr>
            <a:spLocks noChangeArrowheads="1"/>
          </p:cNvSpPr>
          <p:nvPr/>
        </p:nvSpPr>
        <p:spPr bwMode="auto">
          <a:xfrm>
            <a:off x="500063" y="1430338"/>
            <a:ext cx="460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kumimoji="0" lang="en-US" altLang="zh-CN" dirty="0"/>
              <a:t>e.</a:t>
            </a:r>
            <a:r>
              <a:rPr kumimoji="0" lang="zh-CN" altLang="en-US" dirty="0"/>
              <a:t>微带线的损耗</a:t>
            </a:r>
            <a:r>
              <a:rPr kumimoji="0" lang="en-US" altLang="zh-CN" dirty="0"/>
              <a:t>*</a:t>
            </a:r>
            <a:endParaRPr kumimoji="0" lang="zh-CN" altLang="en-US" dirty="0"/>
          </a:p>
        </p:txBody>
      </p:sp>
      <p:sp>
        <p:nvSpPr>
          <p:cNvPr id="4102" name="Rectangle 15"/>
          <p:cNvSpPr>
            <a:spLocks noChangeArrowheads="1"/>
          </p:cNvSpPr>
          <p:nvPr/>
        </p:nvSpPr>
        <p:spPr bwMode="auto">
          <a:xfrm>
            <a:off x="3995738" y="5662613"/>
            <a:ext cx="460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kumimoji="0" lang="en-US" altLang="zh-CN">
                <a:solidFill>
                  <a:schemeClr val="hlink"/>
                </a:solidFill>
              </a:rPr>
              <a:t>* </a:t>
            </a:r>
            <a:r>
              <a:rPr kumimoji="0" lang="zh-CN" altLang="en-US" sz="2000">
                <a:solidFill>
                  <a:schemeClr val="hlink"/>
                </a:solidFill>
              </a:rPr>
              <a:t>参考</a:t>
            </a:r>
            <a:r>
              <a:rPr kumimoji="0" lang="en-US" altLang="zh-CN" sz="2000">
                <a:solidFill>
                  <a:schemeClr val="hlink"/>
                </a:solidFill>
              </a:rPr>
              <a:t>《</a:t>
            </a:r>
            <a:r>
              <a:rPr kumimoji="0" lang="zh-CN" altLang="en-US" sz="2000">
                <a:solidFill>
                  <a:schemeClr val="hlink"/>
                </a:solidFill>
              </a:rPr>
              <a:t>微波工程</a:t>
            </a:r>
            <a:r>
              <a:rPr kumimoji="0" lang="en-US" altLang="zh-CN" sz="2000">
                <a:solidFill>
                  <a:schemeClr val="hlink"/>
                </a:solidFill>
              </a:rPr>
              <a:t>》p123</a:t>
            </a:r>
            <a:r>
              <a:rPr kumimoji="0" lang="zh-CN" altLang="en-US" sz="2000">
                <a:solidFill>
                  <a:schemeClr val="hlink"/>
                </a:solidFill>
              </a:rPr>
              <a:t>－</a:t>
            </a:r>
            <a:r>
              <a:rPr kumimoji="0" lang="en-US" altLang="zh-CN" sz="2000">
                <a:solidFill>
                  <a:schemeClr val="hlink"/>
                </a:solidFill>
              </a:rPr>
              <a:t>124</a:t>
            </a:r>
            <a:endParaRPr kumimoji="0" lang="zh-CN" altLang="en-US" sz="2000">
              <a:solidFill>
                <a:schemeClr val="hlink"/>
              </a:solidFill>
            </a:endParaRPr>
          </a:p>
        </p:txBody>
      </p:sp>
      <p:sp>
        <p:nvSpPr>
          <p:cNvPr id="4103" name="Rectangle 15"/>
          <p:cNvSpPr>
            <a:spLocks noChangeArrowheads="1"/>
          </p:cNvSpPr>
          <p:nvPr/>
        </p:nvSpPr>
        <p:spPr bwMode="auto">
          <a:xfrm>
            <a:off x="642938" y="2073275"/>
            <a:ext cx="4608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kumimoji="0" lang="zh-CN" altLang="en-US">
                <a:latin typeface="楷体_GB2312" pitchFamily="49" charset="-122"/>
                <a:ea typeface="楷体_GB2312" pitchFamily="49" charset="-122"/>
              </a:rPr>
              <a:t>源于介质的介电损耗</a:t>
            </a:r>
          </a:p>
        </p:txBody>
      </p:sp>
      <p:sp>
        <p:nvSpPr>
          <p:cNvPr id="4104" name="Rectangle 15"/>
          <p:cNvSpPr>
            <a:spLocks noChangeArrowheads="1"/>
          </p:cNvSpPr>
          <p:nvPr/>
        </p:nvSpPr>
        <p:spPr bwMode="auto">
          <a:xfrm>
            <a:off x="714375" y="3716338"/>
            <a:ext cx="4608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kumimoji="0" lang="zh-CN" altLang="en-US">
                <a:latin typeface="楷体_GB2312" pitchFamily="49" charset="-122"/>
                <a:ea typeface="楷体_GB2312" pitchFamily="49" charset="-122"/>
              </a:rPr>
              <a:t>源于导体的损耗</a:t>
            </a:r>
          </a:p>
        </p:txBody>
      </p:sp>
      <p:graphicFrame>
        <p:nvGraphicFramePr>
          <p:cNvPr id="4098" name="Object 2"/>
          <p:cNvGraphicFramePr>
            <a:graphicFrameLocks noChangeAspect="1"/>
          </p:cNvGraphicFramePr>
          <p:nvPr/>
        </p:nvGraphicFramePr>
        <p:xfrm>
          <a:off x="539750" y="2781300"/>
          <a:ext cx="7927975" cy="822325"/>
        </p:xfrm>
        <a:graphic>
          <a:graphicData uri="http://schemas.openxmlformats.org/presentationml/2006/ole">
            <mc:AlternateContent xmlns:mc="http://schemas.openxmlformats.org/markup-compatibility/2006">
              <mc:Choice xmlns:v="urn:schemas-microsoft-com:vml" Requires="v">
                <p:oleObj spid="_x0000_s139326" name="公式" r:id="rId4" imgW="4533840" imgH="469800" progId="Equation.3">
                  <p:embed/>
                </p:oleObj>
              </mc:Choice>
              <mc:Fallback>
                <p:oleObj name="公式" r:id="rId4" imgW="4533840" imgH="469800" progId="Equation.3">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781300"/>
                        <a:ext cx="79279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784225" y="4411663"/>
          <a:ext cx="4668838" cy="777875"/>
        </p:xfrm>
        <a:graphic>
          <a:graphicData uri="http://schemas.openxmlformats.org/presentationml/2006/ole">
            <mc:AlternateContent xmlns:mc="http://schemas.openxmlformats.org/markup-compatibility/2006">
              <mc:Choice xmlns:v="urn:schemas-microsoft-com:vml" Requires="v">
                <p:oleObj spid="_x0000_s139327" name="公式" r:id="rId6" imgW="2666880" imgH="444240" progId="Equation.3">
                  <p:embed/>
                </p:oleObj>
              </mc:Choice>
              <mc:Fallback>
                <p:oleObj name="公式" r:id="rId6" imgW="2666880" imgH="444240" progId="Equation.3">
                  <p:embed/>
                  <p:pic>
                    <p:nvPicPr>
                      <p:cNvPr id="409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225" y="4411663"/>
                        <a:ext cx="4668838"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9"/>
          <p:cNvGraphicFramePr>
            <a:graphicFrameLocks noChangeAspect="1"/>
          </p:cNvGraphicFramePr>
          <p:nvPr/>
        </p:nvGraphicFramePr>
        <p:xfrm>
          <a:off x="6443663" y="4437063"/>
          <a:ext cx="1330325" cy="684212"/>
        </p:xfrm>
        <a:graphic>
          <a:graphicData uri="http://schemas.openxmlformats.org/presentationml/2006/ole">
            <mc:AlternateContent xmlns:mc="http://schemas.openxmlformats.org/markup-compatibility/2006">
              <mc:Choice xmlns:v="urn:schemas-microsoft-com:vml" Requires="v">
                <p:oleObj spid="_x0000_s139328" name="公式" r:id="rId8" imgW="888840" imgH="457200" progId="Equation.3">
                  <p:embed/>
                </p:oleObj>
              </mc:Choice>
              <mc:Fallback>
                <p:oleObj name="公式" r:id="rId8" imgW="888840" imgH="457200" progId="Equation.3">
                  <p:embed/>
                  <p:pic>
                    <p:nvPicPr>
                      <p:cNvPr id="410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3663" y="4437063"/>
                        <a:ext cx="1330325"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B7AA7112-0BF1-44DC-87EB-2D1C7339536E}" type="slidenum">
              <a:rPr lang="en-US" altLang="zh-CN" smtClean="0"/>
              <a:pPr/>
              <a:t>20</a:t>
            </a:fld>
            <a:endParaRPr lang="en-US" altLang="zh-CN"/>
          </a:p>
        </p:txBody>
      </p:sp>
    </p:spTree>
    <p:extLst>
      <p:ext uri="{BB962C8B-B14F-4D97-AF65-F5344CB8AC3E}">
        <p14:creationId xmlns:p14="http://schemas.microsoft.com/office/powerpoint/2010/main" val="296260942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谐振器</a:t>
            </a:r>
          </a:p>
        </p:txBody>
      </p:sp>
      <p:sp>
        <p:nvSpPr>
          <p:cNvPr id="3" name="内容占位符 2"/>
          <p:cNvSpPr>
            <a:spLocks noGrp="1"/>
          </p:cNvSpPr>
          <p:nvPr>
            <p:ph idx="1"/>
          </p:nvPr>
        </p:nvSpPr>
        <p:spPr>
          <a:xfrm>
            <a:off x="457200" y="1719263"/>
            <a:ext cx="8229600" cy="557609"/>
          </a:xfrm>
        </p:spPr>
        <p:txBody>
          <a:bodyPr/>
          <a:lstStyle/>
          <a:p>
            <a:r>
              <a:rPr lang="zh-CN" altLang="en-US" sz="2800" b="1" dirty="0">
                <a:latin typeface="+mn-ea"/>
              </a:rPr>
              <a:t>谐振器的特性</a:t>
            </a:r>
          </a:p>
        </p:txBody>
      </p:sp>
      <p:sp>
        <p:nvSpPr>
          <p:cNvPr id="4" name="灯片编号占位符 3"/>
          <p:cNvSpPr>
            <a:spLocks noGrp="1"/>
          </p:cNvSpPr>
          <p:nvPr>
            <p:ph type="sldNum" sz="quarter" idx="12"/>
          </p:nvPr>
        </p:nvSpPr>
        <p:spPr>
          <a:xfrm>
            <a:off x="6686401" y="6400800"/>
            <a:ext cx="2133600" cy="457200"/>
          </a:xfrm>
        </p:spPr>
        <p:txBody>
          <a:bodyPr/>
          <a:lstStyle/>
          <a:p>
            <a:pPr>
              <a:defRPr/>
            </a:pPr>
            <a:fld id="{72C6A12A-5880-48C4-A2B6-520E9B4A7057}" type="slidenum">
              <a:rPr lang="zh-CN" altLang="en-US" smtClean="0"/>
              <a:pPr>
                <a:defRPr/>
              </a:pPr>
              <a:t>21</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3751110" y="4546517"/>
                <a:ext cx="3744416" cy="149284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altLang="zh-CN" sz="2400" b="1" i="1" smtClean="0">
                              <a:latin typeface="Cambria Math" panose="02040503050406030204" pitchFamily="18" charset="0"/>
                            </a:rPr>
                          </m:ctrlPr>
                        </m:boxPr>
                        <m:e>
                          <m:r>
                            <a:rPr lang="zh-CN" altLang="en-US" sz="2400" b="1" i="1" smtClean="0">
                              <a:latin typeface="Cambria Math" panose="02040503050406030204" pitchFamily="18" charset="0"/>
                            </a:rPr>
                            <m:t>𝜶</m:t>
                          </m:r>
                          <m:r>
                            <a:rPr lang="en-US" altLang="zh-CN" sz="2400" i="1">
                              <a:latin typeface="Cambria Math" panose="02040503050406030204" pitchFamily="18" charset="0"/>
                            </a:rPr>
                            <m:t>=</m:t>
                          </m:r>
                          <m:f>
                            <m:fPr>
                              <m:ctrlPr>
                                <a:rPr lang="en-US" altLang="zh-CN" sz="2400" b="1" i="1" smtClean="0">
                                  <a:latin typeface="Cambria Math" panose="02040503050406030204" pitchFamily="18" charset="0"/>
                                </a:rPr>
                              </m:ctrlPr>
                            </m:fPr>
                            <m:num>
                              <m:r>
                                <m:rPr>
                                  <m:sty m:val="p"/>
                                </m:rPr>
                                <a:rPr lang="en-US" altLang="zh-CN" sz="2400" b="1" i="1">
                                  <a:latin typeface="Cambria Math" panose="02040503050406030204" pitchFamily="18" charset="0"/>
                                </a:rPr>
                                <m:t>U</m:t>
                              </m:r>
                            </m:num>
                            <m:den>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U</m:t>
                                  </m:r>
                                </m:e>
                                <m:sub>
                                  <m:r>
                                    <m:rPr>
                                      <m:sty m:val="p"/>
                                    </m:rPr>
                                    <a:rPr lang="en-US" altLang="zh-CN" sz="2400" b="1" i="1">
                                      <a:latin typeface="Cambria Math" panose="02040503050406030204" pitchFamily="18" charset="0"/>
                                    </a:rPr>
                                    <m:t>m</m:t>
                                  </m:r>
                                </m:sub>
                              </m:sSub>
                            </m:den>
                          </m:f>
                        </m:e>
                      </m:box>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𝟏</m:t>
                              </m:r>
                              <m:r>
                                <a:rPr lang="en-US" altLang="zh-CN" sz="2400" b="1" i="1">
                                  <a:latin typeface="Cambria Math" panose="02040503050406030204" pitchFamily="18" charset="0"/>
                                </a:rPr>
                                <m:t>+</m:t>
                              </m:r>
                              <m:box>
                                <m:boxPr>
                                  <m:ctrlPr>
                                    <a:rPr lang="en-US" altLang="zh-CN" sz="2400" b="1" i="1" smtClean="0">
                                      <a:latin typeface="Cambria Math" panose="02040503050406030204" pitchFamily="18" charset="0"/>
                                    </a:rPr>
                                  </m:ctrlPr>
                                </m:boxPr>
                                <m:e>
                                  <m:sSup>
                                    <m:sSupPr>
                                      <m:ctrlPr>
                                        <a:rPr lang="en-US" altLang="zh-CN" sz="2400" b="1" i="1" smtClean="0">
                                          <a:latin typeface="Cambria Math" panose="02040503050406030204" pitchFamily="18" charset="0"/>
                                        </a:rPr>
                                      </m:ctrlPr>
                                    </m:sSupPr>
                                    <m:e>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Q</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𝟐</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𝒇</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den>
                                              </m:f>
                                            </m:e>
                                          </m:box>
                                        </m:e>
                                      </m:d>
                                    </m:e>
                                    <m:sup>
                                      <m:r>
                                        <a:rPr lang="en-US" altLang="zh-CN" sz="2400" b="1" i="1" smtClean="0">
                                          <a:latin typeface="Cambria Math" panose="02040503050406030204" pitchFamily="18" charset="0"/>
                                        </a:rPr>
                                        <m:t>𝟐</m:t>
                                      </m:r>
                                    </m:sup>
                                  </m:sSup>
                                </m:e>
                              </m:box>
                            </m:e>
                          </m:rad>
                        </m:den>
                      </m:f>
                    </m:oMath>
                  </m:oMathPara>
                </a14:m>
                <a:endParaRPr lang="zh-CN" altLang="en-US" sz="28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3751110" y="4546517"/>
                <a:ext cx="3744416" cy="1492845"/>
              </a:xfrm>
              <a:prstGeom prst="rect">
                <a:avLst/>
              </a:prstGeom>
              <a:blipFill>
                <a:blip r:embed="rId3"/>
                <a:stretch>
                  <a:fillRect/>
                </a:stretch>
              </a:blipFill>
            </p:spPr>
            <p:txBody>
              <a:bodyPr/>
              <a:lstStyle/>
              <a:p>
                <a:r>
                  <a:rPr lang="zh-CN" altLang="en-US">
                    <a:noFill/>
                  </a:rPr>
                  <a:t> </a:t>
                </a:r>
              </a:p>
            </p:txBody>
          </p:sp>
        </mc:Fallback>
      </mc:AlternateContent>
      <p:sp>
        <p:nvSpPr>
          <p:cNvPr id="7" name="文本框 6"/>
          <p:cNvSpPr txBox="1"/>
          <p:nvPr/>
        </p:nvSpPr>
        <p:spPr>
          <a:xfrm>
            <a:off x="1158822" y="4631947"/>
            <a:ext cx="2160240" cy="461665"/>
          </a:xfrm>
          <a:prstGeom prst="rect">
            <a:avLst/>
          </a:prstGeom>
          <a:noFill/>
        </p:spPr>
        <p:txBody>
          <a:bodyPr wrap="square" rtlCol="0">
            <a:spAutoFit/>
          </a:bodyPr>
          <a:lstStyle/>
          <a:p>
            <a:r>
              <a:rPr lang="zh-CN" altLang="en-US" sz="2400" dirty="0">
                <a:solidFill>
                  <a:srgbClr val="0000FF"/>
                </a:solidFill>
              </a:rPr>
              <a:t>相对抑制比：</a:t>
            </a:r>
          </a:p>
        </p:txBody>
      </p:sp>
      <p:graphicFrame>
        <p:nvGraphicFramePr>
          <p:cNvPr id="8" name="Object 6"/>
          <p:cNvGraphicFramePr>
            <a:graphicFrameLocks noChangeAspect="1"/>
          </p:cNvGraphicFramePr>
          <p:nvPr>
            <p:extLst>
              <p:ext uri="{D42A27DB-BD31-4B8C-83A1-F6EECF244321}">
                <p14:modId xmlns:p14="http://schemas.microsoft.com/office/powerpoint/2010/main" val="592828232"/>
              </p:ext>
            </p:extLst>
          </p:nvPr>
        </p:nvGraphicFramePr>
        <p:xfrm>
          <a:off x="3289568" y="2557041"/>
          <a:ext cx="2160588" cy="817563"/>
        </p:xfrm>
        <a:graphic>
          <a:graphicData uri="http://schemas.openxmlformats.org/presentationml/2006/ole">
            <mc:AlternateContent xmlns:mc="http://schemas.openxmlformats.org/markup-compatibility/2006">
              <mc:Choice xmlns:v="urn:schemas-microsoft-com:vml" Requires="v">
                <p:oleObj spid="_x0000_s124994" name="公式" r:id="rId4" imgW="1104900" imgH="419100" progId="Equation.3">
                  <p:embed/>
                </p:oleObj>
              </mc:Choice>
              <mc:Fallback>
                <p:oleObj name="公式" r:id="rId4" imgW="1104900" imgH="4191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568" y="255704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1257532" y="2743029"/>
            <a:ext cx="2160240" cy="461665"/>
          </a:xfrm>
          <a:prstGeom prst="rect">
            <a:avLst/>
          </a:prstGeom>
          <a:noFill/>
        </p:spPr>
        <p:txBody>
          <a:bodyPr wrap="square" rtlCol="0">
            <a:spAutoFit/>
          </a:bodyPr>
          <a:lstStyle/>
          <a:p>
            <a:r>
              <a:rPr lang="zh-CN" altLang="en-US" sz="2400" dirty="0">
                <a:solidFill>
                  <a:srgbClr val="0000FF"/>
                </a:solidFill>
              </a:rPr>
              <a:t>中心频率：</a:t>
            </a:r>
          </a:p>
        </p:txBody>
      </p:sp>
      <mc:AlternateContent xmlns:mc="http://schemas.openxmlformats.org/markup-compatibility/2006" xmlns:a14="http://schemas.microsoft.com/office/drawing/2010/main">
        <mc:Choice Requires="a14">
          <p:sp>
            <p:nvSpPr>
              <p:cNvPr id="10" name="文本框 9"/>
              <p:cNvSpPr txBox="1"/>
              <p:nvPr/>
            </p:nvSpPr>
            <p:spPr>
              <a:xfrm>
                <a:off x="3217734" y="3496450"/>
                <a:ext cx="2304256" cy="757259"/>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n>
                                <a:solidFill>
                                  <a:schemeClr val="tx1"/>
                                </a:solidFill>
                              </a:ln>
                              <a:solidFill>
                                <a:schemeClr val="tx1"/>
                              </a:solidFill>
                              <a:latin typeface="Cambria Math" panose="02040503050406030204" pitchFamily="18" charset="0"/>
                            </a:rPr>
                          </m:ctrlPr>
                        </m:sSubPr>
                        <m:e>
                          <m:r>
                            <a:rPr lang="en-US" altLang="zh-CN" sz="2400" b="0" i="1" smtClean="0">
                              <a:ln>
                                <a:solidFill>
                                  <a:schemeClr val="tx1"/>
                                </a:solidFill>
                              </a:ln>
                              <a:solidFill>
                                <a:schemeClr val="tx1"/>
                              </a:solidFill>
                              <a:latin typeface="Cambria Math" panose="02040503050406030204" pitchFamily="18" charset="0"/>
                            </a:rPr>
                            <m:t>𝐵</m:t>
                          </m:r>
                        </m:e>
                        <m:sub>
                          <m:r>
                            <a:rPr lang="en-US" altLang="zh-CN" sz="2400" b="0" i="1" smtClean="0">
                              <a:ln>
                                <a:solidFill>
                                  <a:schemeClr val="tx1"/>
                                </a:solidFill>
                              </a:ln>
                              <a:solidFill>
                                <a:schemeClr val="tx1"/>
                              </a:solidFill>
                              <a:latin typeface="Cambria Math" panose="02040503050406030204" pitchFamily="18" charset="0"/>
                            </a:rPr>
                            <m:t>3</m:t>
                          </m:r>
                          <m:r>
                            <a:rPr lang="en-US" altLang="zh-CN" sz="2400" b="0" i="1" smtClean="0">
                              <a:ln>
                                <a:solidFill>
                                  <a:schemeClr val="tx1"/>
                                </a:solidFill>
                              </a:ln>
                              <a:solidFill>
                                <a:schemeClr val="tx1"/>
                              </a:solidFill>
                              <a:latin typeface="Cambria Math" panose="02040503050406030204" pitchFamily="18" charset="0"/>
                            </a:rPr>
                            <m:t>𝑑𝐵</m:t>
                          </m:r>
                        </m:sub>
                      </m:sSub>
                      <m:r>
                        <a:rPr lang="en-US" altLang="zh-CN" sz="2400" b="0" i="1" smtClean="0">
                          <a:ln>
                            <a:solidFill>
                              <a:schemeClr val="tx1"/>
                            </a:solidFill>
                          </a:ln>
                          <a:solidFill>
                            <a:schemeClr val="tx1"/>
                          </a:solidFill>
                          <a:latin typeface="Cambria Math" panose="02040503050406030204" pitchFamily="18" charset="0"/>
                        </a:rPr>
                        <m:t>=</m:t>
                      </m:r>
                      <m:box>
                        <m:boxPr>
                          <m:ctrlPr>
                            <a:rPr lang="en-US" altLang="zh-CN" sz="2400" b="0" i="1" smtClean="0">
                              <a:ln>
                                <a:solidFill>
                                  <a:schemeClr val="tx1"/>
                                </a:solidFill>
                              </a:ln>
                              <a:solidFill>
                                <a:schemeClr val="tx1"/>
                              </a:solidFill>
                              <a:latin typeface="Cambria Math" panose="02040503050406030204" pitchFamily="18" charset="0"/>
                            </a:rPr>
                          </m:ctrlPr>
                        </m:boxPr>
                        <m:e>
                          <m:f>
                            <m:fPr>
                              <m:ctrlPr>
                                <a:rPr lang="en-US" altLang="zh-CN" sz="2400" b="0" i="1" smtClean="0">
                                  <a:ln>
                                    <a:solidFill>
                                      <a:schemeClr val="tx1"/>
                                    </a:solidFill>
                                  </a:ln>
                                  <a:solidFill>
                                    <a:schemeClr val="tx1"/>
                                  </a:solidFill>
                                  <a:latin typeface="Cambria Math" panose="02040503050406030204" pitchFamily="18" charset="0"/>
                                </a:rPr>
                              </m:ctrlPr>
                            </m:fPr>
                            <m:num>
                              <m:sSub>
                                <m:sSubPr>
                                  <m:ctrlPr>
                                    <a:rPr lang="en-US" altLang="zh-CN" sz="2400" b="0" i="1">
                                      <a:ln>
                                        <a:solidFill>
                                          <a:schemeClr val="tx1"/>
                                        </a:solidFill>
                                      </a:ln>
                                      <a:solidFill>
                                        <a:schemeClr val="tx1"/>
                                      </a:solidFill>
                                      <a:latin typeface="Cambria Math" panose="02040503050406030204" pitchFamily="18" charset="0"/>
                                    </a:rPr>
                                  </m:ctrlPr>
                                </m:sSubPr>
                                <m:e>
                                  <m:r>
                                    <a:rPr lang="en-US" altLang="zh-CN" sz="2400" b="0" i="1">
                                      <a:ln>
                                        <a:solidFill>
                                          <a:schemeClr val="tx1"/>
                                        </a:solidFill>
                                      </a:ln>
                                      <a:solidFill>
                                        <a:schemeClr val="tx1"/>
                                      </a:solidFill>
                                      <a:latin typeface="Cambria Math" panose="02040503050406030204" pitchFamily="18" charset="0"/>
                                    </a:rPr>
                                    <m:t>𝑓</m:t>
                                  </m:r>
                                </m:e>
                                <m:sub>
                                  <m:r>
                                    <a:rPr lang="en-US" altLang="zh-CN" sz="2400" b="0" i="1">
                                      <a:ln>
                                        <a:solidFill>
                                          <a:schemeClr val="tx1"/>
                                        </a:solidFill>
                                      </a:ln>
                                      <a:solidFill>
                                        <a:schemeClr val="tx1"/>
                                      </a:solidFill>
                                      <a:latin typeface="Cambria Math" panose="02040503050406030204" pitchFamily="18" charset="0"/>
                                    </a:rPr>
                                    <m:t>0</m:t>
                                  </m:r>
                                </m:sub>
                              </m:sSub>
                            </m:num>
                            <m:den>
                              <m:r>
                                <a:rPr lang="en-US" altLang="zh-CN" sz="2400" b="0" i="1" smtClean="0">
                                  <a:ln>
                                    <a:solidFill>
                                      <a:schemeClr val="tx1"/>
                                    </a:solidFill>
                                  </a:ln>
                                  <a:solidFill>
                                    <a:schemeClr val="tx1"/>
                                  </a:solidFill>
                                  <a:latin typeface="Cambria Math" panose="02040503050406030204" pitchFamily="18" charset="0"/>
                                </a:rPr>
                                <m:t>𝑄</m:t>
                              </m:r>
                            </m:den>
                          </m:f>
                        </m:e>
                      </m:box>
                    </m:oMath>
                  </m:oMathPara>
                </a14:m>
                <a:endParaRPr lang="zh-CN" altLang="en-US" sz="2800" b="0" i="1" dirty="0">
                  <a:ln>
                    <a:solidFill>
                      <a:schemeClr val="tx1"/>
                    </a:solidFill>
                  </a:ln>
                  <a:solidFill>
                    <a:schemeClr val="tx1"/>
                  </a:solidFill>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217734" y="3496450"/>
                <a:ext cx="2304256" cy="757259"/>
              </a:xfrm>
              <a:prstGeom prst="rect">
                <a:avLst/>
              </a:prstGeom>
              <a:blipFill>
                <a:blip r:embed="rId6"/>
                <a:stretch>
                  <a:fillRect/>
                </a:stretch>
              </a:blipFill>
              <a:ln>
                <a:solidFill>
                  <a:schemeClr val="bg1"/>
                </a:solidFill>
              </a:ln>
            </p:spPr>
            <p:txBody>
              <a:bodyPr/>
              <a:lstStyle/>
              <a:p>
                <a:r>
                  <a:rPr lang="zh-CN" altLang="en-US">
                    <a:noFill/>
                  </a:rPr>
                  <a:t> </a:t>
                </a:r>
              </a:p>
            </p:txBody>
          </p:sp>
        </mc:Fallback>
      </mc:AlternateContent>
      <p:sp>
        <p:nvSpPr>
          <p:cNvPr id="11" name="文本框 10"/>
          <p:cNvSpPr txBox="1"/>
          <p:nvPr/>
        </p:nvSpPr>
        <p:spPr>
          <a:xfrm>
            <a:off x="1302838" y="3608655"/>
            <a:ext cx="2160240" cy="461665"/>
          </a:xfrm>
          <a:prstGeom prst="rect">
            <a:avLst/>
          </a:prstGeom>
          <a:noFill/>
        </p:spPr>
        <p:txBody>
          <a:bodyPr wrap="square" rtlCol="0">
            <a:spAutoFit/>
          </a:bodyPr>
          <a:lstStyle/>
          <a:p>
            <a:r>
              <a:rPr lang="en-US" altLang="zh-CN" sz="2400" dirty="0">
                <a:solidFill>
                  <a:srgbClr val="0000FF"/>
                </a:solidFill>
              </a:rPr>
              <a:t>3dB</a:t>
            </a:r>
            <a:r>
              <a:rPr lang="zh-CN" altLang="en-US" sz="2400" dirty="0">
                <a:solidFill>
                  <a:srgbClr val="0000FF"/>
                </a:solidFill>
              </a:rPr>
              <a:t>带宽：</a:t>
            </a:r>
          </a:p>
        </p:txBody>
      </p:sp>
      <p:sp>
        <p:nvSpPr>
          <p:cNvPr id="12" name="文本框 11"/>
          <p:cNvSpPr txBox="1"/>
          <p:nvPr/>
        </p:nvSpPr>
        <p:spPr>
          <a:xfrm>
            <a:off x="5695326" y="3644246"/>
            <a:ext cx="720080" cy="461665"/>
          </a:xfrm>
          <a:prstGeom prst="rect">
            <a:avLst/>
          </a:prstGeom>
          <a:noFill/>
        </p:spPr>
        <p:txBody>
          <a:bodyPr wrap="square" rtlCol="0">
            <a:spAutoFit/>
          </a:bodyPr>
          <a:lstStyle/>
          <a:p>
            <a:r>
              <a:rPr lang="zh-CN" altLang="en-US" sz="2400" dirty="0"/>
              <a:t>或</a:t>
            </a:r>
          </a:p>
        </p:txBody>
      </p:sp>
      <mc:AlternateContent xmlns:mc="http://schemas.openxmlformats.org/markup-compatibility/2006" xmlns:a14="http://schemas.microsoft.com/office/drawing/2010/main">
        <mc:Choice Requires="a14">
          <p:sp>
            <p:nvSpPr>
              <p:cNvPr id="13" name="文本框 12"/>
              <p:cNvSpPr txBox="1"/>
              <p:nvPr/>
            </p:nvSpPr>
            <p:spPr>
              <a:xfrm>
                <a:off x="6668005" y="3460857"/>
                <a:ext cx="1846385" cy="75725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𝟕</m:t>
                          </m:r>
                        </m:sub>
                      </m:sSub>
                      <m:r>
                        <a:rPr lang="en-US" altLang="zh-CN" sz="2400" b="1" i="1"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𝑸</m:t>
                              </m:r>
                            </m:den>
                          </m:f>
                        </m:e>
                      </m:box>
                    </m:oMath>
                  </m:oMathPara>
                </a14:m>
                <a:endParaRPr lang="zh-CN" altLang="en-US" sz="2800" b="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668005" y="3460857"/>
                <a:ext cx="1846385" cy="75725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1156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2574"/>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滤波器</a:t>
            </a:r>
          </a:p>
        </p:txBody>
      </p:sp>
      <p:sp>
        <p:nvSpPr>
          <p:cNvPr id="3" name="内容占位符 2"/>
          <p:cNvSpPr>
            <a:spLocks noGrp="1"/>
          </p:cNvSpPr>
          <p:nvPr>
            <p:ph idx="1"/>
          </p:nvPr>
        </p:nvSpPr>
        <p:spPr>
          <a:xfrm>
            <a:off x="251520" y="1268760"/>
            <a:ext cx="8661648" cy="3254705"/>
          </a:xfrm>
        </p:spPr>
        <p:txBody>
          <a:bodyPr/>
          <a:lstStyle/>
          <a:p>
            <a:pPr>
              <a:lnSpc>
                <a:spcPts val="4000"/>
              </a:lnSpc>
            </a:pPr>
            <a:r>
              <a:rPr lang="zh-CN" altLang="en-US" sz="2800" b="1" dirty="0">
                <a:latin typeface="+mn-ea"/>
              </a:rPr>
              <a:t>按照通频带分类：低通、高通、带通、带阻；</a:t>
            </a:r>
            <a:endParaRPr lang="en-US" altLang="zh-CN" sz="2800" b="1" dirty="0">
              <a:latin typeface="+mn-ea"/>
            </a:endParaRPr>
          </a:p>
          <a:p>
            <a:pPr>
              <a:lnSpc>
                <a:spcPts val="4000"/>
              </a:lnSpc>
            </a:pPr>
            <a:r>
              <a:rPr lang="zh-CN" altLang="en-US" sz="2800" b="1" dirty="0">
                <a:latin typeface="+mn-ea"/>
              </a:rPr>
              <a:t>按材质分类：</a:t>
            </a:r>
            <a:r>
              <a:rPr lang="en-US" altLang="zh-CN" sz="2800" b="1" dirty="0">
                <a:latin typeface="+mn-ea"/>
              </a:rPr>
              <a:t>LC</a:t>
            </a:r>
            <a:r>
              <a:rPr lang="zh-CN" altLang="en-US" sz="2800" b="1" dirty="0">
                <a:latin typeface="+mn-ea"/>
              </a:rPr>
              <a:t>滤波器、石英晶体滤波器、声表面波滤波器、腔体滤波器等；</a:t>
            </a:r>
            <a:endParaRPr lang="en-US" altLang="zh-CN" sz="2800" b="1" dirty="0">
              <a:latin typeface="+mn-ea"/>
            </a:endParaRPr>
          </a:p>
          <a:p>
            <a:pPr marL="0" indent="0">
              <a:buNone/>
            </a:pPr>
            <a:endParaRPr lang="en-US" altLang="zh-CN" sz="2800" b="1" dirty="0">
              <a:latin typeface="+mn-ea"/>
            </a:endParaRPr>
          </a:p>
          <a:p>
            <a:endParaRPr lang="zh-CN" altLang="en-US" dirty="0"/>
          </a:p>
        </p:txBody>
      </p:sp>
    </p:spTree>
    <p:extLst>
      <p:ext uri="{BB962C8B-B14F-4D97-AF65-F5344CB8AC3E}">
        <p14:creationId xmlns:p14="http://schemas.microsoft.com/office/powerpoint/2010/main" val="1593967062"/>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8" name="Rectangle 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941" y="1154077"/>
            <a:ext cx="3693335" cy="219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2"/>
          <p:cNvSpPr>
            <a:spLocks noChangeArrowheads="1"/>
          </p:cNvSpPr>
          <p:nvPr/>
        </p:nvSpPr>
        <p:spPr bwMode="auto">
          <a:xfrm>
            <a:off x="416169" y="129719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求：</a:t>
            </a:r>
          </a:p>
        </p:txBody>
      </p:sp>
      <mc:AlternateContent xmlns:mc="http://schemas.openxmlformats.org/markup-compatibility/2006" xmlns:a14="http://schemas.microsoft.com/office/drawing/2010/main">
        <mc:Choice Requires="a14">
          <p:sp>
            <p:nvSpPr>
              <p:cNvPr id="31757" name="Rectangle 13"/>
              <p:cNvSpPr>
                <a:spLocks noChangeArrowheads="1"/>
              </p:cNvSpPr>
              <p:nvPr/>
            </p:nvSpPr>
            <p:spPr bwMode="auto">
              <a:xfrm>
                <a:off x="1043285" y="1284094"/>
                <a:ext cx="288726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a:latin typeface="楷体_GB2312" pitchFamily="1" charset="-122"/>
                  </a:rPr>
                  <a:t>(1)</a:t>
                </a:r>
                <a:r>
                  <a:rPr lang="zh-CN" altLang="zh-CN" sz="2400" b="1" dirty="0"/>
                  <a:t>回路谐振频率</a:t>
                </a:r>
                <a14:m>
                  <m:oMath xmlns:m="http://schemas.openxmlformats.org/officeDocument/2006/math">
                    <m:sSub>
                      <m:sSubPr>
                        <m:ctrlPr>
                          <a:rPr lang="en-US" altLang="zh-CN" sz="2400" b="1" i="1" dirty="0" smtClean="0">
                            <a:latin typeface="Cambria Math" panose="02040503050406030204" pitchFamily="18" charset="0"/>
                          </a:rPr>
                        </m:ctrlPr>
                      </m:sSubPr>
                      <m:e>
                        <m:r>
                          <a:rPr lang="zh-CN" altLang="en-US" sz="2400" b="1" i="1" dirty="0" smtClean="0">
                            <a:latin typeface="Cambria Math" panose="02040503050406030204" pitchFamily="18" charset="0"/>
                          </a:rPr>
                          <m:t>𝝎</m:t>
                        </m:r>
                      </m:e>
                      <m:sub>
                        <m:r>
                          <a:rPr lang="en-US" altLang="zh-CN" sz="2400" b="1" i="1" dirty="0" smtClean="0">
                            <a:latin typeface="Cambria Math" panose="02040503050406030204" pitchFamily="18" charset="0"/>
                          </a:rPr>
                          <m:t>𝟎</m:t>
                        </m:r>
                      </m:sub>
                    </m:sSub>
                  </m:oMath>
                </a14:m>
                <a:endParaRPr lang="zh-CN" altLang="zh-CN" sz="2400" b="1" dirty="0"/>
              </a:p>
            </p:txBody>
          </p:sp>
        </mc:Choice>
        <mc:Fallback xmlns="">
          <p:sp>
            <p:nvSpPr>
              <p:cNvPr id="31757" name="Rectangle 13"/>
              <p:cNvSpPr>
                <a:spLocks noRot="1" noChangeAspect="1" noMove="1" noResize="1" noEditPoints="1" noAdjustHandles="1" noChangeArrowheads="1" noChangeShapeType="1" noTextEdit="1"/>
              </p:cNvSpPr>
              <p:nvPr/>
            </p:nvSpPr>
            <p:spPr bwMode="auto">
              <a:xfrm>
                <a:off x="1043285" y="1284094"/>
                <a:ext cx="2887265" cy="461665"/>
              </a:xfrm>
              <a:prstGeom prst="rect">
                <a:avLst/>
              </a:prstGeom>
              <a:blipFill rotWithShape="0">
                <a:blip r:embed="rId3"/>
                <a:stretch>
                  <a:fillRect l="-3165" t="-14667"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8" name="Rectangle 14"/>
              <p:cNvSpPr>
                <a:spLocks noChangeArrowheads="1"/>
              </p:cNvSpPr>
              <p:nvPr/>
            </p:nvSpPr>
            <p:spPr bwMode="auto">
              <a:xfrm>
                <a:off x="1043285" y="1742884"/>
                <a:ext cx="3398623"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a:latin typeface="楷体_GB2312" pitchFamily="1" charset="-122"/>
                  </a:rPr>
                  <a:t>(2)</a:t>
                </a:r>
                <a:r>
                  <a:rPr lang="zh-CN" altLang="zh-CN" sz="2400" b="1" dirty="0">
                    <a:latin typeface="Times New Roman" panose="02020603050405020304" pitchFamily="18" charset="0"/>
                    <a:cs typeface="Times New Roman" panose="02020603050405020304" pitchFamily="18" charset="0"/>
                  </a:rPr>
                  <a:t>回路3dB带宽</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𝑩𝑾</m:t>
                        </m:r>
                      </m:e>
                      <m:sub>
                        <m:r>
                          <a:rPr lang="en-US" altLang="zh-CN" sz="2400" b="1" i="1" dirty="0" smtClean="0">
                            <a:latin typeface="Cambria Math" panose="02040503050406030204" pitchFamily="18" charset="0"/>
                          </a:rPr>
                          <m:t>𝟑</m:t>
                        </m:r>
                        <m:r>
                          <a:rPr lang="en-US" altLang="zh-CN" sz="2400" b="1" i="1" dirty="0">
                            <a:latin typeface="Cambria Math" panose="02040503050406030204" pitchFamily="18" charset="0"/>
                          </a:rPr>
                          <m:t>𝒅𝑩</m:t>
                        </m:r>
                      </m:sub>
                    </m:sSub>
                  </m:oMath>
                </a14:m>
                <a:endParaRPr lang="zh-CN" altLang="zh-CN" sz="2400" b="1" dirty="0"/>
              </a:p>
            </p:txBody>
          </p:sp>
        </mc:Choice>
        <mc:Fallback xmlns="">
          <p:sp>
            <p:nvSpPr>
              <p:cNvPr id="31758" name="Rectangle 14"/>
              <p:cNvSpPr>
                <a:spLocks noRot="1" noChangeAspect="1" noMove="1" noResize="1" noEditPoints="1" noAdjustHandles="1" noChangeArrowheads="1" noChangeShapeType="1" noTextEdit="1"/>
              </p:cNvSpPr>
              <p:nvPr/>
            </p:nvSpPr>
            <p:spPr bwMode="auto">
              <a:xfrm>
                <a:off x="1043285" y="1742884"/>
                <a:ext cx="3398623" cy="461665"/>
              </a:xfrm>
              <a:prstGeom prst="rect">
                <a:avLst/>
              </a:prstGeom>
              <a:blipFill rotWithShape="0">
                <a:blip r:embed="rId4"/>
                <a:stretch>
                  <a:fillRect l="-2688" t="-14474"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1760"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2"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4" name="Rectangle 2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381000" y="222250"/>
                <a:ext cx="8610600" cy="1015663"/>
              </a:xfrm>
              <a:prstGeom prst="rect">
                <a:avLst/>
              </a:prstGeom>
              <a:noFill/>
            </p:spPr>
            <p:txBody>
              <a:bodyPr wrap="square" rtlCol="0">
                <a:spAutoFit/>
              </a:bodyPr>
              <a:lstStyle/>
              <a:p>
                <a:pPr>
                  <a:lnSpc>
                    <a:spcPts val="3600"/>
                  </a:lnSpc>
                </a:pPr>
                <a:r>
                  <a:rPr lang="zh-CN" altLang="en-US" sz="2400" b="1" dirty="0">
                    <a:solidFill>
                      <a:srgbClr val="0000FF"/>
                    </a:solidFill>
                  </a:rPr>
                  <a:t>例：</a:t>
                </a:r>
                <a:r>
                  <a:rPr lang="zh-CN" altLang="zh-CN" sz="2400" b="1" dirty="0"/>
                  <a:t>并联谐振回路均无损</a:t>
                </a:r>
                <a:r>
                  <a:rPr lang="zh-CN" altLang="en-US" sz="2400" b="1" dirty="0"/>
                  <a:t>耗</a:t>
                </a:r>
                <a14:m>
                  <m:oMath xmlns:m="http://schemas.openxmlformats.org/officeDocument/2006/math">
                    <m:r>
                      <a:rPr lang="en-US" altLang="zh-CN" sz="2400" b="1" i="1" dirty="0">
                        <a:latin typeface="Cambria Math" panose="02040503050406030204" pitchFamily="18" charset="0"/>
                      </a:rPr>
                      <m:t>𝑳</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𝟏𝟎</m:t>
                    </m:r>
                    <m:r>
                      <a:rPr lang="zh-CN" altLang="en-US" sz="2400" b="1" i="1" dirty="0">
                        <a:latin typeface="Cambria Math" panose="02040503050406030204" pitchFamily="18" charset="0"/>
                      </a:rPr>
                      <m:t>𝝁</m:t>
                    </m:r>
                    <m:r>
                      <a:rPr lang="en-US" altLang="zh-CN" sz="2400" b="1" i="1" dirty="0">
                        <a:latin typeface="Cambria Math" panose="02040503050406030204" pitchFamily="18" charset="0"/>
                      </a:rPr>
                      <m:t>𝑯</m:t>
                    </m:r>
                  </m:oMath>
                </a14:m>
                <a:r>
                  <a:rPr lang="zh-CN" altLang="en-US" sz="2400" b="1" dirty="0"/>
                  <a:t>，</a:t>
                </a:r>
                <a14:m>
                  <m:oMath xmlns:m="http://schemas.openxmlformats.org/officeDocument/2006/math">
                    <m:r>
                      <a:rPr lang="en-US" altLang="zh-CN" sz="2400" b="1" i="1" dirty="0">
                        <a:latin typeface="Cambria Math" panose="02040503050406030204" pitchFamily="18" charset="0"/>
                      </a:rPr>
                      <m:t>𝑪</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𝟑𝟎𝟎</m:t>
                    </m:r>
                    <m:r>
                      <a:rPr lang="en-US" altLang="zh-CN" sz="2400" b="1" i="1" dirty="0">
                        <a:latin typeface="Cambria Math" panose="02040503050406030204" pitchFamily="18" charset="0"/>
                      </a:rPr>
                      <m:t>𝒑𝑭</m:t>
                    </m:r>
                  </m:oMath>
                </a14:m>
                <a:r>
                  <a:rPr lang="zh-CN" altLang="en-US" sz="2400" b="1" dirty="0"/>
                  <a:t>，负载电阻</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a:latin typeface="Cambria Math" panose="02040503050406030204" pitchFamily="18" charset="0"/>
                          </a:rPr>
                          <m:t>𝑹</m:t>
                        </m:r>
                      </m:e>
                      <m:sub>
                        <m:r>
                          <a:rPr lang="en-US" altLang="zh-CN" sz="2400" b="1" i="1" dirty="0">
                            <a:latin typeface="Cambria Math" panose="02040503050406030204" pitchFamily="18" charset="0"/>
                          </a:rPr>
                          <m:t>𝑳</m:t>
                        </m:r>
                      </m:sub>
                    </m:sSub>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smtClean="0">
                        <a:latin typeface="Cambria Math" panose="02040503050406030204" pitchFamily="18" charset="0"/>
                      </a:rPr>
                      <m:t>𝒌</m:t>
                    </m:r>
                    <m:r>
                      <a:rPr lang="el-GR" altLang="zh-CN" sz="2400" b="1" i="1" dirty="0">
                        <a:latin typeface="Cambria Math" panose="02040503050406030204" pitchFamily="18" charset="0"/>
                      </a:rPr>
                      <m:t>𝜴</m:t>
                    </m:r>
                  </m:oMath>
                </a14:m>
                <a:r>
                  <a:rPr lang="en-US" altLang="zh-CN" sz="2400" b="1" dirty="0"/>
                  <a:t>,</a:t>
                </a:r>
                <a:r>
                  <a:rPr lang="zh-CN" altLang="en-US" sz="2400" b="1" dirty="0"/>
                  <a:t>如图所示：</a:t>
                </a:r>
                <a:endParaRPr lang="en-US" altLang="zh-CN" sz="24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381000" y="222250"/>
                <a:ext cx="8610600" cy="1015663"/>
              </a:xfrm>
              <a:prstGeom prst="rect">
                <a:avLst/>
              </a:prstGeom>
              <a:blipFill rotWithShape="0">
                <a:blip r:embed="rId5"/>
                <a:stretch>
                  <a:fillRect l="-1133" t="-2395" r="-992" b="-8383"/>
                </a:stretch>
              </a:blipFill>
            </p:spPr>
            <p:txBody>
              <a:bodyPr/>
              <a:lstStyle/>
              <a:p>
                <a:r>
                  <a:rPr lang="zh-CN" altLang="en-US">
                    <a:noFill/>
                  </a:rPr>
                  <a:t> </a:t>
                </a:r>
              </a:p>
            </p:txBody>
          </p:sp>
        </mc:Fallback>
      </mc:AlternateContent>
      <p:sp>
        <p:nvSpPr>
          <p:cNvPr id="25" name="Rectangle 12"/>
          <p:cNvSpPr>
            <a:spLocks noChangeArrowheads="1"/>
          </p:cNvSpPr>
          <p:nvPr/>
        </p:nvSpPr>
        <p:spPr bwMode="auto">
          <a:xfrm>
            <a:off x="416168" y="258345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解</a:t>
            </a:r>
            <a:r>
              <a:rPr lang="zh-CN" altLang="zh-CN" sz="2400" b="1" dirty="0"/>
              <a:t>：</a:t>
            </a:r>
          </a:p>
        </p:txBody>
      </p:sp>
      <p:sp>
        <p:nvSpPr>
          <p:cNvPr id="6" name="矩形 5"/>
          <p:cNvSpPr/>
          <p:nvPr/>
        </p:nvSpPr>
        <p:spPr>
          <a:xfrm>
            <a:off x="381000" y="3038171"/>
            <a:ext cx="1415772" cy="461665"/>
          </a:xfrm>
          <a:prstGeom prst="rect">
            <a:avLst/>
          </a:prstGeom>
        </p:spPr>
        <p:txBody>
          <a:bodyPr wrap="none">
            <a:spAutoFit/>
          </a:bodyPr>
          <a:lstStyle/>
          <a:p>
            <a:r>
              <a:rPr lang="zh-CN" altLang="zh-CN" sz="2400" b="1" dirty="0">
                <a:solidFill>
                  <a:srgbClr val="0000FF"/>
                </a:solidFill>
              </a:rPr>
              <a:t>谐振频率</a:t>
            </a:r>
          </a:p>
        </p:txBody>
      </p:sp>
      <mc:AlternateContent xmlns:mc="http://schemas.openxmlformats.org/markup-compatibility/2006" xmlns:a14="http://schemas.microsoft.com/office/drawing/2010/main">
        <mc:Choice Requires="a14">
          <p:sp>
            <p:nvSpPr>
              <p:cNvPr id="34" name="文本框 33"/>
              <p:cNvSpPr txBox="1"/>
              <p:nvPr/>
            </p:nvSpPr>
            <p:spPr>
              <a:xfrm>
                <a:off x="381000" y="3455449"/>
                <a:ext cx="8763000" cy="7629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m:rPr>
                                  <m:sty m:val="p"/>
                                </m:rPr>
                                <a:rPr lang="en-US" altLang="zh-CN" sz="2400" b="1" i="1">
                                  <a:latin typeface="Cambria Math" panose="02040503050406030204" pitchFamily="18" charset="0"/>
                                </a:rPr>
                                <m:t>LC</m:t>
                              </m:r>
                            </m:e>
                          </m:rad>
                        </m:den>
                      </m:f>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a:rPr lang="en-US" altLang="zh-CN" sz="2400" b="1" i="1">
                                  <a:latin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𝟑𝟎𝟎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𝟏𝟐</m:t>
                                  </m:r>
                                </m:sup>
                              </m:sSup>
                            </m:e>
                          </m:rad>
                        </m:den>
                      </m:f>
                      <m:r>
                        <a:rPr lang="en-US" altLang="zh-CN" sz="2400" b="1" i="1">
                          <a:latin typeface="Cambria Math" panose="02040503050406030204" pitchFamily="18" charset="0"/>
                        </a:rPr>
                        <m:t>=</m:t>
                      </m:r>
                      <m:r>
                        <a:rPr lang="en-US" altLang="zh-CN" sz="2400" b="1" i="1">
                          <a:latin typeface="Cambria Math" panose="02040503050406030204" pitchFamily="18" charset="0"/>
                        </a:rPr>
                        <m:t>𝟏𝟖</m:t>
                      </m:r>
                      <m:r>
                        <a:rPr lang="en-US" altLang="zh-CN" sz="2400" b="1" i="1">
                          <a:latin typeface="Cambria Math" panose="02040503050406030204" pitchFamily="18" charset="0"/>
                        </a:rPr>
                        <m:t>.</m:t>
                      </m:r>
                      <m:r>
                        <a:rPr lang="en-US" altLang="zh-CN" sz="2400" b="1" i="1">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𝟔</m:t>
                          </m:r>
                        </m:sup>
                      </m:sSup>
                      <m:r>
                        <m:rPr>
                          <m:sty m:val="p"/>
                        </m:rPr>
                        <a:rPr lang="en-US" altLang="zh-CN" sz="2400" b="1" i="1">
                          <a:latin typeface="Cambria Math" panose="02040503050406030204" pitchFamily="18" charset="0"/>
                          <a:ea typeface="Cambria Math" panose="02040503050406030204" pitchFamily="18" charset="0"/>
                        </a:rPr>
                        <m:t>rad</m:t>
                      </m:r>
                      <m:r>
                        <a:rPr lang="en-US" altLang="zh-CN" sz="2400" b="1" i="1">
                          <a:latin typeface="Cambria Math" panose="02040503050406030204" pitchFamily="18" charset="0"/>
                          <a:ea typeface="Cambria Math" panose="02040503050406030204" pitchFamily="18" charset="0"/>
                        </a:rPr>
                        <m:t>/</m:t>
                      </m:r>
                      <m:r>
                        <m:rPr>
                          <m:sty m:val="p"/>
                        </m:rPr>
                        <a:rPr lang="en-US" altLang="zh-CN" sz="2400" b="1" i="1">
                          <a:latin typeface="Cambria Math" panose="02040503050406030204" pitchFamily="18" charset="0"/>
                          <a:ea typeface="Cambria Math" panose="02040503050406030204" pitchFamily="18" charset="0"/>
                        </a:rPr>
                        <m:t>s</m:t>
                      </m:r>
                    </m:oMath>
                  </m:oMathPara>
                </a14:m>
                <a:endParaRPr lang="zh-CN" altLang="en-US" sz="2400" b="1" dirty="0"/>
              </a:p>
            </p:txBody>
          </p:sp>
        </mc:Choice>
        <mc:Fallback xmlns="">
          <p:sp>
            <p:nvSpPr>
              <p:cNvPr id="34" name="文本框 33"/>
              <p:cNvSpPr txBox="1">
                <a:spLocks noRot="1" noChangeAspect="1" noMove="1" noResize="1" noEditPoints="1" noAdjustHandles="1" noChangeArrowheads="1" noChangeShapeType="1" noTextEdit="1"/>
              </p:cNvSpPr>
              <p:nvPr/>
            </p:nvSpPr>
            <p:spPr>
              <a:xfrm>
                <a:off x="381000" y="3455449"/>
                <a:ext cx="8763000" cy="762966"/>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72207" y="4439333"/>
                <a:ext cx="3200400" cy="638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𝟐</m:t>
                          </m:r>
                          <m:r>
                            <a:rPr lang="zh-CN" altLang="en-US" sz="2400" b="1" i="1" smtClean="0">
                              <a:latin typeface="Cambria Math" panose="02040503050406030204" pitchFamily="18" charset="0"/>
                            </a:rPr>
                            <m:t>𝝅</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𝑴𝑯𝒛</m:t>
                      </m:r>
                    </m:oMath>
                  </m:oMathPara>
                </a14:m>
                <a:endParaRPr lang="zh-CN" altLang="en-US" sz="2400" b="1" dirty="0"/>
              </a:p>
            </p:txBody>
          </p:sp>
        </mc:Choice>
        <mc:Fallback xmlns="">
          <p:sp>
            <p:nvSpPr>
              <p:cNvPr id="36" name="文本框 35"/>
              <p:cNvSpPr txBox="1">
                <a:spLocks noRot="1" noChangeAspect="1" noMove="1" noResize="1" noEditPoints="1" noAdjustHandles="1" noChangeArrowheads="1" noChangeShapeType="1" noTextEdit="1"/>
              </p:cNvSpPr>
              <p:nvPr/>
            </p:nvSpPr>
            <p:spPr>
              <a:xfrm>
                <a:off x="372207" y="4439333"/>
                <a:ext cx="3200400" cy="638123"/>
              </a:xfrm>
              <a:prstGeom prst="rect">
                <a:avLst/>
              </a:prstGeom>
              <a:blipFill rotWithShape="0">
                <a:blip r:embed="rId7"/>
                <a:stretch>
                  <a:fillRect/>
                </a:stretch>
              </a:blipFill>
            </p:spPr>
            <p:txBody>
              <a:bodyPr/>
              <a:lstStyle/>
              <a:p>
                <a:r>
                  <a:rPr lang="zh-CN" altLang="en-US">
                    <a:noFill/>
                  </a:rPr>
                  <a:t> </a:t>
                </a:r>
              </a:p>
            </p:txBody>
          </p:sp>
        </mc:Fallback>
      </mc:AlternateContent>
      <p:sp>
        <p:nvSpPr>
          <p:cNvPr id="3" name="文本框 2"/>
          <p:cNvSpPr txBox="1"/>
          <p:nvPr/>
        </p:nvSpPr>
        <p:spPr>
          <a:xfrm>
            <a:off x="-128773" y="3626296"/>
            <a:ext cx="1001960" cy="461665"/>
          </a:xfrm>
          <a:prstGeom prst="rect">
            <a:avLst/>
          </a:prstGeom>
          <a:noFill/>
        </p:spPr>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0659607"/>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FB84E29-E3AE-405A-9DDD-DE87CDFACF95}" type="slidenum">
              <a:rPr lang="en-US" altLang="zh-CN" smtClean="0"/>
              <a:pPr/>
              <a:t>24</a:t>
            </a:fld>
            <a:endParaRPr lang="en-US" altLang="zh-CN"/>
          </a:p>
        </p:txBody>
      </p:sp>
      <mc:AlternateContent xmlns:mc="http://schemas.openxmlformats.org/markup-compatibility/2006" xmlns:a14="http://schemas.microsoft.com/office/drawing/2010/main">
        <mc:Choice Requires="a14">
          <p:sp>
            <p:nvSpPr>
              <p:cNvPr id="5" name="矩形 4"/>
              <p:cNvSpPr/>
              <p:nvPr/>
            </p:nvSpPr>
            <p:spPr>
              <a:xfrm>
                <a:off x="1219200" y="2749714"/>
                <a:ext cx="5612690" cy="89800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𝑩𝑾</m:t>
                          </m:r>
                        </m:e>
                        <m:sub>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𝒅𝑩</m:t>
                          </m:r>
                        </m:sub>
                      </m:sSub>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𝑸</m:t>
                                  </m:r>
                                </m:e>
                                <m:sub>
                                  <m:r>
                                    <a:rPr lang="en-US" altLang="zh-CN" sz="2400" b="1" i="1">
                                      <a:latin typeface="Cambria Math" panose="02040503050406030204" pitchFamily="18" charset="0"/>
                                    </a:rPr>
                                    <m:t>𝒆</m:t>
                                  </m:r>
                                </m:sub>
                              </m:sSub>
                            </m:den>
                          </m:f>
                        </m:e>
                      </m:box>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num>
                            <m:den>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r>
                            <a:rPr lang="en-US" altLang="zh-CN" sz="2400" b="1" i="1" smtClean="0">
                              <a:latin typeface="Cambria Math" panose="02040503050406030204" pitchFamily="18" charset="0"/>
                            </a:rPr>
                            <m:t>𝒌𝑯𝒛</m:t>
                          </m:r>
                        </m:e>
                      </m:box>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1219200" y="2749714"/>
                <a:ext cx="5612690" cy="898003"/>
              </a:xfrm>
              <a:prstGeom prst="rect">
                <a:avLst/>
              </a:prstGeom>
              <a:blipFill rotWithShape="0">
                <a:blip r:embed="rId2"/>
                <a:stretch>
                  <a:fillRect/>
                </a:stretch>
              </a:blipFill>
            </p:spPr>
            <p:txBody>
              <a:bodyPr/>
              <a:lstStyle/>
              <a:p>
                <a:r>
                  <a:rPr lang="zh-CN" altLang="en-US">
                    <a:noFill/>
                  </a:rPr>
                  <a:t> </a:t>
                </a:r>
              </a:p>
            </p:txBody>
          </p:sp>
        </mc:Fallback>
      </mc:AlternateContent>
      <p:sp>
        <p:nvSpPr>
          <p:cNvPr id="7" name="文本框 6"/>
          <p:cNvSpPr txBox="1"/>
          <p:nvPr/>
        </p:nvSpPr>
        <p:spPr>
          <a:xfrm>
            <a:off x="228600" y="838200"/>
            <a:ext cx="7772400" cy="461665"/>
          </a:xfrm>
          <a:prstGeom prst="rect">
            <a:avLst/>
          </a:prstGeom>
          <a:noFill/>
        </p:spPr>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）回路空载</a:t>
            </a:r>
            <a:r>
              <a:rPr lang="en-US" altLang="zh-CN" sz="2400" b="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，故有载为</a:t>
            </a:r>
          </a:p>
        </p:txBody>
      </p:sp>
      <mc:AlternateContent xmlns:mc="http://schemas.openxmlformats.org/markup-compatibility/2006" xmlns:a14="http://schemas.microsoft.com/office/drawing/2010/main">
        <mc:Choice Requires="a14">
          <p:sp>
            <p:nvSpPr>
              <p:cNvPr id="11" name="文本框 10"/>
              <p:cNvSpPr txBox="1"/>
              <p:nvPr/>
            </p:nvSpPr>
            <p:spPr>
              <a:xfrm>
                <a:off x="1234289" y="1615185"/>
                <a:ext cx="6324600" cy="81272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𝑸</m:t>
                          </m:r>
                        </m:e>
                        <m:sub>
                          <m:r>
                            <a:rPr lang="en-US" altLang="zh-CN" sz="2400" b="1" i="1" smtClean="0">
                              <a:latin typeface="Cambria Math" panose="02040503050406030204" pitchFamily="18" charset="0"/>
                            </a:rPr>
                            <m:t>𝒆</m:t>
                          </m:r>
                        </m:sub>
                      </m:sSub>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R</m:t>
                              </m:r>
                            </m:e>
                            <m:sub>
                              <m:r>
                                <a:rPr lang="en-US" altLang="zh-CN" sz="2400" b="1" i="1" smtClean="0">
                                  <a:latin typeface="Cambria Math" panose="02040503050406030204" pitchFamily="18" charset="0"/>
                                </a:rPr>
                                <m:t>𝑳</m:t>
                              </m:r>
                            </m:sub>
                          </m:sSub>
                        </m:num>
                        <m:den>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𝑳</m:t>
                          </m:r>
                        </m:den>
                      </m:f>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𝟑</m:t>
                              </m:r>
                            </m:sup>
                          </m:sSup>
                        </m:num>
                        <m:den>
                          <m:r>
                            <a:rPr lang="en-US" altLang="zh-CN" sz="2400" b="1" i="1" smtClean="0">
                              <a:latin typeface="Cambria Math" panose="02040503050406030204" pitchFamily="18" charset="0"/>
                            </a:rPr>
                            <m:t>𝟏𝟖</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𝟔</m:t>
                              </m:r>
                            </m:sup>
                          </m:sSup>
                        </m:den>
                      </m:f>
                      <m:r>
                        <a:rPr lang="en-US" altLang="zh-CN" sz="2400" b="1" i="1">
                          <a:latin typeface="Cambria Math" panose="02040503050406030204" pitchFamily="18" charset="0"/>
                        </a:rPr>
                        <m:t>=</m:t>
                      </m:r>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oMath>
                  </m:oMathPara>
                </a14:m>
                <a:endParaRPr lang="zh-CN" altLang="en-US" sz="24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234289" y="1615185"/>
                <a:ext cx="6324600" cy="81272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6144244"/>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539750" y="620713"/>
            <a:ext cx="8496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800" b="1" dirty="0">
                <a:latin typeface="Times New Roman" panose="02020603050405020304" pitchFamily="18" charset="0"/>
                <a:cs typeface="Times New Roman" panose="02020603050405020304" pitchFamily="18" charset="0"/>
              </a:rPr>
              <a:t>例：</a:t>
            </a:r>
            <a:r>
              <a:rPr lang="zh-CN" altLang="zh-CN" sz="2800" b="1" dirty="0">
                <a:latin typeface="Times New Roman" panose="02020603050405020304" pitchFamily="18" charset="0"/>
                <a:cs typeface="Times New Roman" panose="02020603050405020304" pitchFamily="18" charset="0"/>
              </a:rPr>
              <a:t>给定并联谐振回路的中心频率</a:t>
            </a:r>
            <a:r>
              <a:rPr lang="en-US" altLang="zh-CN" sz="2800" b="1" dirty="0">
                <a:latin typeface="Times New Roman" panose="02020603050405020304" pitchFamily="18" charset="0"/>
                <a:cs typeface="Times New Roman" panose="02020603050405020304" pitchFamily="18" charset="0"/>
              </a:rPr>
              <a:t>f</a:t>
            </a:r>
            <a:r>
              <a:rPr lang="en-US" altLang="zh-CN" sz="2800" b="1" baseline="-25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=640kHz</a:t>
            </a:r>
            <a:r>
              <a:rPr lang="zh-CN" altLang="zh-CN" sz="2800" b="1" dirty="0">
                <a:latin typeface="Times New Roman" panose="02020603050405020304" pitchFamily="18" charset="0"/>
                <a:cs typeface="Times New Roman" panose="02020603050405020304" pitchFamily="18" charset="0"/>
              </a:rPr>
              <a:t> ，要求在偏离谐振频率</a:t>
            </a:r>
            <a:r>
              <a:rPr lang="en-US" altLang="zh-CN" sz="2800" b="1" dirty="0">
                <a:latin typeface="Times New Roman" panose="02020603050405020304" pitchFamily="18" charset="0"/>
                <a:cs typeface="Times New Roman" panose="02020603050405020304" pitchFamily="18" charset="0"/>
              </a:rPr>
              <a:t>±100kHz</a:t>
            </a:r>
            <a:r>
              <a:rPr lang="zh-CN" altLang="zh-CN" sz="2800" b="1" dirty="0">
                <a:latin typeface="Times New Roman" panose="02020603050405020304" pitchFamily="18" charset="0"/>
                <a:cs typeface="Times New Roman" panose="02020603050405020304" pitchFamily="18" charset="0"/>
              </a:rPr>
              <a:t>  处衰减 </a:t>
            </a:r>
            <a:r>
              <a:rPr lang="en-US" altLang="zh-CN" sz="2800" b="1" dirty="0">
                <a:latin typeface="Times New Roman" panose="02020603050405020304" pitchFamily="18" charset="0"/>
                <a:cs typeface="Times New Roman" panose="02020603050405020304" pitchFamily="18" charset="0"/>
              </a:rPr>
              <a:t>S=-16dB</a:t>
            </a:r>
            <a:r>
              <a:rPr lang="zh-CN" altLang="en-US"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求回路Q值，通频带</a:t>
            </a:r>
            <a:r>
              <a:rPr lang="en-US" altLang="zh-CN" sz="2800" b="1" dirty="0">
                <a:latin typeface="Times New Roman" panose="02020603050405020304" pitchFamily="18" charset="0"/>
                <a:cs typeface="Times New Roman" panose="02020603050405020304" pitchFamily="18" charset="0"/>
              </a:rPr>
              <a:t>BW</a:t>
            </a:r>
            <a:r>
              <a:rPr lang="en-US" altLang="zh-CN" sz="2800" b="1" baseline="-25000" dirty="0">
                <a:latin typeface="Times New Roman" panose="02020603050405020304" pitchFamily="18" charset="0"/>
                <a:cs typeface="Times New Roman" panose="02020603050405020304" pitchFamily="18" charset="0"/>
              </a:rPr>
              <a:t>3dB</a:t>
            </a:r>
            <a:r>
              <a:rPr lang="zh-CN" altLang="zh-CN" sz="2800" b="1" dirty="0">
                <a:latin typeface="Times New Roman" panose="02020603050405020304" pitchFamily="18" charset="0"/>
                <a:cs typeface="Times New Roman" panose="02020603050405020304" pitchFamily="18" charset="0"/>
              </a:rPr>
              <a:t> </a:t>
            </a:r>
            <a:r>
              <a:rPr lang="zh-CN" altLang="zh-CN" sz="2800" b="1" dirty="0"/>
              <a:t>。   </a:t>
            </a:r>
          </a:p>
        </p:txBody>
      </p:sp>
      <p:sp>
        <p:nvSpPr>
          <p:cNvPr id="40968" name="Rectangle 8"/>
          <p:cNvSpPr>
            <a:spLocks noChangeArrowheads="1"/>
          </p:cNvSpPr>
          <p:nvPr/>
        </p:nvSpPr>
        <p:spPr bwMode="auto">
          <a:xfrm>
            <a:off x="539750" y="24923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解：</a:t>
            </a:r>
          </a:p>
        </p:txBody>
      </p:sp>
      <p:sp>
        <p:nvSpPr>
          <p:cNvPr id="40969" name="Rectangle 9"/>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2" name="Rectangle 12"/>
          <p:cNvSpPr>
            <a:spLocks noChangeArrowheads="1"/>
          </p:cNvSpPr>
          <p:nvPr/>
        </p:nvSpPr>
        <p:spPr bwMode="auto">
          <a:xfrm>
            <a:off x="395288" y="5661025"/>
            <a:ext cx="644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则</a:t>
            </a:r>
            <a:r>
              <a:rPr lang="zh-CN" altLang="zh-CN" sz="2800" dirty="0"/>
              <a:t> </a:t>
            </a:r>
          </a:p>
        </p:txBody>
      </p:sp>
      <p:sp>
        <p:nvSpPr>
          <p:cNvPr id="40973" name="Rectangle 13"/>
          <p:cNvSpPr>
            <a:spLocks noChangeArrowheads="1"/>
          </p:cNvSpPr>
          <p:nvPr/>
        </p:nvSpPr>
        <p:spPr bwMode="auto">
          <a:xfrm>
            <a:off x="539750" y="4741235"/>
            <a:ext cx="173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得</a:t>
            </a:r>
            <a:r>
              <a:rPr lang="en-US" altLang="zh-CN" sz="2800" b="1" dirty="0"/>
              <a:t>   </a:t>
            </a:r>
            <a:r>
              <a:rPr lang="en-US" altLang="zh-CN" sz="2800" b="1" i="1" dirty="0">
                <a:latin typeface="Times New Roman" panose="02020603050405020304" pitchFamily="18" charset="0"/>
                <a:cs typeface="Times New Roman" panose="02020603050405020304" pitchFamily="18" charset="0"/>
              </a:rPr>
              <a:t>Q=20</a:t>
            </a:r>
            <a:endParaRPr lang="zh-CN" altLang="zh-CN" sz="2800" b="1" i="1" dirty="0">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473869" y="3946852"/>
            <a:ext cx="5721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latin typeface="Times New Roman" panose="02020603050405020304" pitchFamily="18" charset="0"/>
                <a:ea typeface="+mn-ea"/>
                <a:cs typeface="Times New Roman" panose="02020603050405020304" pitchFamily="18" charset="0"/>
              </a:rPr>
              <a:t>将</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f</a:t>
            </a:r>
            <a:r>
              <a:rPr lang="en-US" altLang="zh-CN" sz="2800" b="1" i="1" baseline="-25000" dirty="0">
                <a:latin typeface="Times New Roman" panose="02020603050405020304" pitchFamily="18" charset="0"/>
                <a:ea typeface="+mn-ea"/>
                <a:cs typeface="Times New Roman" panose="02020603050405020304" pitchFamily="18" charset="0"/>
              </a:rPr>
              <a:t>0</a:t>
            </a:r>
            <a:r>
              <a:rPr lang="en-US" altLang="zh-CN" sz="2800" b="1" i="1" dirty="0">
                <a:latin typeface="Times New Roman" panose="02020603050405020304" pitchFamily="18" charset="0"/>
                <a:ea typeface="+mn-ea"/>
                <a:cs typeface="Times New Roman" panose="02020603050405020304" pitchFamily="18" charset="0"/>
              </a:rPr>
              <a:t>=640kHz </a:t>
            </a:r>
            <a:r>
              <a:rPr lang="zh-CN" altLang="zh-CN" sz="2800" b="1" dirty="0">
                <a:latin typeface="Times New Roman" panose="02020603050405020304" pitchFamily="18" charset="0"/>
                <a:ea typeface="+mn-ea"/>
                <a:cs typeface="Times New Roman" panose="02020603050405020304" pitchFamily="18" charset="0"/>
              </a:rPr>
              <a:t>及</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f=f</a:t>
            </a:r>
            <a:r>
              <a:rPr lang="en-US" altLang="zh-CN" sz="2800" b="1" i="1" baseline="-25000" dirty="0">
                <a:latin typeface="Times New Roman" panose="02020603050405020304" pitchFamily="18" charset="0"/>
                <a:ea typeface="+mn-ea"/>
                <a:cs typeface="Times New Roman" panose="02020603050405020304" pitchFamily="18" charset="0"/>
              </a:rPr>
              <a:t>0</a:t>
            </a:r>
            <a:r>
              <a:rPr lang="en-US" altLang="zh-CN" sz="2800" b="1" i="1" dirty="0">
                <a:latin typeface="Times New Roman" panose="02020603050405020304" pitchFamily="18" charset="0"/>
                <a:ea typeface="+mn-ea"/>
                <a:cs typeface="Times New Roman" panose="02020603050405020304" pitchFamily="18" charset="0"/>
              </a:rPr>
              <a:t>±100kHz  </a:t>
            </a:r>
            <a:r>
              <a:rPr lang="zh-CN" altLang="zh-CN" sz="2800" b="1" dirty="0">
                <a:latin typeface="Times New Roman" panose="02020603050405020304" pitchFamily="18" charset="0"/>
                <a:ea typeface="+mn-ea"/>
                <a:cs typeface="Times New Roman" panose="02020603050405020304" pitchFamily="18" charset="0"/>
              </a:rPr>
              <a:t>代入</a:t>
            </a:r>
          </a:p>
        </p:txBody>
      </p:sp>
      <mc:AlternateContent xmlns:mc="http://schemas.openxmlformats.org/markup-compatibility/2006" xmlns:a14="http://schemas.microsoft.com/office/drawing/2010/main">
        <mc:Choice Requires="a14">
          <p:sp>
            <p:nvSpPr>
              <p:cNvPr id="17" name="矩形 16"/>
              <p:cNvSpPr/>
              <p:nvPr/>
            </p:nvSpPr>
            <p:spPr>
              <a:xfrm>
                <a:off x="2518110" y="2355607"/>
                <a:ext cx="4539579" cy="1355371"/>
              </a:xfrm>
              <a:prstGeom prst="rect">
                <a:avLst/>
              </a:prstGeom>
            </p:spPr>
            <p:txBody>
              <a:bodyPr wrap="square">
                <a:spAutoFit/>
              </a:bodyPr>
              <a:lstStyle/>
              <a:p>
                <a14:m>
                  <m:oMath xmlns:m="http://schemas.openxmlformats.org/officeDocument/2006/math">
                    <m:r>
                      <m:rPr>
                        <m:sty m:val="p"/>
                      </m:rPr>
                      <a:rPr lang="en-US" altLang="zh-CN" sz="2800" b="1" i="1" smtClean="0">
                        <a:latin typeface="Cambria Math" panose="02040503050406030204" pitchFamily="18" charset="0"/>
                      </a:rPr>
                      <m:t>S</m:t>
                    </m:r>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𝟏</m:t>
                        </m:r>
                      </m:num>
                      <m:den>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𝟏</m:t>
                            </m:r>
                            <m:r>
                              <a:rPr lang="en-US" altLang="zh-CN" sz="2800" b="1" i="1">
                                <a:latin typeface="Cambria Math" panose="02040503050406030204" pitchFamily="18" charset="0"/>
                              </a:rPr>
                              <m:t>+</m:t>
                            </m:r>
                            <m:box>
                              <m:boxPr>
                                <m:ctrlPr>
                                  <a:rPr lang="en-US" altLang="zh-CN" sz="2800" b="1" i="1">
                                    <a:latin typeface="Cambria Math" panose="02040503050406030204" pitchFamily="18" charset="0"/>
                                  </a:rPr>
                                </m:ctrlPr>
                              </m:boxPr>
                              <m:e>
                                <m:sSup>
                                  <m:sSupPr>
                                    <m:ctrlPr>
                                      <a:rPr lang="en-US" altLang="zh-CN" sz="2800" b="1" i="1">
                                        <a:latin typeface="Cambria Math" panose="02040503050406030204" pitchFamily="18" charset="0"/>
                                      </a:rPr>
                                    </m:ctrlPr>
                                  </m:sSupPr>
                                  <m:e>
                                    <m:d>
                                      <m:dPr>
                                        <m:ctrlPr>
                                          <a:rPr lang="en-US" altLang="zh-CN" sz="2800" b="1" i="1">
                                            <a:latin typeface="Cambria Math" panose="02040503050406030204" pitchFamily="18" charset="0"/>
                                          </a:rPr>
                                        </m:ctrlPr>
                                      </m:dPr>
                                      <m:e>
                                        <m:r>
                                          <m:rPr>
                                            <m:sty m:val="p"/>
                                          </m:rPr>
                                          <a:rPr lang="en-US" altLang="zh-CN" sz="2800" b="1" i="1">
                                            <a:latin typeface="Cambria Math" panose="02040503050406030204" pitchFamily="18" charset="0"/>
                                          </a:rPr>
                                          <m:t>Q</m:t>
                                        </m:r>
                                        <m:box>
                                          <m:boxPr>
                                            <m:ctrlPr>
                                              <a:rPr lang="en-US" altLang="zh-CN" sz="2800" b="1" i="1">
                                                <a:latin typeface="Cambria Math" panose="02040503050406030204" pitchFamily="18" charset="0"/>
                                              </a:rPr>
                                            </m:ctrlPr>
                                          </m:boxPr>
                                          <m:e>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𝟐</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𝝎</m:t>
                                                </m:r>
                                              </m:num>
                                              <m:den>
                                                <m:sSub>
                                                  <m:sSubPr>
                                                    <m:ctrlPr>
                                                      <a:rPr lang="en-US" altLang="zh-CN" sz="2800" b="1" i="1">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a:latin typeface="Cambria Math" panose="02040503050406030204" pitchFamily="18" charset="0"/>
                                                      </a:rPr>
                                                      <m:t>𝟎</m:t>
                                                    </m:r>
                                                  </m:sub>
                                                </m:sSub>
                                              </m:den>
                                            </m:f>
                                          </m:e>
                                        </m:box>
                                      </m:e>
                                    </m:d>
                                  </m:e>
                                  <m:sup>
                                    <m:r>
                                      <a:rPr lang="en-US" altLang="zh-CN" sz="2800" b="1" i="1">
                                        <a:latin typeface="Cambria Math" panose="02040503050406030204" pitchFamily="18" charset="0"/>
                                      </a:rPr>
                                      <m:t>𝟐</m:t>
                                    </m:r>
                                  </m:sup>
                                </m:sSup>
                              </m:e>
                            </m:box>
                          </m:e>
                        </m:rad>
                      </m:den>
                    </m:f>
                  </m:oMath>
                </a14:m>
                <a:r>
                  <a:rPr lang="en-US" altLang="zh-CN" sz="2800" dirty="0">
                    <a:latin typeface="Times New Roman" panose="02020603050405020304" pitchFamily="18" charset="0"/>
                    <a:cs typeface="Times New Roman" panose="02020603050405020304" pitchFamily="18" charset="0"/>
                  </a:rPr>
                  <a:t>=-16dB=0.158</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2518110" y="2355607"/>
                <a:ext cx="4539579" cy="1355371"/>
              </a:xfrm>
              <a:prstGeom prst="rect">
                <a:avLst/>
              </a:prstGeom>
              <a:blipFill rotWithShape="0">
                <a:blip r:embed="rId2"/>
                <a:stretch>
                  <a:fillRect r="-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828800" y="5538331"/>
                <a:ext cx="4800600" cy="768608"/>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𝑩𝑾</m:t>
                        </m:r>
                      </m:e>
                      <m:sub>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𝒅𝑩</m:t>
                        </m:r>
                      </m:sub>
                    </m:sSub>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num>
                      <m:den>
                        <m:r>
                          <a:rPr lang="en-US" altLang="zh-CN" sz="2800" b="1" i="1" smtClean="0">
                            <a:latin typeface="Cambria Math" panose="02040503050406030204" pitchFamily="18" charset="0"/>
                          </a:rPr>
                          <m:t>𝑸</m:t>
                        </m:r>
                      </m:den>
                    </m:f>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smtClean="0">
                            <a:latin typeface="Cambria Math" panose="02040503050406030204" pitchFamily="18" charset="0"/>
                          </a:rPr>
                          <m:t>𝟔𝟒𝟎</m:t>
                        </m:r>
                      </m:num>
                      <m:den>
                        <m:r>
                          <a:rPr lang="en-US" altLang="zh-CN" sz="2800" b="1" i="1" smtClean="0">
                            <a:latin typeface="Cambria Math" panose="02040503050406030204" pitchFamily="18" charset="0"/>
                          </a:rPr>
                          <m:t>𝟐𝟎𝟎</m:t>
                        </m:r>
                      </m:den>
                    </m:f>
                  </m:oMath>
                </a14:m>
                <a:r>
                  <a:rPr lang="en-US" altLang="zh-CN" sz="2800" dirty="0">
                    <a:latin typeface="Times New Roman" panose="02020603050405020304" pitchFamily="18" charset="0"/>
                    <a:cs typeface="Times New Roman" panose="02020603050405020304" pitchFamily="18" charset="0"/>
                  </a:rPr>
                  <a:t>=32kHz</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828800" y="5538331"/>
                <a:ext cx="4800600" cy="768608"/>
              </a:xfrm>
              <a:prstGeom prst="rect">
                <a:avLst/>
              </a:prstGeom>
              <a:blipFill rotWithShape="0">
                <a:blip r:embed="rId3"/>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705600" y="3136418"/>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705600" y="3136418"/>
                <a:ext cx="1981200" cy="461665"/>
              </a:xfrm>
              <a:prstGeom prst="rect">
                <a:avLst/>
              </a:prstGeom>
              <a:blipFill rotWithShape="0">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8243726"/>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D1EFF27-8E87-4591-87C3-E9E831FCC2B0}" type="slidenum">
              <a:rPr lang="en-US" altLang="zh-CN" sz="1400"/>
              <a:pPr eaLnBrk="1" hangingPunct="1">
                <a:spcBef>
                  <a:spcPct val="0"/>
                </a:spcBef>
                <a:buFontTx/>
                <a:buNone/>
              </a:pPr>
              <a:t>26</a:t>
            </a:fld>
            <a:endParaRPr lang="en-US" altLang="zh-CN" sz="1400"/>
          </a:p>
        </p:txBody>
      </p:sp>
      <p:sp>
        <p:nvSpPr>
          <p:cNvPr id="3" name="Rectangle 2"/>
          <p:cNvSpPr txBox="1">
            <a:spLocks noChangeArrowheads="1"/>
          </p:cNvSpPr>
          <p:nvPr/>
        </p:nvSpPr>
        <p:spPr>
          <a:xfrm>
            <a:off x="457200" y="122238"/>
            <a:ext cx="7543800" cy="1295400"/>
          </a:xfrm>
          <a:prstGeom prst="rect">
            <a:avLst/>
          </a:prstGeom>
        </p:spPr>
        <p:txBody>
          <a:bodyPr/>
          <a:lstStyle/>
          <a:p>
            <a:pPr algn="ctr" eaLnBrk="0" hangingPunct="0">
              <a:spcBef>
                <a:spcPct val="0"/>
              </a:spcBef>
              <a:defRPr/>
            </a:pPr>
            <a:r>
              <a:rPr lang="zh-CN" altLang="en-US" sz="4000" b="1" dirty="0">
                <a:solidFill>
                  <a:srgbClr val="4A206A"/>
                </a:solidFill>
                <a:latin typeface="微软雅黑" pitchFamily="34" charset="-122"/>
                <a:ea typeface="微软雅黑" pitchFamily="34" charset="-122"/>
                <a:cs typeface="+mj-cs"/>
              </a:rPr>
              <a:t>例题</a:t>
            </a:r>
          </a:p>
        </p:txBody>
      </p:sp>
      <p:sp>
        <p:nvSpPr>
          <p:cNvPr id="4" name="Rectangle 3"/>
          <p:cNvSpPr txBox="1">
            <a:spLocks noChangeArrowheads="1"/>
          </p:cNvSpPr>
          <p:nvPr/>
        </p:nvSpPr>
        <p:spPr>
          <a:xfrm>
            <a:off x="457200" y="838200"/>
            <a:ext cx="8229600" cy="4911725"/>
          </a:xfrm>
          <a:prstGeom prst="rect">
            <a:avLst/>
          </a:prstGeom>
        </p:spPr>
        <p:txBody>
          <a:bodyPr/>
          <a:lstStyle/>
          <a:p>
            <a:pPr marL="342900" indent="-342900" algn="just">
              <a:lnSpc>
                <a:spcPct val="120000"/>
              </a:lnSpc>
              <a:spcBef>
                <a:spcPct val="20000"/>
              </a:spcBef>
              <a:buFontTx/>
              <a:buChar char="•"/>
              <a:defRPr/>
            </a:pPr>
            <a:r>
              <a:rPr lang="zh-CN" altLang="en-US" sz="2400" b="1" kern="0" dirty="0">
                <a:solidFill>
                  <a:srgbClr val="0000FF"/>
                </a:solidFill>
                <a:latin typeface="Times New Roman" pitchFamily="18" charset="0"/>
                <a:ea typeface="+mn-ea"/>
              </a:rPr>
              <a:t>例</a:t>
            </a:r>
            <a:r>
              <a:rPr lang="en-US" altLang="zh-CN" sz="2400" b="1" kern="0" dirty="0">
                <a:latin typeface="Times New Roman" pitchFamily="18" charset="0"/>
                <a:ea typeface="+mn-ea"/>
              </a:rPr>
              <a:t> </a:t>
            </a:r>
            <a:r>
              <a:rPr lang="zh-CN" altLang="en-US" sz="2400" b="1" kern="0" dirty="0">
                <a:latin typeface="Times New Roman" pitchFamily="18" charset="0"/>
                <a:ea typeface="+mn-ea"/>
              </a:rPr>
              <a:t>设一个</a:t>
            </a:r>
            <a:r>
              <a:rPr lang="en-US" altLang="zh-CN" sz="2400" b="1" i="1" kern="0" dirty="0">
                <a:latin typeface="Times New Roman" pitchFamily="18" charset="0"/>
                <a:ea typeface="+mn-ea"/>
              </a:rPr>
              <a:t>LC</a:t>
            </a:r>
            <a:r>
              <a:rPr lang="zh-CN" altLang="en-US" sz="2400" b="1" kern="0" dirty="0">
                <a:latin typeface="Times New Roman" pitchFamily="18" charset="0"/>
                <a:ea typeface="+mn-ea"/>
              </a:rPr>
              <a:t>并联回路的谐振频率</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en-US" altLang="zh-CN" sz="2400" b="1" kern="0" dirty="0">
                <a:latin typeface="Times New Roman" pitchFamily="18" charset="0"/>
                <a:ea typeface="+mn-ea"/>
              </a:rPr>
              <a:t>=10.7MHz</a:t>
            </a:r>
            <a:r>
              <a:rPr lang="zh-CN" altLang="en-US" sz="2400" b="1" kern="0" dirty="0">
                <a:latin typeface="Times New Roman" pitchFamily="18" charset="0"/>
                <a:ea typeface="+mn-ea"/>
              </a:rPr>
              <a:t>，已知回路电容</a:t>
            </a:r>
            <a:r>
              <a:rPr lang="en-US" altLang="zh-CN" sz="2400" b="1" kern="0" dirty="0">
                <a:latin typeface="Times New Roman" pitchFamily="18" charset="0"/>
                <a:ea typeface="+mn-ea"/>
              </a:rPr>
              <a:t>C=100pF</a:t>
            </a:r>
            <a:r>
              <a:rPr lang="zh-CN" altLang="en-US" sz="2400" b="1" kern="0" dirty="0">
                <a:latin typeface="Times New Roman" pitchFamily="18" charset="0"/>
                <a:ea typeface="+mn-ea"/>
              </a:rPr>
              <a:t>，则回路电感</a:t>
            </a:r>
            <a:r>
              <a:rPr lang="en-US" altLang="zh-CN" sz="2400" b="1" i="1" kern="0" dirty="0">
                <a:latin typeface="Times New Roman" pitchFamily="18" charset="0"/>
                <a:ea typeface="+mn-ea"/>
              </a:rPr>
              <a:t>L</a:t>
            </a:r>
            <a:r>
              <a:rPr lang="zh-CN" altLang="en-US" sz="2400" b="1" kern="0" dirty="0">
                <a:latin typeface="Times New Roman" pitchFamily="18" charset="0"/>
                <a:ea typeface="+mn-ea"/>
              </a:rPr>
              <a:t>是多少？若要求信号偏离</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zh-CN" altLang="en-US" sz="2400" b="1" kern="0" dirty="0">
                <a:latin typeface="Times New Roman" pitchFamily="18" charset="0"/>
                <a:ea typeface="+mn-ea"/>
              </a:rPr>
              <a:t>为</a:t>
            </a:r>
            <a:r>
              <a:rPr lang="en-US" altLang="zh-CN" sz="2400" b="1" kern="0" dirty="0">
                <a:latin typeface="Times New Roman" pitchFamily="18" charset="0"/>
                <a:ea typeface="+mn-ea"/>
              </a:rPr>
              <a:t>500kHz</a:t>
            </a:r>
            <a:r>
              <a:rPr lang="zh-CN" altLang="en-US" sz="2400" b="1" kern="0" dirty="0">
                <a:latin typeface="Times New Roman" pitchFamily="18" charset="0"/>
                <a:ea typeface="+mn-ea"/>
              </a:rPr>
              <a:t>处</a:t>
            </a:r>
            <a:r>
              <a:rPr lang="zh-CN" altLang="en-US" sz="2400" kern="0" dirty="0">
                <a:latin typeface="Times New Roman" pitchFamily="18" charset="0"/>
                <a:ea typeface="+mn-ea"/>
              </a:rPr>
              <a:t>衰减</a:t>
            </a:r>
            <a:r>
              <a:rPr lang="zh-CN" altLang="en-US" sz="2400" b="1" kern="0" dirty="0">
                <a:latin typeface="Times New Roman" pitchFamily="18" charset="0"/>
                <a:ea typeface="+mn-ea"/>
              </a:rPr>
              <a:t>为</a:t>
            </a:r>
            <a:r>
              <a:rPr lang="en-US" altLang="zh-CN" sz="2400" b="1" kern="0" dirty="0">
                <a:latin typeface="Times New Roman" pitchFamily="18" charset="0"/>
                <a:ea typeface="+mn-ea"/>
              </a:rPr>
              <a:t>20dB</a:t>
            </a:r>
            <a:r>
              <a:rPr lang="zh-CN" altLang="en-US" sz="2400" b="1" kern="0" dirty="0">
                <a:latin typeface="Times New Roman" pitchFamily="18" charset="0"/>
                <a:ea typeface="+mn-ea"/>
              </a:rPr>
              <a:t>，则回路的有载品质因数</a:t>
            </a:r>
            <a:r>
              <a:rPr lang="en-US" altLang="zh-CN" sz="2400" b="1" i="1" kern="0" dirty="0">
                <a:latin typeface="Times New Roman" pitchFamily="18" charset="0"/>
                <a:ea typeface="+mn-ea"/>
              </a:rPr>
              <a:t>Q</a:t>
            </a:r>
            <a:r>
              <a:rPr lang="en-US" altLang="zh-CN" sz="2400" b="1" kern="0" baseline="-25000" dirty="0">
                <a:latin typeface="Times New Roman" pitchFamily="18" charset="0"/>
                <a:ea typeface="+mn-ea"/>
              </a:rPr>
              <a:t>P</a:t>
            </a:r>
            <a:r>
              <a:rPr lang="zh-CN" altLang="en-US" sz="2400" b="1" kern="0" dirty="0">
                <a:latin typeface="Times New Roman" pitchFamily="18" charset="0"/>
                <a:ea typeface="+mn-ea"/>
              </a:rPr>
              <a:t>为多少？通频带</a:t>
            </a:r>
            <a:r>
              <a:rPr lang="en-US" altLang="zh-CN" sz="2400" b="1" i="1" kern="0" dirty="0">
                <a:latin typeface="Times New Roman" pitchFamily="18" charset="0"/>
                <a:ea typeface="+mn-ea"/>
              </a:rPr>
              <a:t>B</a:t>
            </a:r>
            <a:r>
              <a:rPr lang="zh-CN" altLang="en-US" sz="2400" b="1" kern="0" dirty="0">
                <a:latin typeface="Times New Roman" pitchFamily="18" charset="0"/>
                <a:ea typeface="+mn-ea"/>
              </a:rPr>
              <a:t>为多少？</a:t>
            </a:r>
            <a:endParaRPr lang="en-US" altLang="zh-CN" sz="2400" b="1" kern="0" dirty="0">
              <a:latin typeface="Times New Roman" pitchFamily="18" charset="0"/>
              <a:ea typeface="+mn-ea"/>
            </a:endParaRPr>
          </a:p>
          <a:p>
            <a:pPr algn="just">
              <a:lnSpc>
                <a:spcPct val="120000"/>
              </a:lnSpc>
              <a:spcBef>
                <a:spcPct val="20000"/>
              </a:spcBef>
              <a:defRPr/>
            </a:pPr>
            <a:r>
              <a:rPr lang="zh-CN" altLang="en-US" sz="2400" b="1" kern="0" dirty="0">
                <a:latin typeface="Times New Roman" pitchFamily="18" charset="0"/>
                <a:ea typeface="+mn-ea"/>
              </a:rPr>
              <a:t>解</a:t>
            </a:r>
            <a:r>
              <a:rPr lang="zh-CN" altLang="en-US" sz="2400" b="1" kern="0" dirty="0">
                <a:latin typeface="Times New Roman" pitchFamily="18" charset="0"/>
                <a:ea typeface="+mn-ea"/>
                <a:sym typeface="Wingdings" pitchFamily="2" charset="2"/>
              </a:rPr>
              <a:t>：（</a:t>
            </a:r>
            <a:r>
              <a:rPr lang="en-US" altLang="zh-CN" sz="2400" b="1" kern="0" dirty="0">
                <a:latin typeface="Times New Roman" pitchFamily="18" charset="0"/>
                <a:ea typeface="+mn-ea"/>
                <a:sym typeface="Wingdings" pitchFamily="2" charset="2"/>
              </a:rPr>
              <a:t>1</a:t>
            </a:r>
            <a:r>
              <a:rPr lang="zh-CN" altLang="en-US" sz="2400" b="1" kern="0" dirty="0">
                <a:latin typeface="Times New Roman" pitchFamily="18" charset="0"/>
                <a:ea typeface="+mn-ea"/>
                <a:sym typeface="Wingdings" pitchFamily="2" charset="2"/>
              </a:rPr>
              <a:t>）可以求得回路的谐振角频率</a:t>
            </a:r>
          </a:p>
          <a:p>
            <a:pPr marL="342900" indent="-342900">
              <a:lnSpc>
                <a:spcPct val="90000"/>
              </a:lnSpc>
              <a:spcBef>
                <a:spcPct val="20000"/>
              </a:spcBef>
              <a:buFont typeface="Wingdings" pitchFamily="2" charset="2"/>
              <a:buNone/>
              <a:defRPr/>
            </a:pPr>
            <a:r>
              <a:rPr lang="zh-CN" altLang="en-US" sz="2400" kern="0" dirty="0">
                <a:latin typeface="+mn-lt"/>
                <a:ea typeface="+mn-ea"/>
              </a:rPr>
              <a:t>                     </a:t>
            </a:r>
            <a:endParaRPr lang="en-US" altLang="zh-CN" sz="2400" kern="0" dirty="0">
              <a:latin typeface="+mn-lt"/>
              <a:ea typeface="+mn-ea"/>
            </a:endParaRPr>
          </a:p>
          <a:p>
            <a:pPr marL="342900" indent="-342900">
              <a:lnSpc>
                <a:spcPct val="90000"/>
              </a:lnSpc>
              <a:spcBef>
                <a:spcPct val="20000"/>
              </a:spcBef>
              <a:buFont typeface="Wingdings" pitchFamily="2" charset="2"/>
              <a:buNone/>
              <a:defRPr/>
            </a:pPr>
            <a:r>
              <a:rPr lang="en-US" altLang="zh-CN" sz="2400" kern="0" dirty="0">
                <a:latin typeface="+mn-lt"/>
                <a:ea typeface="+mn-ea"/>
              </a:rPr>
              <a:t>                           </a:t>
            </a:r>
            <a:r>
              <a:rPr lang="zh-CN" altLang="en-US" sz="2400" kern="0" dirty="0">
                <a:latin typeface="+mn-lt"/>
                <a:ea typeface="+mn-ea"/>
              </a:rPr>
              <a:t> ，可得：</a:t>
            </a:r>
          </a:p>
        </p:txBody>
      </p:sp>
      <p:sp>
        <p:nvSpPr>
          <p:cNvPr id="1536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98" name="Object 6"/>
          <p:cNvGraphicFramePr>
            <a:graphicFrameLocks noChangeAspect="1"/>
          </p:cNvGraphicFramePr>
          <p:nvPr/>
        </p:nvGraphicFramePr>
        <p:xfrm>
          <a:off x="609600" y="3323101"/>
          <a:ext cx="2160588" cy="817563"/>
        </p:xfrm>
        <a:graphic>
          <a:graphicData uri="http://schemas.openxmlformats.org/presentationml/2006/ole">
            <mc:AlternateContent xmlns:mc="http://schemas.openxmlformats.org/markup-compatibility/2006">
              <mc:Choice xmlns:v="urn:schemas-microsoft-com:vml" Requires="v">
                <p:oleObj spid="_x0000_s116050" name="公式" r:id="rId3" imgW="1104900" imgH="419100" progId="Equation.3">
                  <p:embed/>
                </p:oleObj>
              </mc:Choice>
              <mc:Fallback>
                <p:oleObj name="公式" r:id="rId3" imgW="1104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2310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 name="Object 8"/>
          <p:cNvGraphicFramePr>
            <a:graphicFrameLocks noChangeAspect="1"/>
          </p:cNvGraphicFramePr>
          <p:nvPr/>
        </p:nvGraphicFramePr>
        <p:xfrm>
          <a:off x="4229100" y="3355976"/>
          <a:ext cx="4152900" cy="876300"/>
        </p:xfrm>
        <a:graphic>
          <a:graphicData uri="http://schemas.openxmlformats.org/presentationml/2006/ole">
            <mc:AlternateContent xmlns:mc="http://schemas.openxmlformats.org/markup-compatibility/2006">
              <mc:Choice xmlns:v="urn:schemas-microsoft-com:vml" Requires="v">
                <p:oleObj spid="_x0000_s116051" name="公式" r:id="rId5" imgW="2032000" imgH="431800" progId="Equation.3">
                  <p:embed/>
                </p:oleObj>
              </mc:Choice>
              <mc:Fallback>
                <p:oleObj name="公式" r:id="rId5" imgW="2032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3355976"/>
                        <a:ext cx="4152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368486"/>
            <a:ext cx="7620000" cy="1504194"/>
          </a:xfrm>
          <a:prstGeom prst="rect">
            <a:avLst/>
          </a:prstGeom>
        </p:spPr>
        <p:txBody>
          <a:bodyPr wrap="square">
            <a:spAutoFit/>
          </a:bodyPr>
          <a:lstStyle/>
          <a:p>
            <a:pPr marL="342900" indent="-342900" algn="just">
              <a:lnSpc>
                <a:spcPts val="3600"/>
              </a:lnSpc>
              <a:spcBef>
                <a:spcPct val="20000"/>
              </a:spcBef>
              <a:buFont typeface="Wingdings" pitchFamily="2" charset="2"/>
              <a:buNone/>
              <a:defRPr/>
            </a:pPr>
            <a:r>
              <a:rPr lang="zh-CN" altLang="en-US" sz="2400" b="1" kern="0" dirty="0">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2</a:t>
            </a:r>
            <a:r>
              <a:rPr lang="zh-CN" altLang="en-US" sz="2400" b="1" kern="0" dirty="0">
                <a:latin typeface="Times New Roman" panose="02020603050405020304" pitchFamily="18" charset="0"/>
                <a:cs typeface="Times New Roman" panose="02020603050405020304" pitchFamily="18" charset="0"/>
              </a:rPr>
              <a:t>）取正偏离</a:t>
            </a:r>
            <a:r>
              <a:rPr lang="en-US" altLang="zh-CN" sz="2400" b="1" i="1" kern="0" dirty="0">
                <a:latin typeface="Times New Roman" panose="02020603050405020304" pitchFamily="18" charset="0"/>
                <a:cs typeface="Times New Roman" panose="02020603050405020304" pitchFamily="18" charset="0"/>
              </a:rPr>
              <a:t>f</a:t>
            </a:r>
            <a:r>
              <a:rPr lang="en-US" altLang="zh-CN" sz="2400" b="1" kern="0" baseline="-25000" dirty="0">
                <a:latin typeface="Times New Roman" panose="02020603050405020304" pitchFamily="18" charset="0"/>
                <a:cs typeface="Times New Roman" panose="02020603050405020304" pitchFamily="18" charset="0"/>
              </a:rPr>
              <a:t>1</a:t>
            </a:r>
            <a:r>
              <a:rPr lang="en-US" altLang="zh-CN" sz="2400" b="1" kern="0" dirty="0">
                <a:latin typeface="Times New Roman" panose="02020603050405020304" pitchFamily="18" charset="0"/>
                <a:cs typeface="Times New Roman" panose="02020603050405020304" pitchFamily="18" charset="0"/>
              </a:rPr>
              <a:t>=11.2MHz</a:t>
            </a:r>
            <a:r>
              <a:rPr lang="zh-CN" altLang="en-US" sz="2400" b="1" kern="0" dirty="0">
                <a:latin typeface="Times New Roman" panose="02020603050405020304" pitchFamily="18" charset="0"/>
                <a:cs typeface="Times New Roman" panose="02020603050405020304" pitchFamily="18" charset="0"/>
              </a:rPr>
              <a:t>，</a:t>
            </a:r>
            <a:r>
              <a:rPr lang="en-US" altLang="zh-CN" sz="2400" b="1" i="1" kern="0" dirty="0" err="1">
                <a:latin typeface="Times New Roman" panose="02020603050405020304" pitchFamily="18" charset="0"/>
                <a:cs typeface="Times New Roman" panose="02020603050405020304" pitchFamily="18" charset="0"/>
              </a:rPr>
              <a:t>f</a:t>
            </a:r>
            <a:r>
              <a:rPr lang="en-US" altLang="zh-CN" sz="2400" b="1" kern="0" baseline="-25000" dirty="0" err="1">
                <a:latin typeface="Times New Roman" panose="02020603050405020304" pitchFamily="18" charset="0"/>
                <a:cs typeface="Times New Roman" panose="02020603050405020304" pitchFamily="18" charset="0"/>
              </a:rPr>
              <a:t>o</a:t>
            </a:r>
            <a:r>
              <a:rPr lang="en-US" altLang="zh-CN" sz="2400" b="1" kern="0" dirty="0">
                <a:latin typeface="Times New Roman" panose="02020603050405020304" pitchFamily="18" charset="0"/>
                <a:cs typeface="Times New Roman" panose="02020603050405020304" pitchFamily="18" charset="0"/>
              </a:rPr>
              <a:t>=10.7MHz</a:t>
            </a:r>
            <a:r>
              <a:rPr lang="zh-CN" altLang="en-US" sz="2400" b="1" kern="0" dirty="0">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20dB</a:t>
            </a:r>
            <a:r>
              <a:rPr lang="zh-CN" altLang="en-US" sz="2400" b="1" kern="0" dirty="0">
                <a:latin typeface="Times New Roman" panose="02020603050405020304" pitchFamily="18" charset="0"/>
                <a:cs typeface="Times New Roman" panose="02020603050405020304" pitchFamily="18" charset="0"/>
              </a:rPr>
              <a:t>衰减即为幅度衰减</a:t>
            </a:r>
            <a:r>
              <a:rPr lang="en-US" altLang="zh-CN" sz="2400" b="1" kern="0" dirty="0">
                <a:latin typeface="Times New Roman" panose="02020603050405020304" pitchFamily="18" charset="0"/>
                <a:cs typeface="Times New Roman" panose="02020603050405020304" pitchFamily="18" charset="0"/>
              </a:rPr>
              <a:t>10</a:t>
            </a:r>
            <a:r>
              <a:rPr lang="zh-CN" altLang="en-US" sz="2400" b="1" kern="0" dirty="0">
                <a:latin typeface="Times New Roman" panose="02020603050405020304" pitchFamily="18" charset="0"/>
                <a:cs typeface="Times New Roman" panose="02020603050405020304" pitchFamily="18" charset="0"/>
              </a:rPr>
              <a:t>倍，则</a:t>
            </a:r>
          </a:p>
          <a:p>
            <a:pPr marL="342900" indent="-342900">
              <a:lnSpc>
                <a:spcPts val="3600"/>
              </a:lnSpc>
              <a:spcBef>
                <a:spcPct val="20000"/>
              </a:spcBef>
              <a:buFont typeface="Wingdings" pitchFamily="2" charset="2"/>
              <a:buNone/>
              <a:defRPr/>
            </a:pPr>
            <a:r>
              <a:rPr lang="zh-CN" altLang="en-US" sz="2400" b="1" kern="0" dirty="0">
                <a:latin typeface="Times New Roman" panose="02020603050405020304" pitchFamily="18" charset="0"/>
                <a:cs typeface="Times New Roman" panose="02020603050405020304" pitchFamily="18" charset="0"/>
              </a:rPr>
              <a:t>     可求出</a:t>
            </a:r>
            <a:r>
              <a:rPr lang="en-US" altLang="zh-CN" sz="2400" b="1" i="1" kern="0" dirty="0">
                <a:latin typeface="Times New Roman" panose="02020603050405020304" pitchFamily="18" charset="0"/>
                <a:cs typeface="Times New Roman" panose="02020603050405020304" pitchFamily="18" charset="0"/>
              </a:rPr>
              <a:t>Q</a:t>
            </a:r>
            <a:r>
              <a:rPr lang="en-US" altLang="zh-CN" sz="2400" b="1" kern="0" baseline="-25000" dirty="0">
                <a:latin typeface="Times New Roman" panose="02020603050405020304" pitchFamily="18" charset="0"/>
                <a:cs typeface="Times New Roman" panose="02020603050405020304" pitchFamily="18" charset="0"/>
              </a:rPr>
              <a:t>P</a:t>
            </a:r>
            <a:r>
              <a:rPr lang="en-US" altLang="zh-CN" sz="2400" b="1" kern="0" dirty="0">
                <a:latin typeface="Times New Roman" panose="02020603050405020304" pitchFamily="18" charset="0"/>
                <a:cs typeface="Times New Roman" panose="02020603050405020304" pitchFamily="18" charset="0"/>
              </a:rPr>
              <a:t>=108.89</a:t>
            </a:r>
            <a:r>
              <a:rPr lang="zh-CN" altLang="en-US" sz="2400" b="1" kern="0" dirty="0">
                <a:latin typeface="Times New Roman" panose="02020603050405020304" pitchFamily="18" charset="0"/>
                <a:cs typeface="Times New Roman" panose="02020603050405020304" pitchFamily="18" charset="0"/>
              </a:rPr>
              <a:t>。</a:t>
            </a:r>
          </a:p>
        </p:txBody>
      </p:sp>
      <p:graphicFrame>
        <p:nvGraphicFramePr>
          <p:cNvPr id="10" name="Object 4"/>
          <p:cNvGraphicFramePr>
            <a:graphicFrameLocks noChangeAspect="1"/>
          </p:cNvGraphicFramePr>
          <p:nvPr/>
        </p:nvGraphicFramePr>
        <p:xfrm>
          <a:off x="4495800" y="4761683"/>
          <a:ext cx="3084512" cy="1135761"/>
        </p:xfrm>
        <a:graphic>
          <a:graphicData uri="http://schemas.openxmlformats.org/presentationml/2006/ole">
            <mc:AlternateContent xmlns:mc="http://schemas.openxmlformats.org/markup-compatibility/2006">
              <mc:Choice xmlns:v="urn:schemas-microsoft-com:vml" Requires="v">
                <p:oleObj spid="_x0000_s116052" name="公式" r:id="rId7" imgW="2006280" imgH="736560" progId="Equation.3">
                  <p:embed/>
                </p:oleObj>
              </mc:Choice>
              <mc:Fallback>
                <p:oleObj name="公式" r:id="rId7" imgW="2006280" imgH="736560" progId="Equation.3">
                  <p:embed/>
                  <p:pic>
                    <p:nvPicPr>
                      <p:cNvPr id="0" name=""/>
                      <p:cNvPicPr>
                        <a:picLocks noChangeAspect="1" noChangeArrowheads="1"/>
                      </p:cNvPicPr>
                      <p:nvPr/>
                    </p:nvPicPr>
                    <p:blipFill>
                      <a:blip r:embed="rId8"/>
                      <a:srcRect/>
                      <a:stretch>
                        <a:fillRect/>
                      </a:stretch>
                    </p:blipFill>
                    <p:spPr bwMode="auto">
                      <a:xfrm>
                        <a:off x="4495800" y="4761683"/>
                        <a:ext cx="3084512" cy="1135761"/>
                      </a:xfrm>
                      <a:prstGeom prst="rect">
                        <a:avLst/>
                      </a:prstGeom>
                      <a:noFill/>
                      <a:ln>
                        <a:noFill/>
                      </a:ln>
                    </p:spPr>
                  </p:pic>
                </p:oleObj>
              </mc:Fallback>
            </mc:AlternateContent>
          </a:graphicData>
        </a:graphic>
      </p:graphicFrame>
      <p:graphicFrame>
        <p:nvGraphicFramePr>
          <p:cNvPr id="11" name="Object 6"/>
          <p:cNvGraphicFramePr>
            <a:graphicFrameLocks noChangeAspect="1"/>
          </p:cNvGraphicFramePr>
          <p:nvPr/>
        </p:nvGraphicFramePr>
        <p:xfrm>
          <a:off x="1784355" y="5928272"/>
          <a:ext cx="5575290" cy="926709"/>
        </p:xfrm>
        <a:graphic>
          <a:graphicData uri="http://schemas.openxmlformats.org/presentationml/2006/ole">
            <mc:AlternateContent xmlns:mc="http://schemas.openxmlformats.org/markup-compatibility/2006">
              <mc:Choice xmlns:v="urn:schemas-microsoft-com:vml" Requires="v">
                <p:oleObj spid="_x0000_s116053" name="公式" r:id="rId9" imgW="2755900" imgH="457200" progId="Equation.3">
                  <p:embed/>
                </p:oleObj>
              </mc:Choice>
              <mc:Fallback>
                <p:oleObj name="公式" r:id="rId9" imgW="27559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355" y="5928272"/>
                        <a:ext cx="5575290" cy="926709"/>
                      </a:xfrm>
                      <a:prstGeom prst="rect">
                        <a:avLst/>
                      </a:prstGeom>
                      <a:noFill/>
                      <a:ln>
                        <a:noFill/>
                      </a:ln>
                    </p:spPr>
                  </p:pic>
                </p:oleObj>
              </mc:Fallback>
            </mc:AlternateContent>
          </a:graphicData>
        </a:graphic>
      </p:graphicFrame>
      <p:sp>
        <p:nvSpPr>
          <p:cNvPr id="5" name="矩形 4"/>
          <p:cNvSpPr/>
          <p:nvPr/>
        </p:nvSpPr>
        <p:spPr>
          <a:xfrm>
            <a:off x="1143000" y="5985338"/>
            <a:ext cx="957313" cy="461665"/>
          </a:xfrm>
          <a:prstGeom prst="rect">
            <a:avLst/>
          </a:prstGeom>
        </p:spPr>
        <p:txBody>
          <a:bodyPr wrap="none">
            <a:spAutoFit/>
          </a:bodyPr>
          <a:lstStyle/>
          <a:p>
            <a:r>
              <a:rPr lang="zh-CN" altLang="en-US" sz="2400" b="1" kern="0" dirty="0">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3</a:t>
            </a:r>
            <a:r>
              <a:rPr lang="zh-CN" altLang="en-US" sz="2400" b="1" kern="0" dirty="0">
                <a:latin typeface="Times New Roman" panose="02020603050405020304" pitchFamily="18" charset="0"/>
                <a:cs typeface="Times New Roman" panose="02020603050405020304" pitchFamily="18" charset="0"/>
              </a:rPr>
              <a:t>）</a:t>
            </a:r>
            <a:endParaRPr lang="zh-CN" altLang="en-US" sz="2400" dirty="0"/>
          </a:p>
        </p:txBody>
      </p:sp>
      <mc:AlternateContent xmlns:mc="http://schemas.openxmlformats.org/markup-compatibility/2006" xmlns:a14="http://schemas.microsoft.com/office/drawing/2010/main">
        <mc:Choice Requires="a14">
          <p:sp>
            <p:nvSpPr>
              <p:cNvPr id="13" name="矩形 12"/>
              <p:cNvSpPr/>
              <p:nvPr/>
            </p:nvSpPr>
            <p:spPr>
              <a:xfrm>
                <a:off x="7010400" y="5279637"/>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7010400" y="5279637"/>
                <a:ext cx="1981200" cy="461665"/>
              </a:xfrm>
              <a:prstGeom prst="rect">
                <a:avLst/>
              </a:prstGeom>
              <a:blipFill rotWithShape="0">
                <a:blip r:embed="rId11"/>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1021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第四章 放大器及非线性</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27</a:t>
            </a:fld>
            <a:endParaRPr lang="en-US" altLang="zh-CN"/>
          </a:p>
        </p:txBody>
      </p:sp>
      <p:grpSp>
        <p:nvGrpSpPr>
          <p:cNvPr id="9" name="Group 9"/>
          <p:cNvGrpSpPr>
            <a:grpSpLocks/>
          </p:cNvGrpSpPr>
          <p:nvPr/>
        </p:nvGrpSpPr>
        <p:grpSpPr bwMode="auto">
          <a:xfrm>
            <a:off x="561197" y="2420888"/>
            <a:ext cx="7704138" cy="2773362"/>
            <a:chOff x="612" y="2251"/>
            <a:chExt cx="4853" cy="1747"/>
          </a:xfrm>
        </p:grpSpPr>
        <p:pic>
          <p:nvPicPr>
            <p:cNvPr id="10" name="Picture 6"/>
            <p:cNvPicPr>
              <a:picLocks noChangeAspect="1" noChangeArrowheads="1"/>
            </p:cNvPicPr>
            <p:nvPr/>
          </p:nvPicPr>
          <p:blipFill>
            <a:blip r:embed="rId2" cstate="print"/>
            <a:srcRect/>
            <a:stretch>
              <a:fillRect/>
            </a:stretch>
          </p:blipFill>
          <p:spPr bwMode="auto">
            <a:xfrm>
              <a:off x="612" y="2251"/>
              <a:ext cx="4853" cy="1565"/>
            </a:xfrm>
            <a:prstGeom prst="rect">
              <a:avLst/>
            </a:prstGeom>
            <a:noFill/>
            <a:ln w="9525" algn="ctr">
              <a:noFill/>
              <a:miter lim="800000"/>
              <a:headEnd/>
              <a:tailEnd type="none" w="med" len="lg"/>
            </a:ln>
          </p:spPr>
        </p:pic>
        <p:sp>
          <p:nvSpPr>
            <p:cNvPr id="11" name="Text Box 7"/>
            <p:cNvSpPr txBox="1">
              <a:spLocks noChangeArrowheads="1"/>
            </p:cNvSpPr>
            <p:nvPr/>
          </p:nvSpPr>
          <p:spPr bwMode="auto">
            <a:xfrm>
              <a:off x="1111" y="3748"/>
              <a:ext cx="3856" cy="250"/>
            </a:xfrm>
            <a:prstGeom prst="rect">
              <a:avLst/>
            </a:prstGeom>
            <a:noFill/>
            <a:ln w="9525" algn="ctr">
              <a:noFill/>
              <a:miter lim="800000"/>
              <a:headEnd/>
              <a:tailEnd type="none" w="med" len="lg"/>
            </a:ln>
          </p:spPr>
          <p:txBody>
            <a:bodyPr>
              <a:spAutoFit/>
            </a:bodyPr>
            <a:lstStyle/>
            <a:p>
              <a:r>
                <a:rPr lang="zh-CN" altLang="en-US" sz="2000"/>
                <a:t>插入在输入输出匹配网络之间的常规单级放大器电路</a:t>
              </a:r>
            </a:p>
          </p:txBody>
        </p:sp>
      </p:grpSp>
      <p:sp>
        <p:nvSpPr>
          <p:cNvPr id="12" name="文本框 11"/>
          <p:cNvSpPr txBox="1"/>
          <p:nvPr/>
        </p:nvSpPr>
        <p:spPr>
          <a:xfrm>
            <a:off x="683567" y="1402818"/>
            <a:ext cx="7581767" cy="954107"/>
          </a:xfrm>
          <a:prstGeom prst="rect">
            <a:avLst/>
          </a:prstGeom>
          <a:noFill/>
        </p:spPr>
        <p:txBody>
          <a:bodyPr wrap="square" rtlCol="0">
            <a:spAutoFit/>
          </a:bodyPr>
          <a:lstStyle/>
          <a:p>
            <a:r>
              <a:rPr lang="zh-CN" altLang="en-US" sz="2800" dirty="0">
                <a:solidFill>
                  <a:srgbClr val="0000FF"/>
                </a:solidFill>
              </a:rPr>
              <a:t>放大器的分类？放大器如何设计？</a:t>
            </a:r>
            <a:endParaRPr lang="en-US" altLang="zh-CN" sz="2800" dirty="0">
              <a:solidFill>
                <a:srgbClr val="0000FF"/>
              </a:solidFill>
            </a:endParaRPr>
          </a:p>
          <a:p>
            <a:r>
              <a:rPr lang="zh-CN" altLang="en-US" sz="2800" dirty="0">
                <a:solidFill>
                  <a:srgbClr val="0000FF"/>
                </a:solidFill>
              </a:rPr>
              <a:t>简答题</a:t>
            </a:r>
            <a:endParaRPr lang="zh-CN" altLang="en-US" dirty="0">
              <a:solidFill>
                <a:srgbClr val="0000FF"/>
              </a:solidFill>
            </a:endParaRPr>
          </a:p>
        </p:txBody>
      </p:sp>
    </p:spTree>
    <p:extLst>
      <p:ext uri="{BB962C8B-B14F-4D97-AF65-F5344CB8AC3E}">
        <p14:creationId xmlns:p14="http://schemas.microsoft.com/office/powerpoint/2010/main" val="3971219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544" y="3266296"/>
            <a:ext cx="6248400" cy="584775"/>
          </a:xfrm>
          <a:prstGeom prst="rect">
            <a:avLst/>
          </a:prstGeom>
          <a:noFill/>
        </p:spPr>
        <p:txBody>
          <a:bodyPr wrap="square" rtlCol="0">
            <a:spAutoFit/>
          </a:bodyPr>
          <a:lstStyle/>
          <a:p>
            <a:r>
              <a:rPr lang="zh-CN" altLang="en-US" sz="3200" b="1" dirty="0">
                <a:solidFill>
                  <a:srgbClr val="0000FF"/>
                </a:solidFill>
                <a:latin typeface="微软雅黑" panose="020B0503020204020204" pitchFamily="34" charset="-122"/>
                <a:ea typeface="微软雅黑" panose="020B0503020204020204" pitchFamily="34" charset="-122"/>
              </a:rPr>
              <a:t>按负载分类：</a:t>
            </a:r>
          </a:p>
        </p:txBody>
      </p:sp>
      <p:sp>
        <p:nvSpPr>
          <p:cNvPr id="5" name="文本框 4"/>
          <p:cNvSpPr txBox="1"/>
          <p:nvPr/>
        </p:nvSpPr>
        <p:spPr>
          <a:xfrm>
            <a:off x="1090684" y="4113229"/>
            <a:ext cx="7010400" cy="83099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谐振放大器：</a:t>
            </a:r>
            <a:r>
              <a:rPr lang="en-US" altLang="zh-CN" sz="2400" b="1" dirty="0">
                <a:latin typeface="Times New Roman" panose="02020603050405020304" pitchFamily="18" charset="0"/>
                <a:cs typeface="Times New Roman" panose="02020603050405020304" pitchFamily="18" charset="0"/>
              </a:rPr>
              <a:t>LC</a:t>
            </a:r>
            <a:r>
              <a:rPr lang="zh-CN" altLang="en-US" sz="2400" b="1" dirty="0">
                <a:latin typeface="Times New Roman" panose="02020603050405020304" pitchFamily="18" charset="0"/>
                <a:cs typeface="Times New Roman" panose="02020603050405020304" pitchFamily="18" charset="0"/>
              </a:rPr>
              <a:t>串并联及耦合回路作为负载；具有放大和选频的作用。</a:t>
            </a:r>
          </a:p>
        </p:txBody>
      </p:sp>
      <p:sp>
        <p:nvSpPr>
          <p:cNvPr id="7" name="文本框 6"/>
          <p:cNvSpPr txBox="1"/>
          <p:nvPr/>
        </p:nvSpPr>
        <p:spPr>
          <a:xfrm>
            <a:off x="1090684" y="5180029"/>
            <a:ext cx="332275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t>非谐振放大器</a:t>
            </a:r>
          </a:p>
        </p:txBody>
      </p:sp>
      <p:sp>
        <p:nvSpPr>
          <p:cNvPr id="9" name="文本框 8">
            <a:extLst>
              <a:ext uri="{FF2B5EF4-FFF2-40B4-BE49-F238E27FC236}">
                <a16:creationId xmlns:a16="http://schemas.microsoft.com/office/drawing/2014/main" id="{AF3FDB9C-C13E-4879-B02D-BAF4AC2691A0}"/>
              </a:ext>
            </a:extLst>
          </p:cNvPr>
          <p:cNvSpPr txBox="1"/>
          <p:nvPr/>
        </p:nvSpPr>
        <p:spPr>
          <a:xfrm>
            <a:off x="1091438" y="1214735"/>
            <a:ext cx="332275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t>晶体管放大器</a:t>
            </a:r>
          </a:p>
        </p:txBody>
      </p:sp>
      <p:sp>
        <p:nvSpPr>
          <p:cNvPr id="10" name="文本框 9">
            <a:extLst>
              <a:ext uri="{FF2B5EF4-FFF2-40B4-BE49-F238E27FC236}">
                <a16:creationId xmlns:a16="http://schemas.microsoft.com/office/drawing/2014/main" id="{774CB6CF-7632-44EA-B7CE-ABD8AB2300AB}"/>
              </a:ext>
            </a:extLst>
          </p:cNvPr>
          <p:cNvSpPr txBox="1"/>
          <p:nvPr/>
        </p:nvSpPr>
        <p:spPr>
          <a:xfrm>
            <a:off x="1090684" y="1854872"/>
            <a:ext cx="332275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t>场效应管放大器</a:t>
            </a:r>
          </a:p>
        </p:txBody>
      </p:sp>
      <p:sp>
        <p:nvSpPr>
          <p:cNvPr id="11" name="文本框 10">
            <a:extLst>
              <a:ext uri="{FF2B5EF4-FFF2-40B4-BE49-F238E27FC236}">
                <a16:creationId xmlns:a16="http://schemas.microsoft.com/office/drawing/2014/main" id="{F06EDD7E-8ECB-4F22-A098-55E5401B2D34}"/>
              </a:ext>
            </a:extLst>
          </p:cNvPr>
          <p:cNvSpPr txBox="1"/>
          <p:nvPr/>
        </p:nvSpPr>
        <p:spPr>
          <a:xfrm>
            <a:off x="1090684" y="2439548"/>
            <a:ext cx="332275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a:t>集成电路放大器</a:t>
            </a:r>
          </a:p>
        </p:txBody>
      </p:sp>
      <p:sp>
        <p:nvSpPr>
          <p:cNvPr id="15" name="文本框 14">
            <a:extLst>
              <a:ext uri="{FF2B5EF4-FFF2-40B4-BE49-F238E27FC236}">
                <a16:creationId xmlns:a16="http://schemas.microsoft.com/office/drawing/2014/main" id="{DFA939EB-5D5E-4505-8169-6B5D9BD3FB72}"/>
              </a:ext>
            </a:extLst>
          </p:cNvPr>
          <p:cNvSpPr txBox="1"/>
          <p:nvPr/>
        </p:nvSpPr>
        <p:spPr>
          <a:xfrm>
            <a:off x="463109" y="660189"/>
            <a:ext cx="6248400" cy="584775"/>
          </a:xfrm>
          <a:prstGeom prst="rect">
            <a:avLst/>
          </a:prstGeom>
          <a:noFill/>
        </p:spPr>
        <p:txBody>
          <a:bodyPr wrap="square" rtlCol="0">
            <a:spAutoFit/>
          </a:bodyPr>
          <a:lstStyle/>
          <a:p>
            <a:r>
              <a:rPr lang="zh-CN" altLang="en-US" sz="3200" b="1" dirty="0">
                <a:solidFill>
                  <a:srgbClr val="0000FF"/>
                </a:solidFill>
                <a:latin typeface="微软雅黑" panose="020B0503020204020204" pitchFamily="34" charset="-122"/>
                <a:ea typeface="微软雅黑" panose="020B0503020204020204" pitchFamily="34" charset="-122"/>
              </a:rPr>
              <a:t>按器件种类分类：</a:t>
            </a:r>
          </a:p>
        </p:txBody>
      </p:sp>
    </p:spTree>
    <p:extLst>
      <p:ext uri="{BB962C8B-B14F-4D97-AF65-F5344CB8AC3E}">
        <p14:creationId xmlns:p14="http://schemas.microsoft.com/office/powerpoint/2010/main" val="10272670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srcRect l="61207" t="10660" r="4241" b="7636"/>
          <a:stretch/>
        </p:blipFill>
        <p:spPr>
          <a:xfrm>
            <a:off x="5219700" y="2819400"/>
            <a:ext cx="3276600" cy="3370216"/>
          </a:xfrm>
          <a:prstGeom prst="rect">
            <a:avLst/>
          </a:prstGeom>
        </p:spPr>
      </p:pic>
      <p:sp>
        <p:nvSpPr>
          <p:cNvPr id="4" name="文本框 3"/>
          <p:cNvSpPr txBox="1"/>
          <p:nvPr/>
        </p:nvSpPr>
        <p:spPr>
          <a:xfrm>
            <a:off x="609600" y="533400"/>
            <a:ext cx="6248400" cy="584775"/>
          </a:xfrm>
          <a:prstGeom prst="rect">
            <a:avLst/>
          </a:prstGeom>
          <a:noFill/>
        </p:spPr>
        <p:txBody>
          <a:bodyPr wrap="square" rtlCol="0">
            <a:spAutoFit/>
          </a:bodyPr>
          <a:lstStyle/>
          <a:p>
            <a:r>
              <a:rPr lang="zh-CN" altLang="en-US" sz="3200" b="1" dirty="0">
                <a:solidFill>
                  <a:srgbClr val="0000FF"/>
                </a:solidFill>
                <a:latin typeface="微软雅黑" panose="020B0503020204020204" pitchFamily="34" charset="-122"/>
                <a:ea typeface="微软雅黑" panose="020B0503020204020204" pitchFamily="34" charset="-122"/>
              </a:rPr>
              <a:t>按通频带分类：</a:t>
            </a:r>
          </a:p>
        </p:txBody>
      </p:sp>
      <mc:AlternateContent xmlns:mc="http://schemas.openxmlformats.org/markup-compatibility/2006" xmlns:a14="http://schemas.microsoft.com/office/drawing/2010/main">
        <mc:Choice Requires="a14">
          <p:sp>
            <p:nvSpPr>
              <p:cNvPr id="5" name="文本框 4"/>
              <p:cNvSpPr txBox="1"/>
              <p:nvPr/>
            </p:nvSpPr>
            <p:spPr>
              <a:xfrm>
                <a:off x="685800" y="1445253"/>
                <a:ext cx="3505200" cy="8946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b="1" i="1" smtClean="0">
                          <a:solidFill>
                            <a:srgbClr val="552579"/>
                          </a:solidFill>
                          <a:latin typeface="Cambria Math" panose="02040503050406030204" pitchFamily="18" charset="0"/>
                        </a:rPr>
                        <m:t>相对带宽</m:t>
                      </m:r>
                      <m:r>
                        <a:rPr lang="en-US" altLang="zh-CN" sz="2800" b="1" i="1" smtClean="0">
                          <a:solidFill>
                            <a:srgbClr val="552579"/>
                          </a:solidFill>
                          <a:latin typeface="Cambria Math" panose="02040503050406030204" pitchFamily="18" charset="0"/>
                        </a:rPr>
                        <m:t>=</m:t>
                      </m:r>
                      <m:f>
                        <m:fPr>
                          <m:ctrlPr>
                            <a:rPr lang="en-US" altLang="zh-CN" sz="2800" b="1" i="1" smtClean="0">
                              <a:solidFill>
                                <a:srgbClr val="552579"/>
                              </a:solidFill>
                              <a:latin typeface="Cambria Math" panose="02040503050406030204" pitchFamily="18" charset="0"/>
                            </a:rPr>
                          </m:ctrlPr>
                        </m:fPr>
                        <m:num>
                          <m:sSub>
                            <m:sSubPr>
                              <m:ctrlPr>
                                <a:rPr lang="en-US" altLang="zh-CN" sz="2800" b="1" i="1" smtClean="0">
                                  <a:solidFill>
                                    <a:srgbClr val="552579"/>
                                  </a:solidFill>
                                  <a:latin typeface="Cambria Math" panose="02040503050406030204" pitchFamily="18" charset="0"/>
                                </a:rPr>
                              </m:ctrlPr>
                            </m:sSubPr>
                            <m:e>
                              <m:r>
                                <a:rPr lang="en-US" altLang="zh-CN" sz="2800" b="1" i="1" smtClean="0">
                                  <a:solidFill>
                                    <a:srgbClr val="552579"/>
                                  </a:solidFill>
                                  <a:latin typeface="Cambria Math" panose="02040503050406030204" pitchFamily="18" charset="0"/>
                                </a:rPr>
                                <m:t>𝒇</m:t>
                              </m:r>
                            </m:e>
                            <m:sub>
                              <m:r>
                                <a:rPr lang="en-US" altLang="zh-CN" sz="2800" b="1" i="1" smtClean="0">
                                  <a:solidFill>
                                    <a:srgbClr val="552579"/>
                                  </a:solidFill>
                                  <a:latin typeface="Cambria Math" panose="02040503050406030204" pitchFamily="18" charset="0"/>
                                </a:rPr>
                                <m:t>𝑩𝑾</m:t>
                              </m:r>
                            </m:sub>
                          </m:sSub>
                        </m:num>
                        <m:den>
                          <m:sSub>
                            <m:sSubPr>
                              <m:ctrlPr>
                                <a:rPr lang="en-US" altLang="zh-CN" sz="2800" b="1" i="1">
                                  <a:solidFill>
                                    <a:srgbClr val="552579"/>
                                  </a:solidFill>
                                  <a:latin typeface="Cambria Math" panose="02040503050406030204" pitchFamily="18" charset="0"/>
                                </a:rPr>
                              </m:ctrlPr>
                            </m:sSubPr>
                            <m:e>
                              <m:r>
                                <a:rPr lang="en-US" altLang="zh-CN" sz="2800" b="1" i="1">
                                  <a:solidFill>
                                    <a:srgbClr val="552579"/>
                                  </a:solidFill>
                                  <a:latin typeface="Cambria Math" panose="02040503050406030204" pitchFamily="18" charset="0"/>
                                </a:rPr>
                                <m:t>𝒇</m:t>
                              </m:r>
                            </m:e>
                            <m:sub>
                              <m:r>
                                <a:rPr lang="en-US" altLang="zh-CN" sz="2800" b="1" i="1" smtClean="0">
                                  <a:solidFill>
                                    <a:srgbClr val="552579"/>
                                  </a:solidFill>
                                  <a:latin typeface="Cambria Math" panose="02040503050406030204" pitchFamily="18" charset="0"/>
                                </a:rPr>
                                <m:t>𝒐</m:t>
                              </m:r>
                            </m:sub>
                          </m:sSub>
                        </m:den>
                      </m:f>
                    </m:oMath>
                  </m:oMathPara>
                </a14:m>
                <a:endParaRPr lang="zh-CN" altLang="en-US" sz="2800" b="1" dirty="0">
                  <a:solidFill>
                    <a:srgbClr val="552579"/>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85800" y="1445253"/>
                <a:ext cx="3505200" cy="894669"/>
              </a:xfrm>
              <a:prstGeom prst="rect">
                <a:avLst/>
              </a:prstGeom>
              <a:blipFill rotWithShape="0">
                <a:blip r:embed="rId3"/>
                <a:stretch>
                  <a:fillRect/>
                </a:stretch>
              </a:blipFill>
            </p:spPr>
            <p:txBody>
              <a:bodyPr/>
              <a:lstStyle/>
              <a:p>
                <a:r>
                  <a:rPr lang="zh-CN" altLang="en-US">
                    <a:noFill/>
                  </a:rPr>
                  <a:t> </a:t>
                </a:r>
              </a:p>
            </p:txBody>
          </p:sp>
        </mc:Fallback>
      </mc:AlternateContent>
      <p:grpSp>
        <p:nvGrpSpPr>
          <p:cNvPr id="10" name="组合 9"/>
          <p:cNvGrpSpPr/>
          <p:nvPr/>
        </p:nvGrpSpPr>
        <p:grpSpPr>
          <a:xfrm>
            <a:off x="381000" y="2667000"/>
            <a:ext cx="3754170" cy="3625330"/>
            <a:chOff x="3970276" y="521185"/>
            <a:chExt cx="3568907" cy="3052698"/>
          </a:xfrm>
        </p:grpSpPr>
        <p:pic>
          <p:nvPicPr>
            <p:cNvPr id="7" name="图片 6"/>
            <p:cNvPicPr>
              <a:picLocks noChangeAspect="1"/>
            </p:cNvPicPr>
            <p:nvPr/>
          </p:nvPicPr>
          <p:blipFill rotWithShape="1">
            <a:blip r:embed="rId2"/>
            <a:srcRect l="24680" t="9078" r="40768"/>
            <a:stretch/>
          </p:blipFill>
          <p:spPr>
            <a:xfrm>
              <a:off x="4872182" y="521185"/>
              <a:ext cx="2667001" cy="3052698"/>
            </a:xfrm>
            <a:prstGeom prst="rect">
              <a:avLst/>
            </a:prstGeom>
          </p:spPr>
        </p:pic>
        <p:pic>
          <p:nvPicPr>
            <p:cNvPr id="9" name="图片 8"/>
            <p:cNvPicPr>
              <a:picLocks noChangeAspect="1"/>
            </p:cNvPicPr>
            <p:nvPr/>
          </p:nvPicPr>
          <p:blipFill rotWithShape="1">
            <a:blip r:embed="rId2"/>
            <a:srcRect l="12834" t="69395" r="73345" b="5640"/>
            <a:stretch/>
          </p:blipFill>
          <p:spPr>
            <a:xfrm>
              <a:off x="3970276" y="2557794"/>
              <a:ext cx="1066801" cy="838200"/>
            </a:xfrm>
            <a:prstGeom prst="rect">
              <a:avLst/>
            </a:prstGeom>
          </p:spPr>
        </p:pic>
      </p:grpSp>
    </p:spTree>
    <p:extLst>
      <p:ext uri="{BB962C8B-B14F-4D97-AF65-F5344CB8AC3E}">
        <p14:creationId xmlns:p14="http://schemas.microsoft.com/office/powerpoint/2010/main" val="2369402739"/>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470" y="-31100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常用单位及转换关系</a:t>
            </a:r>
          </a:p>
        </p:txBody>
      </p:sp>
      <p:sp>
        <p:nvSpPr>
          <p:cNvPr id="3" name="内容占位符 2"/>
          <p:cNvSpPr>
            <a:spLocks noGrp="1"/>
          </p:cNvSpPr>
          <p:nvPr>
            <p:ph idx="1"/>
          </p:nvPr>
        </p:nvSpPr>
        <p:spPr>
          <a:xfrm>
            <a:off x="683568" y="1196752"/>
            <a:ext cx="8229600" cy="5379833"/>
          </a:xfrm>
        </p:spPr>
        <p:txBody>
          <a:bodyPr/>
          <a:lstStyle/>
          <a:p>
            <a:r>
              <a:rPr lang="zh-CN" altLang="en-US" sz="2800" b="1" dirty="0">
                <a:latin typeface="Times New Roman" panose="02020603050405020304" pitchFamily="18" charset="0"/>
                <a:cs typeface="Times New Roman" panose="02020603050405020304" pitchFamily="18" charset="0"/>
              </a:rPr>
              <a:t>电阻（</a:t>
            </a:r>
            <a:r>
              <a:rPr lang="el-GR" altLang="zh-CN" sz="2800" b="1" dirty="0">
                <a:latin typeface="Times New Roman" panose="02020603050405020304" pitchFamily="18" charset="0"/>
                <a:cs typeface="Times New Roman" panose="02020603050405020304" pitchFamily="18" charset="0"/>
              </a:rPr>
              <a:t>Ω</a:t>
            </a:r>
            <a:r>
              <a:rPr lang="zh-CN" altLang="en-US" sz="2800" b="1" dirty="0">
                <a:latin typeface="Times New Roman" panose="02020603050405020304" pitchFamily="18" charset="0"/>
                <a:cs typeface="Times New Roman" panose="02020603050405020304" pitchFamily="18" charset="0"/>
              </a:rPr>
              <a:t>）、电容（</a:t>
            </a:r>
            <a:r>
              <a:rPr lang="en-US" altLang="zh-CN" sz="2800" b="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）、电感（</a:t>
            </a:r>
            <a:r>
              <a:rPr lang="en-US" altLang="zh-CN" sz="2800" b="1" dirty="0">
                <a:latin typeface="Times New Roman" panose="02020603050405020304" pitchFamily="18" charset="0"/>
                <a:cs typeface="Times New Roman" panose="02020603050405020304" pitchFamily="18" charset="0"/>
              </a:rPr>
              <a:t>H</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幅度：</a:t>
            </a:r>
            <a:r>
              <a:rPr lang="en-US" altLang="zh-CN" sz="2800" b="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mV…….</a:t>
            </a:r>
          </a:p>
          <a:p>
            <a:r>
              <a:rPr lang="zh-CN" altLang="en-US" sz="2800" b="1" dirty="0">
                <a:latin typeface="Times New Roman" panose="02020603050405020304" pitchFamily="18" charset="0"/>
                <a:cs typeface="Times New Roman" panose="02020603050405020304" pitchFamily="18" charset="0"/>
              </a:rPr>
              <a:t>频率（</a:t>
            </a:r>
            <a:r>
              <a:rPr lang="en-US" altLang="zh-CN" sz="2800" b="1" i="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Hz</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kHz</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MHz</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GHz…….</a:t>
            </a:r>
          </a:p>
          <a:p>
            <a:r>
              <a:rPr lang="zh-CN" altLang="en-US" sz="2800" b="1" dirty="0">
                <a:latin typeface="Times New Roman" panose="02020603050405020304" pitchFamily="18" charset="0"/>
                <a:cs typeface="Times New Roman" panose="02020603050405020304" pitchFamily="18" charset="0"/>
              </a:rPr>
              <a:t>角频率（</a:t>
            </a:r>
            <a:r>
              <a:rPr lang="el-GR" altLang="zh-CN" sz="2800" b="1" i="1" dirty="0">
                <a:latin typeface="Times New Roman" panose="02020603050405020304" pitchFamily="18" charset="0"/>
                <a:cs typeface="Times New Roman" panose="02020603050405020304" pitchFamily="18" charset="0"/>
              </a:rPr>
              <a:t>ω</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rad/s</a:t>
            </a:r>
          </a:p>
          <a:p>
            <a:r>
              <a:rPr lang="zh-CN" altLang="en-US" sz="2800" b="1" dirty="0">
                <a:latin typeface="Times New Roman" panose="02020603050405020304" pitchFamily="18" charset="0"/>
                <a:cs typeface="Times New Roman" panose="02020603050405020304" pitchFamily="18" charset="0"/>
              </a:rPr>
              <a:t>功率：</a:t>
            </a:r>
            <a:r>
              <a:rPr lang="en-US" altLang="zh-CN" sz="2800" b="1" dirty="0">
                <a:latin typeface="Times New Roman" panose="02020603050405020304" pitchFamily="18" charset="0"/>
                <a:cs typeface="Times New Roman" panose="02020603050405020304" pitchFamily="18" charset="0"/>
              </a:rPr>
              <a:t>W</a:t>
            </a:r>
            <a:r>
              <a:rPr lang="zh-CN" altLang="en-US"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mW</a:t>
            </a:r>
            <a:r>
              <a:rPr lang="en-US" altLang="zh-CN" sz="2800" b="1" dirty="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dBm</a:t>
            </a:r>
            <a:r>
              <a:rPr lang="en-US" altLang="zh-CN" sz="2800" b="1" dirty="0">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dBm</a:t>
            </a:r>
            <a:r>
              <a:rPr lang="en-US" altLang="zh-CN" sz="2800" b="1" dirty="0">
                <a:latin typeface="Times New Roman" panose="02020603050405020304" pitchFamily="18" charset="0"/>
                <a:cs typeface="Times New Roman" panose="02020603050405020304" pitchFamily="18" charset="0"/>
              </a:rPr>
              <a:t>=10lg</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err="1">
                <a:solidFill>
                  <a:srgbClr val="FF0000"/>
                </a:solidFill>
                <a:latin typeface="Times New Roman" panose="02020603050405020304" pitchFamily="18" charset="0"/>
                <a:cs typeface="Times New Roman" panose="02020603050405020304" pitchFamily="18" charset="0"/>
              </a:rPr>
              <a:t>mW</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p>
          <a:p>
            <a:r>
              <a:rPr lang="zh-CN" altLang="en-US" sz="2800" b="1" dirty="0">
                <a:latin typeface="Times New Roman" panose="02020603050405020304" pitchFamily="18" charset="0"/>
                <a:cs typeface="Times New Roman" panose="02020603050405020304" pitchFamily="18" charset="0"/>
              </a:rPr>
              <a:t>温度：℃</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绝对温度：</a:t>
            </a:r>
            <a:r>
              <a:rPr lang="en-US" altLang="zh-CN" sz="2800" b="1" dirty="0">
                <a:latin typeface="Times New Roman" panose="02020603050405020304" pitchFamily="18" charset="0"/>
                <a:cs typeface="Times New Roman" panose="02020603050405020304" pitchFamily="18" charset="0"/>
              </a:rPr>
              <a:t>K</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T(K)=273+T(</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p>
          <a:p>
            <a:r>
              <a:rPr lang="zh-CN" altLang="en-US" sz="2800" b="1" dirty="0">
                <a:latin typeface="Times New Roman" panose="02020603050405020304" pitchFamily="18" charset="0"/>
                <a:cs typeface="Times New Roman" panose="02020603050405020304" pitchFamily="18" charset="0"/>
              </a:rPr>
              <a:t>增益：倍或</a:t>
            </a:r>
            <a:r>
              <a:rPr lang="en-US" altLang="zh-CN" sz="2800" b="1" dirty="0">
                <a:latin typeface="Times New Roman" panose="02020603050405020304" pitchFamily="18" charset="0"/>
                <a:cs typeface="Times New Roman" panose="02020603050405020304" pitchFamily="18" charset="0"/>
              </a:rPr>
              <a:t>dB</a:t>
            </a:r>
          </a:p>
          <a:p>
            <a:r>
              <a:rPr lang="zh-CN" altLang="en-US" sz="2800" b="1" dirty="0">
                <a:latin typeface="Times New Roman" panose="02020603050405020304" pitchFamily="18" charset="0"/>
                <a:cs typeface="Times New Roman" panose="02020603050405020304" pitchFamily="18" charset="0"/>
              </a:rPr>
              <a:t>其它：</a:t>
            </a:r>
            <a:r>
              <a:rPr lang="en-US" altLang="zh-CN" sz="2800" b="1" dirty="0">
                <a:latin typeface="Times New Roman" panose="02020603050405020304" pitchFamily="18" charset="0"/>
                <a:cs typeface="Times New Roman" panose="02020603050405020304" pitchFamily="18" charset="0"/>
              </a:rPr>
              <a:t>Q</a:t>
            </a:r>
            <a:r>
              <a:rPr lang="zh-CN" altLang="en-US" sz="2800" b="1" dirty="0">
                <a:latin typeface="Times New Roman" panose="02020603050405020304" pitchFamily="18" charset="0"/>
                <a:cs typeface="Times New Roman" panose="02020603050405020304" pitchFamily="18" charset="0"/>
              </a:rPr>
              <a:t>值，相位噪声（</a:t>
            </a:r>
            <a:r>
              <a:rPr lang="en-US" altLang="zh-CN" sz="2800" b="1" dirty="0" err="1">
                <a:latin typeface="Times New Roman" panose="02020603050405020304" pitchFamily="18" charset="0"/>
                <a:cs typeface="Times New Roman" panose="02020603050405020304" pitchFamily="18" charset="0"/>
              </a:rPr>
              <a:t>dBc</a:t>
            </a:r>
            <a:r>
              <a:rPr lang="en-US" altLang="zh-CN" sz="2800" b="1" dirty="0">
                <a:latin typeface="Times New Roman" panose="02020603050405020304" pitchFamily="18" charset="0"/>
                <a:cs typeface="Times New Roman" panose="02020603050405020304" pitchFamily="18" charset="0"/>
              </a:rPr>
              <a:t>/Hz</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a:t>
            </a:fld>
            <a:endParaRPr lang="en-US" altLang="zh-CN"/>
          </a:p>
        </p:txBody>
      </p:sp>
      <p:sp>
        <p:nvSpPr>
          <p:cNvPr id="5" name="右大括号 4"/>
          <p:cNvSpPr/>
          <p:nvPr/>
        </p:nvSpPr>
        <p:spPr bwMode="auto">
          <a:xfrm>
            <a:off x="7488025" y="2188588"/>
            <a:ext cx="179040" cy="1008112"/>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p:txBody>
      </p:sp>
      <p:sp>
        <p:nvSpPr>
          <p:cNvPr id="6" name="文本框 5"/>
          <p:cNvSpPr txBox="1"/>
          <p:nvPr/>
        </p:nvSpPr>
        <p:spPr>
          <a:xfrm>
            <a:off x="7740352" y="2348880"/>
            <a:ext cx="1296144" cy="523220"/>
          </a:xfrm>
          <a:prstGeom prst="rect">
            <a:avLst/>
          </a:prstGeom>
          <a:noFill/>
        </p:spPr>
        <p:txBody>
          <a:bodyPr wrap="square" rtlCol="0">
            <a:spAutoFit/>
          </a:bodyPr>
          <a:lstStyle/>
          <a:p>
            <a:r>
              <a:rPr lang="el-GR" altLang="zh-CN" sz="2800" i="1" dirty="0"/>
              <a:t>ω</a:t>
            </a:r>
            <a:r>
              <a:rPr lang="en-US" altLang="zh-CN" sz="2800" dirty="0"/>
              <a:t>=</a:t>
            </a:r>
            <a:r>
              <a:rPr lang="en-US" altLang="zh-CN" sz="2800" i="1" dirty="0"/>
              <a:t>2</a:t>
            </a:r>
            <a:r>
              <a:rPr lang="el-GR" altLang="zh-CN" sz="2800" i="1" dirty="0"/>
              <a:t>π</a:t>
            </a:r>
            <a:r>
              <a:rPr lang="en-US" altLang="zh-CN" sz="2800" i="1" dirty="0"/>
              <a:t>f</a:t>
            </a:r>
            <a:endParaRPr lang="zh-CN" altLang="en-US" sz="2800" i="1" dirty="0"/>
          </a:p>
        </p:txBody>
      </p:sp>
      <p:sp>
        <p:nvSpPr>
          <p:cNvPr id="7" name="右大括号 6"/>
          <p:cNvSpPr/>
          <p:nvPr/>
        </p:nvSpPr>
        <p:spPr bwMode="auto">
          <a:xfrm>
            <a:off x="6463190" y="4393938"/>
            <a:ext cx="180020" cy="867310"/>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66479555"/>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54075" y="22351"/>
            <a:ext cx="7578725" cy="1143000"/>
          </a:xfrm>
        </p:spPr>
        <p:txBody>
          <a:bodyPr/>
          <a:lstStyle/>
          <a:p>
            <a:r>
              <a:rPr lang="zh-CN" altLang="en-US" sz="4000" b="1" dirty="0">
                <a:solidFill>
                  <a:srgbClr val="552579"/>
                </a:solidFill>
                <a:latin typeface="微软雅黑" pitchFamily="34" charset="-122"/>
                <a:ea typeface="微软雅黑" pitchFamily="34" charset="-122"/>
              </a:rPr>
              <a:t>低噪声放大器的技术指标</a:t>
            </a:r>
          </a:p>
        </p:txBody>
      </p:sp>
      <p:sp>
        <p:nvSpPr>
          <p:cNvPr id="5" name="TextBox 4"/>
          <p:cNvSpPr txBox="1">
            <a:spLocks noChangeArrowheads="1"/>
          </p:cNvSpPr>
          <p:nvPr/>
        </p:nvSpPr>
        <p:spPr bwMode="auto">
          <a:xfrm>
            <a:off x="642938" y="1357312"/>
            <a:ext cx="7053262" cy="3836243"/>
          </a:xfrm>
          <a:prstGeom prst="rect">
            <a:avLst/>
          </a:prstGeom>
          <a:noFill/>
          <a:ln w="9525">
            <a:noFill/>
            <a:miter lim="800000"/>
            <a:headEnd/>
            <a:tailEnd/>
          </a:ln>
        </p:spPr>
        <p:txBody>
          <a:bodyPr wrap="square">
            <a:spAutoFit/>
          </a:bodyPr>
          <a:lstStyle/>
          <a:p>
            <a:pPr algn="l">
              <a:lnSpc>
                <a:spcPts val="6000"/>
              </a:lnSpc>
              <a:buFont typeface="Wingdings" pitchFamily="2" charset="2"/>
              <a:buChar char="Ø"/>
            </a:pPr>
            <a:r>
              <a:rPr lang="zh-CN" altLang="en-US" sz="3200" b="1" dirty="0">
                <a:solidFill>
                  <a:srgbClr val="0000FF"/>
                </a:solidFill>
              </a:rPr>
              <a:t>噪声系数</a:t>
            </a:r>
            <a:r>
              <a:rPr lang="zh-CN" altLang="en-US" sz="3200" dirty="0">
                <a:solidFill>
                  <a:srgbClr val="0000FF"/>
                </a:solidFill>
              </a:rPr>
              <a:t>；</a:t>
            </a:r>
            <a:endParaRPr lang="en-US" altLang="zh-CN" sz="3200" dirty="0">
              <a:solidFill>
                <a:srgbClr val="0000FF"/>
              </a:solidFill>
            </a:endParaRPr>
          </a:p>
          <a:p>
            <a:pPr algn="l">
              <a:lnSpc>
                <a:spcPts val="6000"/>
              </a:lnSpc>
              <a:buFont typeface="Wingdings" pitchFamily="2" charset="2"/>
              <a:buChar char="Ø"/>
            </a:pPr>
            <a:r>
              <a:rPr lang="zh-CN" altLang="en-US" sz="3200" b="1" dirty="0">
                <a:solidFill>
                  <a:srgbClr val="0000FF"/>
                </a:solidFill>
              </a:rPr>
              <a:t>放大器的增益；</a:t>
            </a:r>
            <a:endParaRPr lang="en-US" altLang="zh-CN" sz="3200" b="1" dirty="0">
              <a:solidFill>
                <a:srgbClr val="0000FF"/>
              </a:solidFill>
            </a:endParaRPr>
          </a:p>
          <a:p>
            <a:pPr algn="l">
              <a:lnSpc>
                <a:spcPts val="6000"/>
              </a:lnSpc>
              <a:buFont typeface="Wingdings" pitchFamily="2" charset="2"/>
              <a:buChar char="Ø"/>
            </a:pPr>
            <a:r>
              <a:rPr lang="zh-CN" altLang="en-US" sz="3200" b="1" dirty="0">
                <a:solidFill>
                  <a:srgbClr val="0000FF"/>
                </a:solidFill>
              </a:rPr>
              <a:t>稳定系数；</a:t>
            </a:r>
            <a:endParaRPr lang="en-US" altLang="zh-CN" sz="3200" b="1" dirty="0">
              <a:solidFill>
                <a:srgbClr val="0000FF"/>
              </a:solidFill>
            </a:endParaRPr>
          </a:p>
          <a:p>
            <a:pPr algn="l">
              <a:lnSpc>
                <a:spcPts val="6000"/>
              </a:lnSpc>
              <a:buFont typeface="Wingdings" pitchFamily="2" charset="2"/>
              <a:buChar char="Ø"/>
            </a:pPr>
            <a:r>
              <a:rPr lang="zh-CN" altLang="en-US" sz="3200" b="1" dirty="0">
                <a:solidFill>
                  <a:srgbClr val="0000FF"/>
                </a:solidFill>
              </a:rPr>
              <a:t>通带内的增益平坦度；</a:t>
            </a:r>
            <a:endParaRPr lang="en-US" altLang="zh-CN" sz="3200" b="1" dirty="0">
              <a:solidFill>
                <a:srgbClr val="0000FF"/>
              </a:solidFill>
            </a:endParaRPr>
          </a:p>
          <a:p>
            <a:pPr algn="l">
              <a:lnSpc>
                <a:spcPts val="6000"/>
              </a:lnSpc>
              <a:buFont typeface="Wingdings" pitchFamily="2" charset="2"/>
              <a:buChar char="Ø"/>
            </a:pPr>
            <a:r>
              <a:rPr lang="zh-CN" altLang="en-US" sz="3200" b="1" dirty="0">
                <a:solidFill>
                  <a:srgbClr val="0000FF"/>
                </a:solidFill>
              </a:rPr>
              <a:t>放大器的非线性指标</a:t>
            </a:r>
          </a:p>
        </p:txBody>
      </p:sp>
      <p:grpSp>
        <p:nvGrpSpPr>
          <p:cNvPr id="2" name="组合 10"/>
          <p:cNvGrpSpPr>
            <a:grpSpLocks/>
          </p:cNvGrpSpPr>
          <p:nvPr/>
        </p:nvGrpSpPr>
        <p:grpSpPr bwMode="auto">
          <a:xfrm>
            <a:off x="4643437" y="3115994"/>
            <a:ext cx="4143375" cy="1323975"/>
            <a:chOff x="4857752" y="4707256"/>
            <a:chExt cx="3714776" cy="1323439"/>
          </a:xfrm>
        </p:grpSpPr>
        <p:sp>
          <p:nvSpPr>
            <p:cNvPr id="27656" name="TextBox 6"/>
            <p:cNvSpPr txBox="1">
              <a:spLocks noChangeArrowheads="1"/>
            </p:cNvSpPr>
            <p:nvPr/>
          </p:nvSpPr>
          <p:spPr bwMode="auto">
            <a:xfrm>
              <a:off x="5572132" y="4707256"/>
              <a:ext cx="3000396" cy="1323439"/>
            </a:xfrm>
            <a:prstGeom prst="rect">
              <a:avLst/>
            </a:prstGeom>
            <a:noFill/>
            <a:ln w="9525">
              <a:noFill/>
              <a:miter lim="800000"/>
              <a:headEnd/>
              <a:tailEnd/>
            </a:ln>
          </p:spPr>
          <p:txBody>
            <a:bodyPr>
              <a:spAutoFit/>
            </a:bodyPr>
            <a:lstStyle/>
            <a:p>
              <a:pPr algn="l"/>
              <a:r>
                <a:rPr lang="zh-CN" altLang="en-US" sz="2000" b="1" dirty="0"/>
                <a:t>放大器自激振荡是不稳定的表现，此时没有信号输入，也有振荡功率输出，放大器变成了振荡器。</a:t>
              </a:r>
            </a:p>
          </p:txBody>
        </p:sp>
        <p:sp>
          <p:nvSpPr>
            <p:cNvPr id="27657" name="左箭头 9"/>
            <p:cNvSpPr>
              <a:spLocks noChangeArrowheads="1"/>
            </p:cNvSpPr>
            <p:nvPr/>
          </p:nvSpPr>
          <p:spPr bwMode="auto">
            <a:xfrm>
              <a:off x="4857752" y="4714884"/>
              <a:ext cx="642942" cy="500066"/>
            </a:xfrm>
            <a:prstGeom prst="leftArrow">
              <a:avLst>
                <a:gd name="adj1" fmla="val 50000"/>
                <a:gd name="adj2" fmla="val 50000"/>
              </a:avLst>
            </a:prstGeom>
            <a:noFill/>
            <a:ln w="25400" algn="ctr">
              <a:solidFill>
                <a:schemeClr val="tx1"/>
              </a:solidFill>
              <a:round/>
              <a:headEnd/>
              <a:tailEnd/>
            </a:ln>
          </p:spPr>
          <p:txBody>
            <a:bodyPr>
              <a:spAutoFit/>
            </a:bodyPr>
            <a:lstStyle/>
            <a:p>
              <a:pPr algn="l"/>
              <a:endParaRPr lang="zh-CN" altLang="en-US"/>
            </a:p>
          </p:txBody>
        </p:sp>
      </p:grpSp>
      <p:grpSp>
        <p:nvGrpSpPr>
          <p:cNvPr id="3" name="组合 10"/>
          <p:cNvGrpSpPr>
            <a:grpSpLocks/>
          </p:cNvGrpSpPr>
          <p:nvPr/>
        </p:nvGrpSpPr>
        <p:grpSpPr bwMode="auto">
          <a:xfrm>
            <a:off x="4643437" y="1303833"/>
            <a:ext cx="4143375" cy="1323975"/>
            <a:chOff x="4857752" y="4357695"/>
            <a:chExt cx="3714776" cy="1322903"/>
          </a:xfrm>
        </p:grpSpPr>
        <p:sp>
          <p:nvSpPr>
            <p:cNvPr id="27654" name="TextBox 6"/>
            <p:cNvSpPr txBox="1">
              <a:spLocks noChangeArrowheads="1"/>
            </p:cNvSpPr>
            <p:nvPr/>
          </p:nvSpPr>
          <p:spPr bwMode="auto">
            <a:xfrm>
              <a:off x="5572132" y="4357695"/>
              <a:ext cx="3000396" cy="1322903"/>
            </a:xfrm>
            <a:prstGeom prst="rect">
              <a:avLst/>
            </a:prstGeom>
            <a:noFill/>
            <a:ln w="9525">
              <a:noFill/>
              <a:miter lim="800000"/>
              <a:headEnd/>
              <a:tailEnd/>
            </a:ln>
          </p:spPr>
          <p:txBody>
            <a:bodyPr>
              <a:spAutoFit/>
            </a:bodyPr>
            <a:lstStyle/>
            <a:p>
              <a:pPr algn="l"/>
              <a:r>
                <a:rPr lang="zh-CN" altLang="en-US" sz="2000" b="1" dirty="0"/>
                <a:t>提高低噪声放大器的增益，对于降低整机噪声系数非常有利，但增益高会影响动态范围，所以需整体考虑</a:t>
              </a:r>
              <a:r>
                <a:rPr lang="zh-CN" altLang="en-US" sz="2000" dirty="0"/>
                <a:t>。</a:t>
              </a:r>
            </a:p>
          </p:txBody>
        </p:sp>
        <p:sp>
          <p:nvSpPr>
            <p:cNvPr id="27655" name="左箭头 9"/>
            <p:cNvSpPr>
              <a:spLocks noChangeArrowheads="1"/>
            </p:cNvSpPr>
            <p:nvPr/>
          </p:nvSpPr>
          <p:spPr bwMode="auto">
            <a:xfrm>
              <a:off x="4857752" y="4714884"/>
              <a:ext cx="642942" cy="500066"/>
            </a:xfrm>
            <a:prstGeom prst="leftArrow">
              <a:avLst>
                <a:gd name="adj1" fmla="val 50000"/>
                <a:gd name="adj2" fmla="val 50000"/>
              </a:avLst>
            </a:prstGeom>
            <a:noFill/>
            <a:ln w="25400" algn="ctr">
              <a:solidFill>
                <a:schemeClr val="tx1"/>
              </a:solidFill>
              <a:round/>
              <a:headEnd/>
              <a:tailEnd/>
            </a:ln>
          </p:spPr>
          <p:txBody>
            <a:bodyPr>
              <a:spAutoFit/>
            </a:bodyPr>
            <a:lstStyle/>
            <a:p>
              <a:pPr algn="l"/>
              <a:endParaRPr lang="zh-CN" altLang="en-US"/>
            </a:p>
          </p:txBody>
        </p:sp>
      </p:grpSp>
      <p:sp>
        <p:nvSpPr>
          <p:cNvPr id="4" name="灯片编号占位符 3"/>
          <p:cNvSpPr>
            <a:spLocks noGrp="1"/>
          </p:cNvSpPr>
          <p:nvPr>
            <p:ph type="sldNum" sz="quarter" idx="12"/>
          </p:nvPr>
        </p:nvSpPr>
        <p:spPr/>
        <p:txBody>
          <a:bodyPr/>
          <a:lstStyle/>
          <a:p>
            <a:fld id="{9AF8C954-B86C-43F7-8A64-78CFE30E1C21}" type="slidenum">
              <a:rPr lang="en-US" altLang="zh-CN" smtClean="0"/>
              <a:pPr/>
              <a:t>30</a:t>
            </a:fld>
            <a:endParaRPr lang="en-US" altLang="zh-CN"/>
          </a:p>
        </p:txBody>
      </p:sp>
      <p:pic>
        <p:nvPicPr>
          <p:cNvPr id="11" name="图片 10"/>
          <p:cNvPicPr>
            <a:picLocks noChangeAspect="1"/>
          </p:cNvPicPr>
          <p:nvPr/>
        </p:nvPicPr>
        <p:blipFill rotWithShape="1">
          <a:blip r:embed="rId3"/>
          <a:srcRect l="4698" t="28402" r="4698" b="8239"/>
          <a:stretch/>
        </p:blipFill>
        <p:spPr>
          <a:xfrm>
            <a:off x="3810000" y="1174796"/>
            <a:ext cx="5067243" cy="1904795"/>
          </a:xfrm>
          <a:prstGeom prst="rect">
            <a:avLst/>
          </a:prstGeom>
        </p:spPr>
      </p:pic>
      <p:pic>
        <p:nvPicPr>
          <p:cNvPr id="12" name="图片 11"/>
          <p:cNvPicPr>
            <a:picLocks noChangeAspect="1"/>
          </p:cNvPicPr>
          <p:nvPr/>
        </p:nvPicPr>
        <p:blipFill rotWithShape="1">
          <a:blip r:embed="rId4"/>
          <a:srcRect l="5542" t="48649" r="5785" b="5404"/>
          <a:stretch/>
        </p:blipFill>
        <p:spPr>
          <a:xfrm>
            <a:off x="1385562" y="5153089"/>
            <a:ext cx="6855944" cy="1821110"/>
          </a:xfrm>
          <a:prstGeom prst="rect">
            <a:avLst/>
          </a:prstGeom>
        </p:spPr>
      </p:pic>
    </p:spTree>
    <p:extLst>
      <p:ext uri="{BB962C8B-B14F-4D97-AF65-F5344CB8AC3E}">
        <p14:creationId xmlns:p14="http://schemas.microsoft.com/office/powerpoint/2010/main" val="7462356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blinds(horizontal)">
                                      <p:cBhvr>
                                        <p:cTn id="36" dur="500"/>
                                        <p:tgtEl>
                                          <p:spTgt spid="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nodeType="clickEffect">
                                  <p:stCondLst>
                                    <p:cond delay="0"/>
                                  </p:stCondLst>
                                  <p:childTnLst>
                                    <p:animEffect transition="out" filter="blinds(horizontal)">
                                      <p:cBhvr>
                                        <p:cTn id="54" dur="500"/>
                                        <p:tgtEl>
                                          <p:spTgt spid="2"/>
                                        </p:tgtEl>
                                      </p:cBhvr>
                                    </p:animEffect>
                                    <p:set>
                                      <p:cBhvr>
                                        <p:cTn id="55" dur="1" fill="hold">
                                          <p:stCondLst>
                                            <p:cond delay="499"/>
                                          </p:stCondLst>
                                        </p:cTn>
                                        <p:tgtEl>
                                          <p:spTgt spid="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blinds(horizontal)">
                                      <p:cBhvr>
                                        <p:cTn id="60" dur="500"/>
                                        <p:tgtEl>
                                          <p:spTgt spid="5">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blinds(horizontal)">
                                      <p:cBhvr>
                                        <p:cTn id="6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a:t>
            </a:r>
          </a:p>
        </p:txBody>
      </p:sp>
      <p:sp>
        <p:nvSpPr>
          <p:cNvPr id="3" name="内容占位符 2"/>
          <p:cNvSpPr>
            <a:spLocks noGrp="1"/>
          </p:cNvSpPr>
          <p:nvPr>
            <p:ph idx="1"/>
          </p:nvPr>
        </p:nvSpPr>
        <p:spPr>
          <a:xfrm>
            <a:off x="752900" y="1196752"/>
            <a:ext cx="2098576" cy="629617"/>
          </a:xfrm>
        </p:spPr>
        <p:txBody>
          <a:bodyPr/>
          <a:lstStyle/>
          <a:p>
            <a:r>
              <a:rPr lang="zh-CN" altLang="en-US" b="1" dirty="0"/>
              <a:t>热噪声</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31</a:t>
            </a:fld>
            <a:endParaRPr lang="en-US" altLang="zh-CN"/>
          </a:p>
        </p:txBody>
      </p:sp>
      <p:sp>
        <p:nvSpPr>
          <p:cNvPr id="5" name="Rectangle 5"/>
          <p:cNvSpPr>
            <a:spLocks noChangeArrowheads="1"/>
          </p:cNvSpPr>
          <p:nvPr/>
        </p:nvSpPr>
        <p:spPr bwMode="auto">
          <a:xfrm>
            <a:off x="682683" y="1826369"/>
            <a:ext cx="8458200" cy="3035430"/>
          </a:xfrm>
          <a:prstGeom prst="rect">
            <a:avLst/>
          </a:prstGeom>
          <a:noFill/>
          <a:ln>
            <a:noFill/>
          </a:ln>
        </p:spPr>
        <p:txBody>
          <a:bodyPr/>
          <a:lstStyle/>
          <a:p>
            <a:pPr marL="342900" indent="-342900" algn="ctr">
              <a:spcBef>
                <a:spcPct val="20000"/>
              </a:spcBef>
              <a:buClr>
                <a:schemeClr val="tx2"/>
              </a:buClr>
              <a:buSzPct val="70000"/>
              <a:buFont typeface="Wingdings" pitchFamily="2" charset="2"/>
              <a:buNone/>
              <a:defRPr/>
            </a:pPr>
            <a:r>
              <a:rPr lang="en-US" altLang="zh-CN" sz="3200" b="1" i="1" dirty="0">
                <a:solidFill>
                  <a:srgbClr val="FF0000"/>
                </a:solidFill>
                <a:latin typeface="Times New Roman" panose="02020603050405020304" pitchFamily="18" charset="0"/>
                <a:ea typeface="宋体" charset="-122"/>
                <a:cs typeface="Times New Roman" panose="02020603050405020304" pitchFamily="18" charset="0"/>
              </a:rPr>
              <a:t>N</a:t>
            </a:r>
            <a:r>
              <a:rPr lang="en-US" altLang="zh-CN" sz="3200" b="1" dirty="0">
                <a:solidFill>
                  <a:srgbClr val="FF0000"/>
                </a:solidFill>
                <a:latin typeface="Times New Roman" panose="02020603050405020304" pitchFamily="18" charset="0"/>
                <a:ea typeface="宋体" charset="-122"/>
                <a:cs typeface="Times New Roman" panose="02020603050405020304" pitchFamily="18" charset="0"/>
              </a:rPr>
              <a:t>=</a:t>
            </a:r>
            <a:r>
              <a:rPr lang="en-US" altLang="zh-CN" sz="3200" b="1" i="1" dirty="0" err="1">
                <a:solidFill>
                  <a:srgbClr val="FF0000"/>
                </a:solidFill>
                <a:latin typeface="Times New Roman" panose="02020603050405020304" pitchFamily="18" charset="0"/>
                <a:ea typeface="宋体" charset="-122"/>
                <a:cs typeface="Times New Roman" panose="02020603050405020304" pitchFamily="18" charset="0"/>
              </a:rPr>
              <a:t>kTB</a:t>
            </a:r>
            <a:endParaRPr lang="en-US" altLang="zh-CN" sz="3200" b="1" i="1" dirty="0">
              <a:solidFill>
                <a:srgbClr val="FF0000"/>
              </a:solidFill>
              <a:latin typeface="Times New Roman" panose="02020603050405020304" pitchFamily="18" charset="0"/>
              <a:ea typeface="宋体" charset="-122"/>
              <a:cs typeface="Times New Roman" panose="02020603050405020304" pitchFamily="18" charset="0"/>
            </a:endParaRPr>
          </a:p>
          <a:p>
            <a:pPr>
              <a:lnSpc>
                <a:spcPts val="3200"/>
              </a:lnSpc>
              <a:spcBef>
                <a:spcPts val="2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N</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噪声功率（即噪声平均功率，</a:t>
            </a:r>
            <a:r>
              <a:rPr lang="zh-CN" altLang="en-US" sz="2400" b="1" dirty="0">
                <a:solidFill>
                  <a:srgbClr val="0000FF"/>
                </a:solidFill>
                <a:latin typeface="Times New Roman" panose="02020603050405020304" pitchFamily="18" charset="0"/>
                <a:ea typeface="宋体" charset="-122"/>
                <a:cs typeface="Times New Roman" panose="02020603050405020304" pitchFamily="18" charset="0"/>
              </a:rPr>
              <a:t>单位</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W</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k</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玻尔兹曼常数，</a:t>
            </a:r>
            <a:r>
              <a:rPr lang="en-US" altLang="zh-CN" sz="2400" b="1" dirty="0"/>
              <a:t>1.38 × 10</a:t>
            </a:r>
            <a:r>
              <a:rPr lang="en-US" altLang="zh-CN" sz="2400" b="1" baseline="30000" dirty="0"/>
              <a:t>-23 </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i="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B</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带宽（</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Hz</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6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T</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电阻温度，以绝对温度（</a:t>
            </a:r>
            <a:r>
              <a:rPr lang="en-US" altLang="zh-CN" sz="2400" b="1" dirty="0">
                <a:latin typeface="Times New Roman" panose="02020603050405020304" pitchFamily="18" charset="0"/>
                <a:ea typeface="宋体" charset="-122"/>
                <a:cs typeface="Times New Roman" panose="02020603050405020304" pitchFamily="18" charset="0"/>
              </a:rPr>
              <a:t>K</a:t>
            </a:r>
            <a:r>
              <a:rPr lang="zh-CN" altLang="en-US" sz="2400" b="1" dirty="0">
                <a:latin typeface="Times New Roman" panose="02020603050405020304" pitchFamily="18" charset="0"/>
                <a:ea typeface="宋体" charset="-122"/>
                <a:cs typeface="Times New Roman" panose="02020603050405020304" pitchFamily="18" charset="0"/>
              </a:rPr>
              <a:t>）计算，</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T(K)=273+T(℃)</a:t>
            </a:r>
          </a:p>
        </p:txBody>
      </p:sp>
      <p:sp>
        <p:nvSpPr>
          <p:cNvPr id="6" name="矩形 5"/>
          <p:cNvSpPr/>
          <p:nvPr/>
        </p:nvSpPr>
        <p:spPr>
          <a:xfrm>
            <a:off x="2552700" y="4630966"/>
            <a:ext cx="8001000" cy="461665"/>
          </a:xfrm>
          <a:prstGeom prst="rect">
            <a:avLst/>
          </a:prstGeom>
        </p:spPr>
        <p:txBody>
          <a:bodyPr wrap="square">
            <a:spAutoFit/>
          </a:bodyPr>
          <a:lstStyle/>
          <a:p>
            <a:pPr algn="just">
              <a:defRPr/>
            </a:pPr>
            <a:r>
              <a:rPr lang="en-US" altLang="zh-CN" sz="2400" b="1" dirty="0">
                <a:latin typeface="Times New Roman" panose="02020603050405020304" pitchFamily="18" charset="0"/>
                <a:ea typeface="宋体" charset="-122"/>
                <a:cs typeface="Times New Roman" panose="02020603050405020304" pitchFamily="18" charset="0"/>
              </a:rPr>
              <a:t>N(</a:t>
            </a:r>
            <a:r>
              <a:rPr lang="en-US" altLang="zh-CN" sz="2400" b="1" dirty="0" err="1">
                <a:latin typeface="Times New Roman" panose="02020603050405020304" pitchFamily="18" charset="0"/>
                <a:ea typeface="宋体" charset="-122"/>
                <a:cs typeface="Times New Roman" panose="02020603050405020304" pitchFamily="18" charset="0"/>
              </a:rPr>
              <a:t>dBm</a:t>
            </a:r>
            <a:r>
              <a:rPr lang="en-US" altLang="zh-CN" sz="2400" b="1" dirty="0">
                <a:latin typeface="Times New Roman" panose="02020603050405020304" pitchFamily="18" charset="0"/>
                <a:ea typeface="宋体" charset="-122"/>
                <a:cs typeface="Times New Roman" panose="02020603050405020304" pitchFamily="18" charset="0"/>
              </a:rPr>
              <a:t>)=10lg(</a:t>
            </a:r>
            <a:r>
              <a:rPr lang="en-US" altLang="zh-CN" sz="2400" b="1" dirty="0" err="1">
                <a:solidFill>
                  <a:srgbClr val="0000FF"/>
                </a:solidFill>
                <a:latin typeface="Times New Roman" panose="02020603050405020304" pitchFamily="18" charset="0"/>
                <a:ea typeface="宋体" charset="-122"/>
                <a:cs typeface="Times New Roman" panose="02020603050405020304" pitchFamily="18" charset="0"/>
              </a:rPr>
              <a:t>kTB</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/0.001</a:t>
            </a:r>
            <a:r>
              <a:rPr lang="en-US" altLang="zh-CN" sz="2400" b="1" dirty="0">
                <a:latin typeface="Times New Roman" panose="02020603050405020304" pitchFamily="18" charset="0"/>
                <a:ea typeface="宋体" charset="-122"/>
                <a:cs typeface="Times New Roman" panose="02020603050405020304" pitchFamily="18" charset="0"/>
              </a:rPr>
              <a:t>)</a:t>
            </a:r>
          </a:p>
        </p:txBody>
      </p:sp>
      <p:sp>
        <p:nvSpPr>
          <p:cNvPr id="7" name="Rectangle 5"/>
          <p:cNvSpPr>
            <a:spLocks noChangeArrowheads="1"/>
          </p:cNvSpPr>
          <p:nvPr/>
        </p:nvSpPr>
        <p:spPr bwMode="auto">
          <a:xfrm>
            <a:off x="827584" y="5301209"/>
            <a:ext cx="8229600" cy="71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3600"/>
              </a:lnSpc>
              <a:spcBef>
                <a:spcPct val="20000"/>
              </a:spcBef>
              <a:buClr>
                <a:schemeClr val="tx2"/>
              </a:buClr>
              <a:buSzPct val="70000"/>
            </a:pPr>
            <a:r>
              <a:rPr lang="zh-CN" altLang="en-US" sz="2400" b="1" dirty="0">
                <a:latin typeface="Times New Roman" panose="02020603050405020304" pitchFamily="18" charset="0"/>
                <a:cs typeface="Times New Roman" panose="02020603050405020304" pitchFamily="18" charset="0"/>
              </a:rPr>
              <a:t>                    </a:t>
            </a:r>
            <a:r>
              <a:rPr lang="en-US" altLang="zh-CN" sz="2400" b="1" i="1" dirty="0">
                <a:solidFill>
                  <a:srgbClr val="0000FF"/>
                </a:solidFill>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baseline="-25000" dirty="0">
                <a:solidFill>
                  <a:srgbClr val="FF0000"/>
                </a:solidFill>
                <a:latin typeface="Times New Roman" panose="02020603050405020304" pitchFamily="18" charset="0"/>
                <a:cs typeface="Times New Roman" panose="02020603050405020304" pitchFamily="18" charset="0"/>
              </a:rPr>
              <a:t>(</a:t>
            </a:r>
            <a:r>
              <a:rPr lang="en-US" altLang="zh-CN" sz="2400" b="1" baseline="-25000" dirty="0" err="1">
                <a:solidFill>
                  <a:srgbClr val="FF0000"/>
                </a:solidFill>
                <a:latin typeface="Times New Roman" panose="02020603050405020304" pitchFamily="18" charset="0"/>
                <a:cs typeface="Times New Roman" panose="02020603050405020304" pitchFamily="18" charset="0"/>
              </a:rPr>
              <a:t>dBm</a:t>
            </a:r>
            <a:r>
              <a:rPr lang="en-US" altLang="zh-CN" sz="2400" b="1" baseline="-25000"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=-174+10lg</a:t>
            </a:r>
            <a:r>
              <a:rPr lang="en-US" altLang="zh-CN" sz="2400" b="1" i="1" dirty="0">
                <a:solidFill>
                  <a:srgbClr val="FF0000"/>
                </a:solidFill>
                <a:latin typeface="Times New Roman" panose="02020603050405020304" pitchFamily="18" charset="0"/>
                <a:cs typeface="Times New Roman" panose="02020603050405020304" pitchFamily="18" charset="0"/>
              </a:rPr>
              <a:t>B</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dirty="0" err="1">
                <a:solidFill>
                  <a:srgbClr val="FF0000"/>
                </a:solidFill>
                <a:latin typeface="Times New Roman" panose="02020603050405020304" pitchFamily="18" charset="0"/>
                <a:cs typeface="Times New Roman" panose="02020603050405020304" pitchFamily="18" charset="0"/>
              </a:rPr>
              <a:t>dBm</a:t>
            </a:r>
            <a:r>
              <a:rPr lang="en-US" altLang="zh-CN" sz="24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63062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噪声系数</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32</a:t>
            </a:fld>
            <a:endParaRPr lang="en-US" altLang="zh-CN"/>
          </a:p>
        </p:txBody>
      </p:sp>
      <p:sp>
        <p:nvSpPr>
          <p:cNvPr id="5" name="Rectangle 3"/>
          <p:cNvSpPr txBox="1">
            <a:spLocks noChangeArrowheads="1"/>
          </p:cNvSpPr>
          <p:nvPr/>
        </p:nvSpPr>
        <p:spPr bwMode="auto">
          <a:xfrm>
            <a:off x="3048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dirty="0">
                <a:solidFill>
                  <a:srgbClr val="000000"/>
                </a:solidFill>
                <a:latin typeface="Times New Roman" panose="02020603050405020304" pitchFamily="18" charset="0"/>
                <a:cs typeface="Times New Roman" panose="02020603050405020304" pitchFamily="18" charset="0"/>
              </a:rPr>
              <a:t>将噪声因数</a:t>
            </a:r>
            <a:r>
              <a:rPr lang="en-US" altLang="zh-CN" sz="2800" b="1" i="1" dirty="0">
                <a:solidFill>
                  <a:srgbClr val="FF00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用对数表示，就是</a:t>
            </a:r>
            <a:r>
              <a:rPr lang="zh-CN" altLang="en-US" sz="2800" b="1" dirty="0">
                <a:solidFill>
                  <a:srgbClr val="FF3300"/>
                </a:solidFill>
                <a:latin typeface="Times New Roman" panose="02020603050405020304" pitchFamily="18" charset="0"/>
                <a:cs typeface="Times New Roman" panose="02020603050405020304" pitchFamily="18" charset="0"/>
              </a:rPr>
              <a:t>噪声系数</a:t>
            </a:r>
            <a:r>
              <a:rPr lang="en-US" altLang="zh-CN" sz="2800" b="1" i="1" dirty="0">
                <a:solidFill>
                  <a:srgbClr val="FF3300"/>
                </a:solidFill>
                <a:latin typeface="Times New Roman" panose="02020603050405020304" pitchFamily="18" charset="0"/>
                <a:cs typeface="Times New Roman" panose="02020603050405020304" pitchFamily="18" charset="0"/>
              </a:rPr>
              <a:t>N</a:t>
            </a:r>
            <a:r>
              <a:rPr lang="en-US" altLang="zh-CN" sz="2800" b="1" i="1" baseline="-25000" dirty="0">
                <a:solidFill>
                  <a:srgbClr val="FF33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，即</a:t>
            </a: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明确地表明了当一个信号从电路的输入传到输出端时，系统内部噪声造成的信噪比恶化的程度。</a:t>
            </a:r>
            <a:endParaRPr lang="en-US" altLang="zh-CN" sz="2800" b="1" dirty="0">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对一个理想的无噪声</a:t>
            </a:r>
            <a:r>
              <a:rPr lang="zh-CN" altLang="en-US" sz="2800" b="1" dirty="0">
                <a:latin typeface="Times New Roman" panose="02020603050405020304" pitchFamily="18" charset="0"/>
                <a:cs typeface="Times New Roman" panose="02020603050405020304" pitchFamily="18" charset="0"/>
              </a:rPr>
              <a:t>放大器，噪声因数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en-US" altLang="zh-CN" sz="2800" b="1" dirty="0">
                <a:solidFill>
                  <a:srgbClr val="FF0000"/>
                </a:solidFill>
                <a:latin typeface="Times New Roman" panose="02020603050405020304" pitchFamily="18" charset="0"/>
                <a:cs typeface="Times New Roman" panose="02020603050405020304" pitchFamily="18" charset="0"/>
              </a:rPr>
              <a:t>=0dB</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有噪系统的噪声因数均大于</a:t>
            </a:r>
            <a:r>
              <a:rPr lang="en-US" altLang="zh-CN" sz="2800" b="1" dirty="0">
                <a:solidFill>
                  <a:srgbClr val="000099"/>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828245348"/>
              </p:ext>
            </p:extLst>
          </p:nvPr>
        </p:nvGraphicFramePr>
        <p:xfrm>
          <a:off x="2819400" y="1676400"/>
          <a:ext cx="2895600" cy="1633716"/>
        </p:xfrm>
        <a:graphic>
          <a:graphicData uri="http://schemas.openxmlformats.org/presentationml/2006/ole">
            <mc:AlternateContent xmlns:mc="http://schemas.openxmlformats.org/markup-compatibility/2006">
              <mc:Choice xmlns:v="urn:schemas-microsoft-com:vml" Requires="v">
                <p:oleObj spid="_x0000_s111714" name="公式" r:id="rId3" imgW="1485900" imgH="838200" progId="Equation.3">
                  <p:embed/>
                </p:oleObj>
              </mc:Choice>
              <mc:Fallback>
                <p:oleObj name="公式" r:id="rId3" imgW="1485900" imgH="8382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895600" cy="1633716"/>
                      </a:xfrm>
                      <a:prstGeom prst="rect">
                        <a:avLst/>
                      </a:prstGeom>
                      <a:solidFill>
                        <a:schemeClr val="accent5"/>
                      </a:solidFill>
                      <a:ln>
                        <a:noFill/>
                      </a:ln>
                    </p:spPr>
                  </p:pic>
                </p:oleObj>
              </mc:Fallback>
            </mc:AlternateContent>
          </a:graphicData>
        </a:graphic>
      </p:graphicFrame>
      <p:sp>
        <p:nvSpPr>
          <p:cNvPr id="7" name="文本框 6"/>
          <p:cNvSpPr txBox="1"/>
          <p:nvPr/>
        </p:nvSpPr>
        <p:spPr>
          <a:xfrm>
            <a:off x="6019800" y="1752600"/>
            <a:ext cx="2667000" cy="1569660"/>
          </a:xfrm>
          <a:prstGeom prst="rect">
            <a:avLst/>
          </a:prstGeom>
          <a:noFill/>
        </p:spPr>
        <p:txBody>
          <a:bodyPr wrap="square" rtlCol="0">
            <a:spAutoFit/>
          </a:bodyPr>
          <a:lstStyle/>
          <a:p>
            <a:pPr algn="just"/>
            <a:r>
              <a:rPr lang="zh-CN" altLang="en-US" sz="1600" b="1" dirty="0">
                <a:solidFill>
                  <a:srgbClr val="0000FF"/>
                </a:solidFill>
                <a:latin typeface="Times New Roman" panose="02020603050405020304" pitchFamily="18" charset="0"/>
                <a:cs typeface="Times New Roman" panose="02020603050405020304" pitchFamily="18" charset="0"/>
              </a:rPr>
              <a:t>信噪比</a:t>
            </a:r>
            <a:r>
              <a:rPr lang="en-US" altLang="zh-CN" sz="1600" b="1" dirty="0">
                <a:solidFill>
                  <a:srgbClr val="0000FF"/>
                </a:solidFill>
                <a:latin typeface="Times New Roman" panose="02020603050405020304" pitchFamily="18" charset="0"/>
                <a:cs typeface="Times New Roman" panose="02020603050405020304" pitchFamily="18" charset="0"/>
              </a:rPr>
              <a:t>SNR</a:t>
            </a:r>
            <a:r>
              <a:rPr lang="zh-CN" altLang="en-US" sz="1600" b="1" dirty="0">
                <a:solidFill>
                  <a:srgbClr val="0000FF"/>
                </a:solidFill>
                <a:latin typeface="Times New Roman" panose="02020603050405020304" pitchFamily="18" charset="0"/>
                <a:cs typeface="Times New Roman" panose="02020603050405020304" pitchFamily="18" charset="0"/>
              </a:rPr>
              <a:t>虽然能反映信号质量的好坏，但它不能反映该放大器或网络对信号质量的影响，也不能反映放大器本身噪声性能的好坏，故用噪声系数来衡量</a:t>
            </a:r>
            <a:r>
              <a:rPr lang="zh-CN" altLang="en-US" sz="1600" b="1" dirty="0"/>
              <a:t>。</a:t>
            </a:r>
          </a:p>
        </p:txBody>
      </p:sp>
    </p:spTree>
    <p:extLst>
      <p:ext uri="{BB962C8B-B14F-4D97-AF65-F5344CB8AC3E}">
        <p14:creationId xmlns:p14="http://schemas.microsoft.com/office/powerpoint/2010/main" val="17000715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a:xfrm>
            <a:off x="467544" y="-348678"/>
            <a:ext cx="7543800" cy="1295400"/>
          </a:xfrm>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r>
              <a:rPr lang="zh-CN" altLang="en-US" sz="2400" b="1" kern="1200" dirty="0">
                <a:solidFill>
                  <a:srgbClr val="552579"/>
                </a:solidFill>
                <a:latin typeface="微软雅黑" pitchFamily="34" charset="-122"/>
                <a:ea typeface="微软雅黑" pitchFamily="34" charset="-122"/>
              </a:rPr>
              <a:t>（</a:t>
            </a:r>
            <a:r>
              <a:rPr lang="zh-CN" altLang="en-US" sz="2400" b="1" kern="1200" dirty="0">
                <a:solidFill>
                  <a:srgbClr val="0000FF"/>
                </a:solidFill>
                <a:latin typeface="微软雅黑" pitchFamily="34" charset="-122"/>
                <a:ea typeface="微软雅黑" pitchFamily="34" charset="-122"/>
              </a:rPr>
              <a:t>另一种度量参数</a:t>
            </a:r>
            <a:r>
              <a:rPr lang="zh-CN" altLang="en-US" sz="2400" b="1" kern="1200" dirty="0">
                <a:solidFill>
                  <a:srgbClr val="552579"/>
                </a:solidFill>
                <a:latin typeface="微软雅黑" pitchFamily="34" charset="-122"/>
                <a:ea typeface="微软雅黑" pitchFamily="34" charset="-122"/>
              </a:rPr>
              <a:t>）</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4377"/>
            <a:ext cx="39544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6752"/>
            <a:ext cx="3862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extBox 4"/>
          <p:cNvSpPr txBox="1">
            <a:spLocks noChangeArrowheads="1"/>
          </p:cNvSpPr>
          <p:nvPr/>
        </p:nvSpPr>
        <p:spPr bwMode="auto">
          <a:xfrm>
            <a:off x="487362" y="328570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u"/>
            </a:pPr>
            <a:r>
              <a:rPr lang="zh-CN" altLang="en-US" sz="2800" b="1" dirty="0">
                <a:solidFill>
                  <a:srgbClr val="0000FF"/>
                </a:solidFill>
              </a:rPr>
              <a:t>温度</a:t>
            </a:r>
            <a:r>
              <a:rPr lang="en-US" altLang="zh-CN" sz="2800" b="1" i="1" dirty="0" err="1">
                <a:solidFill>
                  <a:srgbClr val="0000FF"/>
                </a:solidFill>
                <a:latin typeface="Times New Roman" panose="02020603050405020304" pitchFamily="18" charset="0"/>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cs typeface="Times New Roman" panose="02020603050405020304" pitchFamily="18" charset="0"/>
              </a:rPr>
              <a:t>e</a:t>
            </a:r>
            <a:r>
              <a:rPr lang="zh-CN" altLang="en-US" sz="2800" b="1" dirty="0">
                <a:solidFill>
                  <a:srgbClr val="0000FF"/>
                </a:solidFill>
              </a:rPr>
              <a:t>称为该线性系统的等效噪声温度。</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33</a:t>
            </a:fld>
            <a:endParaRPr lang="en-US" altLang="zh-CN" dirty="0"/>
          </a:p>
        </p:txBody>
      </p:sp>
      <p:sp>
        <p:nvSpPr>
          <p:cNvPr id="3" name="椭圆 2"/>
          <p:cNvSpPr/>
          <p:nvPr/>
        </p:nvSpPr>
        <p:spPr>
          <a:xfrm>
            <a:off x="228600" y="2339752"/>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8721" y="1244377"/>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15093" y="2339752"/>
            <a:ext cx="7620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519" y="4869160"/>
            <a:ext cx="9248843" cy="954107"/>
          </a:xfrm>
          <a:prstGeom prst="rect">
            <a:avLst/>
          </a:prstGeom>
          <a:noFill/>
        </p:spPr>
        <p:txBody>
          <a:bodyPr wrap="square" rtlCol="0">
            <a:spAutoFit/>
          </a:bodyPr>
          <a:lstStyle/>
          <a:p>
            <a:pPr algn="just"/>
            <a:r>
              <a:rPr lang="zh-CN" altLang="en-US" sz="2800" dirty="0"/>
              <a:t>热噪声等效噪声温度和噪声因数（噪声系数）的转换关系</a:t>
            </a:r>
          </a:p>
          <a:p>
            <a:pPr algn="just"/>
            <a:endParaRPr lang="en-US" altLang="zh-CN" sz="2800" b="1" dirty="0"/>
          </a:p>
        </p:txBody>
      </p:sp>
      <mc:AlternateContent xmlns:mc="http://schemas.openxmlformats.org/markup-compatibility/2006" xmlns:a14="http://schemas.microsoft.com/office/drawing/2010/main">
        <mc:Choice Requires="a14">
          <p:sp>
            <p:nvSpPr>
              <p:cNvPr id="4" name="矩形 3"/>
              <p:cNvSpPr/>
              <p:nvPr/>
            </p:nvSpPr>
            <p:spPr>
              <a:xfrm>
                <a:off x="3028362" y="4012556"/>
                <a:ext cx="26151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𝑻</m:t>
                          </m:r>
                        </m:e>
                        <m:sub>
                          <m:r>
                            <a:rPr lang="en-US" altLang="zh-CN" sz="2800" b="1" i="1" smtClean="0">
                              <a:solidFill>
                                <a:srgbClr val="FF0000"/>
                              </a:solidFill>
                              <a:latin typeface="Cambria Math" panose="02040503050406030204" pitchFamily="18" charset="0"/>
                            </a:rPr>
                            <m:t>𝒆</m:t>
                          </m:r>
                        </m:sub>
                      </m:sSub>
                      <m:r>
                        <a:rPr lang="en-US" altLang="zh-CN" sz="2800" i="1">
                          <a:solidFill>
                            <a:srgbClr val="FF0000"/>
                          </a:solidFill>
                          <a:latin typeface="Cambria Math" panose="02040503050406030204" pitchFamily="18" charset="0"/>
                        </a:rPr>
                        <m:t>=</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𝑭</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𝑻</m:t>
                      </m:r>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028362" y="4012556"/>
                <a:ext cx="2615139" cy="523220"/>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文本框 5"/>
          <p:cNvSpPr txBox="1"/>
          <p:nvPr/>
        </p:nvSpPr>
        <p:spPr>
          <a:xfrm>
            <a:off x="3203848" y="5650298"/>
            <a:ext cx="3672408" cy="461665"/>
          </a:xfrm>
          <a:prstGeom prst="rect">
            <a:avLst/>
          </a:prstGeom>
          <a:noFill/>
        </p:spPr>
        <p:txBody>
          <a:bodyPr wrap="square" rtlCol="0">
            <a:spAutoFit/>
          </a:bodyPr>
          <a:lstStyle/>
          <a:p>
            <a:r>
              <a:rPr lang="zh-CN" altLang="en-US" sz="2400" dirty="0">
                <a:solidFill>
                  <a:srgbClr val="0000FF"/>
                </a:solidFill>
              </a:rPr>
              <a:t>等效噪声温度能否测量？</a:t>
            </a:r>
          </a:p>
        </p:txBody>
      </p:sp>
    </p:spTree>
    <p:extLst>
      <p:ext uri="{BB962C8B-B14F-4D97-AF65-F5344CB8AC3E}">
        <p14:creationId xmlns:p14="http://schemas.microsoft.com/office/powerpoint/2010/main" val="3763673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p>
        </p:txBody>
      </p:sp>
      <p:sp>
        <p:nvSpPr>
          <p:cNvPr id="9221" name="矩形 3"/>
          <p:cNvSpPr>
            <a:spLocks noChangeArrowheads="1"/>
          </p:cNvSpPr>
          <p:nvPr/>
        </p:nvSpPr>
        <p:spPr bwMode="auto">
          <a:xfrm>
            <a:off x="533400" y="1460108"/>
            <a:ext cx="8229600" cy="411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50000"/>
              </a:spcBef>
              <a:buFont typeface="Wingdings" panose="05000000000000000000" pitchFamily="2" charset="2"/>
              <a:buChar char="u"/>
            </a:pPr>
            <a:r>
              <a:rPr lang="zh-CN" altLang="en-US" sz="2800" b="1" dirty="0">
                <a:solidFill>
                  <a:srgbClr val="FF0000"/>
                </a:solidFill>
              </a:rPr>
              <a:t>等效噪声温度是一个不能直接测量的假设值。</a:t>
            </a:r>
            <a:r>
              <a:rPr lang="zh-CN" altLang="en-US" sz="2800" b="1" dirty="0"/>
              <a:t>在低噪声、复杂的微波接收机和卫星接收机中，一般用等效噪声温度来计算，而不用噪声系数。</a:t>
            </a:r>
            <a:endParaRPr lang="en-US" altLang="zh-CN" sz="2800" b="1" dirty="0">
              <a:solidFill>
                <a:srgbClr val="FF0000"/>
              </a:solidFill>
            </a:endParaRPr>
          </a:p>
          <a:p>
            <a:pPr algn="just" eaLnBrk="1" hangingPunct="1">
              <a:lnSpc>
                <a:spcPts val="4000"/>
              </a:lnSpc>
              <a:spcBef>
                <a:spcPct val="50000"/>
              </a:spcBef>
              <a:buFont typeface="Wingdings" panose="05000000000000000000" pitchFamily="2" charset="2"/>
              <a:buChar char="u"/>
            </a:pPr>
            <a:r>
              <a:rPr lang="zh-CN" altLang="en-US" sz="2800" b="1" dirty="0">
                <a:solidFill>
                  <a:srgbClr val="FF0000"/>
                </a:solidFill>
              </a:rPr>
              <a:t>噪声温度和噪声系数是用来描述系统噪声系数的两种指标，</a:t>
            </a:r>
            <a:r>
              <a:rPr lang="zh-CN" altLang="en-US" sz="2800" b="1" dirty="0"/>
              <a:t>是用来描述系统信噪比下降的程度。</a:t>
            </a:r>
            <a:endParaRPr lang="en-US" altLang="zh-CN" sz="2800" b="1" dirty="0"/>
          </a:p>
          <a:p>
            <a:pPr algn="just" eaLnBrk="1" hangingPunct="1">
              <a:lnSpc>
                <a:spcPts val="4000"/>
              </a:lnSpc>
              <a:spcBef>
                <a:spcPct val="50000"/>
              </a:spcBef>
              <a:buFont typeface="Wingdings" panose="05000000000000000000" pitchFamily="2" charset="2"/>
              <a:buChar char="u"/>
            </a:pPr>
            <a:r>
              <a:rPr lang="zh-CN" altLang="en-US" sz="2800" b="1" dirty="0"/>
              <a:t>对放大器等常用噪声系数描述，而对天线与接收机等常用噪声温度描述。</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34</a:t>
            </a:fld>
            <a:endParaRPr lang="en-US" altLang="zh-CN"/>
          </a:p>
        </p:txBody>
      </p:sp>
    </p:spTree>
    <p:extLst>
      <p:ext uri="{BB962C8B-B14F-4D97-AF65-F5344CB8AC3E}">
        <p14:creationId xmlns:p14="http://schemas.microsoft.com/office/powerpoint/2010/main" val="296687094"/>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F692BB-E594-44D4-9B4C-69D2E0A29B4B}" type="slidenum">
              <a:rPr lang="en-US" altLang="zh-CN" sz="2800" b="1"/>
              <a:pPr eaLnBrk="1" hangingPunct="1"/>
              <a:t>35</a:t>
            </a:fld>
            <a:endParaRPr lang="en-US" altLang="zh-CN" sz="2800" b="1"/>
          </a:p>
        </p:txBody>
      </p:sp>
      <p:sp>
        <p:nvSpPr>
          <p:cNvPr id="3" name="Rectangle 4"/>
          <p:cNvSpPr>
            <a:spLocks noChangeArrowheads="1"/>
          </p:cNvSpPr>
          <p:nvPr/>
        </p:nvSpPr>
        <p:spPr bwMode="auto">
          <a:xfrm>
            <a:off x="457200" y="122238"/>
            <a:ext cx="7543800" cy="715962"/>
          </a:xfrm>
          <a:prstGeom prst="rect">
            <a:avLst/>
          </a:prstGeom>
          <a:noFill/>
          <a:ln w="9525">
            <a:noFill/>
            <a:miter lim="800000"/>
            <a:headEnd/>
            <a:tailEnd/>
          </a:ln>
        </p:spPr>
        <p:txBody>
          <a:bodyPr anchor="b"/>
          <a:lstStyle/>
          <a:p>
            <a:pPr algn="ctr" eaLnBrk="0" hangingPunct="0">
              <a:defRPr/>
            </a:pPr>
            <a:r>
              <a:rPr lang="zh-CN" altLang="en-US" sz="4000" b="1" dirty="0">
                <a:solidFill>
                  <a:srgbClr val="552579"/>
                </a:solidFill>
                <a:latin typeface="微软雅黑" pitchFamily="34" charset="-122"/>
                <a:ea typeface="微软雅黑" pitchFamily="34" charset="-122"/>
                <a:cs typeface="+mj-cs"/>
              </a:rPr>
              <a:t>例题</a:t>
            </a:r>
          </a:p>
        </p:txBody>
      </p:sp>
      <p:sp>
        <p:nvSpPr>
          <p:cNvPr id="4" name="Rectangle 5"/>
          <p:cNvSpPr>
            <a:spLocks noChangeArrowheads="1"/>
          </p:cNvSpPr>
          <p:nvPr/>
        </p:nvSpPr>
        <p:spPr bwMode="auto">
          <a:xfrm>
            <a:off x="457200" y="1066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431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000"/>
              </a:lnSpc>
              <a:spcBef>
                <a:spcPct val="20000"/>
              </a:spcBef>
              <a:buClr>
                <a:schemeClr val="tx2"/>
              </a:buClr>
              <a:buSzPct val="70000"/>
            </a:pPr>
            <a:r>
              <a:rPr lang="zh-CN" altLang="en-US" sz="2800" b="1" dirty="0">
                <a:solidFill>
                  <a:srgbClr val="0000FF"/>
                </a:solidFill>
                <a:latin typeface="Times New Roman" panose="02020603050405020304" pitchFamily="18" charset="0"/>
                <a:cs typeface="Times New Roman" panose="02020603050405020304" pitchFamily="18" charset="0"/>
              </a:rPr>
              <a:t>例</a:t>
            </a:r>
            <a:r>
              <a:rPr lang="zh-CN" altLang="en-US" sz="2800" b="1" dirty="0">
                <a:latin typeface="Times New Roman" panose="02020603050405020304" pitchFamily="18" charset="0"/>
                <a:cs typeface="Times New Roman" panose="02020603050405020304" pitchFamily="18" charset="0"/>
              </a:rPr>
              <a:t> 在室温</a:t>
            </a:r>
            <a:r>
              <a:rPr lang="en-US" altLang="zh-CN" sz="2800" b="1" dirty="0">
                <a:latin typeface="Times New Roman" panose="02020603050405020304" pitchFamily="18" charset="0"/>
                <a:cs typeface="Times New Roman" panose="02020603050405020304" pitchFamily="18" charset="0"/>
              </a:rPr>
              <a:t>27</a:t>
            </a:r>
            <a:r>
              <a:rPr lang="en-US"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时，试计算：</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）某放大器的等效噪声温度为</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75K</a:t>
            </a:r>
            <a:r>
              <a:rPr lang="zh-CN" altLang="en-US" sz="2800" b="1" dirty="0">
                <a:latin typeface="Times New Roman" panose="02020603050405020304" pitchFamily="18" charset="0"/>
                <a:cs typeface="Times New Roman" panose="02020603050405020304" pitchFamily="18" charset="0"/>
              </a:rPr>
              <a:t>，求它的噪声系数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）有一个混频器的噪声系数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 = 6dB</a:t>
            </a:r>
            <a:r>
              <a:rPr lang="zh-CN" altLang="en-US" sz="2800" b="1" dirty="0">
                <a:latin typeface="Times New Roman" panose="02020603050405020304" pitchFamily="18" charset="0"/>
                <a:cs typeface="Times New Roman" panose="02020603050405020304" pitchFamily="18" charset="0"/>
              </a:rPr>
              <a:t>，求等效噪声温度</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zh-CN" altLang="en-US" sz="1200" b="1" dirty="0">
                <a:solidFill>
                  <a:srgbClr val="FF0000"/>
                </a:solidFill>
                <a:latin typeface="Times New Roman" panose="02020603050405020304" pitchFamily="18" charset="0"/>
                <a:cs typeface="Times New Roman" panose="02020603050405020304" pitchFamily="18" charset="0"/>
              </a:rPr>
              <a:t>（注意单位）</a:t>
            </a:r>
            <a:r>
              <a:rPr lang="zh-CN" altLang="en-US" sz="2800" b="1" dirty="0">
                <a:latin typeface="Times New Roman" panose="02020603050405020304" pitchFamily="18" charset="0"/>
                <a:cs typeface="Times New Roman" panose="02020603050405020304" pitchFamily="18" charset="0"/>
              </a:rPr>
              <a:t>。</a:t>
            </a:r>
          </a:p>
          <a:p>
            <a:pPr marL="0" indent="0" eaLnBrk="1" hangingPunct="1">
              <a:lnSpc>
                <a:spcPts val="4000"/>
              </a:lnSpc>
              <a:spcBef>
                <a:spcPct val="20000"/>
              </a:spcBef>
              <a:buClr>
                <a:schemeClr val="tx2"/>
              </a:buClr>
              <a:buSzPct val="70000"/>
            </a:pPr>
            <a:r>
              <a:rPr lang="zh-CN" altLang="en-US" sz="2800" b="1" dirty="0">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T=273+27=300(K)</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根据</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，可以推出</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=1+(75/300)=1.25</a:t>
            </a:r>
          </a:p>
          <a:p>
            <a:pPr algn="ctr" eaLnBrk="1" hangingPunct="1">
              <a:lnSpc>
                <a:spcPts val="4000"/>
              </a:lnSpc>
              <a:spcBef>
                <a:spcPct val="20000"/>
              </a:spcBef>
              <a:buClr>
                <a:schemeClr val="tx2"/>
              </a:buClr>
              <a:buSzPct val="70000"/>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=10lg(1.25)=0.97(</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dB</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）根据</a:t>
            </a:r>
            <a:r>
              <a:rPr lang="en-US" altLang="zh-CN" sz="2800" b="1" dirty="0">
                <a:latin typeface="Times New Roman" panose="02020603050405020304" pitchFamily="18" charset="0"/>
                <a:cs typeface="Times New Roman" panose="02020603050405020304" pitchFamily="18" charset="0"/>
              </a:rPr>
              <a:t>F=10^(</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/10)</a:t>
            </a:r>
            <a:r>
              <a:rPr lang="zh-CN" altLang="en-US" sz="2800" b="1" dirty="0">
                <a:latin typeface="Times New Roman" panose="02020603050405020304" pitchFamily="18" charset="0"/>
                <a:cs typeface="Times New Roman" panose="02020603050405020304" pitchFamily="18" charset="0"/>
              </a:rPr>
              <a:t>可以求出</a:t>
            </a:r>
            <a:r>
              <a:rPr lang="en-US" altLang="zh-CN" sz="2800" b="1" dirty="0">
                <a:latin typeface="Times New Roman" panose="02020603050405020304" pitchFamily="18" charset="0"/>
                <a:cs typeface="Times New Roman" panose="02020603050405020304" pitchFamily="18" charset="0"/>
              </a:rPr>
              <a:t>F=10^(6/10)=3.98</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则</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(4-1)*300=900(</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39398263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833912"/>
                <a:ext cx="8305800" cy="5426075"/>
              </a:xfrm>
            </p:spPr>
            <p:txBody>
              <a:bodyPr/>
              <a:lstStyle/>
              <a:p>
                <a:pPr marL="457200" indent="-457200" algn="just">
                  <a:lnSpc>
                    <a:spcPts val="4600"/>
                  </a:lnSpc>
                  <a:buFontTx/>
                  <a:buAutoNum type="arabicPeriod"/>
                </a:pPr>
                <a:r>
                  <a:rPr lang="zh-CN" altLang="zh-CN" sz="2400" b="1" dirty="0">
                    <a:latin typeface="Times New Roman" panose="02020603050405020304" pitchFamily="18" charset="0"/>
                    <a:cs typeface="Times New Roman" panose="02020603050405020304" pitchFamily="18" charset="0"/>
                  </a:rPr>
                  <a:t>如图所示放大器及输入信号，设放大器的带宽</a:t>
                </a:r>
                <a:r>
                  <a:rPr lang="en-US" altLang="zh-CN" sz="2400" b="1" dirty="0">
                    <a:latin typeface="Times New Roman" panose="02020603050405020304" pitchFamily="18" charset="0"/>
                    <a:cs typeface="Times New Roman" panose="02020603050405020304" pitchFamily="18" charset="0"/>
                  </a:rPr>
                  <a:t> B=200kHz,</a:t>
                </a:r>
                <a:r>
                  <a:rPr lang="zh-CN" altLang="en-US" sz="2400" b="1" dirty="0">
                    <a:latin typeface="Times New Roman" panose="02020603050405020304" pitchFamily="18" charset="0"/>
                    <a:cs typeface="Times New Roman" panose="02020603050405020304" pitchFamily="18" charset="0"/>
                  </a:rPr>
                  <a:t>试求</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b="1" dirty="0">
                    <a:latin typeface="Times New Roman" panose="02020603050405020304" pitchFamily="18" charset="0"/>
                    <a:cs typeface="Times New Roman" panose="02020603050405020304" pitchFamily="18" charset="0"/>
                  </a:rPr>
                  <a:t>输入信噪比</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出信号功率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出噪声功率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N</m:t>
                        </m:r>
                      </m:e>
                      <m:sub>
                        <m:r>
                          <m:rPr>
                            <m:sty m:val="p"/>
                          </m:rPr>
                          <a:rPr lang="en-US" altLang="zh-CN" sz="2400" b="1" i="1">
                            <a:latin typeface="Cambria Math" panose="02040503050406030204" pitchFamily="18" charset="0"/>
                          </a:rPr>
                          <m:t>out</m:t>
                        </m:r>
                      </m:sub>
                    </m:sSub>
                  </m:oMath>
                </a14:m>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zh-CN" sz="2400" b="1" dirty="0">
                    <a:latin typeface="Times New Roman" panose="02020603050405020304" pitchFamily="18" charset="0"/>
                    <a:cs typeface="Times New Roman" panose="02020603050405020304" pitchFamily="18" charset="0"/>
                  </a:rPr>
                  <a:t>信噪比</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out</m:t>
                        </m:r>
                      </m:sub>
                    </m:sSub>
                  </m:oMath>
                </a14:m>
                <a:r>
                  <a:rPr lang="zh-CN" altLang="en-US" sz="2400" b="1" dirty="0">
                    <a:latin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cs typeface="Times New Roman" panose="02020603050405020304" pitchFamily="18" charset="0"/>
                </a:endParaRPr>
              </a:p>
              <a:p>
                <a:pPr marL="457200" indent="-457200" algn="just">
                  <a:buFontTx/>
                  <a:buAutoNum type="arabicPeriod"/>
                </a:pPr>
                <a:endParaRPr lang="zh-CN" altLang="zh-CN" sz="2400" b="1" dirty="0">
                  <a:latin typeface="楷体_GB2312" pitchFamily="1" charset="-122"/>
                </a:endParaRPr>
              </a:p>
              <a:p>
                <a:pPr marL="0" indent="0" algn="just">
                  <a:buNone/>
                </a:pPr>
                <a:endParaRPr lang="zh-CN" altLang="zh-CN" sz="2400" b="1" dirty="0">
                  <a:latin typeface="楷体_GB2312" pitchFamily="1" charset="-122"/>
                </a:endParaRPr>
              </a:p>
              <a:p>
                <a:pPr marL="457200" indent="-457200" algn="just">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lgn="just">
                  <a:buAutoNum type="arabicPeriod"/>
                </a:pP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833912"/>
                <a:ext cx="8305800" cy="5426075"/>
              </a:xfrm>
              <a:blipFill rotWithShape="0">
                <a:blip r:embed="rId2"/>
                <a:stretch>
                  <a:fillRect l="-367" r="-110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F8C954-B86C-43F7-8A64-78CFE30E1C21}" type="slidenum">
              <a:rPr lang="en-US" altLang="zh-CN" smtClean="0"/>
              <a:pPr/>
              <a:t>36</a:t>
            </a:fld>
            <a:endParaRPr lang="en-US" altLang="zh-CN"/>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38" y="2580313"/>
            <a:ext cx="3048000" cy="140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23692" y="133177"/>
            <a:ext cx="1656184" cy="707886"/>
          </a:xfrm>
          <a:prstGeom prst="rect">
            <a:avLst/>
          </a:prstGeom>
          <a:noFill/>
        </p:spPr>
        <p:txBody>
          <a:bodyPr wrap="square" rtlCol="0">
            <a:spAutoFit/>
          </a:bodyPr>
          <a:lstStyle/>
          <a:p>
            <a:pPr algn="ctr">
              <a:defRPr/>
            </a:pPr>
            <a:r>
              <a:rPr lang="zh-CN" altLang="en-US" sz="4000" dirty="0">
                <a:solidFill>
                  <a:srgbClr val="552579"/>
                </a:solidFill>
                <a:latin typeface="微软雅黑" pitchFamily="34" charset="-122"/>
                <a:ea typeface="微软雅黑" pitchFamily="34" charset="-122"/>
                <a:cs typeface="+mj-cs"/>
              </a:rPr>
              <a:t>作业</a:t>
            </a:r>
          </a:p>
        </p:txBody>
      </p:sp>
      <p:sp>
        <p:nvSpPr>
          <p:cNvPr id="6" name="Rectangle 12"/>
          <p:cNvSpPr>
            <a:spLocks noChangeArrowheads="1"/>
          </p:cNvSpPr>
          <p:nvPr/>
        </p:nvSpPr>
        <p:spPr bwMode="auto">
          <a:xfrm>
            <a:off x="611560" y="381253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解</a:t>
            </a:r>
            <a:r>
              <a:rPr lang="zh-CN" altLang="en-US" sz="2400" b="1" dirty="0">
                <a:latin typeface="楷体_GB2312" pitchFamily="1" charset="-122"/>
              </a:rPr>
              <a:t>（</a:t>
            </a:r>
            <a:r>
              <a:rPr lang="en-US" altLang="zh-CN" sz="2400" b="1" dirty="0">
                <a:latin typeface="楷体_GB2312" pitchFamily="1" charset="-122"/>
              </a:rPr>
              <a:t>1</a:t>
            </a:r>
            <a:r>
              <a:rPr lang="zh-CN" altLang="en-US" sz="2400" b="1" dirty="0">
                <a:latin typeface="楷体_GB2312" pitchFamily="1" charset="-122"/>
              </a:rPr>
              <a:t>）</a:t>
            </a:r>
            <a:r>
              <a:rPr lang="zh-CN" altLang="zh-CN" sz="2400" b="1" dirty="0">
                <a:latin typeface="楷体_GB2312" pitchFamily="1" charset="-122"/>
              </a:rPr>
              <a:t> 输入信噪比 </a:t>
            </a:r>
          </a:p>
        </p:txBody>
      </p:sp>
      <mc:AlternateContent xmlns:mc="http://schemas.openxmlformats.org/markup-compatibility/2006" xmlns:a14="http://schemas.microsoft.com/office/drawing/2010/main">
        <mc:Choice Requires="a14">
          <p:sp>
            <p:nvSpPr>
              <p:cNvPr id="7" name="矩形 6"/>
              <p:cNvSpPr/>
              <p:nvPr/>
            </p:nvSpPr>
            <p:spPr>
              <a:xfrm>
                <a:off x="3583360" y="376567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en-US" altLang="zh-CN" sz="2400" dirty="0">
                    <a:latin typeface="Times New Roman" panose="02020603050405020304" pitchFamily="18" charset="0"/>
                    <a:cs typeface="Times New Roman" panose="02020603050405020304" pitchFamily="18" charset="0"/>
                  </a:rPr>
                  <a:t>=-100-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-115</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=15dB</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583360" y="3765678"/>
                <a:ext cx="4166180" cy="693138"/>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Rectangle 12"/>
          <p:cNvSpPr>
            <a:spLocks noChangeArrowheads="1"/>
          </p:cNvSpPr>
          <p:nvPr/>
        </p:nvSpPr>
        <p:spPr bwMode="auto">
          <a:xfrm>
            <a:off x="865850" y="439617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latin typeface="楷体_GB2312" pitchFamily="1" charset="-122"/>
              </a:rPr>
              <a:t>（</a:t>
            </a:r>
            <a:r>
              <a:rPr lang="en-US" altLang="zh-CN" sz="2400" b="1" dirty="0">
                <a:latin typeface="楷体_GB2312" pitchFamily="1" charset="-122"/>
              </a:rPr>
              <a:t>2</a:t>
            </a:r>
            <a:r>
              <a:rPr lang="zh-CN" altLang="en-US" sz="2400" b="1" dirty="0">
                <a:latin typeface="楷体_GB2312" pitchFamily="1" charset="-122"/>
              </a:rPr>
              <a:t>）</a:t>
            </a:r>
            <a:r>
              <a:rPr lang="zh-CN" altLang="zh-CN" sz="2400" b="1" dirty="0">
                <a:latin typeface="楷体_GB2312" pitchFamily="1" charset="-122"/>
              </a:rPr>
              <a:t> 输</a:t>
            </a:r>
            <a:r>
              <a:rPr lang="zh-CN" altLang="en-US" sz="2400" b="1" dirty="0">
                <a:latin typeface="楷体_GB2312" pitchFamily="1" charset="-122"/>
              </a:rPr>
              <a:t>出信号功率</a:t>
            </a:r>
            <a:r>
              <a:rPr lang="zh-CN" altLang="zh-CN" sz="2400" b="1" dirty="0">
                <a:latin typeface="楷体_GB2312" pitchFamily="1" charset="-122"/>
              </a:rPr>
              <a:t> </a:t>
            </a:r>
          </a:p>
        </p:txBody>
      </p:sp>
      <mc:AlternateContent xmlns:mc="http://schemas.openxmlformats.org/markup-compatibility/2006" xmlns:a14="http://schemas.microsoft.com/office/drawing/2010/main">
        <mc:Choice Requires="a14">
          <p:sp>
            <p:nvSpPr>
              <p:cNvPr id="9" name="矩形 8"/>
              <p:cNvSpPr/>
              <p:nvPr/>
            </p:nvSpPr>
            <p:spPr>
              <a:xfrm>
                <a:off x="3888160" y="4440694"/>
                <a:ext cx="4166180" cy="461665"/>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smtClean="0">
                            <a:latin typeface="Cambria Math" panose="02040503050406030204" pitchFamily="18" charset="0"/>
                          </a:rPr>
                          <m:t>in</m:t>
                        </m:r>
                      </m:sub>
                    </m:sSub>
                  </m:oMath>
                </a14:m>
                <a:r>
                  <a:rPr lang="en-US" altLang="zh-CN" sz="2400" dirty="0">
                    <a:latin typeface="Times New Roman" panose="02020603050405020304" pitchFamily="18" charset="0"/>
                    <a:cs typeface="Times New Roman" panose="02020603050405020304" pitchFamily="18" charset="0"/>
                  </a:rPr>
                  <a:t>+G=-100+20=-80dBm</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888160" y="4440694"/>
                <a:ext cx="4166180" cy="461665"/>
              </a:xfrm>
              <a:prstGeom prst="rect">
                <a:avLst/>
              </a:prstGeom>
              <a:blipFill rotWithShape="0">
                <a:blip r:embed="rId5"/>
                <a:stretch>
                  <a:fillRect l="-439" t="-10526" b="-28947"/>
                </a:stretch>
              </a:blipFill>
            </p:spPr>
            <p:txBody>
              <a:bodyPr/>
              <a:lstStyle/>
              <a:p>
                <a:r>
                  <a:rPr lang="zh-CN" altLang="en-US">
                    <a:noFill/>
                  </a:rPr>
                  <a:t> </a:t>
                </a:r>
              </a:p>
            </p:txBody>
          </p:sp>
        </mc:Fallback>
      </mc:AlternateContent>
      <p:sp>
        <p:nvSpPr>
          <p:cNvPr id="10" name="Rectangle 14"/>
          <p:cNvSpPr>
            <a:spLocks noChangeArrowheads="1"/>
          </p:cNvSpPr>
          <p:nvPr/>
        </p:nvSpPr>
        <p:spPr bwMode="auto">
          <a:xfrm>
            <a:off x="865850" y="5043791"/>
            <a:ext cx="854313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400" b="1" dirty="0">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a:t>
            </a:r>
            <a:r>
              <a:rPr lang="zh-CN" altLang="zh-CN" sz="2400" b="1" dirty="0">
                <a:latin typeface="Times New Roman" panose="02020603050405020304" pitchFamily="18" charset="0"/>
                <a:ea typeface="+mn-ea"/>
                <a:cs typeface="Times New Roman" panose="02020603050405020304" pitchFamily="18" charset="0"/>
              </a:rPr>
              <a:t>设放大器内部噪声为</a:t>
            </a:r>
            <a:r>
              <a:rPr lang="en-US" altLang="zh-CN" sz="2400" b="1" dirty="0">
                <a:latin typeface="Times New Roman" panose="02020603050405020304" pitchFamily="18" charset="0"/>
                <a:ea typeface="+mn-ea"/>
                <a:cs typeface="Times New Roman" panose="02020603050405020304" pitchFamily="18" charset="0"/>
              </a:rPr>
              <a:t>N</a:t>
            </a:r>
            <a:r>
              <a:rPr lang="zh-CN" altLang="en-US" sz="2400" b="1" baseline="-25000" dirty="0">
                <a:latin typeface="Times New Roman" panose="02020603050405020304" pitchFamily="18" charset="0"/>
                <a:ea typeface="+mn-ea"/>
                <a:cs typeface="Times New Roman" panose="02020603050405020304" pitchFamily="18" charset="0"/>
              </a:rPr>
              <a:t>内</a:t>
            </a:r>
            <a:r>
              <a:rPr lang="zh-CN" altLang="en-US" sz="2400" b="1" dirty="0">
                <a:latin typeface="Times New Roman" panose="02020603050405020304" pitchFamily="18" charset="0"/>
                <a:ea typeface="+mn-ea"/>
                <a:cs typeface="Times New Roman" panose="02020603050405020304" pitchFamily="18" charset="0"/>
              </a:rPr>
              <a:t>，因为 </a:t>
            </a:r>
            <a:r>
              <a:rPr lang="en-US" altLang="zh-CN" sz="2400" b="1" dirty="0">
                <a:latin typeface="Times New Roman" panose="02020603050405020304" pitchFamily="18" charset="0"/>
                <a:ea typeface="+mn-ea"/>
                <a:cs typeface="Times New Roman" panose="02020603050405020304" pitchFamily="18" charset="0"/>
              </a:rPr>
              <a:t>NF=3dB </a:t>
            </a:r>
            <a:r>
              <a:rPr lang="zh-CN" altLang="en-US" sz="2400" b="1" dirty="0">
                <a:latin typeface="Times New Roman" panose="02020603050405020304" pitchFamily="18" charset="0"/>
                <a:ea typeface="+mn-ea"/>
                <a:cs typeface="Times New Roman" panose="02020603050405020304" pitchFamily="18" charset="0"/>
              </a:rPr>
              <a:t>即</a:t>
            </a:r>
            <a:r>
              <a:rPr lang="en-US" altLang="zh-CN" sz="2400" b="1" dirty="0">
                <a:latin typeface="Times New Roman" panose="02020603050405020304" pitchFamily="18" charset="0"/>
                <a:ea typeface="+mn-ea"/>
                <a:cs typeface="Times New Roman" panose="02020603050405020304" pitchFamily="18" charset="0"/>
              </a:rPr>
              <a:t>F=2</a:t>
            </a:r>
            <a:r>
              <a:rPr lang="zh-CN" altLang="en-US" sz="2400" b="1" dirty="0">
                <a:latin typeface="Times New Roman" panose="02020603050405020304" pitchFamily="18" charset="0"/>
                <a:ea typeface="+mn-ea"/>
                <a:cs typeface="Times New Roman" panose="02020603050405020304" pitchFamily="18" charset="0"/>
              </a:rPr>
              <a:t>，根据噪声系数</a:t>
            </a:r>
            <a:r>
              <a:rPr lang="en-US" altLang="zh-CN" sz="2400" b="1" dirty="0">
                <a:latin typeface="Times New Roman" panose="02020603050405020304" pitchFamily="18" charset="0"/>
                <a:ea typeface="+mn-ea"/>
                <a:cs typeface="Times New Roman" panose="02020603050405020304" pitchFamily="18" charset="0"/>
              </a:rPr>
              <a:t>F</a:t>
            </a:r>
            <a:r>
              <a:rPr lang="zh-CN" altLang="en-US" sz="2400" b="1" dirty="0">
                <a:latin typeface="Times New Roman" panose="02020603050405020304" pitchFamily="18" charset="0"/>
                <a:ea typeface="+mn-ea"/>
                <a:cs typeface="Times New Roman" panose="02020603050405020304" pitchFamily="18" charset="0"/>
              </a:rPr>
              <a:t>与等效噪声温度</a:t>
            </a:r>
            <a:r>
              <a:rPr lang="en-US" altLang="zh-CN" sz="2400" b="1" dirty="0" err="1">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zh-CN" altLang="en-US" sz="2400" b="1" dirty="0">
                <a:latin typeface="Times New Roman" panose="02020603050405020304" pitchFamily="18" charset="0"/>
                <a:ea typeface="+mn-ea"/>
                <a:cs typeface="Times New Roman" panose="02020603050405020304" pitchFamily="18" charset="0"/>
              </a:rPr>
              <a:t>的关系，可以算出该放大器的等效噪声温度为</a:t>
            </a:r>
            <a:r>
              <a:rPr lang="en-US" altLang="zh-CN" sz="2400" b="1" dirty="0" err="1">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en-US" altLang="zh-CN" sz="2400" b="1" dirty="0">
                <a:latin typeface="Times New Roman" panose="02020603050405020304" pitchFamily="18" charset="0"/>
                <a:ea typeface="+mn-ea"/>
                <a:cs typeface="Times New Roman" panose="02020603050405020304" pitchFamily="18" charset="0"/>
              </a:rPr>
              <a:t>=(F-1)T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a:latin typeface="Times New Roman" panose="02020603050405020304" pitchFamily="18" charset="0"/>
                <a:ea typeface="+mn-ea"/>
                <a:cs typeface="Times New Roman" panose="02020603050405020304" pitchFamily="18" charset="0"/>
              </a:rPr>
              <a:t>=(2-1)T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a:latin typeface="Times New Roman" panose="02020603050405020304" pitchFamily="18" charset="0"/>
                <a:ea typeface="+mn-ea"/>
                <a:cs typeface="Times New Roman" panose="02020603050405020304" pitchFamily="18" charset="0"/>
              </a:rPr>
              <a:t>，</a:t>
            </a:r>
            <a:endParaRPr lang="zh-CN" altLang="zh-CN" sz="2400" b="1" baseline="-25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9226478"/>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587698" y="3691523"/>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故输出噪声功率为 </a:t>
            </a:r>
          </a:p>
        </p:txBody>
      </p:sp>
      <p:sp>
        <p:nvSpPr>
          <p:cNvPr id="30" name="Rectangle 9"/>
          <p:cNvSpPr>
            <a:spLocks noChangeArrowheads="1"/>
          </p:cNvSpPr>
          <p:nvPr/>
        </p:nvSpPr>
        <p:spPr bwMode="auto">
          <a:xfrm>
            <a:off x="395536" y="49689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latin typeface="楷体_GB2312" pitchFamily="1" charset="-122"/>
              </a:rPr>
              <a:t>（</a:t>
            </a:r>
            <a:r>
              <a:rPr lang="en-US" altLang="zh-CN" sz="2400" b="1" dirty="0">
                <a:latin typeface="楷体_GB2312" pitchFamily="1" charset="-122"/>
              </a:rPr>
              <a:t>4</a:t>
            </a:r>
            <a:r>
              <a:rPr lang="zh-CN" altLang="en-US" sz="2400" b="1" dirty="0">
                <a:latin typeface="楷体_GB2312" pitchFamily="1" charset="-122"/>
              </a:rPr>
              <a:t>）</a:t>
            </a:r>
            <a:r>
              <a:rPr lang="zh-CN" altLang="zh-CN" sz="2400" b="1" dirty="0">
                <a:latin typeface="楷体_GB2312" pitchFamily="1" charset="-122"/>
              </a:rPr>
              <a:t>输出信噪比 </a:t>
            </a:r>
          </a:p>
        </p:txBody>
      </p:sp>
      <p:sp>
        <p:nvSpPr>
          <p:cNvPr id="31" name="文本框 30"/>
          <p:cNvSpPr txBox="1"/>
          <p:nvPr/>
        </p:nvSpPr>
        <p:spPr>
          <a:xfrm>
            <a:off x="575975" y="2057630"/>
            <a:ext cx="914400" cy="461665"/>
          </a:xfrm>
          <a:prstGeom prst="rect">
            <a:avLst/>
          </a:prstGeom>
          <a:noFill/>
        </p:spPr>
        <p:txBody>
          <a:bodyPr wrap="square" rtlCol="0">
            <a:spAutoFit/>
          </a:bodyPr>
          <a:lstStyle/>
          <a:p>
            <a:r>
              <a:rPr lang="zh-CN" altLang="en-US" sz="2400" b="1" dirty="0"/>
              <a:t>由于</a:t>
            </a:r>
          </a:p>
        </p:txBody>
      </p:sp>
      <mc:AlternateContent xmlns:mc="http://schemas.openxmlformats.org/markup-compatibility/2006" xmlns:a14="http://schemas.microsoft.com/office/drawing/2010/main">
        <mc:Choice Requires="a14">
          <p:sp>
            <p:nvSpPr>
              <p:cNvPr id="32" name="文本框 31"/>
              <p:cNvSpPr txBox="1"/>
              <p:nvPr/>
            </p:nvSpPr>
            <p:spPr>
              <a:xfrm>
                <a:off x="1642775" y="2095784"/>
                <a:ext cx="5791200" cy="55431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r>
                      <a:rPr lang="zh-CN" altLang="en-US"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zh-CN" altLang="en-US" sz="2400" b="1" i="1" smtClean="0">
                        <a:latin typeface="Cambria Math" panose="02040503050406030204" pitchFamily="18" charset="0"/>
                      </a:rPr>
                      <m:t>）</m:t>
                    </m:r>
                    <m:r>
                      <a:rPr lang="en-US" altLang="zh-CN" sz="2400" b="1" i="1">
                        <a:latin typeface="Cambria Math" panose="02040503050406030204" pitchFamily="18" charset="0"/>
                      </a:rPr>
                      <m:t>=</m:t>
                    </m:r>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𝑮𝒌</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𝟎</m:t>
                        </m:r>
                      </m:sub>
                    </m:sSub>
                  </m:oMath>
                </a14:m>
                <a:r>
                  <a:rPr lang="en-US" altLang="zh-CN" sz="2400" b="1" dirty="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642775" y="2095784"/>
                <a:ext cx="5791200" cy="554319"/>
              </a:xfrm>
              <a:prstGeom prst="rect">
                <a:avLst/>
              </a:prstGeom>
              <a:blipFill rotWithShape="0">
                <a:blip r:embed="rId3"/>
                <a:stretch>
                  <a:fillRect l="-211"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55606" y="2644344"/>
                <a:ext cx="7648039"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55606" y="2644344"/>
                <a:ext cx="7648039" cy="470000"/>
              </a:xfrm>
              <a:prstGeom prst="rect">
                <a:avLst/>
              </a:prstGeom>
              <a:blipFill rotWithShape="0">
                <a:blip r:embed="rId4"/>
                <a:stretch>
                  <a:fillRect b="-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033175" y="3084611"/>
                <a:ext cx="7707312" cy="571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𝟏𝟐𝟏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𝟏𝟎𝟏</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33175" y="3084611"/>
                <a:ext cx="7707312" cy="571182"/>
              </a:xfrm>
              <a:prstGeom prst="rect">
                <a:avLst/>
              </a:prstGeom>
              <a:blipFill rotWithShape="0">
                <a:blip r:embed="rId5"/>
                <a:stretch>
                  <a:fillRect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185575" y="4162827"/>
                <a:ext cx="7707312" cy="64863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smtClean="0">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a14:m>
                <a:r>
                  <a:rPr lang="en-US" altLang="zh-CN" sz="2400" b="1" dirty="0">
                    <a:latin typeface="Times New Roman" panose="02020603050405020304" pitchFamily="18" charset="0"/>
                    <a:cs typeface="Times New Roman" panose="02020603050405020304" pitchFamily="18" charset="0"/>
                  </a:rPr>
                  <a:t>=-94dBm</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85575" y="4162827"/>
                <a:ext cx="7707312" cy="648639"/>
              </a:xfrm>
              <a:prstGeom prst="rect">
                <a:avLst/>
              </a:prstGeom>
              <a:blipFill rotWithShape="0">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3166775" y="504011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num>
                              <m:den>
                                <m:r>
                                  <a:rPr lang="en-US" altLang="zh-CN" sz="2400" b="1" i="1">
                                    <a:latin typeface="Cambria Math" panose="02040503050406030204" pitchFamily="18" charset="0"/>
                                  </a:rPr>
                                  <m:t>𝑵</m:t>
                                </m:r>
                              </m:den>
                            </m:f>
                          </m:e>
                        </m:d>
                      </m:e>
                      <m:sub>
                        <m:r>
                          <a:rPr lang="en-US" altLang="zh-CN" sz="2400" b="1" i="1">
                            <a:latin typeface="Cambria Math" panose="02040503050406030204" pitchFamily="18" charset="0"/>
                          </a:rPr>
                          <m:t>𝒐𝒖𝒕</m:t>
                        </m:r>
                      </m:sub>
                    </m:sSub>
                  </m:oMath>
                </a14:m>
                <a:r>
                  <a:rPr lang="en-US" altLang="zh-CN" sz="2400" b="1" dirty="0">
                    <a:latin typeface="Times New Roman" panose="02020603050405020304" pitchFamily="18" charset="0"/>
                    <a:cs typeface="Times New Roman" panose="02020603050405020304" pitchFamily="18" charset="0"/>
                  </a:rPr>
                  <a:t>=-80-</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-94</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=14dB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6" name="矩形 35"/>
              <p:cNvSpPr>
                <a:spLocks noRot="1" noChangeAspect="1" noMove="1" noResize="1" noEditPoints="1" noAdjustHandles="1" noChangeArrowheads="1" noChangeShapeType="1" noTextEdit="1"/>
              </p:cNvSpPr>
              <p:nvPr/>
            </p:nvSpPr>
            <p:spPr>
              <a:xfrm>
                <a:off x="3166775" y="5040118"/>
                <a:ext cx="4166180" cy="693138"/>
              </a:xfrm>
              <a:prstGeom prst="rect">
                <a:avLst/>
              </a:prstGeom>
              <a:blipFill rotWithShape="0">
                <a:blip r:embed="rId7"/>
                <a:stretch>
                  <a:fillRect/>
                </a:stretch>
              </a:blipFill>
            </p:spPr>
            <p:txBody>
              <a:bodyPr/>
              <a:lstStyle/>
              <a:p>
                <a:r>
                  <a:rPr lang="zh-CN" altLang="en-US">
                    <a:noFill/>
                  </a:rPr>
                  <a:t> </a:t>
                </a:r>
              </a:p>
            </p:txBody>
          </p:sp>
        </mc:Fallback>
      </mc:AlternateContent>
      <p:sp>
        <p:nvSpPr>
          <p:cNvPr id="2" name="矩形 1"/>
          <p:cNvSpPr/>
          <p:nvPr/>
        </p:nvSpPr>
        <p:spPr>
          <a:xfrm>
            <a:off x="395536" y="431661"/>
            <a:ext cx="7776864" cy="1477328"/>
          </a:xfrm>
          <a:prstGeom prst="rect">
            <a:avLst/>
          </a:prstGeom>
        </p:spPr>
        <p:txBody>
          <a:bodyPr wrap="square">
            <a:spAutoFit/>
          </a:bodyPr>
          <a:lstStyle/>
          <a:p>
            <a:pPr>
              <a:lnSpc>
                <a:spcPts val="3600"/>
              </a:lnSpc>
            </a:pPr>
            <a:r>
              <a:rPr lang="zh-CN" altLang="en-US" sz="2400" dirty="0">
                <a:cs typeface="Times New Roman" panose="02020603050405020304" pitchFamily="18" charset="0"/>
              </a:rPr>
              <a:t>      所以放大器的内部噪声等效到输入端为</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zh-CN" altLang="en-US" sz="2400" dirty="0">
                <a:cs typeface="Times New Roman" panose="02020603050405020304" pitchFamily="18" charset="0"/>
              </a:rPr>
              <a:t>，放大器的带宽</a:t>
            </a:r>
            <a:r>
              <a:rPr lang="en-US" altLang="zh-CN" sz="2400" dirty="0">
                <a:cs typeface="Times New Roman" panose="02020603050405020304" pitchFamily="18" charset="0"/>
              </a:rPr>
              <a:t>B=200kHz</a:t>
            </a:r>
            <a:r>
              <a:rPr lang="zh-CN" altLang="en-US" sz="2400" dirty="0">
                <a:cs typeface="Times New Roman" panose="02020603050405020304" pitchFamily="18" charset="0"/>
              </a:rPr>
              <a:t>，</a:t>
            </a:r>
            <a:endParaRPr lang="en-US" altLang="zh-CN" sz="2400" baseline="-25000" dirty="0">
              <a:cs typeface="Times New Roman" panose="02020603050405020304" pitchFamily="18" charset="0"/>
            </a:endParaRPr>
          </a:p>
          <a:p>
            <a:pPr>
              <a:lnSpc>
                <a:spcPts val="3600"/>
              </a:lnSpc>
            </a:pPr>
            <a:r>
              <a:rPr lang="zh-CN" altLang="en-US" sz="2400" dirty="0">
                <a:cs typeface="Times New Roman" panose="02020603050405020304" pitchFamily="18" charset="0"/>
              </a:rPr>
              <a:t>则      </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en-US" altLang="zh-CN" sz="2400" dirty="0">
                <a:solidFill>
                  <a:srgbClr val="FF0000"/>
                </a:solidFill>
                <a:cs typeface="Times New Roman" panose="02020603050405020304" pitchFamily="18" charset="0"/>
              </a:rPr>
              <a:t>=-174+10lgB</a:t>
            </a:r>
            <a:r>
              <a:rPr lang="en-US" altLang="zh-CN" sz="2400" dirty="0">
                <a:cs typeface="Times New Roman" panose="02020603050405020304" pitchFamily="18" charset="0"/>
              </a:rPr>
              <a:t>=-121dBm=N</a:t>
            </a:r>
            <a:r>
              <a:rPr lang="zh-CN" altLang="en-US" sz="2400" baseline="-25000" dirty="0">
                <a:cs typeface="Times New Roman" panose="02020603050405020304" pitchFamily="18" charset="0"/>
              </a:rPr>
              <a:t>内</a:t>
            </a:r>
            <a:endParaRPr lang="zh-CN" altLang="zh-CN" sz="2400" baseline="-25000" dirty="0">
              <a:cs typeface="Times New Roman" panose="02020603050405020304" pitchFamily="18" charset="0"/>
            </a:endParaRPr>
          </a:p>
        </p:txBody>
      </p:sp>
    </p:spTree>
    <p:extLst>
      <p:ext uri="{BB962C8B-B14F-4D97-AF65-F5344CB8AC3E}">
        <p14:creationId xmlns:p14="http://schemas.microsoft.com/office/powerpoint/2010/main" val="3080435806"/>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49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噪声系数级联</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38</a:t>
            </a:fld>
            <a:endParaRPr lang="en-US" altLang="zh-CN"/>
          </a:p>
        </p:txBody>
      </p:sp>
      <p:graphicFrame>
        <p:nvGraphicFramePr>
          <p:cNvPr id="5" name="Object 8"/>
          <p:cNvGraphicFramePr>
            <a:graphicFrameLocks noChangeAspect="1"/>
          </p:cNvGraphicFramePr>
          <p:nvPr>
            <p:extLst>
              <p:ext uri="{D42A27DB-BD31-4B8C-83A1-F6EECF244321}">
                <p14:modId xmlns:p14="http://schemas.microsoft.com/office/powerpoint/2010/main" val="558913956"/>
              </p:ext>
            </p:extLst>
          </p:nvPr>
        </p:nvGraphicFramePr>
        <p:xfrm>
          <a:off x="1475656" y="1340768"/>
          <a:ext cx="5694362" cy="1139825"/>
        </p:xfrm>
        <a:graphic>
          <a:graphicData uri="http://schemas.openxmlformats.org/presentationml/2006/ole">
            <mc:AlternateContent xmlns:mc="http://schemas.openxmlformats.org/markup-compatibility/2006">
              <mc:Choice xmlns:v="urn:schemas-microsoft-com:vml" Requires="v">
                <p:oleObj spid="_x0000_s112735" name="公式" r:id="rId3" imgW="2171520" imgH="431640" progId="Equation.3">
                  <p:embed/>
                </p:oleObj>
              </mc:Choice>
              <mc:Fallback>
                <p:oleObj name="公式" r:id="rId3" imgW="2171520" imgH="431640" progId="Equation.3">
                  <p:embed/>
                  <p:pic>
                    <p:nvPicPr>
                      <p:cNvPr id="2" name="Object 8"/>
                      <p:cNvPicPr>
                        <a:picLocks noChangeAspect="1" noChangeArrowheads="1"/>
                      </p:cNvPicPr>
                      <p:nvPr/>
                    </p:nvPicPr>
                    <p:blipFill>
                      <a:blip r:embed="rId4"/>
                      <a:srcRect/>
                      <a:stretch>
                        <a:fillRect/>
                      </a:stretch>
                    </p:blipFill>
                    <p:spPr bwMode="auto">
                      <a:xfrm>
                        <a:off x="1475656" y="1340768"/>
                        <a:ext cx="5694362" cy="1139825"/>
                      </a:xfrm>
                      <a:prstGeom prst="rect">
                        <a:avLst/>
                      </a:prstGeom>
                      <a:solidFill>
                        <a:schemeClr val="accent5"/>
                      </a:solidFill>
                      <a:ln>
                        <a:solidFill>
                          <a:schemeClr val="bg1"/>
                        </a:solidFill>
                      </a:ln>
                    </p:spPr>
                  </p:pic>
                </p:oleObj>
              </mc:Fallback>
            </mc:AlternateContent>
          </a:graphicData>
        </a:graphic>
      </p:graphicFrame>
    </p:spTree>
    <p:extLst>
      <p:ext uri="{BB962C8B-B14F-4D97-AF65-F5344CB8AC3E}">
        <p14:creationId xmlns:p14="http://schemas.microsoft.com/office/powerpoint/2010/main" val="4102649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609600" y="304800"/>
            <a:ext cx="8458200" cy="224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5000"/>
              </a:lnSpc>
            </a:pPr>
            <a:r>
              <a:rPr lang="zh-CN" altLang="en-US" sz="2800" b="1" dirty="0">
                <a:latin typeface="Times New Roman" panose="02020603050405020304" pitchFamily="18" charset="0"/>
                <a:ea typeface="+mn-ea"/>
                <a:cs typeface="Times New Roman" panose="02020603050405020304" pitchFamily="18" charset="0"/>
              </a:rPr>
              <a:t>例：</a:t>
            </a:r>
            <a:r>
              <a:rPr lang="zh-CN" altLang="zh-CN" sz="2800" b="1" dirty="0">
                <a:latin typeface="Times New Roman" panose="02020603050405020304" pitchFamily="18" charset="0"/>
                <a:ea typeface="+mn-ea"/>
                <a:cs typeface="Times New Roman" panose="02020603050405020304" pitchFamily="18" charset="0"/>
              </a:rPr>
              <a:t>某接收机的结构框图如下图所示，若从接收天线进来的噪声输入功率为</a:t>
            </a:r>
            <a:r>
              <a:rPr lang="en-US" altLang="zh-CN" sz="2800" b="1" dirty="0">
                <a:latin typeface="Times New Roman" panose="02020603050405020304" pitchFamily="18" charset="0"/>
                <a:ea typeface="+mn-ea"/>
                <a:cs typeface="Times New Roman" panose="02020603050405020304" pitchFamily="18" charset="0"/>
              </a:rPr>
              <a:t>N</a:t>
            </a:r>
            <a:r>
              <a:rPr lang="en-US" altLang="zh-CN" sz="2800" b="1" baseline="-25000" dirty="0">
                <a:latin typeface="Times New Roman" panose="02020603050405020304" pitchFamily="18" charset="0"/>
                <a:ea typeface="+mn-ea"/>
                <a:cs typeface="Times New Roman" panose="02020603050405020304" pitchFamily="18" charset="0"/>
              </a:rPr>
              <a:t>i</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kT</a:t>
            </a:r>
            <a:r>
              <a:rPr lang="en-US" altLang="zh-CN" sz="2800" b="1" baseline="-25000" dirty="0" err="1">
                <a:latin typeface="Times New Roman" panose="02020603050405020304" pitchFamily="18" charset="0"/>
                <a:ea typeface="+mn-ea"/>
                <a:cs typeface="Times New Roman" panose="02020603050405020304" pitchFamily="18" charset="0"/>
              </a:rPr>
              <a:t>a</a:t>
            </a:r>
            <a:r>
              <a:rPr lang="en-US" altLang="zh-CN" sz="2800" b="1" dirty="0" err="1">
                <a:latin typeface="Times New Roman" panose="02020603050405020304" pitchFamily="18" charset="0"/>
                <a:ea typeface="+mn-ea"/>
                <a:cs typeface="Times New Roman" panose="02020603050405020304" pitchFamily="18" charset="0"/>
              </a:rPr>
              <a:t>B</a:t>
            </a:r>
            <a:r>
              <a:rPr lang="zh-CN" altLang="en-US" sz="2800" b="1" dirty="0">
                <a:latin typeface="Times New Roman" panose="02020603050405020304" pitchFamily="18" charset="0"/>
                <a:ea typeface="+mn-ea"/>
                <a:cs typeface="Times New Roman" panose="02020603050405020304" pitchFamily="18" charset="0"/>
              </a:rPr>
              <a:t>，其中</a:t>
            </a:r>
            <a:r>
              <a:rPr lang="en-US" altLang="zh-CN" sz="2800" b="1" dirty="0">
                <a:latin typeface="Times New Roman" panose="02020603050405020304" pitchFamily="18" charset="0"/>
                <a:ea typeface="+mn-ea"/>
                <a:cs typeface="Times New Roman" panose="02020603050405020304" pitchFamily="18" charset="0"/>
              </a:rPr>
              <a:t>T</a:t>
            </a:r>
            <a:r>
              <a:rPr lang="en-US" altLang="zh-CN" sz="2800" b="1" baseline="-25000" dirty="0">
                <a:latin typeface="Times New Roman" panose="02020603050405020304" pitchFamily="18" charset="0"/>
                <a:ea typeface="+mn-ea"/>
                <a:cs typeface="Times New Roman" panose="02020603050405020304" pitchFamily="18" charset="0"/>
              </a:rPr>
              <a:t>a</a:t>
            </a:r>
            <a:r>
              <a:rPr lang="en-US" altLang="zh-CN" sz="2800" b="1" dirty="0">
                <a:latin typeface="Times New Roman" panose="02020603050405020304" pitchFamily="18" charset="0"/>
                <a:ea typeface="+mn-ea"/>
                <a:cs typeface="Times New Roman" panose="02020603050405020304" pitchFamily="18" charset="0"/>
              </a:rPr>
              <a:t>=15K</a:t>
            </a:r>
            <a:r>
              <a:rPr lang="zh-CN" altLang="en-US" sz="2800" b="1" dirty="0">
                <a:latin typeface="Times New Roman" panose="02020603050405020304" pitchFamily="18" charset="0"/>
                <a:ea typeface="+mn-ea"/>
                <a:cs typeface="Times New Roman" panose="02020603050405020304" pitchFamily="18" charset="0"/>
              </a:rPr>
              <a:t>，环境温度</a:t>
            </a:r>
            <a:r>
              <a:rPr lang="zh-CN" altLang="zh-CN" sz="2800" b="1" dirty="0">
                <a:latin typeface="Times New Roman" panose="02020603050405020304" pitchFamily="18" charset="0"/>
                <a:ea typeface="+mn-ea"/>
                <a:cs typeface="Times New Roman" panose="02020603050405020304" pitchFamily="18" charset="0"/>
              </a:rPr>
              <a:t>为290K</a:t>
            </a:r>
            <a:r>
              <a:rPr lang="zh-CN" altLang="en-US" sz="2800" b="1" dirty="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中频带宽为10MHz。求接收机总的噪声系数、总的等效噪声温度和输出噪声功率。 </a:t>
            </a:r>
          </a:p>
        </p:txBody>
      </p:sp>
      <p:pic>
        <p:nvPicPr>
          <p:cNvPr id="61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400"/>
            <a:ext cx="5316633" cy="22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969170"/>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第一章 通信电子线路简介</a:t>
            </a:r>
          </a:p>
        </p:txBody>
      </p:sp>
      <p:sp>
        <p:nvSpPr>
          <p:cNvPr id="3" name="内容占位符 2"/>
          <p:cNvSpPr>
            <a:spLocks noGrp="1"/>
          </p:cNvSpPr>
          <p:nvPr>
            <p:ph idx="1"/>
          </p:nvPr>
        </p:nvSpPr>
        <p:spPr>
          <a:xfrm>
            <a:off x="457200" y="1719263"/>
            <a:ext cx="8229600" cy="1853753"/>
          </a:xfrm>
        </p:spPr>
        <p:txBody>
          <a:bodyPr/>
          <a:lstStyle/>
          <a:p>
            <a:r>
              <a:rPr lang="zh-CN" altLang="en-US" b="1" dirty="0">
                <a:latin typeface="Times New Roman" panose="02020603050405020304" pitchFamily="18" charset="0"/>
                <a:cs typeface="Times New Roman" panose="02020603050405020304" pitchFamily="18" charset="0"/>
              </a:rPr>
              <a:t>通信中常用的技术：</a:t>
            </a:r>
            <a:r>
              <a:rPr lang="en-US" altLang="zh-CN" b="1" dirty="0">
                <a:latin typeface="Times New Roman" panose="02020603050405020304" pitchFamily="18" charset="0"/>
                <a:cs typeface="Times New Roman" panose="02020603050405020304" pitchFamily="18" charset="0"/>
              </a:rPr>
              <a:t>FDMA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TDMA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CDMA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OFDM……</a:t>
            </a:r>
          </a:p>
          <a:p>
            <a:r>
              <a:rPr lang="zh-CN" altLang="en-US" b="1" dirty="0">
                <a:latin typeface="Times New Roman" panose="02020603050405020304" pitchFamily="18" charset="0"/>
                <a:cs typeface="Times New Roman" panose="02020603050405020304" pitchFamily="18" charset="0"/>
              </a:rPr>
              <a:t>通信系统模型：</a:t>
            </a:r>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为什么通信系统中需要混频？</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l-GR" altLang="zh-CN" sz="3200" b="1" i="1" dirty="0">
                <a:solidFill>
                  <a:srgbClr val="FF0000"/>
                </a:solidFill>
                <a:latin typeface="Times New Roman" panose="02020603050405020304" pitchFamily="18" charset="0"/>
                <a:cs typeface="Times New Roman" panose="02020603050405020304" pitchFamily="18" charset="0"/>
              </a:rPr>
              <a:t>λ</a:t>
            </a:r>
            <a:r>
              <a:rPr lang="en-US" altLang="zh-CN" sz="3200" b="1" i="1" dirty="0">
                <a:solidFill>
                  <a:srgbClr val="FF0000"/>
                </a:solidFill>
                <a:latin typeface="Times New Roman" panose="02020603050405020304" pitchFamily="18" charset="0"/>
                <a:cs typeface="Times New Roman" panose="02020603050405020304" pitchFamily="18" charset="0"/>
              </a:rPr>
              <a:t>=c*T=c/f</a:t>
            </a:r>
            <a:endParaRPr lang="en-US" altLang="zh-CN" b="1"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017283118"/>
              </p:ext>
            </p:extLst>
          </p:nvPr>
        </p:nvGraphicFramePr>
        <p:xfrm>
          <a:off x="755576" y="3429000"/>
          <a:ext cx="8208109" cy="1944216"/>
        </p:xfrm>
        <a:graphic>
          <a:graphicData uri="http://schemas.openxmlformats.org/presentationml/2006/ole">
            <mc:AlternateContent xmlns:mc="http://schemas.openxmlformats.org/markup-compatibility/2006">
              <mc:Choice xmlns:v="urn:schemas-microsoft-com:vml" Requires="v">
                <p:oleObj spid="_x0000_s108647" name="Visio" r:id="rId3" imgW="5188642" imgH="1228802" progId="Visio.Drawing.11">
                  <p:embed/>
                </p:oleObj>
              </mc:Choice>
              <mc:Fallback>
                <p:oleObj name="Visio" r:id="rId3" imgW="5188642" imgH="1228802" progId="Visio.Drawing.11">
                  <p:embed/>
                  <p:pic>
                    <p:nvPicPr>
                      <p:cNvPr id="8499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8208109" cy="19442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29864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0" y="1901106"/>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4" name="Rectangle 10"/>
          <p:cNvSpPr>
            <a:spLocks noChangeArrowheads="1"/>
          </p:cNvSpPr>
          <p:nvPr/>
        </p:nvSpPr>
        <p:spPr bwMode="auto">
          <a:xfrm>
            <a:off x="0" y="2404344"/>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5" name="Rectangle 11"/>
          <p:cNvSpPr>
            <a:spLocks noChangeArrowheads="1"/>
          </p:cNvSpPr>
          <p:nvPr/>
        </p:nvSpPr>
        <p:spPr bwMode="auto">
          <a:xfrm>
            <a:off x="0" y="3136181"/>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6" name="Rectangle 12"/>
          <p:cNvSpPr>
            <a:spLocks noChangeArrowheads="1"/>
          </p:cNvSpPr>
          <p:nvPr/>
        </p:nvSpPr>
        <p:spPr bwMode="auto">
          <a:xfrm>
            <a:off x="2124075" y="3660056"/>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7" name="Rectangle 13"/>
          <p:cNvSpPr>
            <a:spLocks noChangeArrowheads="1"/>
          </p:cNvSpPr>
          <p:nvPr/>
        </p:nvSpPr>
        <p:spPr bwMode="auto">
          <a:xfrm>
            <a:off x="679938" y="2065428"/>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用多级噪声系数的计算公式得接收机总的噪声系数</a:t>
            </a:r>
          </a:p>
        </p:txBody>
      </p:sp>
      <p:sp>
        <p:nvSpPr>
          <p:cNvPr id="62478" name="Rectangle 14"/>
          <p:cNvSpPr>
            <a:spLocks noChangeArrowheads="1"/>
          </p:cNvSpPr>
          <p:nvPr/>
        </p:nvSpPr>
        <p:spPr bwMode="auto">
          <a:xfrm>
            <a:off x="306388" y="332656"/>
            <a:ext cx="3445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dirty="0">
                <a:solidFill>
                  <a:srgbClr val="0000FF"/>
                </a:solidFill>
              </a:rPr>
              <a:t>解：</a:t>
            </a:r>
            <a:r>
              <a:rPr lang="zh-CN" altLang="zh-CN" sz="2400" b="1" dirty="0">
                <a:latin typeface="Times New Roman" panose="02020603050405020304" pitchFamily="18" charset="0"/>
                <a:cs typeface="Times New Roman" panose="02020603050405020304" pitchFamily="18" charset="0"/>
              </a:rPr>
              <a:t>将dB转换为线性值</a:t>
            </a:r>
          </a:p>
        </p:txBody>
      </p:sp>
      <p:sp>
        <p:nvSpPr>
          <p:cNvPr id="2" name="文本框 1"/>
          <p:cNvSpPr txBox="1"/>
          <p:nvPr/>
        </p:nvSpPr>
        <p:spPr>
          <a:xfrm>
            <a:off x="685800" y="944787"/>
            <a:ext cx="24701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G</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=10dB=10</a:t>
            </a:r>
            <a:endParaRPr lang="zh-CN" altLang="en-US" sz="2400" b="1"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155951" y="961306"/>
            <a:ext cx="2787650" cy="830997"/>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G</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=-L</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=-1dB=0.79</a:t>
            </a:r>
            <a:r>
              <a:rPr lang="zh-CN" altLang="en-US" sz="2400" b="1" i="1" dirty="0">
                <a:latin typeface="Times New Roman" panose="02020603050405020304" pitchFamily="18" charset="0"/>
                <a:cs typeface="Times New Roman" panose="02020603050405020304" pitchFamily="18" charset="0"/>
              </a:rPr>
              <a:t>差损变小</a:t>
            </a:r>
          </a:p>
        </p:txBody>
      </p:sp>
      <p:sp>
        <p:nvSpPr>
          <p:cNvPr id="17" name="文本框 16"/>
          <p:cNvSpPr txBox="1"/>
          <p:nvPr/>
        </p:nvSpPr>
        <p:spPr>
          <a:xfrm>
            <a:off x="6248400" y="927202"/>
            <a:ext cx="266700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G</a:t>
            </a:r>
            <a:r>
              <a:rPr lang="en-US" altLang="zh-CN" sz="2400" b="1" i="1" baseline="-25000"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rPr>
              <a:t>=-L</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=-3dB=0.5</a:t>
            </a:r>
            <a:endParaRPr lang="zh-CN" altLang="en-US" sz="2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79938" y="1499341"/>
            <a:ext cx="24701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=2dB=1.58</a:t>
            </a:r>
            <a:endParaRPr lang="zh-CN" altLang="en-US" sz="2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052763" y="1552766"/>
            <a:ext cx="27876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=L</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=1dB=1.26</a:t>
            </a:r>
            <a:endParaRPr lang="zh-CN" altLang="en-US" sz="2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72200" y="1515916"/>
            <a:ext cx="24701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rPr>
              <a:t>=4dB=2.51</a:t>
            </a:r>
            <a:endParaRPr lang="zh-CN" altLang="en-US" sz="2400" b="1" i="1"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69120008"/>
              </p:ext>
            </p:extLst>
          </p:nvPr>
        </p:nvGraphicFramePr>
        <p:xfrm>
          <a:off x="1004393" y="2664402"/>
          <a:ext cx="5494337" cy="695325"/>
        </p:xfrm>
        <a:graphic>
          <a:graphicData uri="http://schemas.openxmlformats.org/presentationml/2006/ole">
            <mc:AlternateContent xmlns:mc="http://schemas.openxmlformats.org/markup-compatibility/2006">
              <mc:Choice xmlns:v="urn:schemas-microsoft-com:vml" Requires="v">
                <p:oleObj spid="_x0000_s116904" name="公式" r:id="rId3" imgW="3416040" imgH="431640" progId="Equation.3">
                  <p:embed/>
                </p:oleObj>
              </mc:Choice>
              <mc:Fallback>
                <p:oleObj name="公式" r:id="rId3" imgW="3416040" imgH="431640" progId="Equation.3">
                  <p:embed/>
                  <p:pic>
                    <p:nvPicPr>
                      <p:cNvPr id="0" name=""/>
                      <p:cNvPicPr/>
                      <p:nvPr/>
                    </p:nvPicPr>
                    <p:blipFill>
                      <a:blip r:embed="rId4"/>
                      <a:stretch>
                        <a:fillRect/>
                      </a:stretch>
                    </p:blipFill>
                    <p:spPr>
                      <a:xfrm>
                        <a:off x="1004393" y="2664402"/>
                        <a:ext cx="5494337" cy="695325"/>
                      </a:xfrm>
                      <a:prstGeom prst="rect">
                        <a:avLst/>
                      </a:prstGeom>
                      <a:solidFill>
                        <a:schemeClr val="accent5"/>
                      </a:solidFill>
                      <a:ln>
                        <a:noFill/>
                      </a:ln>
                    </p:spPr>
                  </p:pic>
                </p:oleObj>
              </mc:Fallback>
            </mc:AlternateContent>
          </a:graphicData>
        </a:graphic>
      </p:graphicFrame>
      <p:sp>
        <p:nvSpPr>
          <p:cNvPr id="22" name="Rectangle 5"/>
          <p:cNvSpPr>
            <a:spLocks noChangeArrowheads="1"/>
          </p:cNvSpPr>
          <p:nvPr/>
        </p:nvSpPr>
        <p:spPr bwMode="auto">
          <a:xfrm>
            <a:off x="605378" y="3449552"/>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则总的等效噪声温度为</a:t>
            </a:r>
          </a:p>
        </p:txBody>
      </p:sp>
      <p:sp>
        <p:nvSpPr>
          <p:cNvPr id="23" name="Rectangle 6"/>
          <p:cNvSpPr>
            <a:spLocks noChangeArrowheads="1"/>
          </p:cNvSpPr>
          <p:nvPr/>
        </p:nvSpPr>
        <p:spPr bwMode="auto">
          <a:xfrm>
            <a:off x="679938" y="4662482"/>
            <a:ext cx="2684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zh-CN" sz="2800" b="1" dirty="0"/>
              <a:t>输出噪声功率为</a:t>
            </a:r>
          </a:p>
        </p:txBody>
      </p:sp>
      <p:sp>
        <p:nvSpPr>
          <p:cNvPr id="24" name="文本框 23"/>
          <p:cNvSpPr txBox="1"/>
          <p:nvPr/>
        </p:nvSpPr>
        <p:spPr>
          <a:xfrm>
            <a:off x="1501776" y="4102240"/>
            <a:ext cx="6096000" cy="461665"/>
          </a:xfrm>
          <a:prstGeom prst="rect">
            <a:avLst/>
          </a:prstGeom>
          <a:noFill/>
        </p:spPr>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=(1.8-1) ×290=232K</a:t>
            </a:r>
            <a:endParaRPr lang="zh-CN" altLang="en-US" sz="24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99516" y="5319629"/>
            <a:ext cx="8315884"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a:t>
            </a:r>
            <a:r>
              <a:rPr lang="en-US" altLang="zh-CN" sz="2400" b="1" baseline="-25000" dirty="0">
                <a:latin typeface="Times New Roman" panose="02020603050405020304" pitchFamily="18" charset="0"/>
                <a:cs typeface="Times New Roman" panose="02020603050405020304" pitchFamily="18" charset="0"/>
              </a:rPr>
              <a:t>o</a:t>
            </a:r>
            <a:r>
              <a:rPr lang="en-US" altLang="zh-CN" sz="2400" b="1" dirty="0">
                <a:latin typeface="Times New Roman" panose="02020603050405020304" pitchFamily="18" charset="0"/>
                <a:cs typeface="Times New Roman" panose="02020603050405020304" pitchFamily="18" charset="0"/>
              </a:rPr>
              <a:t>=k(</a:t>
            </a:r>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a</a:t>
            </a:r>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)BG=1.38 ×10</a:t>
            </a:r>
            <a:r>
              <a:rPr lang="en-US" altLang="zh-CN" sz="2400" b="1" baseline="30000" dirty="0">
                <a:latin typeface="Times New Roman" panose="02020603050405020304" pitchFamily="18" charset="0"/>
                <a:cs typeface="Times New Roman" panose="02020603050405020304" pitchFamily="18" charset="0"/>
              </a:rPr>
              <a:t>-23</a:t>
            </a:r>
            <a:r>
              <a:rPr lang="en-US" altLang="zh-CN" sz="2400" b="1" dirty="0">
                <a:latin typeface="Times New Roman" panose="02020603050405020304" pitchFamily="18" charset="0"/>
                <a:cs typeface="Times New Roman" panose="02020603050405020304" pitchFamily="18" charset="0"/>
              </a:rPr>
              <a:t> ×(15+232) ×10 × 10</a:t>
            </a:r>
            <a:r>
              <a:rPr lang="en-US" altLang="zh-CN" sz="2400" b="1" baseline="30000" dirty="0">
                <a:latin typeface="Times New Roman" panose="02020603050405020304" pitchFamily="18" charset="0"/>
                <a:cs typeface="Times New Roman" panose="02020603050405020304" pitchFamily="18" charset="0"/>
              </a:rPr>
              <a:t>6</a:t>
            </a:r>
            <a:r>
              <a:rPr lang="en-US" altLang="zh-CN" sz="2400" b="1" dirty="0">
                <a:latin typeface="Times New Roman" panose="02020603050405020304" pitchFamily="18" charset="0"/>
                <a:cs typeface="Times New Roman" panose="02020603050405020304" pitchFamily="18" charset="0"/>
              </a:rPr>
              <a:t> × 3.95</a:t>
            </a:r>
            <a:endParaRPr lang="zh-CN" altLang="en-US" sz="24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886724"/>
            <a:ext cx="929640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=1.35 ×10</a:t>
            </a:r>
            <a:r>
              <a:rPr lang="en-US" altLang="zh-CN" sz="2400" b="1" baseline="30000" dirty="0">
                <a:latin typeface="Times New Roman" panose="02020603050405020304" pitchFamily="18" charset="0"/>
                <a:cs typeface="Times New Roman" panose="02020603050405020304" pitchFamily="18" charset="0"/>
              </a:rPr>
              <a:t>-13</a:t>
            </a:r>
            <a:r>
              <a:rPr lang="en-US" altLang="zh-CN" sz="2400" b="1" dirty="0">
                <a:latin typeface="Times New Roman" panose="02020603050405020304" pitchFamily="18" charset="0"/>
                <a:cs typeface="Times New Roman" panose="02020603050405020304" pitchFamily="18" charset="0"/>
              </a:rPr>
              <a:t> W</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629216672"/>
              </p:ext>
            </p:extLst>
          </p:nvPr>
        </p:nvGraphicFramePr>
        <p:xfrm>
          <a:off x="7086600" y="2862245"/>
          <a:ext cx="1347788" cy="287337"/>
        </p:xfrm>
        <a:graphic>
          <a:graphicData uri="http://schemas.openxmlformats.org/presentationml/2006/ole">
            <mc:AlternateContent xmlns:mc="http://schemas.openxmlformats.org/markup-compatibility/2006">
              <mc:Choice xmlns:v="urn:schemas-microsoft-com:vml" Requires="v">
                <p:oleObj spid="_x0000_s116905" name="公式" r:id="rId5" imgW="838080" imgH="177480" progId="Equation.3">
                  <p:embed/>
                </p:oleObj>
              </mc:Choice>
              <mc:Fallback>
                <p:oleObj name="公式" r:id="rId5" imgW="838080" imgH="177480" progId="Equation.3">
                  <p:embed/>
                  <p:pic>
                    <p:nvPicPr>
                      <p:cNvPr id="0" name=""/>
                      <p:cNvPicPr/>
                      <p:nvPr/>
                    </p:nvPicPr>
                    <p:blipFill>
                      <a:blip r:embed="rId6"/>
                      <a:stretch>
                        <a:fillRect/>
                      </a:stretch>
                    </p:blipFill>
                    <p:spPr>
                      <a:xfrm>
                        <a:off x="7086600" y="2862245"/>
                        <a:ext cx="1347788" cy="287337"/>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1323176493"/>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defRPr/>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接收灵敏度</a:t>
            </a:r>
          </a:p>
        </p:txBody>
      </p:sp>
      <p:sp>
        <p:nvSpPr>
          <p:cNvPr id="3" name="Rectangle 7"/>
          <p:cNvSpPr>
            <a:spLocks noChangeArrowheads="1"/>
          </p:cNvSpPr>
          <p:nvPr/>
        </p:nvSpPr>
        <p:spPr bwMode="auto">
          <a:xfrm>
            <a:off x="385075" y="1446896"/>
            <a:ext cx="8280400" cy="32646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4000"/>
              </a:lnSpc>
            </a:pPr>
            <a:r>
              <a:rPr lang="zh-CN" altLang="en-US" sz="2800" b="1" dirty="0">
                <a:solidFill>
                  <a:srgbClr val="0000FF"/>
                </a:solidFill>
                <a:cs typeface="Times New Roman" panose="02020603050405020304" pitchFamily="18" charset="0"/>
              </a:rPr>
              <a:t>接收灵敏度</a:t>
            </a:r>
            <a:r>
              <a:rPr lang="en-US" altLang="zh-CN" sz="2800" b="1" dirty="0">
                <a:solidFill>
                  <a:srgbClr val="0000FF"/>
                </a:solidFill>
                <a:latin typeface="Times New Roman" panose="02020603050405020304" pitchFamily="18" charset="0"/>
                <a:cs typeface="Times New Roman" panose="02020603050405020304" pitchFamily="18" charset="0"/>
              </a:rPr>
              <a:t>S</a:t>
            </a:r>
            <a:r>
              <a:rPr lang="en-US" altLang="zh-CN" sz="2800" b="1" baseline="-25000" dirty="0">
                <a:solidFill>
                  <a:srgbClr val="0000FF"/>
                </a:solidFill>
                <a:latin typeface="Times New Roman" panose="02020603050405020304" pitchFamily="18" charset="0"/>
                <a:cs typeface="Times New Roman" panose="02020603050405020304" pitchFamily="18" charset="0"/>
              </a:rPr>
              <a:t>(</a:t>
            </a:r>
            <a:r>
              <a:rPr lang="en-US" altLang="zh-CN" sz="2800" b="1" baseline="-25000" dirty="0" err="1">
                <a:solidFill>
                  <a:srgbClr val="0000FF"/>
                </a:solidFill>
                <a:latin typeface="Times New Roman" panose="02020603050405020304" pitchFamily="18" charset="0"/>
                <a:cs typeface="Times New Roman" panose="02020603050405020304" pitchFamily="18" charset="0"/>
              </a:rPr>
              <a:t>dBm</a:t>
            </a:r>
            <a:r>
              <a:rPr lang="en-US" altLang="zh-CN" sz="2800" b="1" baseline="-25000"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00"/>
                </a:solidFill>
                <a:cs typeface="Times New Roman" panose="02020603050405020304" pitchFamily="18" charset="0"/>
              </a:rPr>
              <a:t>在保证</a:t>
            </a:r>
            <a:r>
              <a:rPr lang="zh-CN" altLang="en-US" sz="2800" b="1" dirty="0">
                <a:solidFill>
                  <a:srgbClr val="0000FF"/>
                </a:solidFill>
                <a:cs typeface="Times New Roman" panose="02020603050405020304" pitchFamily="18" charset="0"/>
              </a:rPr>
              <a:t>必要的输出信噪比</a:t>
            </a:r>
            <a:r>
              <a:rPr lang="zh-CN" altLang="en-US" sz="2800" b="1" dirty="0">
                <a:solidFill>
                  <a:srgbClr val="000000"/>
                </a:solidFill>
                <a:cs typeface="Times New Roman" panose="02020603050405020304" pitchFamily="18" charset="0"/>
              </a:rPr>
              <a:t>条件下，接收机输入端所需的最小有用信号电平。</a:t>
            </a:r>
          </a:p>
          <a:p>
            <a:pPr marL="0" indent="0" algn="just" eaLnBrk="1" hangingPunct="1">
              <a:lnSpc>
                <a:spcPts val="4000"/>
              </a:lnSpc>
            </a:pPr>
            <a:endParaRPr lang="en-US" altLang="zh-CN" sz="2800" b="1" dirty="0">
              <a:solidFill>
                <a:srgbClr val="000000"/>
              </a:solidFill>
              <a:cs typeface="Times New Roman" panose="02020603050405020304" pitchFamily="18" charset="0"/>
            </a:endParaRPr>
          </a:p>
          <a:p>
            <a:pPr algn="just" eaLnBrk="1" hangingPunct="1">
              <a:lnSpc>
                <a:spcPts val="4400"/>
              </a:lnSpc>
              <a:buFont typeface="Wingdings" panose="05000000000000000000" pitchFamily="2" charset="2"/>
              <a:buChar char="l"/>
            </a:pPr>
            <a:r>
              <a:rPr lang="en-US" altLang="zh-CN" sz="2800" i="1" dirty="0">
                <a:solidFill>
                  <a:srgbClr val="FF0000"/>
                </a:solidFill>
                <a:latin typeface="Times New Roman" panose="02020603050405020304" pitchFamily="18" charset="0"/>
                <a:cs typeface="Times New Roman" panose="02020603050405020304" pitchFamily="18" charset="0"/>
              </a:rPr>
              <a:t>S</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P</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baseline="-25000" dirty="0">
                <a:solidFill>
                  <a:srgbClr val="FF0000"/>
                </a:solidFill>
                <a:latin typeface="Times New Roman" panose="02020603050405020304" pitchFamily="18" charset="0"/>
                <a:cs typeface="Times New Roman" panose="02020603050405020304" pitchFamily="18" charset="0"/>
              </a:rPr>
              <a:t>(dBm)</a:t>
            </a:r>
            <a:r>
              <a:rPr lang="en-US" altLang="zh-CN" sz="2800" dirty="0">
                <a:solidFill>
                  <a:srgbClr val="FF0000"/>
                </a:solidFill>
                <a:latin typeface="Times New Roman" panose="02020603050405020304" pitchFamily="18" charset="0"/>
                <a:cs typeface="Times New Roman" panose="02020603050405020304" pitchFamily="18" charset="0"/>
              </a:rPr>
              <a:t>=-174dBm+</a:t>
            </a:r>
            <a:r>
              <a:rPr lang="en-US" altLang="zh-CN" sz="2800" i="1" dirty="0">
                <a:solidFill>
                  <a:srgbClr val="FF0000"/>
                </a:solidFill>
                <a:latin typeface="Times New Roman" panose="02020603050405020304" pitchFamily="18" charset="0"/>
                <a:cs typeface="Times New Roman" panose="02020603050405020304" pitchFamily="18" charset="0"/>
              </a:rPr>
              <a:t>N</a:t>
            </a:r>
            <a:r>
              <a:rPr lang="en-US" altLang="zh-CN" sz="2800" baseline="-25000" dirty="0">
                <a:solidFill>
                  <a:srgbClr val="FF0000"/>
                </a:solidFill>
                <a:latin typeface="Times New Roman" panose="02020603050405020304" pitchFamily="18" charset="0"/>
                <a:cs typeface="Times New Roman" panose="02020603050405020304" pitchFamily="18" charset="0"/>
              </a:rPr>
              <a:t>F</a:t>
            </a:r>
            <a:r>
              <a:rPr lang="en-US" altLang="zh-CN" sz="2800" dirty="0">
                <a:solidFill>
                  <a:srgbClr val="FF0000"/>
                </a:solidFill>
                <a:latin typeface="Times New Roman" panose="02020603050405020304" pitchFamily="18" charset="0"/>
                <a:cs typeface="Times New Roman" panose="02020603050405020304" pitchFamily="18" charset="0"/>
              </a:rPr>
              <a:t>+10lg</a:t>
            </a:r>
            <a:r>
              <a:rPr lang="en-US" altLang="zh-CN" sz="2800" i="1" dirty="0">
                <a:solidFill>
                  <a:srgbClr val="FF0000"/>
                </a:solidFill>
                <a:latin typeface="Times New Roman" panose="02020603050405020304" pitchFamily="18" charset="0"/>
                <a:cs typeface="Times New Roman" panose="02020603050405020304" pitchFamily="18" charset="0"/>
              </a:rPr>
              <a:t>B</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D</a:t>
            </a:r>
            <a:r>
              <a:rPr lang="en-US" altLang="zh-CN" sz="2800" baseline="-25000" dirty="0">
                <a:solidFill>
                  <a:srgbClr val="FF0000"/>
                </a:solidFill>
                <a:latin typeface="Times New Roman" panose="02020603050405020304" pitchFamily="18" charset="0"/>
                <a:cs typeface="Times New Roman" panose="02020603050405020304" pitchFamily="18" charset="0"/>
              </a:rPr>
              <a:t>(dB)</a:t>
            </a:r>
          </a:p>
          <a:p>
            <a:pPr algn="just" eaLnBrk="1" hangingPunct="1">
              <a:lnSpc>
                <a:spcPts val="4400"/>
              </a:lnSpc>
              <a:buFont typeface="Wingdings" panose="05000000000000000000" pitchFamily="2" charset="2"/>
              <a:buChar char="l"/>
            </a:pPr>
            <a:r>
              <a:rPr lang="en-US" altLang="zh-CN" sz="2800" i="1" dirty="0" err="1">
                <a:solidFill>
                  <a:srgbClr val="000000"/>
                </a:solidFill>
                <a:latin typeface="Times New Roman" panose="02020603050405020304" pitchFamily="18" charset="0"/>
                <a:cs typeface="Times New Roman" panose="02020603050405020304" pitchFamily="18" charset="0"/>
              </a:rPr>
              <a:t>P</a:t>
            </a:r>
            <a:r>
              <a:rPr lang="en-US" altLang="zh-CN" sz="2800" baseline="-25000" dirty="0" err="1">
                <a:solidFill>
                  <a:srgbClr val="000000"/>
                </a:solidFill>
                <a:latin typeface="Times New Roman" panose="02020603050405020304" pitchFamily="18" charset="0"/>
                <a:cs typeface="Times New Roman" panose="02020603050405020304" pitchFamily="18" charset="0"/>
              </a:rPr>
              <a:t>in,min</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T</a:t>
            </a:r>
            <a:r>
              <a:rPr lang="en-US" altLang="zh-CN" sz="2800" baseline="-25000" dirty="0">
                <a:solidFill>
                  <a:srgbClr val="000000"/>
                </a:solidFill>
                <a:latin typeface="Times New Roman" panose="02020603050405020304" pitchFamily="18" charset="0"/>
                <a:cs typeface="Times New Roman" panose="02020603050405020304" pitchFamily="18" charset="0"/>
              </a:rPr>
              <a:t>a</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F</a:t>
            </a:r>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i="1" dirty="0">
                <a:solidFill>
                  <a:srgbClr val="000000"/>
                </a:solidFill>
                <a:latin typeface="Times New Roman" panose="02020603050405020304" pitchFamily="18" charset="0"/>
                <a:cs typeface="Times New Roman" panose="02020603050405020304" pitchFamily="18" charset="0"/>
              </a:rPr>
              <a:t>T</a:t>
            </a:r>
            <a:r>
              <a:rPr lang="en-US" altLang="zh-CN" sz="2800" baseline="-25000" dirty="0">
                <a:solidFill>
                  <a:srgbClr val="000000"/>
                </a:solidFill>
                <a:latin typeface="Times New Roman" panose="02020603050405020304" pitchFamily="18" charset="0"/>
                <a:cs typeface="Times New Roman" panose="02020603050405020304" pitchFamily="18" charset="0"/>
              </a:rPr>
              <a:t>o</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BD</a:t>
            </a:r>
          </a:p>
          <a:p>
            <a:pPr algn="just" eaLnBrk="1" hangingPunct="1">
              <a:lnSpc>
                <a:spcPts val="4400"/>
              </a:lnSpc>
              <a:buFont typeface="Wingdings" panose="05000000000000000000" pitchFamily="2" charset="2"/>
              <a:buChar char="l"/>
            </a:pPr>
            <a:endParaRPr lang="en-US" altLang="zh-CN" sz="28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1449918804"/>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ChangeArrowheads="1"/>
          </p:cNvSpPr>
          <p:nvPr/>
        </p:nvSpPr>
        <p:spPr bwMode="auto">
          <a:xfrm>
            <a:off x="391277" y="285463"/>
            <a:ext cx="85241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ts val="3600"/>
              </a:lnSpc>
            </a:pPr>
            <a:r>
              <a:rPr lang="zh-CN" altLang="en-US" sz="2400" b="1" dirty="0">
                <a:solidFill>
                  <a:srgbClr val="0000FF"/>
                </a:solidFill>
                <a:latin typeface="Times New Roman" panose="02020603050405020304" pitchFamily="18" charset="0"/>
                <a:ea typeface="+mn-ea"/>
                <a:cs typeface="Times New Roman" panose="02020603050405020304" pitchFamily="18" charset="0"/>
              </a:rPr>
              <a:t>例：</a:t>
            </a:r>
            <a:r>
              <a:rPr lang="zh-CN" altLang="zh-CN" sz="2400" b="1" dirty="0">
                <a:latin typeface="Times New Roman" panose="02020603050405020304" pitchFamily="18" charset="0"/>
                <a:ea typeface="+mn-ea"/>
                <a:cs typeface="Times New Roman" panose="02020603050405020304" pitchFamily="18" charset="0"/>
              </a:rPr>
              <a:t>某接收机前端两级的增益，噪声系数如下图所示，</a:t>
            </a:r>
            <a:r>
              <a:rPr lang="zh-CN" altLang="en-US" sz="2400" b="1" dirty="0">
                <a:latin typeface="Times New Roman" panose="02020603050405020304" pitchFamily="18" charset="0"/>
                <a:ea typeface="+mn-ea"/>
                <a:cs typeface="Times New Roman" panose="02020603050405020304" pitchFamily="18" charset="0"/>
              </a:rPr>
              <a:t>带宽为</a:t>
            </a:r>
            <a:r>
              <a:rPr lang="en-US" altLang="zh-CN" sz="2400" b="1" dirty="0">
                <a:latin typeface="Times New Roman" panose="02020603050405020304" pitchFamily="18" charset="0"/>
                <a:ea typeface="+mn-ea"/>
                <a:cs typeface="Times New Roman" panose="02020603050405020304" pitchFamily="18" charset="0"/>
              </a:rPr>
              <a:t>B=30kHz</a:t>
            </a:r>
            <a:r>
              <a:rPr lang="zh-CN" altLang="en-US" sz="2400" b="1" dirty="0">
                <a:latin typeface="Times New Roman" panose="02020603050405020304" pitchFamily="18" charset="0"/>
                <a:ea typeface="+mn-ea"/>
                <a:cs typeface="Times New Roman" panose="02020603050405020304" pitchFamily="18" charset="0"/>
              </a:rPr>
              <a:t>。某天线等效噪声温度</a:t>
            </a:r>
            <a:r>
              <a:rPr lang="en-US" altLang="zh-CN" sz="2400" b="1" dirty="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A</a:t>
            </a:r>
            <a:r>
              <a:rPr lang="en-US" altLang="zh-CN" sz="2400" b="1" dirty="0">
                <a:latin typeface="Times New Roman" panose="02020603050405020304" pitchFamily="18" charset="0"/>
                <a:ea typeface="+mn-ea"/>
                <a:cs typeface="Times New Roman" panose="02020603050405020304" pitchFamily="18" charset="0"/>
              </a:rPr>
              <a:t>=250K</a:t>
            </a:r>
            <a:r>
              <a:rPr lang="zh-CN" altLang="en-US" sz="2400" b="1" dirty="0">
                <a:latin typeface="Times New Roman" panose="02020603050405020304" pitchFamily="18" charset="0"/>
                <a:ea typeface="+mn-ea"/>
                <a:cs typeface="Times New Roman" panose="02020603050405020304" pitchFamily="18" charset="0"/>
              </a:rPr>
              <a:t>。为获得输出信噪比</a:t>
            </a:r>
            <a:r>
              <a:rPr lang="en-US" altLang="zh-CN" sz="2400" b="1" dirty="0">
                <a:latin typeface="Times New Roman" panose="02020603050405020304" pitchFamily="18" charset="0"/>
                <a:ea typeface="+mn-ea"/>
                <a:cs typeface="Times New Roman" panose="02020603050405020304" pitchFamily="18" charset="0"/>
              </a:rPr>
              <a:t>(SNR)</a:t>
            </a:r>
            <a:r>
              <a:rPr lang="en-US" altLang="zh-CN" sz="2400" b="1" baseline="-25000" dirty="0" err="1">
                <a:latin typeface="Times New Roman" panose="02020603050405020304" pitchFamily="18" charset="0"/>
                <a:ea typeface="+mn-ea"/>
                <a:cs typeface="Times New Roman" panose="02020603050405020304" pitchFamily="18" charset="0"/>
              </a:rPr>
              <a:t>o,min</a:t>
            </a:r>
            <a:r>
              <a:rPr lang="en-US" altLang="zh-CN" sz="2400" b="1" dirty="0">
                <a:latin typeface="Times New Roman" panose="02020603050405020304" pitchFamily="18" charset="0"/>
                <a:ea typeface="+mn-ea"/>
                <a:cs typeface="Times New Roman" panose="02020603050405020304" pitchFamily="18" charset="0"/>
              </a:rPr>
              <a:t>=20dB</a:t>
            </a:r>
            <a:r>
              <a:rPr lang="zh-CN" altLang="en-US" sz="2400" b="1" dirty="0">
                <a:latin typeface="Times New Roman" panose="02020603050405020304" pitchFamily="18" charset="0"/>
                <a:ea typeface="+mn-ea"/>
                <a:cs typeface="Times New Roman" panose="02020603050405020304" pitchFamily="18" charset="0"/>
              </a:rPr>
              <a:t>，求接收机的最小输入电平</a:t>
            </a:r>
            <a:r>
              <a:rPr lang="en-US" altLang="zh-CN" sz="2400" b="1" dirty="0" err="1">
                <a:latin typeface="Times New Roman" panose="02020603050405020304" pitchFamily="18" charset="0"/>
                <a:ea typeface="+mn-ea"/>
                <a:cs typeface="Times New Roman" panose="02020603050405020304" pitchFamily="18" charset="0"/>
              </a:rPr>
              <a:t>P</a:t>
            </a:r>
            <a:r>
              <a:rPr lang="en-US" altLang="zh-CN" sz="2400" b="1" baseline="-25000" dirty="0" err="1">
                <a:latin typeface="Times New Roman" panose="02020603050405020304" pitchFamily="18" charset="0"/>
                <a:ea typeface="+mn-ea"/>
                <a:cs typeface="Times New Roman" panose="02020603050405020304" pitchFamily="18" charset="0"/>
              </a:rPr>
              <a:t>in,min</a:t>
            </a:r>
            <a:r>
              <a:rPr lang="zh-CN" altLang="en-US" sz="2400" b="1" dirty="0">
                <a:latin typeface="Times New Roman" panose="02020603050405020304" pitchFamily="18" charset="0"/>
                <a:ea typeface="+mn-ea"/>
                <a:cs typeface="Times New Roman" panose="02020603050405020304" pitchFamily="18" charset="0"/>
              </a:rPr>
              <a:t>为多少？</a:t>
            </a:r>
            <a:endParaRPr lang="zh-CN" altLang="zh-CN" sz="2400" b="1" dirty="0">
              <a:latin typeface="Times New Roman" panose="02020603050405020304" pitchFamily="18" charset="0"/>
              <a:ea typeface="+mn-ea"/>
              <a:cs typeface="Times New Roman" panose="02020603050405020304" pitchFamily="18" charset="0"/>
            </a:endParaRPr>
          </a:p>
        </p:txBody>
      </p:sp>
      <p:pic>
        <p:nvPicPr>
          <p:cNvPr id="573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94663"/>
            <a:ext cx="669766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Rectangle 21"/>
          <p:cNvSpPr>
            <a:spLocks noChangeArrowheads="1"/>
          </p:cNvSpPr>
          <p:nvPr/>
        </p:nvSpPr>
        <p:spPr bwMode="auto">
          <a:xfrm>
            <a:off x="609600" y="367652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solidFill>
                  <a:srgbClr val="0000FF"/>
                </a:solidFill>
                <a:latin typeface="楷体_GB2312" pitchFamily="1" charset="-122"/>
              </a:rPr>
              <a:t>解：</a:t>
            </a:r>
            <a:r>
              <a:rPr lang="zh-CN" altLang="zh-CN" sz="2400" b="1" dirty="0">
                <a:latin typeface="楷体_GB2312" pitchFamily="1" charset="-122"/>
              </a:rPr>
              <a:t>将增益、噪声系数的dB值换成线性值为</a:t>
            </a:r>
          </a:p>
        </p:txBody>
      </p:sp>
      <p:sp>
        <p:nvSpPr>
          <p:cNvPr id="2" name="文本框 1"/>
          <p:cNvSpPr txBox="1"/>
          <p:nvPr/>
        </p:nvSpPr>
        <p:spPr>
          <a:xfrm>
            <a:off x="1219200" y="4241869"/>
            <a:ext cx="7391400"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a:t>
            </a:r>
            <a:r>
              <a:rPr lang="en-US" altLang="zh-CN" sz="2400" baseline="-25000" dirty="0">
                <a:latin typeface="Times New Roman" panose="02020603050405020304" pitchFamily="18" charset="0"/>
                <a:cs typeface="Times New Roman" panose="02020603050405020304" pitchFamily="18" charset="0"/>
              </a:rPr>
              <a:t>P1</a:t>
            </a:r>
            <a:r>
              <a:rPr lang="en-US" altLang="zh-CN" sz="2400" dirty="0">
                <a:latin typeface="Times New Roman" panose="02020603050405020304" pitchFamily="18" charset="0"/>
                <a:cs typeface="Times New Roman" panose="02020603050405020304" pitchFamily="18" charset="0"/>
              </a:rPr>
              <a:t>=10dB    G</a:t>
            </a:r>
            <a:r>
              <a:rPr lang="en-US" altLang="zh-CN" sz="2400" baseline="-25000" dirty="0">
                <a:latin typeface="Times New Roman" panose="02020603050405020304" pitchFamily="18" charset="0"/>
                <a:cs typeface="Times New Roman" panose="02020603050405020304" pitchFamily="18" charset="0"/>
              </a:rPr>
              <a:t>P1</a:t>
            </a: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NF</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=2dB       F</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=1.58</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NF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=4dB      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=2.51</a:t>
            </a:r>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43000" y="5096312"/>
            <a:ext cx="3733800" cy="461665"/>
          </a:xfrm>
          <a:prstGeom prst="rect">
            <a:avLst/>
          </a:prstGeom>
          <a:noFill/>
        </p:spPr>
        <p:txBody>
          <a:bodyPr wrap="square" rtlCol="0">
            <a:spAutoFit/>
          </a:bodyPr>
          <a:lstStyle/>
          <a:p>
            <a:r>
              <a:rPr lang="zh-CN" altLang="en-US" sz="2400" b="1" dirty="0">
                <a:latin typeface="楷体_GB2312" pitchFamily="1" charset="-122"/>
              </a:rPr>
              <a:t>接收机的噪声系数</a:t>
            </a:r>
            <a:r>
              <a:rPr lang="en-US" altLang="zh-CN" sz="2400" b="1" dirty="0">
                <a:latin typeface="楷体_GB2312" pitchFamily="1" charset="-122"/>
              </a:rPr>
              <a:t>F</a:t>
            </a:r>
            <a:endParaRPr lang="zh-CN" altLang="en-US" sz="2400" b="1" dirty="0">
              <a:latin typeface="楷体_GB2312" pitchFamily="1" charset="-122"/>
            </a:endParaRPr>
          </a:p>
        </p:txBody>
      </p:sp>
      <mc:AlternateContent xmlns:mc="http://schemas.openxmlformats.org/markup-compatibility/2006" xmlns:a14="http://schemas.microsoft.com/office/drawing/2010/main">
        <mc:Choice Requires="a14">
          <p:sp>
            <p:nvSpPr>
              <p:cNvPr id="4" name="文本框 3"/>
              <p:cNvSpPr txBox="1"/>
              <p:nvPr/>
            </p:nvSpPr>
            <p:spPr>
              <a:xfrm>
                <a:off x="2329238" y="5610731"/>
                <a:ext cx="4648200" cy="1190519"/>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2</m:t>
                            </m:r>
                          </m:sub>
                        </m:sSub>
                      </m:den>
                    </m:f>
                  </m:oMath>
                </a14:m>
                <a:r>
                  <a:rPr lang="en-US" altLang="zh-CN" sz="2400" dirty="0"/>
                  <a:t>……</a:t>
                </a:r>
              </a:p>
              <a:p>
                <a:r>
                  <a:rPr lang="en-US" altLang="zh-CN" sz="2400" dirty="0"/>
                  <a:t>    =1.58+</a:t>
                </a:r>
                <a14:m>
                  <m:oMath xmlns:m="http://schemas.openxmlformats.org/officeDocument/2006/math">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2.51</m:t>
                        </m:r>
                        <m:r>
                          <a:rPr lang="en-US" altLang="zh-CN" sz="2400" i="1">
                            <a:latin typeface="Cambria Math" panose="02040503050406030204" pitchFamily="18" charset="0"/>
                          </a:rPr>
                          <m:t>−1</m:t>
                        </m:r>
                      </m:num>
                      <m:den>
                        <m:r>
                          <a:rPr lang="en-US" altLang="zh-CN" sz="2400" b="0" i="1" smtClean="0">
                            <a:latin typeface="Cambria Math" panose="02040503050406030204" pitchFamily="18" charset="0"/>
                          </a:rPr>
                          <m:t>10</m:t>
                        </m:r>
                      </m:den>
                    </m:f>
                  </m:oMath>
                </a14:m>
                <a:r>
                  <a:rPr lang="en-US" altLang="zh-CN" sz="2400" dirty="0"/>
                  <a:t>=1.73</a:t>
                </a:r>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9238" y="5610731"/>
                <a:ext cx="4648200" cy="1190519"/>
              </a:xfrm>
              <a:prstGeom prst="rect">
                <a:avLst/>
              </a:prstGeom>
              <a:blipFill rotWithShape="0">
                <a:blip r:embed="rId3"/>
                <a:stretch>
                  <a:fillRect b="-3571"/>
                </a:stretch>
              </a:blipFill>
            </p:spPr>
            <p:txBody>
              <a:bodyPr/>
              <a:lstStyle/>
              <a:p>
                <a:r>
                  <a:rPr lang="zh-CN" altLang="en-US">
                    <a:noFill/>
                  </a:rPr>
                  <a:t> </a:t>
                </a:r>
              </a:p>
            </p:txBody>
          </p:sp>
        </mc:Fallback>
      </mc:AlternateContent>
      <p:sp>
        <p:nvSpPr>
          <p:cNvPr id="5" name="文本框 4"/>
          <p:cNvSpPr txBox="1"/>
          <p:nvPr/>
        </p:nvSpPr>
        <p:spPr>
          <a:xfrm>
            <a:off x="6477000" y="5867400"/>
            <a:ext cx="16764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NF=2.38dB</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115630"/>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9"/>
          <p:cNvSpPr>
            <a:spLocks noChangeArrowheads="1"/>
          </p:cNvSpPr>
          <p:nvPr/>
        </p:nvSpPr>
        <p:spPr bwMode="auto">
          <a:xfrm>
            <a:off x="500856" y="519906"/>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等效噪声温度</a:t>
            </a:r>
          </a:p>
        </p:txBody>
      </p:sp>
      <p:sp>
        <p:nvSpPr>
          <p:cNvPr id="58378" name="Rectangle 10"/>
          <p:cNvSpPr>
            <a:spLocks noChangeArrowheads="1"/>
          </p:cNvSpPr>
          <p:nvPr/>
        </p:nvSpPr>
        <p:spPr bwMode="auto">
          <a:xfrm>
            <a:off x="562524" y="3759949"/>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接收机最低输入电平</a:t>
            </a:r>
          </a:p>
        </p:txBody>
      </p:sp>
      <p:sp>
        <p:nvSpPr>
          <p:cNvPr id="58379" name="Rectangle 11"/>
          <p:cNvSpPr>
            <a:spLocks noChangeArrowheads="1"/>
          </p:cNvSpPr>
          <p:nvPr/>
        </p:nvSpPr>
        <p:spPr bwMode="auto">
          <a:xfrm>
            <a:off x="533400" y="168354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基底噪声为</a:t>
            </a:r>
          </a:p>
        </p:txBody>
      </p:sp>
      <p:sp>
        <p:nvSpPr>
          <p:cNvPr id="3" name="文本框 2"/>
          <p:cNvSpPr txBox="1"/>
          <p:nvPr/>
        </p:nvSpPr>
        <p:spPr>
          <a:xfrm>
            <a:off x="1956106" y="1141561"/>
            <a:ext cx="4456112" cy="461665"/>
          </a:xfrm>
          <a:prstGeom prst="rect">
            <a:avLst/>
          </a:prstGeom>
          <a:noFill/>
        </p:spPr>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o</a:t>
            </a:r>
            <a:r>
              <a:rPr lang="en-US" altLang="zh-CN" sz="2400" b="1" dirty="0">
                <a:latin typeface="Times New Roman" panose="02020603050405020304" pitchFamily="18" charset="0"/>
                <a:cs typeface="Times New Roman" panose="02020603050405020304" pitchFamily="18" charset="0"/>
              </a:rPr>
              <a:t>=211.9K</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905000" y="2247752"/>
            <a:ext cx="6781800" cy="1434047"/>
          </a:xfrm>
          <a:prstGeom prst="rect">
            <a:avLst/>
          </a:prstGeom>
          <a:noFill/>
        </p:spPr>
        <p:txBody>
          <a:bodyPr wrap="square" rtlCol="0">
            <a:spAutoFit/>
          </a:bodyPr>
          <a:lstStyle/>
          <a:p>
            <a:pPr>
              <a:lnSpc>
                <a:spcPts val="3600"/>
              </a:lnSpc>
            </a:pPr>
            <a:r>
              <a:rPr lang="en-US" altLang="zh-CN" sz="2400" dirty="0">
                <a:latin typeface="Times New Roman" panose="02020603050405020304" pitchFamily="18" charset="0"/>
                <a:cs typeface="Times New Roman" panose="02020603050405020304" pitchFamily="18" charset="0"/>
              </a:rPr>
              <a:t>F</a:t>
            </a:r>
            <a:r>
              <a:rPr lang="en-US" altLang="zh-CN" sz="2400"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=10lgk(</a:t>
            </a:r>
            <a:r>
              <a:rPr lang="en-US" altLang="zh-CN" sz="2400" dirty="0" err="1">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A</a:t>
            </a:r>
            <a:r>
              <a:rPr lang="en-US" altLang="zh-CN" sz="2400" dirty="0" err="1">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)+10lgB</a:t>
            </a:r>
          </a:p>
          <a:p>
            <a:pPr>
              <a:lnSpc>
                <a:spcPts val="3600"/>
              </a:lnSpc>
            </a:pPr>
            <a:r>
              <a:rPr lang="en-US" altLang="zh-CN" sz="2400" dirty="0">
                <a:latin typeface="Times New Roman" panose="02020603050405020304" pitchFamily="18" charset="0"/>
                <a:cs typeface="Times New Roman" panose="02020603050405020304" pitchFamily="18" charset="0"/>
              </a:rPr>
              <a:t>   =10lg[1.38×10</a:t>
            </a:r>
            <a:r>
              <a:rPr lang="en-US" altLang="zh-CN" sz="2400" baseline="30000" dirty="0">
                <a:latin typeface="Times New Roman" panose="02020603050405020304" pitchFamily="18" charset="0"/>
                <a:cs typeface="Times New Roman" panose="02020603050405020304" pitchFamily="18" charset="0"/>
              </a:rPr>
              <a:t>-23</a:t>
            </a:r>
            <a:r>
              <a:rPr lang="en-US" altLang="zh-CN" sz="2400" dirty="0">
                <a:latin typeface="Times New Roman" panose="02020603050405020304" pitchFamily="18" charset="0"/>
                <a:cs typeface="Times New Roman" panose="02020603050405020304" pitchFamily="18" charset="0"/>
              </a:rPr>
              <a:t>×(250+211.9)]+10lg30000</a:t>
            </a:r>
          </a:p>
          <a:p>
            <a:pPr>
              <a:lnSpc>
                <a:spcPts val="3600"/>
              </a:lnSpc>
            </a:pPr>
            <a:r>
              <a:rPr lang="en-US" altLang="zh-CN" sz="2400" dirty="0">
                <a:latin typeface="Times New Roman" panose="02020603050405020304" pitchFamily="18" charset="0"/>
                <a:cs typeface="Times New Roman" panose="02020603050405020304" pitchFamily="18" charset="0"/>
              </a:rPr>
              <a:t>   =-157.1dBW=-127.1dBm</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62000" y="4326325"/>
            <a:ext cx="8610600" cy="506998"/>
          </a:xfrm>
          <a:prstGeom prst="rect">
            <a:avLst/>
          </a:prstGeom>
          <a:noFill/>
        </p:spPr>
        <p:txBody>
          <a:bodyPr wrap="square" rtlCol="0">
            <a:spAutoFit/>
          </a:bodyPr>
          <a:lstStyle/>
          <a:p>
            <a:pPr>
              <a:lnSpc>
                <a:spcPts val="3600"/>
              </a:lnSpc>
            </a:pPr>
            <a:r>
              <a:rPr lang="en-US" altLang="zh-CN" sz="2400" i="1" dirty="0" err="1">
                <a:latin typeface="Times New Roman" panose="02020603050405020304" pitchFamily="18" charset="0"/>
                <a:cs typeface="Times New Roman" panose="02020603050405020304" pitchFamily="18" charset="0"/>
              </a:rPr>
              <a:t>P</a:t>
            </a:r>
            <a:r>
              <a:rPr lang="en-US" altLang="zh-CN" sz="2400" baseline="-25000" dirty="0" err="1">
                <a:latin typeface="Times New Roman" panose="02020603050405020304" pitchFamily="18" charset="0"/>
                <a:cs typeface="Times New Roman" panose="02020603050405020304" pitchFamily="18" charset="0"/>
              </a:rPr>
              <a:t>in,min</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F</a:t>
            </a:r>
            <a:r>
              <a:rPr lang="en-US" altLang="zh-CN" sz="2400"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SNR</a:t>
            </a:r>
            <a:r>
              <a:rPr lang="en-US" altLang="zh-CN" sz="2400" dirty="0">
                <a:latin typeface="Times New Roman" panose="02020603050405020304" pitchFamily="18" charset="0"/>
                <a:cs typeface="Times New Roman" panose="02020603050405020304" pitchFamily="18" charset="0"/>
              </a:rPr>
              <a:t>)</a:t>
            </a:r>
            <a:r>
              <a:rPr lang="en-US" altLang="zh-CN" sz="2400" baseline="-25000" dirty="0" err="1">
                <a:latin typeface="Times New Roman" panose="02020603050405020304" pitchFamily="18" charset="0"/>
                <a:cs typeface="Times New Roman" panose="02020603050405020304" pitchFamily="18" charset="0"/>
              </a:rPr>
              <a:t>o,min</a:t>
            </a:r>
            <a:r>
              <a:rPr lang="en-US" altLang="zh-CN" sz="2400" dirty="0">
                <a:latin typeface="Times New Roman" panose="02020603050405020304" pitchFamily="18" charset="0"/>
                <a:cs typeface="Times New Roman" panose="02020603050405020304" pitchFamily="18" charset="0"/>
              </a:rPr>
              <a:t>=-127.1+20=-107.1dBm=1.9×10</a:t>
            </a:r>
            <a:r>
              <a:rPr lang="en-US" altLang="zh-CN" sz="2400" baseline="30000" dirty="0">
                <a:latin typeface="Times New Roman" panose="02020603050405020304" pitchFamily="18" charset="0"/>
                <a:cs typeface="Times New Roman" panose="02020603050405020304" pitchFamily="18" charset="0"/>
              </a:rPr>
              <a:t>-11</a:t>
            </a:r>
            <a:r>
              <a:rPr lang="en-US" altLang="zh-CN" sz="2400" dirty="0">
                <a:latin typeface="Times New Roman" panose="02020603050405020304" pitchFamily="18" charset="0"/>
                <a:cs typeface="Times New Roman" panose="02020603050405020304" pitchFamily="18" charset="0"/>
              </a:rPr>
              <a:t>mW</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28214"/>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335"/>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放大器的非线性</a:t>
            </a:r>
          </a:p>
        </p:txBody>
      </p:sp>
      <p:sp>
        <p:nvSpPr>
          <p:cNvPr id="3" name="内容占位符 2"/>
          <p:cNvSpPr>
            <a:spLocks noGrp="1"/>
          </p:cNvSpPr>
          <p:nvPr>
            <p:ph idx="1"/>
          </p:nvPr>
        </p:nvSpPr>
        <p:spPr>
          <a:xfrm>
            <a:off x="454414" y="1484784"/>
            <a:ext cx="8510074" cy="1872208"/>
          </a:xfrm>
        </p:spPr>
        <p:txBody>
          <a:bodyPr/>
          <a:lstStyle/>
          <a:p>
            <a:pPr algn="just">
              <a:lnSpc>
                <a:spcPts val="4400"/>
              </a:lnSpc>
            </a:pPr>
            <a:r>
              <a:rPr lang="zh-CN" altLang="en-US" b="1" dirty="0">
                <a:latin typeface="Times New Roman" panose="02020603050405020304" pitchFamily="18" charset="0"/>
                <a:cs typeface="Times New Roman" panose="02020603050405020304" pitchFamily="18" charset="0"/>
              </a:rPr>
              <a:t>通过幂级数推导出非线性的一些表现（单音输出</a:t>
            </a:r>
            <a:r>
              <a:rPr lang="en-US" altLang="zh-CN" b="1" dirty="0">
                <a:latin typeface="Times New Roman" panose="02020603050405020304" pitchFamily="18" charset="0"/>
                <a:cs typeface="Times New Roman" panose="02020603050405020304" pitchFamily="18" charset="0"/>
              </a:rPr>
              <a:t>DC</a:t>
            </a:r>
            <a:r>
              <a:rPr lang="zh-CN" altLang="en-US"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 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 </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 等、双音输出</a:t>
            </a:r>
            <a:r>
              <a:rPr lang="en-US" altLang="zh-CN" b="1" dirty="0">
                <a:latin typeface="Times New Roman" panose="02020603050405020304" pitchFamily="18" charset="0"/>
                <a:cs typeface="Times New Roman" panose="02020603050405020304" pitchFamily="18" charset="0"/>
              </a:rPr>
              <a:t>DC</a:t>
            </a:r>
            <a:r>
              <a:rPr lang="zh-CN" altLang="en-US"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，交叉调制</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p>
          <a:p>
            <a:pPr algn="just">
              <a:lnSpc>
                <a:spcPts val="4400"/>
              </a:lnSpc>
            </a:pPr>
            <a:r>
              <a:rPr lang="zh-CN" altLang="en-US" b="1" dirty="0">
                <a:latin typeface="Times New Roman" panose="02020603050405020304" pitchFamily="18" charset="0"/>
                <a:cs typeface="Times New Roman" panose="02020603050405020304" pitchFamily="18" charset="0"/>
              </a:rPr>
              <a:t>三阶交调输出与交叉点关系</a:t>
            </a:r>
            <a:endParaRPr lang="en-US" altLang="zh-CN" b="1" dirty="0">
              <a:latin typeface="Times New Roman" panose="02020603050405020304" pitchFamily="18" charset="0"/>
              <a:cs typeface="Times New Roman" panose="02020603050405020304" pitchFamily="18" charset="0"/>
            </a:endParaRPr>
          </a:p>
          <a:p>
            <a:pPr marL="0" indent="0" algn="just">
              <a:lnSpc>
                <a:spcPts val="4400"/>
              </a:lnSpc>
              <a:buNone/>
            </a:pPr>
            <a:endParaRPr lang="en-US" altLang="zh-CN" b="1" dirty="0">
              <a:latin typeface="Times New Roman" panose="02020603050405020304" pitchFamily="18" charset="0"/>
              <a:cs typeface="Times New Roman" panose="02020603050405020304" pitchFamily="18" charset="0"/>
            </a:endParaRPr>
          </a:p>
          <a:p>
            <a:pPr marL="0" indent="0" algn="just">
              <a:lnSpc>
                <a:spcPts val="2000"/>
              </a:lnSpc>
              <a:buNone/>
            </a:pPr>
            <a:endParaRPr lang="en-US" altLang="zh-CN" b="1" dirty="0">
              <a:latin typeface="Times New Roman" panose="02020603050405020304" pitchFamily="18" charset="0"/>
              <a:cs typeface="Times New Roman" panose="02020603050405020304" pitchFamily="18" charset="0"/>
            </a:endParaRPr>
          </a:p>
          <a:p>
            <a:pPr algn="just">
              <a:lnSpc>
                <a:spcPts val="4400"/>
              </a:lnSpc>
            </a:pPr>
            <a:r>
              <a:rPr lang="zh-CN" altLang="en-US" b="1" dirty="0">
                <a:latin typeface="Times New Roman" panose="02020603050405020304" pitchFamily="18" charset="0"/>
                <a:cs typeface="Times New Roman" panose="02020603050405020304" pitchFamily="18" charset="0"/>
              </a:rPr>
              <a:t>常见的线性化的方法：功率回退法、反馈法、前馈法、预失真法</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44</a:t>
            </a:fld>
            <a:endParaRPr lang="en-US" altLang="zh-CN" dirty="0"/>
          </a:p>
        </p:txBody>
      </p:sp>
      <p:graphicFrame>
        <p:nvGraphicFramePr>
          <p:cNvPr id="6" name="Object 8"/>
          <p:cNvGraphicFramePr>
            <a:graphicFrameLocks noChangeAspect="1"/>
          </p:cNvGraphicFramePr>
          <p:nvPr>
            <p:extLst>
              <p:ext uri="{D42A27DB-BD31-4B8C-83A1-F6EECF244321}">
                <p14:modId xmlns:p14="http://schemas.microsoft.com/office/powerpoint/2010/main" val="998245139"/>
              </p:ext>
            </p:extLst>
          </p:nvPr>
        </p:nvGraphicFramePr>
        <p:xfrm>
          <a:off x="1835696" y="4653136"/>
          <a:ext cx="5059072" cy="518364"/>
        </p:xfrm>
        <a:graphic>
          <a:graphicData uri="http://schemas.openxmlformats.org/presentationml/2006/ole">
            <mc:AlternateContent xmlns:mc="http://schemas.openxmlformats.org/markup-compatibility/2006">
              <mc:Choice xmlns:v="urn:schemas-microsoft-com:vml" Requires="v">
                <p:oleObj spid="_x0000_s113760" name="Equation" r:id="rId3" imgW="2120760" imgH="215640" progId="Equation.3">
                  <p:embed/>
                </p:oleObj>
              </mc:Choice>
              <mc:Fallback>
                <p:oleObj name="Equation" r:id="rId3" imgW="2120760" imgH="215640" progId="Equation.3">
                  <p:embed/>
                  <p:pic>
                    <p:nvPicPr>
                      <p:cNvPr id="2151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653136"/>
                        <a:ext cx="5059072" cy="518364"/>
                      </a:xfrm>
                      <a:prstGeom prst="rect">
                        <a:avLst/>
                      </a:prstGeom>
                      <a:solidFill>
                        <a:schemeClr val="accent1"/>
                      </a:solidFill>
                      <a:ln>
                        <a:noFill/>
                      </a:ln>
                      <a:effectLst/>
                    </p:spPr>
                  </p:pic>
                </p:oleObj>
              </mc:Fallback>
            </mc:AlternateContent>
          </a:graphicData>
        </a:graphic>
      </p:graphicFrame>
    </p:spTree>
    <p:extLst>
      <p:ext uri="{BB962C8B-B14F-4D97-AF65-F5344CB8AC3E}">
        <p14:creationId xmlns:p14="http://schemas.microsoft.com/office/powerpoint/2010/main" val="2387164636"/>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533400"/>
            <a:ext cx="8153400" cy="1477328"/>
          </a:xfrm>
          <a:prstGeom prst="rect">
            <a:avLst/>
          </a:prstGeom>
          <a:noFill/>
        </p:spPr>
        <p:txBody>
          <a:bodyPr wrap="square" rtlCol="0">
            <a:spAutoFit/>
          </a:bodyPr>
          <a:lstStyle/>
          <a:p>
            <a:pPr algn="just">
              <a:lnSpc>
                <a:spcPts val="3600"/>
              </a:lnSpc>
            </a:pPr>
            <a:r>
              <a:rPr lang="zh-CN" altLang="en-US" sz="2400" b="1" dirty="0">
                <a:latin typeface="Times New Roman" panose="02020603050405020304" pitchFamily="18" charset="0"/>
                <a:ea typeface="+mn-ea"/>
                <a:cs typeface="Times New Roman" panose="02020603050405020304" pitchFamily="18" charset="0"/>
              </a:rPr>
              <a:t>例：</a:t>
            </a:r>
            <a:r>
              <a:rPr lang="zh-CN" altLang="zh-CN" sz="2400" b="1" dirty="0">
                <a:latin typeface="Times New Roman" panose="02020603050405020304" pitchFamily="18" charset="0"/>
                <a:ea typeface="+mn-ea"/>
                <a:cs typeface="Times New Roman" panose="02020603050405020304" pitchFamily="18" charset="0"/>
              </a:rPr>
              <a:t>用频谱仪实测放大器</a:t>
            </a:r>
            <a:r>
              <a:rPr lang="en-US" altLang="zh-CN" sz="2400" b="1" dirty="0">
                <a:latin typeface="Times New Roman" panose="02020603050405020304" pitchFamily="18" charset="0"/>
                <a:ea typeface="+mn-ea"/>
                <a:cs typeface="Times New Roman" panose="02020603050405020304" pitchFamily="18" charset="0"/>
              </a:rPr>
              <a:t>SGA-4563</a:t>
            </a:r>
            <a:r>
              <a:rPr lang="zh-CN" altLang="zh-CN" sz="2400" b="1" dirty="0">
                <a:latin typeface="Times New Roman" panose="02020603050405020304" pitchFamily="18" charset="0"/>
                <a:ea typeface="+mn-ea"/>
                <a:cs typeface="Times New Roman" panose="02020603050405020304" pitchFamily="18" charset="0"/>
              </a:rPr>
              <a:t>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工作时，输出主功率为</a:t>
            </a:r>
            <a:r>
              <a:rPr lang="en-US" altLang="zh-CN" sz="2400" b="1" dirty="0">
                <a:latin typeface="Times New Roman" panose="02020603050405020304" pitchFamily="18" charset="0"/>
                <a:ea typeface="+mn-ea"/>
                <a:cs typeface="Times New Roman" panose="02020603050405020304" pitchFamily="18" charset="0"/>
              </a:rPr>
              <a:t>10dBm</a:t>
            </a:r>
            <a:r>
              <a:rPr lang="zh-CN" altLang="zh-CN" sz="2400" b="1" dirty="0">
                <a:latin typeface="Times New Roman" panose="02020603050405020304" pitchFamily="18" charset="0"/>
                <a:ea typeface="+mn-ea"/>
                <a:cs typeface="Times New Roman" panose="02020603050405020304" pitchFamily="18" charset="0"/>
              </a:rPr>
              <a:t>，三阶交调分量功率为</a:t>
            </a:r>
            <a:r>
              <a:rPr lang="en-US" altLang="zh-CN" sz="2400" b="1" dirty="0">
                <a:latin typeface="Times New Roman" panose="02020603050405020304" pitchFamily="18" charset="0"/>
                <a:ea typeface="+mn-ea"/>
                <a:cs typeface="Times New Roman" panose="02020603050405020304" pitchFamily="18" charset="0"/>
              </a:rPr>
              <a:t>-30dBm</a:t>
            </a:r>
            <a:r>
              <a:rPr lang="zh-CN" altLang="zh-CN" sz="2400" b="1" dirty="0">
                <a:latin typeface="Times New Roman" panose="02020603050405020304" pitchFamily="18" charset="0"/>
                <a:ea typeface="+mn-ea"/>
                <a:cs typeface="Times New Roman" panose="02020603050405020304" pitchFamily="18" charset="0"/>
              </a:rPr>
              <a:t>，试推导该放大器在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时的输出</a:t>
            </a:r>
            <a:r>
              <a:rPr lang="en-US" altLang="zh-CN" sz="2400" b="1" dirty="0">
                <a:latin typeface="Times New Roman" panose="02020603050405020304" pitchFamily="18" charset="0"/>
                <a:ea typeface="+mn-ea"/>
                <a:cs typeface="Times New Roman" panose="02020603050405020304" pitchFamily="18" charset="0"/>
              </a:rPr>
              <a:t>P</a:t>
            </a:r>
            <a:r>
              <a:rPr lang="en-US" altLang="zh-CN" sz="2400" b="1" baseline="-25000" dirty="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p>
        </p:txBody>
      </p:sp>
      <p:sp>
        <p:nvSpPr>
          <p:cNvPr id="5" name="文本框 4"/>
          <p:cNvSpPr txBox="1"/>
          <p:nvPr/>
        </p:nvSpPr>
        <p:spPr>
          <a:xfrm>
            <a:off x="563578" y="2133600"/>
            <a:ext cx="5715000" cy="1434047"/>
          </a:xfrm>
          <a:prstGeom prst="rect">
            <a:avLst/>
          </a:prstGeom>
          <a:noFill/>
        </p:spPr>
        <p:txBody>
          <a:bodyPr wrap="square" rtlCol="0">
            <a:spAutoFit/>
          </a:bodyPr>
          <a:lstStyle/>
          <a:p>
            <a:pPr>
              <a:lnSpc>
                <a:spcPts val="3600"/>
              </a:lnSpc>
            </a:pPr>
            <a:r>
              <a:rPr lang="zh-CN" altLang="en-US" sz="2400" b="1" dirty="0">
                <a:latin typeface="Times New Roman" panose="02020603050405020304" pitchFamily="18" charset="0"/>
                <a:cs typeface="Times New Roman" panose="02020603050405020304" pitchFamily="18" charset="0"/>
              </a:rPr>
              <a:t>解：</a:t>
            </a:r>
            <a:r>
              <a:rPr lang="en-US" altLang="zh-CN" sz="2400" b="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=0.5*[3P(</a:t>
            </a:r>
            <a:r>
              <a:rPr lang="el-GR" altLang="zh-CN" sz="2400" b="1" dirty="0">
                <a:latin typeface="Times New Roman" panose="02020603050405020304" pitchFamily="18" charset="0"/>
                <a:cs typeface="Times New Roman" panose="02020603050405020304" pitchFamily="18" charset="0"/>
              </a:rPr>
              <a:t>ω</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)-P(2</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p>
          <a:p>
            <a:pPr>
              <a:lnSpc>
                <a:spcPts val="3600"/>
              </a:lnSpc>
            </a:pPr>
            <a:r>
              <a:rPr lang="en-US" altLang="zh-CN" sz="2400" b="1" dirty="0">
                <a:latin typeface="Times New Roman" panose="02020603050405020304" pitchFamily="18" charset="0"/>
                <a:cs typeface="Times New Roman" panose="02020603050405020304" pitchFamily="18" charset="0"/>
              </a:rPr>
              <a:t>           =0.5*[10</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3+30]</a:t>
            </a:r>
          </a:p>
          <a:p>
            <a:pPr>
              <a:lnSpc>
                <a:spcPts val="3600"/>
              </a:lnSpc>
            </a:pPr>
            <a:r>
              <a:rPr lang="en-US" altLang="zh-CN" sz="2400" b="1" dirty="0">
                <a:latin typeface="Times New Roman" panose="02020603050405020304" pitchFamily="18" charset="0"/>
                <a:cs typeface="Times New Roman" panose="02020603050405020304" pitchFamily="18" charset="0"/>
              </a:rPr>
              <a:t>           =30dBm</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04950"/>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95313" y="-90488"/>
            <a:ext cx="7793037" cy="1143001"/>
          </a:xfrm>
        </p:spPr>
        <p:txBody>
          <a:bodyPr/>
          <a:lstStyle/>
          <a:p>
            <a:pPr>
              <a:defRPr/>
            </a:pPr>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动态范围(</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Dynamic Range)</a:t>
            </a:r>
            <a:endPar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63" name="Rectangle 3"/>
          <p:cNvSpPr>
            <a:spLocks noGrp="1" noChangeArrowheads="1"/>
          </p:cNvSpPr>
          <p:nvPr>
            <p:ph type="body" idx="1"/>
          </p:nvPr>
        </p:nvSpPr>
        <p:spPr>
          <a:xfrm>
            <a:off x="300636" y="1115394"/>
            <a:ext cx="8305007" cy="1629544"/>
          </a:xfrm>
        </p:spPr>
        <p:txBody>
          <a:bodyPr/>
          <a:lstStyle/>
          <a:p>
            <a:pPr algn="just">
              <a:lnSpc>
                <a:spcPts val="4000"/>
              </a:lnSpc>
              <a:buFont typeface="Wingdings" panose="05000000000000000000" pitchFamily="2" charset="2"/>
              <a:buNone/>
            </a:pPr>
            <a:r>
              <a:rPr lang="zh-CN" altLang="en-US" sz="2400" dirty="0">
                <a:latin typeface="Times New Roman" panose="02020603050405020304" pitchFamily="18" charset="0"/>
              </a:rPr>
              <a:t>            </a:t>
            </a:r>
            <a:r>
              <a:rPr lang="zh-CN" altLang="en-US" sz="2400" b="1" dirty="0">
                <a:latin typeface="Times New Roman" panose="02020603050405020304" pitchFamily="18" charset="0"/>
              </a:rPr>
              <a:t>动态范围为</a:t>
            </a:r>
            <a:r>
              <a:rPr lang="zh-CN" altLang="en-US" sz="2400" b="1" dirty="0">
                <a:solidFill>
                  <a:srgbClr val="0000CC"/>
                </a:solidFill>
                <a:latin typeface="Times New Roman" panose="02020603050405020304" pitchFamily="18" charset="0"/>
              </a:rPr>
              <a:t>系统或元件有所希望特性的工作范围</a:t>
            </a:r>
            <a:r>
              <a:rPr lang="zh-CN" altLang="en-US" sz="2400" b="1" dirty="0">
                <a:latin typeface="Times New Roman" panose="02020603050405020304" pitchFamily="18" charset="0"/>
              </a:rPr>
              <a:t>。对于系统来说，</a:t>
            </a:r>
            <a:r>
              <a:rPr lang="zh-CN" altLang="en-US" sz="2400" b="1" dirty="0">
                <a:solidFill>
                  <a:srgbClr val="0000CC"/>
                </a:solidFill>
                <a:latin typeface="Times New Roman" panose="02020603050405020304" pitchFamily="18" charset="0"/>
              </a:rPr>
              <a:t>动态范围的低端为噪声所限，高端限制在压缩点上</a:t>
            </a:r>
            <a:r>
              <a:rPr lang="zh-CN" altLang="en-US" sz="2400" b="1" dirty="0">
                <a:latin typeface="Times New Roman" panose="02020603050405020304" pitchFamily="18" charset="0"/>
              </a:rPr>
              <a:t>。</a:t>
            </a:r>
          </a:p>
        </p:txBody>
      </p:sp>
      <p:grpSp>
        <p:nvGrpSpPr>
          <p:cNvPr id="5" name="Group 41"/>
          <p:cNvGrpSpPr>
            <a:grpSpLocks/>
          </p:cNvGrpSpPr>
          <p:nvPr/>
        </p:nvGrpSpPr>
        <p:grpSpPr bwMode="auto">
          <a:xfrm>
            <a:off x="2123728" y="2420888"/>
            <a:ext cx="6741368" cy="4098776"/>
            <a:chOff x="1292" y="935"/>
            <a:chExt cx="3590" cy="2285"/>
          </a:xfrm>
        </p:grpSpPr>
        <p:grpSp>
          <p:nvGrpSpPr>
            <p:cNvPr id="6" name="Group 5"/>
            <p:cNvGrpSpPr>
              <a:grpSpLocks/>
            </p:cNvGrpSpPr>
            <p:nvPr/>
          </p:nvGrpSpPr>
          <p:grpSpPr bwMode="auto">
            <a:xfrm>
              <a:off x="1292" y="935"/>
              <a:ext cx="2498" cy="2000"/>
              <a:chOff x="990" y="1200"/>
              <a:chExt cx="1842" cy="1776"/>
            </a:xfrm>
          </p:grpSpPr>
          <p:sp>
            <p:nvSpPr>
              <p:cNvPr id="14" name="Line 6"/>
              <p:cNvSpPr>
                <a:spLocks noChangeShapeType="1"/>
              </p:cNvSpPr>
              <p:nvPr/>
            </p:nvSpPr>
            <p:spPr bwMode="auto">
              <a:xfrm flipV="1">
                <a:off x="1161" y="1200"/>
                <a:ext cx="0" cy="1765"/>
              </a:xfrm>
              <a:prstGeom prst="line">
                <a:avLst/>
              </a:prstGeom>
              <a:noFill/>
              <a:ln w="38100">
                <a:solidFill>
                  <a:schemeClr val="tx1"/>
                </a:solidFill>
                <a:round/>
                <a:headEnd/>
                <a:tailEnd type="arrow"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7"/>
              <p:cNvSpPr>
                <a:spLocks noChangeShapeType="1"/>
              </p:cNvSpPr>
              <p:nvPr/>
            </p:nvSpPr>
            <p:spPr bwMode="auto">
              <a:xfrm rot="5400000" flipV="1">
                <a:off x="1933" y="2204"/>
                <a:ext cx="0" cy="1543"/>
              </a:xfrm>
              <a:prstGeom prst="line">
                <a:avLst/>
              </a:prstGeom>
              <a:noFill/>
              <a:ln w="38100">
                <a:solidFill>
                  <a:schemeClr val="tx1"/>
                </a:solidFill>
                <a:round/>
                <a:headEnd/>
                <a:tailEnd type="arrow"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8"/>
              <p:cNvSpPr>
                <a:spLocks noChangeShapeType="1"/>
              </p:cNvSpPr>
              <p:nvPr/>
            </p:nvSpPr>
            <p:spPr bwMode="auto">
              <a:xfrm flipV="1">
                <a:off x="1692" y="1890"/>
                <a:ext cx="456" cy="10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9"/>
              <p:cNvSpPr>
                <a:spLocks noChangeShapeType="1"/>
              </p:cNvSpPr>
              <p:nvPr/>
            </p:nvSpPr>
            <p:spPr bwMode="auto">
              <a:xfrm>
                <a:off x="2148" y="189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0"/>
              <p:cNvSpPr>
                <a:spLocks noChangeShapeType="1"/>
              </p:cNvSpPr>
              <p:nvPr/>
            </p:nvSpPr>
            <p:spPr bwMode="auto">
              <a:xfrm>
                <a:off x="2148" y="189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1"/>
              <p:cNvSpPr>
                <a:spLocks noChangeShapeType="1"/>
              </p:cNvSpPr>
              <p:nvPr/>
            </p:nvSpPr>
            <p:spPr bwMode="auto">
              <a:xfrm flipV="1">
                <a:off x="2148" y="1456"/>
                <a:ext cx="176" cy="434"/>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Freeform 12"/>
              <p:cNvSpPr>
                <a:spLocks/>
              </p:cNvSpPr>
              <p:nvPr/>
            </p:nvSpPr>
            <p:spPr bwMode="auto">
              <a:xfrm>
                <a:off x="1161" y="1885"/>
                <a:ext cx="987" cy="847"/>
              </a:xfrm>
              <a:custGeom>
                <a:avLst/>
                <a:gdLst>
                  <a:gd name="T0" fmla="*/ 0 w 1769"/>
                  <a:gd name="T1" fmla="*/ 507 h 1414"/>
                  <a:gd name="T2" fmla="*/ 367 w 1769"/>
                  <a:gd name="T3" fmla="*/ 84 h 1414"/>
                  <a:gd name="T4" fmla="*/ 551 w 1769"/>
                  <a:gd name="T5" fmla="*/ 2 h 1414"/>
                  <a:gd name="T6" fmla="*/ 0 60000 65536"/>
                  <a:gd name="T7" fmla="*/ 0 60000 65536"/>
                  <a:gd name="T8" fmla="*/ 0 60000 65536"/>
                  <a:gd name="T9" fmla="*/ 0 w 1769"/>
                  <a:gd name="T10" fmla="*/ 0 h 1414"/>
                  <a:gd name="T11" fmla="*/ 1769 w 1769"/>
                  <a:gd name="T12" fmla="*/ 1414 h 1414"/>
                </a:gdLst>
                <a:ahLst/>
                <a:cxnLst>
                  <a:cxn ang="T6">
                    <a:pos x="T0" y="T1"/>
                  </a:cxn>
                  <a:cxn ang="T7">
                    <a:pos x="T2" y="T3"/>
                  </a:cxn>
                  <a:cxn ang="T8">
                    <a:pos x="T4" y="T5"/>
                  </a:cxn>
                </a:cxnLst>
                <a:rect l="T9" t="T10" r="T11" b="T12"/>
                <a:pathLst>
                  <a:path w="1769" h="1414">
                    <a:moveTo>
                      <a:pt x="0" y="1414"/>
                    </a:moveTo>
                    <a:cubicBezTo>
                      <a:pt x="442" y="941"/>
                      <a:pt x="884" y="468"/>
                      <a:pt x="1179" y="234"/>
                    </a:cubicBezTo>
                    <a:cubicBezTo>
                      <a:pt x="1474" y="0"/>
                      <a:pt x="1621" y="3"/>
                      <a:pt x="1769" y="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 name="Line 13"/>
              <p:cNvSpPr>
                <a:spLocks noChangeShapeType="1"/>
              </p:cNvSpPr>
              <p:nvPr/>
            </p:nvSpPr>
            <p:spPr bwMode="auto">
              <a:xfrm flipV="1">
                <a:off x="1641" y="1456"/>
                <a:ext cx="683" cy="73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14"/>
              <p:cNvSpPr>
                <a:spLocks noChangeShapeType="1"/>
              </p:cNvSpPr>
              <p:nvPr/>
            </p:nvSpPr>
            <p:spPr bwMode="auto">
              <a:xfrm flipH="1">
                <a:off x="1161" y="1890"/>
                <a:ext cx="9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15"/>
              <p:cNvSpPr>
                <a:spLocks noChangeShapeType="1"/>
              </p:cNvSpPr>
              <p:nvPr/>
            </p:nvSpPr>
            <p:spPr bwMode="auto">
              <a:xfrm flipH="1">
                <a:off x="1161" y="1456"/>
                <a:ext cx="11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16"/>
              <p:cNvSpPr txBox="1">
                <a:spLocks noChangeArrowheads="1"/>
              </p:cNvSpPr>
              <p:nvPr/>
            </p:nvSpPr>
            <p:spPr bwMode="auto">
              <a:xfrm>
                <a:off x="2339" y="1315"/>
                <a:ext cx="4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交叉点</a:t>
                </a:r>
              </a:p>
            </p:txBody>
          </p:sp>
          <p:graphicFrame>
            <p:nvGraphicFramePr>
              <p:cNvPr id="25" name="Object 17"/>
              <p:cNvGraphicFramePr>
                <a:graphicFrameLocks noChangeAspect="1"/>
              </p:cNvGraphicFramePr>
              <p:nvPr/>
            </p:nvGraphicFramePr>
            <p:xfrm>
              <a:off x="1000" y="1372"/>
              <a:ext cx="132" cy="185"/>
            </p:xfrm>
            <a:graphic>
              <a:graphicData uri="http://schemas.openxmlformats.org/presentationml/2006/ole">
                <mc:AlternateContent xmlns:mc="http://schemas.openxmlformats.org/markup-compatibility/2006">
                  <mc:Choice xmlns:v="urn:schemas-microsoft-com:vml" Requires="v">
                    <p:oleObj spid="_x0000_s140416" name="Equation" r:id="rId4" imgW="164880" imgH="215640" progId="Equation.3">
                      <p:embed/>
                    </p:oleObj>
                  </mc:Choice>
                  <mc:Fallback>
                    <p:oleObj name="Equation" r:id="rId4" imgW="164880" imgH="215640" progId="Equation.3">
                      <p:embed/>
                      <p:pic>
                        <p:nvPicPr>
                          <p:cNvPr id="25"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 y="1372"/>
                            <a:ext cx="132"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8"/>
              <p:cNvGraphicFramePr>
                <a:graphicFrameLocks noChangeAspect="1"/>
              </p:cNvGraphicFramePr>
              <p:nvPr/>
            </p:nvGraphicFramePr>
            <p:xfrm>
              <a:off x="990" y="1764"/>
              <a:ext cx="152" cy="206"/>
            </p:xfrm>
            <a:graphic>
              <a:graphicData uri="http://schemas.openxmlformats.org/presentationml/2006/ole">
                <mc:AlternateContent xmlns:mc="http://schemas.openxmlformats.org/markup-compatibility/2006">
                  <mc:Choice xmlns:v="urn:schemas-microsoft-com:vml" Requires="v">
                    <p:oleObj spid="_x0000_s140417" name="Equation" r:id="rId6" imgW="190440" imgH="241200" progId="Equation.3">
                      <p:embed/>
                    </p:oleObj>
                  </mc:Choice>
                  <mc:Fallback>
                    <p:oleObj name="Equation" r:id="rId6" imgW="190440" imgH="241200" progId="Equation.3">
                      <p:embed/>
                      <p:pic>
                        <p:nvPicPr>
                          <p:cNvPr id="26"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 y="1764"/>
                            <a:ext cx="15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9"/>
              <p:cNvGraphicFramePr>
                <a:graphicFrameLocks noChangeAspect="1"/>
              </p:cNvGraphicFramePr>
              <p:nvPr/>
            </p:nvGraphicFramePr>
            <p:xfrm>
              <a:off x="1338" y="2057"/>
              <a:ext cx="152" cy="195"/>
            </p:xfrm>
            <a:graphic>
              <a:graphicData uri="http://schemas.openxmlformats.org/presentationml/2006/ole">
                <mc:AlternateContent xmlns:mc="http://schemas.openxmlformats.org/markup-compatibility/2006">
                  <mc:Choice xmlns:v="urn:schemas-microsoft-com:vml" Requires="v">
                    <p:oleObj spid="_x0000_s140418" name="Equation" r:id="rId8" imgW="190440" imgH="228600" progId="Equation.3">
                      <p:embed/>
                    </p:oleObj>
                  </mc:Choice>
                  <mc:Fallback>
                    <p:oleObj name="Equation" r:id="rId8" imgW="190440" imgH="228600" progId="Equation.3">
                      <p:embed/>
                      <p:pic>
                        <p:nvPicPr>
                          <p:cNvPr id="27"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8" y="2057"/>
                            <a:ext cx="15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20"/>
              <p:cNvSpPr>
                <a:spLocks noChangeShapeType="1"/>
              </p:cNvSpPr>
              <p:nvPr/>
            </p:nvSpPr>
            <p:spPr bwMode="auto">
              <a:xfrm>
                <a:off x="1482" y="2148"/>
                <a:ext cx="107" cy="87"/>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21"/>
              <p:cNvSpPr>
                <a:spLocks noChangeShapeType="1"/>
              </p:cNvSpPr>
              <p:nvPr/>
            </p:nvSpPr>
            <p:spPr bwMode="auto">
              <a:xfrm>
                <a:off x="1589" y="2263"/>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22"/>
              <p:cNvSpPr>
                <a:spLocks noChangeShapeType="1"/>
              </p:cNvSpPr>
              <p:nvPr/>
            </p:nvSpPr>
            <p:spPr bwMode="auto">
              <a:xfrm flipH="1">
                <a:off x="1482" y="2378"/>
                <a:ext cx="1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1" name="Object 23"/>
              <p:cNvGraphicFramePr>
                <a:graphicFrameLocks noChangeAspect="1"/>
              </p:cNvGraphicFramePr>
              <p:nvPr/>
            </p:nvGraphicFramePr>
            <p:xfrm>
              <a:off x="1616" y="2292"/>
              <a:ext cx="31" cy="62"/>
            </p:xfrm>
            <a:graphic>
              <a:graphicData uri="http://schemas.openxmlformats.org/presentationml/2006/ole">
                <mc:AlternateContent xmlns:mc="http://schemas.openxmlformats.org/markup-compatibility/2006">
                  <mc:Choice xmlns:v="urn:schemas-microsoft-com:vml" Requires="v">
                    <p:oleObj spid="_x0000_s140419" name="Equation" r:id="rId10" imgW="88560" imgH="164880" progId="Equation.3">
                      <p:embed/>
                    </p:oleObj>
                  </mc:Choice>
                  <mc:Fallback>
                    <p:oleObj name="Equation" r:id="rId10" imgW="88560" imgH="164880" progId="Equation.3">
                      <p:embed/>
                      <p:pic>
                        <p:nvPicPr>
                          <p:cNvPr id="31"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6" y="2292"/>
                            <a:ext cx="31" cy="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4"/>
              <p:cNvGraphicFramePr>
                <a:graphicFrameLocks noChangeAspect="1"/>
              </p:cNvGraphicFramePr>
              <p:nvPr/>
            </p:nvGraphicFramePr>
            <p:xfrm>
              <a:off x="1536" y="2378"/>
              <a:ext cx="31" cy="62"/>
            </p:xfrm>
            <a:graphic>
              <a:graphicData uri="http://schemas.openxmlformats.org/presentationml/2006/ole">
                <mc:AlternateContent xmlns:mc="http://schemas.openxmlformats.org/markup-compatibility/2006">
                  <mc:Choice xmlns:v="urn:schemas-microsoft-com:vml" Requires="v">
                    <p:oleObj spid="_x0000_s140420" name="Equation" r:id="rId12" imgW="88560" imgH="164880" progId="Equation.3">
                      <p:embed/>
                    </p:oleObj>
                  </mc:Choice>
                  <mc:Fallback>
                    <p:oleObj name="Equation" r:id="rId12" imgW="88560" imgH="164880" progId="Equation.3">
                      <p:embed/>
                      <p:pic>
                        <p:nvPicPr>
                          <p:cNvPr id="32"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2378"/>
                            <a:ext cx="31" cy="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5"/>
              <p:cNvGraphicFramePr>
                <a:graphicFrameLocks noChangeAspect="1"/>
              </p:cNvGraphicFramePr>
              <p:nvPr/>
            </p:nvGraphicFramePr>
            <p:xfrm>
              <a:off x="1691" y="2096"/>
              <a:ext cx="323" cy="185"/>
            </p:xfrm>
            <a:graphic>
              <a:graphicData uri="http://schemas.openxmlformats.org/presentationml/2006/ole">
                <mc:AlternateContent xmlns:mc="http://schemas.openxmlformats.org/markup-compatibility/2006">
                  <mc:Choice xmlns:v="urn:schemas-microsoft-com:vml" Requires="v">
                    <p:oleObj spid="_x0000_s140421" name="Equation" r:id="rId13" imgW="406080" imgH="215640" progId="Equation.3">
                      <p:embed/>
                    </p:oleObj>
                  </mc:Choice>
                  <mc:Fallback>
                    <p:oleObj name="Equation" r:id="rId13" imgW="406080" imgH="215640" progId="Equation.3">
                      <p:embed/>
                      <p:pic>
                        <p:nvPicPr>
                          <p:cNvPr id="33"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1" y="2096"/>
                            <a:ext cx="32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26"/>
              <p:cNvSpPr>
                <a:spLocks noChangeShapeType="1"/>
              </p:cNvSpPr>
              <p:nvPr/>
            </p:nvSpPr>
            <p:spPr bwMode="auto">
              <a:xfrm flipV="1">
                <a:off x="1884" y="1918"/>
                <a:ext cx="134" cy="23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5" name="Object 27"/>
              <p:cNvGraphicFramePr>
                <a:graphicFrameLocks noChangeAspect="1"/>
              </p:cNvGraphicFramePr>
              <p:nvPr/>
            </p:nvGraphicFramePr>
            <p:xfrm>
              <a:off x="2071" y="2120"/>
              <a:ext cx="617" cy="184"/>
            </p:xfrm>
            <a:graphic>
              <a:graphicData uri="http://schemas.openxmlformats.org/presentationml/2006/ole">
                <mc:AlternateContent xmlns:mc="http://schemas.openxmlformats.org/markup-compatibility/2006">
                  <mc:Choice xmlns:v="urn:schemas-microsoft-com:vml" Requires="v">
                    <p:oleObj spid="_x0000_s140422" name="Equation" r:id="rId15" imgW="774360" imgH="215640" progId="Equation.3">
                      <p:embed/>
                    </p:oleObj>
                  </mc:Choice>
                  <mc:Fallback>
                    <p:oleObj name="Equation" r:id="rId15" imgW="774360" imgH="215640" progId="Equation.3">
                      <p:embed/>
                      <p:pic>
                        <p:nvPicPr>
                          <p:cNvPr id="35"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1" y="2120"/>
                            <a:ext cx="61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28"/>
              <p:cNvSpPr>
                <a:spLocks noChangeShapeType="1"/>
              </p:cNvSpPr>
              <p:nvPr/>
            </p:nvSpPr>
            <p:spPr bwMode="auto">
              <a:xfrm flipH="1" flipV="1">
                <a:off x="2151" y="1947"/>
                <a:ext cx="108" cy="23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29"/>
              <p:cNvSpPr>
                <a:spLocks noChangeShapeType="1"/>
              </p:cNvSpPr>
              <p:nvPr/>
            </p:nvSpPr>
            <p:spPr bwMode="auto">
              <a:xfrm>
                <a:off x="2044" y="21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0"/>
              <p:cNvSpPr>
                <a:spLocks noChangeShapeType="1"/>
              </p:cNvSpPr>
              <p:nvPr/>
            </p:nvSpPr>
            <p:spPr bwMode="auto">
              <a:xfrm flipH="1">
                <a:off x="1910" y="2436"/>
                <a:ext cx="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9" name="Object 31"/>
              <p:cNvGraphicFramePr>
                <a:graphicFrameLocks noChangeAspect="1"/>
              </p:cNvGraphicFramePr>
              <p:nvPr/>
            </p:nvGraphicFramePr>
            <p:xfrm>
              <a:off x="1964" y="2464"/>
              <a:ext cx="31" cy="63"/>
            </p:xfrm>
            <a:graphic>
              <a:graphicData uri="http://schemas.openxmlformats.org/presentationml/2006/ole">
                <mc:AlternateContent xmlns:mc="http://schemas.openxmlformats.org/markup-compatibility/2006">
                  <mc:Choice xmlns:v="urn:schemas-microsoft-com:vml" Requires="v">
                    <p:oleObj spid="_x0000_s140423" name="Equation" r:id="rId17" imgW="88560" imgH="164880" progId="Equation.3">
                      <p:embed/>
                    </p:oleObj>
                  </mc:Choice>
                  <mc:Fallback>
                    <p:oleObj name="Equation" r:id="rId17" imgW="88560" imgH="164880" progId="Equation.3">
                      <p:embed/>
                      <p:pic>
                        <p:nvPicPr>
                          <p:cNvPr id="39"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4" y="2464"/>
                            <a:ext cx="31"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2"/>
              <p:cNvGraphicFramePr>
                <a:graphicFrameLocks noChangeAspect="1"/>
              </p:cNvGraphicFramePr>
              <p:nvPr/>
            </p:nvGraphicFramePr>
            <p:xfrm>
              <a:off x="2067" y="2318"/>
              <a:ext cx="40" cy="67"/>
            </p:xfrm>
            <a:graphic>
              <a:graphicData uri="http://schemas.openxmlformats.org/presentationml/2006/ole">
                <mc:AlternateContent xmlns:mc="http://schemas.openxmlformats.org/markup-compatibility/2006">
                  <mc:Choice xmlns:v="urn:schemas-microsoft-com:vml" Requires="v">
                    <p:oleObj spid="_x0000_s140424" name="Equation" r:id="rId19" imgW="114120" imgH="177480" progId="Equation.3">
                      <p:embed/>
                    </p:oleObj>
                  </mc:Choice>
                  <mc:Fallback>
                    <p:oleObj name="Equation" r:id="rId19" imgW="114120" imgH="177480" progId="Equation.3">
                      <p:embed/>
                      <p:pic>
                        <p:nvPicPr>
                          <p:cNvPr id="4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7" y="2318"/>
                            <a:ext cx="40" cy="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33"/>
              <p:cNvSpPr txBox="1">
                <a:spLocks noChangeArrowheads="1"/>
              </p:cNvSpPr>
              <p:nvPr/>
            </p:nvSpPr>
            <p:spPr bwMode="auto">
              <a:xfrm>
                <a:off x="1187" y="1200"/>
                <a:ext cx="10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输出功率（</a:t>
                </a:r>
                <a:r>
                  <a:rPr lang="en-US" altLang="zh-CN" sz="1200" i="0">
                    <a:latin typeface="Tahoma" panose="020B0604030504040204" pitchFamily="34" charset="0"/>
                  </a:rPr>
                  <a:t>dBm）</a:t>
                </a:r>
              </a:p>
            </p:txBody>
          </p:sp>
        </p:grpSp>
        <p:sp>
          <p:nvSpPr>
            <p:cNvPr id="7" name="Text Box 34"/>
            <p:cNvSpPr txBox="1">
              <a:spLocks noChangeArrowheads="1"/>
            </p:cNvSpPr>
            <p:nvPr/>
          </p:nvSpPr>
          <p:spPr bwMode="auto">
            <a:xfrm>
              <a:off x="2618" y="2989"/>
              <a:ext cx="19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输入功率（</a:t>
              </a:r>
              <a:r>
                <a:rPr lang="en-US" altLang="zh-CN" sz="1200" i="0">
                  <a:latin typeface="Tahoma" panose="020B0604030504040204" pitchFamily="34" charset="0"/>
                </a:rPr>
                <a:t>dBm</a:t>
              </a:r>
              <a:r>
                <a:rPr lang="en-US" altLang="zh-CN" sz="1800" i="0">
                  <a:latin typeface="Tahoma" panose="020B0604030504040204" pitchFamily="34" charset="0"/>
                </a:rPr>
                <a:t>）</a:t>
              </a:r>
            </a:p>
          </p:txBody>
        </p:sp>
        <p:sp>
          <p:nvSpPr>
            <p:cNvPr id="8" name="Line 35"/>
            <p:cNvSpPr>
              <a:spLocks noChangeShapeType="1"/>
            </p:cNvSpPr>
            <p:nvPr/>
          </p:nvSpPr>
          <p:spPr bwMode="auto">
            <a:xfrm>
              <a:off x="1565" y="2523"/>
              <a:ext cx="1950" cy="0"/>
            </a:xfrm>
            <a:prstGeom prst="line">
              <a:avLst/>
            </a:prstGeom>
            <a:noFill/>
            <a:ln w="38100">
              <a:solidFill>
                <a:srgbClr val="0000CC"/>
              </a:solidFill>
              <a:prstDash val="lgDash"/>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9" name="Text Box 36"/>
            <p:cNvSpPr txBox="1">
              <a:spLocks noChangeArrowheads="1"/>
            </p:cNvSpPr>
            <p:nvPr/>
          </p:nvSpPr>
          <p:spPr bwMode="auto">
            <a:xfrm>
              <a:off x="2925" y="2478"/>
              <a:ext cx="19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噪声本底</a:t>
              </a:r>
              <a:endParaRPr lang="zh-CN" altLang="en-US" sz="1800" i="0">
                <a:latin typeface="Tahoma" panose="020B0604030504040204" pitchFamily="34" charset="0"/>
              </a:endParaRPr>
            </a:p>
          </p:txBody>
        </p:sp>
        <p:sp>
          <p:nvSpPr>
            <p:cNvPr id="10" name="Line 37"/>
            <p:cNvSpPr>
              <a:spLocks noChangeShapeType="1"/>
            </p:cNvSpPr>
            <p:nvPr/>
          </p:nvSpPr>
          <p:spPr bwMode="auto">
            <a:xfrm flipV="1">
              <a:off x="2426" y="1842"/>
              <a:ext cx="0" cy="681"/>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38"/>
            <p:cNvSpPr txBox="1">
              <a:spLocks noChangeArrowheads="1"/>
            </p:cNvSpPr>
            <p:nvPr/>
          </p:nvSpPr>
          <p:spPr bwMode="auto">
            <a:xfrm rot="-5400000">
              <a:off x="1959" y="2174"/>
              <a:ext cx="6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DR</a:t>
              </a:r>
              <a:r>
                <a:rPr lang="en-US" altLang="zh-CN" sz="2000" baseline="-25000"/>
                <a:t>f</a:t>
              </a:r>
            </a:p>
          </p:txBody>
        </p:sp>
        <p:sp>
          <p:nvSpPr>
            <p:cNvPr id="12" name="Line 39"/>
            <p:cNvSpPr>
              <a:spLocks noChangeShapeType="1"/>
            </p:cNvSpPr>
            <p:nvPr/>
          </p:nvSpPr>
          <p:spPr bwMode="auto">
            <a:xfrm>
              <a:off x="2880" y="1706"/>
              <a:ext cx="0" cy="817"/>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Text Box 40"/>
            <p:cNvSpPr txBox="1">
              <a:spLocks noChangeArrowheads="1"/>
            </p:cNvSpPr>
            <p:nvPr/>
          </p:nvSpPr>
          <p:spPr bwMode="auto">
            <a:xfrm rot="-5400000">
              <a:off x="2460" y="2284"/>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err="1"/>
                <a:t>DR</a:t>
              </a:r>
              <a:r>
                <a:rPr lang="en-US" altLang="zh-CN" sz="2000" baseline="-25000" dirty="0" err="1"/>
                <a:t>l</a:t>
              </a:r>
              <a:endParaRPr lang="en-US" altLang="zh-CN" sz="2000" baseline="-25000" dirty="0"/>
            </a:p>
          </p:txBody>
        </p:sp>
      </p:grpSp>
    </p:spTree>
    <p:extLst>
      <p:ext uri="{BB962C8B-B14F-4D97-AF65-F5344CB8AC3E}">
        <p14:creationId xmlns:p14="http://schemas.microsoft.com/office/powerpoint/2010/main" val="2558623139"/>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z="4000" dirty="0">
                <a:latin typeface="微软雅黑" panose="020B0503020204020204" pitchFamily="34" charset="-122"/>
                <a:ea typeface="微软雅黑" panose="020B0503020204020204" pitchFamily="34" charset="-122"/>
              </a:rPr>
              <a:t>常见的功放线性化技术</a:t>
            </a:r>
          </a:p>
        </p:txBody>
      </p:sp>
      <p:sp>
        <p:nvSpPr>
          <p:cNvPr id="3" name="内容占位符 2"/>
          <p:cNvSpPr>
            <a:spLocks noGrp="1"/>
          </p:cNvSpPr>
          <p:nvPr>
            <p:ph idx="1"/>
          </p:nvPr>
        </p:nvSpPr>
        <p:spPr/>
        <p:txBody>
          <a:bodyPr/>
          <a:lstStyle/>
          <a:p>
            <a:r>
              <a:rPr lang="zh-CN" altLang="en-US" b="1" dirty="0"/>
              <a:t>功率回退法；</a:t>
            </a:r>
            <a:endParaRPr lang="en-US" altLang="zh-CN" b="1" dirty="0"/>
          </a:p>
          <a:p>
            <a:r>
              <a:rPr lang="zh-CN" altLang="en-US" b="1" dirty="0"/>
              <a:t>负反馈法；</a:t>
            </a:r>
            <a:endParaRPr lang="en-US" altLang="zh-CN" b="1" dirty="0"/>
          </a:p>
          <a:p>
            <a:r>
              <a:rPr lang="zh-CN" altLang="en-US" b="1" dirty="0"/>
              <a:t>前馈法</a:t>
            </a:r>
            <a:endParaRPr lang="en-US" altLang="zh-CN" b="1" dirty="0"/>
          </a:p>
          <a:p>
            <a:r>
              <a:rPr lang="zh-CN" altLang="en-US" b="1" dirty="0"/>
              <a:t>预失真法（基带、中频、射频）</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47</a:t>
            </a:fld>
            <a:endParaRPr lang="en-US" altLang="zh-CN"/>
          </a:p>
        </p:txBody>
      </p:sp>
    </p:spTree>
    <p:extLst>
      <p:ext uri="{BB962C8B-B14F-4D97-AF65-F5344CB8AC3E}">
        <p14:creationId xmlns:p14="http://schemas.microsoft.com/office/powerpoint/2010/main" val="2843597013"/>
      </p:ext>
    </p:ext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055200" y="-5862"/>
            <a:ext cx="7793038" cy="1143001"/>
          </a:xfrm>
        </p:spPr>
        <p:txBody>
          <a:bodyPr/>
          <a:lstStyle/>
          <a:p>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功率回退法</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(Power Back-off)</a:t>
            </a:r>
            <a:endPar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72" name="Rectangle 3"/>
          <p:cNvSpPr>
            <a:spLocks noGrp="1" noChangeArrowheads="1"/>
          </p:cNvSpPr>
          <p:nvPr>
            <p:ph type="body" sz="half" idx="1"/>
          </p:nvPr>
        </p:nvSpPr>
        <p:spPr/>
        <p:txBody>
          <a:bodyPr/>
          <a:lstStyle/>
          <a:p>
            <a:pPr>
              <a:buFont typeface="Wingdings" panose="05000000000000000000" pitchFamily="2" charset="2"/>
              <a:buNone/>
            </a:pPr>
            <a:endParaRPr lang="zh-CN" altLang="en-US" b="1"/>
          </a:p>
          <a:p>
            <a:pPr>
              <a:buFont typeface="Wingdings" panose="05000000000000000000" pitchFamily="2" charset="2"/>
              <a:buNone/>
            </a:pPr>
            <a:endParaRPr lang="zh-CN" altLang="en-US"/>
          </a:p>
        </p:txBody>
      </p:sp>
      <p:graphicFrame>
        <p:nvGraphicFramePr>
          <p:cNvPr id="32770" name="Object 4"/>
          <p:cNvGraphicFramePr>
            <a:graphicFrameLocks noGrp="1" noChangeAspect="1"/>
          </p:cNvGraphicFramePr>
          <p:nvPr>
            <p:ph sz="half" idx="2"/>
          </p:nvPr>
        </p:nvGraphicFramePr>
        <p:xfrm>
          <a:off x="-180975" y="1412875"/>
          <a:ext cx="5616575" cy="3786188"/>
        </p:xfrm>
        <a:graphic>
          <a:graphicData uri="http://schemas.openxmlformats.org/presentationml/2006/ole">
            <mc:AlternateContent xmlns:mc="http://schemas.openxmlformats.org/markup-compatibility/2006">
              <mc:Choice xmlns:v="urn:schemas-microsoft-com:vml" Requires="v">
                <p:oleObj spid="_x0000_s141325" name="Graph" r:id="rId4" imgW="4115520" imgH="2773440" progId="Origin50.Graph">
                  <p:embed/>
                </p:oleObj>
              </mc:Choice>
              <mc:Fallback>
                <p:oleObj name="Graph" r:id="rId4" imgW="4115520" imgH="2773440" progId="Origin50.Graph">
                  <p:embed/>
                  <p:pic>
                    <p:nvPicPr>
                      <p:cNvPr id="327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1412875"/>
                        <a:ext cx="5616575" cy="3786188"/>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Text Box 5"/>
          <p:cNvSpPr txBox="1">
            <a:spLocks noChangeArrowheads="1"/>
          </p:cNvSpPr>
          <p:nvPr/>
        </p:nvSpPr>
        <p:spPr bwMode="auto">
          <a:xfrm>
            <a:off x="5038725" y="1052513"/>
            <a:ext cx="4105275" cy="539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i="0" dirty="0">
                <a:solidFill>
                  <a:srgbClr val="0000FF"/>
                </a:solidFill>
              </a:rPr>
              <a:t>功率回退法</a:t>
            </a:r>
            <a:r>
              <a:rPr lang="en-US" altLang="zh-CN" sz="2000" i="0" dirty="0"/>
              <a:t>:</a:t>
            </a:r>
            <a:r>
              <a:rPr lang="zh-CN" altLang="en-US" sz="2000" i="0" dirty="0"/>
              <a:t>把功率放大器的输入功率从压缩点向后回退几个，工作在远小于压缩点的电平上，使功率放大器脱离饱和区，进入线性工作区，从而改善功率放大器的三阶交调系数。一般情况，当基波功率降低</a:t>
            </a:r>
            <a:r>
              <a:rPr lang="en-US" altLang="zh-CN" sz="2000" i="0" dirty="0"/>
              <a:t>1dB</a:t>
            </a:r>
            <a:r>
              <a:rPr lang="zh-CN" altLang="en-US" sz="2000" i="0" dirty="0"/>
              <a:t>时，三阶交调失真改善</a:t>
            </a:r>
            <a:r>
              <a:rPr lang="en-US" altLang="zh-CN" sz="2000" i="0" dirty="0"/>
              <a:t>2dB</a:t>
            </a:r>
            <a:r>
              <a:rPr lang="zh-CN" altLang="en-US" sz="2000" i="0" dirty="0"/>
              <a:t>。</a:t>
            </a:r>
            <a:br>
              <a:rPr lang="zh-CN" altLang="en-US" sz="2000" i="0" dirty="0"/>
            </a:br>
            <a:r>
              <a:rPr lang="zh-CN" altLang="en-US" sz="2000" i="0" dirty="0"/>
              <a:t>　　功率回退法简单且易实现，不需要增加任何附加设备，是改善放大器线性度行之有效的方法，缺点是效率大为降低。另外，当功率回退到一定程度，当三阶交调制达到 </a:t>
            </a:r>
            <a:r>
              <a:rPr lang="en-US" altLang="zh-CN" sz="2000" i="0" dirty="0"/>
              <a:t>-50dBc</a:t>
            </a:r>
            <a:r>
              <a:rPr lang="zh-CN" altLang="en-US" sz="2000" i="0" dirty="0"/>
              <a:t>以下时，继续回退将不再改善放大器的线性度。因此，在线性度要求很高的场合，完全靠功率回退是不够的。通常将回退法与其他方法结合起来使用</a:t>
            </a:r>
            <a:r>
              <a:rPr lang="zh-CN" altLang="en-US" i="0" dirty="0"/>
              <a:t>。</a:t>
            </a:r>
            <a:r>
              <a:rPr lang="zh-CN" altLang="en-US" dirty="0"/>
              <a:t> </a:t>
            </a:r>
            <a:r>
              <a:rPr lang="zh-CN" altLang="en-US" sz="2000" dirty="0"/>
              <a:t> </a:t>
            </a:r>
          </a:p>
        </p:txBody>
      </p:sp>
    </p:spTree>
    <p:extLst>
      <p:ext uri="{BB962C8B-B14F-4D97-AF65-F5344CB8AC3E}">
        <p14:creationId xmlns:p14="http://schemas.microsoft.com/office/powerpoint/2010/main" val="2839103421"/>
      </p:ext>
    </p:ext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47624"/>
            <a:ext cx="8701088" cy="1143001"/>
          </a:xfrm>
        </p:spPr>
        <p:txBody>
          <a:bodyPr/>
          <a:lstStyle/>
          <a:p>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负反馈法</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(Negative Feedback Method)</a:t>
            </a:r>
            <a:endPar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052513"/>
            <a:ext cx="3960812"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4"/>
          <p:cNvSpPr txBox="1">
            <a:spLocks noChangeArrowheads="1"/>
          </p:cNvSpPr>
          <p:nvPr/>
        </p:nvSpPr>
        <p:spPr bwMode="auto">
          <a:xfrm>
            <a:off x="755650" y="2133600"/>
            <a:ext cx="79930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i="0"/>
              <a:t>负反馈是将功率放大器输出的非线性信号反馈到输入端，与原输入信号共同作为功率放大器的输入信号，以减少功率放大器的非线性。如果单阶放大器的增益很高，可以考虑采用本地负反馈（</a:t>
            </a:r>
            <a:r>
              <a:rPr lang="en-US" altLang="zh-CN" sz="2000" i="0"/>
              <a:t>Local feedback</a:t>
            </a:r>
            <a:r>
              <a:rPr lang="zh-CN" altLang="en-US" sz="2000" i="0"/>
              <a:t>）来改进线性度。本地负反馈削减了整个放大器的增益。单阶放大器的增益不足以高到能够使用本地负反馈，因此我们可以采用多级放大器级联的方法来构成全局负反馈（</a:t>
            </a:r>
            <a:r>
              <a:rPr lang="en-US" altLang="zh-CN" sz="2000" i="0"/>
              <a:t>Globally feedback</a:t>
            </a:r>
            <a:r>
              <a:rPr lang="zh-CN" altLang="en-US" sz="2000" i="0"/>
              <a:t>）。</a:t>
            </a:r>
            <a:endParaRPr lang="zh-CN" altLang="en-US" sz="2000"/>
          </a:p>
        </p:txBody>
      </p:sp>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005263"/>
            <a:ext cx="38576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 Box 6"/>
          <p:cNvSpPr txBox="1">
            <a:spLocks noChangeArrowheads="1"/>
          </p:cNvSpPr>
          <p:nvPr/>
        </p:nvSpPr>
        <p:spPr bwMode="auto">
          <a:xfrm>
            <a:off x="755650" y="4797425"/>
            <a:ext cx="78851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i="0" dirty="0"/>
              <a:t>在工作</a:t>
            </a:r>
            <a:r>
              <a:rPr lang="zh-CN" altLang="en-US" sz="2000" i="0" dirty="0">
                <a:solidFill>
                  <a:srgbClr val="FF0000"/>
                </a:solidFill>
              </a:rPr>
              <a:t>频率较低</a:t>
            </a:r>
            <a:r>
              <a:rPr lang="zh-CN" altLang="en-US" sz="2000" i="0" dirty="0"/>
              <a:t>时，这种方法经常得到使用。但高频时使用负反馈代价过大。首先是高频时放大器价格较高，若每级只有很小的增益，则需要较多的级数和放大器来达到所需的增益，使整体</a:t>
            </a:r>
            <a:r>
              <a:rPr lang="zh-CN" altLang="en-US" sz="2000" i="0" dirty="0">
                <a:solidFill>
                  <a:srgbClr val="FF0000"/>
                </a:solidFill>
              </a:rPr>
              <a:t>效率较低</a:t>
            </a:r>
            <a:r>
              <a:rPr lang="zh-CN" altLang="en-US" sz="2000" i="0" dirty="0"/>
              <a:t>。更重要的是，当级数较多时，每级所产生的延时将使整个放大器变得</a:t>
            </a:r>
            <a:r>
              <a:rPr lang="zh-CN" altLang="en-US" sz="2000" i="0" dirty="0">
                <a:solidFill>
                  <a:srgbClr val="FF0000"/>
                </a:solidFill>
              </a:rPr>
              <a:t>不稳定</a:t>
            </a:r>
            <a:r>
              <a:rPr lang="zh-CN" altLang="en-US" sz="2000" i="0" dirty="0"/>
              <a:t>。</a:t>
            </a:r>
          </a:p>
        </p:txBody>
      </p:sp>
    </p:spTree>
    <p:extLst>
      <p:ext uri="{BB962C8B-B14F-4D97-AF65-F5344CB8AC3E}">
        <p14:creationId xmlns:p14="http://schemas.microsoft.com/office/powerpoint/2010/main" val="1768130224"/>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99" y="-28272"/>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第二章 通信系统概论</a:t>
            </a:r>
          </a:p>
        </p:txBody>
      </p:sp>
      <p:sp>
        <p:nvSpPr>
          <p:cNvPr id="3" name="内容占位符 2"/>
          <p:cNvSpPr>
            <a:spLocks noGrp="1"/>
          </p:cNvSpPr>
          <p:nvPr>
            <p:ph idx="1"/>
          </p:nvPr>
        </p:nvSpPr>
        <p:spPr>
          <a:xfrm>
            <a:off x="412378" y="1556792"/>
            <a:ext cx="8520872" cy="3893291"/>
          </a:xfrm>
        </p:spPr>
        <p:txBody>
          <a:bodyPr/>
          <a:lstStyle/>
          <a:p>
            <a:pPr>
              <a:lnSpc>
                <a:spcPts val="4000"/>
              </a:lnSpc>
            </a:pPr>
            <a:r>
              <a:rPr lang="zh-CN" altLang="en-US" sz="2800" b="1" dirty="0">
                <a:latin typeface="Times New Roman" panose="02020603050405020304" pitchFamily="18" charset="0"/>
                <a:cs typeface="Times New Roman" panose="02020603050405020304" pitchFamily="18" charset="0"/>
              </a:rPr>
              <a:t>常用基本单位（</a:t>
            </a:r>
            <a:r>
              <a:rPr lang="en-US" altLang="zh-CN" sz="2800" b="1" dirty="0" err="1">
                <a:latin typeface="Times New Roman" panose="02020603050405020304" pitchFamily="18" charset="0"/>
                <a:cs typeface="Times New Roman" panose="02020603050405020304" pitchFamily="18" charset="0"/>
              </a:rPr>
              <a:t>mW</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dB</a:t>
            </a:r>
            <a:r>
              <a:rPr lang="zh-CN" altLang="en-US"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dBm</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zh-CN" altLang="en-US" sz="2800" b="1" dirty="0">
                <a:latin typeface="Times New Roman" panose="02020603050405020304" pitchFamily="18" charset="0"/>
                <a:cs typeface="Times New Roman" panose="02020603050405020304" pitchFamily="18" charset="0"/>
              </a:rPr>
              <a:t>放大器（分类、作用、增益</a:t>
            </a:r>
            <a:r>
              <a:rPr lang="en-US" altLang="zh-CN" sz="2800" b="1" dirty="0">
                <a:latin typeface="Times New Roman" panose="02020603050405020304" pitchFamily="18" charset="0"/>
                <a:cs typeface="Times New Roman" panose="02020603050405020304" pitchFamily="18" charset="0"/>
              </a:rPr>
              <a:t>(dB</a:t>
            </a:r>
            <a:r>
              <a:rPr lang="zh-CN" altLang="en-US" sz="2800" b="1" dirty="0">
                <a:latin typeface="Times New Roman" panose="02020603050405020304" pitchFamily="18" charset="0"/>
                <a:cs typeface="Times New Roman" panose="02020603050405020304" pitchFamily="18" charset="0"/>
              </a:rPr>
              <a:t>，倍数</a:t>
            </a:r>
            <a:r>
              <a:rPr lang="en-US" altLang="zh-CN" sz="2800" b="1" dirty="0">
                <a:latin typeface="Times New Roman" panose="02020603050405020304" pitchFamily="18" charset="0"/>
                <a:cs typeface="Times New Roman" panose="02020603050405020304" pitchFamily="18" charset="0"/>
              </a:rPr>
              <a:t>&gt;1)</a:t>
            </a:r>
            <a:r>
              <a:rPr lang="zh-CN" altLang="en-US" sz="2800" b="1" dirty="0">
                <a:latin typeface="Times New Roman" panose="02020603050405020304" pitchFamily="18" charset="0"/>
                <a:cs typeface="Times New Roman" panose="02020603050405020304" pitchFamily="18" charset="0"/>
              </a:rPr>
              <a:t>、信噪比、噪声系数、</a:t>
            </a:r>
            <a:r>
              <a:rPr lang="en-US" altLang="zh-CN" sz="2800" b="1" dirty="0">
                <a:latin typeface="Times New Roman" panose="02020603050405020304" pitchFamily="18" charset="0"/>
                <a:cs typeface="Times New Roman" panose="02020603050405020304" pitchFamily="18" charset="0"/>
              </a:rPr>
              <a:t>P</a:t>
            </a:r>
            <a:r>
              <a:rPr lang="en-US" altLang="zh-CN" sz="2800" b="1" baseline="-25000" dirty="0">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zh-CN" altLang="en-US" sz="2800" b="1" dirty="0">
                <a:latin typeface="Times New Roman" panose="02020603050405020304" pitchFamily="18" charset="0"/>
                <a:cs typeface="Times New Roman" panose="02020603050405020304" pitchFamily="18" charset="0"/>
              </a:rPr>
              <a:t>衰减器（作用、衰减量（</a:t>
            </a:r>
            <a:r>
              <a:rPr lang="en-US" altLang="zh-CN" sz="2800" b="1" dirty="0">
                <a:latin typeface="Times New Roman" panose="02020603050405020304" pitchFamily="18" charset="0"/>
                <a:cs typeface="Times New Roman" panose="02020603050405020304" pitchFamily="18" charset="0"/>
              </a:rPr>
              <a:t>dB</a:t>
            </a:r>
            <a:r>
              <a:rPr lang="zh-CN" altLang="en-US" sz="2800" b="1" dirty="0">
                <a:latin typeface="Times New Roman" panose="02020603050405020304" pitchFamily="18" charset="0"/>
                <a:cs typeface="Times New Roman" panose="02020603050405020304" pitchFamily="18" charset="0"/>
              </a:rPr>
              <a:t>，倍数</a:t>
            </a:r>
            <a:r>
              <a:rPr lang="en-US" altLang="zh-CN" sz="2800" b="1" dirty="0">
                <a:latin typeface="Times New Roman" panose="02020603050405020304" pitchFamily="18" charset="0"/>
                <a:cs typeface="Times New Roman" panose="02020603050405020304" pitchFamily="18" charset="0"/>
              </a:rPr>
              <a:t>&lt;1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p>
          <a:p>
            <a:pPr>
              <a:lnSpc>
                <a:spcPts val="4000"/>
              </a:lnSpc>
            </a:pPr>
            <a:r>
              <a:rPr lang="zh-CN" altLang="en-US" sz="2800" b="1" dirty="0">
                <a:latin typeface="Times New Roman" panose="02020603050405020304" pitchFamily="18" charset="0"/>
                <a:cs typeface="Times New Roman" panose="02020603050405020304" pitchFamily="18" charset="0"/>
              </a:rPr>
              <a:t>混频器（作用，功能、镜频干扰（输入</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干扰</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本），互调干扰（干扰</a:t>
            </a:r>
            <a:r>
              <a:rPr lang="en-US" altLang="zh-CN" sz="2800" b="1" dirty="0">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干扰）、</a:t>
            </a:r>
            <a:r>
              <a:rPr lang="zh-CN" altLang="en-US" sz="2800" b="1" dirty="0">
                <a:latin typeface="Times New Roman" panose="02020603050405020304" pitchFamily="18" charset="0"/>
                <a:cs typeface="Times New Roman" panose="02020603050405020304" pitchFamily="18" charset="0"/>
              </a:rPr>
              <a:t>组合频率干扰（干扰</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本）等）；</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zh-CN" altLang="en-US" sz="2800" b="1" dirty="0">
                <a:latin typeface="Times New Roman" panose="02020603050405020304" pitchFamily="18" charset="0"/>
                <a:cs typeface="Times New Roman" panose="02020603050405020304" pitchFamily="18" charset="0"/>
              </a:rPr>
              <a:t>频率合成器（作用、相位噪声</a:t>
            </a:r>
            <a:r>
              <a:rPr lang="en-US" altLang="zh-CN" sz="2800" b="1" dirty="0" err="1">
                <a:latin typeface="Times New Roman" panose="02020603050405020304" pitchFamily="18" charset="0"/>
                <a:cs typeface="Times New Roman" panose="02020603050405020304" pitchFamily="18" charset="0"/>
              </a:rPr>
              <a:t>dBc</a:t>
            </a:r>
            <a:r>
              <a:rPr lang="en-US" altLang="zh-CN" sz="2800" b="1" dirty="0">
                <a:latin typeface="Times New Roman" panose="02020603050405020304" pitchFamily="18" charset="0"/>
                <a:cs typeface="Times New Roman" panose="02020603050405020304" pitchFamily="18" charset="0"/>
              </a:rPr>
              <a:t>/Hz</a:t>
            </a:r>
            <a:r>
              <a:rPr lang="zh-CN" altLang="en-US" sz="2800" b="1" dirty="0">
                <a:latin typeface="Times New Roman" panose="02020603050405020304" pitchFamily="18" charset="0"/>
                <a:cs typeface="Times New Roman" panose="02020603050405020304" pitchFamily="18" charset="0"/>
              </a:rPr>
              <a:t>、倒易混频）</a:t>
            </a:r>
            <a:endParaRPr lang="en-US" altLang="zh-CN" sz="2800" b="1"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a:t>
            </a:fld>
            <a:endParaRPr lang="en-US" altLang="zh-CN"/>
          </a:p>
        </p:txBody>
      </p:sp>
    </p:spTree>
    <p:extLst>
      <p:ext uri="{BB962C8B-B14F-4D97-AF65-F5344CB8AC3E}">
        <p14:creationId xmlns:p14="http://schemas.microsoft.com/office/powerpoint/2010/main" val="3898873343"/>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4213" y="-138113"/>
            <a:ext cx="7793037" cy="1143001"/>
          </a:xfrm>
        </p:spPr>
        <p:txBody>
          <a:bodyPr/>
          <a:lstStyle/>
          <a:p>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前馈法</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dirty="0" err="1">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Feedforward</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 Method)</a:t>
            </a:r>
            <a:endPar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5" name="Text Box 5"/>
          <p:cNvSpPr txBox="1">
            <a:spLocks noChangeArrowheads="1"/>
          </p:cNvSpPr>
          <p:nvPr/>
        </p:nvSpPr>
        <p:spPr bwMode="auto">
          <a:xfrm>
            <a:off x="250825" y="3284538"/>
            <a:ext cx="88931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i="0"/>
              <a:t>      前馈法的思想是，先把放大器的输出衰减至输入的水平，然后把它们相减，这样就只剩下畸变部分，这个畸变信号是由于放大器的非线性产生的，接着把畸变部分经由一个单独的放大器加以放大，并与原放大器输出信号相减，这样就剩下了线性放大部分。前馈结构包括两个环路：</a:t>
            </a:r>
            <a:r>
              <a:rPr lang="zh-CN" altLang="en-US" sz="2000" i="0">
                <a:solidFill>
                  <a:srgbClr val="CC00FF"/>
                </a:solidFill>
              </a:rPr>
              <a:t>信号消减环</a:t>
            </a:r>
            <a:r>
              <a:rPr lang="zh-CN" altLang="en-US" sz="2000" i="0"/>
              <a:t>和</a:t>
            </a:r>
            <a:r>
              <a:rPr lang="zh-CN" altLang="en-US" sz="2000" i="0">
                <a:solidFill>
                  <a:srgbClr val="CC00FF"/>
                </a:solidFill>
              </a:rPr>
              <a:t>误差消减环</a:t>
            </a:r>
            <a:r>
              <a:rPr lang="zh-CN" altLang="en-US" sz="2000" i="0"/>
              <a:t>。信号消减环是从主支路中把主功率放大器输出信号耦合出来，与参考支路的信号叠加，以抵消主信号分量，而提取交调信号分量。参考支路的延迟线是为了补偿主支路的群延迟。误差消减环是把交调信号分量放大，再耦合回主支路与主功率放大器输出信号相减，抵消掉交调信号分量，从而使主功率放大器的交调信号分量降低。此环路中的延迟线的功能与信号消减环的是相同的。为了提高线性化的精度，可对前馈网络进行嵌套，进行多重前向交调信号消减。</a:t>
            </a:r>
          </a:p>
        </p:txBody>
      </p:sp>
      <p:pic>
        <p:nvPicPr>
          <p:cNvPr id="49156" name="Picture 6" descr="系统框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125538"/>
            <a:ext cx="45974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130173"/>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8968" y="0"/>
            <a:ext cx="7793037" cy="1143001"/>
          </a:xfrm>
        </p:spPr>
        <p:txBody>
          <a:bodyPr/>
          <a:lstStyle/>
          <a:p>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预失真法</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b="1" dirty="0" err="1">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Predistortion</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 Method)</a:t>
            </a:r>
            <a:endPar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0179" name="Picture 5" descr="预失真概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341438"/>
            <a:ext cx="67992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6" descr="理想逼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141663"/>
            <a:ext cx="7866063"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7"/>
          <p:cNvSpPr txBox="1">
            <a:spLocks noChangeArrowheads="1"/>
          </p:cNvSpPr>
          <p:nvPr/>
        </p:nvSpPr>
        <p:spPr bwMode="auto">
          <a:xfrm>
            <a:off x="755650" y="5157788"/>
            <a:ext cx="7559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i="0" dirty="0"/>
              <a:t>预失真方法的基本思想是对放大器进行实时的补偿，通过电路网络或其他技术方法对放大器的非线性输入输出特性进行校正。</a:t>
            </a:r>
          </a:p>
        </p:txBody>
      </p:sp>
    </p:spTree>
    <p:extLst>
      <p:ext uri="{BB962C8B-B14F-4D97-AF65-F5344CB8AC3E}">
        <p14:creationId xmlns:p14="http://schemas.microsoft.com/office/powerpoint/2010/main" val="862789254"/>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endParaRPr lang="zh-CN" altLang="en-US" sz="3600">
              <a:latin typeface="黑体" panose="02010609060101010101" pitchFamily="49" charset="-122"/>
              <a:ea typeface="黑体" panose="02010609060101010101" pitchFamily="49" charset="-122"/>
            </a:endParaRPr>
          </a:p>
        </p:txBody>
      </p:sp>
      <p:pic>
        <p:nvPicPr>
          <p:cNvPr id="51203" name="Picture 3"/>
          <p:cNvPicPr>
            <a:picLocks noChangeAspect="1" noChangeArrowheads="1"/>
          </p:cNvPicPr>
          <p:nvPr/>
        </p:nvPicPr>
        <p:blipFill>
          <a:blip r:embed="rId3">
            <a:lum contrast="24000"/>
            <a:extLst>
              <a:ext uri="{28A0092B-C50C-407E-A947-70E740481C1C}">
                <a14:useLocalDpi xmlns:a14="http://schemas.microsoft.com/office/drawing/2010/main" val="0"/>
              </a:ext>
            </a:extLst>
          </a:blip>
          <a:srcRect r="53993"/>
          <a:stretch>
            <a:fillRect/>
          </a:stretch>
        </p:blipFill>
        <p:spPr bwMode="auto">
          <a:xfrm>
            <a:off x="395288" y="1268413"/>
            <a:ext cx="4535487"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p:cNvPicPr>
            <a:picLocks noChangeAspect="1" noChangeArrowheads="1"/>
          </p:cNvPicPr>
          <p:nvPr/>
        </p:nvPicPr>
        <p:blipFill>
          <a:blip r:embed="rId3">
            <a:lum contrast="24000"/>
            <a:extLst>
              <a:ext uri="{28A0092B-C50C-407E-A947-70E740481C1C}">
                <a14:useLocalDpi xmlns:a14="http://schemas.microsoft.com/office/drawing/2010/main" val="0"/>
              </a:ext>
            </a:extLst>
          </a:blip>
          <a:srcRect l="43195"/>
          <a:stretch>
            <a:fillRect/>
          </a:stretch>
        </p:blipFill>
        <p:spPr bwMode="auto">
          <a:xfrm>
            <a:off x="107950" y="4005263"/>
            <a:ext cx="48958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5"/>
          <p:cNvSpPr txBox="1">
            <a:spLocks noChangeArrowheads="1"/>
          </p:cNvSpPr>
          <p:nvPr/>
        </p:nvSpPr>
        <p:spPr bwMode="auto">
          <a:xfrm>
            <a:off x="1042988" y="2852738"/>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i="0"/>
              <a:t>射频预失真</a:t>
            </a:r>
          </a:p>
        </p:txBody>
      </p:sp>
      <p:sp>
        <p:nvSpPr>
          <p:cNvPr id="51206" name="Text Box 6"/>
          <p:cNvSpPr txBox="1">
            <a:spLocks noChangeArrowheads="1"/>
          </p:cNvSpPr>
          <p:nvPr/>
        </p:nvSpPr>
        <p:spPr bwMode="auto">
          <a:xfrm>
            <a:off x="1403350" y="5589588"/>
            <a:ext cx="2303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i="0"/>
              <a:t>基带预失真</a:t>
            </a:r>
          </a:p>
        </p:txBody>
      </p:sp>
      <p:sp>
        <p:nvSpPr>
          <p:cNvPr id="51207" name="Text Box 7"/>
          <p:cNvSpPr txBox="1">
            <a:spLocks noChangeArrowheads="1"/>
          </p:cNvSpPr>
          <p:nvPr/>
        </p:nvSpPr>
        <p:spPr bwMode="auto">
          <a:xfrm>
            <a:off x="5219700" y="1268413"/>
            <a:ext cx="377983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algn="l" eaLnBrk="1" hangingPunct="1">
              <a:lnSpc>
                <a:spcPts val="3500"/>
              </a:lnSpc>
              <a:spcBef>
                <a:spcPct val="0"/>
              </a:spcBef>
            </a:pPr>
            <a:r>
              <a:rPr lang="zh-CN" altLang="en-US" sz="2400" i="0"/>
              <a:t>     按照预失真电路工作的频段，可以分为射频预失真，中频预失真和基带预失真。其中射频预失真对最终的射频信号进行纠正；中频预失真发生在中频上，精度不如射频预失真；基带预失真主要应用了</a:t>
            </a:r>
            <a:r>
              <a:rPr lang="en-US" altLang="zh-CN" sz="2400" i="0"/>
              <a:t>DSP</a:t>
            </a:r>
            <a:r>
              <a:rPr lang="zh-CN" altLang="en-US" sz="2400" i="0"/>
              <a:t>技术把预失真系数存在其中。</a:t>
            </a:r>
            <a:r>
              <a:rPr lang="zh-CN" altLang="en-US" sz="2400"/>
              <a:t> </a:t>
            </a:r>
          </a:p>
        </p:txBody>
      </p:sp>
    </p:spTree>
    <p:extLst>
      <p:ext uri="{BB962C8B-B14F-4D97-AF65-F5344CB8AC3E}">
        <p14:creationId xmlns:p14="http://schemas.microsoft.com/office/powerpoint/2010/main" val="3711197547"/>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72445"/>
            <a:ext cx="4248472" cy="786482"/>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第五章 混频器</a:t>
            </a:r>
          </a:p>
        </p:txBody>
      </p:sp>
      <p:sp>
        <p:nvSpPr>
          <p:cNvPr id="3" name="内容占位符 2"/>
          <p:cNvSpPr>
            <a:spLocks noGrp="1"/>
          </p:cNvSpPr>
          <p:nvPr>
            <p:ph idx="1"/>
          </p:nvPr>
        </p:nvSpPr>
        <p:spPr>
          <a:xfrm>
            <a:off x="467273" y="1484784"/>
            <a:ext cx="8229600" cy="4411662"/>
          </a:xfrm>
        </p:spPr>
        <p:txBody>
          <a:bodyPr/>
          <a:lstStyle/>
          <a:p>
            <a:pPr>
              <a:lnSpc>
                <a:spcPts val="5000"/>
              </a:lnSpc>
            </a:pPr>
            <a:r>
              <a:rPr lang="zh-CN" altLang="en-US" b="1" dirty="0">
                <a:latin typeface="Times New Roman" panose="02020603050405020304" pitchFamily="18" charset="0"/>
                <a:cs typeface="Times New Roman" panose="02020603050405020304" pitchFamily="18" charset="0"/>
              </a:rPr>
              <a:t>会规划收发信机中混频器的</a:t>
            </a:r>
            <a:r>
              <a:rPr lang="zh-CN" altLang="en-US" b="1" dirty="0">
                <a:solidFill>
                  <a:srgbClr val="FF0000"/>
                </a:solidFill>
                <a:latin typeface="Times New Roman" panose="02020603050405020304" pitchFamily="18" charset="0"/>
                <a:cs typeface="Times New Roman" panose="02020603050405020304" pitchFamily="18" charset="0"/>
              </a:rPr>
              <a:t>本振</a:t>
            </a:r>
            <a:r>
              <a:rPr lang="zh-CN" altLang="en-US" b="1" dirty="0">
                <a:latin typeface="Times New Roman" panose="02020603050405020304" pitchFamily="18" charset="0"/>
                <a:cs typeface="Times New Roman" panose="02020603050405020304" pitchFamily="18" charset="0"/>
              </a:rPr>
              <a:t>的频率范围；</a:t>
            </a:r>
            <a:endParaRPr lang="en-US" altLang="zh-CN" b="1" dirty="0">
              <a:latin typeface="Times New Roman" panose="02020603050405020304" pitchFamily="18" charset="0"/>
              <a:cs typeface="Times New Roman" panose="02020603050405020304" pitchFamily="18" charset="0"/>
            </a:endParaRPr>
          </a:p>
          <a:p>
            <a:pPr>
              <a:lnSpc>
                <a:spcPts val="5000"/>
              </a:lnSpc>
            </a:pPr>
            <a:r>
              <a:rPr lang="zh-CN" altLang="en-US" b="1" dirty="0">
                <a:latin typeface="Times New Roman" panose="02020603050405020304" pitchFamily="18" charset="0"/>
                <a:cs typeface="Times New Roman" panose="02020603050405020304" pitchFamily="18" charset="0"/>
              </a:rPr>
              <a:t>镜频干扰对系统的影响，镜频信号如何计算？</a:t>
            </a:r>
            <a:endParaRPr lang="en-US" altLang="zh-CN" b="1" dirty="0">
              <a:latin typeface="Times New Roman" panose="02020603050405020304" pitchFamily="18" charset="0"/>
              <a:cs typeface="Times New Roman" panose="02020603050405020304" pitchFamily="18" charset="0"/>
            </a:endParaRPr>
          </a:p>
          <a:p>
            <a:pPr>
              <a:lnSpc>
                <a:spcPts val="5000"/>
              </a:lnSpc>
            </a:pPr>
            <a:r>
              <a:rPr lang="zh-CN" altLang="en-US" b="1" dirty="0">
                <a:latin typeface="Times New Roman" panose="02020603050405020304" pitchFamily="18" charset="0"/>
                <a:cs typeface="Times New Roman" panose="02020603050405020304" pitchFamily="18" charset="0"/>
              </a:rPr>
              <a:t>混频器的干扰（镜频干扰、交叉调制、互相调制干扰、本振与射频的组合频率干扰）；</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53</a:t>
            </a:fld>
            <a:endParaRPr lang="en-US" altLang="zh-CN"/>
          </a:p>
        </p:txBody>
      </p:sp>
      <p:sp>
        <p:nvSpPr>
          <p:cNvPr id="5" name="文本框 4"/>
          <p:cNvSpPr txBox="1"/>
          <p:nvPr/>
        </p:nvSpPr>
        <p:spPr>
          <a:xfrm>
            <a:off x="467273" y="4365104"/>
            <a:ext cx="8387862" cy="1631216"/>
          </a:xfrm>
          <a:prstGeom prst="rect">
            <a:avLst/>
          </a:prstGeom>
          <a:noFill/>
        </p:spPr>
        <p:txBody>
          <a:bodyPr wrap="square" rtlCol="0">
            <a:spAutoFit/>
          </a:bodyPr>
          <a:lstStyle/>
          <a:p>
            <a:pPr algn="just">
              <a:lnSpc>
                <a:spcPts val="3000"/>
              </a:lnSpc>
            </a:pPr>
            <a:r>
              <a:rPr lang="zh-CN" altLang="en-US" dirty="0">
                <a:cs typeface="Times New Roman" panose="02020603050405020304" pitchFamily="18" charset="0"/>
              </a:rPr>
              <a:t>（组合频率干扰是指一个本振信号和一个射频信号进入混频器产生的干扰，互调干扰是指两个射频干扰信号本身各自都不会形成中频进入接收通道，但他们的组合频率</a:t>
            </a:r>
            <a:r>
              <a:rPr lang="en-US" altLang="zh-CN" dirty="0">
                <a:cs typeface="Times New Roman" panose="02020603050405020304" pitchFamily="18" charset="0"/>
              </a:rPr>
              <a:t>2f</a:t>
            </a:r>
            <a:r>
              <a:rPr lang="en-US" altLang="zh-CN" baseline="-25000" dirty="0">
                <a:cs typeface="Times New Roman" panose="02020603050405020304" pitchFamily="18" charset="0"/>
              </a:rPr>
              <a:t>M1</a:t>
            </a:r>
            <a:r>
              <a:rPr lang="en-US" altLang="zh-CN" dirty="0">
                <a:cs typeface="Times New Roman" panose="02020603050405020304" pitchFamily="18" charset="0"/>
              </a:rPr>
              <a:t>-f</a:t>
            </a:r>
            <a:r>
              <a:rPr lang="en-US" altLang="zh-CN" baseline="-25000" dirty="0">
                <a:cs typeface="Times New Roman" panose="02020603050405020304" pitchFamily="18" charset="0"/>
              </a:rPr>
              <a:t>M2</a:t>
            </a:r>
            <a:r>
              <a:rPr lang="zh-CN" altLang="en-US" dirty="0">
                <a:cs typeface="Times New Roman" panose="02020603050405020304" pitchFamily="18" charset="0"/>
              </a:rPr>
              <a:t>或</a:t>
            </a:r>
            <a:r>
              <a:rPr lang="en-US" altLang="zh-CN" dirty="0">
                <a:cs typeface="Times New Roman" panose="02020603050405020304" pitchFamily="18" charset="0"/>
              </a:rPr>
              <a:t>2f</a:t>
            </a:r>
            <a:r>
              <a:rPr lang="en-US" altLang="zh-CN" baseline="-25000" dirty="0">
                <a:cs typeface="Times New Roman" panose="02020603050405020304" pitchFamily="18" charset="0"/>
              </a:rPr>
              <a:t>M2</a:t>
            </a:r>
            <a:r>
              <a:rPr lang="en-US" altLang="zh-CN" dirty="0">
                <a:cs typeface="Times New Roman" panose="02020603050405020304" pitchFamily="18" charset="0"/>
              </a:rPr>
              <a:t>-f</a:t>
            </a:r>
            <a:r>
              <a:rPr lang="en-US" altLang="zh-CN" baseline="-25000" dirty="0">
                <a:cs typeface="Times New Roman" panose="02020603050405020304" pitchFamily="18" charset="0"/>
              </a:rPr>
              <a:t>M1</a:t>
            </a:r>
            <a:r>
              <a:rPr lang="zh-CN" altLang="en-US" dirty="0">
                <a:cs typeface="Times New Roman" panose="02020603050405020304" pitchFamily="18" charset="0"/>
              </a:rPr>
              <a:t>近似等于接收射频信号的频率，混频后形成干扰中频进入接收通道）。</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299662"/>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2754"/>
            <a:ext cx="8229600" cy="715962"/>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混频原理</a:t>
            </a:r>
          </a:p>
        </p:txBody>
      </p:sp>
      <p:sp>
        <p:nvSpPr>
          <p:cNvPr id="71683" name="Rectangle 3"/>
          <p:cNvSpPr>
            <a:spLocks noGrp="1" noChangeArrowheads="1"/>
          </p:cNvSpPr>
          <p:nvPr>
            <p:ph type="body" idx="1"/>
          </p:nvPr>
        </p:nvSpPr>
        <p:spPr>
          <a:xfrm>
            <a:off x="457200" y="1143000"/>
            <a:ext cx="8229600" cy="990600"/>
          </a:xfrm>
        </p:spPr>
        <p:txBody>
          <a:bodyPr/>
          <a:lstStyle/>
          <a:p>
            <a:pPr algn="just" eaLnBrk="1" hangingPunct="1">
              <a:lnSpc>
                <a:spcPts val="4500"/>
              </a:lnSpc>
            </a:pPr>
            <a:r>
              <a:rPr lang="zh-CN" altLang="en-US" sz="2800" b="1" dirty="0">
                <a:solidFill>
                  <a:srgbClr val="000000"/>
                </a:solidFill>
                <a:latin typeface="Times New Roman" panose="02020603050405020304" pitchFamily="18" charset="0"/>
                <a:cs typeface="Times New Roman" panose="02020603050405020304" pitchFamily="18" charset="0"/>
              </a:rPr>
              <a:t>混频器是一种频率变换器件，理想混频器是把两输入信号在</a:t>
            </a:r>
            <a:r>
              <a:rPr lang="zh-CN" altLang="en-US" sz="2800" b="1" dirty="0">
                <a:solidFill>
                  <a:srgbClr val="FF0000"/>
                </a:solidFill>
                <a:latin typeface="Times New Roman" panose="02020603050405020304" pitchFamily="18" charset="0"/>
                <a:cs typeface="Times New Roman" panose="02020603050405020304" pitchFamily="18" charset="0"/>
              </a:rPr>
              <a:t>时域中相乘</a:t>
            </a:r>
            <a:r>
              <a:rPr lang="zh-CN" altLang="en-US" sz="2800" b="1" dirty="0">
                <a:solidFill>
                  <a:srgbClr val="000000"/>
                </a:solidFill>
                <a:latin typeface="Times New Roman" panose="02020603050405020304" pitchFamily="18" charset="0"/>
                <a:cs typeface="Times New Roman" panose="02020603050405020304" pitchFamily="18" charset="0"/>
              </a:rPr>
              <a:t>：</a:t>
            </a:r>
            <a:endParaRPr lang="zh-CN" altLang="en-US" dirty="0"/>
          </a:p>
        </p:txBody>
      </p:sp>
      <p:graphicFrame>
        <p:nvGraphicFramePr>
          <p:cNvPr id="71686" name="Object 6"/>
          <p:cNvGraphicFramePr>
            <a:graphicFrameLocks noChangeAspect="1"/>
          </p:cNvGraphicFramePr>
          <p:nvPr/>
        </p:nvGraphicFramePr>
        <p:xfrm>
          <a:off x="990600" y="2538412"/>
          <a:ext cx="7772400" cy="1017588"/>
        </p:xfrm>
        <a:graphic>
          <a:graphicData uri="http://schemas.openxmlformats.org/presentationml/2006/ole">
            <mc:AlternateContent xmlns:mc="http://schemas.openxmlformats.org/markup-compatibility/2006">
              <mc:Choice xmlns:v="urn:schemas-microsoft-com:vml" Requires="v">
                <p:oleObj spid="_x0000_s142348" name="公式" r:id="rId3" imgW="2984500" imgH="393700" progId="Equation.3">
                  <p:embed/>
                </p:oleObj>
              </mc:Choice>
              <mc:Fallback>
                <p:oleObj name="公式" r:id="rId3" imgW="2984500" imgH="393700" progId="Equation.3">
                  <p:embed/>
                  <p:pic>
                    <p:nvPicPr>
                      <p:cNvPr id="71686" name="Object 6"/>
                      <p:cNvPicPr>
                        <a:picLocks noChangeAspect="1" noChangeArrowheads="1"/>
                      </p:cNvPicPr>
                      <p:nvPr/>
                    </p:nvPicPr>
                    <p:blipFill>
                      <a:blip r:embed="rId4">
                        <a:lum bright="88000" contrast="100000"/>
                        <a:extLst>
                          <a:ext uri="{28A0092B-C50C-407E-A947-70E740481C1C}">
                            <a14:useLocalDpi xmlns:a14="http://schemas.microsoft.com/office/drawing/2010/main" val="0"/>
                          </a:ext>
                        </a:extLst>
                      </a:blip>
                      <a:srcRect/>
                      <a:stretch>
                        <a:fillRect/>
                      </a:stretch>
                    </p:blipFill>
                    <p:spPr bwMode="auto">
                      <a:xfrm>
                        <a:off x="990600" y="2538412"/>
                        <a:ext cx="77724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p:cNvGrpSpPr>
            <a:grpSpLocks/>
          </p:cNvGrpSpPr>
          <p:nvPr/>
        </p:nvGrpSpPr>
        <p:grpSpPr bwMode="auto">
          <a:xfrm>
            <a:off x="3844925" y="3376612"/>
            <a:ext cx="2403475" cy="868363"/>
            <a:chOff x="2422" y="1968"/>
            <a:chExt cx="1514" cy="547"/>
          </a:xfrm>
        </p:grpSpPr>
        <p:sp>
          <p:nvSpPr>
            <p:cNvPr id="5131" name="Line 8"/>
            <p:cNvSpPr>
              <a:spLocks noChangeShapeType="1"/>
            </p:cNvSpPr>
            <p:nvPr/>
          </p:nvSpPr>
          <p:spPr bwMode="auto">
            <a:xfrm>
              <a:off x="3072" y="1968"/>
              <a:ext cx="86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 name="Rectangle 11"/>
            <p:cNvSpPr>
              <a:spLocks noChangeArrowheads="1"/>
            </p:cNvSpPr>
            <p:nvPr/>
          </p:nvSpPr>
          <p:spPr bwMode="auto">
            <a:xfrm>
              <a:off x="2422" y="2227"/>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cs typeface="Times New Roman" panose="02020603050405020304" pitchFamily="18" charset="0"/>
                </a:rPr>
                <a:t>和频，上变频</a:t>
              </a:r>
              <a:endParaRPr lang="zh-CN" altLang="en-US" sz="2400" b="1"/>
            </a:p>
          </p:txBody>
        </p:sp>
        <p:sp>
          <p:nvSpPr>
            <p:cNvPr id="5133" name="Line 13"/>
            <p:cNvSpPr>
              <a:spLocks noChangeShapeType="1"/>
            </p:cNvSpPr>
            <p:nvPr/>
          </p:nvSpPr>
          <p:spPr bwMode="auto">
            <a:xfrm flipH="1">
              <a:off x="3024" y="2016"/>
              <a:ext cx="192" cy="19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8"/>
          <p:cNvGrpSpPr>
            <a:grpSpLocks/>
          </p:cNvGrpSpPr>
          <p:nvPr/>
        </p:nvGrpSpPr>
        <p:grpSpPr bwMode="auto">
          <a:xfrm>
            <a:off x="6858000" y="3376612"/>
            <a:ext cx="2022475" cy="890588"/>
            <a:chOff x="4246" y="1968"/>
            <a:chExt cx="1274" cy="561"/>
          </a:xfrm>
        </p:grpSpPr>
        <p:sp>
          <p:nvSpPr>
            <p:cNvPr id="5128" name="Line 9"/>
            <p:cNvSpPr>
              <a:spLocks noChangeShapeType="1"/>
            </p:cNvSpPr>
            <p:nvPr/>
          </p:nvSpPr>
          <p:spPr bwMode="auto">
            <a:xfrm>
              <a:off x="4416" y="1968"/>
              <a:ext cx="86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Rectangle 12"/>
            <p:cNvSpPr>
              <a:spLocks noChangeArrowheads="1"/>
            </p:cNvSpPr>
            <p:nvPr/>
          </p:nvSpPr>
          <p:spPr bwMode="auto">
            <a:xfrm>
              <a:off x="4246" y="2241"/>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差频，下变频</a:t>
              </a:r>
            </a:p>
          </p:txBody>
        </p:sp>
        <p:sp>
          <p:nvSpPr>
            <p:cNvPr id="5130" name="Line 14"/>
            <p:cNvSpPr>
              <a:spLocks noChangeShapeType="1"/>
            </p:cNvSpPr>
            <p:nvPr/>
          </p:nvSpPr>
          <p:spPr bwMode="auto">
            <a:xfrm>
              <a:off x="4752" y="2016"/>
              <a:ext cx="144" cy="19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1696" name="Rectangle 16"/>
          <p:cNvSpPr>
            <a:spLocks noChangeArrowheads="1"/>
          </p:cNvSpPr>
          <p:nvPr/>
        </p:nvSpPr>
        <p:spPr bwMode="auto">
          <a:xfrm>
            <a:off x="961390" y="4521200"/>
            <a:ext cx="6825908"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5000"/>
              </a:lnSpc>
              <a:spcBef>
                <a:spcPct val="0"/>
              </a:spcBef>
              <a:buNone/>
            </a:pPr>
            <a:r>
              <a:rPr lang="zh-CN" altLang="en-US" sz="2800" b="1" dirty="0">
                <a:latin typeface="Times New Roman" panose="02020603050405020304" pitchFamily="18" charset="0"/>
                <a:cs typeface="Times New Roman" panose="02020603050405020304" pitchFamily="18" charset="0"/>
              </a:rPr>
              <a:t>取出和频为上变频（</a:t>
            </a:r>
            <a:r>
              <a:rPr lang="en-US" altLang="zh-CN" sz="2800" b="1" dirty="0">
                <a:latin typeface="Times New Roman" panose="02020603050405020304" pitchFamily="18" charset="0"/>
                <a:cs typeface="Times New Roman" panose="02020603050405020304" pitchFamily="18" charset="0"/>
              </a:rPr>
              <a:t>Up-conversion</a:t>
            </a:r>
            <a:r>
              <a:rPr lang="zh-CN" altLang="en-US" sz="2800" b="1" dirty="0">
                <a:latin typeface="Times New Roman" panose="02020603050405020304" pitchFamily="18" charset="0"/>
                <a:cs typeface="Times New Roman" panose="02020603050405020304" pitchFamily="18" charset="0"/>
              </a:rPr>
              <a:t>）；</a:t>
            </a:r>
          </a:p>
          <a:p>
            <a:pPr eaLnBrk="1" hangingPunct="1">
              <a:lnSpc>
                <a:spcPts val="5000"/>
              </a:lnSpc>
              <a:spcBef>
                <a:spcPct val="0"/>
              </a:spcBef>
              <a:buNone/>
            </a:pPr>
            <a:r>
              <a:rPr lang="zh-CN" altLang="en-US" sz="2800" b="1" dirty="0">
                <a:latin typeface="Times New Roman" panose="02020603050405020304" pitchFamily="18" charset="0"/>
                <a:cs typeface="Times New Roman" panose="02020603050405020304" pitchFamily="18" charset="0"/>
              </a:rPr>
              <a:t>取出差频为下变频（</a:t>
            </a:r>
            <a:r>
              <a:rPr lang="en-US" altLang="zh-CN" sz="2800" b="1" dirty="0">
                <a:latin typeface="Times New Roman" panose="02020603050405020304" pitchFamily="18" charset="0"/>
                <a:cs typeface="Times New Roman" panose="02020603050405020304" pitchFamily="18" charset="0"/>
              </a:rPr>
              <a:t>Down-conversion</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5000"/>
              </a:lnSpc>
              <a:spcBef>
                <a:spcPct val="0"/>
              </a:spcBef>
              <a:buNone/>
            </a:pPr>
            <a:r>
              <a:rPr lang="zh-CN" altLang="en-US" sz="2800" b="1" dirty="0">
                <a:latin typeface="Times New Roman" panose="02020603050405020304" pitchFamily="18" charset="0"/>
                <a:cs typeface="Times New Roman" panose="02020603050405020304" pitchFamily="18" charset="0"/>
              </a:rPr>
              <a:t>必须通过滤波器滤除不需要的频率成分。</a:t>
            </a:r>
            <a:r>
              <a:rPr lang="zh-CN" altLang="en-US" sz="1800" dirty="0"/>
              <a:t> </a:t>
            </a:r>
          </a:p>
        </p:txBody>
      </p:sp>
    </p:spTree>
    <p:extLst>
      <p:ext uri="{BB962C8B-B14F-4D97-AF65-F5344CB8AC3E}">
        <p14:creationId xmlns:p14="http://schemas.microsoft.com/office/powerpoint/2010/main" val="14475451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69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24661" y="15875"/>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混频器的基本原理</a:t>
            </a:r>
          </a:p>
        </p:txBody>
      </p:sp>
      <p:graphicFrame>
        <p:nvGraphicFramePr>
          <p:cNvPr id="2050" name="Object 15"/>
          <p:cNvGraphicFramePr>
            <a:graphicFrameLocks noGrp="1" noChangeAspect="1"/>
          </p:cNvGraphicFramePr>
          <p:nvPr>
            <p:ph sz="half" idx="2"/>
          </p:nvPr>
        </p:nvGraphicFramePr>
        <p:xfrm>
          <a:off x="3810000" y="4733453"/>
          <a:ext cx="2736850" cy="498475"/>
        </p:xfrm>
        <a:graphic>
          <a:graphicData uri="http://schemas.openxmlformats.org/presentationml/2006/ole">
            <mc:AlternateContent xmlns:mc="http://schemas.openxmlformats.org/markup-compatibility/2006">
              <mc:Choice xmlns:v="urn:schemas-microsoft-com:vml" Requires="v">
                <p:oleObj spid="_x0000_s143401" name="公式" r:id="rId4" imgW="1460160" imgH="266400" progId="Equation.3">
                  <p:embed/>
                </p:oleObj>
              </mc:Choice>
              <mc:Fallback>
                <p:oleObj name="公式" r:id="rId4" imgW="1460160" imgH="266400" progId="Equation.3">
                  <p:embed/>
                  <p:pic>
                    <p:nvPicPr>
                      <p:cNvPr id="205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733453"/>
                        <a:ext cx="27368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3"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b="19118"/>
          <a:stretch>
            <a:fillRect/>
          </a:stretch>
        </p:blipFill>
        <p:spPr bwMode="auto">
          <a:xfrm>
            <a:off x="990200" y="1306946"/>
            <a:ext cx="55197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pic>
      <p:grpSp>
        <p:nvGrpSpPr>
          <p:cNvPr id="2" name="Group 7"/>
          <p:cNvGrpSpPr>
            <a:grpSpLocks/>
          </p:cNvGrpSpPr>
          <p:nvPr/>
        </p:nvGrpSpPr>
        <p:grpSpPr bwMode="auto">
          <a:xfrm>
            <a:off x="147237" y="2530908"/>
            <a:ext cx="2130424" cy="692150"/>
            <a:chOff x="331" y="1661"/>
            <a:chExt cx="1342" cy="436"/>
          </a:xfrm>
        </p:grpSpPr>
        <p:sp>
          <p:nvSpPr>
            <p:cNvPr id="2058" name="Text Box 5"/>
            <p:cNvSpPr txBox="1">
              <a:spLocks noChangeArrowheads="1"/>
            </p:cNvSpPr>
            <p:nvPr/>
          </p:nvSpPr>
          <p:spPr bwMode="auto">
            <a:xfrm>
              <a:off x="331" y="1847"/>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泵浦信号</a:t>
              </a:r>
            </a:p>
          </p:txBody>
        </p:sp>
        <p:sp>
          <p:nvSpPr>
            <p:cNvPr id="2059" name="Line 6"/>
            <p:cNvSpPr>
              <a:spLocks noChangeShapeType="1"/>
            </p:cNvSpPr>
            <p:nvPr/>
          </p:nvSpPr>
          <p:spPr bwMode="auto">
            <a:xfrm flipV="1">
              <a:off x="567" y="1661"/>
              <a:ext cx="317" cy="181"/>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2055" name="Text Box 9"/>
          <p:cNvSpPr txBox="1">
            <a:spLocks noChangeArrowheads="1"/>
          </p:cNvSpPr>
          <p:nvPr/>
        </p:nvSpPr>
        <p:spPr bwMode="auto">
          <a:xfrm>
            <a:off x="557606" y="3345586"/>
            <a:ext cx="5256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dirty="0"/>
              <a:t>二极管和</a:t>
            </a:r>
            <a:r>
              <a:rPr lang="en-US" altLang="zh-CN" sz="2000" dirty="0"/>
              <a:t>BJT</a:t>
            </a:r>
            <a:r>
              <a:rPr lang="zh-CN" altLang="en-US" sz="2000" dirty="0"/>
              <a:t>具有指数型的传输特性：</a:t>
            </a:r>
          </a:p>
        </p:txBody>
      </p:sp>
      <p:sp>
        <p:nvSpPr>
          <p:cNvPr id="2056" name="Text Box 11"/>
          <p:cNvSpPr txBox="1">
            <a:spLocks noChangeArrowheads="1"/>
          </p:cNvSpPr>
          <p:nvPr/>
        </p:nvSpPr>
        <p:spPr bwMode="auto">
          <a:xfrm>
            <a:off x="539750" y="4275135"/>
            <a:ext cx="5113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dirty="0"/>
              <a:t>MESFET</a:t>
            </a:r>
            <a:r>
              <a:rPr lang="zh-CN" altLang="en-US" sz="2000" dirty="0"/>
              <a:t>的传递特性可近似为二次曲线：</a:t>
            </a:r>
          </a:p>
        </p:txBody>
      </p:sp>
      <p:graphicFrame>
        <p:nvGraphicFramePr>
          <p:cNvPr id="2051" name="Object 17"/>
          <p:cNvGraphicFramePr>
            <a:graphicFrameLocks noGrp="1" noChangeAspect="1"/>
          </p:cNvGraphicFramePr>
          <p:nvPr>
            <p:ph sz="half" idx="1"/>
          </p:nvPr>
        </p:nvGraphicFramePr>
        <p:xfrm>
          <a:off x="3962400" y="3715776"/>
          <a:ext cx="2089150" cy="528637"/>
        </p:xfrm>
        <a:graphic>
          <a:graphicData uri="http://schemas.openxmlformats.org/presentationml/2006/ole">
            <mc:AlternateContent xmlns:mc="http://schemas.openxmlformats.org/markup-compatibility/2006">
              <mc:Choice xmlns:v="urn:schemas-microsoft-com:vml" Requires="v">
                <p:oleObj spid="_x0000_s143402" name="公式" r:id="rId7" imgW="1002960" imgH="253800" progId="Equation.3">
                  <p:embed/>
                </p:oleObj>
              </mc:Choice>
              <mc:Fallback>
                <p:oleObj name="公式" r:id="rId7" imgW="1002960" imgH="253800" progId="Equation.3">
                  <p:embed/>
                  <p:pic>
                    <p:nvPicPr>
                      <p:cNvPr id="205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715776"/>
                        <a:ext cx="2089150"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2731687" y="1287897"/>
            <a:ext cx="2667000" cy="18113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78012" y="3044594"/>
            <a:ext cx="1752600" cy="461665"/>
          </a:xfrm>
          <a:prstGeom prst="rect">
            <a:avLst/>
          </a:prstGeom>
          <a:noFill/>
        </p:spPr>
        <p:txBody>
          <a:bodyPr wrap="square" rtlCol="0">
            <a:spAutoFit/>
          </a:bodyPr>
          <a:lstStyle/>
          <a:p>
            <a:r>
              <a:rPr lang="zh-CN" altLang="en-US" sz="2400" b="1" dirty="0">
                <a:solidFill>
                  <a:srgbClr val="FF0000"/>
                </a:solidFill>
              </a:rPr>
              <a:t>非线性电路</a:t>
            </a:r>
          </a:p>
        </p:txBody>
      </p:sp>
      <p:cxnSp>
        <p:nvCxnSpPr>
          <p:cNvPr id="6" name="直接箭头连接符 5"/>
          <p:cNvCxnSpPr/>
          <p:nvPr/>
        </p:nvCxnSpPr>
        <p:spPr>
          <a:xfrm flipH="1" flipV="1">
            <a:off x="5039912" y="2726371"/>
            <a:ext cx="609600" cy="3427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nvGraphicFramePr>
        <p:xfrm>
          <a:off x="5311776" y="1095327"/>
          <a:ext cx="3539323" cy="2354112"/>
        </p:xfrm>
        <a:graphic>
          <a:graphicData uri="http://schemas.openxmlformats.org/presentationml/2006/ole">
            <mc:AlternateContent xmlns:mc="http://schemas.openxmlformats.org/markup-compatibility/2006">
              <mc:Choice xmlns:v="urn:schemas-microsoft-com:vml" Requires="v">
                <p:oleObj spid="_x0000_s143403" name="Visio" r:id="rId9" imgW="2933469" imgH="1949698" progId="Visio.Drawing.11">
                  <p:embed/>
                </p:oleObj>
              </mc:Choice>
              <mc:Fallback>
                <p:oleObj name="Visio" r:id="rId9" imgW="2933469" imgH="1949698" progId="Visio.Drawing.11">
                  <p:embed/>
                  <p:pic>
                    <p:nvPicPr>
                      <p:cNvPr id="15" name="Object 13"/>
                      <p:cNvPicPr>
                        <a:picLocks noChangeAspect="1" noChangeArrowheads="1"/>
                      </p:cNvPicPr>
                      <p:nvPr/>
                    </p:nvPicPr>
                    <p:blipFill>
                      <a:blip r:embed="rId10"/>
                      <a:srcRect/>
                      <a:stretch>
                        <a:fillRect/>
                      </a:stretch>
                    </p:blipFill>
                    <p:spPr bwMode="auto">
                      <a:xfrm>
                        <a:off x="5311776" y="1095327"/>
                        <a:ext cx="3539323" cy="2354112"/>
                      </a:xfrm>
                      <a:prstGeom prst="rect">
                        <a:avLst/>
                      </a:prstGeom>
                      <a:noFill/>
                      <a:ln>
                        <a:noFill/>
                      </a:ln>
                      <a:effectLst/>
                    </p:spPr>
                  </p:pic>
                </p:oleObj>
              </mc:Fallback>
            </mc:AlternateContent>
          </a:graphicData>
        </a:graphic>
      </p:graphicFrame>
      <p:sp>
        <p:nvSpPr>
          <p:cNvPr id="16" name="Text Box 8"/>
          <p:cNvSpPr txBox="1">
            <a:spLocks noChangeArrowheads="1"/>
          </p:cNvSpPr>
          <p:nvPr/>
        </p:nvSpPr>
        <p:spPr bwMode="auto">
          <a:xfrm>
            <a:off x="381000" y="5243907"/>
            <a:ext cx="8424862" cy="143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ts val="3600"/>
              </a:lnSpc>
            </a:pPr>
            <a:r>
              <a:rPr lang="zh-CN" altLang="en-US" sz="2000" dirty="0"/>
              <a:t>       </a:t>
            </a:r>
            <a:r>
              <a:rPr lang="zh-CN" altLang="en-US" sz="2400" dirty="0"/>
              <a:t>混频器是利用器件的非线性特征来实现的，可采用二极管、晶体管和场效应管，其中</a:t>
            </a:r>
            <a:r>
              <a:rPr lang="en-US" altLang="zh-CN" sz="2400" dirty="0"/>
              <a:t>BJT</a:t>
            </a:r>
            <a:r>
              <a:rPr lang="zh-CN" altLang="en-US" sz="2400" dirty="0"/>
              <a:t>和</a:t>
            </a:r>
            <a:r>
              <a:rPr lang="en-US" altLang="zh-CN" sz="2400" dirty="0"/>
              <a:t>MESFET</a:t>
            </a:r>
            <a:r>
              <a:rPr lang="zh-CN" altLang="en-US" sz="2400" dirty="0"/>
              <a:t>设计的混频器具有低噪声、高效率的特征。</a:t>
            </a:r>
          </a:p>
        </p:txBody>
      </p:sp>
      <p:sp>
        <p:nvSpPr>
          <p:cNvPr id="18" name="文本框 17"/>
          <p:cNvSpPr txBox="1"/>
          <p:nvPr/>
        </p:nvSpPr>
        <p:spPr>
          <a:xfrm>
            <a:off x="6705600" y="4760591"/>
            <a:ext cx="2362200" cy="400110"/>
          </a:xfrm>
          <a:prstGeom prst="rect">
            <a:avLst/>
          </a:prstGeom>
          <a:noFill/>
        </p:spPr>
        <p:txBody>
          <a:bodyPr wrap="square" rtlCol="0">
            <a:spAutoFit/>
          </a:bodyPr>
          <a:lstStyle/>
          <a:p>
            <a:r>
              <a:rPr lang="zh-CN" altLang="en-US" sz="2000" b="1" dirty="0">
                <a:solidFill>
                  <a:srgbClr val="0000CC"/>
                </a:solidFill>
              </a:rPr>
              <a:t>具有平方律特性</a:t>
            </a:r>
          </a:p>
        </p:txBody>
      </p:sp>
    </p:spTree>
    <p:extLst>
      <p:ext uri="{BB962C8B-B14F-4D97-AF65-F5344CB8AC3E}">
        <p14:creationId xmlns:p14="http://schemas.microsoft.com/office/powerpoint/2010/main" val="37432711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1000"/>
                                        <p:tgtEl>
                                          <p:spTgt spid="16"/>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75481" y="6349"/>
            <a:ext cx="7793038"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混频器参数定义</a:t>
            </a:r>
          </a:p>
        </p:txBody>
      </p:sp>
      <p:sp>
        <p:nvSpPr>
          <p:cNvPr id="399363" name="Rectangle 3"/>
          <p:cNvSpPr>
            <a:spLocks noGrp="1" noChangeArrowheads="1"/>
          </p:cNvSpPr>
          <p:nvPr>
            <p:ph type="body" sz="half" idx="1"/>
          </p:nvPr>
        </p:nvSpPr>
        <p:spPr>
          <a:xfrm>
            <a:off x="1042988" y="1125538"/>
            <a:ext cx="7110412" cy="504825"/>
          </a:xfrm>
        </p:spPr>
        <p:txBody>
          <a:bodyPr/>
          <a:lstStyle/>
          <a:p>
            <a:pPr>
              <a:buFont typeface="Wingdings" panose="05000000000000000000" pitchFamily="2" charset="2"/>
              <a:buChar char="Ø"/>
            </a:pPr>
            <a:r>
              <a:rPr lang="zh-CN" altLang="en-US" sz="2800" b="1" dirty="0">
                <a:solidFill>
                  <a:srgbClr val="0000CC"/>
                </a:solidFill>
              </a:rPr>
              <a:t>射频、中频功率间的变频损耗或增益；</a:t>
            </a:r>
          </a:p>
          <a:p>
            <a:pPr>
              <a:buFont typeface="Wingdings" panose="05000000000000000000" pitchFamily="2" charset="2"/>
              <a:buNone/>
            </a:pPr>
            <a:endParaRPr lang="zh-CN" altLang="en-US" sz="2800" b="1" dirty="0"/>
          </a:p>
        </p:txBody>
      </p:sp>
      <p:graphicFrame>
        <p:nvGraphicFramePr>
          <p:cNvPr id="399364" name="Object 4"/>
          <p:cNvGraphicFramePr>
            <a:graphicFrameLocks noGrp="1" noChangeAspect="1"/>
          </p:cNvGraphicFramePr>
          <p:nvPr>
            <p:ph sz="quarter" idx="2"/>
          </p:nvPr>
        </p:nvGraphicFramePr>
        <p:xfrm>
          <a:off x="1294469" y="1652985"/>
          <a:ext cx="7667823" cy="966787"/>
        </p:xfrm>
        <a:graphic>
          <a:graphicData uri="http://schemas.openxmlformats.org/presentationml/2006/ole">
            <mc:AlternateContent xmlns:mc="http://schemas.openxmlformats.org/markup-compatibility/2006">
              <mc:Choice xmlns:v="urn:schemas-microsoft-com:vml" Requires="v">
                <p:oleObj spid="_x0000_s127041" name="公式" r:id="rId3" imgW="3822480" imgH="482400" progId="Equation.3">
                  <p:embed/>
                </p:oleObj>
              </mc:Choice>
              <mc:Fallback>
                <p:oleObj name="公式" r:id="rId3" imgW="3822480" imgH="482400" progId="Equation.3">
                  <p:embed/>
                  <p:pic>
                    <p:nvPicPr>
                      <p:cNvPr id="399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469" y="1652985"/>
                        <a:ext cx="7667823" cy="966787"/>
                      </a:xfrm>
                      <a:prstGeom prst="rect">
                        <a:avLst/>
                      </a:prstGeom>
                      <a:noFill/>
                      <a:ln>
                        <a:noFill/>
                      </a:ln>
                      <a:effectLst/>
                    </p:spPr>
                  </p:pic>
                </p:oleObj>
              </mc:Fallback>
            </mc:AlternateContent>
          </a:graphicData>
        </a:graphic>
      </p:graphicFrame>
      <p:sp>
        <p:nvSpPr>
          <p:cNvPr id="399368" name="Rectangle 8"/>
          <p:cNvSpPr>
            <a:spLocks noChangeArrowheads="1"/>
          </p:cNvSpPr>
          <p:nvPr/>
        </p:nvSpPr>
        <p:spPr bwMode="auto">
          <a:xfrm>
            <a:off x="1265161" y="2685652"/>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chemeClr val="folHlink"/>
              </a:buClr>
              <a:buSzPct val="60000"/>
              <a:buFont typeface="Wingdings" panose="05000000000000000000" pitchFamily="2" charset="2"/>
              <a:buNone/>
            </a:pPr>
            <a:r>
              <a:rPr lang="zh-CN" altLang="en-US" sz="2400" b="0" dirty="0"/>
              <a:t>通常，对于</a:t>
            </a:r>
            <a:r>
              <a:rPr lang="en-US" altLang="zh-CN" sz="2400" b="0" dirty="0"/>
              <a:t>BJT</a:t>
            </a:r>
            <a:r>
              <a:rPr lang="zh-CN" altLang="en-US" sz="2400" b="0" dirty="0"/>
              <a:t>或</a:t>
            </a:r>
            <a:r>
              <a:rPr lang="en-US" altLang="zh-CN" sz="2400" b="0" dirty="0"/>
              <a:t>FET</a:t>
            </a:r>
            <a:r>
              <a:rPr lang="zh-CN" altLang="en-US" sz="2400" b="0" dirty="0"/>
              <a:t>，常用变频增益。</a:t>
            </a:r>
          </a:p>
          <a:p>
            <a:pPr algn="l">
              <a:spcBef>
                <a:spcPct val="20000"/>
              </a:spcBef>
              <a:buClr>
                <a:schemeClr val="folHlink"/>
              </a:buClr>
              <a:buSzPct val="60000"/>
              <a:buFont typeface="Wingdings" panose="05000000000000000000" pitchFamily="2" charset="2"/>
              <a:buNone/>
            </a:pPr>
            <a:endParaRPr lang="zh-CN" altLang="en-US" b="0" dirty="0"/>
          </a:p>
        </p:txBody>
      </p:sp>
      <p:sp>
        <p:nvSpPr>
          <p:cNvPr id="399369" name="Rectangle 9"/>
          <p:cNvSpPr>
            <a:spLocks noChangeArrowheads="1"/>
          </p:cNvSpPr>
          <p:nvPr/>
        </p:nvSpPr>
        <p:spPr bwMode="auto">
          <a:xfrm>
            <a:off x="1072296" y="3291283"/>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CC"/>
              </a:buClr>
              <a:buSzPct val="100000"/>
              <a:buFont typeface="Wingdings" panose="05000000000000000000" pitchFamily="2" charset="2"/>
              <a:buChar char="Ø"/>
            </a:pPr>
            <a:r>
              <a:rPr lang="zh-CN" altLang="en-US" dirty="0">
                <a:solidFill>
                  <a:srgbClr val="0000CC"/>
                </a:solidFill>
                <a:cs typeface="Times New Roman" panose="02020603050405020304" pitchFamily="18" charset="0"/>
              </a:rPr>
              <a:t>噪声系数</a:t>
            </a:r>
            <a:r>
              <a:rPr lang="en-US" altLang="zh-CN" dirty="0">
                <a:solidFill>
                  <a:srgbClr val="0000CC"/>
                </a:solidFill>
                <a:cs typeface="Times New Roman" panose="02020603050405020304" pitchFamily="18" charset="0"/>
              </a:rPr>
              <a:t>F</a:t>
            </a:r>
            <a:r>
              <a:rPr lang="zh-CN" altLang="en-US" dirty="0">
                <a:solidFill>
                  <a:srgbClr val="0000CC"/>
                </a:solidFill>
                <a:latin typeface="+mn-lt"/>
                <a:ea typeface="+mn-ea"/>
              </a:rPr>
              <a:t>；</a:t>
            </a:r>
          </a:p>
          <a:p>
            <a:pPr algn="l">
              <a:spcBef>
                <a:spcPct val="20000"/>
              </a:spcBef>
              <a:buClr>
                <a:schemeClr val="folHlink"/>
              </a:buClr>
              <a:buSzPct val="60000"/>
              <a:buFont typeface="Wingdings" panose="05000000000000000000" pitchFamily="2" charset="2"/>
              <a:buNone/>
            </a:pPr>
            <a:endParaRPr lang="zh-CN" altLang="en-US" sz="2400" dirty="0">
              <a:solidFill>
                <a:srgbClr val="0000CC"/>
              </a:solidFill>
              <a:latin typeface="Tahoma" panose="020B0604030504040204" pitchFamily="34" charset="0"/>
            </a:endParaRPr>
          </a:p>
        </p:txBody>
      </p:sp>
      <p:sp>
        <p:nvSpPr>
          <p:cNvPr id="399379" name="Text Box 19"/>
          <p:cNvSpPr txBox="1">
            <a:spLocks noChangeArrowheads="1"/>
          </p:cNvSpPr>
          <p:nvPr/>
        </p:nvSpPr>
        <p:spPr bwMode="auto">
          <a:xfrm>
            <a:off x="1461255" y="3971925"/>
            <a:ext cx="73342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en-US" altLang="zh-CN" sz="2400" b="0" dirty="0"/>
              <a:t>FET</a:t>
            </a:r>
            <a:r>
              <a:rPr lang="zh-CN" altLang="en-US" sz="2400" b="0" dirty="0"/>
              <a:t>的噪声系数比</a:t>
            </a:r>
            <a:r>
              <a:rPr lang="en-US" altLang="zh-CN" sz="2400" b="0" dirty="0"/>
              <a:t>BJT</a:t>
            </a:r>
            <a:r>
              <a:rPr lang="zh-CN" altLang="en-US" sz="2400" b="0" dirty="0"/>
              <a:t>低，</a:t>
            </a:r>
            <a:r>
              <a:rPr lang="en-US" altLang="zh-CN" sz="2400" b="0" dirty="0"/>
              <a:t>BJT</a:t>
            </a:r>
            <a:r>
              <a:rPr lang="zh-CN" altLang="en-US" sz="2400" b="0" dirty="0"/>
              <a:t>混频器常应用于需要高变频效率和低偏置电压的场合。</a:t>
            </a:r>
          </a:p>
        </p:txBody>
      </p:sp>
      <p:sp>
        <p:nvSpPr>
          <p:cNvPr id="19" name="Rectangle 3"/>
          <p:cNvSpPr txBox="1">
            <a:spLocks noChangeArrowheads="1"/>
          </p:cNvSpPr>
          <p:nvPr/>
        </p:nvSpPr>
        <p:spPr bwMode="auto">
          <a:xfrm>
            <a:off x="1072296" y="5029200"/>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b="1" kern="0" dirty="0">
                <a:solidFill>
                  <a:srgbClr val="0000CC"/>
                </a:solidFill>
              </a:rPr>
              <a:t>本振信号与射频端口之间的隔离度；</a:t>
            </a:r>
          </a:p>
        </p:txBody>
      </p:sp>
      <p:sp>
        <p:nvSpPr>
          <p:cNvPr id="12" name="Rectangle 3">
            <a:extLst>
              <a:ext uri="{FF2B5EF4-FFF2-40B4-BE49-F238E27FC236}">
                <a16:creationId xmlns:a16="http://schemas.microsoft.com/office/drawing/2014/main" id="{055E58FF-91FE-4196-82A3-C463B075E07E}"/>
              </a:ext>
            </a:extLst>
          </p:cNvPr>
          <p:cNvSpPr txBox="1">
            <a:spLocks noChangeArrowheads="1"/>
          </p:cNvSpPr>
          <p:nvPr/>
        </p:nvSpPr>
        <p:spPr bwMode="auto">
          <a:xfrm>
            <a:off x="1294469" y="5732462"/>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None/>
            </a:pPr>
            <a:r>
              <a:rPr lang="en-US" altLang="zh-CN" sz="2800" b="1" kern="0" dirty="0">
                <a:latin typeface="Times New Roman" panose="02020603050405020304" pitchFamily="18" charset="0"/>
              </a:rPr>
              <a:t>LO</a:t>
            </a:r>
            <a:r>
              <a:rPr lang="zh-CN" altLang="en-US" sz="2800" b="1" kern="0" dirty="0">
                <a:latin typeface="Times New Roman" panose="02020603050405020304" pitchFamily="18" charset="0"/>
              </a:rPr>
              <a:t>与</a:t>
            </a:r>
            <a:r>
              <a:rPr lang="en-US" altLang="zh-CN" sz="2800" b="1" kern="0" dirty="0">
                <a:latin typeface="Times New Roman" panose="02020603050405020304" pitchFamily="18" charset="0"/>
              </a:rPr>
              <a:t>RF</a:t>
            </a:r>
            <a:r>
              <a:rPr lang="zh-CN" altLang="en-US" sz="2800" b="1" kern="0" dirty="0">
                <a:latin typeface="Times New Roman" panose="02020603050405020304" pitchFamily="18" charset="0"/>
              </a:rPr>
              <a:t>、</a:t>
            </a:r>
            <a:r>
              <a:rPr lang="en-US" altLang="zh-CN" sz="2800" b="1" kern="0" dirty="0">
                <a:latin typeface="Times New Roman" panose="02020603050405020304" pitchFamily="18" charset="0"/>
              </a:rPr>
              <a:t>LO</a:t>
            </a:r>
            <a:r>
              <a:rPr lang="zh-CN" altLang="en-US" sz="2800" b="1" kern="0" dirty="0">
                <a:latin typeface="Times New Roman" panose="02020603050405020304" pitchFamily="18" charset="0"/>
              </a:rPr>
              <a:t>与</a:t>
            </a:r>
            <a:r>
              <a:rPr lang="en-US" altLang="zh-CN" sz="2800" b="1" kern="0" dirty="0">
                <a:latin typeface="Times New Roman" panose="02020603050405020304" pitchFamily="18" charset="0"/>
              </a:rPr>
              <a:t>IF</a:t>
            </a:r>
            <a:r>
              <a:rPr lang="zh-CN" altLang="en-US" sz="2800" b="1" kern="0" dirty="0">
                <a:latin typeface="Times New Roman" panose="02020603050405020304" pitchFamily="18" charset="0"/>
              </a:rPr>
              <a:t>、</a:t>
            </a:r>
            <a:r>
              <a:rPr lang="en-US" altLang="zh-CN" sz="2800" b="1" kern="0" dirty="0">
                <a:latin typeface="Times New Roman" panose="02020603050405020304" pitchFamily="18" charset="0"/>
              </a:rPr>
              <a:t>RF</a:t>
            </a:r>
            <a:r>
              <a:rPr lang="zh-CN" altLang="en-US" sz="2800" b="1" kern="0" dirty="0">
                <a:latin typeface="Times New Roman" panose="02020603050405020304" pitchFamily="18" charset="0"/>
              </a:rPr>
              <a:t>与</a:t>
            </a:r>
            <a:r>
              <a:rPr lang="en-US" altLang="zh-CN" sz="2800" b="1" kern="0" dirty="0">
                <a:latin typeface="Times New Roman" panose="02020603050405020304" pitchFamily="18" charset="0"/>
              </a:rPr>
              <a:t>IF</a:t>
            </a:r>
            <a:r>
              <a:rPr lang="zh-CN" altLang="en-US" sz="2800" b="1" kern="0" dirty="0">
                <a:latin typeface="Times New Roman" panose="02020603050405020304" pitchFamily="18" charset="0"/>
              </a:rPr>
              <a:t>之间的隔离</a:t>
            </a:r>
            <a:r>
              <a:rPr lang="en-US" altLang="zh-CN" sz="2800" b="1" kern="0" dirty="0">
                <a:latin typeface="Times New Roman" panose="02020603050405020304" pitchFamily="18" charset="0"/>
              </a:rPr>
              <a:t>;</a:t>
            </a:r>
          </a:p>
        </p:txBody>
      </p:sp>
    </p:spTree>
    <p:extLst>
      <p:ext uri="{BB962C8B-B14F-4D97-AF65-F5344CB8AC3E}">
        <p14:creationId xmlns:p14="http://schemas.microsoft.com/office/powerpoint/2010/main" val="787572870"/>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621985" y="609600"/>
            <a:ext cx="768381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Clr>
                <a:srgbClr val="0000CC"/>
              </a:buClr>
              <a:buSzPct val="100000"/>
              <a:buFont typeface="Wingdings" panose="05000000000000000000" pitchFamily="2" charset="2"/>
              <a:buChar char="Ø"/>
            </a:pPr>
            <a:r>
              <a:rPr lang="zh-CN" altLang="en-US" dirty="0">
                <a:solidFill>
                  <a:srgbClr val="0000CC"/>
                </a:solidFill>
                <a:latin typeface="+mn-lt"/>
                <a:ea typeface="+mn-ea"/>
              </a:rPr>
              <a:t>非线性，通常用变频压缩和交调失真来描述；</a:t>
            </a:r>
          </a:p>
        </p:txBody>
      </p:sp>
      <p:pic>
        <p:nvPicPr>
          <p:cNvPr id="402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162" y="1213777"/>
            <a:ext cx="57562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9"/>
          <p:cNvGrpSpPr>
            <a:grpSpLocks/>
          </p:cNvGrpSpPr>
          <p:nvPr/>
        </p:nvGrpSpPr>
        <p:grpSpPr bwMode="auto">
          <a:xfrm>
            <a:off x="7092950" y="1718307"/>
            <a:ext cx="1595438" cy="1044575"/>
            <a:chOff x="4468" y="1480"/>
            <a:chExt cx="1005" cy="658"/>
          </a:xfrm>
        </p:grpSpPr>
        <p:pic>
          <p:nvPicPr>
            <p:cNvPr id="1332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r="9450"/>
            <a:stretch>
              <a:fillRect/>
            </a:stretch>
          </p:blipFill>
          <p:spPr bwMode="auto">
            <a:xfrm>
              <a:off x="4604" y="1706"/>
              <a:ext cx="8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21" name="Text Box 7"/>
            <p:cNvSpPr txBox="1">
              <a:spLocks noChangeArrowheads="1"/>
            </p:cNvSpPr>
            <p:nvPr/>
          </p:nvSpPr>
          <p:spPr bwMode="auto">
            <a:xfrm>
              <a:off x="4468" y="148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会产生</a:t>
              </a:r>
            </a:p>
          </p:txBody>
        </p:sp>
        <p:sp>
          <p:nvSpPr>
            <p:cNvPr id="13322" name="Text Box 8"/>
            <p:cNvSpPr txBox="1">
              <a:spLocks noChangeArrowheads="1"/>
            </p:cNvSpPr>
            <p:nvPr/>
          </p:nvSpPr>
          <p:spPr bwMode="auto">
            <a:xfrm>
              <a:off x="4558" y="188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频谱分量</a:t>
              </a:r>
            </a:p>
          </p:txBody>
        </p:sp>
      </p:grpSp>
      <p:sp>
        <p:nvSpPr>
          <p:cNvPr id="402442" name="Rectangle 10"/>
          <p:cNvSpPr>
            <a:spLocks noChangeArrowheads="1"/>
          </p:cNvSpPr>
          <p:nvPr/>
        </p:nvSpPr>
        <p:spPr bwMode="auto">
          <a:xfrm>
            <a:off x="615949" y="4762777"/>
            <a:ext cx="8299451" cy="91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lnSpc>
                <a:spcPts val="4400"/>
              </a:lnSpc>
              <a:spcBef>
                <a:spcPct val="20000"/>
              </a:spcBef>
              <a:buClr>
                <a:srgbClr val="0000CC"/>
              </a:buClr>
              <a:buSzPct val="100000"/>
              <a:buFont typeface="Wingdings" panose="05000000000000000000" pitchFamily="2" charset="2"/>
              <a:buChar char="Ø"/>
            </a:pPr>
            <a:r>
              <a:rPr lang="zh-CN" altLang="en-US" dirty="0">
                <a:solidFill>
                  <a:srgbClr val="0000CC"/>
                </a:solidFill>
                <a:latin typeface="Tahoma" panose="020B0604030504040204" pitchFamily="34" charset="0"/>
              </a:rPr>
              <a:t>谐波交调失真、射频和中频端口之间的隔离度、动态范围等；</a:t>
            </a:r>
          </a:p>
        </p:txBody>
      </p:sp>
    </p:spTree>
    <p:extLst>
      <p:ext uri="{BB962C8B-B14F-4D97-AF65-F5344CB8AC3E}">
        <p14:creationId xmlns:p14="http://schemas.microsoft.com/office/powerpoint/2010/main" val="17722399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1000" fill="hold"/>
                                        <p:tgtEl>
                                          <p:spTgt spid="40243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02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Effect transition="in" filter="blinds(horizontal)">
                                      <p:cBhvr>
                                        <p:cTn id="13" dur="1000"/>
                                        <p:tgtEl>
                                          <p:spTgt spid="4024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ppt_x"/>
                                          </p:val>
                                        </p:tav>
                                        <p:tav tm="100000">
                                          <p:val>
                                            <p:strVal val="#ppt_x"/>
                                          </p:val>
                                        </p:tav>
                                      </p:tavLst>
                                    </p:anim>
                                    <p:anim calcmode="lin" valueType="num">
                                      <p:cBhvr additive="base">
                                        <p:cTn id="1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02442">
                                            <p:txEl>
                                              <p:pRg st="0" end="0"/>
                                            </p:txEl>
                                          </p:spTgt>
                                        </p:tgtEl>
                                        <p:attrNameLst>
                                          <p:attrName>style.visibility</p:attrName>
                                        </p:attrNameLst>
                                      </p:cBhvr>
                                      <p:to>
                                        <p:strVal val="visible"/>
                                      </p:to>
                                    </p:set>
                                    <p:anim calcmode="lin" valueType="num">
                                      <p:cBhvr additive="base">
                                        <p:cTn id="24" dur="1000" fill="hold"/>
                                        <p:tgtEl>
                                          <p:spTgt spid="402442">
                                            <p:txEl>
                                              <p:pRg st="0" end="0"/>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4024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315416"/>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本振频率选择</a:t>
            </a:r>
          </a:p>
        </p:txBody>
      </p:sp>
      <p:sp>
        <p:nvSpPr>
          <p:cNvPr id="2" name="文本框 1"/>
          <p:cNvSpPr txBox="1"/>
          <p:nvPr/>
        </p:nvSpPr>
        <p:spPr>
          <a:xfrm>
            <a:off x="381000" y="762000"/>
            <a:ext cx="8579400" cy="1938992"/>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cs typeface="Times New Roman" panose="02020603050405020304" pitchFamily="18" charset="0"/>
              </a:rPr>
              <a:t>已知一射频信道的中心频率为</a:t>
            </a:r>
            <a:r>
              <a:rPr lang="en-US" altLang="zh-CN" sz="2400" b="1" dirty="0">
                <a:solidFill>
                  <a:srgbClr val="0000CC"/>
                </a:solidFill>
                <a:latin typeface="Times New Roman" panose="02020603050405020304" pitchFamily="18" charset="0"/>
                <a:cs typeface="Times New Roman" panose="02020603050405020304" pitchFamily="18" charset="0"/>
              </a:rPr>
              <a:t>1.89GHz</a:t>
            </a:r>
            <a:r>
              <a:rPr lang="zh-CN" altLang="en-US" sz="2400" b="1" dirty="0">
                <a:solidFill>
                  <a:srgbClr val="0000CC"/>
                </a:solidFill>
                <a:latin typeface="Times New Roman" panose="02020603050405020304" pitchFamily="18" charset="0"/>
                <a:cs typeface="Times New Roman" panose="02020603050405020304" pitchFamily="18" charset="0"/>
              </a:rPr>
              <a:t>，带宽为</a:t>
            </a:r>
            <a:r>
              <a:rPr lang="en-US" altLang="zh-CN" sz="2400" b="1" dirty="0">
                <a:solidFill>
                  <a:srgbClr val="0000CC"/>
                </a:solidFill>
                <a:latin typeface="Times New Roman" panose="02020603050405020304" pitchFamily="18" charset="0"/>
                <a:cs typeface="Times New Roman" panose="02020603050405020304" pitchFamily="18" charset="0"/>
              </a:rPr>
              <a:t>20MHz</a:t>
            </a:r>
            <a:r>
              <a:rPr lang="zh-CN" altLang="en-US" sz="2400" b="1" dirty="0">
                <a:solidFill>
                  <a:srgbClr val="0000CC"/>
                </a:solidFill>
                <a:latin typeface="Times New Roman" panose="02020603050405020304" pitchFamily="18" charset="0"/>
                <a:cs typeface="Times New Roman" panose="02020603050405020304" pitchFamily="18" charset="0"/>
              </a:rPr>
              <a:t>，需要下变频为</a:t>
            </a:r>
            <a:r>
              <a:rPr lang="en-US" altLang="zh-CN" sz="2400" b="1" dirty="0">
                <a:solidFill>
                  <a:srgbClr val="0000CC"/>
                </a:solidFill>
                <a:latin typeface="Times New Roman" panose="02020603050405020304" pitchFamily="18" charset="0"/>
                <a:cs typeface="Times New Roman" panose="02020603050405020304" pitchFamily="18" charset="0"/>
              </a:rPr>
              <a:t>200MHz</a:t>
            </a:r>
            <a:r>
              <a:rPr lang="zh-CN" altLang="en-US" sz="2400" b="1" dirty="0">
                <a:solidFill>
                  <a:srgbClr val="0000CC"/>
                </a:solidFill>
                <a:latin typeface="Times New Roman" panose="02020603050405020304" pitchFamily="18" charset="0"/>
                <a:cs typeface="Times New Roman" panose="02020603050405020304" pitchFamily="18" charset="0"/>
              </a:rPr>
              <a:t>中的中频。请选择合适的本振频率</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LO</a:t>
            </a:r>
            <a:r>
              <a:rPr lang="zh-CN" altLang="en-US" sz="2400" b="1" dirty="0">
                <a:solidFill>
                  <a:srgbClr val="0000CC"/>
                </a:solidFill>
                <a:latin typeface="Times New Roman" panose="02020603050405020304" pitchFamily="18" charset="0"/>
                <a:cs typeface="Times New Roman" panose="02020603050405020304" pitchFamily="18" charset="0"/>
              </a:rPr>
              <a:t>。确定能够滤出该射频信道和相应中频信道的带通滤波器的品质因数。</a:t>
            </a:r>
            <a:r>
              <a:rPr lang="en-US" altLang="zh-CN" sz="2400" b="1" i="1" dirty="0">
                <a:solidFill>
                  <a:srgbClr val="0000CC"/>
                </a:solidFill>
                <a:latin typeface="Times New Roman" panose="02020603050405020304" pitchFamily="18" charset="0"/>
                <a:cs typeface="Times New Roman" panose="02020603050405020304" pitchFamily="18" charset="0"/>
              </a:rPr>
              <a:t>Q</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BW</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69277" y="2593098"/>
            <a:ext cx="8462169" cy="4247317"/>
          </a:xfrm>
          <a:prstGeom prst="rect">
            <a:avLst/>
          </a:prstGeom>
          <a:noFill/>
        </p:spPr>
        <p:txBody>
          <a:bodyPr wrap="square" rtlCol="0">
            <a:spAutoFit/>
          </a:bodyPr>
          <a:lstStyle/>
          <a:p>
            <a:pPr algn="just">
              <a:lnSpc>
                <a:spcPts val="3600"/>
              </a:lnSpc>
            </a:pPr>
            <a:r>
              <a:rPr lang="zh-CN" altLang="en-US" sz="2400" b="1" dirty="0">
                <a:latin typeface="Times New Roman" panose="02020603050405020304" pitchFamily="18" charset="0"/>
                <a:cs typeface="Times New Roman" panose="02020603050405020304" pitchFamily="18" charset="0"/>
              </a:rPr>
              <a:t>解：通过非线性器件将射频信号与本振信号混频后，根据</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zh-CN" altLang="en-US" sz="2400" b="1" dirty="0">
                <a:latin typeface="Times New Roman" panose="02020603050405020304" pitchFamily="18" charset="0"/>
                <a:cs typeface="Times New Roman" panose="02020603050405020304" pitchFamily="18" charset="0"/>
              </a:rPr>
              <a:t>和</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的相对大小，我们可以得到</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err="1">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或</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en-US" altLang="zh-CN" sz="2400" b="1" dirty="0" err="1">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zh-CN" altLang="en-US" sz="2400" b="1" dirty="0">
                <a:latin typeface="Times New Roman" panose="02020603050405020304" pitchFamily="18" charset="0"/>
                <a:cs typeface="Times New Roman" panose="02020603050405020304" pitchFamily="18" charset="0"/>
              </a:rPr>
              <a:t>的中频信号。因此，为了从</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产生</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的中频，我们可以采用</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=1.69GHz</a:t>
            </a:r>
            <a:r>
              <a:rPr lang="zh-CN" altLang="en-US" sz="2400" b="1" dirty="0">
                <a:latin typeface="Times New Roman" panose="02020603050405020304" pitchFamily="18" charset="0"/>
                <a:cs typeface="Times New Roman" panose="02020603050405020304" pitchFamily="18" charset="0"/>
              </a:rPr>
              <a:t>或</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=2.09GHz</a:t>
            </a:r>
            <a:r>
              <a:rPr lang="zh-CN" altLang="en-US" sz="2400" b="1" dirty="0">
                <a:latin typeface="Times New Roman" panose="02020603050405020304" pitchFamily="18" charset="0"/>
                <a:cs typeface="Times New Roman" panose="02020603050405020304" pitchFamily="18" charset="0"/>
              </a:rPr>
              <a:t>。这两种方案都是可行的，实际应用中也都常被采用。如果选择</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&gt;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，则称混频器为地本振注入（</a:t>
            </a:r>
            <a:r>
              <a:rPr lang="en-US" altLang="zh-CN" sz="2400" b="1" dirty="0">
                <a:solidFill>
                  <a:srgbClr val="FF0000"/>
                </a:solidFill>
                <a:latin typeface="Times New Roman" panose="02020603050405020304" pitchFamily="18" charset="0"/>
                <a:cs typeface="Times New Roman" panose="02020603050405020304" pitchFamily="18" charset="0"/>
              </a:rPr>
              <a:t>Low-side injection</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如果选择</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&lt;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，则称混频器为高本振注入（</a:t>
            </a:r>
            <a:r>
              <a:rPr lang="en-US" altLang="zh-CN" sz="2400" b="1" dirty="0">
                <a:solidFill>
                  <a:srgbClr val="FF0000"/>
                </a:solidFill>
                <a:latin typeface="Times New Roman" panose="02020603050405020304" pitchFamily="18" charset="0"/>
                <a:cs typeface="Times New Roman" panose="02020603050405020304" pitchFamily="18" charset="0"/>
              </a:rPr>
              <a:t>High-side injection</a:t>
            </a:r>
            <a:r>
              <a:rPr lang="zh-CN" altLang="en-US" sz="2400" b="1" dirty="0">
                <a:latin typeface="Times New Roman" panose="02020603050405020304" pitchFamily="18" charset="0"/>
                <a:cs typeface="Times New Roman" panose="02020603050405020304" pitchFamily="18" charset="0"/>
              </a:rPr>
              <a:t>）。由于本振信号频率越低则越容易产生和处理，所以前一种方案更常用。</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78714"/>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153400" cy="4525963"/>
          </a:xfrm>
        </p:spPr>
        <p:txBody>
          <a:bodyPr/>
          <a:lstStyle/>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因为在下变频信号之前，信号带宽为</a:t>
            </a:r>
            <a:r>
              <a:rPr lang="en-US" altLang="zh-CN" sz="2400" b="1" dirty="0">
                <a:latin typeface="Times New Roman" panose="02020603050405020304" pitchFamily="18" charset="0"/>
                <a:cs typeface="Times New Roman" panose="02020603050405020304" pitchFamily="18" charset="0"/>
              </a:rPr>
              <a:t>20MHz</a:t>
            </a:r>
            <a:r>
              <a:rPr lang="zh-CN" altLang="en-US" sz="2400" b="1" dirty="0">
                <a:latin typeface="Times New Roman" panose="02020603050405020304" pitchFamily="18" charset="0"/>
                <a:cs typeface="Times New Roman" panose="02020603050405020304" pitchFamily="18" charset="0"/>
              </a:rPr>
              <a:t>，中心频率为</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，所以，如果要滤除该信号，我们必须使用品质因数</a:t>
            </a:r>
            <a:r>
              <a:rPr lang="en-US" altLang="zh-CN" sz="2400" b="1" i="1" dirty="0">
                <a:solidFill>
                  <a:srgbClr val="FF0000"/>
                </a:solidFill>
                <a:latin typeface="Times New Roman" panose="02020603050405020304" pitchFamily="18" charset="0"/>
                <a:cs typeface="Times New Roman" panose="02020603050405020304" pitchFamily="18" charset="0"/>
              </a:rPr>
              <a:t>Q</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=94.5</a:t>
            </a:r>
            <a:r>
              <a:rPr lang="zh-CN" altLang="en-US" sz="2400" b="1" dirty="0">
                <a:latin typeface="Times New Roman" panose="02020603050405020304" pitchFamily="18" charset="0"/>
                <a:cs typeface="Times New Roman" panose="02020603050405020304" pitchFamily="18" charset="0"/>
              </a:rPr>
              <a:t>的滤波器。然而，下变频之后，信号的带宽没有变，但中心频率变为</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，所以，滤波器的品质因数只要为</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=10</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此例题表明，一旦使用混频器实现了对射频信号的下变频，则可大大降低对滤波器的技术指标要求</a:t>
            </a:r>
            <a:r>
              <a:rPr lang="zh-CN" altLang="en-US" sz="2800" b="1" dirty="0">
                <a:latin typeface="Times New Roman" panose="02020603050405020304" pitchFamily="18" charset="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808546607"/>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286000" y="219572"/>
            <a:ext cx="5003800" cy="790575"/>
          </a:xfrm>
        </p:spPr>
        <p:txBody>
          <a:bodyPr/>
          <a:lstStyle/>
          <a:p>
            <a:pPr eaLnBrk="1" hangingPunct="1"/>
            <a:r>
              <a:rPr lang="zh-CN" altLang="en-US" sz="4000" b="1" kern="1200" dirty="0">
                <a:solidFill>
                  <a:srgbClr val="381850"/>
                </a:solidFill>
                <a:latin typeface="微软雅黑" panose="020B0503020204020204" pitchFamily="34" charset="-122"/>
                <a:ea typeface="微软雅黑" panose="020B0503020204020204" pitchFamily="34" charset="-122"/>
              </a:rPr>
              <a:t>器件符号表示</a:t>
            </a:r>
          </a:p>
        </p:txBody>
      </p:sp>
      <p:pic>
        <p:nvPicPr>
          <p:cNvPr id="29699" name="Picture 2"/>
          <p:cNvPicPr>
            <a:picLocks noChangeAspect="1" noChangeArrowheads="1"/>
          </p:cNvPicPr>
          <p:nvPr/>
        </p:nvPicPr>
        <p:blipFill rotWithShape="1">
          <a:blip r:embed="rId2" cstate="print"/>
          <a:srcRect l="29050" t="36271" r="51918" b="48234"/>
          <a:stretch/>
        </p:blipFill>
        <p:spPr bwMode="auto">
          <a:xfrm>
            <a:off x="1236499" y="2209800"/>
            <a:ext cx="3069542" cy="1406089"/>
          </a:xfrm>
          <a:prstGeom prst="rect">
            <a:avLst/>
          </a:prstGeom>
          <a:noFill/>
          <a:ln w="9525" algn="ctr">
            <a:noFill/>
            <a:miter lim="800000"/>
            <a:headEnd/>
            <a:tailEnd/>
          </a:ln>
        </p:spPr>
      </p:pic>
      <p:sp>
        <p:nvSpPr>
          <p:cNvPr id="29700" name="TextBox 3"/>
          <p:cNvSpPr txBox="1">
            <a:spLocks noChangeArrowheads="1"/>
          </p:cNvSpPr>
          <p:nvPr/>
        </p:nvSpPr>
        <p:spPr bwMode="auto">
          <a:xfrm>
            <a:off x="642938" y="1214438"/>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分路器和合路器</a:t>
            </a:r>
          </a:p>
        </p:txBody>
      </p:sp>
      <p:pic>
        <p:nvPicPr>
          <p:cNvPr id="29701" name="Picture 2"/>
          <p:cNvPicPr>
            <a:picLocks noChangeAspect="1" noChangeArrowheads="1"/>
          </p:cNvPicPr>
          <p:nvPr/>
        </p:nvPicPr>
        <p:blipFill>
          <a:blip r:embed="rId2" cstate="print"/>
          <a:srcRect l="29720" t="71478" r="28735" b="10651"/>
          <a:stretch>
            <a:fillRect/>
          </a:stretch>
        </p:blipFill>
        <p:spPr bwMode="auto">
          <a:xfrm>
            <a:off x="1066800" y="4724400"/>
            <a:ext cx="6843099" cy="1655589"/>
          </a:xfrm>
          <a:prstGeom prst="rect">
            <a:avLst/>
          </a:prstGeom>
          <a:noFill/>
          <a:ln w="9525" algn="ctr">
            <a:noFill/>
            <a:miter lim="800000"/>
            <a:headEnd/>
            <a:tailEnd/>
          </a:ln>
        </p:spPr>
      </p:pic>
      <p:sp>
        <p:nvSpPr>
          <p:cNvPr id="29702" name="TextBox 5"/>
          <p:cNvSpPr txBox="1">
            <a:spLocks noChangeArrowheads="1"/>
          </p:cNvSpPr>
          <p:nvPr/>
        </p:nvSpPr>
        <p:spPr bwMode="auto">
          <a:xfrm>
            <a:off x="762000" y="4038600"/>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信号方向控制器</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6</a:t>
            </a:fld>
            <a:endParaRPr lang="en-US" altLang="zh-CN"/>
          </a:p>
        </p:txBody>
      </p:sp>
      <p:pic>
        <p:nvPicPr>
          <p:cNvPr id="8" name="Picture 2"/>
          <p:cNvPicPr>
            <a:picLocks noChangeAspect="1" noChangeArrowheads="1"/>
          </p:cNvPicPr>
          <p:nvPr/>
        </p:nvPicPr>
        <p:blipFill rotWithShape="1">
          <a:blip r:embed="rId2" cstate="print"/>
          <a:srcRect l="29050" t="51767" r="49777" b="33142"/>
          <a:stretch/>
        </p:blipFill>
        <p:spPr bwMode="auto">
          <a:xfrm>
            <a:off x="5029200" y="2192263"/>
            <a:ext cx="3540858" cy="1419984"/>
          </a:xfrm>
          <a:prstGeom prst="rect">
            <a:avLst/>
          </a:prstGeom>
          <a:noFill/>
          <a:ln w="9525" algn="ctr">
            <a:noFill/>
            <a:miter lim="800000"/>
            <a:headEnd/>
            <a:tailEnd/>
          </a:ln>
        </p:spPr>
      </p:pic>
    </p:spTree>
    <p:extLst>
      <p:ext uri="{BB962C8B-B14F-4D97-AF65-F5344CB8AC3E}">
        <p14:creationId xmlns:p14="http://schemas.microsoft.com/office/powerpoint/2010/main" val="534432255"/>
      </p:ext>
    </p:extLst>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15962"/>
          </a:xfrm>
        </p:spPr>
        <p:txBody>
          <a:bodyPr/>
          <a:lstStyle/>
          <a:p>
            <a:pPr eaLnBrk="1" hangingPunct="1">
              <a:lnSpc>
                <a:spcPct val="150000"/>
              </a:lnSpc>
            </a:pPr>
            <a:r>
              <a:rPr lang="zh-CN" altLang="en-US" sz="4000" dirty="0">
                <a:solidFill>
                  <a:srgbClr val="552579"/>
                </a:solidFill>
                <a:latin typeface="微软雅黑" panose="020B0503020204020204" pitchFamily="34" charset="-122"/>
                <a:ea typeface="微软雅黑" panose="020B0503020204020204" pitchFamily="34" charset="-122"/>
              </a:rPr>
              <a:t>镜像频率（</a:t>
            </a:r>
            <a:r>
              <a:rPr lang="en-US" altLang="zh-CN" sz="4000" dirty="0">
                <a:solidFill>
                  <a:srgbClr val="552579"/>
                </a:solidFill>
                <a:latin typeface="微软雅黑" panose="020B0503020204020204" pitchFamily="34" charset="-122"/>
                <a:ea typeface="微软雅黑" panose="020B0503020204020204" pitchFamily="34" charset="-122"/>
              </a:rPr>
              <a:t>Images</a:t>
            </a:r>
            <a:r>
              <a:rPr lang="zh-CN" altLang="en-US" sz="4000" dirty="0">
                <a:solidFill>
                  <a:srgbClr val="552579"/>
                </a:solidFill>
                <a:latin typeface="微软雅黑" panose="020B0503020204020204" pitchFamily="34" charset="-122"/>
                <a:ea typeface="微软雅黑" panose="020B0503020204020204" pitchFamily="34" charset="-122"/>
              </a:rPr>
              <a:t>） </a:t>
            </a:r>
          </a:p>
        </p:txBody>
      </p:sp>
      <p:sp>
        <p:nvSpPr>
          <p:cNvPr id="79877" name="Rectangle 5"/>
          <p:cNvSpPr>
            <a:spLocks noChangeArrowheads="1"/>
          </p:cNvSpPr>
          <p:nvPr/>
        </p:nvSpPr>
        <p:spPr bwMode="auto">
          <a:xfrm>
            <a:off x="436563" y="1771650"/>
            <a:ext cx="805338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b="1" dirty="0">
                <a:latin typeface="Times New Roman" panose="02020603050405020304" pitchFamily="18" charset="0"/>
                <a:cs typeface="Times New Roman" panose="02020603050405020304" pitchFamily="18" charset="0"/>
              </a:rPr>
              <a:t>即使是理想的下混频器，若有一个射频</a:t>
            </a:r>
            <a:r>
              <a:rPr lang="zh-CN" altLang="en-US" sz="2800" b="1" dirty="0">
                <a:solidFill>
                  <a:srgbClr val="FF0000"/>
                </a:solidFill>
                <a:latin typeface="Times New Roman" panose="02020603050405020304" pitchFamily="18" charset="0"/>
                <a:cs typeface="Times New Roman" panose="02020603050405020304" pitchFamily="18" charset="0"/>
              </a:rPr>
              <a:t>输入</a:t>
            </a:r>
            <a:r>
              <a:rPr lang="zh-CN" altLang="en-US" sz="2800" b="1" dirty="0">
                <a:latin typeface="Times New Roman" panose="02020603050405020304" pitchFamily="18" charset="0"/>
                <a:cs typeface="Times New Roman" panose="02020603050405020304" pitchFamily="18" charset="0"/>
              </a:rPr>
              <a:t>信号</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R</a:t>
            </a:r>
            <a:endParaRPr lang="en-US" altLang="zh-CN" sz="2800" b="1" baseline="-30000" dirty="0">
              <a:latin typeface="Times New Roman" panose="02020603050405020304" pitchFamily="18" charset="0"/>
              <a:cs typeface="Times New Roman" panose="02020603050405020304" pitchFamily="18" charset="0"/>
            </a:endParaRPr>
          </a:p>
          <a:p>
            <a:pPr eaLnBrk="1" hangingPunct="1">
              <a:lnSpc>
                <a:spcPct val="150000"/>
              </a:lnSpc>
              <a:spcBef>
                <a:spcPct val="0"/>
              </a:spcBef>
              <a:buFontTx/>
              <a:buNone/>
            </a:pPr>
            <a:r>
              <a:rPr lang="zh-CN" altLang="en-US" sz="2800" b="1" dirty="0">
                <a:latin typeface="Times New Roman" panose="02020603050405020304" pitchFamily="18" charset="0"/>
                <a:cs typeface="Times New Roman" panose="02020603050405020304" pitchFamily="18" charset="0"/>
              </a:rPr>
              <a:t>和一个</a:t>
            </a:r>
            <a:r>
              <a:rPr lang="zh-CN" altLang="en-US" sz="2800" b="1" dirty="0">
                <a:solidFill>
                  <a:srgbClr val="FF0000"/>
                </a:solidFill>
                <a:latin typeface="Times New Roman" panose="02020603050405020304" pitchFamily="18" charset="0"/>
                <a:cs typeface="Times New Roman" panose="02020603050405020304" pitchFamily="18" charset="0"/>
              </a:rPr>
              <a:t>干扰</a:t>
            </a:r>
            <a:r>
              <a:rPr lang="zh-CN" altLang="en-US" sz="2800" b="1" dirty="0">
                <a:latin typeface="Times New Roman" panose="02020603050405020304" pitchFamily="18" charset="0"/>
                <a:cs typeface="Times New Roman" panose="02020603050405020304" pitchFamily="18" charset="0"/>
              </a:rPr>
              <a:t>信号</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IMG</a:t>
            </a:r>
            <a:r>
              <a:rPr lang="en-US" altLang="zh-CN" sz="2800" b="1" baseline="-300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RF</a:t>
            </a:r>
            <a:r>
              <a:rPr lang="en-US" altLang="zh-CN" sz="2800" b="1" baseline="-30000"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IF</a:t>
            </a:r>
            <a:r>
              <a:rPr lang="zh-CN" altLang="en-US" sz="2800" b="1" dirty="0">
                <a:latin typeface="Times New Roman" panose="02020603050405020304" pitchFamily="18" charset="0"/>
                <a:cs typeface="Times New Roman" panose="02020603050405020304" pitchFamily="18" charset="0"/>
              </a:rPr>
              <a:t>，与</a:t>
            </a:r>
            <a:r>
              <a:rPr lang="zh-CN" altLang="en-US" sz="2800" b="1" dirty="0">
                <a:solidFill>
                  <a:srgbClr val="FF0000"/>
                </a:solidFill>
                <a:latin typeface="Times New Roman" panose="02020603050405020304" pitchFamily="18" charset="0"/>
                <a:cs typeface="Times New Roman" panose="02020603050405020304" pitchFamily="18" charset="0"/>
              </a:rPr>
              <a:t>本振</a:t>
            </a:r>
            <a:r>
              <a:rPr lang="zh-CN" altLang="en-US" sz="2800" b="1" dirty="0">
                <a:latin typeface="Times New Roman" panose="02020603050405020304" pitchFamily="18" charset="0"/>
                <a:cs typeface="Times New Roman" panose="02020603050405020304" pitchFamily="18" charset="0"/>
              </a:rPr>
              <a:t>混频后可</a:t>
            </a:r>
          </a:p>
          <a:p>
            <a:pPr eaLnBrk="1" hangingPunct="1">
              <a:lnSpc>
                <a:spcPct val="150000"/>
              </a:lnSpc>
              <a:spcBef>
                <a:spcPct val="0"/>
              </a:spcBef>
              <a:buFontTx/>
              <a:buNone/>
            </a:pPr>
            <a:r>
              <a:rPr lang="zh-CN" altLang="en-US" sz="2800" b="1" dirty="0">
                <a:latin typeface="Times New Roman" panose="02020603050405020304" pitchFamily="18" charset="0"/>
                <a:cs typeface="Times New Roman" panose="02020603050405020304" pitchFamily="18" charset="0"/>
              </a:rPr>
              <a:t>能产生频率相同的中频信号：</a:t>
            </a:r>
          </a:p>
          <a:p>
            <a:pPr>
              <a:lnSpc>
                <a:spcPct val="150000"/>
              </a:lnSpc>
              <a:spcBef>
                <a:spcPct val="0"/>
              </a:spcBef>
              <a:buFontTx/>
              <a:buNone/>
            </a:pPr>
            <a:r>
              <a:rPr lang="zh-CN" altLang="en-US"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LO</a:t>
            </a:r>
            <a:r>
              <a:rPr lang="en-US" altLang="zh-CN" sz="2800" b="1" baseline="-300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RF</a:t>
            </a:r>
            <a:r>
              <a:rPr lang="en-US" altLang="zh-CN" sz="2800" b="1" dirty="0">
                <a:latin typeface="Times New Roman" panose="02020603050405020304" pitchFamily="18" charset="0"/>
                <a:cs typeface="Times New Roman" panose="02020603050405020304" pitchFamily="18" charset="0"/>
              </a:rPr>
              <a:t> = </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IF</a:t>
            </a:r>
            <a:r>
              <a:rPr lang="en-US" altLang="zh-CN" sz="2800" b="1" baseline="-30000"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IMG</a:t>
            </a:r>
            <a:r>
              <a:rPr lang="en-US" altLang="zh-CN" sz="2800" b="1" dirty="0">
                <a:latin typeface="Times New Roman" panose="02020603050405020304" pitchFamily="18" charset="0"/>
                <a:cs typeface="Times New Roman" panose="02020603050405020304" pitchFamily="18" charset="0"/>
              </a:rPr>
              <a:t> - </a:t>
            </a:r>
            <a:r>
              <a:rPr lang="en-US" altLang="zh-CN" sz="2800" b="1" i="1" dirty="0" err="1">
                <a:latin typeface="Times New Roman" panose="02020603050405020304" pitchFamily="18" charset="0"/>
                <a:cs typeface="Times New Roman" panose="02020603050405020304" pitchFamily="18" charset="0"/>
              </a:rPr>
              <a:t>f</a:t>
            </a:r>
            <a:r>
              <a:rPr lang="en-US" altLang="zh-CN" sz="2800" b="1" baseline="-30000" dirty="0" err="1">
                <a:latin typeface="Times New Roman" panose="02020603050405020304" pitchFamily="18" charset="0"/>
                <a:cs typeface="Times New Roman" panose="02020603050405020304" pitchFamily="18" charset="0"/>
              </a:rPr>
              <a:t>LO</a:t>
            </a:r>
            <a:r>
              <a:rPr lang="en-US" altLang="zh-CN" sz="2800" b="1" dirty="0">
                <a:latin typeface="Times New Roman" panose="02020603050405020304" pitchFamily="18" charset="0"/>
              </a:rPr>
              <a:t> </a:t>
            </a:r>
          </a:p>
        </p:txBody>
      </p:sp>
      <p:sp>
        <p:nvSpPr>
          <p:cNvPr id="79887" name="Rectangle 15"/>
          <p:cNvSpPr>
            <a:spLocks noChangeArrowheads="1"/>
          </p:cNvSpPr>
          <p:nvPr/>
        </p:nvSpPr>
        <p:spPr bwMode="auto">
          <a:xfrm>
            <a:off x="381000" y="4778028"/>
            <a:ext cx="775885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lnSpc>
                <a:spcPct val="150000"/>
              </a:lnSpc>
              <a:spcBef>
                <a:spcPct val="0"/>
              </a:spcBef>
              <a:buNone/>
              <a:defRPr/>
            </a:pPr>
            <a:r>
              <a:rPr lang="zh-CN" altLang="en-US" sz="2800" b="1" dirty="0">
                <a:latin typeface="Times New Roman" pitchFamily="18" charset="0"/>
                <a:cs typeface="Times New Roman" pitchFamily="18" charset="0"/>
              </a:rPr>
              <a:t>上式中产生两个中频信号，由干扰信号所产生的</a:t>
            </a:r>
            <a:endParaRPr lang="en-US" altLang="zh-CN" sz="2800" b="1" dirty="0">
              <a:latin typeface="Times New Roman" pitchFamily="18" charset="0"/>
              <a:cs typeface="Times New Roman" pitchFamily="18" charset="0"/>
            </a:endParaRPr>
          </a:p>
          <a:p>
            <a:pPr eaLnBrk="1" hangingPunct="1">
              <a:lnSpc>
                <a:spcPct val="150000"/>
              </a:lnSpc>
              <a:spcBef>
                <a:spcPct val="0"/>
              </a:spcBef>
              <a:buFontTx/>
              <a:buNone/>
              <a:defRPr/>
            </a:pPr>
            <a:r>
              <a:rPr lang="zh-CN" altLang="en-US" sz="2800" b="1" dirty="0">
                <a:latin typeface="Times New Roman" pitchFamily="18" charset="0"/>
                <a:cs typeface="Times New Roman" pitchFamily="18" charset="0"/>
              </a:rPr>
              <a:t>中频信号称为镜频，用</a:t>
            </a:r>
            <a:r>
              <a:rPr lang="en-US" altLang="zh-CN" sz="2800" b="1" i="1" dirty="0" err="1">
                <a:solidFill>
                  <a:srgbClr val="0000CC"/>
                </a:solidFill>
                <a:latin typeface="Times New Roman" pitchFamily="18" charset="0"/>
                <a:cs typeface="Times New Roman" pitchFamily="18" charset="0"/>
              </a:rPr>
              <a:t>f</a:t>
            </a:r>
            <a:r>
              <a:rPr lang="en-US" altLang="zh-CN" sz="2800" b="1" baseline="-30000" dirty="0" err="1">
                <a:solidFill>
                  <a:srgbClr val="0000CC"/>
                </a:solidFill>
                <a:latin typeface="Times New Roman" pitchFamily="18" charset="0"/>
                <a:cs typeface="Times New Roman" pitchFamily="18" charset="0"/>
              </a:rPr>
              <a:t>IMG</a:t>
            </a:r>
            <a:r>
              <a:rPr lang="zh-CN" altLang="en-US" sz="2800" b="1" dirty="0">
                <a:latin typeface="Times New Roman" pitchFamily="18" charset="0"/>
                <a:cs typeface="Times New Roman" pitchFamily="18" charset="0"/>
              </a:rPr>
              <a:t>表示。</a:t>
            </a:r>
            <a:r>
              <a:rPr lang="zh-CN" altLang="en-US" sz="2800" b="1" dirty="0">
                <a:latin typeface="Times New Roman" pitchFamily="18" charset="0"/>
              </a:rPr>
              <a:t> </a:t>
            </a:r>
          </a:p>
        </p:txBody>
      </p:sp>
    </p:spTree>
    <p:extLst>
      <p:ext uri="{BB962C8B-B14F-4D97-AF65-F5344CB8AC3E}">
        <p14:creationId xmlns:p14="http://schemas.microsoft.com/office/powerpoint/2010/main" val="169590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P spid="7988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50838"/>
            <a:ext cx="8229600" cy="639762"/>
          </a:xfrm>
        </p:spPr>
        <p:txBody>
          <a:bodyPr/>
          <a:lstStyle/>
          <a:p>
            <a:pPr eaLnBrk="1" hangingPunct="1"/>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互调干扰（</a:t>
            </a:r>
            <a:r>
              <a:rPr lang="en-US" altLang="zh-CN"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Inter Modulation</a:t>
            </a: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381000" y="1143000"/>
            <a:ext cx="8382000" cy="3323987"/>
          </a:xfrm>
          <a:prstGeom prst="rect">
            <a:avLst/>
          </a:prstGeom>
        </p:spPr>
        <p:txBody>
          <a:bodyPr wrap="square">
            <a:spAutoFit/>
          </a:bodyPr>
          <a:lstStyle/>
          <a:p>
            <a:pPr algn="just">
              <a:lnSpc>
                <a:spcPts val="3600"/>
              </a:lnSpc>
              <a:spcBef>
                <a:spcPts val="500"/>
              </a:spcBef>
            </a:pPr>
            <a:r>
              <a:rPr lang="zh-CN" altLang="en-US" sz="2400" b="1" dirty="0">
                <a:latin typeface="Times New Roman" panose="02020603050405020304" pitchFamily="18" charset="0"/>
                <a:cs typeface="Times New Roman" panose="02020603050405020304" pitchFamily="18" charset="0"/>
              </a:rPr>
              <a:t>       若有两个干扰频率</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输入到混频器，会产生组合频率</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频率较高，容易滤除，</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比较靠近有用的射频信号，就会对有用信号产生干扰。故由两个输入信号的互相调制引起的失真叫</a:t>
            </a:r>
            <a:r>
              <a:rPr lang="zh-CN" altLang="en-US" sz="2400" b="1" dirty="0">
                <a:solidFill>
                  <a:srgbClr val="0000CC"/>
                </a:solidFill>
                <a:latin typeface="Times New Roman" panose="02020603050405020304" pitchFamily="18" charset="0"/>
                <a:cs typeface="Times New Roman" panose="02020603050405020304" pitchFamily="18" charset="0"/>
              </a:rPr>
              <a:t>互调失真</a:t>
            </a:r>
            <a:r>
              <a:rPr lang="zh-CN" altLang="en-US" sz="2400" b="1" dirty="0">
                <a:latin typeface="Times New Roman" panose="02020603050405020304" pitchFamily="18" charset="0"/>
                <a:cs typeface="Times New Roman" panose="02020603050405020304" pitchFamily="18" charset="0"/>
              </a:rPr>
              <a:t>，是由非线性器件的三次方引起的互调，所以为三阶互调。这种干扰近似等于接收信号的频率，能进入接收通道，滤波器无法滤除，</a:t>
            </a:r>
            <a:r>
              <a:rPr lang="zh-CN" altLang="en-US" sz="2400" b="1" dirty="0">
                <a:solidFill>
                  <a:srgbClr val="0000CC"/>
                </a:solidFill>
                <a:latin typeface="Times New Roman" panose="02020603050405020304" pitchFamily="18" charset="0"/>
                <a:cs typeface="Times New Roman" panose="02020603050405020304" pitchFamily="18" charset="0"/>
              </a:rPr>
              <a:t>三阶互调属于频率上的干扰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419100" y="4466987"/>
            <a:ext cx="8305800" cy="1938992"/>
          </a:xfrm>
          <a:prstGeom prst="rect">
            <a:avLst/>
          </a:prstGeom>
        </p:spPr>
        <p:txBody>
          <a:bodyPr wrap="square">
            <a:spAutoFit/>
          </a:bodyPr>
          <a:lstStyle/>
          <a:p>
            <a:pPr algn="just">
              <a:lnSpc>
                <a:spcPts val="3600"/>
              </a:lnSpc>
              <a:spcBef>
                <a:spcPts val="500"/>
              </a:spcBef>
            </a:pPr>
            <a:r>
              <a:rPr lang="zh-CN" altLang="en-US" sz="2400" b="1" dirty="0">
                <a:latin typeface="Times New Roman" panose="02020603050405020304" pitchFamily="18" charset="0"/>
                <a:cs typeface="Times New Roman" panose="02020603050405020304" pitchFamily="18" charset="0"/>
              </a:rPr>
              <a:t>        三阶交调和三阶互调都是由非线性的三次方项同时产生的，三阶交调是指有一个干扰信号的幅度调制信息转移到有用信号幅度上，三阶互调是两个干扰信号的组合频率干扰了有用信号</a:t>
            </a:r>
            <a:r>
              <a:rPr lang="zh-CN" alt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8770752"/>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7263" y="381000"/>
            <a:ext cx="7156126" cy="707886"/>
          </a:xfrm>
          <a:prstGeom prst="rect">
            <a:avLst/>
          </a:prstGeom>
        </p:spPr>
        <p:txBody>
          <a:bodyPr wrap="none">
            <a:spAutoFit/>
          </a:bodyPr>
          <a:lstStyle/>
          <a:p>
            <a:pPr algn="ctr"/>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交叉调制（</a:t>
            </a:r>
            <a:r>
              <a:rPr lang="en-US" altLang="zh-CN" sz="4000" b="1" dirty="0" err="1">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Corss</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 Modulation</a:t>
            </a:r>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 name="Rectangle 3"/>
          <p:cNvSpPr txBox="1">
            <a:spLocks noChangeArrowheads="1"/>
          </p:cNvSpPr>
          <p:nvPr/>
        </p:nvSpPr>
        <p:spPr>
          <a:xfrm>
            <a:off x="609600" y="1295400"/>
            <a:ext cx="8121650" cy="4114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ts val="4000"/>
              </a:lnSpc>
              <a:buFont typeface="Wingdings" panose="05000000000000000000" pitchFamily="2" charset="2"/>
              <a:buNone/>
            </a:pPr>
            <a:r>
              <a:rPr lang="zh-CN" altLang="en-US" sz="2400" b="1" kern="0" dirty="0"/>
              <a:t>定义:若非线性的输入端有一个相对</a:t>
            </a:r>
            <a:r>
              <a:rPr lang="zh-CN" altLang="en-US" sz="2400" b="1" kern="0" dirty="0">
                <a:solidFill>
                  <a:srgbClr val="FF0000"/>
                </a:solidFill>
              </a:rPr>
              <a:t>较弱的有用信号</a:t>
            </a:r>
            <a:r>
              <a:rPr lang="zh-CN" altLang="en-US" sz="2400" b="1" kern="0" dirty="0"/>
              <a:t>和一个较强的带有振幅调制的</a:t>
            </a:r>
            <a:r>
              <a:rPr lang="zh-CN" altLang="en-US" sz="2400" b="1" kern="0" dirty="0">
                <a:solidFill>
                  <a:srgbClr val="FF0000"/>
                </a:solidFill>
              </a:rPr>
              <a:t>干扰信号</a:t>
            </a:r>
            <a:r>
              <a:rPr lang="zh-CN" altLang="en-US" sz="2400" b="1" kern="0" dirty="0"/>
              <a:t>，强信号的调制转移到弱信号上，出现不希望有的调制，叫做交叉调制。</a:t>
            </a:r>
          </a:p>
          <a:p>
            <a:pPr>
              <a:buFont typeface="Wingdings" panose="05000000000000000000" pitchFamily="2" charset="2"/>
              <a:buNone/>
            </a:pPr>
            <a:endParaRPr lang="zh-CN" altLang="en-US" sz="1100" b="1" kern="0" dirty="0"/>
          </a:p>
          <a:p>
            <a:pPr>
              <a:buFont typeface="Wingdings" panose="05000000000000000000" pitchFamily="2" charset="2"/>
              <a:buNone/>
            </a:pPr>
            <a:r>
              <a:rPr lang="zh-CN" altLang="en-US" sz="2400" b="1" kern="0" dirty="0"/>
              <a:t>输入信号</a:t>
            </a:r>
          </a:p>
          <a:p>
            <a:pPr>
              <a:buFont typeface="Wingdings" panose="05000000000000000000" pitchFamily="2" charset="2"/>
              <a:buNone/>
            </a:pPr>
            <a:endParaRPr lang="en-US" altLang="zh-CN" sz="2400" b="1" kern="0" dirty="0"/>
          </a:p>
          <a:p>
            <a:pPr>
              <a:buFont typeface="Wingdings" panose="05000000000000000000" pitchFamily="2" charset="2"/>
              <a:buNone/>
            </a:pPr>
            <a:r>
              <a:rPr lang="zh-CN" altLang="en-US" sz="2400" b="1" kern="0" dirty="0"/>
              <a:t>将     代入                                               得</a:t>
            </a:r>
          </a:p>
          <a:p>
            <a:pPr>
              <a:buFont typeface="Wingdings" panose="05000000000000000000" pitchFamily="2" charset="2"/>
              <a:buNone/>
            </a:pPr>
            <a:endParaRPr lang="zh-CN" altLang="en-US" sz="2400" b="1" kern="0" dirty="0"/>
          </a:p>
        </p:txBody>
      </p:sp>
      <p:graphicFrame>
        <p:nvGraphicFramePr>
          <p:cNvPr id="4" name="Object 4"/>
          <p:cNvGraphicFramePr>
            <a:graphicFrameLocks noChangeAspect="1"/>
          </p:cNvGraphicFramePr>
          <p:nvPr/>
        </p:nvGraphicFramePr>
        <p:xfrm>
          <a:off x="4198328" y="4079808"/>
          <a:ext cx="114300" cy="215900"/>
        </p:xfrm>
        <a:graphic>
          <a:graphicData uri="http://schemas.openxmlformats.org/presentationml/2006/ole">
            <mc:AlternateContent xmlns:mc="http://schemas.openxmlformats.org/markup-compatibility/2006">
              <mc:Choice xmlns:v="urn:schemas-microsoft-com:vml" Requires="v">
                <p:oleObj spid="_x0000_s144394" name="Equation" r:id="rId3" imgW="114120" imgH="215640" progId="Equation.3">
                  <p:embed/>
                </p:oleObj>
              </mc:Choice>
              <mc:Fallback>
                <p:oleObj name="Equation" r:id="rId3" imgW="114120" imgH="21564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328" y="407980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2093933" y="3124200"/>
          <a:ext cx="5489533" cy="501650"/>
        </p:xfrm>
        <a:graphic>
          <a:graphicData uri="http://schemas.openxmlformats.org/presentationml/2006/ole">
            <mc:AlternateContent xmlns:mc="http://schemas.openxmlformats.org/markup-compatibility/2006">
              <mc:Choice xmlns:v="urn:schemas-microsoft-com:vml" Requires="v">
                <p:oleObj spid="_x0000_s144395" name="Equation" r:id="rId5" imgW="2501640" imgH="228600" progId="Equation.3">
                  <p:embed/>
                </p:oleObj>
              </mc:Choice>
              <mc:Fallback>
                <p:oleObj name="Equation" r:id="rId5" imgW="2501640" imgH="228600" progId="Equation.3">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3933" y="3124200"/>
                        <a:ext cx="5489533" cy="501650"/>
                      </a:xfrm>
                      <a:prstGeom prst="rect">
                        <a:avLst/>
                      </a:prstGeom>
                      <a:noFill/>
                      <a:ln>
                        <a:noFill/>
                      </a:ln>
                      <a:effectLst/>
                    </p:spPr>
                  </p:pic>
                </p:oleObj>
              </mc:Fallback>
            </mc:AlternateContent>
          </a:graphicData>
        </a:graphic>
      </p:graphicFrame>
      <p:graphicFrame>
        <p:nvGraphicFramePr>
          <p:cNvPr id="6" name="Object 6"/>
          <p:cNvGraphicFramePr>
            <a:graphicFrameLocks noChangeAspect="1"/>
          </p:cNvGraphicFramePr>
          <p:nvPr/>
        </p:nvGraphicFramePr>
        <p:xfrm>
          <a:off x="1056605" y="3859273"/>
          <a:ext cx="408781" cy="656969"/>
        </p:xfrm>
        <a:graphic>
          <a:graphicData uri="http://schemas.openxmlformats.org/presentationml/2006/ole">
            <mc:AlternateContent xmlns:mc="http://schemas.openxmlformats.org/markup-compatibility/2006">
              <mc:Choice xmlns:v="urn:schemas-microsoft-com:vml" Requires="v">
                <p:oleObj spid="_x0000_s144396" name="Equation" r:id="rId7" imgW="139680" imgH="228600" progId="Equation.3">
                  <p:embed/>
                </p:oleObj>
              </mc:Choice>
              <mc:Fallback>
                <p:oleObj name="Equation" r:id="rId7" imgW="139680" imgH="228600" progId="Equation.3">
                  <p:embed/>
                  <p:pic>
                    <p:nvPicPr>
                      <p:cNvPr id="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605" y="3859273"/>
                        <a:ext cx="408781" cy="656969"/>
                      </a:xfrm>
                      <a:prstGeom prst="rect">
                        <a:avLst/>
                      </a:prstGeom>
                      <a:noFill/>
                      <a:ln>
                        <a:noFill/>
                      </a:ln>
                      <a:effectLst/>
                    </p:spPr>
                  </p:pic>
                </p:oleObj>
              </mc:Fallback>
            </mc:AlternateContent>
          </a:graphicData>
        </a:graphic>
      </p:graphicFrame>
      <p:graphicFrame>
        <p:nvGraphicFramePr>
          <p:cNvPr id="7" name="Object 7"/>
          <p:cNvGraphicFramePr>
            <a:graphicFrameLocks noChangeAspect="1"/>
          </p:cNvGraphicFramePr>
          <p:nvPr/>
        </p:nvGraphicFramePr>
        <p:xfrm>
          <a:off x="2066905" y="3859273"/>
          <a:ext cx="3798277" cy="585374"/>
        </p:xfrm>
        <a:graphic>
          <a:graphicData uri="http://schemas.openxmlformats.org/presentationml/2006/ole">
            <mc:AlternateContent xmlns:mc="http://schemas.openxmlformats.org/markup-compatibility/2006">
              <mc:Choice xmlns:v="urn:schemas-microsoft-com:vml" Requires="v">
                <p:oleObj spid="_x0000_s144397" name="Equation" r:id="rId9" imgW="1612800" imgH="253800" progId="Equation.3">
                  <p:embed/>
                </p:oleObj>
              </mc:Choice>
              <mc:Fallback>
                <p:oleObj name="Equation" r:id="rId9" imgW="1612800" imgH="253800" progId="Equation.3">
                  <p:embed/>
                  <p:pic>
                    <p:nvPicPr>
                      <p:cNvPr id="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6905" y="3859273"/>
                        <a:ext cx="3798277" cy="585374"/>
                      </a:xfrm>
                      <a:prstGeom prst="rect">
                        <a:avLst/>
                      </a:prstGeom>
                      <a:noFill/>
                      <a:ln>
                        <a:noFill/>
                      </a:ln>
                      <a:effectLst/>
                    </p:spPr>
                  </p:pic>
                </p:oleObj>
              </mc:Fallback>
            </mc:AlternateContent>
          </a:graphicData>
        </a:graphic>
      </p:graphicFrame>
      <p:sp>
        <p:nvSpPr>
          <p:cNvPr id="8" name="Rectangle 8"/>
          <p:cNvSpPr>
            <a:spLocks noChangeArrowheads="1"/>
          </p:cNvSpPr>
          <p:nvPr/>
        </p:nvSpPr>
        <p:spPr bwMode="auto">
          <a:xfrm>
            <a:off x="3581400" y="3124200"/>
            <a:ext cx="2514600" cy="53340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Rectangle 9"/>
          <p:cNvSpPr>
            <a:spLocks noChangeArrowheads="1"/>
          </p:cNvSpPr>
          <p:nvPr/>
        </p:nvSpPr>
        <p:spPr bwMode="auto">
          <a:xfrm>
            <a:off x="6324600" y="3124200"/>
            <a:ext cx="1371600" cy="53340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文本框 9"/>
          <p:cNvSpPr txBox="1"/>
          <p:nvPr/>
        </p:nvSpPr>
        <p:spPr>
          <a:xfrm>
            <a:off x="669925" y="4676382"/>
            <a:ext cx="8001000" cy="1569725"/>
          </a:xfrm>
          <a:prstGeom prst="rect">
            <a:avLst/>
          </a:prstGeom>
          <a:noFill/>
        </p:spPr>
        <p:txBody>
          <a:bodyPr wrap="square" rtlCol="0">
            <a:spAutoFit/>
          </a:bodyPr>
          <a:lstStyle/>
          <a:p>
            <a:pPr algn="just">
              <a:lnSpc>
                <a:spcPts val="4000"/>
              </a:lnSpc>
            </a:pPr>
            <a:r>
              <a:rPr lang="zh-CN" altLang="en-US" sz="2400" b="1" kern="0" dirty="0">
                <a:latin typeface="+mn-lt"/>
                <a:ea typeface="+mn-ea"/>
              </a:rPr>
              <a:t>     若这样的信号通过解调之后恢复的基带信号包含干扰台的串音信息，即串音干扰，这种干扰就是交叉调制，故交叉调制是由非线性器件的三次方产生的。</a:t>
            </a:r>
          </a:p>
        </p:txBody>
      </p:sp>
    </p:spTree>
    <p:extLst>
      <p:ext uri="{BB962C8B-B14F-4D97-AF65-F5344CB8AC3E}">
        <p14:creationId xmlns:p14="http://schemas.microsoft.com/office/powerpoint/2010/main" val="3843103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914400"/>
            <a:ext cx="8387862" cy="2597314"/>
          </a:xfrm>
          <a:prstGeom prst="rect">
            <a:avLst/>
          </a:prstGeom>
          <a:noFill/>
        </p:spPr>
        <p:txBody>
          <a:bodyPr wrap="square" rtlCol="0">
            <a:spAutoFit/>
          </a:bodyPr>
          <a:lstStyle/>
          <a:p>
            <a:pPr algn="just">
              <a:lnSpc>
                <a:spcPts val="4000"/>
              </a:lnSpc>
            </a:pPr>
            <a:r>
              <a:rPr lang="zh-CN" altLang="en-US" sz="2400" b="1" dirty="0">
                <a:latin typeface="Times New Roman" panose="02020603050405020304" pitchFamily="18" charset="0"/>
                <a:cs typeface="Times New Roman" panose="02020603050405020304" pitchFamily="18" charset="0"/>
              </a:rPr>
              <a:t>        组合频率干扰是指一个本振信号和一个射频信号进入混频器产生的干扰，互调干扰是指两个射频干扰信号本身各自都不会形成中频进入接收通道，但他们的组合频率</a:t>
            </a:r>
            <a:r>
              <a:rPr lang="en-US" altLang="zh-CN" sz="2400" b="1" dirty="0">
                <a:latin typeface="Times New Roman" panose="02020603050405020304" pitchFamily="18" charset="0"/>
                <a:cs typeface="Times New Roman" panose="02020603050405020304" pitchFamily="18" charset="0"/>
              </a:rPr>
              <a:t>2f</a:t>
            </a:r>
            <a:r>
              <a:rPr lang="en-US" altLang="zh-CN" sz="2400" b="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-f</a:t>
            </a:r>
            <a:r>
              <a:rPr lang="en-US" altLang="zh-CN" sz="2400" b="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或</a:t>
            </a:r>
            <a:r>
              <a:rPr lang="en-US" altLang="zh-CN" sz="2400" b="1" dirty="0">
                <a:latin typeface="Times New Roman" panose="02020603050405020304" pitchFamily="18" charset="0"/>
                <a:cs typeface="Times New Roman" panose="02020603050405020304" pitchFamily="18" charset="0"/>
              </a:rPr>
              <a:t>2f</a:t>
            </a:r>
            <a:r>
              <a:rPr lang="en-US" altLang="zh-CN" sz="2400" b="1" baseline="-25000" dirty="0">
                <a:latin typeface="Times New Roman" panose="02020603050405020304" pitchFamily="18" charset="0"/>
                <a:cs typeface="Times New Roman" panose="02020603050405020304" pitchFamily="18" charset="0"/>
              </a:rPr>
              <a:t>M2</a:t>
            </a:r>
            <a:r>
              <a:rPr lang="en-US" altLang="zh-CN" sz="2400" b="1" dirty="0">
                <a:latin typeface="Times New Roman" panose="02020603050405020304" pitchFamily="18" charset="0"/>
                <a:cs typeface="Times New Roman" panose="02020603050405020304" pitchFamily="18" charset="0"/>
              </a:rPr>
              <a:t>-f</a:t>
            </a:r>
            <a:r>
              <a:rPr lang="en-US" altLang="zh-CN" sz="2400" b="1" baseline="-25000" dirty="0">
                <a:latin typeface="Times New Roman" panose="02020603050405020304" pitchFamily="18" charset="0"/>
                <a:cs typeface="Times New Roman" panose="02020603050405020304" pitchFamily="18" charset="0"/>
              </a:rPr>
              <a:t>M1</a:t>
            </a:r>
            <a:r>
              <a:rPr lang="zh-CN" altLang="en-US" sz="2400" b="1" dirty="0">
                <a:latin typeface="Times New Roman" panose="02020603050405020304" pitchFamily="18" charset="0"/>
                <a:cs typeface="Times New Roman" panose="02020603050405020304" pitchFamily="18" charset="0"/>
              </a:rPr>
              <a:t>近似等于接收射频信号的频率，混频后形成干扰中频进入接收通道。</a:t>
            </a:r>
          </a:p>
        </p:txBody>
      </p:sp>
      <p:sp>
        <p:nvSpPr>
          <p:cNvPr id="3" name="矩形 2">
            <a:extLst>
              <a:ext uri="{FF2B5EF4-FFF2-40B4-BE49-F238E27FC236}">
                <a16:creationId xmlns:a16="http://schemas.microsoft.com/office/drawing/2014/main" id="{EEDE1014-7A80-44CC-B254-36792392BAE1}"/>
              </a:ext>
            </a:extLst>
          </p:cNvPr>
          <p:cNvSpPr/>
          <p:nvPr/>
        </p:nvSpPr>
        <p:spPr>
          <a:xfrm>
            <a:off x="447300" y="3511714"/>
            <a:ext cx="8589196" cy="1200329"/>
          </a:xfrm>
          <a:prstGeom prst="rect">
            <a:avLst/>
          </a:prstGeom>
        </p:spPr>
        <p:txBody>
          <a:bodyPr wrap="square">
            <a:spAutoFit/>
          </a:bodyPr>
          <a:lstStyle/>
          <a:p>
            <a:r>
              <a:rPr lang="zh-CN" altLang="zh-CN" sz="2400" kern="100" dirty="0">
                <a:solidFill>
                  <a:srgbClr val="0000CC"/>
                </a:solidFill>
                <a:ea typeface="宋体"/>
                <a:cs typeface="Times New Roman" panose="02020603050405020304" pitchFamily="18" charset="0"/>
              </a:rPr>
              <a:t>干扰啸叫</a:t>
            </a:r>
            <a:r>
              <a:rPr lang="zh-CN" altLang="zh-CN" sz="2400" kern="100" dirty="0">
                <a:solidFill>
                  <a:srgbClr val="000000"/>
                </a:solidFill>
                <a:ea typeface="宋体"/>
                <a:cs typeface="Times New Roman" panose="02020603050405020304" pitchFamily="18" charset="0"/>
              </a:rPr>
              <a:t>是接收信号本身与本振的组合频率形成的干扰，它与外来的干扰信号无关；</a:t>
            </a:r>
            <a:r>
              <a:rPr lang="zh-CN" altLang="en-US" sz="2400" kern="100" dirty="0">
                <a:solidFill>
                  <a:srgbClr val="0000CC"/>
                </a:solidFill>
                <a:ea typeface="宋体"/>
                <a:cs typeface="Times New Roman" panose="02020603050405020304" pitchFamily="18" charset="0"/>
              </a:rPr>
              <a:t>组合干</a:t>
            </a:r>
            <a:r>
              <a:rPr lang="zh-CN" altLang="zh-CN" sz="2400" kern="100" dirty="0">
                <a:solidFill>
                  <a:srgbClr val="0000CC"/>
                </a:solidFill>
                <a:ea typeface="宋体"/>
                <a:cs typeface="Times New Roman" panose="02020603050405020304" pitchFamily="18" charset="0"/>
              </a:rPr>
              <a:t>扰</a:t>
            </a:r>
            <a:r>
              <a:rPr lang="zh-CN" altLang="zh-CN" sz="2400" kern="100" dirty="0">
                <a:solidFill>
                  <a:srgbClr val="000000"/>
                </a:solidFill>
                <a:ea typeface="宋体"/>
                <a:cs typeface="Times New Roman" panose="02020603050405020304" pitchFamily="18" charset="0"/>
              </a:rPr>
              <a:t>是由外来干扰与本振组合形成的干扰；</a:t>
            </a:r>
            <a:endParaRPr lang="zh-CN" altLang="en-US" dirty="0"/>
          </a:p>
        </p:txBody>
      </p:sp>
    </p:spTree>
    <p:extLst>
      <p:ext uri="{BB962C8B-B14F-4D97-AF65-F5344CB8AC3E}">
        <p14:creationId xmlns:p14="http://schemas.microsoft.com/office/powerpoint/2010/main" val="2108847592"/>
      </p:ext>
    </p:extLst>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lnSpc>
                <a:spcPct val="120000"/>
              </a:lnSpc>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本振与射频的组合频率干扰</a:t>
            </a:r>
          </a:p>
        </p:txBody>
      </p:sp>
      <p:sp>
        <p:nvSpPr>
          <p:cNvPr id="86019" name="Rectangle 3"/>
          <p:cNvSpPr>
            <a:spLocks noGrp="1" noChangeArrowheads="1"/>
          </p:cNvSpPr>
          <p:nvPr>
            <p:ph type="body" idx="1"/>
          </p:nvPr>
        </p:nvSpPr>
        <p:spPr>
          <a:xfrm>
            <a:off x="445477" y="1295401"/>
            <a:ext cx="8229600" cy="3048000"/>
          </a:xfrm>
        </p:spPr>
        <p:txBody>
          <a:bodyPr/>
          <a:lstStyle/>
          <a:p>
            <a:pPr algn="just" eaLnBrk="1" hangingPunct="1"/>
            <a:r>
              <a:rPr lang="zh-CN" altLang="en-US" sz="2800" b="1" dirty="0">
                <a:solidFill>
                  <a:srgbClr val="000000"/>
                </a:solidFill>
                <a:latin typeface="Times New Roman" panose="02020603050405020304" pitchFamily="18" charset="0"/>
                <a:cs typeface="Times New Roman" panose="02020603050405020304" pitchFamily="18" charset="0"/>
              </a:rPr>
              <a:t>例　某下变频接收机接收到的电台信号频率为</a:t>
            </a:r>
            <a:r>
              <a:rPr lang="en-US" altLang="zh-CN" sz="2800" b="1" dirty="0">
                <a:solidFill>
                  <a:srgbClr val="000000"/>
                </a:solidFill>
                <a:latin typeface="Times New Roman" panose="02020603050405020304" pitchFamily="18" charset="0"/>
                <a:cs typeface="Times New Roman" panose="02020603050405020304" pitchFamily="18" charset="0"/>
              </a:rPr>
              <a:t>3.001MHz</a:t>
            </a:r>
            <a:r>
              <a:rPr lang="zh-CN" altLang="en-US" sz="2800" b="1" dirty="0">
                <a:solidFill>
                  <a:srgbClr val="000000"/>
                </a:solidFill>
                <a:latin typeface="Times New Roman" panose="02020603050405020304" pitchFamily="18" charset="0"/>
                <a:cs typeface="Times New Roman" panose="02020603050405020304" pitchFamily="18" charset="0"/>
              </a:rPr>
              <a:t>，若本振频率为</a:t>
            </a:r>
            <a:r>
              <a:rPr lang="en-US" altLang="zh-CN" sz="2800" b="1" dirty="0">
                <a:solidFill>
                  <a:srgbClr val="000000"/>
                </a:solidFill>
                <a:latin typeface="Times New Roman" panose="02020603050405020304" pitchFamily="18" charset="0"/>
                <a:cs typeface="Times New Roman" panose="02020603050405020304" pitchFamily="18" charset="0"/>
              </a:rPr>
              <a:t>4.501MHz</a:t>
            </a:r>
            <a:r>
              <a:rPr lang="zh-CN" altLang="en-US" sz="2800" b="1" dirty="0">
                <a:solidFill>
                  <a:srgbClr val="000000"/>
                </a:solidFill>
                <a:latin typeface="Times New Roman" panose="02020603050405020304" pitchFamily="18" charset="0"/>
                <a:cs typeface="Times New Roman" panose="02020603050405020304" pitchFamily="18" charset="0"/>
              </a:rPr>
              <a:t>，中频滤波器带宽为 </a:t>
            </a:r>
            <a:r>
              <a:rPr lang="en-US" altLang="zh-CN" sz="2800" b="1" dirty="0">
                <a:solidFill>
                  <a:srgbClr val="000000"/>
                </a:solidFill>
                <a:latin typeface="Times New Roman" panose="02020603050405020304" pitchFamily="18" charset="0"/>
                <a:cs typeface="Times New Roman" panose="02020603050405020304" pitchFamily="18" charset="0"/>
              </a:rPr>
              <a:t>±3kHz</a:t>
            </a:r>
            <a:r>
              <a:rPr lang="zh-CN" altLang="en-US" sz="2800" b="1" dirty="0">
                <a:solidFill>
                  <a:srgbClr val="000000"/>
                </a:solidFill>
                <a:latin typeface="Times New Roman" panose="02020603050405020304" pitchFamily="18" charset="0"/>
                <a:cs typeface="Times New Roman" panose="02020603050405020304" pitchFamily="18" charset="0"/>
              </a:rPr>
              <a:t>。</a:t>
            </a:r>
          </a:p>
          <a:p>
            <a:pPr algn="just" eaLnBrk="1" hangingPunct="1">
              <a:buFontTx/>
              <a:buNone/>
            </a:pPr>
            <a:r>
              <a:rPr lang="zh-CN" altLang="en-US" sz="2800" b="1" dirty="0">
                <a:solidFill>
                  <a:srgbClr val="000000"/>
                </a:solidFill>
                <a:latin typeface="Times New Roman" panose="02020603050405020304" pitchFamily="18" charset="0"/>
                <a:cs typeface="Times New Roman" panose="02020603050405020304" pitchFamily="18" charset="0"/>
              </a:rPr>
              <a:t>求  </a:t>
            </a:r>
            <a:r>
              <a:rPr lang="en-US" altLang="zh-CN" sz="2800" b="1"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latin typeface="Times New Roman" panose="02020603050405020304" pitchFamily="18" charset="0"/>
                <a:cs typeface="Times New Roman" panose="02020603050405020304" pitchFamily="18" charset="0"/>
              </a:rPr>
              <a:t>）计算中频频率；</a:t>
            </a:r>
          </a:p>
          <a:p>
            <a:pPr algn="just" eaLnBrk="1" hangingPunct="1">
              <a:buFontTx/>
              <a:buNone/>
            </a:pPr>
            <a:r>
              <a:rPr lang="zh-CN" altLang="en-US" sz="2800" b="1" dirty="0">
                <a:solidFill>
                  <a:srgbClr val="000000"/>
                </a:solidFill>
                <a:latin typeface="Times New Roman" panose="02020603050405020304" pitchFamily="18" charset="0"/>
                <a:cs typeface="Times New Roman" panose="02020603050405020304" pitchFamily="18" charset="0"/>
              </a:rPr>
              <a:t>   </a:t>
            </a:r>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）是否可能产生组合频率干扰进入接收机？</a:t>
            </a:r>
          </a:p>
          <a:p>
            <a:pPr algn="just" eaLnBrk="1" hangingPunct="1">
              <a:buFontTx/>
              <a:buNone/>
            </a:pPr>
            <a:r>
              <a:rPr lang="zh-CN" altLang="en-US" sz="2800" b="1" dirty="0">
                <a:solidFill>
                  <a:srgbClr val="000000"/>
                </a:solidFill>
                <a:latin typeface="Times New Roman" panose="02020603050405020304" pitchFamily="18" charset="0"/>
                <a:cs typeface="Times New Roman" panose="02020603050405020304" pitchFamily="18" charset="0"/>
              </a:rPr>
              <a:t>   </a:t>
            </a:r>
            <a:r>
              <a:rPr lang="en-US" altLang="zh-CN" sz="2800" b="1"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latin typeface="Times New Roman" panose="02020603050405020304" pitchFamily="18" charset="0"/>
                <a:cs typeface="Times New Roman" panose="02020603050405020304" pitchFamily="18" charset="0"/>
              </a:rPr>
              <a:t>）这里的组合频率干扰和互调干扰有何区别？</a:t>
            </a:r>
          </a:p>
        </p:txBody>
      </p:sp>
      <p:sp>
        <p:nvSpPr>
          <p:cNvPr id="3" name="文本框 2"/>
          <p:cNvSpPr txBox="1"/>
          <p:nvPr/>
        </p:nvSpPr>
        <p:spPr>
          <a:xfrm>
            <a:off x="635977" y="4319955"/>
            <a:ext cx="7848600" cy="2234458"/>
          </a:xfrm>
          <a:prstGeom prst="rect">
            <a:avLst/>
          </a:prstGeom>
          <a:noFill/>
        </p:spPr>
        <p:txBody>
          <a:bodyPr wrap="square" rtlCol="0">
            <a:spAutoFit/>
          </a:bodyPr>
          <a:lstStyle/>
          <a:p>
            <a:pPr marL="342900" indent="-342900" algn="just">
              <a:lnSpc>
                <a:spcPts val="4000"/>
              </a:lnSpc>
              <a:spcBef>
                <a:spcPct val="20000"/>
              </a:spcBef>
            </a:pPr>
            <a:r>
              <a:rPr lang="zh-CN" altLang="en-US" sz="2800" b="1" dirty="0">
                <a:solidFill>
                  <a:srgbClr val="000000"/>
                </a:solidFill>
                <a:latin typeface="Times New Roman" panose="02020603050405020304" pitchFamily="18" charset="0"/>
                <a:ea typeface="+mn-ea"/>
                <a:cs typeface="Times New Roman" panose="02020603050405020304" pitchFamily="18" charset="0"/>
              </a:rPr>
              <a:t>解： （</a:t>
            </a:r>
            <a:r>
              <a:rPr lang="en-US" altLang="zh-CN" sz="2800" b="1" dirty="0">
                <a:solidFill>
                  <a:srgbClr val="000000"/>
                </a:solidFill>
                <a:latin typeface="Times New Roman" panose="02020603050405020304" pitchFamily="18" charset="0"/>
                <a:ea typeface="+mn-ea"/>
                <a:cs typeface="Times New Roman" panose="02020603050405020304" pitchFamily="18" charset="0"/>
              </a:rPr>
              <a:t>1</a:t>
            </a:r>
            <a:r>
              <a:rPr lang="zh-CN" altLang="en-US"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I</a:t>
            </a:r>
            <a:r>
              <a:rPr lang="en-US" altLang="zh-CN"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L</a:t>
            </a:r>
            <a:r>
              <a:rPr lang="en-US" altLang="zh-CN" sz="2800" b="1" dirty="0" err="1">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R</a:t>
            </a:r>
            <a:r>
              <a:rPr lang="en-US" altLang="zh-CN" sz="2800" b="1" dirty="0">
                <a:solidFill>
                  <a:srgbClr val="000000"/>
                </a:solidFill>
                <a:latin typeface="Times New Roman" panose="02020603050405020304" pitchFamily="18" charset="0"/>
                <a:ea typeface="+mn-ea"/>
                <a:cs typeface="Times New Roman" panose="02020603050405020304" pitchFamily="18" charset="0"/>
              </a:rPr>
              <a:t>=4.501-3.001=1.5MHz;</a:t>
            </a:r>
          </a:p>
          <a:p>
            <a:pPr marL="342900" indent="-342900" algn="just">
              <a:lnSpc>
                <a:spcPts val="4000"/>
              </a:lnSpc>
              <a:spcBef>
                <a:spcPct val="20000"/>
              </a:spcBef>
            </a:pPr>
            <a:r>
              <a:rPr lang="en-US" altLang="zh-CN" sz="2800" b="1" dirty="0">
                <a:solidFill>
                  <a:srgbClr val="000000"/>
                </a:solidFill>
                <a:latin typeface="Times New Roman" panose="02020603050405020304" pitchFamily="18" charset="0"/>
                <a:ea typeface="+mn-ea"/>
                <a:cs typeface="Times New Roman" panose="02020603050405020304" pitchFamily="18" charset="0"/>
              </a:rPr>
              <a:t>         </a:t>
            </a:r>
            <a:r>
              <a:rPr lang="zh-CN" altLang="en-US"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dirty="0">
                <a:solidFill>
                  <a:srgbClr val="000000"/>
                </a:solidFill>
                <a:latin typeface="Times New Roman" panose="02020603050405020304" pitchFamily="18" charset="0"/>
                <a:ea typeface="+mn-ea"/>
                <a:cs typeface="Times New Roman" panose="02020603050405020304" pitchFamily="18" charset="0"/>
              </a:rPr>
              <a:t>2</a:t>
            </a:r>
            <a:r>
              <a:rPr lang="zh-CN" altLang="en-US"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dirty="0">
                <a:solidFill>
                  <a:srgbClr val="000000"/>
                </a:solidFill>
                <a:latin typeface="Times New Roman" panose="02020603050405020304" pitchFamily="18" charset="0"/>
                <a:ea typeface="+mn-ea"/>
                <a:cs typeface="Times New Roman" panose="02020603050405020304" pitchFamily="18" charset="0"/>
              </a:rPr>
              <a:t>2</a:t>
            </a:r>
            <a:r>
              <a:rPr lang="en-US" altLang="zh-CN" sz="2800" b="1" i="1" dirty="0">
                <a:solidFill>
                  <a:srgbClr val="000000"/>
                </a:solidFill>
                <a:latin typeface="Times New Roman" panose="02020603050405020304" pitchFamily="18" charset="0"/>
                <a:cs typeface="Times New Roman" panose="02020603050405020304" pitchFamily="18" charset="0"/>
              </a:rPr>
              <a:t>f</a:t>
            </a:r>
            <a:r>
              <a:rPr lang="en-US" altLang="zh-CN" sz="2800" b="1" i="1" baseline="-25000" dirty="0">
                <a:solidFill>
                  <a:srgbClr val="000000"/>
                </a:solidFill>
                <a:latin typeface="Times New Roman" panose="02020603050405020304" pitchFamily="18" charset="0"/>
                <a:cs typeface="Times New Roman" panose="02020603050405020304" pitchFamily="18" charset="0"/>
              </a:rPr>
              <a:t>R</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f</a:t>
            </a:r>
            <a:r>
              <a:rPr lang="en-US" altLang="zh-CN" sz="2800" b="1" i="1" baseline="-25000" dirty="0">
                <a:solidFill>
                  <a:srgbClr val="000000"/>
                </a:solidFill>
                <a:latin typeface="Times New Roman" panose="02020603050405020304" pitchFamily="18" charset="0"/>
                <a:cs typeface="Times New Roman" panose="02020603050405020304" pitchFamily="18" charset="0"/>
              </a:rPr>
              <a:t>L</a:t>
            </a:r>
            <a:r>
              <a:rPr lang="en-US" altLang="zh-CN" sz="2800" b="1" i="1" dirty="0">
                <a:solidFill>
                  <a:srgbClr val="000000"/>
                </a:solidFill>
                <a:latin typeface="Times New Roman" panose="02020603050405020304" pitchFamily="18" charset="0"/>
                <a:cs typeface="Times New Roman" panose="02020603050405020304" pitchFamily="18" charset="0"/>
              </a:rPr>
              <a:t>=1.501MHz</a:t>
            </a:r>
            <a:r>
              <a:rPr lang="zh-CN" altLang="en-US" sz="2800" b="1" i="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Times New Roman" panose="02020603050405020304" pitchFamily="18" charset="0"/>
                <a:cs typeface="Times New Roman" panose="02020603050405020304" pitchFamily="18" charset="0"/>
              </a:rPr>
              <a:t>故这个干扰能通过混频器进入接收通道。</a:t>
            </a:r>
            <a:endParaRPr lang="en-US" altLang="zh-CN" sz="2800" b="1" dirty="0">
              <a:solidFill>
                <a:srgbClr val="000000"/>
              </a:solidFill>
              <a:latin typeface="Times New Roman" panose="02020603050405020304" pitchFamily="18" charset="0"/>
              <a:ea typeface="+mn-ea"/>
              <a:cs typeface="Times New Roman" panose="02020603050405020304" pitchFamily="18" charset="0"/>
            </a:endParaRPr>
          </a:p>
          <a:p>
            <a:pPr marL="342900" indent="-342900" algn="just">
              <a:spcBef>
                <a:spcPct val="20000"/>
              </a:spcBef>
            </a:pPr>
            <a:endParaRPr lang="zh-CN" altLang="en-US" sz="2800" b="1"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831425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85800"/>
            <a:ext cx="8229600" cy="4708981"/>
          </a:xfrm>
          <a:prstGeom prst="rect">
            <a:avLst/>
          </a:prstGeom>
        </p:spPr>
        <p:txBody>
          <a:bodyPr wrap="square">
            <a:spAutoFit/>
          </a:bodyPr>
          <a:lstStyle/>
          <a:p>
            <a:pPr algn="just">
              <a:lnSpc>
                <a:spcPts val="3600"/>
              </a:lnSpc>
              <a:spcAft>
                <a:spcPts val="0"/>
              </a:spcAft>
            </a:pPr>
            <a:r>
              <a:rPr lang="zh-CN" altLang="en-US" sz="2400" b="1" kern="100" dirty="0">
                <a:solidFill>
                  <a:srgbClr val="0000CC"/>
                </a:solidFill>
                <a:latin typeface="Times New Roman" panose="02020603050405020304" pitchFamily="18" charset="0"/>
                <a:ea typeface="+mn-ea"/>
                <a:cs typeface="Times New Roman" panose="02020603050405020304" pitchFamily="18" charset="0"/>
              </a:rPr>
              <a:t>例：</a:t>
            </a:r>
            <a:r>
              <a:rPr lang="zh-CN" altLang="zh-CN" sz="2400" b="1" kern="100" dirty="0">
                <a:latin typeface="Times New Roman" panose="02020603050405020304" pitchFamily="18" charset="0"/>
                <a:ea typeface="+mn-ea"/>
                <a:cs typeface="Times New Roman" panose="02020603050405020304" pitchFamily="18" charset="0"/>
              </a:rPr>
              <a:t>广播接收机的中频为</a:t>
            </a:r>
            <a:r>
              <a:rPr lang="en-US" altLang="zh-CN" sz="2400" b="1" kern="100" dirty="0">
                <a:latin typeface="Times New Roman" panose="02020603050405020304" pitchFamily="18" charset="0"/>
                <a:ea typeface="+mn-ea"/>
                <a:cs typeface="Times New Roman" panose="02020603050405020304" pitchFamily="18" charset="0"/>
              </a:rPr>
              <a:t>465kHz</a:t>
            </a:r>
            <a:r>
              <a:rPr lang="zh-CN" altLang="zh-CN" sz="2400" b="1" kern="100" dirty="0">
                <a:latin typeface="Times New Roman" panose="02020603050405020304" pitchFamily="18" charset="0"/>
                <a:ea typeface="+mn-ea"/>
                <a:cs typeface="Times New Roman" panose="02020603050405020304" pitchFamily="18" charset="0"/>
              </a:rPr>
              <a:t>，采用低中频，即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。试解释下列现象：</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=932kHz</a:t>
            </a:r>
            <a:r>
              <a:rPr lang="zh-CN" altLang="zh-CN" sz="2400" b="1" kern="100" dirty="0">
                <a:latin typeface="Times New Roman" panose="02020603050405020304" pitchFamily="18" charset="0"/>
                <a:ea typeface="+mn-ea"/>
                <a:cs typeface="Times New Roman" panose="02020603050405020304" pitchFamily="18" charset="0"/>
              </a:rPr>
              <a:t>的电台播音时，伴有单音的啸叫声；</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的电台播音时，可同时听到频率为</a:t>
            </a:r>
            <a:r>
              <a:rPr lang="en-US" altLang="zh-CN" sz="2400" b="1" kern="100" dirty="0">
                <a:latin typeface="Times New Roman" panose="02020603050405020304" pitchFamily="18" charset="0"/>
                <a:ea typeface="+mn-ea"/>
                <a:cs typeface="Times New Roman" panose="02020603050405020304" pitchFamily="18" charset="0"/>
              </a:rPr>
              <a:t>813kHz</a:t>
            </a:r>
            <a:r>
              <a:rPr lang="zh-CN" altLang="zh-CN" sz="2400" b="1" kern="100" dirty="0">
                <a:latin typeface="Times New Roman" panose="02020603050405020304" pitchFamily="18" charset="0"/>
                <a:ea typeface="+mn-ea"/>
                <a:cs typeface="Times New Roman" panose="02020603050405020304" pitchFamily="18" charset="0"/>
              </a:rPr>
              <a:t>和</a:t>
            </a:r>
            <a:r>
              <a:rPr lang="en-US" altLang="zh-CN" sz="2400" b="1" kern="100" dirty="0">
                <a:latin typeface="Times New Roman" panose="02020603050405020304" pitchFamily="18" charset="0"/>
                <a:ea typeface="+mn-ea"/>
                <a:cs typeface="Times New Roman" panose="02020603050405020304" pitchFamily="18" charset="0"/>
              </a:rPr>
              <a:t>933kHz</a:t>
            </a:r>
            <a:r>
              <a:rPr lang="zh-CN" altLang="zh-CN" sz="2400" b="1" kern="100" dirty="0">
                <a:latin typeface="Times New Roman" panose="02020603050405020304" pitchFamily="18" charset="0"/>
                <a:ea typeface="+mn-ea"/>
                <a:cs typeface="Times New Roman" panose="02020603050405020304" pitchFamily="18" charset="0"/>
              </a:rPr>
              <a:t>的两个电台的播音，当一个台停播时，则另一个太的播音也消失</a:t>
            </a:r>
            <a:r>
              <a:rPr lang="zh-CN"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853105"/>
      </p:ext>
    </p:extLst>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304800"/>
            <a:ext cx="8610600" cy="6001643"/>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分析：</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干扰啸叫</a:t>
            </a:r>
            <a:r>
              <a:rPr lang="zh-CN" altLang="zh-CN" sz="2400" b="1" kern="100" dirty="0">
                <a:latin typeface="Times New Roman" panose="02020603050405020304" pitchFamily="18" charset="0"/>
                <a:ea typeface="+mn-ea"/>
                <a:cs typeface="Times New Roman" panose="02020603050405020304" pitchFamily="18" charset="0"/>
              </a:rPr>
              <a:t>是接收信号本身与本振的组合频率形成的干扰，它与外来的干扰信号无关；</a:t>
            </a:r>
            <a:r>
              <a:rPr lang="zh-CN" altLang="en-US" sz="2400" b="1" kern="100" dirty="0">
                <a:solidFill>
                  <a:srgbClr val="0000CC"/>
                </a:solidFill>
                <a:latin typeface="Times New Roman" panose="02020603050405020304" pitchFamily="18" charset="0"/>
                <a:ea typeface="+mn-ea"/>
                <a:cs typeface="Times New Roman" panose="02020603050405020304" pitchFamily="18" charset="0"/>
              </a:rPr>
              <a:t>组合干</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扰</a:t>
            </a:r>
            <a:r>
              <a:rPr lang="zh-CN" altLang="zh-CN" sz="2400" b="1" kern="100" dirty="0">
                <a:latin typeface="Times New Roman" panose="02020603050405020304" pitchFamily="18" charset="0"/>
                <a:ea typeface="+mn-ea"/>
                <a:cs typeface="Times New Roman" panose="02020603050405020304" pitchFamily="18" charset="0"/>
              </a:rPr>
              <a:t>是由外来干扰与本振组合形成的干扰；</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交调干扰</a:t>
            </a:r>
            <a:r>
              <a:rPr lang="zh-CN" altLang="zh-CN" sz="2400" b="1" kern="100" dirty="0">
                <a:latin typeface="Times New Roman" panose="02020603050405020304" pitchFamily="18" charset="0"/>
                <a:ea typeface="+mn-ea"/>
                <a:cs typeface="Times New Roman" panose="02020603050405020304" pitchFamily="18" charset="0"/>
              </a:rPr>
              <a:t>是外来干扰与输入有用信号组合</a:t>
            </a:r>
            <a:r>
              <a:rPr lang="zh-CN" altLang="en-US" sz="2400" b="1" kern="100" dirty="0">
                <a:latin typeface="Times New Roman" panose="02020603050405020304" pitchFamily="18" charset="0"/>
                <a:ea typeface="+mn-ea"/>
                <a:cs typeface="Times New Roman" panose="02020603050405020304" pitchFamily="18" charset="0"/>
              </a:rPr>
              <a:t>形成</a:t>
            </a:r>
            <a:r>
              <a:rPr lang="zh-CN" altLang="zh-CN" sz="2400" b="1" kern="100" dirty="0">
                <a:latin typeface="Times New Roman" panose="02020603050405020304" pitchFamily="18" charset="0"/>
                <a:ea typeface="+mn-ea"/>
                <a:cs typeface="Times New Roman" panose="02020603050405020304" pitchFamily="18" charset="0"/>
              </a:rPr>
              <a:t>的干扰；而</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互调干扰</a:t>
            </a:r>
            <a:r>
              <a:rPr lang="zh-CN" altLang="zh-CN" sz="2400" b="1" kern="100" dirty="0">
                <a:latin typeface="Times New Roman" panose="02020603050405020304" pitchFamily="18" charset="0"/>
                <a:ea typeface="+mn-ea"/>
                <a:cs typeface="Times New Roman" panose="02020603050405020304" pitchFamily="18" charset="0"/>
              </a:rPr>
              <a:t>则是由两个外来干扰信号组合形成的对有用信号的干扰。</a:t>
            </a:r>
          </a:p>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解：</a:t>
            </a:r>
          </a:p>
          <a:p>
            <a:pPr marL="342900" lvl="0" indent="-342900" algn="just">
              <a:spcAft>
                <a:spcPts val="0"/>
              </a:spcAft>
              <a:buFont typeface="+mj-lt"/>
              <a:buAutoNum type="arabicPeriod"/>
            </a:pP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=932+465=1397kHz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=2*932-1397=467kHz</a:t>
            </a:r>
            <a:r>
              <a:rPr lang="zh-CN" altLang="zh-CN" sz="2400" b="1" kern="100" dirty="0">
                <a:latin typeface="Times New Roman" panose="02020603050405020304" pitchFamily="18" charset="0"/>
                <a:ea typeface="+mn-ea"/>
                <a:cs typeface="Times New Roman" panose="02020603050405020304" pitchFamily="18" charset="0"/>
              </a:rPr>
              <a:t>，由于该信号可以通过中放，经检波产生</a:t>
            </a:r>
            <a:r>
              <a:rPr lang="en-US" altLang="zh-CN" sz="2400" b="1" kern="100" dirty="0">
                <a:latin typeface="Times New Roman" panose="02020603050405020304" pitchFamily="18" charset="0"/>
                <a:ea typeface="+mn-ea"/>
                <a:cs typeface="Times New Roman" panose="02020603050405020304" pitchFamily="18" charset="0"/>
              </a:rPr>
              <a:t>2kHz</a:t>
            </a:r>
            <a:r>
              <a:rPr lang="zh-CN" altLang="zh-CN" sz="2400" b="1" kern="100" dirty="0">
                <a:latin typeface="Times New Roman" panose="02020603050405020304" pitchFamily="18" charset="0"/>
                <a:ea typeface="+mn-ea"/>
                <a:cs typeface="Times New Roman" panose="02020603050405020304" pitchFamily="18" charset="0"/>
              </a:rPr>
              <a:t>的单音啸音；</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=540+465=1005kHz</a:t>
            </a:r>
            <a:r>
              <a:rPr lang="zh-CN" altLang="zh-CN" sz="2400" b="1" kern="100" dirty="0">
                <a:latin typeface="Times New Roman" panose="02020603050405020304" pitchFamily="18" charset="0"/>
                <a:ea typeface="+mn-ea"/>
                <a:cs typeface="Times New Roman" panose="02020603050405020304" pitchFamily="18" charset="0"/>
              </a:rPr>
              <a:t>，外来干扰频率</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与</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zh-CN" altLang="zh-CN" sz="2400" b="1" kern="100" dirty="0">
                <a:latin typeface="Times New Roman" panose="02020603050405020304" pitchFamily="18" charset="0"/>
                <a:ea typeface="+mn-ea"/>
                <a:cs typeface="Times New Roman" panose="02020603050405020304" pitchFamily="18" charset="0"/>
              </a:rPr>
              <a:t>的差频，即</a:t>
            </a:r>
            <a:r>
              <a:rPr lang="en-US" altLang="zh-CN" sz="2400" b="1" kern="100" dirty="0">
                <a:latin typeface="Times New Roman" panose="02020603050405020304" pitchFamily="18" charset="0"/>
                <a:ea typeface="+mn-ea"/>
                <a:cs typeface="Times New Roman" panose="02020603050405020304" pitchFamily="18" charset="0"/>
              </a:rPr>
              <a:t>1470-1005=465kHz</a:t>
            </a:r>
            <a:r>
              <a:rPr lang="zh-CN" altLang="zh-CN" sz="2400" b="1" kern="100" dirty="0">
                <a:latin typeface="Times New Roman" panose="02020603050405020304" pitchFamily="18" charset="0"/>
                <a:ea typeface="+mn-ea"/>
                <a:cs typeface="Times New Roman" panose="02020603050405020304" pitchFamily="18" charset="0"/>
              </a:rPr>
              <a:t>，正好为中频，即满足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 +2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I</a:t>
            </a:r>
            <a:r>
              <a:rPr lang="zh-CN" altLang="zh-CN" sz="2400" b="1" kern="100" dirty="0">
                <a:latin typeface="Times New Roman" panose="02020603050405020304" pitchFamily="18" charset="0"/>
                <a:ea typeface="+mn-ea"/>
                <a:cs typeface="Times New Roman" panose="02020603050405020304" pitchFamily="18" charset="0"/>
              </a:rPr>
              <a:t>，所以干扰是镜频干扰；</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=1386+465=1851kHz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=1851-2*693=465kHz</a:t>
            </a:r>
            <a:r>
              <a:rPr lang="zh-CN" altLang="zh-CN" sz="2400" b="1" kern="100" dirty="0">
                <a:latin typeface="Times New Roman" panose="02020603050405020304" pitchFamily="18" charset="0"/>
                <a:ea typeface="+mn-ea"/>
                <a:cs typeface="Times New Roman" panose="02020603050405020304" pitchFamily="18" charset="0"/>
              </a:rPr>
              <a:t>，可见本振与干扰频率之差正好在中频，所以仍然是</a:t>
            </a:r>
            <a:r>
              <a:rPr lang="zh-CN" altLang="en-US" sz="2400" b="1" kern="100" dirty="0">
                <a:latin typeface="Times New Roman" panose="02020603050405020304" pitchFamily="18" charset="0"/>
                <a:ea typeface="+mn-ea"/>
                <a:cs typeface="Times New Roman" panose="02020603050405020304" pitchFamily="18" charset="0"/>
              </a:rPr>
              <a:t>组合</a:t>
            </a:r>
            <a:r>
              <a:rPr lang="zh-CN" altLang="zh-CN" sz="2400" b="1" kern="100" dirty="0">
                <a:latin typeface="Times New Roman" panose="02020603050405020304" pitchFamily="18" charset="0"/>
                <a:ea typeface="+mn-ea"/>
                <a:cs typeface="Times New Roman" panose="02020603050405020304" pitchFamily="18" charset="0"/>
              </a:rPr>
              <a:t>干扰；</a:t>
            </a:r>
          </a:p>
          <a:p>
            <a:pPr marL="342900" lvl="0" indent="-342900" algn="just">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由于两个干扰信号相互依存，</a:t>
            </a:r>
            <a:r>
              <a:rPr lang="zh-CN" altLang="en-US" sz="2400" b="1" kern="100" dirty="0">
                <a:latin typeface="Times New Roman" panose="02020603050405020304" pitchFamily="18" charset="0"/>
                <a:ea typeface="+mn-ea"/>
                <a:cs typeface="Times New Roman" panose="02020603050405020304" pitchFamily="18" charset="0"/>
              </a:rPr>
              <a:t>且</a:t>
            </a:r>
            <a:r>
              <a:rPr lang="zh-CN" altLang="zh-CN" sz="2400" b="1" kern="100" dirty="0">
                <a:latin typeface="Times New Roman" panose="02020603050405020304" pitchFamily="18" charset="0"/>
                <a:ea typeface="+mn-ea"/>
                <a:cs typeface="Times New Roman" panose="02020603050405020304" pitchFamily="18" charset="0"/>
              </a:rPr>
              <a:t>满足</a:t>
            </a:r>
            <a:r>
              <a:rPr lang="en-US" altLang="zh-CN" sz="2400" b="1" kern="100" dirty="0">
                <a:latin typeface="Times New Roman" panose="02020603050405020304" pitchFamily="18" charset="0"/>
                <a:ea typeface="+mn-ea"/>
                <a:cs typeface="Times New Roman" panose="02020603050405020304" pitchFamily="18" charset="0"/>
              </a:rPr>
              <a:t>933-813=813-693</a:t>
            </a:r>
            <a:r>
              <a:rPr lang="zh-CN" altLang="zh-CN" sz="2400" b="1" kern="100" dirty="0">
                <a:latin typeface="Times New Roman" panose="02020603050405020304" pitchFamily="18" charset="0"/>
                <a:ea typeface="+mn-ea"/>
                <a:cs typeface="Times New Roman" panose="02020603050405020304" pitchFamily="18" charset="0"/>
              </a:rPr>
              <a:t>，即满足</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M2</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的关系，因而为互调干扰。</a:t>
            </a:r>
          </a:p>
        </p:txBody>
      </p:sp>
    </p:spTree>
    <p:extLst>
      <p:ext uri="{BB962C8B-B14F-4D97-AF65-F5344CB8AC3E}">
        <p14:creationId xmlns:p14="http://schemas.microsoft.com/office/powerpoint/2010/main" val="2962381550"/>
      </p:ext>
    </p:extLst>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 调制解调器</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67</a:t>
            </a:fld>
            <a:endParaRPr lang="en-US" altLang="zh-CN"/>
          </a:p>
        </p:txBody>
      </p:sp>
      <p:sp>
        <p:nvSpPr>
          <p:cNvPr id="5" name="灯片编号占位符 3"/>
          <p:cNvSpPr txBox="1">
            <a:spLocks/>
          </p:cNvSpPr>
          <p:nvPr/>
        </p:nvSpPr>
        <p:spPr bwMode="auto">
          <a:xfrm>
            <a:off x="6523043" y="719849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25ECD988-0F51-4524-9247-BFAF011031F7}" type="slidenum">
              <a:rPr lang="zh-CN" altLang="en-US" smtClean="0"/>
              <a:pPr/>
              <a:t>67</a:t>
            </a:fld>
            <a:endParaRPr lang="en-US" altLang="zh-CN"/>
          </a:p>
        </p:txBody>
      </p:sp>
      <p:sp>
        <p:nvSpPr>
          <p:cNvPr id="7" name="文本框 6"/>
          <p:cNvSpPr txBox="1"/>
          <p:nvPr/>
        </p:nvSpPr>
        <p:spPr>
          <a:xfrm>
            <a:off x="2627784" y="3889713"/>
            <a:ext cx="6172200"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V(t)=A(t)cos</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2</a:t>
            </a:r>
            <a:r>
              <a:rPr lang="el-GR" altLang="zh-CN" sz="2800" i="1" dirty="0">
                <a:latin typeface="Times New Roman" panose="02020603050405020304" pitchFamily="18" charset="0"/>
                <a:cs typeface="Times New Roman" panose="02020603050405020304" pitchFamily="18" charset="0"/>
              </a:rPr>
              <a:t>π</a:t>
            </a:r>
            <a:r>
              <a:rPr lang="en-US" altLang="zh-CN" sz="2800" i="1" dirty="0">
                <a:latin typeface="Times New Roman" panose="02020603050405020304" pitchFamily="18" charset="0"/>
                <a:cs typeface="Times New Roman" panose="02020603050405020304" pitchFamily="18" charset="0"/>
              </a:rPr>
              <a:t>f(t)+</a:t>
            </a:r>
            <a:r>
              <a:rPr lang="el-GR" altLang="zh-CN" sz="2800" i="1" dirty="0">
                <a:latin typeface="Times New Roman" panose="02020603050405020304" pitchFamily="18" charset="0"/>
                <a:cs typeface="Times New Roman" panose="02020603050405020304" pitchFamily="18" charset="0"/>
              </a:rPr>
              <a:t>φ</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7427" y="2362874"/>
            <a:ext cx="6048672" cy="1294200"/>
          </a:xfrm>
          <a:prstGeom prst="rect">
            <a:avLst/>
          </a:prstGeom>
          <a:noFill/>
        </p:spPr>
        <p:txBody>
          <a:bodyPr wrap="square" rtlCol="0">
            <a:spAutoFit/>
          </a:bodyPr>
          <a:lstStyle/>
          <a:p>
            <a:pPr algn="l">
              <a:lnSpc>
                <a:spcPts val="5000"/>
              </a:lnSpc>
            </a:pPr>
            <a:r>
              <a:rPr lang="zh-CN" altLang="en-US" sz="2800" dirty="0"/>
              <a:t>模拟调制：</a:t>
            </a:r>
            <a:r>
              <a:rPr lang="en-US" altLang="zh-CN" sz="2800" dirty="0"/>
              <a:t>AM</a:t>
            </a:r>
            <a:r>
              <a:rPr lang="zh-CN" altLang="en-US" sz="2800" dirty="0"/>
              <a:t>，</a:t>
            </a:r>
            <a:r>
              <a:rPr lang="en-US" altLang="zh-CN" sz="2800" dirty="0"/>
              <a:t>FM</a:t>
            </a:r>
            <a:r>
              <a:rPr lang="zh-CN" altLang="en-US" sz="2800" dirty="0"/>
              <a:t>，</a:t>
            </a:r>
            <a:r>
              <a:rPr lang="en-US" altLang="zh-CN" sz="2800" dirty="0"/>
              <a:t>PM</a:t>
            </a:r>
          </a:p>
          <a:p>
            <a:pPr algn="l">
              <a:lnSpc>
                <a:spcPts val="5000"/>
              </a:lnSpc>
            </a:pPr>
            <a:r>
              <a:rPr lang="zh-CN" altLang="en-US" sz="2800" dirty="0"/>
              <a:t>数字调制：</a:t>
            </a:r>
            <a:r>
              <a:rPr lang="en-US" altLang="zh-CN" sz="2800" dirty="0"/>
              <a:t>ASK</a:t>
            </a:r>
            <a:r>
              <a:rPr lang="zh-CN" altLang="en-US" sz="2800" dirty="0"/>
              <a:t>，</a:t>
            </a:r>
            <a:r>
              <a:rPr lang="en-US" altLang="zh-CN" sz="2800" dirty="0"/>
              <a:t>FSK</a:t>
            </a:r>
            <a:r>
              <a:rPr lang="zh-CN" altLang="en-US" sz="2800" dirty="0"/>
              <a:t>，</a:t>
            </a:r>
            <a:r>
              <a:rPr lang="en-US" altLang="zh-CN" sz="2800" dirty="0"/>
              <a:t>PSK</a:t>
            </a:r>
            <a:endParaRPr lang="zh-CN" altLang="en-US" sz="2800" dirty="0"/>
          </a:p>
        </p:txBody>
      </p:sp>
      <p:sp>
        <p:nvSpPr>
          <p:cNvPr id="9" name="文本框 8"/>
          <p:cNvSpPr txBox="1"/>
          <p:nvPr/>
        </p:nvSpPr>
        <p:spPr>
          <a:xfrm>
            <a:off x="1661523" y="5437938"/>
            <a:ext cx="1152128" cy="1118255"/>
          </a:xfrm>
          <a:prstGeom prst="rect">
            <a:avLst/>
          </a:prstGeom>
          <a:noFill/>
        </p:spPr>
        <p:txBody>
          <a:bodyPr wrap="square" rtlCol="0">
            <a:spAutoFit/>
          </a:bodyPr>
          <a:lstStyle/>
          <a:p>
            <a:pPr>
              <a:lnSpc>
                <a:spcPts val="4000"/>
              </a:lnSpc>
            </a:pPr>
            <a:r>
              <a:rPr lang="en-US" altLang="zh-CN" sz="2400" dirty="0">
                <a:solidFill>
                  <a:srgbClr val="0000FF"/>
                </a:solidFill>
              </a:rPr>
              <a:t>AM</a:t>
            </a:r>
          </a:p>
          <a:p>
            <a:pPr>
              <a:lnSpc>
                <a:spcPts val="4000"/>
              </a:lnSpc>
            </a:pPr>
            <a:r>
              <a:rPr lang="en-US" altLang="zh-CN" sz="2400" dirty="0">
                <a:solidFill>
                  <a:srgbClr val="0000FF"/>
                </a:solidFill>
              </a:rPr>
              <a:t>ASK</a:t>
            </a:r>
            <a:endParaRPr lang="zh-CN" altLang="en-US" sz="2400" dirty="0">
              <a:solidFill>
                <a:srgbClr val="0000FF"/>
              </a:solidFill>
            </a:endParaRPr>
          </a:p>
        </p:txBody>
      </p:sp>
      <p:sp>
        <p:nvSpPr>
          <p:cNvPr id="10" name="文本框 9"/>
          <p:cNvSpPr txBox="1"/>
          <p:nvPr/>
        </p:nvSpPr>
        <p:spPr>
          <a:xfrm>
            <a:off x="3912726" y="5473851"/>
            <a:ext cx="1152128" cy="1118255"/>
          </a:xfrm>
          <a:prstGeom prst="rect">
            <a:avLst/>
          </a:prstGeom>
          <a:noFill/>
        </p:spPr>
        <p:txBody>
          <a:bodyPr wrap="square" rtlCol="0">
            <a:spAutoFit/>
          </a:bodyPr>
          <a:lstStyle/>
          <a:p>
            <a:pPr>
              <a:lnSpc>
                <a:spcPts val="4000"/>
              </a:lnSpc>
            </a:pPr>
            <a:r>
              <a:rPr lang="en-US" altLang="zh-CN" sz="2400" dirty="0">
                <a:solidFill>
                  <a:srgbClr val="0000FF"/>
                </a:solidFill>
              </a:rPr>
              <a:t>FM</a:t>
            </a:r>
          </a:p>
          <a:p>
            <a:pPr>
              <a:lnSpc>
                <a:spcPts val="4000"/>
              </a:lnSpc>
            </a:pPr>
            <a:r>
              <a:rPr lang="en-US" altLang="zh-CN" sz="2400" dirty="0">
                <a:solidFill>
                  <a:srgbClr val="0000FF"/>
                </a:solidFill>
              </a:rPr>
              <a:t>FSK</a:t>
            </a:r>
            <a:endParaRPr lang="zh-CN" altLang="en-US" sz="2400" dirty="0">
              <a:solidFill>
                <a:srgbClr val="0000FF"/>
              </a:solidFill>
            </a:endParaRPr>
          </a:p>
        </p:txBody>
      </p:sp>
      <p:sp>
        <p:nvSpPr>
          <p:cNvPr id="11" name="文本框 10"/>
          <p:cNvSpPr txBox="1"/>
          <p:nvPr/>
        </p:nvSpPr>
        <p:spPr>
          <a:xfrm>
            <a:off x="5837987" y="5437938"/>
            <a:ext cx="1152128" cy="1118255"/>
          </a:xfrm>
          <a:prstGeom prst="rect">
            <a:avLst/>
          </a:prstGeom>
          <a:noFill/>
        </p:spPr>
        <p:txBody>
          <a:bodyPr wrap="square" rtlCol="0">
            <a:spAutoFit/>
          </a:bodyPr>
          <a:lstStyle/>
          <a:p>
            <a:pPr>
              <a:lnSpc>
                <a:spcPts val="4000"/>
              </a:lnSpc>
            </a:pPr>
            <a:r>
              <a:rPr lang="en-US" altLang="zh-CN" sz="2400" dirty="0">
                <a:solidFill>
                  <a:srgbClr val="0000FF"/>
                </a:solidFill>
              </a:rPr>
              <a:t>PM</a:t>
            </a:r>
          </a:p>
          <a:p>
            <a:pPr>
              <a:lnSpc>
                <a:spcPts val="4000"/>
              </a:lnSpc>
            </a:pPr>
            <a:r>
              <a:rPr lang="en-US" altLang="zh-CN" sz="2400" dirty="0">
                <a:solidFill>
                  <a:srgbClr val="0000FF"/>
                </a:solidFill>
              </a:rPr>
              <a:t>PSK</a:t>
            </a:r>
            <a:endParaRPr lang="zh-CN" altLang="en-US" sz="2400" dirty="0">
              <a:solidFill>
                <a:srgbClr val="0000FF"/>
              </a:solidFill>
            </a:endParaRPr>
          </a:p>
        </p:txBody>
      </p:sp>
      <p:cxnSp>
        <p:nvCxnSpPr>
          <p:cNvPr id="12" name="直接箭头连接符 11"/>
          <p:cNvCxnSpPr/>
          <p:nvPr/>
        </p:nvCxnSpPr>
        <p:spPr bwMode="auto">
          <a:xfrm flipV="1">
            <a:off x="2381603" y="4379098"/>
            <a:ext cx="1296144" cy="11521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3" name="直接箭头连接符 12"/>
          <p:cNvCxnSpPr/>
          <p:nvPr/>
        </p:nvCxnSpPr>
        <p:spPr bwMode="auto">
          <a:xfrm flipV="1">
            <a:off x="4541843" y="4379098"/>
            <a:ext cx="523011" cy="129614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4" name="直接箭头连接符 13"/>
          <p:cNvCxnSpPr>
            <a:stCxn id="11" idx="0"/>
          </p:cNvCxnSpPr>
          <p:nvPr/>
        </p:nvCxnSpPr>
        <p:spPr bwMode="auto">
          <a:xfrm flipH="1" flipV="1">
            <a:off x="5928950" y="4412933"/>
            <a:ext cx="485101" cy="102500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5" name="文本框 14"/>
          <p:cNvSpPr txBox="1"/>
          <p:nvPr/>
        </p:nvSpPr>
        <p:spPr>
          <a:xfrm>
            <a:off x="457200" y="1556792"/>
            <a:ext cx="512291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调制的基本概念</a:t>
            </a:r>
            <a:r>
              <a:rPr lang="zh-CN" altLang="en-US" dirty="0"/>
              <a:t>：</a:t>
            </a:r>
          </a:p>
        </p:txBody>
      </p:sp>
    </p:spTree>
    <p:extLst>
      <p:ext uri="{BB962C8B-B14F-4D97-AF65-F5344CB8AC3E}">
        <p14:creationId xmlns:p14="http://schemas.microsoft.com/office/powerpoint/2010/main" val="3156518626"/>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6831013" y="6364293"/>
            <a:ext cx="2133600" cy="457200"/>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BA0F83-A473-4BAD-9159-17D0213F9BAF}" type="slidenum">
              <a:rPr lang="zh-CN" altLang="en-US" b="0">
                <a:latin typeface="Arial" panose="020B0604020202020204" pitchFamily="34" charset="0"/>
              </a:rPr>
              <a:pPr eaLnBrk="1" hangingPunct="1"/>
              <a:t>68</a:t>
            </a:fld>
            <a:endParaRPr lang="en-US" altLang="zh-CN" b="0" dirty="0">
              <a:latin typeface="Arial" panose="020B0604020202020204" pitchFamily="34" charset="0"/>
            </a:endParaRPr>
          </a:p>
        </p:txBody>
      </p:sp>
      <p:sp>
        <p:nvSpPr>
          <p:cNvPr id="1030" name="Rectangle 2"/>
          <p:cNvSpPr>
            <a:spLocks noGrp="1" noChangeArrowheads="1"/>
          </p:cNvSpPr>
          <p:nvPr>
            <p:ph type="title"/>
          </p:nvPr>
        </p:nvSpPr>
        <p:spPr>
          <a:xfrm>
            <a:off x="2459038" y="205004"/>
            <a:ext cx="3888432" cy="652463"/>
          </a:xfrm>
        </p:spPr>
        <p:txBody>
          <a:bodyPr/>
          <a:lstStyle/>
          <a:p>
            <a:pPr algn="ctr" eaLnBrk="1" hangingPunct="1"/>
            <a:r>
              <a:rPr lang="zh-CN" altLang="en-US" sz="4000" kern="1200" dirty="0">
                <a:latin typeface="微软雅黑" panose="020B0503020204020204" pitchFamily="34" charset="-122"/>
                <a:ea typeface="微软雅黑" panose="020B0503020204020204" pitchFamily="34" charset="-122"/>
              </a:rPr>
              <a:t>振幅调制电路</a:t>
            </a:r>
          </a:p>
        </p:txBody>
      </p:sp>
      <p:graphicFrame>
        <p:nvGraphicFramePr>
          <p:cNvPr id="509956" name="Object 4"/>
          <p:cNvGraphicFramePr>
            <a:graphicFrameLocks noChangeAspect="1"/>
          </p:cNvGraphicFramePr>
          <p:nvPr/>
        </p:nvGraphicFramePr>
        <p:xfrm>
          <a:off x="3392726" y="2226800"/>
          <a:ext cx="2664657" cy="526124"/>
        </p:xfrm>
        <a:graphic>
          <a:graphicData uri="http://schemas.openxmlformats.org/presentationml/2006/ole">
            <mc:AlternateContent xmlns:mc="http://schemas.openxmlformats.org/markup-compatibility/2006">
              <mc:Choice xmlns:v="urn:schemas-microsoft-com:vml" Requires="v">
                <p:oleObj spid="_x0000_s128238"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26" y="2226800"/>
                        <a:ext cx="2664657" cy="526124"/>
                      </a:xfrm>
                      <a:prstGeom prst="rect">
                        <a:avLst/>
                      </a:prstGeom>
                      <a:noFill/>
                      <a:ln>
                        <a:noFill/>
                      </a:ln>
                      <a:effectLst/>
                    </p:spPr>
                  </p:pic>
                </p:oleObj>
              </mc:Fallback>
            </mc:AlternateContent>
          </a:graphicData>
        </a:graphic>
      </p:graphicFrame>
      <p:graphicFrame>
        <p:nvGraphicFramePr>
          <p:cNvPr id="509957" name="Object 5"/>
          <p:cNvGraphicFramePr>
            <a:graphicFrameLocks noChangeAspect="1"/>
          </p:cNvGraphicFramePr>
          <p:nvPr/>
        </p:nvGraphicFramePr>
        <p:xfrm>
          <a:off x="3419475" y="1651519"/>
          <a:ext cx="2592685" cy="516598"/>
        </p:xfrm>
        <a:graphic>
          <a:graphicData uri="http://schemas.openxmlformats.org/presentationml/2006/ole">
            <mc:AlternateContent xmlns:mc="http://schemas.openxmlformats.org/markup-compatibility/2006">
              <mc:Choice xmlns:v="urn:schemas-microsoft-com:vml" Requires="v">
                <p:oleObj spid="_x0000_s128239" name="公式" r:id="rId5" imgW="1117440" imgH="228600" progId="Equation.3">
                  <p:embed/>
                </p:oleObj>
              </mc:Choice>
              <mc:Fallback>
                <p:oleObj name="公式" r:id="rId5" imgW="1117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651519"/>
                        <a:ext cx="2592685" cy="516598"/>
                      </a:xfrm>
                      <a:prstGeom prst="rect">
                        <a:avLst/>
                      </a:prstGeom>
                      <a:noFill/>
                      <a:ln>
                        <a:noFill/>
                      </a:ln>
                      <a:effectLst/>
                    </p:spPr>
                  </p:pic>
                </p:oleObj>
              </mc:Fallback>
            </mc:AlternateContent>
          </a:graphicData>
        </a:graphic>
      </p:graphicFrame>
      <p:sp>
        <p:nvSpPr>
          <p:cNvPr id="509958" name="Text Box 6"/>
          <p:cNvSpPr txBox="1">
            <a:spLocks noChangeArrowheads="1"/>
          </p:cNvSpPr>
          <p:nvPr/>
        </p:nvSpPr>
        <p:spPr bwMode="auto">
          <a:xfrm>
            <a:off x="755576" y="971864"/>
            <a:ext cx="6480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a:latin typeface="+mn-ea"/>
                <a:ea typeface="+mn-ea"/>
              </a:rPr>
              <a:t>标准调幅波信号的数学表示式</a:t>
            </a:r>
          </a:p>
        </p:txBody>
      </p:sp>
      <p:sp>
        <p:nvSpPr>
          <p:cNvPr id="509959" name="Text Box 7"/>
          <p:cNvSpPr txBox="1">
            <a:spLocks noChangeArrowheads="1"/>
          </p:cNvSpPr>
          <p:nvPr/>
        </p:nvSpPr>
        <p:spPr bwMode="auto">
          <a:xfrm>
            <a:off x="1323561" y="1650021"/>
            <a:ext cx="2209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载频信号</a:t>
            </a:r>
          </a:p>
          <a:p>
            <a:pPr eaLnBrk="1" hangingPunct="1"/>
            <a:endParaRPr lang="zh-CN" altLang="en-US" sz="1050" dirty="0"/>
          </a:p>
          <a:p>
            <a:pPr eaLnBrk="1" hangingPunct="1"/>
            <a:r>
              <a:rPr lang="zh-CN" altLang="en-US" sz="2800" dirty="0"/>
              <a:t>调制信号</a:t>
            </a:r>
          </a:p>
        </p:txBody>
      </p:sp>
      <p:sp>
        <p:nvSpPr>
          <p:cNvPr id="509960" name="Rectangle 8"/>
          <p:cNvSpPr>
            <a:spLocks noGrp="1" noChangeArrowheads="1"/>
          </p:cNvSpPr>
          <p:nvPr>
            <p:ph type="body" idx="1"/>
          </p:nvPr>
        </p:nvSpPr>
        <p:spPr>
          <a:xfrm>
            <a:off x="806142" y="2811607"/>
            <a:ext cx="6435725" cy="612775"/>
          </a:xfrm>
          <a:noFill/>
        </p:spPr>
        <p:txBody>
          <a:bodyPr/>
          <a:lstStyle/>
          <a:p>
            <a:pPr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AM</a:t>
            </a:r>
            <a:r>
              <a:rPr lang="zh-CN" altLang="en-US" sz="2400" b="1" dirty="0">
                <a:latin typeface="Times New Roman" panose="02020603050405020304" pitchFamily="18" charset="0"/>
                <a:cs typeface="Times New Roman" panose="02020603050405020304" pitchFamily="18" charset="0"/>
              </a:rPr>
              <a:t>波在单音调制时表达式</a:t>
            </a:r>
            <a:r>
              <a:rPr lang="zh-CN" altLang="en-US" sz="2400" b="1" dirty="0"/>
              <a:t>　　　　</a:t>
            </a:r>
          </a:p>
        </p:txBody>
      </p:sp>
      <p:graphicFrame>
        <p:nvGraphicFramePr>
          <p:cNvPr id="509961" name="Object 9"/>
          <p:cNvGraphicFramePr>
            <a:graphicFrameLocks noChangeAspect="1"/>
          </p:cNvGraphicFramePr>
          <p:nvPr/>
        </p:nvGraphicFramePr>
        <p:xfrm>
          <a:off x="1547664" y="3207419"/>
          <a:ext cx="5544616" cy="2107093"/>
        </p:xfrm>
        <a:graphic>
          <a:graphicData uri="http://schemas.openxmlformats.org/presentationml/2006/ole">
            <mc:AlternateContent xmlns:mc="http://schemas.openxmlformats.org/markup-compatibility/2006">
              <mc:Choice xmlns:v="urn:schemas-microsoft-com:vml" Requires="v">
                <p:oleObj spid="_x0000_s128240" name="Equation" r:id="rId7" imgW="2616120" imgH="939600" progId="Equation.3">
                  <p:embed/>
                </p:oleObj>
              </mc:Choice>
              <mc:Fallback>
                <p:oleObj name="Equation" r:id="rId7" imgW="261612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207419"/>
                        <a:ext cx="5544616" cy="2107093"/>
                      </a:xfrm>
                      <a:prstGeom prst="rect">
                        <a:avLst/>
                      </a:prstGeom>
                      <a:noFill/>
                      <a:ln>
                        <a:noFill/>
                      </a:ln>
                      <a:effectLst/>
                    </p:spPr>
                  </p:pic>
                </p:oleObj>
              </mc:Fallback>
            </mc:AlternateContent>
          </a:graphicData>
        </a:graphic>
      </p:graphicFrame>
      <p:sp>
        <p:nvSpPr>
          <p:cNvPr id="509962" name="Line 10"/>
          <p:cNvSpPr>
            <a:spLocks noChangeShapeType="1"/>
          </p:cNvSpPr>
          <p:nvPr/>
        </p:nvSpPr>
        <p:spPr bwMode="auto">
          <a:xfrm>
            <a:off x="2768079" y="4725144"/>
            <a:ext cx="34579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963" name="Line 11"/>
          <p:cNvSpPr>
            <a:spLocks noChangeShapeType="1"/>
          </p:cNvSpPr>
          <p:nvPr/>
        </p:nvSpPr>
        <p:spPr bwMode="auto">
          <a:xfrm>
            <a:off x="2768079" y="5318974"/>
            <a:ext cx="4252193" cy="4104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 name="Object 4"/>
          <p:cNvGraphicFramePr>
            <a:graphicFrameLocks noChangeAspect="1"/>
          </p:cNvGraphicFramePr>
          <p:nvPr/>
        </p:nvGraphicFramePr>
        <p:xfrm>
          <a:off x="806142" y="5522511"/>
          <a:ext cx="1639045" cy="882222"/>
        </p:xfrm>
        <a:graphic>
          <a:graphicData uri="http://schemas.openxmlformats.org/presentationml/2006/ole">
            <mc:AlternateContent xmlns:mc="http://schemas.openxmlformats.org/markup-compatibility/2006">
              <mc:Choice xmlns:v="urn:schemas-microsoft-com:vml" Requires="v">
                <p:oleObj spid="_x0000_s128241" name="公式" r:id="rId9" imgW="825480" imgH="431640" progId="Equation.3">
                  <p:embed/>
                </p:oleObj>
              </mc:Choice>
              <mc:Fallback>
                <p:oleObj name="公式" r:id="rId9" imgW="825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142" y="5522511"/>
                        <a:ext cx="1639045" cy="882222"/>
                      </a:xfrm>
                      <a:prstGeom prst="rect">
                        <a:avLst/>
                      </a:prstGeom>
                      <a:solidFill>
                        <a:schemeClr val="accent6">
                          <a:lumMod val="20000"/>
                          <a:lumOff val="80000"/>
                        </a:schemeClr>
                      </a:solidFill>
                      <a:ln>
                        <a:noFill/>
                      </a:ln>
                      <a:effectLst/>
                    </p:spPr>
                  </p:pic>
                </p:oleObj>
              </mc:Fallback>
            </mc:AlternateContent>
          </a:graphicData>
        </a:graphic>
      </p:graphicFrame>
      <p:sp>
        <p:nvSpPr>
          <p:cNvPr id="14" name="Text Box 8"/>
          <p:cNvSpPr txBox="1">
            <a:spLocks noChangeArrowheads="1"/>
          </p:cNvSpPr>
          <p:nvPr/>
        </p:nvSpPr>
        <p:spPr bwMode="auto">
          <a:xfrm>
            <a:off x="2519265" y="5482071"/>
            <a:ext cx="66247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zh-CN" altLang="en-US" sz="2400" dirty="0">
                <a:solidFill>
                  <a:srgbClr val="0000FF"/>
                </a:solidFill>
                <a:ea typeface="+mn-ea"/>
                <a:cs typeface="Times New Roman" panose="02020603050405020304" pitchFamily="18" charset="0"/>
              </a:rPr>
              <a:t>调幅指数</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K</a:t>
            </a:r>
            <a:r>
              <a:rPr lang="en-US" altLang="zh-CN" sz="2400" baseline="-25000" dirty="0">
                <a:ea typeface="+mn-ea"/>
                <a:cs typeface="Times New Roman" panose="02020603050405020304" pitchFamily="18" charset="0"/>
              </a:rPr>
              <a:t>A</a:t>
            </a:r>
            <a:r>
              <a:rPr lang="zh-CN" altLang="en-US" sz="2400" dirty="0">
                <a:ea typeface="+mn-ea"/>
                <a:cs typeface="Times New Roman" panose="02020603050405020304" pitchFamily="18" charset="0"/>
              </a:rPr>
              <a:t>为调制电路决定的比例常数，在幅度调制中，为保证不出现过调制，要求</a:t>
            </a:r>
            <a:r>
              <a:rPr lang="en-US" altLang="zh-CN" sz="2400" dirty="0">
                <a:ea typeface="+mn-ea"/>
                <a:cs typeface="Times New Roman" panose="02020603050405020304" pitchFamily="18" charset="0"/>
              </a:rPr>
              <a:t>m</a:t>
            </a:r>
            <a:r>
              <a:rPr lang="en-US" altLang="zh-CN" sz="2400" baseline="-25000" dirty="0">
                <a:ea typeface="+mn-ea"/>
                <a:cs typeface="Times New Roman" panose="02020603050405020304" pitchFamily="18" charset="0"/>
              </a:rPr>
              <a:t>A</a:t>
            </a:r>
            <a:r>
              <a:rPr lang="en-US" altLang="zh-CN" sz="2400" dirty="0">
                <a:ea typeface="+mn-ea"/>
                <a:cs typeface="Times New Roman" panose="02020603050405020304" pitchFamily="18" charset="0"/>
              </a:rPr>
              <a:t>≤1</a:t>
            </a:r>
          </a:p>
        </p:txBody>
      </p:sp>
    </p:spTree>
    <p:extLst>
      <p:ext uri="{BB962C8B-B14F-4D97-AF65-F5344CB8AC3E}">
        <p14:creationId xmlns:p14="http://schemas.microsoft.com/office/powerpoint/2010/main" val="16082249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99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99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P spid="509959" grpId="0"/>
      <p:bldP spid="509960" grpId="0" build="p"/>
      <p:bldP spid="509962" grpId="0" animBg="1"/>
      <p:bldP spid="509963" grpId="0" animBg="1"/>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xfrm>
            <a:off x="5220072" y="6475881"/>
            <a:ext cx="2602777" cy="521818"/>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1A2D1AF-1E6E-48FF-B869-C6AB93C1623A}" type="slidenum">
              <a:rPr lang="zh-CN" altLang="en-US" b="0">
                <a:latin typeface="Arial" panose="020B0604020202020204" pitchFamily="34" charset="0"/>
              </a:rPr>
              <a:pPr eaLnBrk="1" hangingPunct="1"/>
              <a:t>69</a:t>
            </a:fld>
            <a:endParaRPr lang="en-US" altLang="zh-CN" b="0">
              <a:latin typeface="Arial" panose="020B0604020202020204" pitchFamily="34" charset="0"/>
            </a:endParaRPr>
          </a:p>
        </p:txBody>
      </p:sp>
      <p:graphicFrame>
        <p:nvGraphicFramePr>
          <p:cNvPr id="435206" name="Object 6"/>
          <p:cNvGraphicFramePr>
            <a:graphicFrameLocks noChangeAspect="1"/>
          </p:cNvGraphicFramePr>
          <p:nvPr/>
        </p:nvGraphicFramePr>
        <p:xfrm>
          <a:off x="1397000" y="1552575"/>
          <a:ext cx="6521450" cy="603250"/>
        </p:xfrm>
        <a:graphic>
          <a:graphicData uri="http://schemas.openxmlformats.org/presentationml/2006/ole">
            <mc:AlternateContent xmlns:mc="http://schemas.openxmlformats.org/markup-compatibility/2006">
              <mc:Choice xmlns:v="urn:schemas-microsoft-com:vml" Requires="v">
                <p:oleObj spid="_x0000_s129793" name="公式" r:id="rId3" imgW="4101840" imgH="393480" progId="Equation.3">
                  <p:embed/>
                </p:oleObj>
              </mc:Choice>
              <mc:Fallback>
                <p:oleObj name="公式" r:id="rId3" imgW="4101840" imgH="393480" progId="Equation.3">
                  <p:embed/>
                  <p:pic>
                    <p:nvPicPr>
                      <p:cNvPr id="0" name=""/>
                      <p:cNvPicPr>
                        <a:picLocks noChangeAspect="1" noChangeArrowheads="1"/>
                      </p:cNvPicPr>
                      <p:nvPr/>
                    </p:nvPicPr>
                    <p:blipFill>
                      <a:blip r:embed="rId4"/>
                      <a:srcRect/>
                      <a:stretch>
                        <a:fillRect/>
                      </a:stretch>
                    </p:blipFill>
                    <p:spPr bwMode="auto">
                      <a:xfrm>
                        <a:off x="1397000" y="1552575"/>
                        <a:ext cx="6521450" cy="603250"/>
                      </a:xfrm>
                      <a:prstGeom prst="rect">
                        <a:avLst/>
                      </a:prstGeom>
                      <a:solidFill>
                        <a:schemeClr val="accent6">
                          <a:lumMod val="20000"/>
                          <a:lumOff val="80000"/>
                        </a:schemeClr>
                      </a:solidFill>
                      <a:ln>
                        <a:noFill/>
                      </a:ln>
                      <a:effectLst/>
                    </p:spPr>
                  </p:pic>
                </p:oleObj>
              </mc:Fallback>
            </mc:AlternateContent>
          </a:graphicData>
        </a:graphic>
      </p:graphicFrame>
      <p:sp>
        <p:nvSpPr>
          <p:cNvPr id="435207" name="Text Box 7"/>
          <p:cNvSpPr txBox="1">
            <a:spLocks noChangeArrowheads="1"/>
          </p:cNvSpPr>
          <p:nvPr/>
        </p:nvSpPr>
        <p:spPr bwMode="auto">
          <a:xfrm>
            <a:off x="539552" y="944744"/>
            <a:ext cx="4750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ea typeface="+mn-ea"/>
                <a:cs typeface="Times New Roman" panose="02020603050405020304" pitchFamily="18" charset="0"/>
              </a:rPr>
              <a:t>单音调制</a:t>
            </a:r>
            <a:r>
              <a:rPr lang="en-US" altLang="zh-CN" sz="2800" dirty="0">
                <a:ea typeface="+mn-ea"/>
                <a:cs typeface="Times New Roman" panose="02020603050405020304" pitchFamily="18" charset="0"/>
              </a:rPr>
              <a:t>AM</a:t>
            </a:r>
            <a:r>
              <a:rPr lang="zh-CN" altLang="en-US" sz="2800" dirty="0">
                <a:ea typeface="+mn-ea"/>
                <a:cs typeface="Times New Roman" panose="02020603050405020304" pitchFamily="18" charset="0"/>
              </a:rPr>
              <a:t>波频谱表达式：</a:t>
            </a:r>
            <a:endParaRPr lang="zh-CN" altLang="en-US" dirty="0">
              <a:ea typeface="+mn-ea"/>
              <a:cs typeface="Times New Roman" panose="02020603050405020304" pitchFamily="18" charset="0"/>
            </a:endParaRPr>
          </a:p>
        </p:txBody>
      </p:sp>
      <p:sp>
        <p:nvSpPr>
          <p:cNvPr id="3" name="文本框 2"/>
          <p:cNvSpPr txBox="1"/>
          <p:nvPr/>
        </p:nvSpPr>
        <p:spPr>
          <a:xfrm>
            <a:off x="2411760" y="188640"/>
            <a:ext cx="4248472" cy="707886"/>
          </a:xfrm>
          <a:prstGeom prst="rect">
            <a:avLst/>
          </a:prstGeom>
          <a:noFill/>
        </p:spPr>
        <p:txBody>
          <a:bodyPr wrap="square" rtlCol="0">
            <a:spAutoFit/>
          </a:bodyPr>
          <a:lstStyle/>
          <a:p>
            <a:r>
              <a:rPr lang="zh-CN" altLang="en-US" sz="4000" dirty="0">
                <a:solidFill>
                  <a:schemeClr val="tx2"/>
                </a:solidFill>
                <a:latin typeface="微软雅黑" panose="020B0503020204020204" pitchFamily="34" charset="-122"/>
                <a:ea typeface="微软雅黑" panose="020B0503020204020204" pitchFamily="34" charset="-122"/>
                <a:cs typeface="+mj-cs"/>
              </a:rPr>
              <a:t>时域波形与频谱</a:t>
            </a:r>
          </a:p>
        </p:txBody>
      </p:sp>
      <p:sp>
        <p:nvSpPr>
          <p:cNvPr id="10" name="灯片编号占位符 5"/>
          <p:cNvSpPr txBox="1">
            <a:spLocks/>
          </p:cNvSpPr>
          <p:nvPr/>
        </p:nvSpPr>
        <p:spPr bwMode="auto">
          <a:xfrm>
            <a:off x="5220072" y="6475881"/>
            <a:ext cx="2602777" cy="5218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chemeClr val="tx1"/>
                </a:solidFill>
                <a:latin typeface="Times New Roman" panose="02020603050405020304" pitchFamily="18" charset="0"/>
                <a:ea typeface="宋体" panose="02010600030101010101" pitchFamily="2" charset="-122"/>
                <a:cs typeface="+mn-cs"/>
              </a:defRPr>
            </a:lvl1pPr>
            <a:lvl2pPr marL="742950" indent="-28575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11430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6002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20574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5146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6pPr>
            <a:lvl7pPr marL="29718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7pPr>
            <a:lvl8pPr marL="34290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8pPr>
            <a:lvl9pPr marL="38862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70E2CCA-3EE5-4D06-ADAA-CBE15918788A}" type="slidenum">
              <a:rPr lang="zh-CN" altLang="en-US" b="0" smtClean="0">
                <a:latin typeface="Arial" panose="020B0604020202020204" pitchFamily="34" charset="0"/>
              </a:rPr>
              <a:pPr eaLnBrk="1" hangingPunct="1"/>
              <a:t>69</a:t>
            </a:fld>
            <a:endParaRPr lang="en-US" altLang="zh-CN" b="0">
              <a:latin typeface="Arial" panose="020B0604020202020204" pitchFamily="34" charset="0"/>
            </a:endParaRPr>
          </a:p>
        </p:txBody>
      </p:sp>
      <p:pic>
        <p:nvPicPr>
          <p:cNvPr id="11" name="Picture 3" descr="SAM_cos"/>
          <p:cNvPicPr>
            <a:picLocks noChangeAspect="1" noChangeArrowheads="1"/>
          </p:cNvPicPr>
          <p:nvPr/>
        </p:nvPicPr>
        <p:blipFill rotWithShape="1">
          <a:blip r:embed="rId5">
            <a:lum bright="-48000" contrast="60000"/>
            <a:extLst>
              <a:ext uri="{28A0092B-C50C-407E-A947-70E740481C1C}">
                <a14:useLocalDpi xmlns:a14="http://schemas.microsoft.com/office/drawing/2010/main" val="0"/>
              </a:ext>
            </a:extLst>
          </a:blip>
          <a:srcRect l="8414" t="6200" r="8702" b="6650"/>
          <a:stretch/>
        </p:blipFill>
        <p:spPr bwMode="auto">
          <a:xfrm>
            <a:off x="806939" y="2377909"/>
            <a:ext cx="3943298" cy="420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6810365" y="6395722"/>
            <a:ext cx="1168036" cy="461665"/>
          </a:xfrm>
          <a:prstGeom prst="rect">
            <a:avLst/>
          </a:prstGeom>
          <a:solidFill>
            <a:srgbClr val="FFFFFF"/>
          </a:solidFill>
          <a:ln>
            <a:noFill/>
          </a:ln>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上边频</a:t>
            </a:r>
          </a:p>
        </p:txBody>
      </p:sp>
      <p:sp>
        <p:nvSpPr>
          <p:cNvPr id="13" name="Rectangle 5"/>
          <p:cNvSpPr>
            <a:spLocks noChangeArrowheads="1"/>
          </p:cNvSpPr>
          <p:nvPr/>
        </p:nvSpPr>
        <p:spPr bwMode="auto">
          <a:xfrm>
            <a:off x="5349323" y="6437869"/>
            <a:ext cx="1131767" cy="461665"/>
          </a:xfrm>
          <a:prstGeom prst="rect">
            <a:avLst/>
          </a:prstGeom>
          <a:solidFill>
            <a:schemeClr val="bg1"/>
          </a:solidFill>
          <a:ln>
            <a:noFill/>
          </a:ln>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下边频</a:t>
            </a:r>
          </a:p>
        </p:txBody>
      </p:sp>
      <p:grpSp>
        <p:nvGrpSpPr>
          <p:cNvPr id="14" name="Group 39"/>
          <p:cNvGrpSpPr>
            <a:grpSpLocks/>
          </p:cNvGrpSpPr>
          <p:nvPr/>
        </p:nvGrpSpPr>
        <p:grpSpPr bwMode="auto">
          <a:xfrm>
            <a:off x="5591692" y="3452939"/>
            <a:ext cx="1705594" cy="1253708"/>
            <a:chOff x="4362" y="1680"/>
            <a:chExt cx="1206" cy="944"/>
          </a:xfrm>
        </p:grpSpPr>
        <p:sp>
          <p:nvSpPr>
            <p:cNvPr id="15" name="Line 7"/>
            <p:cNvSpPr>
              <a:spLocks noChangeShapeType="1"/>
            </p:cNvSpPr>
            <p:nvPr/>
          </p:nvSpPr>
          <p:spPr bwMode="auto">
            <a:xfrm>
              <a:off x="4362" y="2352"/>
              <a:ext cx="1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V="1">
              <a:off x="4464" y="168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3"/>
            <p:cNvGraphicFramePr>
              <a:graphicFrameLocks noChangeAspect="1"/>
            </p:cNvGraphicFramePr>
            <p:nvPr/>
          </p:nvGraphicFramePr>
          <p:xfrm>
            <a:off x="5376" y="2352"/>
            <a:ext cx="192" cy="176"/>
          </p:xfrm>
          <a:graphic>
            <a:graphicData uri="http://schemas.openxmlformats.org/presentationml/2006/ole">
              <mc:AlternateContent xmlns:mc="http://schemas.openxmlformats.org/markup-compatibility/2006">
                <mc:Choice xmlns:v="urn:schemas-microsoft-com:vml" Requires="v">
                  <p:oleObj spid="_x0000_s129794" name="公式" r:id="rId6" imgW="152280" imgH="139680" progId="Equation.3">
                    <p:embed/>
                  </p:oleObj>
                </mc:Choice>
                <mc:Fallback>
                  <p:oleObj name="公式" r:id="rId6" imgW="15228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6" y="2352"/>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6"/>
            <p:cNvGraphicFramePr>
              <a:graphicFrameLocks noChangeAspect="1"/>
            </p:cNvGraphicFramePr>
            <p:nvPr/>
          </p:nvGraphicFramePr>
          <p:xfrm>
            <a:off x="4368" y="2336"/>
            <a:ext cx="160" cy="222"/>
          </p:xfrm>
          <a:graphic>
            <a:graphicData uri="http://schemas.openxmlformats.org/presentationml/2006/ole">
              <mc:AlternateContent xmlns:mc="http://schemas.openxmlformats.org/markup-compatibility/2006">
                <mc:Choice xmlns:v="urn:schemas-microsoft-com:vml" Requires="v">
                  <p:oleObj spid="_x0000_s129795"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336"/>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18"/>
            <p:cNvSpPr>
              <a:spLocks noChangeShapeType="1"/>
            </p:cNvSpPr>
            <p:nvPr/>
          </p:nvSpPr>
          <p:spPr bwMode="auto">
            <a:xfrm flipV="1">
              <a:off x="4992" y="201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8"/>
            <p:cNvGraphicFramePr>
              <a:graphicFrameLocks noChangeAspect="1"/>
            </p:cNvGraphicFramePr>
            <p:nvPr/>
          </p:nvGraphicFramePr>
          <p:xfrm>
            <a:off x="4896" y="2336"/>
            <a:ext cx="256" cy="288"/>
          </p:xfrm>
          <a:graphic>
            <a:graphicData uri="http://schemas.openxmlformats.org/presentationml/2006/ole">
              <mc:AlternateContent xmlns:mc="http://schemas.openxmlformats.org/markup-compatibility/2006">
                <mc:Choice xmlns:v="urn:schemas-microsoft-com:vml" Requires="v">
                  <p:oleObj spid="_x0000_s129796" name="公式" r:id="rId10" imgW="190440" imgH="228600" progId="Equation.3">
                    <p:embed/>
                  </p:oleObj>
                </mc:Choice>
                <mc:Fallback>
                  <p:oleObj name="公式" r:id="rId10" imgW="1904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6" y="2336"/>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38"/>
          <p:cNvGrpSpPr>
            <a:grpSpLocks/>
          </p:cNvGrpSpPr>
          <p:nvPr/>
        </p:nvGrpSpPr>
        <p:grpSpPr bwMode="auto">
          <a:xfrm>
            <a:off x="5076056" y="2410928"/>
            <a:ext cx="2902021" cy="1146411"/>
            <a:chOff x="3600" y="528"/>
            <a:chExt cx="1968" cy="896"/>
          </a:xfrm>
        </p:grpSpPr>
        <p:sp>
          <p:nvSpPr>
            <p:cNvPr id="24" name="Line 6"/>
            <p:cNvSpPr>
              <a:spLocks noChangeShapeType="1"/>
            </p:cNvSpPr>
            <p:nvPr/>
          </p:nvSpPr>
          <p:spPr bwMode="auto">
            <a:xfrm>
              <a:off x="3600" y="1200"/>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9"/>
            <p:cNvSpPr>
              <a:spLocks noChangeShapeType="1"/>
            </p:cNvSpPr>
            <p:nvPr/>
          </p:nvSpPr>
          <p:spPr bwMode="auto">
            <a:xfrm flipV="1">
              <a:off x="4464" y="528"/>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2"/>
            <p:cNvGraphicFramePr>
              <a:graphicFrameLocks noChangeAspect="1"/>
            </p:cNvGraphicFramePr>
            <p:nvPr/>
          </p:nvGraphicFramePr>
          <p:xfrm>
            <a:off x="5376" y="1248"/>
            <a:ext cx="192" cy="176"/>
          </p:xfrm>
          <a:graphic>
            <a:graphicData uri="http://schemas.openxmlformats.org/presentationml/2006/ole">
              <mc:AlternateContent xmlns:mc="http://schemas.openxmlformats.org/markup-compatibility/2006">
                <mc:Choice xmlns:v="urn:schemas-microsoft-com:vml" Requires="v">
                  <p:oleObj spid="_x0000_s129797" name="公式" r:id="rId12" imgW="152280" imgH="139680" progId="Equation.3">
                    <p:embed/>
                  </p:oleObj>
                </mc:Choice>
                <mc:Fallback>
                  <p:oleObj name="公式" r:id="rId12" imgW="15228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6" y="1248"/>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nvGraphicFramePr>
          <p:xfrm>
            <a:off x="4368" y="1200"/>
            <a:ext cx="160" cy="222"/>
          </p:xfrm>
          <a:graphic>
            <a:graphicData uri="http://schemas.openxmlformats.org/presentationml/2006/ole">
              <mc:AlternateContent xmlns:mc="http://schemas.openxmlformats.org/markup-compatibility/2006">
                <mc:Choice xmlns:v="urn:schemas-microsoft-com:vml" Requires="v">
                  <p:oleObj spid="_x0000_s129798" name="公式" r:id="rId14" imgW="126720" imgH="177480" progId="Equation.3">
                    <p:embed/>
                  </p:oleObj>
                </mc:Choice>
                <mc:Fallback>
                  <p:oleObj name="公式"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200"/>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20"/>
            <p:cNvSpPr>
              <a:spLocks noChangeShapeType="1"/>
            </p:cNvSpPr>
            <p:nvPr/>
          </p:nvSpPr>
          <p:spPr bwMode="auto">
            <a:xfrm flipV="1">
              <a:off x="4560"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1"/>
            <p:cNvSpPr>
              <a:spLocks noChangeShapeType="1"/>
            </p:cNvSpPr>
            <p:nvPr/>
          </p:nvSpPr>
          <p:spPr bwMode="auto">
            <a:xfrm flipV="1">
              <a:off x="4368"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560" y="1200"/>
            <a:ext cx="192" cy="192"/>
          </p:xfrm>
          <a:graphic>
            <a:graphicData uri="http://schemas.openxmlformats.org/presentationml/2006/ole">
              <mc:AlternateContent xmlns:mc="http://schemas.openxmlformats.org/markup-compatibility/2006">
                <mc:Choice xmlns:v="urn:schemas-microsoft-com:vml" Requires="v">
                  <p:oleObj spid="_x0000_s129799" name="公式" r:id="rId16" imgW="164880" imgH="164880" progId="Equation.3">
                    <p:embed/>
                  </p:oleObj>
                </mc:Choice>
                <mc:Fallback>
                  <p:oleObj name="公式" r:id="rId16" imgW="16488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1"/>
            <p:cNvGraphicFramePr>
              <a:graphicFrameLocks noChangeAspect="1"/>
            </p:cNvGraphicFramePr>
            <p:nvPr/>
          </p:nvGraphicFramePr>
          <p:xfrm>
            <a:off x="4032" y="1200"/>
            <a:ext cx="328" cy="192"/>
          </p:xfrm>
          <a:graphic>
            <a:graphicData uri="http://schemas.openxmlformats.org/presentationml/2006/ole">
              <mc:AlternateContent xmlns:mc="http://schemas.openxmlformats.org/markup-compatibility/2006">
                <mc:Choice xmlns:v="urn:schemas-microsoft-com:vml" Requires="v">
                  <p:oleObj spid="_x0000_s129800" name="公式" r:id="rId18" imgW="279360" imgH="164880" progId="Equation.3">
                    <p:embed/>
                  </p:oleObj>
                </mc:Choice>
                <mc:Fallback>
                  <p:oleObj name="公式" r:id="rId18" imgW="27936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20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Line 8"/>
          <p:cNvSpPr>
            <a:spLocks noChangeShapeType="1"/>
          </p:cNvSpPr>
          <p:nvPr/>
        </p:nvSpPr>
        <p:spPr bwMode="auto">
          <a:xfrm>
            <a:off x="5349323" y="5728828"/>
            <a:ext cx="20042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1"/>
          <p:cNvSpPr>
            <a:spLocks noChangeShapeType="1"/>
          </p:cNvSpPr>
          <p:nvPr/>
        </p:nvSpPr>
        <p:spPr bwMode="auto">
          <a:xfrm flipV="1">
            <a:off x="5730789" y="4684055"/>
            <a:ext cx="0" cy="10447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14"/>
          <p:cNvGraphicFramePr>
            <a:graphicFrameLocks noChangeAspect="1"/>
          </p:cNvGraphicFramePr>
          <p:nvPr/>
        </p:nvGraphicFramePr>
        <p:xfrm>
          <a:off x="7199050" y="5753704"/>
          <a:ext cx="309108" cy="273631"/>
        </p:xfrm>
        <a:graphic>
          <a:graphicData uri="http://schemas.openxmlformats.org/presentationml/2006/ole">
            <mc:AlternateContent xmlns:mc="http://schemas.openxmlformats.org/markup-compatibility/2006">
              <mc:Choice xmlns:v="urn:schemas-microsoft-com:vml" Requires="v">
                <p:oleObj spid="_x0000_s129801" name="公式" r:id="rId20" imgW="152280" imgH="139680" progId="Equation.3">
                  <p:embed/>
                </p:oleObj>
              </mc:Choice>
              <mc:Fallback>
                <p:oleObj name="公式" r:id="rId20" imgW="152280" imgH="1396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99050" y="5753704"/>
                        <a:ext cx="309108" cy="27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15"/>
          <p:cNvGraphicFramePr>
            <a:graphicFrameLocks noChangeAspect="1"/>
          </p:cNvGraphicFramePr>
          <p:nvPr/>
        </p:nvGraphicFramePr>
        <p:xfrm>
          <a:off x="5601994" y="5767696"/>
          <a:ext cx="257590" cy="345148"/>
        </p:xfrm>
        <a:graphic>
          <a:graphicData uri="http://schemas.openxmlformats.org/presentationml/2006/ole">
            <mc:AlternateContent xmlns:mc="http://schemas.openxmlformats.org/markup-compatibility/2006">
              <mc:Choice xmlns:v="urn:schemas-microsoft-com:vml" Requires="v">
                <p:oleObj spid="_x0000_s129802" name="公式" r:id="rId22" imgW="126720" imgH="177480" progId="Equation.3">
                  <p:embed/>
                </p:oleObj>
              </mc:Choice>
              <mc:Fallback>
                <p:oleObj name="公式" r:id="rId22" imgW="1267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01994" y="5767696"/>
                        <a:ext cx="257590" cy="3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Line 22"/>
          <p:cNvSpPr>
            <a:spLocks noChangeShapeType="1"/>
          </p:cNvSpPr>
          <p:nvPr/>
        </p:nvSpPr>
        <p:spPr bwMode="auto">
          <a:xfrm flipV="1">
            <a:off x="6580835" y="5206442"/>
            <a:ext cx="0" cy="522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4"/>
          <p:cNvSpPr>
            <a:spLocks noChangeShapeType="1"/>
          </p:cNvSpPr>
          <p:nvPr/>
        </p:nvSpPr>
        <p:spPr bwMode="auto">
          <a:xfrm flipV="1">
            <a:off x="6735388"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5"/>
          <p:cNvSpPr>
            <a:spLocks noChangeShapeType="1"/>
          </p:cNvSpPr>
          <p:nvPr/>
        </p:nvSpPr>
        <p:spPr bwMode="auto">
          <a:xfrm flipV="1">
            <a:off x="6426281"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2"/>
          <p:cNvGraphicFramePr>
            <a:graphicFrameLocks noChangeAspect="1"/>
          </p:cNvGraphicFramePr>
          <p:nvPr/>
        </p:nvGraphicFramePr>
        <p:xfrm>
          <a:off x="6426281" y="5654202"/>
          <a:ext cx="412143" cy="447760"/>
        </p:xfrm>
        <a:graphic>
          <a:graphicData uri="http://schemas.openxmlformats.org/presentationml/2006/ole">
            <mc:AlternateContent xmlns:mc="http://schemas.openxmlformats.org/markup-compatibility/2006">
              <mc:Choice xmlns:v="urn:schemas-microsoft-com:vml" Requires="v">
                <p:oleObj spid="_x0000_s129803" name="公式" r:id="rId24" imgW="190440" imgH="228600" progId="Equation.3">
                  <p:embed/>
                </p:oleObj>
              </mc:Choice>
              <mc:Fallback>
                <p:oleObj name="公式" r:id="rId24" imgW="19044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26281" y="5654202"/>
                        <a:ext cx="412143" cy="4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4"/>
          <p:cNvGraphicFramePr>
            <a:graphicFrameLocks noChangeAspect="1"/>
          </p:cNvGraphicFramePr>
          <p:nvPr/>
        </p:nvGraphicFramePr>
        <p:xfrm>
          <a:off x="6658111" y="6101962"/>
          <a:ext cx="927323" cy="424439"/>
        </p:xfrm>
        <a:graphic>
          <a:graphicData uri="http://schemas.openxmlformats.org/presentationml/2006/ole">
            <mc:AlternateContent xmlns:mc="http://schemas.openxmlformats.org/markup-compatibility/2006">
              <mc:Choice xmlns:v="urn:schemas-microsoft-com:vml" Requires="v">
                <p:oleObj spid="_x0000_s129804" name="公式" r:id="rId26" imgW="457200" imgH="228600" progId="Equation.3">
                  <p:embed/>
                </p:oleObj>
              </mc:Choice>
              <mc:Fallback>
                <p:oleObj name="公式" r:id="rId26" imgW="4572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58111" y="6101962"/>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35"/>
          <p:cNvGraphicFramePr>
            <a:graphicFrameLocks noChangeAspect="1"/>
          </p:cNvGraphicFramePr>
          <p:nvPr/>
        </p:nvGraphicFramePr>
        <p:xfrm>
          <a:off x="5421681" y="6050656"/>
          <a:ext cx="927323" cy="424439"/>
        </p:xfrm>
        <a:graphic>
          <a:graphicData uri="http://schemas.openxmlformats.org/presentationml/2006/ole">
            <mc:AlternateContent xmlns:mc="http://schemas.openxmlformats.org/markup-compatibility/2006">
              <mc:Choice xmlns:v="urn:schemas-microsoft-com:vml" Requires="v">
                <p:oleObj spid="_x0000_s129805" name="公式" r:id="rId28" imgW="457200" imgH="228600" progId="Equation.3">
                  <p:embed/>
                </p:oleObj>
              </mc:Choice>
              <mc:Fallback>
                <p:oleObj name="公式" r:id="rId28" imgW="4572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1681" y="6050656"/>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36"/>
          <p:cNvSpPr>
            <a:spLocks noChangeShapeType="1"/>
          </p:cNvSpPr>
          <p:nvPr/>
        </p:nvSpPr>
        <p:spPr bwMode="auto">
          <a:xfrm flipV="1">
            <a:off x="6039896"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flipH="1" flipV="1">
            <a:off x="6812665"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6142004" y="4797031"/>
            <a:ext cx="814612" cy="369332"/>
          </a:xfrm>
          <a:prstGeom prst="rect">
            <a:avLst/>
          </a:prstGeom>
          <a:noFill/>
        </p:spPr>
        <p:txBody>
          <a:bodyPr wrap="square" rtlCol="0">
            <a:spAutoFit/>
          </a:bodyPr>
          <a:lstStyle/>
          <a:p>
            <a:r>
              <a:rPr lang="en-US" altLang="zh-CN" dirty="0" err="1">
                <a:solidFill>
                  <a:srgbClr val="0000FF"/>
                </a:solidFill>
              </a:rPr>
              <a:t>V</a:t>
            </a:r>
            <a:r>
              <a:rPr lang="en-US" altLang="zh-CN" baseline="-25000" dirty="0" err="1">
                <a:solidFill>
                  <a:srgbClr val="0000FF"/>
                </a:solidFill>
              </a:rPr>
              <a:t>cm</a:t>
            </a:r>
            <a:endParaRPr lang="zh-CN" altLang="en-US" baseline="-25000" dirty="0">
              <a:solidFill>
                <a:srgbClr val="0000FF"/>
              </a:solidFill>
            </a:endParaRPr>
          </a:p>
        </p:txBody>
      </p:sp>
      <mc:AlternateContent xmlns:mc="http://schemas.openxmlformats.org/markup-compatibility/2006" xmlns:a14="http://schemas.microsoft.com/office/drawing/2010/main">
        <mc:Choice Requires="a14">
          <p:sp>
            <p:nvSpPr>
              <p:cNvPr id="4" name="文本框 3"/>
              <p:cNvSpPr txBox="1"/>
              <p:nvPr/>
            </p:nvSpPr>
            <p:spPr>
              <a:xfrm>
                <a:off x="6810365" y="5133178"/>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10365" y="5133178"/>
                <a:ext cx="626325" cy="303866"/>
              </a:xfrm>
              <a:prstGeom prst="rect">
                <a:avLst/>
              </a:prstGeom>
              <a:blipFill rotWithShape="0">
                <a:blip r:embed="rId30"/>
                <a:stretch>
                  <a:fillRect l="-194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933998" y="5148696"/>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5933998" y="5148696"/>
                <a:ext cx="626325" cy="303866"/>
              </a:xfrm>
              <a:prstGeom prst="rect">
                <a:avLst/>
              </a:prstGeom>
              <a:blipFill rotWithShape="0">
                <a:blip r:embed="rId30"/>
                <a:stretch>
                  <a:fillRect l="-1942" b="-22449"/>
                </a:stretch>
              </a:blipFill>
            </p:spPr>
            <p:txBody>
              <a:bodyPr/>
              <a:lstStyle/>
              <a:p>
                <a:r>
                  <a:rPr lang="zh-CN" altLang="en-US">
                    <a:noFill/>
                  </a:rPr>
                  <a:t> </a:t>
                </a:r>
              </a:p>
            </p:txBody>
          </p:sp>
        </mc:Fallback>
      </mc:AlternateContent>
      <p:sp>
        <p:nvSpPr>
          <p:cNvPr id="5" name="文本框 4"/>
          <p:cNvSpPr txBox="1"/>
          <p:nvPr/>
        </p:nvSpPr>
        <p:spPr>
          <a:xfrm>
            <a:off x="7556811" y="3776473"/>
            <a:ext cx="1580443" cy="2308324"/>
          </a:xfrm>
          <a:prstGeom prst="rect">
            <a:avLst/>
          </a:prstGeom>
          <a:noFill/>
        </p:spPr>
        <p:txBody>
          <a:bodyPr wrap="square" rtlCol="0">
            <a:spAutoFit/>
          </a:bodyPr>
          <a:lstStyle/>
          <a:p>
            <a:pPr algn="just"/>
            <a:r>
              <a:rPr lang="zh-CN" altLang="en-US" dirty="0">
                <a:solidFill>
                  <a:srgbClr val="0000FF"/>
                </a:solidFill>
              </a:rPr>
              <a:t>调幅的过程就是将低频调制信号搬移到高频载波分量两侧的过程。载波不含调制信息，只有边频包含调制信息。</a:t>
            </a:r>
          </a:p>
        </p:txBody>
      </p:sp>
      <p:cxnSp>
        <p:nvCxnSpPr>
          <p:cNvPr id="7" name="直接连接符 6"/>
          <p:cNvCxnSpPr/>
          <p:nvPr/>
        </p:nvCxnSpPr>
        <p:spPr bwMode="auto">
          <a:xfrm>
            <a:off x="539552" y="55368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44" name="直接连接符 43"/>
          <p:cNvCxnSpPr/>
          <p:nvPr/>
        </p:nvCxnSpPr>
        <p:spPr bwMode="auto">
          <a:xfrm>
            <a:off x="539552" y="58320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p:cNvCxnSpPr/>
          <p:nvPr/>
        </p:nvCxnSpPr>
        <p:spPr bwMode="auto">
          <a:xfrm>
            <a:off x="539552" y="53856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0" name="直接箭头连接符 19"/>
          <p:cNvCxnSpPr/>
          <p:nvPr/>
        </p:nvCxnSpPr>
        <p:spPr bwMode="auto">
          <a:xfrm flipV="1">
            <a:off x="5004048" y="5536800"/>
            <a:ext cx="0" cy="29520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文本框 31"/>
          <p:cNvSpPr txBox="1"/>
          <p:nvPr/>
        </p:nvSpPr>
        <p:spPr>
          <a:xfrm>
            <a:off x="4902902" y="5468630"/>
            <a:ext cx="671444" cy="369332"/>
          </a:xfrm>
          <a:prstGeom prst="rect">
            <a:avLst/>
          </a:prstGeom>
          <a:noFill/>
        </p:spPr>
        <p:txBody>
          <a:bodyPr wrap="square" rtlCol="0">
            <a:spAutoFit/>
          </a:bodyPr>
          <a:lstStyle/>
          <a:p>
            <a:r>
              <a:rPr lang="en-US" altLang="zh-CN" dirty="0" err="1">
                <a:solidFill>
                  <a:srgbClr val="FF0000"/>
                </a:solidFill>
              </a:rPr>
              <a:t>V</a:t>
            </a:r>
            <a:r>
              <a:rPr lang="en-US" altLang="zh-CN" baseline="-25000" dirty="0" err="1">
                <a:solidFill>
                  <a:srgbClr val="FF0000"/>
                </a:solidFill>
              </a:rPr>
              <a:t>cm</a:t>
            </a:r>
            <a:endParaRPr lang="zh-CN" altLang="en-US" baseline="-25000" dirty="0">
              <a:solidFill>
                <a:srgbClr val="FF0000"/>
              </a:solidFill>
            </a:endParaRPr>
          </a:p>
        </p:txBody>
      </p:sp>
      <mc:AlternateContent xmlns:mc="http://schemas.openxmlformats.org/markup-compatibility/2006" xmlns:a14="http://schemas.microsoft.com/office/drawing/2010/main">
        <mc:Choice Requires="a14">
          <p:sp>
            <p:nvSpPr>
              <p:cNvPr id="52" name="文本框 51"/>
              <p:cNvSpPr txBox="1"/>
              <p:nvPr/>
            </p:nvSpPr>
            <p:spPr>
              <a:xfrm>
                <a:off x="5027211" y="5266855"/>
                <a:ext cx="626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𝒎</m:t>
                              </m:r>
                            </m:e>
                            <m:sub>
                              <m:r>
                                <a:rPr lang="en-US" altLang="zh-CN" i="1">
                                  <a:solidFill>
                                    <a:srgbClr val="FF0000"/>
                                  </a:solidFill>
                                  <a:latin typeface="Cambria Math" panose="02040503050406030204" pitchFamily="18" charset="0"/>
                                </a:rPr>
                                <m:t>𝑨</m:t>
                              </m:r>
                            </m:sub>
                          </m:sSub>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𝑽</m:t>
                              </m:r>
                            </m:e>
                            <m:sub>
                              <m:r>
                                <a:rPr lang="en-US" altLang="zh-CN" b="1" i="1" smtClean="0">
                                  <a:solidFill>
                                    <a:srgbClr val="FF0000"/>
                                  </a:solidFill>
                                  <a:latin typeface="Cambria Math" panose="02040503050406030204" pitchFamily="18" charset="0"/>
                                </a:rPr>
                                <m:t>𝒄𝒎</m:t>
                              </m:r>
                            </m:sub>
                          </m:sSub>
                        </m:e>
                      </m:box>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5027211" y="5266855"/>
                <a:ext cx="626325" cy="276999"/>
              </a:xfrm>
              <a:prstGeom prst="rect">
                <a:avLst/>
              </a:prstGeom>
              <a:blipFill rotWithShape="0">
                <a:blip r:embed="rId31"/>
                <a:stretch>
                  <a:fillRect l="-2941" r="-980"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40506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7" grpId="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5"/>
          <p:cNvPicPr>
            <a:picLocks noChangeAspect="1" noChangeArrowheads="1"/>
          </p:cNvPicPr>
          <p:nvPr/>
        </p:nvPicPr>
        <p:blipFill rotWithShape="1">
          <a:blip r:embed="rId2" cstate="print"/>
          <a:srcRect l="24688" t="33015" r="55754" b="44544"/>
          <a:stretch/>
        </p:blipFill>
        <p:spPr bwMode="auto">
          <a:xfrm>
            <a:off x="275369" y="1525331"/>
            <a:ext cx="2705100" cy="1817973"/>
          </a:xfrm>
          <a:prstGeom prst="rect">
            <a:avLst/>
          </a:prstGeom>
          <a:noFill/>
          <a:ln w="9525" algn="ctr">
            <a:noFill/>
            <a:miter lim="800000"/>
            <a:headEnd/>
            <a:tailEnd/>
          </a:ln>
        </p:spPr>
      </p:pic>
      <p:sp>
        <p:nvSpPr>
          <p:cNvPr id="30724" name="TextBox 3"/>
          <p:cNvSpPr txBox="1">
            <a:spLocks noChangeArrowheads="1"/>
          </p:cNvSpPr>
          <p:nvPr/>
        </p:nvSpPr>
        <p:spPr bwMode="auto">
          <a:xfrm>
            <a:off x="688181" y="685800"/>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频率控制器</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7</a:t>
            </a:fld>
            <a:endParaRPr lang="en-US" altLang="zh-CN"/>
          </a:p>
        </p:txBody>
      </p:sp>
      <p:pic>
        <p:nvPicPr>
          <p:cNvPr id="5" name="Picture 5"/>
          <p:cNvPicPr>
            <a:picLocks noChangeAspect="1" noChangeArrowheads="1"/>
          </p:cNvPicPr>
          <p:nvPr/>
        </p:nvPicPr>
        <p:blipFill rotWithShape="1">
          <a:blip r:embed="rId2" cstate="print"/>
          <a:srcRect l="24687" t="58550" r="30412" b="14990"/>
          <a:stretch/>
        </p:blipFill>
        <p:spPr bwMode="auto">
          <a:xfrm>
            <a:off x="704764" y="3727949"/>
            <a:ext cx="7645789" cy="2639083"/>
          </a:xfrm>
          <a:prstGeom prst="rect">
            <a:avLst/>
          </a:prstGeom>
          <a:noFill/>
          <a:ln w="9525" algn="ctr">
            <a:noFill/>
            <a:miter lim="800000"/>
            <a:headEnd/>
            <a:tailEnd/>
          </a:ln>
        </p:spPr>
      </p:pic>
      <p:grpSp>
        <p:nvGrpSpPr>
          <p:cNvPr id="17" name="组合 16"/>
          <p:cNvGrpSpPr/>
          <p:nvPr/>
        </p:nvGrpSpPr>
        <p:grpSpPr>
          <a:xfrm>
            <a:off x="3429000" y="1677730"/>
            <a:ext cx="2057400" cy="1751270"/>
            <a:chOff x="3429000" y="1677731"/>
            <a:chExt cx="1905000" cy="1601788"/>
          </a:xfrm>
        </p:grpSpPr>
        <p:pic>
          <p:nvPicPr>
            <p:cNvPr id="6" name="Picture 5"/>
            <p:cNvPicPr>
              <a:picLocks noChangeAspect="1" noChangeArrowheads="1"/>
            </p:cNvPicPr>
            <p:nvPr/>
          </p:nvPicPr>
          <p:blipFill rotWithShape="1">
            <a:blip r:embed="rId2" cstate="print"/>
            <a:srcRect l="43764" t="34186" r="41419" b="44544"/>
            <a:stretch/>
          </p:blipFill>
          <p:spPr bwMode="auto">
            <a:xfrm>
              <a:off x="3429000" y="1677731"/>
              <a:ext cx="1905000" cy="1601788"/>
            </a:xfrm>
            <a:prstGeom prst="rect">
              <a:avLst/>
            </a:prstGeom>
            <a:noFill/>
            <a:ln w="9525" algn="ctr">
              <a:noFill/>
              <a:miter lim="800000"/>
              <a:headEnd/>
              <a:tailEnd/>
            </a:ln>
          </p:spPr>
        </p:pic>
        <p:sp>
          <p:nvSpPr>
            <p:cNvPr id="3" name="矩形 2"/>
            <p:cNvSpPr/>
            <p:nvPr/>
          </p:nvSpPr>
          <p:spPr>
            <a:xfrm>
              <a:off x="4114800" y="1905000"/>
              <a:ext cx="609600"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260056" y="1981200"/>
              <a:ext cx="31194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72000" y="1981200"/>
              <a:ext cx="76200" cy="304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096000" y="1508176"/>
            <a:ext cx="2661382" cy="1903670"/>
            <a:chOff x="6177818" y="1525331"/>
            <a:chExt cx="2500313" cy="1754188"/>
          </a:xfrm>
        </p:grpSpPr>
        <p:pic>
          <p:nvPicPr>
            <p:cNvPr id="7" name="Picture 5"/>
            <p:cNvPicPr>
              <a:picLocks noChangeAspect="1" noChangeArrowheads="1"/>
            </p:cNvPicPr>
            <p:nvPr/>
          </p:nvPicPr>
          <p:blipFill rotWithShape="1">
            <a:blip r:embed="rId2" cstate="print"/>
            <a:srcRect l="57988" t="32162" r="22564" b="44544"/>
            <a:stretch/>
          </p:blipFill>
          <p:spPr bwMode="auto">
            <a:xfrm>
              <a:off x="6177818" y="1525331"/>
              <a:ext cx="2500313" cy="1754188"/>
            </a:xfrm>
            <a:prstGeom prst="rect">
              <a:avLst/>
            </a:prstGeom>
            <a:noFill/>
            <a:ln w="9525" algn="ctr">
              <a:noFill/>
              <a:miter lim="800000"/>
              <a:headEnd/>
              <a:tailEnd/>
            </a:ln>
          </p:spPr>
        </p:pic>
        <p:sp>
          <p:nvSpPr>
            <p:cNvPr id="14" name="矩形 13"/>
            <p:cNvSpPr/>
            <p:nvPr/>
          </p:nvSpPr>
          <p:spPr>
            <a:xfrm>
              <a:off x="6934200" y="1905000"/>
              <a:ext cx="609600"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7079456" y="1981200"/>
              <a:ext cx="31194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010400" y="1981200"/>
              <a:ext cx="69056" cy="304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253412"/>
      </p:ext>
    </p:extLst>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958F8B4-3D28-4B98-9F2E-3F75C9249BD4}" type="slidenum">
              <a:rPr lang="zh-CN" altLang="en-US" b="0">
                <a:latin typeface="Arial" panose="020B0604020202020204" pitchFamily="34" charset="0"/>
              </a:rPr>
              <a:pPr eaLnBrk="1" hangingPunct="1"/>
              <a:t>70</a:t>
            </a:fld>
            <a:endParaRPr lang="en-US" altLang="zh-CN" b="0">
              <a:latin typeface="Arial" panose="020B0604020202020204" pitchFamily="34" charset="0"/>
            </a:endParaRPr>
          </a:p>
        </p:txBody>
      </p:sp>
      <p:sp>
        <p:nvSpPr>
          <p:cNvPr id="6149" name="Rectangle 3"/>
          <p:cNvSpPr>
            <a:spLocks noChangeArrowheads="1"/>
          </p:cNvSpPr>
          <p:nvPr/>
        </p:nvSpPr>
        <p:spPr bwMode="auto">
          <a:xfrm>
            <a:off x="792163" y="1447800"/>
            <a:ext cx="141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00" b="0">
                <a:solidFill>
                  <a:srgbClr val="000000"/>
                </a:solidFill>
              </a:rPr>
              <a:t> </a:t>
            </a:r>
            <a:endParaRPr kumimoji="1" lang="zh-CN" altLang="en-US" sz="2400" b="0"/>
          </a:p>
        </p:txBody>
      </p:sp>
      <p:sp>
        <p:nvSpPr>
          <p:cNvPr id="6151" name="Rectangle 236"/>
          <p:cNvSpPr>
            <a:spLocks noChangeArrowheads="1"/>
          </p:cNvSpPr>
          <p:nvPr/>
        </p:nvSpPr>
        <p:spPr bwMode="auto">
          <a:xfrm>
            <a:off x="2708697" y="220663"/>
            <a:ext cx="30909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ea typeface="微软雅黑" panose="020B0503020204020204" pitchFamily="34" charset="-122"/>
                <a:cs typeface="Times New Roman" panose="02020603050405020304" pitchFamily="18" charset="0"/>
              </a:rPr>
              <a:t>AM</a:t>
            </a:r>
            <a:r>
              <a:rPr lang="zh-CN" altLang="en-US" sz="4000" dirty="0">
                <a:solidFill>
                  <a:schemeClr val="tx2"/>
                </a:solidFill>
                <a:ea typeface="微软雅黑" panose="020B0503020204020204" pitchFamily="34" charset="-122"/>
                <a:cs typeface="Times New Roman" panose="02020603050405020304" pitchFamily="18" charset="0"/>
              </a:rPr>
              <a:t>波的功率</a:t>
            </a:r>
          </a:p>
        </p:txBody>
      </p:sp>
      <p:sp>
        <p:nvSpPr>
          <p:cNvPr id="438509" name="Rectangle 237"/>
          <p:cNvSpPr>
            <a:spLocks noChangeArrowheads="1"/>
          </p:cNvSpPr>
          <p:nvPr/>
        </p:nvSpPr>
        <p:spPr bwMode="auto">
          <a:xfrm>
            <a:off x="395288" y="2141314"/>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buFont typeface="Wingdings" panose="05000000000000000000" pitchFamily="2" charset="2"/>
              <a:buNone/>
            </a:pPr>
            <a:r>
              <a:rPr kumimoji="1" lang="zh-CN" altLang="en-US" dirty="0">
                <a:solidFill>
                  <a:srgbClr val="FF6600"/>
                </a:solidFill>
              </a:rPr>
              <a:t>◆ </a:t>
            </a:r>
            <a:r>
              <a:rPr kumimoji="1" lang="zh-CN" altLang="en-US" sz="2400" dirty="0"/>
              <a:t>载波功率分量</a:t>
            </a:r>
          </a:p>
        </p:txBody>
      </p:sp>
      <p:graphicFrame>
        <p:nvGraphicFramePr>
          <p:cNvPr id="438510" name="Object 238"/>
          <p:cNvGraphicFramePr>
            <a:graphicFrameLocks noChangeAspect="1"/>
          </p:cNvGraphicFramePr>
          <p:nvPr/>
        </p:nvGraphicFramePr>
        <p:xfrm>
          <a:off x="3275856" y="2420888"/>
          <a:ext cx="1727894" cy="984846"/>
        </p:xfrm>
        <a:graphic>
          <a:graphicData uri="http://schemas.openxmlformats.org/presentationml/2006/ole">
            <mc:AlternateContent xmlns:mc="http://schemas.openxmlformats.org/markup-compatibility/2006">
              <mc:Choice xmlns:v="urn:schemas-microsoft-com:vml" Requires="v">
                <p:oleObj spid="_x0000_s130227" name="公式" r:id="rId3" imgW="672840" imgH="457200" progId="Equation.3">
                  <p:embed/>
                </p:oleObj>
              </mc:Choice>
              <mc:Fallback>
                <p:oleObj name="公式" r:id="rId3" imgW="672840" imgH="457200" progId="Equation.3">
                  <p:embed/>
                  <p:pic>
                    <p:nvPicPr>
                      <p:cNvPr id="0" name=""/>
                      <p:cNvPicPr>
                        <a:picLocks noChangeAspect="1" noChangeArrowheads="1"/>
                      </p:cNvPicPr>
                      <p:nvPr/>
                    </p:nvPicPr>
                    <p:blipFill>
                      <a:blip r:embed="rId4"/>
                      <a:srcRect/>
                      <a:stretch>
                        <a:fillRect/>
                      </a:stretch>
                    </p:blipFill>
                    <p:spPr bwMode="auto">
                      <a:xfrm>
                        <a:off x="3275856" y="2420888"/>
                        <a:ext cx="1727894" cy="984846"/>
                      </a:xfrm>
                      <a:prstGeom prst="rect">
                        <a:avLst/>
                      </a:prstGeom>
                      <a:solidFill>
                        <a:schemeClr val="accent5"/>
                      </a:solidFill>
                      <a:ln>
                        <a:noFill/>
                      </a:ln>
                      <a:effectLst/>
                    </p:spPr>
                  </p:pic>
                </p:oleObj>
              </mc:Fallback>
            </mc:AlternateContent>
          </a:graphicData>
        </a:graphic>
      </p:graphicFrame>
      <p:sp>
        <p:nvSpPr>
          <p:cNvPr id="2" name="文本框 1"/>
          <p:cNvSpPr txBox="1"/>
          <p:nvPr/>
        </p:nvSpPr>
        <p:spPr>
          <a:xfrm>
            <a:off x="395288" y="1052736"/>
            <a:ext cx="7489080" cy="968663"/>
          </a:xfrm>
          <a:prstGeom prst="rect">
            <a:avLst/>
          </a:prstGeom>
          <a:noFill/>
        </p:spPr>
        <p:txBody>
          <a:bodyPr wrap="square" rtlCol="0">
            <a:spAutoFit/>
          </a:bodyPr>
          <a:lstStyle/>
          <a:p>
            <a:pPr algn="l">
              <a:lnSpc>
                <a:spcPts val="3600"/>
              </a:lnSpc>
            </a:pPr>
            <a:r>
              <a:rPr lang="zh-CN" altLang="en-US" sz="2400" dirty="0"/>
              <a:t>      若将调幅波电压加于负载电阻</a:t>
            </a:r>
            <a:r>
              <a:rPr lang="en-US" altLang="zh-CN" sz="2400" dirty="0"/>
              <a:t>R</a:t>
            </a:r>
            <a:r>
              <a:rPr lang="en-US" altLang="zh-CN" sz="2400" baseline="-25000" dirty="0"/>
              <a:t>L</a:t>
            </a:r>
            <a:r>
              <a:rPr lang="zh-CN" altLang="en-US" sz="2400" dirty="0"/>
              <a:t>上，负载电阻吸收功率为各项正弦分量单独作用功率之和。</a:t>
            </a:r>
          </a:p>
        </p:txBody>
      </p:sp>
      <p:sp>
        <p:nvSpPr>
          <p:cNvPr id="10" name="Rectangle 237"/>
          <p:cNvSpPr>
            <a:spLocks noChangeArrowheads="1"/>
          </p:cNvSpPr>
          <p:nvPr/>
        </p:nvSpPr>
        <p:spPr bwMode="auto">
          <a:xfrm>
            <a:off x="395288" y="3405734"/>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上边频分量功率</a:t>
            </a:r>
          </a:p>
        </p:txBody>
      </p:sp>
      <p:sp>
        <p:nvSpPr>
          <p:cNvPr id="11" name="Rectangle 237"/>
          <p:cNvSpPr>
            <a:spLocks noChangeArrowheads="1"/>
          </p:cNvSpPr>
          <p:nvPr/>
        </p:nvSpPr>
        <p:spPr bwMode="auto">
          <a:xfrm>
            <a:off x="395288" y="4864065"/>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a:t>
            </a:r>
            <a:r>
              <a:rPr kumimoji="1" lang="zh-CN" altLang="en-US" sz="2400" dirty="0"/>
              <a:t>下边频分量功率</a:t>
            </a:r>
          </a:p>
        </p:txBody>
      </p:sp>
      <p:graphicFrame>
        <p:nvGraphicFramePr>
          <p:cNvPr id="12" name="Object 238"/>
          <p:cNvGraphicFramePr>
            <a:graphicFrameLocks noChangeAspect="1"/>
          </p:cNvGraphicFramePr>
          <p:nvPr/>
        </p:nvGraphicFramePr>
        <p:xfrm>
          <a:off x="2051720" y="3930423"/>
          <a:ext cx="6329177" cy="922859"/>
        </p:xfrm>
        <a:graphic>
          <a:graphicData uri="http://schemas.openxmlformats.org/presentationml/2006/ole">
            <mc:AlternateContent xmlns:mc="http://schemas.openxmlformats.org/markup-compatibility/2006">
              <mc:Choice xmlns:v="urn:schemas-microsoft-com:vml" Requires="v">
                <p:oleObj spid="_x0000_s130228" name="公式" r:id="rId5" imgW="2781000" imgH="482400" progId="Equation.3">
                  <p:embed/>
                </p:oleObj>
              </mc:Choice>
              <mc:Fallback>
                <p:oleObj name="公式" r:id="rId5" imgW="2781000" imgH="482400" progId="Equation.3">
                  <p:embed/>
                  <p:pic>
                    <p:nvPicPr>
                      <p:cNvPr id="0" name=""/>
                      <p:cNvPicPr>
                        <a:picLocks noChangeAspect="1" noChangeArrowheads="1"/>
                      </p:cNvPicPr>
                      <p:nvPr/>
                    </p:nvPicPr>
                    <p:blipFill>
                      <a:blip r:embed="rId6"/>
                      <a:srcRect/>
                      <a:stretch>
                        <a:fillRect/>
                      </a:stretch>
                    </p:blipFill>
                    <p:spPr bwMode="auto">
                      <a:xfrm>
                        <a:off x="2051720" y="3930423"/>
                        <a:ext cx="6329177" cy="922859"/>
                      </a:xfrm>
                      <a:prstGeom prst="rect">
                        <a:avLst/>
                      </a:prstGeom>
                      <a:solidFill>
                        <a:schemeClr val="accent5"/>
                      </a:solidFill>
                      <a:ln>
                        <a:noFill/>
                      </a:ln>
                      <a:effectLst/>
                    </p:spPr>
                  </p:pic>
                </p:oleObj>
              </mc:Fallback>
            </mc:AlternateContent>
          </a:graphicData>
        </a:graphic>
      </p:graphicFrame>
      <p:graphicFrame>
        <p:nvGraphicFramePr>
          <p:cNvPr id="13" name="Object 238"/>
          <p:cNvGraphicFramePr>
            <a:graphicFrameLocks noChangeAspect="1"/>
          </p:cNvGraphicFramePr>
          <p:nvPr/>
        </p:nvGraphicFramePr>
        <p:xfrm>
          <a:off x="2022475" y="5362575"/>
          <a:ext cx="6386513" cy="922338"/>
        </p:xfrm>
        <a:graphic>
          <a:graphicData uri="http://schemas.openxmlformats.org/presentationml/2006/ole">
            <mc:AlternateContent xmlns:mc="http://schemas.openxmlformats.org/markup-compatibility/2006">
              <mc:Choice xmlns:v="urn:schemas-microsoft-com:vml" Requires="v">
                <p:oleObj spid="_x0000_s130229" name="公式" r:id="rId7" imgW="2806560" imgH="482400" progId="Equation.3">
                  <p:embed/>
                </p:oleObj>
              </mc:Choice>
              <mc:Fallback>
                <p:oleObj name="公式" r:id="rId7" imgW="2806560" imgH="482400" progId="Equation.3">
                  <p:embed/>
                  <p:pic>
                    <p:nvPicPr>
                      <p:cNvPr id="0" name=""/>
                      <p:cNvPicPr>
                        <a:picLocks noChangeAspect="1" noChangeArrowheads="1"/>
                      </p:cNvPicPr>
                      <p:nvPr/>
                    </p:nvPicPr>
                    <p:blipFill>
                      <a:blip r:embed="rId8"/>
                      <a:srcRect/>
                      <a:stretch>
                        <a:fillRect/>
                      </a:stretch>
                    </p:blipFill>
                    <p:spPr bwMode="auto">
                      <a:xfrm>
                        <a:off x="2022475" y="5362575"/>
                        <a:ext cx="6386513" cy="922338"/>
                      </a:xfrm>
                      <a:prstGeom prst="rect">
                        <a:avLst/>
                      </a:prstGeom>
                      <a:solidFill>
                        <a:schemeClr val="accent5"/>
                      </a:solidFill>
                      <a:ln>
                        <a:noFill/>
                      </a:ln>
                      <a:effectLst/>
                    </p:spPr>
                  </p:pic>
                </p:oleObj>
              </mc:Fallback>
            </mc:AlternateContent>
          </a:graphicData>
        </a:graphic>
      </p:graphicFrame>
    </p:spTree>
    <p:extLst>
      <p:ext uri="{BB962C8B-B14F-4D97-AF65-F5344CB8AC3E}">
        <p14:creationId xmlns:p14="http://schemas.microsoft.com/office/powerpoint/2010/main" val="1181383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8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509" grpId="0"/>
      <p:bldP spid="10"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body" idx="1"/>
          </p:nvPr>
        </p:nvSpPr>
        <p:spPr>
          <a:xfrm>
            <a:off x="152400" y="152400"/>
            <a:ext cx="8763000" cy="6553200"/>
          </a:xfrm>
        </p:spPr>
        <p:txBody>
          <a:bodyPr/>
          <a:lstStyle/>
          <a:p>
            <a:pPr eaLnBrk="1" hangingPunct="1">
              <a:buFont typeface="Wingdings" panose="05000000000000000000" pitchFamily="2" charset="2"/>
              <a:buNone/>
            </a:pPr>
            <a:r>
              <a:rPr lang="zh-CN" altLang="en-US" dirty="0"/>
              <a:t>　</a:t>
            </a:r>
          </a:p>
        </p:txBody>
      </p:sp>
      <p:graphicFrame>
        <p:nvGraphicFramePr>
          <p:cNvPr id="9" name="Object 238"/>
          <p:cNvGraphicFramePr>
            <a:graphicFrameLocks noChangeAspect="1"/>
          </p:cNvGraphicFramePr>
          <p:nvPr/>
        </p:nvGraphicFramePr>
        <p:xfrm>
          <a:off x="1819275" y="1125538"/>
          <a:ext cx="4595813" cy="930275"/>
        </p:xfrm>
        <a:graphic>
          <a:graphicData uri="http://schemas.openxmlformats.org/presentationml/2006/ole">
            <mc:AlternateContent xmlns:mc="http://schemas.openxmlformats.org/markup-compatibility/2006">
              <mc:Choice xmlns:v="urn:schemas-microsoft-com:vml" Requires="v">
                <p:oleObj spid="_x0000_s131133" name="公式" r:id="rId3" imgW="1790640" imgH="431640" progId="Equation.3">
                  <p:embed/>
                </p:oleObj>
              </mc:Choice>
              <mc:Fallback>
                <p:oleObj name="公式" r:id="rId3" imgW="1790640" imgH="431640" progId="Equation.3">
                  <p:embed/>
                  <p:pic>
                    <p:nvPicPr>
                      <p:cNvPr id="0" name=""/>
                      <p:cNvPicPr>
                        <a:picLocks noChangeAspect="1" noChangeArrowheads="1"/>
                      </p:cNvPicPr>
                      <p:nvPr/>
                    </p:nvPicPr>
                    <p:blipFill>
                      <a:blip r:embed="rId4"/>
                      <a:srcRect/>
                      <a:stretch>
                        <a:fillRect/>
                      </a:stretch>
                    </p:blipFill>
                    <p:spPr bwMode="auto">
                      <a:xfrm>
                        <a:off x="1819275" y="1125538"/>
                        <a:ext cx="4595813" cy="930275"/>
                      </a:xfrm>
                      <a:prstGeom prst="rect">
                        <a:avLst/>
                      </a:prstGeom>
                      <a:solidFill>
                        <a:schemeClr val="accent6">
                          <a:lumMod val="20000"/>
                          <a:lumOff val="80000"/>
                        </a:schemeClr>
                      </a:solidFill>
                      <a:ln>
                        <a:noFill/>
                      </a:ln>
                      <a:effectLst/>
                    </p:spPr>
                  </p:pic>
                </p:oleObj>
              </mc:Fallback>
            </mc:AlternateContent>
          </a:graphicData>
        </a:graphic>
      </p:graphicFrame>
      <p:sp>
        <p:nvSpPr>
          <p:cNvPr id="10" name="Rectangle 237"/>
          <p:cNvSpPr>
            <a:spLocks noChangeArrowheads="1"/>
          </p:cNvSpPr>
          <p:nvPr/>
        </p:nvSpPr>
        <p:spPr bwMode="auto">
          <a:xfrm>
            <a:off x="683568" y="476672"/>
            <a:ext cx="6048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调制信号在一个周期内的平均功率</a:t>
            </a:r>
          </a:p>
        </p:txBody>
      </p:sp>
      <mc:AlternateContent xmlns:mc="http://schemas.openxmlformats.org/markup-compatibility/2006" xmlns:a14="http://schemas.microsoft.com/office/drawing/2010/main">
        <mc:Choice Requires="a14">
          <p:sp>
            <p:nvSpPr>
              <p:cNvPr id="2" name="文本框 1"/>
              <p:cNvSpPr txBox="1"/>
              <p:nvPr/>
            </p:nvSpPr>
            <p:spPr>
              <a:xfrm>
                <a:off x="683568" y="2492896"/>
                <a:ext cx="8136904" cy="1938992"/>
              </a:xfrm>
              <a:prstGeom prst="rect">
                <a:avLst/>
              </a:prstGeom>
              <a:noFill/>
            </p:spPr>
            <p:txBody>
              <a:bodyPr wrap="square" rtlCol="0">
                <a:spAutoFit/>
              </a:bodyPr>
              <a:lstStyle/>
              <a:p>
                <a:pPr algn="just">
                  <a:lnSpc>
                    <a:spcPts val="3600"/>
                  </a:lnSpc>
                </a:pPr>
                <a:r>
                  <a:rPr lang="zh-CN" altLang="en-US" sz="2400" dirty="0">
                    <a:solidFill>
                      <a:srgbClr val="0000FF"/>
                    </a:solidFill>
                  </a:rPr>
                  <a:t>可见，边频功率随着</a:t>
                </a:r>
                <a:r>
                  <a:rPr lang="en-US" altLang="zh-CN" sz="2400" i="1" dirty="0">
                    <a:solidFill>
                      <a:srgbClr val="0000FF"/>
                    </a:solidFill>
                  </a:rPr>
                  <a:t>m</a:t>
                </a:r>
                <a:r>
                  <a:rPr lang="en-US" altLang="zh-CN" sz="2400" i="1" baseline="-25000" dirty="0">
                    <a:solidFill>
                      <a:srgbClr val="0000FF"/>
                    </a:solidFill>
                  </a:rPr>
                  <a:t>A</a:t>
                </a:r>
                <a:r>
                  <a:rPr lang="zh-CN" altLang="en-US" sz="2400" dirty="0">
                    <a:solidFill>
                      <a:srgbClr val="0000FF"/>
                    </a:solidFill>
                  </a:rPr>
                  <a:t>的增大而增大，当</a:t>
                </a:r>
                <a:r>
                  <a:rPr lang="en-US" altLang="zh-CN" sz="2400" i="1" dirty="0">
                    <a:solidFill>
                      <a:srgbClr val="0000FF"/>
                    </a:solidFill>
                  </a:rPr>
                  <a:t>m</a:t>
                </a:r>
                <a:r>
                  <a:rPr lang="en-US" altLang="zh-CN" sz="2400" i="1" baseline="-25000" dirty="0">
                    <a:solidFill>
                      <a:srgbClr val="0000FF"/>
                    </a:solidFill>
                  </a:rPr>
                  <a:t>A</a:t>
                </a:r>
                <a:r>
                  <a:rPr lang="en-US" altLang="zh-CN" sz="2400" dirty="0">
                    <a:solidFill>
                      <a:srgbClr val="0000FF"/>
                    </a:solidFill>
                  </a:rPr>
                  <a:t>=1</a:t>
                </a:r>
                <a:r>
                  <a:rPr lang="zh-CN" altLang="en-US" sz="2400" dirty="0">
                    <a:solidFill>
                      <a:srgbClr val="0000FF"/>
                    </a:solidFill>
                  </a:rPr>
                  <a:t>时，边频功率最大，即</a:t>
                </a:r>
                <a14:m>
                  <m:oMath xmlns:m="http://schemas.openxmlformats.org/officeDocument/2006/math">
                    <m:r>
                      <a:rPr lang="en-US" altLang="zh-CN" sz="2400" i="1" dirty="0" smtClean="0">
                        <a:solidFill>
                          <a:srgbClr val="0000FF"/>
                        </a:solidFill>
                        <a:latin typeface="Cambria Math" panose="02040503050406030204" pitchFamily="18" charset="0"/>
                      </a:rPr>
                      <m:t>𝑃</m:t>
                    </m:r>
                    <m:r>
                      <a:rPr lang="en-US" altLang="zh-CN" sz="2400" b="1" i="1" dirty="0" smtClean="0">
                        <a:solidFill>
                          <a:srgbClr val="0000FF"/>
                        </a:solidFill>
                        <a:latin typeface="Cambria Math" panose="02040503050406030204" pitchFamily="18" charset="0"/>
                      </a:rPr>
                      <m:t>=</m:t>
                    </m:r>
                    <m:box>
                      <m:boxPr>
                        <m:ctrlPr>
                          <a:rPr lang="en-US" altLang="zh-CN" sz="2400" i="1" dirty="0" smtClean="0">
                            <a:solidFill>
                              <a:srgbClr val="0000FF"/>
                            </a:solidFill>
                            <a:latin typeface="Cambria Math" panose="02040503050406030204" pitchFamily="18" charset="0"/>
                          </a:rPr>
                        </m:ctrlPr>
                      </m:boxPr>
                      <m:e>
                        <m:argPr>
                          <m:argSz m:val="-1"/>
                        </m:argPr>
                        <m:f>
                          <m:fPr>
                            <m:ctrlPr>
                              <a:rPr lang="en-US" altLang="zh-CN" sz="2400" i="1" dirty="0" smtClean="0">
                                <a:solidFill>
                                  <a:srgbClr val="0000FF"/>
                                </a:solidFill>
                                <a:latin typeface="Cambria Math" panose="02040503050406030204" pitchFamily="18" charset="0"/>
                              </a:rPr>
                            </m:ctrlPr>
                          </m:fPr>
                          <m:num>
                            <m:r>
                              <a:rPr lang="en-US" altLang="zh-CN" sz="2400" b="1" i="1" dirty="0" smtClean="0">
                                <a:solidFill>
                                  <a:srgbClr val="0000FF"/>
                                </a:solidFill>
                                <a:latin typeface="Cambria Math" panose="02040503050406030204" pitchFamily="18" charset="0"/>
                              </a:rPr>
                              <m:t>𝟑</m:t>
                            </m:r>
                          </m:num>
                          <m:den>
                            <m:r>
                              <a:rPr lang="en-US" altLang="zh-CN" sz="2400" b="1" i="1" dirty="0" smtClean="0">
                                <a:solidFill>
                                  <a:srgbClr val="0000FF"/>
                                </a:solidFill>
                                <a:latin typeface="Cambria Math" panose="02040503050406030204" pitchFamily="18" charset="0"/>
                              </a:rPr>
                              <m:t>𝟐</m:t>
                            </m:r>
                          </m:den>
                        </m:f>
                        <m:sSub>
                          <m:sSubPr>
                            <m:ctrlPr>
                              <a:rPr lang="en-US" altLang="zh-CN" sz="2400" i="1" dirty="0" smtClean="0">
                                <a:solidFill>
                                  <a:srgbClr val="0000FF"/>
                                </a:solidFill>
                                <a:latin typeface="Cambria Math" panose="02040503050406030204" pitchFamily="18" charset="0"/>
                              </a:rPr>
                            </m:ctrlPr>
                          </m:sSubPr>
                          <m:e>
                            <m:r>
                              <a:rPr lang="en-US" altLang="zh-CN" sz="2400" b="1" i="1" dirty="0" smtClean="0">
                                <a:solidFill>
                                  <a:srgbClr val="0000FF"/>
                                </a:solidFill>
                                <a:latin typeface="Cambria Math" panose="02040503050406030204" pitchFamily="18" charset="0"/>
                              </a:rPr>
                              <m:t>𝑷</m:t>
                            </m:r>
                          </m:e>
                          <m:sub>
                            <m:r>
                              <a:rPr lang="en-US" altLang="zh-CN" sz="2400" b="1" i="1" dirty="0" smtClean="0">
                                <a:solidFill>
                                  <a:srgbClr val="0000FF"/>
                                </a:solidFill>
                                <a:latin typeface="Cambria Math" panose="02040503050406030204" pitchFamily="18" charset="0"/>
                              </a:rPr>
                              <m:t>𝒄</m:t>
                            </m:r>
                          </m:sub>
                        </m:sSub>
                      </m:e>
                    </m:box>
                  </m:oMath>
                </a14:m>
                <a:r>
                  <a:rPr lang="zh-CN" altLang="en-US" sz="2400" dirty="0">
                    <a:solidFill>
                      <a:srgbClr val="0000FF"/>
                    </a:solidFill>
                  </a:rPr>
                  <a:t>这时上、下边频功率之和只占载波功率的一半。这种调制方式，发射端发送的功率被不携带信息的载波占了很大的比例</a:t>
                </a:r>
                <a:r>
                  <a:rPr lang="zh-CN" altLang="en-US" sz="2400"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683568" y="2492896"/>
                <a:ext cx="8136904" cy="1938992"/>
              </a:xfrm>
              <a:prstGeom prst="rect">
                <a:avLst/>
              </a:prstGeom>
              <a:blipFill rotWithShape="0">
                <a:blip r:embed="rId5"/>
                <a:stretch>
                  <a:fillRect l="-1124" t="-1258" r="-1199" b="-2830"/>
                </a:stretch>
              </a:blipFill>
            </p:spPr>
            <p:txBody>
              <a:bodyPr/>
              <a:lstStyle/>
              <a:p>
                <a:r>
                  <a:rPr lang="zh-CN" altLang="en-US">
                    <a:noFill/>
                  </a:rPr>
                  <a:t> </a:t>
                </a:r>
              </a:p>
            </p:txBody>
          </p:sp>
        </mc:Fallback>
      </mc:AlternateContent>
      <p:sp>
        <p:nvSpPr>
          <p:cNvPr id="3" name="文本框 2"/>
          <p:cNvSpPr txBox="1"/>
          <p:nvPr/>
        </p:nvSpPr>
        <p:spPr>
          <a:xfrm>
            <a:off x="683568" y="4821179"/>
            <a:ext cx="5688632" cy="52322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sz="2800" dirty="0">
                <a:solidFill>
                  <a:srgbClr val="0000FF"/>
                </a:solidFill>
              </a:rPr>
              <a:t> </a:t>
            </a:r>
            <a:r>
              <a:rPr lang="zh-CN" altLang="en-US" sz="2800" dirty="0">
                <a:solidFill>
                  <a:srgbClr val="FF0000"/>
                </a:solidFill>
              </a:rPr>
              <a:t>改进型的</a:t>
            </a:r>
            <a:r>
              <a:rPr lang="en-US" altLang="zh-CN" sz="2800" dirty="0">
                <a:solidFill>
                  <a:srgbClr val="FF0000"/>
                </a:solidFill>
              </a:rPr>
              <a:t>AM</a:t>
            </a:r>
            <a:r>
              <a:rPr lang="zh-CN" altLang="en-US" sz="2800" dirty="0">
                <a:solidFill>
                  <a:srgbClr val="FF0000"/>
                </a:solidFill>
              </a:rPr>
              <a:t>，</a:t>
            </a:r>
            <a:r>
              <a:rPr lang="en-US" altLang="zh-CN" sz="2800" dirty="0">
                <a:solidFill>
                  <a:srgbClr val="FF0000"/>
                </a:solidFill>
              </a:rPr>
              <a:t>DSB</a:t>
            </a:r>
            <a:r>
              <a:rPr lang="zh-CN" altLang="en-US" sz="2800" dirty="0">
                <a:solidFill>
                  <a:srgbClr val="FF0000"/>
                </a:solidFill>
              </a:rPr>
              <a:t>和</a:t>
            </a:r>
            <a:r>
              <a:rPr lang="en-US" altLang="zh-CN" sz="2800" dirty="0">
                <a:solidFill>
                  <a:srgbClr val="FF0000"/>
                </a:solidFill>
              </a:rPr>
              <a:t>SSB</a:t>
            </a:r>
            <a:endParaRPr lang="zh-CN" altLang="en-US" sz="2800" dirty="0">
              <a:solidFill>
                <a:srgbClr val="FF0000"/>
              </a:solidFill>
            </a:endParaRPr>
          </a:p>
        </p:txBody>
      </p:sp>
    </p:spTree>
    <p:extLst>
      <p:ext uri="{BB962C8B-B14F-4D97-AF65-F5344CB8AC3E}">
        <p14:creationId xmlns:p14="http://schemas.microsoft.com/office/powerpoint/2010/main" val="15339813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cstate="print">
            <a:extLst>
              <a:ext uri="{28A0092B-C50C-407E-A947-70E740481C1C}">
                <a14:useLocalDpi xmlns:a14="http://schemas.microsoft.com/office/drawing/2010/main" val="0"/>
              </a:ext>
            </a:extLst>
          </a:blip>
          <a:srcRect l="-15377" t="-586" r="9541" b="-5251"/>
          <a:stretch/>
        </p:blipFill>
        <p:spPr>
          <a:xfrm>
            <a:off x="5004048" y="2636912"/>
            <a:ext cx="4139952" cy="2304256"/>
          </a:xfrm>
          <a:prstGeom prst="rect">
            <a:avLst/>
          </a:prstGeom>
        </p:spPr>
      </p:pic>
      <p:sp>
        <p:nvSpPr>
          <p:cNvPr id="2" name="标题 1"/>
          <p:cNvSpPr>
            <a:spLocks noGrp="1"/>
          </p:cNvSpPr>
          <p:nvPr>
            <p:ph type="title"/>
          </p:nvPr>
        </p:nvSpPr>
        <p:spPr>
          <a:xfrm>
            <a:off x="395536" y="-282574"/>
            <a:ext cx="7543800" cy="1295400"/>
          </a:xfrm>
        </p:spPr>
        <p:txBody>
          <a:bodyPr/>
          <a:lstStyle/>
          <a:p>
            <a:pPr algn="ctr" eaLnBrk="1" hangingPunct="1"/>
            <a:r>
              <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rPr>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2"/>
                <a:ext cx="8579296" cy="5400600"/>
              </a:xfrm>
            </p:spPr>
            <p:txBody>
              <a:bodyPr/>
              <a:lstStyle/>
              <a:p>
                <a:pPr marL="0" lvl="0" indent="0">
                  <a:lnSpc>
                    <a:spcPts val="4000"/>
                  </a:lnSpc>
                  <a:spcBef>
                    <a:spcPct val="0"/>
                  </a:spcBef>
                  <a:buNone/>
                </a:pPr>
                <a:r>
                  <a:rPr lang="zh-CN" altLang="zh-CN" sz="2400" b="1" kern="1200" dirty="0">
                    <a:latin typeface="Times New Roman" panose="02020603050405020304" pitchFamily="18" charset="0"/>
                    <a:ea typeface="宋体" panose="02010600030101010101" pitchFamily="2" charset="-122"/>
                  </a:rPr>
                  <a:t>若模拟调幅波</a:t>
                </a:r>
                <a:r>
                  <a:rPr lang="en-US" altLang="zh-CN" sz="2400" b="1" kern="1200" dirty="0">
                    <a:latin typeface="Times New Roman" panose="02020603050405020304" pitchFamily="18" charset="0"/>
                    <a:ea typeface="宋体" panose="02010600030101010101" pitchFamily="2" charset="-122"/>
                  </a:rPr>
                  <a:t>(AM)</a:t>
                </a:r>
                <a:r>
                  <a:rPr lang="zh-CN" altLang="zh-CN" sz="2400" b="1" kern="1200" dirty="0">
                    <a:latin typeface="Times New Roman" panose="02020603050405020304" pitchFamily="18" charset="0"/>
                    <a:ea typeface="宋体" panose="02010600030101010101" pitchFamily="2" charset="-122"/>
                  </a:rPr>
                  <a:t>的表达式为</a:t>
                </a:r>
                <a:r>
                  <a:rPr lang="en-US" altLang="zh-CN" sz="2400" b="1" kern="1200" dirty="0">
                    <a:latin typeface="Times New Roman" panose="02020603050405020304" pitchFamily="18" charset="0"/>
                    <a:ea typeface="宋体" panose="02010600030101010101" pitchFamily="2" charset="-122"/>
                  </a:rPr>
                  <a:t>V</a:t>
                </a:r>
                <a:r>
                  <a:rPr lang="en-US" altLang="zh-CN" sz="2400" b="1" kern="1200" baseline="-25000" dirty="0">
                    <a:latin typeface="Times New Roman" panose="02020603050405020304" pitchFamily="18" charset="0"/>
                    <a:ea typeface="宋体" panose="02010600030101010101" pitchFamily="2" charset="-122"/>
                  </a:rPr>
                  <a:t>AM</a:t>
                </a:r>
                <a:r>
                  <a:rPr lang="en-US" altLang="zh-CN" sz="2400" b="1" kern="1200" dirty="0">
                    <a:latin typeface="Times New Roman" panose="02020603050405020304" pitchFamily="18" charset="0"/>
                    <a:ea typeface="宋体" panose="02010600030101010101" pitchFamily="2" charset="-122"/>
                  </a:rPr>
                  <a:t>(t)=10(1+0.7cos</a:t>
                </a:r>
                <a:r>
                  <a:rPr lang="zh-CN" altLang="zh-CN" sz="2400" b="1" kern="1200" dirty="0">
                    <a:latin typeface="Times New Roman" panose="02020603050405020304" pitchFamily="18" charset="0"/>
                    <a:ea typeface="宋体" panose="02010600030101010101" pitchFamily="2" charset="-122"/>
                  </a:rPr>
                  <a:t> Ω</a:t>
                </a:r>
                <a:r>
                  <a:rPr lang="en-US" altLang="zh-CN" sz="2400" b="1" kern="1200" dirty="0">
                    <a:latin typeface="Times New Roman" panose="02020603050405020304" pitchFamily="18" charset="0"/>
                    <a:ea typeface="宋体" panose="02010600030101010101" pitchFamily="2" charset="-122"/>
                  </a:rPr>
                  <a:t>t)cos</a:t>
                </a:r>
                <a:r>
                  <a:rPr lang="el-GR" altLang="zh-CN" sz="2400" b="1" kern="1200" dirty="0">
                    <a:latin typeface="Times New Roman" panose="02020603050405020304" pitchFamily="18" charset="0"/>
                    <a:ea typeface="宋体" panose="02010600030101010101" pitchFamily="2" charset="-122"/>
                  </a:rPr>
                  <a:t> ω</a:t>
                </a:r>
                <a:r>
                  <a:rPr lang="en-US" altLang="zh-CN" sz="2400" b="1" kern="1200" baseline="-25000" dirty="0" err="1">
                    <a:latin typeface="Times New Roman" panose="02020603050405020304" pitchFamily="18" charset="0"/>
                    <a:ea typeface="宋体" panose="02010600030101010101" pitchFamily="2" charset="-122"/>
                  </a:rPr>
                  <a:t>c</a:t>
                </a:r>
                <a:r>
                  <a:rPr lang="en-US" altLang="zh-CN" sz="2400" b="1" kern="1200" dirty="0" err="1">
                    <a:latin typeface="Times New Roman" panose="02020603050405020304" pitchFamily="18" charset="0"/>
                    <a:ea typeface="宋体" panose="02010600030101010101" pitchFamily="2" charset="-122"/>
                  </a:rPr>
                  <a:t>t</a:t>
                </a:r>
                <a:r>
                  <a:rPr lang="zh-CN" altLang="zh-CN" sz="2400" b="1" kern="1200" dirty="0">
                    <a:latin typeface="Times New Roman" panose="02020603050405020304" pitchFamily="18" charset="0"/>
                    <a:ea typeface="宋体" panose="02010600030101010101" pitchFamily="2" charset="-122"/>
                  </a:rPr>
                  <a:t>，其中载频</a:t>
                </a:r>
                <a:r>
                  <a:rPr lang="el-GR" altLang="zh-CN" sz="2400" b="1" kern="1200" dirty="0">
                    <a:latin typeface="Times New Roman" panose="02020603050405020304" pitchFamily="18" charset="0"/>
                    <a:ea typeface="宋体" panose="02010600030101010101" pitchFamily="2" charset="-122"/>
                  </a:rPr>
                  <a:t>ω</a:t>
                </a:r>
                <a:r>
                  <a:rPr lang="en-US" altLang="zh-CN" sz="2400" b="1" kern="1200" baseline="-25000" dirty="0">
                    <a:latin typeface="Times New Roman" panose="02020603050405020304" pitchFamily="18" charset="0"/>
                    <a:ea typeface="宋体" panose="02010600030101010101" pitchFamily="2" charset="-122"/>
                  </a:rPr>
                  <a:t>c</a:t>
                </a:r>
                <a:r>
                  <a:rPr lang="en-US" altLang="zh-CN" sz="2400" b="1" kern="1200" dirty="0">
                    <a:latin typeface="Times New Roman" panose="02020603050405020304" pitchFamily="18" charset="0"/>
                    <a:ea typeface="宋体" panose="02010600030101010101" pitchFamily="2" charset="-122"/>
                  </a:rPr>
                  <a:t>=(2000*2</a:t>
                </a:r>
                <a:r>
                  <a:rPr lang="el-GR"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a:t>
                </a:r>
                <a:r>
                  <a:rPr lang="en-US" altLang="zh-CN" sz="2400" b="1" kern="1200" dirty="0">
                    <a:latin typeface="Times New Roman" panose="02020603050405020304" pitchFamily="18" charset="0"/>
                    <a:ea typeface="宋体" panose="02010600030101010101" pitchFamily="2" charset="-122"/>
                  </a:rPr>
                  <a:t>1</a:t>
                </a:r>
                <a:r>
                  <a:rPr lang="zh-CN" altLang="zh-CN" sz="2400" b="1" kern="1200" dirty="0">
                    <a:latin typeface="Times New Roman" panose="02020603050405020304" pitchFamily="18" charset="0"/>
                    <a:ea typeface="宋体" panose="02010600030101010101" pitchFamily="2" charset="-122"/>
                  </a:rPr>
                  <a:t>）试画出该调幅波频谱图；（</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），并计算它在负载</a:t>
                </a:r>
                <a:r>
                  <a:rPr lang="en-US" altLang="zh-CN" sz="2400" b="1" kern="1200" dirty="0">
                    <a:latin typeface="Times New Roman" panose="02020603050405020304" pitchFamily="18" charset="0"/>
                    <a:ea typeface="宋体" panose="02010600030101010101" pitchFamily="2" charset="-122"/>
                  </a:rPr>
                  <a:t>R=1Ω</a:t>
                </a:r>
                <a:r>
                  <a:rPr lang="zh-CN" altLang="zh-CN" sz="2400" b="1" kern="1200" dirty="0">
                    <a:latin typeface="Times New Roman" panose="02020603050405020304" pitchFamily="18" charset="0"/>
                    <a:ea typeface="宋体" panose="02010600030101010101" pitchFamily="2" charset="-122"/>
                  </a:rPr>
                  <a:t>时的载波功率；平均功率及有效频带宽度。</a:t>
                </a:r>
                <a:endParaRPr lang="en-US" altLang="zh-CN" sz="2400" b="1" kern="1200" dirty="0">
                  <a:latin typeface="Times New Roman" panose="02020603050405020304" pitchFamily="18" charset="0"/>
                  <a:ea typeface="宋体" panose="02010600030101010101" pitchFamily="2" charset="-122"/>
                </a:endParaRPr>
              </a:p>
              <a:p>
                <a:pPr marL="0" indent="0">
                  <a:lnSpc>
                    <a:spcPts val="4000"/>
                  </a:lnSpc>
                  <a:spcBef>
                    <a:spcPct val="0"/>
                  </a:spcBef>
                  <a:buNone/>
                </a:pPr>
                <a:r>
                  <a:rPr lang="zh-CN" altLang="en-US" sz="2400" b="1" kern="1200" dirty="0">
                    <a:latin typeface="Times New Roman" panose="02020603050405020304" pitchFamily="18" charset="0"/>
                    <a:ea typeface="宋体" panose="02010600030101010101" pitchFamily="2" charset="-122"/>
                  </a:rPr>
                  <a:t>解</a:t>
                </a:r>
                <a:r>
                  <a:rPr lang="en-US" altLang="zh-CN" sz="2400" b="1" kern="1200" dirty="0">
                    <a:latin typeface="Times New Roman" panose="02020603050405020304" pitchFamily="18" charset="0"/>
                    <a:ea typeface="宋体" panose="02010600030101010101" pitchFamily="2" charset="-122"/>
                    <a:sym typeface="Wingdings" panose="05000000000000000000" pitchFamily="2" charset="2"/>
                  </a:rPr>
                  <a:t>: (1) </a:t>
                </a:r>
                <a:r>
                  <a:rPr lang="en-US" altLang="zh-CN" sz="2400" b="1" kern="1200" dirty="0">
                    <a:latin typeface="Times New Roman" panose="02020603050405020304" pitchFamily="18" charset="0"/>
                    <a:ea typeface="宋体" panose="02010600030101010101" pitchFamily="2" charset="-122"/>
                  </a:rPr>
                  <a:t>fc=2000kHz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=1kHz</a:t>
                </a:r>
                <a:r>
                  <a:rPr lang="zh-CN" altLang="zh-CN" dirty="0"/>
                  <a:t>，</a:t>
                </a:r>
                <a:endParaRPr lang="en-US" altLang="zh-CN" dirty="0"/>
              </a:p>
              <a:p>
                <a:pPr marL="0" indent="0">
                  <a:lnSpc>
                    <a:spcPts val="4000"/>
                  </a:lnSpc>
                  <a:spcBef>
                    <a:spcPts val="1200"/>
                  </a:spcBef>
                  <a:buNone/>
                </a:pPr>
                <a:r>
                  <a:rPr lang="en-US" altLang="zh-CN" sz="2400" b="1" kern="1200" dirty="0">
                    <a:latin typeface="Times New Roman" panose="02020603050405020304" pitchFamily="18" charset="0"/>
                    <a:ea typeface="宋体" panose="02010600030101010101" pitchFamily="2" charset="-122"/>
                  </a:rPr>
                  <a:t>      </a:t>
                </a:r>
                <a:r>
                  <a:rPr lang="en-US" altLang="zh-CN" sz="2400" b="1" kern="1200" dirty="0">
                    <a:latin typeface="Times New Roman" panose="02020603050405020304" pitchFamily="18" charset="0"/>
                    <a:ea typeface="宋体" panose="02010600030101010101" pitchFamily="2" charset="-122"/>
                    <a:sym typeface="Wingdings" panose="05000000000000000000" pitchFamily="2" charset="2"/>
                  </a:rPr>
                  <a:t>(2</a:t>
                </a:r>
                <a:r>
                  <a:rPr lang="en-US" altLang="zh-CN" sz="2400" kern="1200" dirty="0">
                    <a:latin typeface="Times New Roman" panose="02020603050405020304" pitchFamily="18" charset="0"/>
                    <a:ea typeface="宋体" panose="02010600030101010101" pitchFamily="2" charset="-122"/>
                    <a:sym typeface="Wingdings" panose="05000000000000000000" pitchFamily="2" charset="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𝑃</m:t>
                        </m:r>
                      </m:e>
                      <m:sub>
                        <m:r>
                          <a:rPr lang="en-US" altLang="zh-CN" sz="2400" b="0" i="1">
                            <a:latin typeface="Cambria Math" panose="02040503050406030204" pitchFamily="18" charset="0"/>
                          </a:rPr>
                          <m:t>𝑐</m:t>
                        </m:r>
                      </m:sub>
                    </m:sSub>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𝑉</m:t>
                                </m:r>
                              </m:e>
                              <m:sub>
                                <m:r>
                                  <a:rPr lang="en-US" altLang="zh-CN" sz="2400" b="0" i="1">
                                    <a:latin typeface="Cambria Math" panose="02040503050406030204" pitchFamily="18" charset="0"/>
                                  </a:rPr>
                                  <m:t>𝐶𝑀</m:t>
                                </m:r>
                              </m:sub>
                            </m:sSub>
                          </m:e>
                          <m:sup>
                            <m:r>
                              <a:rPr lang="en-US" altLang="zh-CN" sz="2400" b="0" i="1">
                                <a:latin typeface="Cambria Math" panose="02040503050406030204" pitchFamily="18" charset="0"/>
                              </a:rPr>
                              <m:t>2</m:t>
                            </m:r>
                          </m:sup>
                        </m:sSup>
                      </m:num>
                      <m:den>
                        <m:r>
                          <a:rPr lang="en-US" altLang="zh-CN" sz="2400" b="0" i="1">
                            <a:latin typeface="Cambria Math" panose="02040503050406030204" pitchFamily="18" charset="0"/>
                          </a:rPr>
                          <m:t>𝑅</m:t>
                        </m:r>
                      </m:den>
                    </m:f>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10</m:t>
                        </m:r>
                      </m:e>
                      <m:sup>
                        <m:r>
                          <a:rPr lang="en-US" altLang="zh-CN" sz="2400" b="0" i="1">
                            <a:latin typeface="Cambria Math" panose="02040503050406030204" pitchFamily="18" charset="0"/>
                          </a:rPr>
                          <m:t>2</m:t>
                        </m:r>
                      </m:sup>
                    </m:sSup>
                    <m:r>
                      <a:rPr lang="en-US" altLang="zh-CN" sz="2400" b="0" i="1">
                        <a:latin typeface="Cambria Math" panose="02040503050406030204" pitchFamily="18" charset="0"/>
                      </a:rPr>
                      <m:t>=50</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𝑊</m:t>
                        </m:r>
                      </m:e>
                    </m:d>
                  </m:oMath>
                </a14:m>
                <a:endParaRPr lang="zh-CN" altLang="zh-CN" dirty="0">
                  <a:latin typeface="Times New Roman" panose="02020603050405020304" pitchFamily="18" charset="0"/>
                  <a:cs typeface="Times New Roman" panose="02020603050405020304" pitchFamily="18" charset="0"/>
                </a:endParaRPr>
              </a:p>
              <a:p>
                <a:pPr marL="0" indent="0">
                  <a:lnSpc>
                    <a:spcPts val="4000"/>
                  </a:lnSpc>
                  <a:spcBef>
                    <a:spcPts val="1200"/>
                  </a:spcBef>
                  <a:buNone/>
                </a:pPr>
                <a:r>
                  <a:rPr lang="en-US" altLang="zh-CN" dirty="0"/>
                  <a:t>         </a:t>
                </a:r>
                <a14:m>
                  <m:oMath xmlns:m="http://schemas.openxmlformats.org/officeDocument/2006/math">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zh-CN" altLang="en-US" sz="2400" i="1" smtClean="0">
                            <a:latin typeface="Cambria Math" panose="02040503050406030204" pitchFamily="18" charset="0"/>
                          </a:rPr>
                          <m:t>边</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𝑚</m:t>
                            </m:r>
                          </m:e>
                          <m:sub>
                            <m:r>
                              <a:rPr lang="en-US" altLang="zh-CN" sz="2400" i="1" smtClean="0">
                                <a:latin typeface="Cambria Math" panose="02040503050406030204" pitchFamily="18" charset="0"/>
                              </a:rPr>
                              <m:t>𝑎</m:t>
                            </m:r>
                          </m:sub>
                        </m:sSub>
                      </m:e>
                      <m:sup>
                        <m:r>
                          <a:rPr lang="en-US" altLang="zh-CN" sz="2400" i="1" smtClean="0">
                            <a:latin typeface="Cambria Math" panose="02040503050406030204" pitchFamily="18" charset="0"/>
                          </a:rPr>
                          <m:t>2</m:t>
                        </m:r>
                      </m:sup>
                    </m:sSup>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en-US" altLang="zh-CN" sz="2400" i="1" smtClean="0">
                            <a:latin typeface="Cambria Math" panose="02040503050406030204" pitchFamily="18" charset="0"/>
                          </a:rPr>
                          <m:t>𝐶</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r>
                      <a:rPr lang="en-US" altLang="zh-CN" sz="2400" i="1" smtClean="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smtClean="0">
                            <a:latin typeface="Cambria Math" panose="02040503050406030204" pitchFamily="18" charset="0"/>
                          </a:rPr>
                          <m:t>0.7</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×50=12.25</m:t>
                    </m:r>
                    <m:d>
                      <m:dPr>
                        <m:ctrlPr>
                          <a:rPr lang="zh-CN" altLang="zh-CN" sz="2400" i="1">
                            <a:latin typeface="Cambria Math" panose="02040503050406030204" pitchFamily="18" charset="0"/>
                          </a:rPr>
                        </m:ctrlPr>
                      </m:dPr>
                      <m:e>
                        <m:r>
                          <a:rPr lang="en-US" altLang="zh-CN" sz="2400" i="1" smtClean="0">
                            <a:latin typeface="Cambria Math" panose="02040503050406030204" pitchFamily="18" charset="0"/>
                          </a:rPr>
                          <m:t>𝑊</m:t>
                        </m:r>
                      </m:e>
                    </m:d>
                  </m:oMath>
                </a14:m>
                <a:endParaRPr lang="zh-CN" altLang="zh-CN" dirty="0"/>
              </a:p>
              <a:p>
                <a:pPr marL="0" indent="0">
                  <a:lnSpc>
                    <a:spcPts val="4000"/>
                  </a:lnSpc>
                  <a:buNone/>
                </a:pPr>
                <a:r>
                  <a:rPr lang="en-US" altLang="zh-CN" dirty="0"/>
                  <a:t>         </a:t>
                </a:r>
                <a:r>
                  <a:rPr lang="en-US" altLang="zh-CN" sz="2400" dirty="0">
                    <a:latin typeface="Times New Roman" panose="02020603050405020304" pitchFamily="18" charset="0"/>
                    <a:cs typeface="Times New Roman" panose="02020603050405020304" pitchFamily="18" charset="0"/>
                  </a:rPr>
                  <a:t>P=</a:t>
                </a:r>
                <a:r>
                  <a:rPr lang="en-US" altLang="zh-CN" sz="2400" dirty="0" err="1">
                    <a:latin typeface="Times New Roman" panose="02020603050405020304" pitchFamily="18" charset="0"/>
                    <a:cs typeface="Times New Roman" panose="02020603050405020304" pitchFamily="18" charset="0"/>
                  </a:rPr>
                  <a:t>P</a:t>
                </a:r>
                <a:r>
                  <a:rPr lang="en-US" altLang="zh-CN" sz="2400" baseline="-25000" dirty="0" err="1">
                    <a:latin typeface="Times New Roman" panose="02020603050405020304" pitchFamily="18" charset="0"/>
                    <a:cs typeface="Times New Roman" panose="02020603050405020304" pitchFamily="18" charset="0"/>
                  </a:rPr>
                  <a:t>c</a:t>
                </a:r>
                <a:r>
                  <a:rPr lang="en-US" altLang="zh-CN" sz="2400" dirty="0" err="1">
                    <a:latin typeface="Times New Roman" panose="02020603050405020304" pitchFamily="18" charset="0"/>
                    <a:cs typeface="Times New Roman" panose="02020603050405020304" pitchFamily="18" charset="0"/>
                  </a:rPr>
                  <a:t>+P</a:t>
                </a:r>
                <a:r>
                  <a:rPr lang="zh-CN" altLang="zh-CN" sz="2400" baseline="-25000" dirty="0">
                    <a:latin typeface="Times New Roman" panose="02020603050405020304" pitchFamily="18" charset="0"/>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=62.25W</a:t>
                </a:r>
                <a:endParaRPr lang="zh-CN" altLang="zh-CN" dirty="0">
                  <a:latin typeface="Times New Roman" panose="02020603050405020304" pitchFamily="18" charset="0"/>
                  <a:cs typeface="Times New Roman" panose="02020603050405020304" pitchFamily="18" charset="0"/>
                </a:endParaRPr>
              </a:p>
              <a:p>
                <a:pPr marL="0" indent="0">
                  <a:lnSpc>
                    <a:spcPts val="4000"/>
                  </a:lnSpc>
                  <a:buNone/>
                </a:pPr>
                <a:r>
                  <a:rPr lang="en-US" altLang="zh-CN" dirty="0"/>
                  <a:t>         </a:t>
                </a:r>
                <a:r>
                  <a:rPr lang="en-US" altLang="zh-CN" sz="2400" dirty="0">
                    <a:latin typeface="Times New Roman" panose="02020603050405020304" pitchFamily="18" charset="0"/>
                    <a:cs typeface="Times New Roman" panose="02020603050405020304" pitchFamily="18" charset="0"/>
                  </a:rPr>
                  <a:t>B=2</a:t>
                </a:r>
                <a:r>
                  <a:rPr lang="zh-CN"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cs typeface="Times New Roman" panose="02020603050405020304" pitchFamily="18" charset="0"/>
                  </a:rPr>
                  <a:t>=2kHz</a:t>
                </a:r>
                <a:endParaRPr lang="zh-CN" altLang="zh-CN" sz="2400" dirty="0">
                  <a:latin typeface="Times New Roman" panose="02020603050405020304" pitchFamily="18" charset="0"/>
                  <a:cs typeface="Times New Roman" panose="02020603050405020304" pitchFamily="18" charset="0"/>
                </a:endParaRPr>
              </a:p>
              <a:p>
                <a:pPr mar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lv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2"/>
                <a:ext cx="8579296" cy="5400600"/>
              </a:xfrm>
              <a:blipFill rotWithShape="0">
                <a:blip r:embed="rId3"/>
                <a:stretch>
                  <a:fillRect l="-1066" r="-35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5ECD988-0F51-4524-9247-BFAF011031F7}" type="slidenum">
              <a:rPr lang="zh-CN" altLang="en-US" smtClean="0"/>
              <a:pPr/>
              <a:t>72</a:t>
            </a:fld>
            <a:endParaRPr lang="en-US" altLang="zh-CN"/>
          </a:p>
        </p:txBody>
      </p:sp>
      <p:sp>
        <p:nvSpPr>
          <p:cNvPr id="6" name="矩形 5"/>
          <p:cNvSpPr/>
          <p:nvPr/>
        </p:nvSpPr>
        <p:spPr bwMode="auto">
          <a:xfrm>
            <a:off x="8244408" y="4679425"/>
            <a:ext cx="720080" cy="45719"/>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2145081"/>
      </p:ext>
    </p:extLst>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73</a:t>
            </a:fld>
            <a:endParaRPr lang="en-US" altLang="zh-CN"/>
          </a:p>
        </p:txBody>
      </p:sp>
      <p:sp>
        <p:nvSpPr>
          <p:cNvPr id="8" name="Rectangle 3"/>
          <p:cNvSpPr>
            <a:spLocks noChangeArrowheads="1"/>
          </p:cNvSpPr>
          <p:nvPr/>
        </p:nvSpPr>
        <p:spPr bwMode="auto">
          <a:xfrm>
            <a:off x="436096" y="381481"/>
            <a:ext cx="745232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tabLst>
                <a:tab pos="457200" algn="l"/>
              </a:tabLst>
              <a:defRPr>
                <a:solidFill>
                  <a:schemeClr val="tx1"/>
                </a:solidFill>
                <a:latin typeface="Arial" panose="020B0604020202020204" pitchFamily="34" charset="0"/>
              </a:defRPr>
            </a:lvl1pPr>
            <a:lvl2pPr algn="l" eaLnBrk="0" hangingPunct="0">
              <a:tabLst>
                <a:tab pos="457200" algn="l"/>
              </a:tabLst>
              <a:defRPr>
                <a:solidFill>
                  <a:schemeClr val="tx1"/>
                </a:solidFill>
                <a:latin typeface="Arial" panose="020B0604020202020204" pitchFamily="34" charset="0"/>
              </a:defRPr>
            </a:lvl2pPr>
            <a:lvl3pPr algn="l" eaLnBrk="0" hangingPunct="0">
              <a:tabLst>
                <a:tab pos="457200" algn="l"/>
              </a:tabLst>
              <a:defRPr>
                <a:solidFill>
                  <a:schemeClr val="tx1"/>
                </a:solidFill>
                <a:latin typeface="Arial" panose="020B0604020202020204" pitchFamily="34" charset="0"/>
              </a:defRPr>
            </a:lvl3pPr>
            <a:lvl4pPr algn="l" eaLnBrk="0" hangingPunct="0">
              <a:tabLst>
                <a:tab pos="457200" algn="l"/>
              </a:tabLst>
              <a:defRPr>
                <a:solidFill>
                  <a:schemeClr val="tx1"/>
                </a:solidFill>
                <a:latin typeface="Arial" panose="020B0604020202020204" pitchFamily="34" charset="0"/>
              </a:defRPr>
            </a:lvl4pPr>
            <a:lvl5pPr algn="l"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nSpc>
                <a:spcPts val="3600"/>
              </a:lnSpc>
            </a:pPr>
            <a:r>
              <a:rPr lang="zh-CN" altLang="en-US" sz="2800" dirty="0">
                <a:solidFill>
                  <a:srgbClr val="0000FF"/>
                </a:solidFill>
                <a:latin typeface="+mn-ea"/>
                <a:ea typeface="+mn-ea"/>
                <a:cs typeface="Times New Roman" panose="02020603050405020304" pitchFamily="18" charset="0"/>
              </a:rPr>
              <a:t>例：</a:t>
            </a:r>
            <a:r>
              <a:rPr lang="zh-CN" altLang="en-US" sz="2800" dirty="0">
                <a:latin typeface="+mn-ea"/>
                <a:ea typeface="+mn-ea"/>
                <a:cs typeface="Times New Roman" panose="02020603050405020304" pitchFamily="18" charset="0"/>
              </a:rPr>
              <a:t>一调幅波为</a:t>
            </a:r>
            <a:endParaRPr lang="en-US" altLang="zh-CN" sz="2800" dirty="0">
              <a:latin typeface="+mn-ea"/>
              <a:ea typeface="+mn-ea"/>
              <a:cs typeface="Times New Roman" panose="02020603050405020304" pitchFamily="18" charset="0"/>
            </a:endParaRPr>
          </a:p>
          <a:p>
            <a:pPr>
              <a:lnSpc>
                <a:spcPts val="3600"/>
              </a:lnSpc>
            </a:pPr>
            <a:endParaRPr lang="zh-CN" altLang="en-US" sz="2800" dirty="0">
              <a:latin typeface="+mn-ea"/>
              <a:ea typeface="+mn-ea"/>
            </a:endParaRPr>
          </a:p>
          <a:p>
            <a:pPr marL="0" marR="0" lvl="0" indent="0" algn="l" defTabSz="914400" rtl="0" eaLnBrk="0" fontAlgn="base" latinLnBrk="0" hangingPunct="0">
              <a:lnSpc>
                <a:spcPts val="3600"/>
              </a:lnSpc>
              <a:spcBef>
                <a:spcPct val="0"/>
              </a:spcBef>
              <a:spcAft>
                <a:spcPct val="0"/>
              </a:spcAft>
              <a:buClrTx/>
              <a:buSzTx/>
              <a:buFontTx/>
              <a:buNone/>
              <a:tabLst>
                <a:tab pos="457200" algn="l"/>
              </a:tabLst>
            </a:pPr>
            <a:endParaRPr kumimoji="0" lang="zh-CN" altLang="en-US" sz="280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1</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画出调幅波的波形，标出峰与谷值；</a:t>
            </a:r>
            <a:endParaRPr kumimoji="0" lang="en-US" altLang="zh-CN" sz="2800" i="0" u="none" strike="noStrike" cap="none" normalizeH="0" baseline="0" dirty="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2</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画出调幅波的频谱图，并表明参数；</a:t>
            </a:r>
            <a:endParaRPr kumimoji="0" lang="en-US" altLang="zh-CN" sz="2800" i="0" u="none" strike="noStrike" cap="none" normalizeH="0" baseline="0" dirty="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3</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计算该信号占的带宽；</a:t>
            </a:r>
            <a:endParaRPr kumimoji="0" lang="en-US" altLang="zh-CN" sz="2800" i="0" u="none" strike="noStrike" cap="none" normalizeH="0" baseline="0" dirty="0">
              <a:ln>
                <a:noFill/>
              </a:ln>
              <a:solidFill>
                <a:schemeClr val="tx1"/>
              </a:solidFill>
              <a:effectLst/>
              <a:latin typeface="+mn-ea"/>
              <a:ea typeface="+mn-ea"/>
              <a:cs typeface="Times New Roman" panose="02020603050405020304" pitchFamily="18" charset="0"/>
            </a:endParaRPr>
          </a:p>
          <a:p>
            <a:pPr lvl="0">
              <a:lnSpc>
                <a:spcPts val="4800"/>
              </a:lnSpc>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4</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算该信号在单位电阻上消耗的边带功率与总平均功率的比</a:t>
            </a:r>
            <a:r>
              <a:rPr lang="zh-CN" altLang="en-US" sz="2800" dirty="0">
                <a:latin typeface="+mn-ea"/>
                <a:ea typeface="+mn-ea"/>
                <a:cs typeface="Times New Roman" panose="02020603050405020304" pitchFamily="18" charset="0"/>
              </a:rPr>
              <a:t>值</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dirty="0">
              <a:ln>
                <a:noFill/>
              </a:ln>
              <a:solidFill>
                <a:schemeClr val="tx1"/>
              </a:solidFill>
              <a:effectLst/>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nvGraphicFramePr>
        <p:xfrm>
          <a:off x="436096" y="1118985"/>
          <a:ext cx="7488832" cy="576064"/>
        </p:xfrm>
        <a:graphic>
          <a:graphicData uri="http://schemas.openxmlformats.org/presentationml/2006/ole">
            <mc:AlternateContent xmlns:mc="http://schemas.openxmlformats.org/markup-compatibility/2006">
              <mc:Choice xmlns:v="urn:schemas-microsoft-com:vml" Requires="v">
                <p:oleObj spid="_x0000_s132156" r:id="rId3" imgW="3136900" imgH="241300" progId="Equation.DSMT4">
                  <p:embed/>
                </p:oleObj>
              </mc:Choice>
              <mc:Fallback>
                <p:oleObj r:id="rId3" imgW="3136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96" y="1118985"/>
                        <a:ext cx="7488832" cy="576064"/>
                      </a:xfrm>
                      <a:prstGeom prst="rect">
                        <a:avLst/>
                      </a:prstGeom>
                      <a:noFill/>
                    </p:spPr>
                  </p:pic>
                </p:oleObj>
              </mc:Fallback>
            </mc:AlternateContent>
          </a:graphicData>
        </a:graphic>
      </p:graphicFrame>
    </p:spTree>
    <p:extLst>
      <p:ext uri="{BB962C8B-B14F-4D97-AF65-F5344CB8AC3E}">
        <p14:creationId xmlns:p14="http://schemas.microsoft.com/office/powerpoint/2010/main" val="2040724096"/>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74</a:t>
            </a:fld>
            <a:endParaRPr lang="en-US" altLang="zh-CN"/>
          </a:p>
        </p:txBody>
      </p:sp>
      <p:sp>
        <p:nvSpPr>
          <p:cNvPr id="6" name="矩形 5"/>
          <p:cNvSpPr/>
          <p:nvPr/>
        </p:nvSpPr>
        <p:spPr>
          <a:xfrm>
            <a:off x="395536" y="463291"/>
            <a:ext cx="5452134" cy="461665"/>
          </a:xfrm>
          <a:prstGeom prst="rect">
            <a:avLst/>
          </a:prstGeom>
        </p:spPr>
        <p:txBody>
          <a:bodyPr wrap="none">
            <a:spAutoFit/>
          </a:bodyPr>
          <a:lstStyle/>
          <a:p>
            <a:pPr algn="just">
              <a:spcAft>
                <a:spcPts val="0"/>
              </a:spcAft>
            </a:pPr>
            <a:r>
              <a:rPr lang="zh-CN" altLang="zh-CN" sz="2400" kern="100" dirty="0">
                <a:latin typeface="+mn-ea"/>
                <a:ea typeface="+mn-ea"/>
              </a:rPr>
              <a:t>解：（</a:t>
            </a:r>
            <a:r>
              <a:rPr lang="en-US" altLang="zh-CN" sz="2400" kern="100" dirty="0">
                <a:latin typeface="+mn-ea"/>
                <a:ea typeface="+mn-ea"/>
              </a:rPr>
              <a:t>1</a:t>
            </a:r>
            <a:r>
              <a:rPr lang="zh-CN" altLang="zh-CN" sz="2400" kern="100" dirty="0">
                <a:latin typeface="+mn-ea"/>
                <a:ea typeface="+mn-ea"/>
              </a:rPr>
              <a:t>）波峰值</a:t>
            </a:r>
            <a:r>
              <a:rPr lang="en-US" altLang="zh-CN" sz="2400" kern="100" dirty="0">
                <a:latin typeface="+mn-ea"/>
                <a:ea typeface="+mn-ea"/>
              </a:rPr>
              <a:t>7.4V</a:t>
            </a:r>
            <a:r>
              <a:rPr lang="zh-CN" altLang="zh-CN" sz="2400" kern="100" dirty="0">
                <a:latin typeface="+mn-ea"/>
                <a:ea typeface="+mn-ea"/>
              </a:rPr>
              <a:t>，波谷值</a:t>
            </a:r>
            <a:r>
              <a:rPr lang="en-US" altLang="zh-CN" sz="2400" kern="100" dirty="0">
                <a:latin typeface="+mn-ea"/>
                <a:ea typeface="+mn-ea"/>
              </a:rPr>
              <a:t>-7.4V</a:t>
            </a:r>
            <a:r>
              <a:rPr lang="zh-CN" altLang="zh-CN" sz="2400" kern="100" dirty="0">
                <a:latin typeface="+mn-ea"/>
                <a:ea typeface="+mn-ea"/>
              </a:rPr>
              <a:t>。</a:t>
            </a:r>
            <a:endParaRPr lang="zh-CN" altLang="zh-CN" sz="1600" kern="100" dirty="0">
              <a:latin typeface="+mn-ea"/>
              <a:ea typeface="+mn-ea"/>
            </a:endParaRPr>
          </a:p>
        </p:txBody>
      </p:sp>
      <p:pic>
        <p:nvPicPr>
          <p:cNvPr id="7" name="图片 6"/>
          <p:cNvPicPr/>
          <p:nvPr/>
        </p:nvPicPr>
        <p:blipFill rotWithShape="1">
          <a:blip r:embed="rId2">
            <a:extLst>
              <a:ext uri="{28A0092B-C50C-407E-A947-70E740481C1C}">
                <a14:useLocalDpi xmlns:a14="http://schemas.microsoft.com/office/drawing/2010/main" val="0"/>
              </a:ext>
            </a:extLst>
          </a:blip>
          <a:srcRect l="6250" r="1563" b="11364"/>
          <a:stretch/>
        </p:blipFill>
        <p:spPr bwMode="auto">
          <a:xfrm>
            <a:off x="2094062" y="1126172"/>
            <a:ext cx="4248472" cy="2808312"/>
          </a:xfrm>
          <a:prstGeom prst="rect">
            <a:avLst/>
          </a:prstGeom>
          <a:noFill/>
          <a:ln>
            <a:noFill/>
          </a:ln>
        </p:spPr>
      </p:pic>
      <p:sp>
        <p:nvSpPr>
          <p:cNvPr id="8" name="矩形 7"/>
          <p:cNvSpPr/>
          <p:nvPr/>
        </p:nvSpPr>
        <p:spPr>
          <a:xfrm>
            <a:off x="1259632" y="4221088"/>
            <a:ext cx="3433953" cy="461665"/>
          </a:xfrm>
          <a:prstGeom prst="rect">
            <a:avLst/>
          </a:prstGeom>
        </p:spPr>
        <p:txBody>
          <a:bodyPr wrap="none">
            <a:spAutoFit/>
          </a:bodyPr>
          <a:lstStyle/>
          <a:p>
            <a:pPr algn="just">
              <a:spcAft>
                <a:spcPts val="0"/>
              </a:spcAft>
            </a:pPr>
            <a:r>
              <a:rPr lang="zh-CN" altLang="zh-CN" sz="2400" kern="100" dirty="0">
                <a:latin typeface="+mn-ea"/>
                <a:ea typeface="+mn-ea"/>
              </a:rPr>
              <a:t>（</a:t>
            </a:r>
            <a:r>
              <a:rPr lang="en-US" altLang="zh-CN" sz="2400" kern="100" dirty="0">
                <a:latin typeface="+mn-ea"/>
                <a:ea typeface="+mn-ea"/>
              </a:rPr>
              <a:t>2</a:t>
            </a:r>
            <a:r>
              <a:rPr lang="zh-CN" altLang="zh-CN" sz="2400" kern="100" dirty="0">
                <a:latin typeface="+mn-ea"/>
                <a:ea typeface="+mn-ea"/>
              </a:rPr>
              <a:t>）调幅波的频谱图：</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725144"/>
            <a:ext cx="4717322" cy="1801615"/>
          </a:xfrm>
          <a:prstGeom prst="rect">
            <a:avLst/>
          </a:prstGeom>
          <a:noFill/>
          <a:ln>
            <a:noFill/>
          </a:ln>
        </p:spPr>
      </p:pic>
    </p:spTree>
    <p:extLst>
      <p:ext uri="{BB962C8B-B14F-4D97-AF65-F5344CB8AC3E}">
        <p14:creationId xmlns:p14="http://schemas.microsoft.com/office/powerpoint/2010/main" val="3194248129"/>
      </p:ext>
    </p:extLst>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75</a:t>
            </a:fld>
            <a:endParaRPr lang="en-US" altLang="zh-CN"/>
          </a:p>
        </p:txBody>
      </p:sp>
      <p:graphicFrame>
        <p:nvGraphicFramePr>
          <p:cNvPr id="6" name="对象 5"/>
          <p:cNvGraphicFramePr>
            <a:graphicFrameLocks noChangeAspect="1"/>
          </p:cNvGraphicFramePr>
          <p:nvPr/>
        </p:nvGraphicFramePr>
        <p:xfrm>
          <a:off x="1326660" y="529411"/>
          <a:ext cx="5098348" cy="573187"/>
        </p:xfrm>
        <a:graphic>
          <a:graphicData uri="http://schemas.openxmlformats.org/presentationml/2006/ole">
            <mc:AlternateContent xmlns:mc="http://schemas.openxmlformats.org/markup-compatibility/2006">
              <mc:Choice xmlns:v="urn:schemas-microsoft-com:vml" Requires="v">
                <p:oleObj spid="_x0000_s133354" r:id="rId3" imgW="2146300" imgH="241300" progId="Equation.DSMT4">
                  <p:embed/>
                </p:oleObj>
              </mc:Choice>
              <mc:Fallback>
                <p:oleObj r:id="rId3" imgW="21463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660" y="529411"/>
                        <a:ext cx="5098348" cy="573187"/>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1475656" y="1494618"/>
          <a:ext cx="1459160" cy="802538"/>
        </p:xfrm>
        <a:graphic>
          <a:graphicData uri="http://schemas.openxmlformats.org/presentationml/2006/ole">
            <mc:AlternateContent xmlns:mc="http://schemas.openxmlformats.org/markup-compatibility/2006">
              <mc:Choice xmlns:v="urn:schemas-microsoft-com:vml" Requires="v">
                <p:oleObj spid="_x0000_s133355" r:id="rId5" imgW="761669" imgH="418918" progId="Equation.DSMT4">
                  <p:embed/>
                </p:oleObj>
              </mc:Choice>
              <mc:Fallback>
                <p:oleObj r:id="rId5" imgW="7616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494618"/>
                        <a:ext cx="1459160" cy="802538"/>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1403648" y="2667554"/>
          <a:ext cx="2600422" cy="841313"/>
        </p:xfrm>
        <a:graphic>
          <a:graphicData uri="http://schemas.openxmlformats.org/presentationml/2006/ole">
            <mc:AlternateContent xmlns:mc="http://schemas.openxmlformats.org/markup-compatibility/2006">
              <mc:Choice xmlns:v="urn:schemas-microsoft-com:vml" Requires="v">
                <p:oleObj spid="_x0000_s133356" r:id="rId7" imgW="1295400" imgH="419100" progId="Equation.DSMT4">
                  <p:embed/>
                </p:oleObj>
              </mc:Choice>
              <mc:Fallback>
                <p:oleObj r:id="rId7" imgW="12954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667554"/>
                        <a:ext cx="2600422" cy="841313"/>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1305148" y="3777925"/>
          <a:ext cx="5141371" cy="1008112"/>
        </p:xfrm>
        <a:graphic>
          <a:graphicData uri="http://schemas.openxmlformats.org/presentationml/2006/ole">
            <mc:AlternateContent xmlns:mc="http://schemas.openxmlformats.org/markup-compatibility/2006">
              <mc:Choice xmlns:v="urn:schemas-microsoft-com:vml" Requires="v">
                <p:oleObj spid="_x0000_s133357" r:id="rId9" imgW="2273300" imgH="444500" progId="Equation.DSMT4">
                  <p:embed/>
                </p:oleObj>
              </mc:Choice>
              <mc:Fallback>
                <p:oleObj r:id="rId9" imgW="22733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5148" y="3777925"/>
                        <a:ext cx="5141371" cy="1008112"/>
                      </a:xfrm>
                      <a:prstGeom prst="rect">
                        <a:avLst/>
                      </a:prstGeom>
                      <a:noFill/>
                    </p:spPr>
                  </p:pic>
                </p:oleObj>
              </mc:Fallback>
            </mc:AlternateContent>
          </a:graphicData>
        </a:graphic>
      </p:graphicFrame>
      <p:sp>
        <p:nvSpPr>
          <p:cNvPr id="10" name="Rectangle 5"/>
          <p:cNvSpPr>
            <a:spLocks noChangeArrowheads="1"/>
          </p:cNvSpPr>
          <p:nvPr/>
        </p:nvSpPr>
        <p:spPr bwMode="auto">
          <a:xfrm>
            <a:off x="497260" y="543746"/>
            <a:ext cx="1122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u="none" strike="noStrike" cap="none" normalizeH="0" baseline="0" dirty="0">
                <a:ln>
                  <a:noFill/>
                </a:ln>
                <a:solidFill>
                  <a:schemeClr val="tx1"/>
                </a:solidFill>
                <a:effectLst/>
                <a:ea typeface="华文新魏" panose="02010800040101010101" pitchFamily="2" charset="-122"/>
                <a:cs typeface="Times New Roman" panose="02020603050405020304" pitchFamily="18" charset="0"/>
              </a:rPr>
              <a:t>（</a:t>
            </a:r>
            <a:r>
              <a:rPr kumimoji="0" lang="en-US" altLang="zh-CN" sz="2400" b="0" u="none" strike="noStrike" cap="none" normalizeH="0" baseline="0" dirty="0">
                <a:ln>
                  <a:noFill/>
                </a:ln>
                <a:solidFill>
                  <a:schemeClr val="tx1"/>
                </a:solidFill>
                <a:effectLst/>
                <a:ea typeface="华文新魏" panose="02010800040101010101" pitchFamily="2" charset="-122"/>
                <a:cs typeface="Times New Roman" panose="02020603050405020304" pitchFamily="18" charset="0"/>
              </a:rPr>
              <a:t>3</a:t>
            </a:r>
            <a:r>
              <a:rPr kumimoji="0" lang="zh-CN" altLang="en-US" sz="2400" b="0" u="none" strike="noStrike" cap="none" normalizeH="0" baseline="0" dirty="0">
                <a:ln>
                  <a:noFill/>
                </a:ln>
                <a:solidFill>
                  <a:schemeClr val="tx1"/>
                </a:solidFill>
                <a:effectLst/>
                <a:ea typeface="华文新魏" panose="02010800040101010101" pitchFamily="2" charset="-122"/>
                <a:cs typeface="Times New Roman" panose="02020603050405020304" pitchFamily="18" charset="0"/>
              </a:rPr>
              <a:t>）</a:t>
            </a:r>
            <a:endParaRPr kumimoji="0" lang="zh-CN" altLang="en-US" sz="3200" b="0" u="none" strike="noStrike" cap="none" normalizeH="0" baseline="0" dirty="0">
              <a:ln>
                <a:noFill/>
              </a:ln>
              <a:solidFill>
                <a:schemeClr val="tx1"/>
              </a:solidFill>
              <a:effectLst/>
              <a:cs typeface="Times New Roman" panose="02020603050405020304" pitchFamily="18" charset="0"/>
            </a:endParaRPr>
          </a:p>
        </p:txBody>
      </p:sp>
      <p:sp>
        <p:nvSpPr>
          <p:cNvPr id="14" name="Rectangle 5"/>
          <p:cNvSpPr>
            <a:spLocks noChangeArrowheads="1"/>
          </p:cNvSpPr>
          <p:nvPr/>
        </p:nvSpPr>
        <p:spPr bwMode="auto">
          <a:xfrm>
            <a:off x="6510664" y="512968"/>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Hz</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470729" y="1616630"/>
            <a:ext cx="1103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zh-CN" altLang="zh-CN" sz="2400" b="0" dirty="0">
                <a:ea typeface="华文新魏" panose="02010800040101010101" pitchFamily="2" charset="-122"/>
                <a:cs typeface="Times New Roman" panose="02020603050405020304" pitchFamily="18" charset="0"/>
              </a:rPr>
              <a:t>（</a:t>
            </a:r>
            <a:r>
              <a:rPr lang="en-US" altLang="zh-CN" sz="2400" b="0" dirty="0">
                <a:ea typeface="华文新魏" panose="02010800040101010101" pitchFamily="2" charset="-122"/>
                <a:cs typeface="Times New Roman" panose="02020603050405020304" pitchFamily="18" charset="0"/>
              </a:rPr>
              <a:t>4</a:t>
            </a:r>
            <a:r>
              <a:rPr lang="zh-CN" altLang="en-US" sz="2400" b="0" dirty="0">
                <a:ea typeface="华文新魏" panose="02010800040101010101" pitchFamily="2" charset="-122"/>
                <a:cs typeface="Times New Roman" panose="02020603050405020304" pitchFamily="18" charset="0"/>
              </a:rPr>
              <a:t>）</a:t>
            </a:r>
          </a:p>
        </p:txBody>
      </p:sp>
      <p:sp>
        <p:nvSpPr>
          <p:cNvPr id="16" name="Rectangle 5"/>
          <p:cNvSpPr>
            <a:spLocks noChangeArrowheads="1"/>
          </p:cNvSpPr>
          <p:nvPr/>
        </p:nvSpPr>
        <p:spPr bwMode="auto">
          <a:xfrm>
            <a:off x="3086160" y="1673159"/>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
        <p:nvSpPr>
          <p:cNvPr id="18" name="Rectangle 5"/>
          <p:cNvSpPr>
            <a:spLocks noChangeArrowheads="1"/>
          </p:cNvSpPr>
          <p:nvPr/>
        </p:nvSpPr>
        <p:spPr bwMode="auto">
          <a:xfrm>
            <a:off x="4021727" y="28266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44060788"/>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76</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第七章 频率合成器</a:t>
            </a:r>
          </a:p>
        </p:txBody>
      </p:sp>
      <p:sp>
        <p:nvSpPr>
          <p:cNvPr id="2" name="内容占位符 1"/>
          <p:cNvSpPr>
            <a:spLocks noGrp="1"/>
          </p:cNvSpPr>
          <p:nvPr>
            <p:ph idx="1"/>
          </p:nvPr>
        </p:nvSpPr>
        <p:spPr>
          <a:xfrm>
            <a:off x="323528" y="1412776"/>
            <a:ext cx="8229600" cy="3168352"/>
          </a:xfrm>
        </p:spPr>
        <p:txBody>
          <a:bodyPr/>
          <a:lstStyle/>
          <a:p>
            <a:pPr>
              <a:lnSpc>
                <a:spcPts val="4400"/>
              </a:lnSpc>
            </a:pPr>
            <a:r>
              <a:rPr lang="zh-CN" altLang="en-US" b="1" dirty="0">
                <a:latin typeface="Times New Roman" panose="02020603050405020304" pitchFamily="18" charset="0"/>
                <a:cs typeface="Times New Roman" panose="02020603050405020304" pitchFamily="18" charset="0"/>
              </a:rPr>
              <a:t>掌握锁相式频率合成（</a:t>
            </a:r>
            <a:r>
              <a:rPr lang="en-US" altLang="zh-CN" b="1" dirty="0">
                <a:latin typeface="Times New Roman" panose="02020603050405020304" pitchFamily="18" charset="0"/>
                <a:cs typeface="Times New Roman" panose="02020603050405020304" pitchFamily="18" charset="0"/>
              </a:rPr>
              <a:t>PLL</a:t>
            </a:r>
            <a:r>
              <a:rPr lang="zh-CN" altLang="en-US" b="1" dirty="0">
                <a:latin typeface="Times New Roman" panose="02020603050405020304" pitchFamily="18" charset="0"/>
                <a:cs typeface="Times New Roman" panose="02020603050405020304" pitchFamily="18" charset="0"/>
              </a:rPr>
              <a:t>）和直接数字频率合成（</a:t>
            </a:r>
            <a:r>
              <a:rPr lang="en-US" altLang="zh-CN" b="1" dirty="0">
                <a:latin typeface="Times New Roman" panose="02020603050405020304" pitchFamily="18" charset="0"/>
                <a:cs typeface="Times New Roman" panose="02020603050405020304" pitchFamily="18" charset="0"/>
              </a:rPr>
              <a:t>DDS</a:t>
            </a:r>
            <a:r>
              <a:rPr lang="zh-CN" altLang="en-US" b="1" dirty="0">
                <a:latin typeface="Times New Roman" panose="02020603050405020304" pitchFamily="18" charset="0"/>
                <a:cs typeface="Times New Roman" panose="02020603050405020304" pitchFamily="18" charset="0"/>
              </a:rPr>
              <a:t>）基本技术</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输出频率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；工作原理</a:t>
            </a:r>
            <a:endParaRPr lang="en-US" altLang="zh-CN" b="1" dirty="0">
              <a:latin typeface="Times New Roman" panose="02020603050405020304" pitchFamily="18" charset="0"/>
              <a:cs typeface="Times New Roman" panose="02020603050405020304" pitchFamily="18" charset="0"/>
            </a:endParaRPr>
          </a:p>
          <a:p>
            <a:pPr>
              <a:lnSpc>
                <a:spcPts val="4400"/>
              </a:lnSpc>
            </a:pPr>
            <a:r>
              <a:rPr lang="zh-CN" altLang="en-US" b="1" dirty="0">
                <a:latin typeface="Times New Roman" panose="02020603050405020304" pitchFamily="18" charset="0"/>
                <a:cs typeface="Times New Roman" panose="02020603050405020304" pitchFamily="18" charset="0"/>
              </a:rPr>
              <a:t>能够分析频率合成器的</a:t>
            </a:r>
            <a:r>
              <a:rPr lang="zh-CN" altLang="en-US" b="1" dirty="0">
                <a:solidFill>
                  <a:srgbClr val="FF0000"/>
                </a:solidFill>
                <a:latin typeface="Times New Roman" panose="02020603050405020304" pitchFamily="18" charset="0"/>
                <a:cs typeface="Times New Roman" panose="02020603050405020304" pitchFamily="18" charset="0"/>
              </a:rPr>
              <a:t>输出频率范围</a:t>
            </a:r>
            <a:r>
              <a:rPr lang="zh-CN" altLang="en-US" b="1" dirty="0">
                <a:latin typeface="Times New Roman" panose="02020603050405020304" pitchFamily="18" charset="0"/>
                <a:cs typeface="Times New Roman" panose="02020603050405020304" pitchFamily="18" charset="0"/>
              </a:rPr>
              <a:t>和</a:t>
            </a:r>
            <a:r>
              <a:rPr lang="zh-CN" altLang="en-US" b="1" dirty="0">
                <a:solidFill>
                  <a:srgbClr val="FF0000"/>
                </a:solidFill>
                <a:latin typeface="Times New Roman" panose="02020603050405020304" pitchFamily="18" charset="0"/>
                <a:cs typeface="Times New Roman" panose="02020603050405020304" pitchFamily="18" charset="0"/>
              </a:rPr>
              <a:t>频率分辨率</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ts val="4400"/>
              </a:lnSpc>
            </a:pPr>
            <a:r>
              <a:rPr lang="zh-CN" altLang="en-US" b="1" dirty="0">
                <a:solidFill>
                  <a:srgbClr val="FF0000"/>
                </a:solidFill>
                <a:latin typeface="Times New Roman" panose="02020603050405020304" pitchFamily="18" charset="0"/>
                <a:cs typeface="Times New Roman" panose="02020603050405020304" pitchFamily="18" charset="0"/>
              </a:rPr>
              <a:t>倒易混频</a:t>
            </a: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77</a:t>
            </a:fld>
            <a:endParaRPr lang="en-US" altLang="zh-CN" sz="1000"/>
          </a:p>
        </p:txBody>
      </p:sp>
      <p:sp>
        <p:nvSpPr>
          <p:cNvPr id="11267" name="Rectangle 2"/>
          <p:cNvSpPr>
            <a:spLocks noGrp="1" noChangeArrowheads="1"/>
          </p:cNvSpPr>
          <p:nvPr>
            <p:ph type="title"/>
          </p:nvPr>
        </p:nvSpPr>
        <p:spPr>
          <a:xfrm>
            <a:off x="2209564" y="91533"/>
            <a:ext cx="6401271" cy="1043508"/>
          </a:xfrm>
        </p:spPr>
        <p:txBody>
          <a:bodyPr/>
          <a:lstStyle/>
          <a:p>
            <a:pPr eaLnBrk="1" hangingPunct="1"/>
            <a:r>
              <a:rPr lang="zh-CN" altLang="en-US" sz="4000" dirty="0">
                <a:latin typeface="微软雅黑" panose="020B0503020204020204" pitchFamily="34" charset="-122"/>
                <a:ea typeface="微软雅黑" panose="020B0503020204020204" pitchFamily="34" charset="-122"/>
              </a:rPr>
              <a:t>  锁相频率合成</a:t>
            </a:r>
            <a:br>
              <a:rPr lang="en-US" altLang="zh-CN" sz="4000" dirty="0">
                <a:latin typeface="微软雅黑" panose="020B0503020204020204" pitchFamily="34" charset="-122"/>
                <a:ea typeface="微软雅黑" panose="020B0503020204020204" pitchFamily="34" charset="-122"/>
              </a:rPr>
            </a:b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395" name="Rectangle 3"/>
          <p:cNvSpPr>
            <a:spLocks noGrp="1" noChangeArrowheads="1"/>
          </p:cNvSpPr>
          <p:nvPr>
            <p:ph type="body" idx="1"/>
          </p:nvPr>
        </p:nvSpPr>
        <p:spPr>
          <a:xfrm>
            <a:off x="827584" y="4990783"/>
            <a:ext cx="8172288" cy="1252409"/>
          </a:xfrm>
          <a:noFill/>
        </p:spPr>
        <p:txBody>
          <a:bodyPr/>
          <a:lstStyle/>
          <a:p>
            <a:pPr marL="0" indent="0" eaLnBrk="1" hangingPunct="1">
              <a:buNone/>
            </a:pPr>
            <a:r>
              <a:rPr lang="zh-CN" altLang="en-US" sz="2400" b="1" dirty="0">
                <a:latin typeface="Times New Roman" panose="02020603050405020304" pitchFamily="18" charset="0"/>
                <a:cs typeface="Times New Roman" panose="02020603050405020304" pitchFamily="18" charset="0"/>
              </a:rPr>
              <a:t>环路锁定时 </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o</a:t>
            </a:r>
            <a:r>
              <a:rPr lang="en-US" altLang="zh-CN" sz="2400" b="1" i="1" baseline="-25000"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 </a:t>
            </a:r>
            <a:r>
              <a:rPr lang="en-US" altLang="zh-CN" sz="2400" b="1" i="1" dirty="0" err="1">
                <a:solidFill>
                  <a:srgbClr val="0000CC"/>
                </a:solidFill>
                <a:latin typeface="Times New Roman" panose="02020603050405020304" pitchFamily="18" charset="0"/>
                <a:cs typeface="Times New Roman" panose="02020603050405020304" pitchFamily="18" charset="0"/>
              </a:rPr>
              <a:t>Nf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a:t>
            </a:r>
            <a:r>
              <a:rPr lang="zh-CN" altLang="en-US" sz="2400" b="1" dirty="0">
                <a:solidFill>
                  <a:srgbClr val="0000CC"/>
                </a:solidFill>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改变 </a:t>
            </a:r>
            <a:r>
              <a:rPr lang="en-US" altLang="zh-CN" sz="2400" b="1" dirty="0">
                <a:latin typeface="Times New Roman" panose="02020603050405020304" pitchFamily="18" charset="0"/>
                <a:cs typeface="Times New Roman" panose="02020603050405020304" pitchFamily="18" charset="0"/>
              </a:rPr>
              <a:t>N </a:t>
            </a:r>
            <a:r>
              <a:rPr lang="zh-CN" altLang="en-US" sz="2400" b="1" dirty="0">
                <a:latin typeface="Times New Roman" panose="02020603050405020304" pitchFamily="18" charset="0"/>
                <a:cs typeface="Times New Roman" panose="02020603050405020304" pitchFamily="18" charset="0"/>
              </a:rPr>
              <a:t>则输出为一系列点频。</a:t>
            </a:r>
            <a:endParaRPr lang="zh-CN" altLang="en-US" sz="2400" b="1" dirty="0">
              <a:latin typeface="Times New Roman" panose="02020603050405020304" pitchFamily="18" charset="0"/>
            </a:endParaRPr>
          </a:p>
        </p:txBody>
      </p:sp>
      <p:sp>
        <p:nvSpPr>
          <p:cNvPr id="315408" name="Text Box 16"/>
          <p:cNvSpPr txBox="1">
            <a:spLocks noChangeArrowheads="1"/>
          </p:cNvSpPr>
          <p:nvPr/>
        </p:nvSpPr>
        <p:spPr bwMode="auto">
          <a:xfrm>
            <a:off x="3510608" y="4103802"/>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251520" y="1560657"/>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环路滤波器 （</a:t>
              </a:r>
              <a:r>
                <a:rPr kumimoji="1" lang="en-US" altLang="zh-CN" sz="2400">
                  <a:latin typeface="Times New Roman" panose="02020603050405020304" pitchFamily="18" charset="0"/>
                </a:rPr>
                <a:t>LF ）</a:t>
              </a:r>
              <a:endParaRPr kumimoji="1" lang="zh-CN" altLang="en-US" sz="240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818"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819"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nvGraphicFramePr>
          <p:xfrm>
            <a:off x="768" y="1632"/>
            <a:ext cx="377" cy="384"/>
          </p:xfrm>
          <a:graphic>
            <a:graphicData uri="http://schemas.openxmlformats.org/presentationml/2006/ole">
              <mc:AlternateContent xmlns:mc="http://schemas.openxmlformats.org/markup-compatibility/2006">
                <mc:Choice xmlns:v="urn:schemas-microsoft-com:vml" Requires="v">
                  <p:oleObj spid="_x0000_s11820"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32"/>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529788" y="2703657"/>
            <a:ext cx="2560931" cy="1805463"/>
            <a:chOff x="6583068" y="2286000"/>
            <a:chExt cx="2560931" cy="1805463"/>
          </a:xfrm>
        </p:grpSpPr>
        <p:sp>
          <p:nvSpPr>
            <p:cNvPr id="3" name="矩形 2"/>
            <p:cNvSpPr/>
            <p:nvPr/>
          </p:nvSpPr>
          <p:spPr>
            <a:xfrm>
              <a:off x="6583068" y="2614135"/>
              <a:ext cx="2560931" cy="1477328"/>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kern="0" dirty="0"/>
                <a:t>压控振荡器</a:t>
              </a:r>
              <a:r>
                <a:rPr lang="en-US" altLang="zh-CN" kern="0" dirty="0"/>
                <a:t>(VCO)</a:t>
              </a:r>
              <a:r>
                <a:rPr lang="zh-CN" altLang="en-US" kern="0" dirty="0"/>
                <a:t>是锁相环的关键部件。它是在振荡器的基础上引入控制端，实现电压控制振荡频率的功能。</a:t>
              </a:r>
            </a:p>
          </p:txBody>
        </p:sp>
        <p:cxnSp>
          <p:nvCxnSpPr>
            <p:cNvPr id="5" name="直接箭头连接符 4"/>
            <p:cNvCxnSpPr>
              <a:stCxn id="3" idx="0"/>
            </p:cNvCxnSpPr>
            <p:nvPr/>
          </p:nvCxnSpPr>
          <p:spPr bwMode="auto">
            <a:xfrm flipH="1" flipV="1">
              <a:off x="7452320" y="2286000"/>
              <a:ext cx="411214" cy="328135"/>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408"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70281" y="396867"/>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直接数字合成 </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 Direct Digital Synthesis</a:t>
            </a:r>
          </a:p>
        </p:txBody>
      </p:sp>
      <p:pic>
        <p:nvPicPr>
          <p:cNvPr id="9" name="Picture 2"/>
          <p:cNvPicPr>
            <a:picLocks noChangeAspect="1" noChangeArrowheads="1"/>
          </p:cNvPicPr>
          <p:nvPr/>
        </p:nvPicPr>
        <p:blipFill>
          <a:blip r:embed="rId2" cstate="print"/>
          <a:srcRect/>
          <a:stretch>
            <a:fillRect/>
          </a:stretch>
        </p:blipFill>
        <p:spPr bwMode="auto">
          <a:xfrm>
            <a:off x="148803" y="2409166"/>
            <a:ext cx="6401407" cy="2230288"/>
          </a:xfrm>
          <a:prstGeom prst="rect">
            <a:avLst/>
          </a:prstGeom>
          <a:noFill/>
          <a:ln w="9525">
            <a:noFill/>
            <a:miter lim="800000"/>
            <a:headEnd/>
            <a:tailEnd/>
          </a:ln>
        </p:spPr>
      </p:pic>
      <p:sp>
        <p:nvSpPr>
          <p:cNvPr id="4" name="矩形 3"/>
          <p:cNvSpPr/>
          <p:nvPr/>
        </p:nvSpPr>
        <p:spPr>
          <a:xfrm>
            <a:off x="6550210" y="2411610"/>
            <a:ext cx="2507052" cy="1631216"/>
          </a:xfrm>
          <a:prstGeom prst="rect">
            <a:avLst/>
          </a:prstGeom>
        </p:spPr>
        <p:txBody>
          <a:bodyPr wrap="square">
            <a:spAutoFit/>
          </a:bodyPr>
          <a:lstStyle/>
          <a:p>
            <a:pPr algn="just"/>
            <a:r>
              <a:rPr lang="en-US" altLang="zh-CN" sz="2000" dirty="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mc:AlternateContent xmlns:mc="http://schemas.openxmlformats.org/markup-compatibility/2006" xmlns:a14="http://schemas.microsoft.com/office/drawing/2010/main">
        <mc:Choice Requires="a14">
          <p:sp>
            <p:nvSpPr>
              <p:cNvPr id="6" name="文本框 5"/>
              <p:cNvSpPr txBox="1"/>
              <p:nvPr/>
            </p:nvSpPr>
            <p:spPr>
              <a:xfrm>
                <a:off x="2771800" y="5433502"/>
                <a:ext cx="2808312" cy="80381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771800" y="5433502"/>
                <a:ext cx="2808312" cy="80381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1520" y="4508500"/>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251520" y="2797175"/>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251520" y="1125538"/>
            <a:ext cx="3529012" cy="1422400"/>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2903296057"/>
              </p:ext>
            </p:extLst>
          </p:nvPr>
        </p:nvGraphicFramePr>
        <p:xfrm>
          <a:off x="353120" y="1268413"/>
          <a:ext cx="3282950" cy="865187"/>
        </p:xfrm>
        <a:graphic>
          <a:graphicData uri="http://schemas.openxmlformats.org/presentationml/2006/ole">
            <mc:AlternateContent xmlns:mc="http://schemas.openxmlformats.org/markup-compatibility/2006">
              <mc:Choice xmlns:v="urn:schemas-microsoft-com:vml" Requires="v">
                <p:oleObj spid="_x0000_s98002"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20" y="1268413"/>
                        <a:ext cx="328295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3563674072"/>
              </p:ext>
            </p:extLst>
          </p:nvPr>
        </p:nvGraphicFramePr>
        <p:xfrm>
          <a:off x="756345" y="2898775"/>
          <a:ext cx="2476500" cy="962025"/>
        </p:xfrm>
        <a:graphic>
          <a:graphicData uri="http://schemas.openxmlformats.org/presentationml/2006/ole">
            <mc:AlternateContent xmlns:mc="http://schemas.openxmlformats.org/markup-compatibility/2006">
              <mc:Choice xmlns:v="urn:schemas-microsoft-com:vml" Requires="v">
                <p:oleObj spid="_x0000_s98003"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345" y="2898775"/>
                        <a:ext cx="24765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3225789819"/>
              </p:ext>
            </p:extLst>
          </p:nvPr>
        </p:nvGraphicFramePr>
        <p:xfrm>
          <a:off x="516632" y="4521200"/>
          <a:ext cx="3048000" cy="1200150"/>
        </p:xfrm>
        <a:graphic>
          <a:graphicData uri="http://schemas.openxmlformats.org/presentationml/2006/ole">
            <mc:AlternateContent xmlns:mc="http://schemas.openxmlformats.org/markup-compatibility/2006">
              <mc:Choice xmlns:v="urn:schemas-microsoft-com:vml" Requires="v">
                <p:oleObj spid="_x0000_s98004"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632" y="4521200"/>
                        <a:ext cx="304800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00807" y="2133600"/>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a:solidFill>
                  <a:schemeClr val="tx2">
                    <a:lumMod val="50000"/>
                  </a:schemeClr>
                </a:solidFill>
                <a:latin typeface="黑体" pitchFamily="49" charset="-122"/>
                <a:ea typeface="黑体" pitchFamily="49" charset="-122"/>
              </a:rPr>
              <a:t>典型模拟频率合成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1134170" y="3805238"/>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1116707" y="5605463"/>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19" name="矩形 18"/>
          <p:cNvSpPr/>
          <p:nvPr/>
        </p:nvSpPr>
        <p:spPr bwMode="auto">
          <a:xfrm>
            <a:off x="3995738" y="4509120"/>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1" name="矩形 20"/>
          <p:cNvSpPr/>
          <p:nvPr/>
        </p:nvSpPr>
        <p:spPr bwMode="auto">
          <a:xfrm>
            <a:off x="3995738" y="1124744"/>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2" name="矩形 21"/>
          <p:cNvSpPr/>
          <p:nvPr/>
        </p:nvSpPr>
        <p:spPr>
          <a:xfrm>
            <a:off x="5221288" y="2132807"/>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6" name="对象 11"/>
          <p:cNvGraphicFramePr>
            <a:graphicFrameLocks noChangeAspect="1"/>
          </p:cNvGraphicFramePr>
          <p:nvPr>
            <p:extLst>
              <p:ext uri="{D42A27DB-BD31-4B8C-83A1-F6EECF244321}">
                <p14:modId xmlns:p14="http://schemas.microsoft.com/office/powerpoint/2010/main" val="3117262707"/>
              </p:ext>
            </p:extLst>
          </p:nvPr>
        </p:nvGraphicFramePr>
        <p:xfrm>
          <a:off x="4070350" y="1288257"/>
          <a:ext cx="4533900" cy="860425"/>
        </p:xfrm>
        <a:graphic>
          <a:graphicData uri="http://schemas.openxmlformats.org/presentationml/2006/ole">
            <mc:AlternateContent xmlns:mc="http://schemas.openxmlformats.org/markup-compatibility/2006">
              <mc:Choice xmlns:v="urn:schemas-microsoft-com:vml" Requires="v">
                <p:oleObj spid="_x0000_s98005" name="Visio" r:id="rId10" imgW="5681436" imgH="1072980" progId="Visio.Drawing.11">
                  <p:embed/>
                </p:oleObj>
              </mc:Choice>
              <mc:Fallback>
                <p:oleObj name="Visio" r:id="rId10" imgW="5681436" imgH="1072980" progId="Visio.Drawing.11">
                  <p:embed/>
                  <p:pic>
                    <p:nvPicPr>
                      <p:cNvPr id="8"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0350" y="1288257"/>
                        <a:ext cx="453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bwMode="auto">
          <a:xfrm>
            <a:off x="3995738" y="2780928"/>
            <a:ext cx="4608512" cy="142398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8" name="矩形 27"/>
          <p:cNvSpPr/>
          <p:nvPr/>
        </p:nvSpPr>
        <p:spPr>
          <a:xfrm>
            <a:off x="5003800" y="3855665"/>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小数分频器</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9" name="对象 13"/>
          <p:cNvGraphicFramePr>
            <a:graphicFrameLocks noChangeAspect="1"/>
          </p:cNvGraphicFramePr>
          <p:nvPr>
            <p:extLst>
              <p:ext uri="{D42A27DB-BD31-4B8C-83A1-F6EECF244321}">
                <p14:modId xmlns:p14="http://schemas.microsoft.com/office/powerpoint/2010/main" val="950879592"/>
              </p:ext>
            </p:extLst>
          </p:nvPr>
        </p:nvGraphicFramePr>
        <p:xfrm>
          <a:off x="4932363" y="2780928"/>
          <a:ext cx="2763837" cy="1092200"/>
        </p:xfrm>
        <a:graphic>
          <a:graphicData uri="http://schemas.openxmlformats.org/presentationml/2006/ole">
            <mc:AlternateContent xmlns:mc="http://schemas.openxmlformats.org/markup-compatibility/2006">
              <mc:Choice xmlns:v="urn:schemas-microsoft-com:vml" Requires="v">
                <p:oleObj spid="_x0000_s98006" name="Visio" r:id="rId12" imgW="3663543" imgH="1451520" progId="Visio.Drawing.11">
                  <p:embed/>
                </p:oleObj>
              </mc:Choice>
              <mc:Fallback>
                <p:oleObj name="Visio" r:id="rId12" imgW="3663543" imgH="1451520" progId="Visio.Drawing.11">
                  <p:embed/>
                  <p:pic>
                    <p:nvPicPr>
                      <p:cNvPr id="11"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2780928"/>
                        <a:ext cx="276383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5"/>
          <p:cNvGraphicFramePr>
            <a:graphicFrameLocks noChangeAspect="1"/>
          </p:cNvGraphicFramePr>
          <p:nvPr>
            <p:extLst>
              <p:ext uri="{D42A27DB-BD31-4B8C-83A1-F6EECF244321}">
                <p14:modId xmlns:p14="http://schemas.microsoft.com/office/powerpoint/2010/main" val="2028930822"/>
              </p:ext>
            </p:extLst>
          </p:nvPr>
        </p:nvGraphicFramePr>
        <p:xfrm>
          <a:off x="4859338" y="4509120"/>
          <a:ext cx="2881312" cy="1116013"/>
        </p:xfrm>
        <a:graphic>
          <a:graphicData uri="http://schemas.openxmlformats.org/presentationml/2006/ole">
            <mc:AlternateContent xmlns:mc="http://schemas.openxmlformats.org/markup-compatibility/2006">
              <mc:Choice xmlns:v="urn:schemas-microsoft-com:vml" Requires="v">
                <p:oleObj spid="_x0000_s98007" name="Visio" r:id="rId14" imgW="3714328" imgH="1434510" progId="Visio.Drawing.11">
                  <p:embed/>
                </p:oleObj>
              </mc:Choice>
              <mc:Fallback>
                <p:oleObj name="Visio" r:id="rId14" imgW="3714328" imgH="1434510" progId="Visio.Drawing.11">
                  <p:embed/>
                  <p:pic>
                    <p:nvPicPr>
                      <p:cNvPr id="12" name="对象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4509120"/>
                        <a:ext cx="2881312"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5148263" y="5567983"/>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内插混频</a:t>
            </a:r>
            <a:endParaRPr lang="en-US" altLang="zh-CN" sz="1400" kern="0" dirty="0">
              <a:solidFill>
                <a:schemeClr val="tx2">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60"/>
                                        </p:tgtEl>
                                        <p:attrNameLst>
                                          <p:attrName>style.visibility</p:attrName>
                                        </p:attrNameLst>
                                      </p:cBhvr>
                                      <p:to>
                                        <p:strVal val="visible"/>
                                      </p:to>
                                    </p:set>
                                    <p:animEffect transition="in" filter="fade">
                                      <p:cBhvr>
                                        <p:cTn id="44" dur="1000"/>
                                        <p:tgtEl>
                                          <p:spTgt spid="6160"/>
                                        </p:tgtEl>
                                      </p:cBhvr>
                                    </p:animEffect>
                                    <p:anim calcmode="lin" valueType="num">
                                      <p:cBhvr>
                                        <p:cTn id="45" dur="1000" fill="hold"/>
                                        <p:tgtEl>
                                          <p:spTgt spid="6160"/>
                                        </p:tgtEl>
                                        <p:attrNameLst>
                                          <p:attrName>ppt_x</p:attrName>
                                        </p:attrNameLst>
                                      </p:cBhvr>
                                      <p:tavLst>
                                        <p:tav tm="0">
                                          <p:val>
                                            <p:strVal val="#ppt_x"/>
                                          </p:val>
                                        </p:tav>
                                        <p:tav tm="100000">
                                          <p:val>
                                            <p:strVal val="#ppt_x"/>
                                          </p:val>
                                        </p:tav>
                                      </p:tavLst>
                                    </p:anim>
                                    <p:anim calcmode="lin" valueType="num">
                                      <p:cBhvr>
                                        <p:cTn id="46" dur="1000" fill="hold"/>
                                        <p:tgtEl>
                                          <p:spTgt spid="61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2"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8" grpId="0"/>
      <p:bldP spid="15" grpId="0"/>
      <p:bldP spid="16" grpId="0"/>
      <p:bldP spid="19" grpId="0" animBg="1"/>
      <p:bldP spid="21" grpId="0" animBg="1"/>
      <p:bldP spid="22" grpId="0"/>
      <p:bldP spid="27" grpId="0" animBg="1"/>
      <p:bldP spid="28"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2"/>
          <p:cNvPicPr>
            <a:picLocks noChangeAspect="1" noChangeArrowheads="1"/>
          </p:cNvPicPr>
          <p:nvPr/>
        </p:nvPicPr>
        <p:blipFill>
          <a:blip r:embed="rId2" cstate="print"/>
          <a:srcRect l="25446" t="56052" r="21059" b="11478"/>
          <a:stretch>
            <a:fillRect/>
          </a:stretch>
        </p:blipFill>
        <p:spPr bwMode="auto">
          <a:xfrm>
            <a:off x="1248508" y="4114800"/>
            <a:ext cx="7113587" cy="2428875"/>
          </a:xfrm>
          <a:prstGeom prst="rect">
            <a:avLst/>
          </a:prstGeom>
          <a:noFill/>
          <a:ln w="9525" algn="ctr">
            <a:noFill/>
            <a:miter lim="800000"/>
            <a:headEnd/>
            <a:tailEnd/>
          </a:ln>
        </p:spPr>
      </p:pic>
      <p:sp>
        <p:nvSpPr>
          <p:cNvPr id="31748" name="TextBox 3"/>
          <p:cNvSpPr txBox="1">
            <a:spLocks noChangeArrowheads="1"/>
          </p:cNvSpPr>
          <p:nvPr/>
        </p:nvSpPr>
        <p:spPr bwMode="auto">
          <a:xfrm>
            <a:off x="533400" y="833727"/>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频率变换器</a:t>
            </a:r>
          </a:p>
        </p:txBody>
      </p:sp>
      <p:sp>
        <p:nvSpPr>
          <p:cNvPr id="31749" name="TextBox 4"/>
          <p:cNvSpPr txBox="1">
            <a:spLocks noChangeArrowheads="1"/>
          </p:cNvSpPr>
          <p:nvPr/>
        </p:nvSpPr>
        <p:spPr bwMode="auto">
          <a:xfrm>
            <a:off x="609600" y="3443828"/>
            <a:ext cx="4714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信号相位、幅度控制器</a:t>
            </a:r>
          </a:p>
        </p:txBody>
      </p:sp>
      <p:pic>
        <p:nvPicPr>
          <p:cNvPr id="31750" name="Picture 2"/>
          <p:cNvPicPr>
            <a:picLocks noChangeAspect="1" noChangeArrowheads="1"/>
          </p:cNvPicPr>
          <p:nvPr/>
        </p:nvPicPr>
        <p:blipFill>
          <a:blip r:embed="rId2" cstate="print"/>
          <a:srcRect l="26099" t="29379" r="26930" b="48586"/>
          <a:stretch>
            <a:fillRect/>
          </a:stretch>
        </p:blipFill>
        <p:spPr bwMode="auto">
          <a:xfrm>
            <a:off x="1219200" y="1567133"/>
            <a:ext cx="6226175" cy="1643063"/>
          </a:xfrm>
          <a:prstGeom prst="rect">
            <a:avLst/>
          </a:prstGeom>
          <a:noFill/>
          <a:ln w="9525" algn="ctr">
            <a:noFill/>
            <a:miter lim="800000"/>
            <a:headEnd/>
            <a:tailEnd/>
          </a:ln>
        </p:spPr>
      </p:pic>
      <p:sp>
        <p:nvSpPr>
          <p:cNvPr id="2" name="灯片编号占位符 1"/>
          <p:cNvSpPr>
            <a:spLocks noGrp="1"/>
          </p:cNvSpPr>
          <p:nvPr>
            <p:ph type="sldNum" sz="quarter" idx="12"/>
          </p:nvPr>
        </p:nvSpPr>
        <p:spPr/>
        <p:txBody>
          <a:bodyPr/>
          <a:lstStyle/>
          <a:p>
            <a:fld id="{BFEB24BD-BE86-410A-BF7A-1F4EAF97620B}" type="slidenum">
              <a:rPr lang="en-US" altLang="zh-CN" smtClean="0"/>
              <a:pPr/>
              <a:t>8</a:t>
            </a:fld>
            <a:endParaRPr lang="en-US" altLang="zh-CN"/>
          </a:p>
        </p:txBody>
      </p:sp>
      <p:sp>
        <p:nvSpPr>
          <p:cNvPr id="3" name="文本框 2"/>
          <p:cNvSpPr txBox="1"/>
          <p:nvPr/>
        </p:nvSpPr>
        <p:spPr>
          <a:xfrm>
            <a:off x="-19164" y="4502320"/>
            <a:ext cx="21336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ea typeface="+mn-ea"/>
                <a:cs typeface="Times New Roman" panose="02020603050405020304" pitchFamily="18" charset="0"/>
              </a:rPr>
              <a:t>SPST</a:t>
            </a:r>
            <a:r>
              <a:rPr lang="zh-CN" altLang="en-US" b="1" dirty="0">
                <a:solidFill>
                  <a:srgbClr val="7030A0"/>
                </a:solidFill>
                <a:latin typeface="Times New Roman" panose="02020603050405020304" pitchFamily="18" charset="0"/>
                <a:ea typeface="+mn-ea"/>
                <a:cs typeface="Times New Roman" panose="02020603050405020304" pitchFamily="18" charset="0"/>
              </a:rPr>
              <a:t>：单刀单掷</a:t>
            </a:r>
          </a:p>
        </p:txBody>
      </p:sp>
      <p:sp>
        <p:nvSpPr>
          <p:cNvPr id="8" name="文本框 7"/>
          <p:cNvSpPr txBox="1"/>
          <p:nvPr/>
        </p:nvSpPr>
        <p:spPr>
          <a:xfrm>
            <a:off x="-19164" y="4871652"/>
            <a:ext cx="21336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ea typeface="+mn-ea"/>
                <a:cs typeface="Times New Roman" panose="02020603050405020304" pitchFamily="18" charset="0"/>
              </a:rPr>
              <a:t>SPDT</a:t>
            </a:r>
            <a:r>
              <a:rPr lang="zh-CN" altLang="en-US" b="1" dirty="0">
                <a:solidFill>
                  <a:srgbClr val="7030A0"/>
                </a:solidFill>
                <a:latin typeface="Times New Roman" panose="02020603050405020304" pitchFamily="18" charset="0"/>
                <a:ea typeface="+mn-ea"/>
                <a:cs typeface="Times New Roman" panose="02020603050405020304" pitchFamily="18" charset="0"/>
              </a:rPr>
              <a:t>：单刀双掷</a:t>
            </a:r>
          </a:p>
        </p:txBody>
      </p:sp>
      <p:sp>
        <p:nvSpPr>
          <p:cNvPr id="9" name="文本框 8"/>
          <p:cNvSpPr txBox="1"/>
          <p:nvPr/>
        </p:nvSpPr>
        <p:spPr>
          <a:xfrm>
            <a:off x="-20533" y="5204070"/>
            <a:ext cx="21336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ea typeface="+mn-ea"/>
                <a:cs typeface="Times New Roman" panose="02020603050405020304" pitchFamily="18" charset="0"/>
              </a:rPr>
              <a:t>SP4T</a:t>
            </a:r>
            <a:r>
              <a:rPr lang="zh-CN" altLang="en-US" b="1" dirty="0">
                <a:solidFill>
                  <a:srgbClr val="7030A0"/>
                </a:solidFill>
                <a:latin typeface="Times New Roman" panose="02020603050405020304" pitchFamily="18" charset="0"/>
                <a:ea typeface="+mn-ea"/>
                <a:cs typeface="Times New Roman" panose="02020603050405020304" pitchFamily="18" charset="0"/>
              </a:rPr>
              <a:t>：单刀四掷</a:t>
            </a:r>
          </a:p>
        </p:txBody>
      </p:sp>
    </p:spTree>
    <p:extLst>
      <p:ext uri="{BB962C8B-B14F-4D97-AF65-F5344CB8AC3E}">
        <p14:creationId xmlns:p14="http://schemas.microsoft.com/office/powerpoint/2010/main" val="22789840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533"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a:latin typeface="Times New Roman" pitchFamily="18" charset="0"/>
                <a:ea typeface="微软雅黑" pitchFamily="34" charset="-122"/>
                <a:cs typeface="Times New Roman" pitchFamily="18" charset="0"/>
              </a:rPr>
              <a:t>GSM</a:t>
            </a:r>
            <a:r>
              <a:rPr lang="zh-CN" altLang="en-US" sz="400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a:latin typeface="Times New Roman" pitchFamily="18" charset="0"/>
              </a:rPr>
              <a:t>       </a:t>
            </a:r>
            <a:r>
              <a:rPr lang="en-US" altLang="zh-CN" sz="2400" b="1">
                <a:latin typeface="Times New Roman" pitchFamily="18" charset="0"/>
              </a:rPr>
              <a:t>GSM</a:t>
            </a:r>
            <a:r>
              <a:rPr lang="zh-CN" altLang="en-US" sz="2400" b="1">
                <a:latin typeface="Times New Roman" pitchFamily="18" charset="0"/>
              </a:rPr>
              <a:t>（全球移动通信系统）蜂窝标准要求最小干扰信号抑制</a:t>
            </a:r>
          </a:p>
          <a:p>
            <a:pPr>
              <a:buFont typeface="Wingdings" pitchFamily="2" charset="2"/>
              <a:buNone/>
            </a:pPr>
            <a:r>
              <a:rPr lang="zh-CN" altLang="en-US" sz="2400" b="1">
                <a:latin typeface="Times New Roman" pitchFamily="18" charset="0"/>
              </a:rPr>
              <a:t>度为</a:t>
            </a:r>
            <a:r>
              <a:rPr lang="en-US" altLang="zh-CN" sz="2400" b="1">
                <a:latin typeface="Times New Roman" pitchFamily="18" charset="0"/>
              </a:rPr>
              <a:t>9dB</a:t>
            </a:r>
            <a:r>
              <a:rPr lang="zh-CN" altLang="en-US" sz="2400" b="1">
                <a:latin typeface="Times New Roman" pitchFamily="18" charset="0"/>
              </a:rPr>
              <a:t>；当载波电平为</a:t>
            </a:r>
            <a:r>
              <a:rPr lang="en-US" altLang="zh-CN" sz="2400" b="1">
                <a:latin typeface="Times New Roman" pitchFamily="18" charset="0"/>
              </a:rPr>
              <a:t>-99dBm</a:t>
            </a:r>
            <a:r>
              <a:rPr lang="zh-CN" altLang="en-US" sz="2400" b="1">
                <a:latin typeface="Times New Roman" pitchFamily="18" charset="0"/>
              </a:rPr>
              <a:t>时，干扰信号电压在离载波</a:t>
            </a:r>
            <a:r>
              <a:rPr lang="en-US" altLang="zh-CN" sz="2400" b="1">
                <a:latin typeface="Times New Roman" pitchFamily="18" charset="0"/>
              </a:rPr>
              <a:t>3MHz</a:t>
            </a:r>
          </a:p>
          <a:p>
            <a:pPr>
              <a:buFont typeface="Wingdings" pitchFamily="2" charset="2"/>
              <a:buNone/>
            </a:pPr>
            <a:r>
              <a:rPr lang="zh-CN" altLang="en-US" sz="2400" b="1">
                <a:latin typeface="Times New Roman" pitchFamily="18" charset="0"/>
              </a:rPr>
              <a:t>处为</a:t>
            </a:r>
            <a:r>
              <a:rPr lang="en-US" altLang="zh-CN" sz="2400" b="1">
                <a:latin typeface="Times New Roman" pitchFamily="18" charset="0"/>
              </a:rPr>
              <a:t>-23dBm</a:t>
            </a:r>
            <a:r>
              <a:rPr lang="zh-CN" altLang="en-US" sz="2400" b="1">
                <a:latin typeface="Times New Roman" pitchFamily="18" charset="0"/>
              </a:rPr>
              <a:t>，离载波</a:t>
            </a:r>
            <a:r>
              <a:rPr lang="en-US" altLang="zh-CN" sz="2400" b="1">
                <a:latin typeface="Times New Roman" pitchFamily="18" charset="0"/>
              </a:rPr>
              <a:t>1.6MHz</a:t>
            </a:r>
            <a:r>
              <a:rPr lang="zh-CN" altLang="en-US" sz="2400" b="1">
                <a:latin typeface="Times New Roman" pitchFamily="18" charset="0"/>
              </a:rPr>
              <a:t>处为</a:t>
            </a:r>
            <a:r>
              <a:rPr lang="en-US" altLang="zh-CN" sz="2400" b="1">
                <a:latin typeface="Times New Roman" pitchFamily="18" charset="0"/>
              </a:rPr>
              <a:t>-33dBm</a:t>
            </a:r>
            <a:r>
              <a:rPr lang="zh-CN" altLang="en-US" sz="2400" b="1">
                <a:latin typeface="Times New Roman" pitchFamily="18" charset="0"/>
              </a:rPr>
              <a:t>；离载波</a:t>
            </a:r>
            <a:r>
              <a:rPr lang="en-US" altLang="zh-CN" sz="2400" b="1">
                <a:latin typeface="Times New Roman" pitchFamily="18" charset="0"/>
              </a:rPr>
              <a:t>0.6MHz</a:t>
            </a:r>
            <a:r>
              <a:rPr lang="zh-CN" altLang="en-US" sz="2400" b="1">
                <a:latin typeface="Times New Roman" pitchFamily="18" charset="0"/>
              </a:rPr>
              <a:t>处为</a:t>
            </a:r>
          </a:p>
          <a:p>
            <a:pPr>
              <a:buFont typeface="Wingdings" pitchFamily="2" charset="2"/>
              <a:buNone/>
            </a:pPr>
            <a:r>
              <a:rPr lang="en-US" altLang="zh-CN" sz="2400" b="1">
                <a:latin typeface="Times New Roman" pitchFamily="18" charset="0"/>
              </a:rPr>
              <a:t>-43dBm</a:t>
            </a:r>
            <a:r>
              <a:rPr lang="zh-CN" altLang="en-US" sz="2400" b="1">
                <a:latin typeface="Times New Roman" pitchFamily="18" charset="0"/>
              </a:rPr>
              <a:t>，确定在这些载波频率偏离处，所需本振的相位噪声。通</a:t>
            </a:r>
          </a:p>
          <a:p>
            <a:pPr>
              <a:buFont typeface="Wingdings" pitchFamily="2" charset="2"/>
              <a:buNone/>
            </a:pPr>
            <a:r>
              <a:rPr lang="zh-CN" altLang="en-US" sz="2400" b="1">
                <a:latin typeface="Times New Roman" pitchFamily="18" charset="0"/>
              </a:rPr>
              <a:t>道带宽是</a:t>
            </a:r>
            <a:r>
              <a:rPr lang="en-US" altLang="zh-CN" sz="2400" b="1">
                <a:latin typeface="Times New Roman" pitchFamily="18" charset="0"/>
              </a:rPr>
              <a:t>200kHz</a:t>
            </a:r>
            <a:r>
              <a:rPr lang="zh-CN" altLang="en-US" sz="2400" b="1">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82</a:t>
            </a:fld>
            <a:endParaRPr lang="en-US" altLang="zh-CN" dirty="0"/>
          </a:p>
        </p:txBody>
      </p:sp>
      <p:sp>
        <p:nvSpPr>
          <p:cNvPr id="5" name="文本框 4"/>
          <p:cNvSpPr txBox="1"/>
          <p:nvPr/>
        </p:nvSpPr>
        <p:spPr>
          <a:xfrm>
            <a:off x="395536" y="404664"/>
            <a:ext cx="7560840" cy="1207318"/>
          </a:xfrm>
          <a:prstGeom prst="rect">
            <a:avLst/>
          </a:prstGeom>
          <a:noFill/>
        </p:spPr>
        <p:txBody>
          <a:bodyPr wrap="square" rtlCol="0">
            <a:spAutoFit/>
          </a:bodyPr>
          <a:lstStyle/>
          <a:p>
            <a:pPr algn="just">
              <a:lnSpc>
                <a:spcPts val="3000"/>
              </a:lnSpc>
            </a:pPr>
            <a:r>
              <a:rPr lang="zh-CN" altLang="en-US" sz="2000" dirty="0">
                <a:ea typeface="+mn-ea"/>
                <a:cs typeface="Times New Roman" panose="02020603050405020304" pitchFamily="18" charset="0"/>
              </a:rPr>
              <a:t>例：图所示为双环频率合成器的工作原理，其中两个</a:t>
            </a:r>
            <a:r>
              <a:rPr lang="en-US" altLang="zh-CN" sz="2000" i="1" dirty="0">
                <a:ea typeface="+mn-ea"/>
                <a:cs typeface="Times New Roman" panose="02020603050405020304" pitchFamily="18" charset="0"/>
              </a:rPr>
              <a:t>N</a:t>
            </a:r>
            <a:r>
              <a:rPr lang="en-US" altLang="zh-CN" sz="2000" i="1" baseline="-25000" dirty="0">
                <a:ea typeface="+mn-ea"/>
                <a:cs typeface="Times New Roman" panose="02020603050405020304" pitchFamily="18" charset="0"/>
              </a:rPr>
              <a:t>2</a:t>
            </a:r>
            <a:r>
              <a:rPr lang="zh-CN" altLang="en-US" sz="2000" dirty="0">
                <a:ea typeface="+mn-ea"/>
                <a:cs typeface="Times New Roman" panose="02020603050405020304" pitchFamily="18" charset="0"/>
              </a:rPr>
              <a:t>可变分频率器是完全同步的。列出输出频率</a:t>
            </a:r>
            <a:r>
              <a:rPr lang="en-US" altLang="zh-CN" sz="2000" i="1" dirty="0" err="1">
                <a:ea typeface="+mn-ea"/>
                <a:cs typeface="Times New Roman" panose="02020603050405020304" pitchFamily="18" charset="0"/>
              </a:rPr>
              <a:t>f</a:t>
            </a:r>
            <a:r>
              <a:rPr lang="en-US" altLang="zh-CN" sz="2000" i="1" baseline="-25000" dirty="0" err="1">
                <a:ea typeface="+mn-ea"/>
                <a:cs typeface="Times New Roman" panose="02020603050405020304" pitchFamily="18" charset="0"/>
              </a:rPr>
              <a:t>o</a:t>
            </a:r>
            <a:r>
              <a:rPr lang="zh-CN" altLang="en-US" sz="2000" dirty="0">
                <a:ea typeface="+mn-ea"/>
                <a:cs typeface="Times New Roman" panose="02020603050405020304" pitchFamily="18" charset="0"/>
              </a:rPr>
              <a:t>与参考信号频率</a:t>
            </a:r>
            <a:r>
              <a:rPr lang="en-US" altLang="zh-CN" sz="2000" i="1" dirty="0">
                <a:ea typeface="+mn-ea"/>
                <a:cs typeface="Times New Roman" panose="02020603050405020304" pitchFamily="18" charset="0"/>
              </a:rPr>
              <a:t>f</a:t>
            </a:r>
            <a:r>
              <a:rPr lang="en-US" altLang="zh-CN" sz="2000" i="1" baseline="-25000" dirty="0">
                <a:ea typeface="+mn-ea"/>
                <a:cs typeface="Times New Roman" panose="02020603050405020304" pitchFamily="18" charset="0"/>
              </a:rPr>
              <a:t>r1</a:t>
            </a:r>
            <a:r>
              <a:rPr lang="zh-CN" altLang="en-US" sz="2000" dirty="0">
                <a:ea typeface="+mn-ea"/>
                <a:cs typeface="Times New Roman" panose="02020603050405020304" pitchFamily="18" charset="0"/>
              </a:rPr>
              <a:t>，</a:t>
            </a:r>
            <a:r>
              <a:rPr lang="en-US" altLang="zh-CN" sz="2000" i="1" dirty="0">
                <a:ea typeface="+mn-ea"/>
                <a:cs typeface="Times New Roman" panose="02020603050405020304" pitchFamily="18" charset="0"/>
              </a:rPr>
              <a:t>f</a:t>
            </a:r>
            <a:r>
              <a:rPr lang="en-US" altLang="zh-CN" sz="2000" i="1" baseline="-25000" dirty="0">
                <a:ea typeface="+mn-ea"/>
                <a:cs typeface="Times New Roman" panose="02020603050405020304" pitchFamily="18" charset="0"/>
              </a:rPr>
              <a:t>r2</a:t>
            </a:r>
            <a:r>
              <a:rPr lang="zh-CN" altLang="en-US" sz="2000" dirty="0">
                <a:ea typeface="+mn-ea"/>
                <a:cs typeface="Times New Roman" panose="02020603050405020304" pitchFamily="18" charset="0"/>
              </a:rPr>
              <a:t>的关系式，计算该频率合成器的信道间隔</a:t>
            </a:r>
            <a:r>
              <a:rPr lang="en-US" altLang="zh-CN" sz="2000" i="1" dirty="0" err="1">
                <a:ea typeface="+mn-ea"/>
                <a:cs typeface="Times New Roman" panose="02020603050405020304" pitchFamily="18" charset="0"/>
              </a:rPr>
              <a:t>f</a:t>
            </a:r>
            <a:r>
              <a:rPr lang="en-US" altLang="zh-CN" sz="2000" i="1" baseline="-25000" dirty="0" err="1">
                <a:ea typeface="+mn-ea"/>
                <a:cs typeface="Times New Roman" panose="02020603050405020304" pitchFamily="18" charset="0"/>
              </a:rPr>
              <a:t>ch</a:t>
            </a:r>
            <a:r>
              <a:rPr lang="zh-CN" altLang="en-US" sz="2000" dirty="0">
                <a:ea typeface="+mn-ea"/>
                <a:cs typeface="Times New Roman" panose="02020603050405020304" pitchFamily="18" charset="0"/>
              </a:rPr>
              <a:t>及输出频率范围。</a:t>
            </a: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a:t>上混频</a:t>
            </a:r>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N</a:t>
            </a:r>
            <a:r>
              <a:rPr lang="en-US" altLang="zh-CN" baseline="-25000" dirty="0"/>
              <a:t>2</a:t>
            </a:r>
            <a:r>
              <a:rPr lang="zh-CN" altLang="en-US" dirty="0"/>
              <a:t>分频</a:t>
            </a:r>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M</a:t>
            </a:r>
            <a:r>
              <a:rPr lang="zh-CN" altLang="en-US" dirty="0"/>
              <a:t>分频</a:t>
            </a:r>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带通</a:t>
            </a:r>
            <a:endParaRPr lang="en-US" altLang="zh-CN" dirty="0"/>
          </a:p>
          <a:p>
            <a:pPr algn="ctr"/>
            <a:r>
              <a:rPr lang="zh-CN" altLang="en-US" dirty="0"/>
              <a:t>滤波</a:t>
            </a:r>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N</a:t>
            </a:r>
            <a:r>
              <a:rPr lang="en-US" altLang="zh-CN" baseline="-25000" dirty="0"/>
              <a:t>2</a:t>
            </a:r>
            <a:r>
              <a:rPr lang="zh-CN" altLang="en-US" dirty="0"/>
              <a:t>分频</a:t>
            </a:r>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N</a:t>
            </a:r>
            <a:r>
              <a:rPr lang="en-US" altLang="zh-CN" baseline="-25000" dirty="0"/>
              <a:t>1</a:t>
            </a:r>
            <a:r>
              <a:rPr lang="zh-CN" altLang="en-US" dirty="0"/>
              <a:t>分频</a:t>
            </a:r>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a:t>f</a:t>
            </a:r>
            <a:r>
              <a:rPr lang="en-US" altLang="zh-CN" sz="2400" i="1" baseline="-25000" dirty="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a:t>f</a:t>
            </a:r>
            <a:r>
              <a:rPr lang="en-US" altLang="zh-CN" sz="2000" i="1" baseline="30000" dirty="0"/>
              <a:t>'</a:t>
            </a:r>
            <a:r>
              <a:rPr lang="en-US" altLang="zh-CN" sz="2000" i="1" baseline="-25000" dirty="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a:t>f</a:t>
            </a:r>
            <a:r>
              <a:rPr lang="en-US" altLang="zh-CN" sz="2000" i="1" baseline="30000" dirty="0"/>
              <a:t>'</a:t>
            </a:r>
            <a:r>
              <a:rPr lang="en-US" altLang="zh-CN" sz="2000" i="1" baseline="-25000" dirty="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a:t>f</a:t>
            </a:r>
            <a:r>
              <a:rPr lang="en-US" altLang="zh-CN" sz="2400" i="1" baseline="-25000" dirty="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a:t>f</a:t>
            </a:r>
            <a:r>
              <a:rPr lang="en-US" altLang="zh-CN" sz="2400" i="1" baseline="-25000" dirty="0"/>
              <a:t>r1</a:t>
            </a:r>
            <a:r>
              <a:rPr lang="en-US" altLang="zh-CN" sz="2400" i="1" dirty="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a:t>f</a:t>
            </a:r>
            <a:r>
              <a:rPr lang="en-US" altLang="zh-CN" sz="2400" i="1" baseline="-25000" dirty="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25000" dirty="0">
                <a:solidFill>
                  <a:srgbClr val="0000CC"/>
                </a:solidFill>
              </a:rPr>
              <a:t>o1</a:t>
            </a:r>
            <a:r>
              <a:rPr lang="en-US" altLang="zh-CN" sz="2000" dirty="0">
                <a:solidFill>
                  <a:srgbClr val="0000CC"/>
                </a:solidFill>
              </a:rPr>
              <a:t>=</a:t>
            </a:r>
            <a:r>
              <a:rPr lang="en-US" altLang="zh-CN" sz="2000" i="1" dirty="0">
                <a:solidFill>
                  <a:srgbClr val="0000CC"/>
                </a:solidFill>
              </a:rPr>
              <a:t>N</a:t>
            </a:r>
            <a:r>
              <a:rPr lang="en-US" altLang="zh-CN" sz="2000" i="1" baseline="-25000" dirty="0">
                <a:solidFill>
                  <a:srgbClr val="0000CC"/>
                </a:solidFill>
              </a:rPr>
              <a:t>1</a:t>
            </a:r>
            <a:r>
              <a:rPr lang="en-US" altLang="zh-CN" sz="2000" i="1" dirty="0">
                <a:solidFill>
                  <a:srgbClr val="0000CC"/>
                </a:solidFill>
              </a:rPr>
              <a:t>f</a:t>
            </a:r>
            <a:r>
              <a:rPr lang="en-US" altLang="zh-CN" sz="2000" i="1" baseline="-25000" dirty="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r2</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01</a:t>
            </a:r>
            <a:r>
              <a:rPr lang="en-US" altLang="zh-CN" sz="2000" i="1" dirty="0">
                <a:solidFill>
                  <a:srgbClr val="0000CC"/>
                </a:solidFill>
              </a:rPr>
              <a:t>/MN</a:t>
            </a:r>
            <a:r>
              <a:rPr lang="en-US" altLang="zh-CN" sz="2000" i="1" baseline="-25000" dirty="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o1</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01</a:t>
            </a:r>
            <a:r>
              <a:rPr lang="en-US" altLang="zh-CN" sz="2000" i="1" dirty="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25000" dirty="0">
                <a:solidFill>
                  <a:srgbClr val="0000CC"/>
                </a:solidFill>
              </a:rPr>
              <a:t>1</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r2</a:t>
            </a:r>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a:solidFill>
                  <a:srgbClr val="0000CC"/>
                </a:solidFill>
              </a:rPr>
              <a:t>f</a:t>
            </a:r>
            <a:r>
              <a:rPr lang="en-US" altLang="zh-CN" sz="2000" i="1" baseline="-25000" dirty="0" err="1">
                <a:solidFill>
                  <a:srgbClr val="0000CC"/>
                </a:solidFill>
              </a:rPr>
              <a:t>o</a:t>
            </a:r>
            <a:r>
              <a:rPr lang="en-US" altLang="zh-CN" sz="2000" dirty="0">
                <a:solidFill>
                  <a:srgbClr val="0000CC"/>
                </a:solidFill>
              </a:rPr>
              <a:t>=N</a:t>
            </a:r>
            <a:r>
              <a:rPr lang="en-US" altLang="zh-CN" sz="2000" baseline="-25000" dirty="0">
                <a:solidFill>
                  <a:srgbClr val="0000CC"/>
                </a:solidFill>
              </a:rPr>
              <a:t>2 </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r2</a:t>
            </a:r>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r2</a:t>
            </a:r>
            <a:r>
              <a:rPr lang="en-US" altLang="zh-CN" sz="2000" dirty="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a:solidFill>
                  <a:srgbClr val="FF0000"/>
                </a:solidFill>
              </a:rPr>
              <a:t>f</a:t>
            </a:r>
            <a:r>
              <a:rPr lang="en-US" altLang="zh-CN" sz="2000" i="1" baseline="-25000" dirty="0" err="1">
                <a:solidFill>
                  <a:srgbClr val="FF0000"/>
                </a:solidFill>
              </a:rPr>
              <a:t>o</a:t>
            </a:r>
            <a:r>
              <a:rPr lang="en-US" altLang="zh-CN" sz="2000" dirty="0">
                <a:solidFill>
                  <a:srgbClr val="FF0000"/>
                </a:solidFill>
              </a:rPr>
              <a:t>=N</a:t>
            </a:r>
            <a:r>
              <a:rPr lang="en-US" altLang="zh-CN" sz="2000" baseline="-25000" dirty="0">
                <a:solidFill>
                  <a:srgbClr val="FF0000"/>
                </a:solidFill>
              </a:rPr>
              <a:t>2 </a:t>
            </a:r>
            <a:r>
              <a:rPr lang="en-US" altLang="zh-CN" sz="2000" dirty="0">
                <a:solidFill>
                  <a:srgbClr val="FF0000"/>
                </a:solidFill>
              </a:rPr>
              <a:t>(</a:t>
            </a:r>
            <a:r>
              <a:rPr lang="en-US" altLang="zh-CN" sz="2000" i="1" dirty="0">
                <a:solidFill>
                  <a:srgbClr val="FF0000"/>
                </a:solidFill>
              </a:rPr>
              <a:t>f</a:t>
            </a:r>
            <a:r>
              <a:rPr lang="en-US" altLang="zh-CN" sz="2000" i="1" baseline="-25000" dirty="0">
                <a:solidFill>
                  <a:srgbClr val="FF0000"/>
                </a:solidFill>
              </a:rPr>
              <a:t>r2</a:t>
            </a:r>
            <a:r>
              <a:rPr lang="en-US" altLang="zh-CN" sz="2000" i="1" dirty="0">
                <a:solidFill>
                  <a:srgbClr val="FF0000"/>
                </a:solidFill>
              </a:rPr>
              <a:t>+f</a:t>
            </a:r>
            <a:r>
              <a:rPr lang="en-US" altLang="zh-CN" sz="2000" i="1" baseline="30000" dirty="0">
                <a:solidFill>
                  <a:srgbClr val="FF0000"/>
                </a:solidFill>
              </a:rPr>
              <a:t>’</a:t>
            </a:r>
            <a:r>
              <a:rPr lang="en-US" altLang="zh-CN" sz="2000" i="1" baseline="-25000" dirty="0">
                <a:solidFill>
                  <a:srgbClr val="FF0000"/>
                </a:solidFill>
              </a:rPr>
              <a:t>r2</a:t>
            </a:r>
            <a:r>
              <a:rPr lang="en-US" altLang="zh-CN" sz="2000" dirty="0">
                <a:solidFill>
                  <a:srgbClr val="FF0000"/>
                </a:solidFill>
              </a:rPr>
              <a:t>)</a:t>
            </a:r>
          </a:p>
          <a:p>
            <a:pPr>
              <a:lnSpc>
                <a:spcPts val="3000"/>
              </a:lnSpc>
            </a:pPr>
            <a:r>
              <a:rPr lang="en-US" altLang="zh-CN" sz="2000" i="1" baseline="-25000" dirty="0">
                <a:solidFill>
                  <a:srgbClr val="FF0000"/>
                </a:solidFill>
              </a:rPr>
              <a:t>    </a:t>
            </a:r>
            <a:r>
              <a:rPr lang="en-US" altLang="zh-CN" sz="2000" i="1" dirty="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a:solidFill>
                  <a:srgbClr val="FF0000"/>
                </a:solidFill>
              </a:rPr>
              <a:t>+f</a:t>
            </a:r>
            <a:r>
              <a:rPr lang="en-US" altLang="zh-CN" sz="2000" i="1" baseline="-25000" dirty="0">
                <a:solidFill>
                  <a:srgbClr val="FF0000"/>
                </a:solidFill>
              </a:rPr>
              <a:t>01</a:t>
            </a:r>
            <a:r>
              <a:rPr lang="en-US" altLang="zh-CN" sz="2000" i="1" dirty="0">
                <a:solidFill>
                  <a:srgbClr val="FF0000"/>
                </a:solidFill>
              </a:rPr>
              <a:t>/M</a:t>
            </a:r>
          </a:p>
          <a:p>
            <a:pPr>
              <a:lnSpc>
                <a:spcPts val="3000"/>
              </a:lnSpc>
            </a:pPr>
            <a:r>
              <a:rPr lang="en-US" altLang="zh-CN" sz="2000" i="1" dirty="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a:solidFill>
                  <a:srgbClr val="FF0000"/>
                </a:solidFill>
              </a:rPr>
              <a:t>+N</a:t>
            </a:r>
            <a:r>
              <a:rPr lang="en-US" altLang="zh-CN" sz="2000" i="1" baseline="-25000" dirty="0">
                <a:solidFill>
                  <a:srgbClr val="FF0000"/>
                </a:solidFill>
              </a:rPr>
              <a:t>1</a:t>
            </a:r>
            <a:r>
              <a:rPr lang="en-US" altLang="zh-CN" sz="2000" i="1" dirty="0">
                <a:solidFill>
                  <a:srgbClr val="FF0000"/>
                </a:solidFill>
              </a:rPr>
              <a:t>f</a:t>
            </a:r>
            <a:r>
              <a:rPr lang="en-US" altLang="zh-CN" sz="2000" i="1" baseline="-25000" dirty="0">
                <a:solidFill>
                  <a:srgbClr val="FF0000"/>
                </a:solidFill>
              </a:rPr>
              <a:t>r1</a:t>
            </a:r>
            <a:r>
              <a:rPr lang="en-US" altLang="zh-CN" sz="2000" i="1" dirty="0">
                <a:solidFill>
                  <a:srgbClr val="FF0000"/>
                </a:solidFill>
              </a:rPr>
              <a:t>/M</a:t>
            </a:r>
          </a:p>
          <a:p>
            <a:endParaRPr lang="zh-CN" altLang="en-US" sz="2000" i="1" dirty="0">
              <a:solidFill>
                <a:srgbClr val="0000CC"/>
              </a:solidFill>
            </a:endParaRPr>
          </a:p>
        </p:txBody>
      </p:sp>
    </p:spTree>
    <p:extLst>
      <p:ext uri="{BB962C8B-B14F-4D97-AF65-F5344CB8AC3E}">
        <p14:creationId xmlns:p14="http://schemas.microsoft.com/office/powerpoint/2010/main" val="87931835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83</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a:t>解：（</a:t>
            </a:r>
            <a:r>
              <a:rPr lang="en-US" altLang="zh-CN" sz="2400" dirty="0"/>
              <a:t>1</a:t>
            </a:r>
            <a:r>
              <a:rPr lang="zh-CN" altLang="en-US" sz="2400" dirty="0"/>
              <a:t>）</a:t>
            </a:r>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a:t>f</a:t>
            </a:r>
            <a:r>
              <a:rPr lang="en-US" altLang="zh-CN" sz="2400" i="1" baseline="-25000" dirty="0" err="1"/>
              <a:t>ch</a:t>
            </a:r>
            <a:r>
              <a:rPr lang="en-US" altLang="zh-CN" sz="2400" dirty="0"/>
              <a:t>=</a:t>
            </a:r>
            <a:r>
              <a:rPr lang="en-US" altLang="zh-CN" sz="2400" i="1" dirty="0"/>
              <a:t>f</a:t>
            </a:r>
            <a:r>
              <a:rPr lang="en-US" altLang="zh-CN" sz="2400" i="1" baseline="-25000" dirty="0"/>
              <a:t>r1</a:t>
            </a:r>
            <a:r>
              <a:rPr lang="en-US" altLang="zh-CN" sz="2400" i="1" dirty="0"/>
              <a:t>/M=</a:t>
            </a:r>
            <a:r>
              <a:rPr lang="en-US" altLang="zh-CN" sz="2400" dirty="0"/>
              <a:t>100Hz</a:t>
            </a:r>
          </a:p>
          <a:p>
            <a:endParaRPr lang="zh-CN" altLang="en-US" sz="2000" i="1" dirty="0">
              <a:solidFill>
                <a:srgbClr val="0000CC"/>
              </a:solidFill>
            </a:endParaRPr>
          </a:p>
        </p:txBody>
      </p:sp>
      <p:sp>
        <p:nvSpPr>
          <p:cNvPr id="7" name="文本框 6"/>
          <p:cNvSpPr txBox="1"/>
          <p:nvPr/>
        </p:nvSpPr>
        <p:spPr>
          <a:xfrm>
            <a:off x="1331640" y="1556792"/>
            <a:ext cx="7632848" cy="461665"/>
          </a:xfrm>
          <a:prstGeom prst="rect">
            <a:avLst/>
          </a:prstGeom>
          <a:noFill/>
        </p:spPr>
        <p:txBody>
          <a:bodyPr wrap="square" rtlCol="0">
            <a:spAutoFit/>
          </a:bodyPr>
          <a:lstStyle/>
          <a:p>
            <a:r>
              <a:rPr lang="zh-CN" altLang="en-US" sz="2400" dirty="0"/>
              <a:t>（</a:t>
            </a:r>
            <a:r>
              <a:rPr lang="en-US" altLang="zh-CN" sz="2400" dirty="0"/>
              <a:t>2</a:t>
            </a:r>
            <a:r>
              <a:rPr lang="zh-CN" altLang="en-US" sz="2400" dirty="0"/>
              <a:t>）该频率合成器的信道间隔（</a:t>
            </a:r>
            <a:r>
              <a:rPr lang="zh-CN" altLang="en-US" sz="2400" dirty="0">
                <a:solidFill>
                  <a:srgbClr val="FF0000"/>
                </a:solidFill>
              </a:rPr>
              <a:t>频率分辨率</a:t>
            </a:r>
            <a:r>
              <a:rPr lang="zh-CN" altLang="en-US" sz="2400" dirty="0"/>
              <a:t>）</a:t>
            </a:r>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a:t>f</a:t>
            </a:r>
            <a:r>
              <a:rPr lang="en-US" altLang="zh-CN" sz="2400" i="1" baseline="-25000" dirty="0" err="1"/>
              <a:t>o</a:t>
            </a:r>
            <a:r>
              <a:rPr lang="en-US" altLang="zh-CN" sz="2400" dirty="0"/>
              <a:t>=N</a:t>
            </a:r>
            <a:r>
              <a:rPr lang="en-US" altLang="zh-CN" sz="2400" baseline="-25000" dirty="0"/>
              <a:t>2</a:t>
            </a:r>
            <a:r>
              <a:rPr lang="en-US" altLang="zh-CN" sz="2400" i="1" dirty="0"/>
              <a:t>f</a:t>
            </a:r>
            <a:r>
              <a:rPr lang="en-US" altLang="zh-CN" sz="2400" i="1" baseline="-25000" dirty="0"/>
              <a:t>r2 </a:t>
            </a:r>
            <a:r>
              <a:rPr lang="en-US" altLang="zh-CN" sz="2400" i="1" dirty="0"/>
              <a:t>+N</a:t>
            </a:r>
            <a:r>
              <a:rPr lang="en-US" altLang="zh-CN" sz="2400" i="1" baseline="-25000" dirty="0"/>
              <a:t>1</a:t>
            </a:r>
            <a:r>
              <a:rPr lang="en-US" altLang="zh-CN" sz="2400" i="1" dirty="0"/>
              <a:t>f</a:t>
            </a:r>
            <a:r>
              <a:rPr lang="en-US" altLang="zh-CN" sz="2400" i="1" baseline="-25000" dirty="0"/>
              <a:t>r1</a:t>
            </a:r>
            <a:r>
              <a:rPr lang="en-US" altLang="zh-CN" sz="2400" i="1" dirty="0"/>
              <a:t>/M</a:t>
            </a:r>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a:t>（</a:t>
            </a:r>
            <a:r>
              <a:rPr lang="en-US" altLang="zh-CN" sz="2400" dirty="0"/>
              <a:t>3</a:t>
            </a:r>
            <a:r>
              <a:rPr lang="zh-CN" altLang="en-US" sz="2400" dirty="0"/>
              <a:t>）</a:t>
            </a:r>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a:t>f</a:t>
            </a:r>
            <a:r>
              <a:rPr lang="en-US" altLang="zh-CN" sz="2400" i="1" baseline="-25000" dirty="0"/>
              <a:t>r1</a:t>
            </a:r>
            <a:r>
              <a:rPr lang="en-US" altLang="zh-CN" sz="2400" dirty="0"/>
              <a:t>=1kHz</a:t>
            </a:r>
            <a:r>
              <a:rPr lang="zh-CN" altLang="en-US" sz="2400" dirty="0"/>
              <a:t>，</a:t>
            </a:r>
            <a:r>
              <a:rPr lang="en-US" altLang="zh-CN" sz="2400" dirty="0"/>
              <a:t>N</a:t>
            </a:r>
            <a:r>
              <a:rPr lang="en-US" altLang="zh-CN" sz="2400" baseline="-25000" dirty="0"/>
              <a:t>1</a:t>
            </a:r>
            <a:r>
              <a:rPr lang="en-US" altLang="zh-CN" sz="2400" dirty="0"/>
              <a:t>=10000~12000</a:t>
            </a:r>
            <a:r>
              <a:rPr lang="zh-CN" altLang="en-US" sz="2400" dirty="0"/>
              <a:t>，</a:t>
            </a:r>
            <a:r>
              <a:rPr lang="en-US" altLang="zh-CN" sz="2400" dirty="0"/>
              <a:t>M=10</a:t>
            </a:r>
            <a:r>
              <a:rPr lang="zh-CN" altLang="en-US" sz="2400" dirty="0"/>
              <a:t>，</a:t>
            </a:r>
            <a:r>
              <a:rPr lang="en-US" altLang="zh-CN" sz="2400" i="1" dirty="0"/>
              <a:t>N</a:t>
            </a:r>
            <a:r>
              <a:rPr lang="en-US" altLang="zh-CN" sz="2400" i="1" baseline="-25000" dirty="0"/>
              <a:t>2</a:t>
            </a:r>
            <a:r>
              <a:rPr lang="en-US" altLang="zh-CN" sz="2400" i="1" dirty="0"/>
              <a:t>=500~700</a:t>
            </a:r>
            <a:r>
              <a:rPr lang="zh-CN" altLang="en-US" sz="2400" i="1" dirty="0"/>
              <a:t>，</a:t>
            </a:r>
            <a:r>
              <a:rPr lang="en-US" altLang="zh-CN" sz="2400" i="1" dirty="0"/>
              <a:t> f</a:t>
            </a:r>
            <a:r>
              <a:rPr lang="en-US" altLang="zh-CN" sz="2400" i="1" baseline="-25000" dirty="0"/>
              <a:t>r2</a:t>
            </a:r>
            <a:r>
              <a:rPr lang="en-US" altLang="zh-CN" sz="2400" dirty="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a:t>f</a:t>
            </a:r>
            <a:r>
              <a:rPr lang="en-US" altLang="zh-CN" sz="2400" i="1" baseline="-25000" dirty="0" err="1"/>
              <a:t>omin</a:t>
            </a:r>
            <a:r>
              <a:rPr lang="en-US" altLang="zh-CN" sz="2400" dirty="0"/>
              <a:t>=N</a:t>
            </a:r>
            <a:r>
              <a:rPr lang="en-US" altLang="zh-CN" sz="2400" baseline="-25000" dirty="0"/>
              <a:t>2min</a:t>
            </a:r>
            <a:r>
              <a:rPr lang="en-US" altLang="zh-CN" sz="2400" i="1" dirty="0"/>
              <a:t>f</a:t>
            </a:r>
            <a:r>
              <a:rPr lang="en-US" altLang="zh-CN" sz="2400" i="1" baseline="-25000" dirty="0"/>
              <a:t>r2 </a:t>
            </a:r>
            <a:r>
              <a:rPr lang="en-US" altLang="zh-CN" sz="2400" i="1" dirty="0"/>
              <a:t>+N</a:t>
            </a:r>
            <a:r>
              <a:rPr lang="en-US" altLang="zh-CN" sz="2400" i="1" baseline="-25000" dirty="0"/>
              <a:t>1min</a:t>
            </a:r>
            <a:r>
              <a:rPr lang="en-US" altLang="zh-CN" sz="2400" i="1" dirty="0"/>
              <a:t>f</a:t>
            </a:r>
            <a:r>
              <a:rPr lang="en-US" altLang="zh-CN" sz="2400" i="1" baseline="-25000" dirty="0"/>
              <a:t>r1</a:t>
            </a:r>
            <a:r>
              <a:rPr lang="en-US" altLang="zh-CN" sz="2400" i="1" dirty="0"/>
              <a:t>/M=</a:t>
            </a:r>
            <a:r>
              <a:rPr lang="en-US" altLang="zh-CN" sz="2400" dirty="0"/>
              <a:t>500 ×10</a:t>
            </a:r>
            <a:r>
              <a:rPr lang="en-US" altLang="zh-CN" sz="2400" baseline="30000" dirty="0"/>
              <a:t>5</a:t>
            </a:r>
            <a:r>
              <a:rPr lang="en-US" altLang="zh-CN" sz="2400" dirty="0"/>
              <a:t>+ 10</a:t>
            </a:r>
            <a:r>
              <a:rPr lang="en-US" altLang="zh-CN" sz="2400" baseline="30000" dirty="0"/>
              <a:t>4</a:t>
            </a:r>
            <a:r>
              <a:rPr lang="en-US" altLang="zh-CN" sz="2400" dirty="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a:t>则：</a:t>
            </a:r>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a:t>f</a:t>
            </a:r>
            <a:r>
              <a:rPr lang="en-US" altLang="zh-CN" sz="2400" i="1" baseline="-25000" dirty="0" err="1"/>
              <a:t>omax</a:t>
            </a:r>
            <a:r>
              <a:rPr lang="en-US" altLang="zh-CN" sz="2400" dirty="0"/>
              <a:t>=N</a:t>
            </a:r>
            <a:r>
              <a:rPr lang="en-US" altLang="zh-CN" sz="2400" baseline="-25000" dirty="0"/>
              <a:t>2max</a:t>
            </a:r>
            <a:r>
              <a:rPr lang="en-US" altLang="zh-CN" sz="2400" i="1" dirty="0"/>
              <a:t>f</a:t>
            </a:r>
            <a:r>
              <a:rPr lang="en-US" altLang="zh-CN" sz="2400" i="1" baseline="-25000" dirty="0"/>
              <a:t>r2 </a:t>
            </a:r>
            <a:r>
              <a:rPr lang="en-US" altLang="zh-CN" sz="2400" i="1" dirty="0"/>
              <a:t>+N</a:t>
            </a:r>
            <a:r>
              <a:rPr lang="en-US" altLang="zh-CN" sz="2400" i="1" baseline="-25000" dirty="0"/>
              <a:t>1max</a:t>
            </a:r>
            <a:r>
              <a:rPr lang="en-US" altLang="zh-CN" sz="2400" i="1" dirty="0"/>
              <a:t>f</a:t>
            </a:r>
            <a:r>
              <a:rPr lang="en-US" altLang="zh-CN" sz="2400" i="1" baseline="-25000" dirty="0"/>
              <a:t>r1</a:t>
            </a:r>
            <a:r>
              <a:rPr lang="en-US" altLang="zh-CN" sz="2400" i="1" dirty="0"/>
              <a:t>/M=</a:t>
            </a:r>
            <a:r>
              <a:rPr lang="en-US" altLang="zh-CN" sz="2400" dirty="0"/>
              <a:t>700 ×10</a:t>
            </a:r>
            <a:r>
              <a:rPr lang="en-US" altLang="zh-CN" sz="2400" baseline="30000" dirty="0"/>
              <a:t>5</a:t>
            </a:r>
            <a:r>
              <a:rPr lang="en-US" altLang="zh-CN" sz="2400" dirty="0"/>
              <a:t>+ 1.2 × 10</a:t>
            </a:r>
            <a:r>
              <a:rPr lang="en-US" altLang="zh-CN" sz="2400" baseline="30000" dirty="0"/>
              <a:t>4</a:t>
            </a:r>
            <a:r>
              <a:rPr lang="en-US" altLang="zh-CN" sz="2400" dirty="0"/>
              <a:t> ×100</a:t>
            </a:r>
          </a:p>
          <a:p>
            <a:pPr>
              <a:lnSpc>
                <a:spcPts val="4000"/>
              </a:lnSpc>
            </a:pPr>
            <a:r>
              <a:rPr lang="en-US" altLang="zh-CN" sz="2400" dirty="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a:t>该频率合成器的频率输出范围为（</a:t>
            </a:r>
            <a:r>
              <a:rPr lang="en-US" altLang="zh-CN" sz="2400" dirty="0"/>
              <a:t>51~72</a:t>
            </a:r>
            <a:r>
              <a:rPr lang="zh-CN" altLang="en-US" sz="2400" dirty="0"/>
              <a:t>）</a:t>
            </a:r>
            <a:r>
              <a:rPr lang="en-US" altLang="zh-CN" sz="2400" dirty="0"/>
              <a:t>MHz</a:t>
            </a:r>
            <a:endParaRPr lang="zh-CN" altLang="en-US" sz="2400" dirty="0"/>
          </a:p>
        </p:txBody>
      </p:sp>
    </p:spTree>
    <p:extLst>
      <p:ext uri="{BB962C8B-B14F-4D97-AF65-F5344CB8AC3E}">
        <p14:creationId xmlns:p14="http://schemas.microsoft.com/office/powerpoint/2010/main" val="1189451834"/>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p:cNvPicPr>
            <a:picLocks noChangeAspect="1" noChangeArrowheads="1"/>
          </p:cNvPicPr>
          <p:nvPr/>
        </p:nvPicPr>
        <p:blipFill>
          <a:blip r:embed="rId2" cstate="print"/>
          <a:srcRect l="31071" t="63483" r="30045" b="14687"/>
          <a:stretch>
            <a:fillRect/>
          </a:stretch>
        </p:blipFill>
        <p:spPr bwMode="auto">
          <a:xfrm>
            <a:off x="1714500" y="4214813"/>
            <a:ext cx="5429250" cy="1714500"/>
          </a:xfrm>
          <a:prstGeom prst="rect">
            <a:avLst/>
          </a:prstGeom>
          <a:noFill/>
          <a:ln w="9525" algn="ctr">
            <a:noFill/>
            <a:miter lim="800000"/>
            <a:headEnd/>
            <a:tailEnd/>
          </a:ln>
        </p:spPr>
      </p:pic>
      <p:sp>
        <p:nvSpPr>
          <p:cNvPr id="32772" name="TextBox 3"/>
          <p:cNvSpPr txBox="1">
            <a:spLocks noChangeArrowheads="1"/>
          </p:cNvSpPr>
          <p:nvPr/>
        </p:nvSpPr>
        <p:spPr bwMode="auto">
          <a:xfrm>
            <a:off x="533400" y="859928"/>
            <a:ext cx="4714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信号产生、变换器</a:t>
            </a:r>
          </a:p>
        </p:txBody>
      </p:sp>
      <p:pic>
        <p:nvPicPr>
          <p:cNvPr id="32773" name="Picture 2"/>
          <p:cNvPicPr>
            <a:picLocks noChangeAspect="1" noChangeArrowheads="1"/>
          </p:cNvPicPr>
          <p:nvPr/>
        </p:nvPicPr>
        <p:blipFill>
          <a:blip r:embed="rId2" cstate="print"/>
          <a:srcRect l="29707" t="33681" r="28876" b="48647"/>
          <a:stretch>
            <a:fillRect/>
          </a:stretch>
        </p:blipFill>
        <p:spPr bwMode="auto">
          <a:xfrm>
            <a:off x="1708638" y="1524000"/>
            <a:ext cx="5357812" cy="1285875"/>
          </a:xfrm>
          <a:prstGeom prst="rect">
            <a:avLst/>
          </a:prstGeom>
          <a:noFill/>
          <a:ln w="9525" algn="ctr">
            <a:noFill/>
            <a:miter lim="800000"/>
            <a:headEnd/>
            <a:tailEnd/>
          </a:ln>
        </p:spPr>
      </p:pic>
      <p:sp>
        <p:nvSpPr>
          <p:cNvPr id="32774" name="TextBox 5"/>
          <p:cNvSpPr txBox="1">
            <a:spLocks noChangeArrowheads="1"/>
          </p:cNvSpPr>
          <p:nvPr/>
        </p:nvSpPr>
        <p:spPr bwMode="auto">
          <a:xfrm>
            <a:off x="838200" y="3581400"/>
            <a:ext cx="4714875" cy="523220"/>
          </a:xfrm>
          <a:prstGeom prst="rect">
            <a:avLst/>
          </a:prstGeom>
          <a:noFill/>
          <a:ln w="9525">
            <a:noFill/>
            <a:miter lim="800000"/>
            <a:headEnd/>
            <a:tailEnd/>
          </a:ln>
        </p:spPr>
        <p:txBody>
          <a:bodyPr>
            <a:spAutoFit/>
          </a:bodyPr>
          <a:lstStyle/>
          <a:p>
            <a:pPr algn="l">
              <a:buFont typeface="Wingdings" pitchFamily="2" charset="2"/>
              <a:buChar char="Ø"/>
            </a:pPr>
            <a:r>
              <a:rPr lang="en-US" altLang="zh-CN" sz="2800" b="1" dirty="0">
                <a:solidFill>
                  <a:srgbClr val="0000FF"/>
                </a:solidFill>
              </a:rPr>
              <a:t> </a:t>
            </a:r>
            <a:r>
              <a:rPr lang="zh-CN" altLang="en-US" sz="2800" b="1" dirty="0">
                <a:solidFill>
                  <a:srgbClr val="0000FF"/>
                </a:solidFill>
              </a:rPr>
              <a:t>其它</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9</a:t>
            </a:fld>
            <a:endParaRPr lang="en-US" altLang="zh-CN"/>
          </a:p>
        </p:txBody>
      </p:sp>
    </p:spTree>
    <p:extLst>
      <p:ext uri="{BB962C8B-B14F-4D97-AF65-F5344CB8AC3E}">
        <p14:creationId xmlns:p14="http://schemas.microsoft.com/office/powerpoint/2010/main" val="1981866888"/>
      </p:ext>
    </p:extLst>
  </p:cSld>
  <p:clrMapOvr>
    <a:masterClrMapping/>
  </p:clrMapOvr>
  <p:transition>
    <p:random/>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16150</TotalTime>
  <Words>6071</Words>
  <Application>Microsoft Office PowerPoint</Application>
  <PresentationFormat>全屏显示(4:3)</PresentationFormat>
  <Paragraphs>568</Paragraphs>
  <Slides>83</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83</vt:i4>
      </vt:variant>
    </vt:vector>
  </HeadingPairs>
  <TitlesOfParts>
    <vt:vector size="99" baseType="lpstr">
      <vt:lpstr>黑体</vt:lpstr>
      <vt:lpstr>楷体_GB2312</vt:lpstr>
      <vt:lpstr>宋体</vt:lpstr>
      <vt:lpstr>微软雅黑</vt:lpstr>
      <vt:lpstr>Arial</vt:lpstr>
      <vt:lpstr>Calibri</vt:lpstr>
      <vt:lpstr>Cambria Math</vt:lpstr>
      <vt:lpstr>Tahoma</vt:lpstr>
      <vt:lpstr>Times New Roman</vt:lpstr>
      <vt:lpstr>Wingdings</vt:lpstr>
      <vt:lpstr>Network</vt:lpstr>
      <vt:lpstr>Visio</vt:lpstr>
      <vt:lpstr>公式</vt:lpstr>
      <vt:lpstr>Equation</vt:lpstr>
      <vt:lpstr>Graph</vt:lpstr>
      <vt:lpstr>Equation.DSMT4</vt:lpstr>
      <vt:lpstr>复    习</vt:lpstr>
      <vt:lpstr>考试注意事项</vt:lpstr>
      <vt:lpstr>常用单位及转换关系</vt:lpstr>
      <vt:lpstr>第一章 通信电子线路简介</vt:lpstr>
      <vt:lpstr>第二章 通信系统概论</vt:lpstr>
      <vt:lpstr>器件符号表示</vt:lpstr>
      <vt:lpstr>PowerPoint 演示文稿</vt:lpstr>
      <vt:lpstr>PowerPoint 演示文稿</vt:lpstr>
      <vt:lpstr>PowerPoint 演示文稿</vt:lpstr>
      <vt:lpstr>常见收发信机框图</vt:lpstr>
      <vt:lpstr>直接调制发射机原理框图</vt:lpstr>
      <vt:lpstr>超外差发射机原理框图</vt:lpstr>
      <vt:lpstr>数字中频发射机原理图</vt:lpstr>
      <vt:lpstr>超外差射频接收机原理框图</vt:lpstr>
      <vt:lpstr>直接解调射频接收机原理框图</vt:lpstr>
      <vt:lpstr>数字中频接收机原理框图</vt:lpstr>
      <vt:lpstr>第三章 常用无源器件</vt:lpstr>
      <vt:lpstr>输入阻抗</vt:lpstr>
      <vt:lpstr>反射系数 (reflection coefficient) </vt:lpstr>
      <vt:lpstr>PowerPoint 演示文稿</vt:lpstr>
      <vt:lpstr>谐振器</vt:lpstr>
      <vt:lpstr>滤波器</vt:lpstr>
      <vt:lpstr>PowerPoint 演示文稿</vt:lpstr>
      <vt:lpstr>PowerPoint 演示文稿</vt:lpstr>
      <vt:lpstr>PowerPoint 演示文稿</vt:lpstr>
      <vt:lpstr>PowerPoint 演示文稿</vt:lpstr>
      <vt:lpstr>第四章 放大器及非线性</vt:lpstr>
      <vt:lpstr>PowerPoint 演示文稿</vt:lpstr>
      <vt:lpstr>PowerPoint 演示文稿</vt:lpstr>
      <vt:lpstr>低噪声放大器的技术指标</vt:lpstr>
      <vt:lpstr>放大器</vt:lpstr>
      <vt:lpstr>噪声系数</vt:lpstr>
      <vt:lpstr>等效噪声温度（另一种度量参数）</vt:lpstr>
      <vt:lpstr>等效噪声温度</vt:lpstr>
      <vt:lpstr>PowerPoint 演示文稿</vt:lpstr>
      <vt:lpstr>PowerPoint 演示文稿</vt:lpstr>
      <vt:lpstr>PowerPoint 演示文稿</vt:lpstr>
      <vt:lpstr>噪声系数级联</vt:lpstr>
      <vt:lpstr>PowerPoint 演示文稿</vt:lpstr>
      <vt:lpstr>PowerPoint 演示文稿</vt:lpstr>
      <vt:lpstr>接收灵敏度</vt:lpstr>
      <vt:lpstr>PowerPoint 演示文稿</vt:lpstr>
      <vt:lpstr>PowerPoint 演示文稿</vt:lpstr>
      <vt:lpstr>放大器的非线性</vt:lpstr>
      <vt:lpstr>PowerPoint 演示文稿</vt:lpstr>
      <vt:lpstr>动态范围(Dynamic Range)</vt:lpstr>
      <vt:lpstr>常见的功放线性化技术</vt:lpstr>
      <vt:lpstr>功率回退法(Power Back-off)</vt:lpstr>
      <vt:lpstr>负反馈法(Negative Feedback Method)</vt:lpstr>
      <vt:lpstr>前馈法(Feedforward Method)</vt:lpstr>
      <vt:lpstr>预失真法( Predistortion Method)</vt:lpstr>
      <vt:lpstr>PowerPoint 演示文稿</vt:lpstr>
      <vt:lpstr>第五章 混频器</vt:lpstr>
      <vt:lpstr>混频原理</vt:lpstr>
      <vt:lpstr>混频器的基本原理</vt:lpstr>
      <vt:lpstr>混频器参数定义</vt:lpstr>
      <vt:lpstr>PowerPoint 演示文稿</vt:lpstr>
      <vt:lpstr>本振频率选择</vt:lpstr>
      <vt:lpstr>PowerPoint 演示文稿</vt:lpstr>
      <vt:lpstr>镜像频率（Images） </vt:lpstr>
      <vt:lpstr>互调干扰（Inter Modulation）</vt:lpstr>
      <vt:lpstr>PowerPoint 演示文稿</vt:lpstr>
      <vt:lpstr>PowerPoint 演示文稿</vt:lpstr>
      <vt:lpstr>本振与射频的组合频率干扰</vt:lpstr>
      <vt:lpstr>PowerPoint 演示文稿</vt:lpstr>
      <vt:lpstr>PowerPoint 演示文稿</vt:lpstr>
      <vt:lpstr>第六章 调制解调器</vt:lpstr>
      <vt:lpstr>振幅调制电路</vt:lpstr>
      <vt:lpstr>PowerPoint 演示文稿</vt:lpstr>
      <vt:lpstr>PowerPoint 演示文稿</vt:lpstr>
      <vt:lpstr>PowerPoint 演示文稿</vt:lpstr>
      <vt:lpstr>例题</vt:lpstr>
      <vt:lpstr>PowerPoint 演示文稿</vt:lpstr>
      <vt:lpstr>PowerPoint 演示文稿</vt:lpstr>
      <vt:lpstr>PowerPoint 演示文稿</vt:lpstr>
      <vt:lpstr>第七章 频率合成器</vt:lpstr>
      <vt:lpstr>  锁相频率合成 </vt:lpstr>
      <vt:lpstr>PowerPoint 演示文稿</vt:lpstr>
      <vt:lpstr>PowerPoint 演示文稿</vt:lpstr>
      <vt:lpstr>倒易混频</vt:lpstr>
      <vt:lpstr>GSM接收机相位噪声要求</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Mei luoyu</cp:lastModifiedBy>
  <cp:revision>538</cp:revision>
  <dcterms:created xsi:type="dcterms:W3CDTF">1601-01-01T00:00:00Z</dcterms:created>
  <dcterms:modified xsi:type="dcterms:W3CDTF">2019-12-25T04:53:22Z</dcterms:modified>
</cp:coreProperties>
</file>