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65"/>
  </p:notesMasterIdLst>
  <p:handoutMasterIdLst>
    <p:handoutMasterId r:id="rId66"/>
  </p:handoutMasterIdLst>
  <p:sldIdLst>
    <p:sldId id="392" r:id="rId2"/>
    <p:sldId id="554" r:id="rId3"/>
    <p:sldId id="559" r:id="rId4"/>
    <p:sldId id="560" r:id="rId5"/>
    <p:sldId id="561" r:id="rId6"/>
    <p:sldId id="598" r:id="rId7"/>
    <p:sldId id="562" r:id="rId8"/>
    <p:sldId id="592" r:id="rId9"/>
    <p:sldId id="593" r:id="rId10"/>
    <p:sldId id="594" r:id="rId11"/>
    <p:sldId id="595" r:id="rId12"/>
    <p:sldId id="596" r:id="rId13"/>
    <p:sldId id="597" r:id="rId14"/>
    <p:sldId id="563" r:id="rId15"/>
    <p:sldId id="599" r:id="rId16"/>
    <p:sldId id="564" r:id="rId17"/>
    <p:sldId id="576" r:id="rId18"/>
    <p:sldId id="577" r:id="rId19"/>
    <p:sldId id="622" r:id="rId20"/>
    <p:sldId id="579" r:id="rId21"/>
    <p:sldId id="565" r:id="rId22"/>
    <p:sldId id="575" r:id="rId23"/>
    <p:sldId id="566" r:id="rId24"/>
    <p:sldId id="568" r:id="rId25"/>
    <p:sldId id="601" r:id="rId26"/>
    <p:sldId id="582" r:id="rId27"/>
    <p:sldId id="611" r:id="rId28"/>
    <p:sldId id="613" r:id="rId29"/>
    <p:sldId id="567" r:id="rId30"/>
    <p:sldId id="583" r:id="rId31"/>
    <p:sldId id="584" r:id="rId32"/>
    <p:sldId id="623" r:id="rId33"/>
    <p:sldId id="624" r:id="rId34"/>
    <p:sldId id="569" r:id="rId35"/>
    <p:sldId id="585" r:id="rId36"/>
    <p:sldId id="570" r:id="rId37"/>
    <p:sldId id="602" r:id="rId38"/>
    <p:sldId id="605" r:id="rId39"/>
    <p:sldId id="606" r:id="rId40"/>
    <p:sldId id="603" r:id="rId41"/>
    <p:sldId id="604" r:id="rId42"/>
    <p:sldId id="607" r:id="rId43"/>
    <p:sldId id="608" r:id="rId44"/>
    <p:sldId id="589" r:id="rId45"/>
    <p:sldId id="609" r:id="rId46"/>
    <p:sldId id="610" r:id="rId47"/>
    <p:sldId id="571" r:id="rId48"/>
    <p:sldId id="614" r:id="rId49"/>
    <p:sldId id="615" r:id="rId50"/>
    <p:sldId id="616" r:id="rId51"/>
    <p:sldId id="617" r:id="rId52"/>
    <p:sldId id="618" r:id="rId53"/>
    <p:sldId id="619" r:id="rId54"/>
    <p:sldId id="620" r:id="rId55"/>
    <p:sldId id="621" r:id="rId56"/>
    <p:sldId id="467" r:id="rId57"/>
    <p:sldId id="395" r:id="rId58"/>
    <p:sldId id="396" r:id="rId59"/>
    <p:sldId id="520" r:id="rId60"/>
    <p:sldId id="541" r:id="rId61"/>
    <p:sldId id="542" r:id="rId62"/>
    <p:sldId id="590" r:id="rId63"/>
    <p:sldId id="591" r:id="rId64"/>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5E4FA"/>
    <a:srgbClr val="660066"/>
    <a:srgbClr val="0000FF"/>
    <a:srgbClr val="000000"/>
    <a:srgbClr val="07131F"/>
    <a:srgbClr val="FF0000"/>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852" autoAdjust="0"/>
  </p:normalViewPr>
  <p:slideViewPr>
    <p:cSldViewPr>
      <p:cViewPr varScale="1">
        <p:scale>
          <a:sx n="110" d="100"/>
          <a:sy n="110" d="100"/>
        </p:scale>
        <p:origin x="10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3.emf"/><Relationship Id="rId3" Type="http://schemas.openxmlformats.org/officeDocument/2006/relationships/image" Target="../media/image53.emf"/><Relationship Id="rId7" Type="http://schemas.openxmlformats.org/officeDocument/2006/relationships/image" Target="../media/image57.emf"/><Relationship Id="rId12" Type="http://schemas.openxmlformats.org/officeDocument/2006/relationships/image" Target="../media/image62.emf"/><Relationship Id="rId2" Type="http://schemas.openxmlformats.org/officeDocument/2006/relationships/image" Target="../media/image52.emf"/><Relationship Id="rId1" Type="http://schemas.openxmlformats.org/officeDocument/2006/relationships/image" Target="../media/image51.wmf"/><Relationship Id="rId6" Type="http://schemas.openxmlformats.org/officeDocument/2006/relationships/image" Target="../media/image56.emf"/><Relationship Id="rId11" Type="http://schemas.openxmlformats.org/officeDocument/2006/relationships/image" Target="../media/image61.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smtClean="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smtClean="0"/>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3</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28</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smtClean="0"/>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59</a:t>
            </a:fld>
            <a:endParaRPr lang="en-US" altLang="ko-KR" smtClean="0">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6228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2019/12/11</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2019/12/11</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2019/12/11</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2019/12/11</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2019/12/11</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2019/12/11</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2019/12/11</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2019/12/11</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9.wmf"/><Relationship Id="rId11" Type="http://schemas.openxmlformats.org/officeDocument/2006/relationships/image" Target="../media/image24.png"/><Relationship Id="rId5" Type="http://schemas.openxmlformats.org/officeDocument/2006/relationships/oleObject" Target="../embeddings/oleObject11.bin"/><Relationship Id="rId10" Type="http://schemas.openxmlformats.org/officeDocument/2006/relationships/image" Target="../media/image21.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42.e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3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emf"/><Relationship Id="rId5" Type="http://schemas.openxmlformats.org/officeDocument/2006/relationships/oleObject" Target="../embeddings/oleObject22.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24.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5.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oleObject" Target="../embeddings/oleObject25.bin"/><Relationship Id="rId21" Type="http://schemas.openxmlformats.org/officeDocument/2006/relationships/image" Target="../media/image59.emf"/><Relationship Id="rId7" Type="http://schemas.openxmlformats.org/officeDocument/2006/relationships/image" Target="../media/image52.emf"/><Relationship Id="rId12" Type="http://schemas.openxmlformats.org/officeDocument/2006/relationships/oleObject" Target="../embeddings/oleObject29.bin"/><Relationship Id="rId17" Type="http://schemas.openxmlformats.org/officeDocument/2006/relationships/image" Target="../media/image57.emf"/><Relationship Id="rId25" Type="http://schemas.openxmlformats.org/officeDocument/2006/relationships/image" Target="../media/image61.e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63.emf"/><Relationship Id="rId1" Type="http://schemas.openxmlformats.org/officeDocument/2006/relationships/vmlDrawing" Target="../drawings/vmlDrawing18.vml"/><Relationship Id="rId6" Type="http://schemas.openxmlformats.org/officeDocument/2006/relationships/oleObject" Target="../embeddings/oleObject26.bin"/><Relationship Id="rId11" Type="http://schemas.openxmlformats.org/officeDocument/2006/relationships/image" Target="../media/image54.emf"/><Relationship Id="rId24" Type="http://schemas.openxmlformats.org/officeDocument/2006/relationships/oleObject" Target="../embeddings/oleObject35.bin"/><Relationship Id="rId5" Type="http://schemas.openxmlformats.org/officeDocument/2006/relationships/image" Target="../media/image64.jpeg"/><Relationship Id="rId15" Type="http://schemas.openxmlformats.org/officeDocument/2006/relationships/image" Target="../media/image56.emf"/><Relationship Id="rId23" Type="http://schemas.openxmlformats.org/officeDocument/2006/relationships/image" Target="../media/image60.e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58.emf"/><Relationship Id="rId31" Type="http://schemas.openxmlformats.org/officeDocument/2006/relationships/image" Target="../media/image77.png"/><Relationship Id="rId4" Type="http://schemas.openxmlformats.org/officeDocument/2006/relationships/image" Target="../media/image51.wmf"/><Relationship Id="rId9" Type="http://schemas.openxmlformats.org/officeDocument/2006/relationships/image" Target="../media/image53.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62.emf"/><Relationship Id="rId30" Type="http://schemas.openxmlformats.org/officeDocument/2006/relationships/image" Target="../media/image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39.bin"/><Relationship Id="rId4" Type="http://schemas.openxmlformats.org/officeDocument/2006/relationships/image" Target="../media/image6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2.png"/><Relationship Id="rId4" Type="http://schemas.openxmlformats.org/officeDocument/2006/relationships/image" Target="../media/image68.wmf"/></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44.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4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emf"/><Relationship Id="rId5" Type="http://schemas.openxmlformats.org/officeDocument/2006/relationships/oleObject" Target="../embeddings/oleObject48.bin"/><Relationship Id="rId4" Type="http://schemas.openxmlformats.org/officeDocument/2006/relationships/image" Target="../media/image77.emf"/></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5.emf"/><Relationship Id="rId3" Type="http://schemas.openxmlformats.org/officeDocument/2006/relationships/notesSlide" Target="../notesSlides/notesSlide3.xml"/><Relationship Id="rId7" Type="http://schemas.openxmlformats.org/officeDocument/2006/relationships/image" Target="../media/image82.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1.bin"/><Relationship Id="rId11" Type="http://schemas.openxmlformats.org/officeDocument/2006/relationships/image" Target="../media/image84.emf"/><Relationship Id="rId5" Type="http://schemas.openxmlformats.org/officeDocument/2006/relationships/image" Target="../media/image81.emf"/><Relationship Id="rId15" Type="http://schemas.openxmlformats.org/officeDocument/2006/relationships/image" Target="../media/image86.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83.emf"/><Relationship Id="rId14" Type="http://schemas.openxmlformats.org/officeDocument/2006/relationships/oleObject" Target="../embeddings/oleObject55.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88.jpeg"/><Relationship Id="rId5" Type="http://schemas.openxmlformats.org/officeDocument/2006/relationships/image" Target="../media/image87.wmf"/><Relationship Id="rId4" Type="http://schemas.openxmlformats.org/officeDocument/2006/relationships/oleObject" Target="../embeddings/oleObject5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smtClean="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extLst/>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878"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a:extLst/>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10</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extLst>
              <p:ext uri="{D42A27DB-BD31-4B8C-83A1-F6EECF244321}">
                <p14:modId xmlns:p14="http://schemas.microsoft.com/office/powerpoint/2010/main" val="622241455"/>
              </p:ext>
            </p:extLst>
          </p:nvPr>
        </p:nvGraphicFramePr>
        <p:xfrm>
          <a:off x="899592" y="2204864"/>
          <a:ext cx="7153275" cy="2144712"/>
        </p:xfrm>
        <a:graphic>
          <a:graphicData uri="http://schemas.openxmlformats.org/presentationml/2006/ole">
            <mc:AlternateContent xmlns:mc="http://schemas.openxmlformats.org/markup-compatibility/2006">
              <mc:Choice xmlns:v="urn:schemas-microsoft-com:vml" Requires="v">
                <p:oleObj spid="_x0000_s121902" name="Visio" r:id="rId3" imgW="7596498" imgH="2280285" progId="Visio.Drawing.11">
                  <p:embed/>
                </p:oleObj>
              </mc:Choice>
              <mc:Fallback>
                <p:oleObj name="Visio" r:id="rId3" imgW="7596498" imgH="2280285" progId="Visio.Drawing.11">
                  <p:embed/>
                  <p:pic>
                    <p:nvPicPr>
                      <p:cNvPr id="17410" name="Object 4"/>
                      <p:cNvPicPr>
                        <a:picLocks noChangeAspect="1" noChangeArrowheads="1"/>
                      </p:cNvPicPr>
                      <p:nvPr/>
                    </p:nvPicPr>
                    <p:blipFill>
                      <a:blip r:embed="rId4"/>
                      <a:srcRect/>
                      <a:stretch>
                        <a:fillRect/>
                      </a:stretch>
                    </p:blipFill>
                    <p:spPr bwMode="auto">
                      <a:xfrm>
                        <a:off x="899592" y="2204864"/>
                        <a:ext cx="7153275" cy="2144712"/>
                      </a:xfrm>
                      <a:prstGeom prst="rect">
                        <a:avLst/>
                      </a:prstGeom>
                      <a:noFill/>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Tree>
    <p:extLst>
      <p:ext uri="{BB962C8B-B14F-4D97-AF65-F5344CB8AC3E}">
        <p14:creationId xmlns:p14="http://schemas.microsoft.com/office/powerpoint/2010/main" val="3882546738"/>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extLst>
              <p:ext uri="{D42A27DB-BD31-4B8C-83A1-F6EECF244321}">
                <p14:modId xmlns:p14="http://schemas.microsoft.com/office/powerpoint/2010/main" val="56613903"/>
              </p:ext>
            </p:extLst>
          </p:nvPr>
        </p:nvGraphicFramePr>
        <p:xfrm>
          <a:off x="1701800" y="1962150"/>
          <a:ext cx="4981575" cy="2882900"/>
        </p:xfrm>
        <a:graphic>
          <a:graphicData uri="http://schemas.openxmlformats.org/presentationml/2006/ole">
            <mc:AlternateContent xmlns:mc="http://schemas.openxmlformats.org/markup-compatibility/2006">
              <mc:Choice xmlns:v="urn:schemas-microsoft-com:vml" Requires="v">
                <p:oleObj spid="_x0000_s122926" name="Visio" r:id="rId3" imgW="4446559" imgH="2575998" progId="Visio.Drawing.11">
                  <p:embed/>
                </p:oleObj>
              </mc:Choice>
              <mc:Fallback>
                <p:oleObj name="Visio" r:id="rId3" imgW="4446559" imgH="2575998" progId="Visio.Drawing.11">
                  <p:embed/>
                  <p:pic>
                    <p:nvPicPr>
                      <p:cNvPr id="18434" name="Object 4"/>
                      <p:cNvPicPr>
                        <a:picLocks noChangeAspect="1" noChangeArrowheads="1"/>
                      </p:cNvPicPr>
                      <p:nvPr/>
                    </p:nvPicPr>
                    <p:blipFill>
                      <a:blip r:embed="rId4"/>
                      <a:srcRect/>
                      <a:stretch>
                        <a:fillRect/>
                      </a:stretch>
                    </p:blipFill>
                    <p:spPr bwMode="auto">
                      <a:xfrm>
                        <a:off x="1701800" y="1962150"/>
                        <a:ext cx="498157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Tree>
    <p:extLst>
      <p:ext uri="{BB962C8B-B14F-4D97-AF65-F5344CB8AC3E}">
        <p14:creationId xmlns:p14="http://schemas.microsoft.com/office/powerpoint/2010/main" val="1860040831"/>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extLst/>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50"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4411662"/>
          </a:xfrm>
        </p:spPr>
        <p:txBody>
          <a:bodyPr/>
          <a:lstStyle/>
          <a:p>
            <a:pPr>
              <a:lnSpc>
                <a:spcPts val="4000"/>
              </a:lnSpc>
            </a:pPr>
            <a:r>
              <a:rPr lang="zh-CN" altLang="en-US" b="1" dirty="0" smtClean="0"/>
              <a:t>特征阻抗（</a:t>
            </a:r>
            <a:r>
              <a:rPr lang="en-US" altLang="zh-CN" sz="32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a:t>
            </a:r>
            <a:r>
              <a:rPr lang="zh-CN" altLang="en-US" sz="3200" b="1" dirty="0" smtClean="0">
                <a:solidFill>
                  <a:srgbClr val="0000FF"/>
                </a:solidFill>
                <a:latin typeface="Times New Roman" panose="02020603050405020304" pitchFamily="18" charset="0"/>
                <a:cs typeface="Times New Roman" panose="02020603050405020304" pitchFamily="18" charset="0"/>
                <a:sym typeface="Symbol" panose="05050102010706020507" pitchFamily="18" charset="2"/>
              </a:rPr>
              <a:t>周期性</a:t>
            </a:r>
            <a:r>
              <a:rPr lang="zh-CN" altLang="en-US" b="1" dirty="0" smtClean="0"/>
              <a:t>）、反射系数（意义）</a:t>
            </a:r>
            <a:endParaRPr lang="en-US" altLang="zh-CN" b="1" dirty="0" smtClean="0"/>
          </a:p>
          <a:p>
            <a:pPr>
              <a:lnSpc>
                <a:spcPts val="4000"/>
              </a:lnSpc>
            </a:pPr>
            <a:r>
              <a:rPr lang="zh-CN" altLang="en-US" b="1" dirty="0" smtClean="0"/>
              <a:t>传输线：</a:t>
            </a:r>
            <a:r>
              <a:rPr lang="zh-CN" altLang="en-US" b="1" dirty="0" smtClean="0">
                <a:solidFill>
                  <a:srgbClr val="FF0000"/>
                </a:solidFill>
              </a:rPr>
              <a:t>介质损耗、导体损耗、辐射损耗</a:t>
            </a:r>
            <a:r>
              <a:rPr lang="zh-CN" altLang="en-US" b="1" dirty="0" smtClean="0"/>
              <a:t>；</a:t>
            </a:r>
            <a:endParaRPr lang="en-US" altLang="zh-CN" b="1" dirty="0" smtClean="0"/>
          </a:p>
          <a:p>
            <a:pPr marL="0" indent="0">
              <a:lnSpc>
                <a:spcPts val="4000"/>
              </a:lnSpc>
              <a:buNone/>
            </a:pPr>
            <a:r>
              <a:rPr lang="en-US" altLang="zh-CN" sz="3200" b="1" dirty="0"/>
              <a:t> </a:t>
            </a:r>
            <a:r>
              <a:rPr lang="en-US" altLang="zh-CN" sz="3200" b="1" dirty="0" smtClean="0"/>
              <a:t>  </a:t>
            </a:r>
            <a:r>
              <a:rPr lang="zh-CN" altLang="zh-CN" sz="2400" b="1" dirty="0" smtClean="0">
                <a:solidFill>
                  <a:srgbClr val="000000"/>
                </a:solidFill>
              </a:rPr>
              <a:t>几何</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基片厚度，微带线宽度，金属厚度</a:t>
            </a:r>
            <a:r>
              <a:rPr lang="zh-CN" altLang="en-US" sz="2400" b="1" dirty="0">
                <a:solidFill>
                  <a:srgbClr val="0000FF"/>
                </a:solidFill>
              </a:rPr>
              <a:t>；</a:t>
            </a:r>
            <a:endParaRPr lang="en-US" altLang="zh-CN" sz="2400" b="1" dirty="0">
              <a:solidFill>
                <a:srgbClr val="0000FF"/>
              </a:solidFill>
            </a:endParaRPr>
          </a:p>
          <a:p>
            <a:pPr marL="0" indent="0">
              <a:lnSpc>
                <a:spcPts val="4000"/>
              </a:lnSpc>
              <a:buNone/>
            </a:pPr>
            <a:r>
              <a:rPr lang="en-US" altLang="zh-CN" sz="2400" b="1" dirty="0" smtClean="0">
                <a:solidFill>
                  <a:srgbClr val="0000FF"/>
                </a:solidFill>
              </a:rPr>
              <a:t>    </a:t>
            </a:r>
            <a:r>
              <a:rPr lang="zh-CN" altLang="zh-CN" sz="2400" b="1" dirty="0" smtClean="0">
                <a:solidFill>
                  <a:srgbClr val="000000"/>
                </a:solidFill>
              </a:rPr>
              <a:t>电磁</a:t>
            </a:r>
            <a:r>
              <a:rPr lang="zh-CN" altLang="zh-CN" sz="2400" b="1" dirty="0">
                <a:solidFill>
                  <a:srgbClr val="000000"/>
                </a:solidFill>
              </a:rPr>
              <a:t>参数</a:t>
            </a:r>
            <a:r>
              <a:rPr lang="zh-CN" altLang="en-US" sz="2400" b="1" dirty="0">
                <a:solidFill>
                  <a:srgbClr val="0000FF"/>
                </a:solidFill>
              </a:rPr>
              <a:t>：</a:t>
            </a:r>
            <a:r>
              <a:rPr lang="zh-CN" altLang="zh-CN" sz="2400" b="1" dirty="0">
                <a:solidFill>
                  <a:srgbClr val="0000FF"/>
                </a:solidFill>
              </a:rPr>
              <a:t>介质介电常数、损耗角正切、相对磁导率、金属导电率等</a:t>
            </a:r>
            <a:r>
              <a:rPr lang="zh-CN" altLang="en-US" sz="2400" b="1" dirty="0" smtClean="0">
                <a:solidFill>
                  <a:srgbClr val="0000FF"/>
                </a:solidFill>
              </a:rPr>
              <a:t>；</a:t>
            </a:r>
            <a:endParaRPr lang="en-US" altLang="zh-CN" sz="2400" b="1" dirty="0" smtClean="0">
              <a:solidFill>
                <a:srgbClr val="0000FF"/>
              </a:solidFill>
            </a:endParaRPr>
          </a:p>
          <a:p>
            <a:pPr>
              <a:lnSpc>
                <a:spcPts val="4000"/>
              </a:lnSpc>
            </a:pPr>
            <a:r>
              <a:rPr lang="zh-CN" altLang="en-US" b="1" dirty="0"/>
              <a:t>谐振器、</a:t>
            </a:r>
            <a:r>
              <a:rPr lang="zh-CN" altLang="en-US" b="1" dirty="0" smtClean="0"/>
              <a:t>滤波器（分类）、天线（天线增益，天线阵面）</a:t>
            </a:r>
            <a:endParaRPr lang="zh-CN" altLang="en-US" b="1" dirty="0"/>
          </a:p>
          <a:p>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14</a:t>
            </a:fld>
            <a:endParaRPr lang="en-US" altLang="zh-CN"/>
          </a:p>
        </p:txBody>
      </p:sp>
    </p:spTree>
    <p:extLst>
      <p:ext uri="{BB962C8B-B14F-4D97-AF65-F5344CB8AC3E}">
        <p14:creationId xmlns:p14="http://schemas.microsoft.com/office/powerpoint/2010/main" val="4048387831"/>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15</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smtClean="0">
                <a:solidFill>
                  <a:srgbClr val="0000FF"/>
                </a:solidFill>
              </a:rPr>
              <a:t>相对抑制比：</a:t>
            </a:r>
            <a:endParaRPr lang="zh-CN" altLang="en-US" sz="2400" dirty="0">
              <a:solidFill>
                <a:srgbClr val="0000FF"/>
              </a:solidFill>
            </a:endParaRP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62"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smtClean="0">
                <a:solidFill>
                  <a:srgbClr val="0000FF"/>
                </a:solidFill>
              </a:rPr>
              <a:t>中心频率：</a:t>
            </a:r>
            <a:endParaRPr lang="zh-CN" altLang="en-US" sz="2400" dirty="0">
              <a:solidFill>
                <a:srgbClr val="0000FF"/>
              </a:solidFill>
            </a:endParaRP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smtClean="0">
                <a:solidFill>
                  <a:srgbClr val="0000FF"/>
                </a:solidFill>
              </a:rPr>
              <a:t>3dB</a:t>
            </a:r>
            <a:r>
              <a:rPr lang="zh-CN" altLang="en-US" sz="2400" dirty="0" smtClean="0">
                <a:solidFill>
                  <a:srgbClr val="0000FF"/>
                </a:solidFill>
              </a:rPr>
              <a:t>带宽：</a:t>
            </a:r>
            <a:endParaRPr lang="zh-CN" altLang="en-US" sz="2400" dirty="0">
              <a:solidFill>
                <a:srgbClr val="0000FF"/>
              </a:solidFill>
            </a:endParaRP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smtClean="0"/>
              <a:t>或</a:t>
            </a:r>
            <a:endParaRPr lang="zh-CN" altLang="en-US" sz="2400" dirty="0"/>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pPr>
              <a:lnSpc>
                <a:spcPts val="4000"/>
              </a:lnSpc>
            </a:pPr>
            <a:r>
              <a:rPr lang="zh-CN" altLang="en-US" sz="2800" b="1" dirty="0" smtClean="0">
                <a:latin typeface="+mn-ea"/>
              </a:rPr>
              <a:t>按照通频带分类：低通、高通、带通、带阻；</a:t>
            </a:r>
            <a:endParaRPr lang="en-US" altLang="zh-CN" sz="2800" b="1" dirty="0" smtClean="0">
              <a:latin typeface="+mn-ea"/>
            </a:endParaRPr>
          </a:p>
          <a:p>
            <a:pPr>
              <a:lnSpc>
                <a:spcPts val="4000"/>
              </a:lnSpc>
            </a:pPr>
            <a:r>
              <a:rPr lang="zh-CN" altLang="en-US" sz="2800" b="1" dirty="0" smtClean="0">
                <a:latin typeface="+mn-ea"/>
              </a:rPr>
              <a:t>按材质分类：</a:t>
            </a:r>
            <a:r>
              <a:rPr lang="en-US" altLang="zh-CN" sz="2800" b="1" dirty="0" smtClean="0">
                <a:latin typeface="+mn-ea"/>
              </a:rPr>
              <a:t>LC</a:t>
            </a:r>
            <a:r>
              <a:rPr lang="zh-CN" altLang="en-US" sz="2800" b="1" dirty="0" smtClean="0">
                <a:latin typeface="+mn-ea"/>
              </a:rPr>
              <a:t>滤波器、石英晶体滤波器、声表面波滤波器、腔体滤波器等；</a:t>
            </a:r>
            <a:endParaRPr lang="en-US" altLang="zh-CN" sz="2800" b="1" dirty="0" smtClean="0">
              <a:latin typeface="+mn-ea"/>
            </a:endParaRPr>
          </a:p>
          <a:p>
            <a:pPr marL="0" indent="0">
              <a:buNone/>
            </a:pPr>
            <a:endParaRPr lang="en-US" altLang="zh-CN" sz="2800" b="1" dirty="0" smtClean="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p>
        </p:txBody>
      </p:sp>
      <mc:AlternateContent xmlns:mc="http://schemas.openxmlformats.org/markup-compatibility/2006" xmlns:a14="http://schemas.microsoft.com/office/drawing/2010/main">
        <mc:Choice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xmlns="">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3"/>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smtClean="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xmlns="">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4"/>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760"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smtClean="0">
                    <a:solidFill>
                      <a:srgbClr val="0000FF"/>
                    </a:solidFill>
                  </a:rPr>
                  <a:t>例：</a:t>
                </a:r>
                <a:r>
                  <a:rPr lang="zh-CN" altLang="zh-CN" sz="2400" b="1" dirty="0"/>
                  <a:t>并联谐振回路均无</a:t>
                </a:r>
                <a:r>
                  <a:rPr lang="zh-CN" altLang="zh-CN" sz="2400" b="1" dirty="0" smtClean="0"/>
                  <a:t>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smtClean="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smtClean="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smtClean="0"/>
                  <a:t>,</a:t>
                </a:r>
                <a:r>
                  <a:rPr lang="zh-CN" altLang="en-US" sz="2400" b="1" dirty="0" smtClean="0"/>
                  <a:t>如图所示：</a:t>
                </a:r>
                <a:endParaRPr lang="en-US" altLang="zh-CN" sz="2400" b="1"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5"/>
                <a:stretch>
                  <a:fillRect l="-1133" t="-2395" r="-992" b="-8383"/>
                </a:stretch>
              </a:blipFill>
            </p:spPr>
            <p:txBody>
              <a:bodyPr/>
              <a:lstStyle/>
              <a:p>
                <a:r>
                  <a:rPr lang="zh-CN" altLang="en-US">
                    <a:noFill/>
                  </a:rPr>
                  <a:t> </a:t>
                </a:r>
              </a:p>
            </p:txBody>
          </p:sp>
        </mc:Fallback>
      </mc:AlternateContent>
      <p:sp>
        <p:nvSpPr>
          <p:cNvPr id="25" name="Rectangle 12"/>
          <p:cNvSpPr>
            <a:spLocks noChangeArrowheads="1"/>
          </p:cNvSpPr>
          <p:nvPr/>
        </p:nvSpPr>
        <p:spPr bwMode="auto">
          <a:xfrm>
            <a:off x="416168" y="258345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smtClean="0"/>
              <a:t>：</a:t>
            </a:r>
            <a:endParaRPr lang="zh-CN" altLang="zh-CN" sz="2400" b="1" dirty="0"/>
          </a:p>
        </p:txBody>
      </p:sp>
      <p:sp>
        <p:nvSpPr>
          <p:cNvPr id="6" name="矩形 5"/>
          <p:cNvSpPr/>
          <p:nvPr/>
        </p:nvSpPr>
        <p:spPr>
          <a:xfrm>
            <a:off x="381000" y="3038171"/>
            <a:ext cx="1415772" cy="461665"/>
          </a:xfrm>
          <a:prstGeom prst="rect">
            <a:avLst/>
          </a:prstGeom>
        </p:spPr>
        <p:txBody>
          <a:bodyPr wrap="none">
            <a:spAutoFit/>
          </a:bodyPr>
          <a:lstStyle/>
          <a:p>
            <a:r>
              <a:rPr lang="zh-CN" altLang="zh-CN" sz="2400" b="1" dirty="0">
                <a:solidFill>
                  <a:srgbClr val="0000FF"/>
                </a:solidFill>
              </a:rPr>
              <a:t>谐振频率</a:t>
            </a:r>
          </a:p>
        </p:txBody>
      </p:sp>
      <mc:AlternateContent xmlns:mc="http://schemas.openxmlformats.org/markup-compatibility/2006" xmlns:a14="http://schemas.microsoft.com/office/drawing/2010/main">
        <mc:Choice Requires="a14">
          <p:sp>
            <p:nvSpPr>
              <p:cNvPr id="34" name="文本框 33"/>
              <p:cNvSpPr txBox="1"/>
              <p:nvPr/>
            </p:nvSpPr>
            <p:spPr>
              <a:xfrm>
                <a:off x="381000" y="3455449"/>
                <a:ext cx="8763000" cy="7629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m:rPr>
                                  <m:sty m:val="p"/>
                                </m:rPr>
                                <a:rPr lang="en-US" altLang="zh-CN" sz="2400" b="1" i="1">
                                  <a:latin typeface="Cambria Math" panose="02040503050406030204" pitchFamily="18" charset="0"/>
                                </a:rPr>
                                <m:t>LC</m:t>
                              </m:r>
                            </m:e>
                          </m:rad>
                        </m:den>
                      </m:f>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a:rPr lang="en-US" altLang="zh-CN" sz="2400" b="1" i="1">
                                  <a:latin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𝟑𝟎𝟎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𝟏𝟐</m:t>
                                  </m:r>
                                </m:sup>
                              </m:sSup>
                            </m:e>
                          </m:rad>
                        </m:den>
                      </m:f>
                      <m:r>
                        <a:rPr lang="en-US" altLang="zh-CN" sz="2400" b="1" i="1">
                          <a:latin typeface="Cambria Math" panose="02040503050406030204" pitchFamily="18" charset="0"/>
                        </a:rPr>
                        <m:t>=</m:t>
                      </m:r>
                      <m:r>
                        <a:rPr lang="en-US" altLang="zh-CN" sz="2400" b="1" i="1">
                          <a:latin typeface="Cambria Math" panose="02040503050406030204" pitchFamily="18" charset="0"/>
                        </a:rPr>
                        <m:t>𝟏𝟖</m:t>
                      </m:r>
                      <m:r>
                        <a:rPr lang="en-US" altLang="zh-CN" sz="2400" b="1" i="1">
                          <a:latin typeface="Cambria Math" panose="02040503050406030204" pitchFamily="18" charset="0"/>
                        </a:rPr>
                        <m:t>.</m:t>
                      </m:r>
                      <m:r>
                        <a:rPr lang="en-US" altLang="zh-CN" sz="2400" b="1" i="1">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𝟔</m:t>
                          </m:r>
                        </m:sup>
                      </m:sSup>
                      <m:r>
                        <m:rPr>
                          <m:sty m:val="p"/>
                        </m:rPr>
                        <a:rPr lang="en-US" altLang="zh-CN" sz="2400" b="1" i="1">
                          <a:latin typeface="Cambria Math" panose="02040503050406030204" pitchFamily="18" charset="0"/>
                          <a:ea typeface="Cambria Math" panose="02040503050406030204" pitchFamily="18" charset="0"/>
                        </a:rPr>
                        <m:t>rad</m:t>
                      </m:r>
                      <m:r>
                        <a:rPr lang="en-US" altLang="zh-CN" sz="2400" b="1" i="1">
                          <a:latin typeface="Cambria Math" panose="02040503050406030204" pitchFamily="18" charset="0"/>
                          <a:ea typeface="Cambria Math" panose="02040503050406030204" pitchFamily="18" charset="0"/>
                        </a:rPr>
                        <m:t>/</m:t>
                      </m:r>
                      <m:r>
                        <m:rPr>
                          <m:sty m:val="p"/>
                        </m:rPr>
                        <a:rPr lang="en-US" altLang="zh-CN" sz="2400" b="1" i="1">
                          <a:latin typeface="Cambria Math" panose="02040503050406030204" pitchFamily="18" charset="0"/>
                          <a:ea typeface="Cambria Math" panose="02040503050406030204" pitchFamily="18" charset="0"/>
                        </a:rPr>
                        <m:t>s</m:t>
                      </m:r>
                    </m:oMath>
                  </m:oMathPara>
                </a14:m>
                <a:endParaRPr lang="zh-CN" altLang="en-US" sz="2400" b="1" dirty="0"/>
              </a:p>
            </p:txBody>
          </p:sp>
        </mc:Choice>
        <mc:Fallback xmlns="">
          <p:sp>
            <p:nvSpPr>
              <p:cNvPr id="34" name="文本框 33"/>
              <p:cNvSpPr txBox="1">
                <a:spLocks noRot="1" noChangeAspect="1" noMove="1" noResize="1" noEditPoints="1" noAdjustHandles="1" noChangeArrowheads="1" noChangeShapeType="1" noTextEdit="1"/>
              </p:cNvSpPr>
              <p:nvPr/>
            </p:nvSpPr>
            <p:spPr>
              <a:xfrm>
                <a:off x="381000" y="3455449"/>
                <a:ext cx="8763000" cy="76296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07" y="4439333"/>
                <a:ext cx="3200400" cy="638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𝟐</m:t>
                          </m:r>
                          <m:r>
                            <a:rPr lang="zh-CN" altLang="en-US" sz="2400" b="1" i="1" smtClean="0">
                              <a:latin typeface="Cambria Math" panose="02040503050406030204" pitchFamily="18" charset="0"/>
                            </a:rPr>
                            <m:t>𝝅</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𝑴𝑯𝒛</m:t>
                      </m:r>
                    </m:oMath>
                  </m:oMathPara>
                </a14:m>
                <a:endParaRPr lang="zh-CN" altLang="en-US" sz="2400" b="1"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07" y="4439333"/>
                <a:ext cx="3200400" cy="638123"/>
              </a:xfrm>
              <a:prstGeom prst="rect">
                <a:avLst/>
              </a:prstGeom>
              <a:blipFill rotWithShape="0">
                <a:blip r:embed="rId7"/>
                <a:stretch>
                  <a:fillRect/>
                </a:stretch>
              </a:blipFill>
            </p:spPr>
            <p:txBody>
              <a:bodyPr/>
              <a:lstStyle/>
              <a:p>
                <a:r>
                  <a:rPr lang="zh-CN" altLang="en-US">
                    <a:noFill/>
                  </a:rPr>
                  <a:t> </a:t>
                </a:r>
              </a:p>
            </p:txBody>
          </p:sp>
        </mc:Fallback>
      </mc:AlternateContent>
      <p:sp>
        <p:nvSpPr>
          <p:cNvPr id="3" name="文本框 2"/>
          <p:cNvSpPr txBox="1"/>
          <p:nvPr/>
        </p:nvSpPr>
        <p:spPr>
          <a:xfrm>
            <a:off x="-128773" y="3626296"/>
            <a:ext cx="100196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59607"/>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FB84E29-E3AE-405A-9DDD-DE87CDFACF95}" type="slidenum">
              <a:rPr lang="en-US" altLang="zh-CN" smtClean="0"/>
              <a:pPr/>
              <a:t>18</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1219200" y="2749714"/>
                <a:ext cx="5612690" cy="89800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𝑩𝑾</m:t>
                          </m:r>
                        </m:e>
                        <m:sub>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𝒅𝑩</m:t>
                          </m:r>
                        </m:sub>
                      </m:sSub>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𝒆</m:t>
                                  </m:r>
                                </m:sub>
                              </m:sSub>
                            </m:den>
                          </m:f>
                        </m:e>
                      </m:box>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num>
                            <m:den>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r>
                            <a:rPr lang="en-US" altLang="zh-CN" sz="2400" b="1" i="1" smtClean="0">
                              <a:latin typeface="Cambria Math" panose="02040503050406030204" pitchFamily="18" charset="0"/>
                            </a:rPr>
                            <m:t>𝒌𝑯𝒛</m:t>
                          </m:r>
                        </m:e>
                      </m:box>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1219200" y="2749714"/>
                <a:ext cx="5612690" cy="898003"/>
              </a:xfrm>
              <a:prstGeom prst="rect">
                <a:avLst/>
              </a:prstGeom>
              <a:blipFill rotWithShape="0">
                <a:blip r:embed="rId2"/>
                <a:stretch>
                  <a:fillRect/>
                </a:stretch>
              </a:blipFill>
            </p:spPr>
            <p:txBody>
              <a:bodyPr/>
              <a:lstStyle/>
              <a:p>
                <a:r>
                  <a:rPr lang="zh-CN" altLang="en-US">
                    <a:noFill/>
                  </a:rPr>
                  <a:t> </a:t>
                </a:r>
              </a:p>
            </p:txBody>
          </p:sp>
        </mc:Fallback>
      </mc:AlternateContent>
      <p:sp>
        <p:nvSpPr>
          <p:cNvPr id="7" name="文本框 6"/>
          <p:cNvSpPr txBox="1"/>
          <p:nvPr/>
        </p:nvSpPr>
        <p:spPr>
          <a:xfrm>
            <a:off x="228600" y="838200"/>
            <a:ext cx="7772400" cy="461665"/>
          </a:xfrm>
          <a:prstGeom prst="rect">
            <a:avLst/>
          </a:prstGeom>
          <a:noFill/>
        </p:spPr>
        <p:txBody>
          <a:bodyPr wrap="square" rtlCol="0">
            <a:spAutoFit/>
          </a:bodyPr>
          <a:lstStyle/>
          <a:p>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，故有载为</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p:cNvSpPr txBox="1"/>
              <p:nvPr/>
            </p:nvSpPr>
            <p:spPr>
              <a:xfrm>
                <a:off x="1234289" y="1615185"/>
                <a:ext cx="6324600" cy="81272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𝑸</m:t>
                          </m:r>
                        </m:e>
                        <m:sub>
                          <m:r>
                            <a:rPr lang="en-US" altLang="zh-CN" sz="2400" b="1" i="1" smtClean="0">
                              <a:latin typeface="Cambria Math" panose="02040503050406030204" pitchFamily="18" charset="0"/>
                            </a:rPr>
                            <m:t>𝒆</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R</m:t>
                              </m:r>
                            </m:e>
                            <m:sub>
                              <m:r>
                                <a:rPr lang="en-US" altLang="zh-CN" sz="2400" b="1" i="1" smtClean="0">
                                  <a:latin typeface="Cambria Math" panose="02040503050406030204" pitchFamily="18" charset="0"/>
                                </a:rPr>
                                <m:t>𝑳</m:t>
                              </m:r>
                            </m:sub>
                          </m:sSub>
                        </m:num>
                        <m:den>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𝑳</m:t>
                          </m:r>
                        </m:den>
                      </m:f>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𝟑</m:t>
                              </m:r>
                            </m:sup>
                          </m:sSup>
                        </m:num>
                        <m:den>
                          <m:r>
                            <a:rPr lang="en-US" altLang="zh-CN" sz="2400" b="1" i="1" smtClean="0">
                              <a:latin typeface="Cambria Math" panose="02040503050406030204" pitchFamily="18" charset="0"/>
                            </a:rPr>
                            <m:t>𝟏𝟖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𝟔</m:t>
                              </m:r>
                            </m:sup>
                          </m:sSup>
                        </m:den>
                      </m:f>
                      <m:r>
                        <a:rPr lang="en-US" altLang="zh-CN" sz="2400" b="1" i="1">
                          <a:latin typeface="Cambria Math" panose="02040503050406030204" pitchFamily="18" charset="0"/>
                        </a:rPr>
                        <m:t>=</m:t>
                      </m:r>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oMath>
                  </m:oMathPara>
                </a14:m>
                <a:endParaRPr lang="zh-CN" altLang="en-US" sz="24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234289" y="1615185"/>
                <a:ext cx="6324600" cy="81272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6144244"/>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smtClean="0">
                <a:latin typeface="Times New Roman" panose="02020603050405020304" pitchFamily="18" charset="0"/>
                <a:cs typeface="Times New Roman" panose="02020603050405020304" pitchFamily="18" charset="0"/>
              </a:rPr>
              <a:t>例：</a:t>
            </a:r>
            <a:r>
              <a:rPr lang="zh-CN" altLang="zh-CN" sz="2800" b="1" dirty="0" smtClean="0">
                <a:latin typeface="Times New Roman" panose="02020603050405020304" pitchFamily="18" charset="0"/>
                <a:cs typeface="Times New Roman" panose="02020603050405020304" pitchFamily="18" charset="0"/>
              </a:rPr>
              <a:t>给定</a:t>
            </a:r>
            <a:r>
              <a:rPr lang="zh-CN" altLang="zh-CN" sz="2800" b="1" dirty="0">
                <a:latin typeface="Times New Roman" panose="02020603050405020304" pitchFamily="18" charset="0"/>
                <a:cs typeface="Times New Roman" panose="02020603050405020304" pitchFamily="18" charset="0"/>
              </a:rPr>
              <a:t>并联谐振回路的</a:t>
            </a:r>
            <a:r>
              <a:rPr lang="zh-CN" altLang="zh-CN" sz="2800" b="1" dirty="0" smtClean="0">
                <a:latin typeface="Times New Roman" panose="02020603050405020304" pitchFamily="18" charset="0"/>
                <a:cs typeface="Times New Roman" panose="02020603050405020304" pitchFamily="18" charset="0"/>
              </a:rPr>
              <a:t>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要求在偏离谐振</a:t>
            </a:r>
            <a:r>
              <a:rPr lang="zh-CN" altLang="zh-CN" sz="2800" b="1" dirty="0" smtClean="0">
                <a:latin typeface="Times New Roman" panose="02020603050405020304" pitchFamily="18" charset="0"/>
                <a:cs typeface="Times New Roman" panose="02020603050405020304" pitchFamily="18" charset="0"/>
              </a:rPr>
              <a:t>频率</a:t>
            </a:r>
            <a:r>
              <a:rPr lang="en-US" altLang="zh-CN" sz="2800" b="1" dirty="0" smtClean="0">
                <a:latin typeface="Times New Roman" panose="02020603050405020304" pitchFamily="18" charset="0"/>
                <a:cs typeface="Times New Roman" panose="02020603050405020304" pitchFamily="18" charset="0"/>
              </a:rPr>
              <a:t>±100kHz</a:t>
            </a:r>
            <a:r>
              <a:rPr lang="zh-CN" altLang="zh-CN" sz="2800" b="1" dirty="0" smtClean="0">
                <a:latin typeface="Times New Roman" panose="02020603050405020304" pitchFamily="18" charset="0"/>
                <a:cs typeface="Times New Roman" panose="02020603050405020304" pitchFamily="18" charset="0"/>
              </a:rPr>
              <a:t>  处</a:t>
            </a:r>
            <a:r>
              <a:rPr lang="zh-CN" altLang="zh-CN" sz="2800" b="1" dirty="0">
                <a:latin typeface="Times New Roman" panose="02020603050405020304" pitchFamily="18" charset="0"/>
                <a:cs typeface="Times New Roman" panose="02020603050405020304" pitchFamily="18" charset="0"/>
              </a:rPr>
              <a:t>衰减 </a:t>
            </a:r>
            <a:r>
              <a:rPr lang="en-US" altLang="zh-CN" sz="2800" b="1" dirty="0" smtClean="0">
                <a:latin typeface="Times New Roman" panose="02020603050405020304" pitchFamily="18" charset="0"/>
                <a:cs typeface="Times New Roman" panose="02020603050405020304" pitchFamily="18" charset="0"/>
              </a:rPr>
              <a:t>S=-16dB</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求</a:t>
            </a:r>
            <a:r>
              <a:rPr lang="zh-CN" altLang="zh-CN" sz="2800" b="1" dirty="0">
                <a:latin typeface="Times New Roman" panose="02020603050405020304" pitchFamily="18" charset="0"/>
                <a:cs typeface="Times New Roman" panose="02020603050405020304" pitchFamily="18" charset="0"/>
              </a:rPr>
              <a:t>回路Q值，通</a:t>
            </a:r>
            <a:r>
              <a:rPr lang="zh-CN" altLang="zh-CN" sz="2800" b="1" dirty="0" smtClean="0">
                <a:latin typeface="Times New Roman" panose="02020603050405020304" pitchFamily="18" charset="0"/>
                <a:cs typeface="Times New Roman" panose="02020603050405020304" pitchFamily="18" charset="0"/>
              </a:rPr>
              <a:t>频带</a:t>
            </a:r>
            <a:r>
              <a:rPr lang="en-US" altLang="zh-CN" sz="2800" b="1" dirty="0" smtClean="0">
                <a:latin typeface="Times New Roman" panose="02020603050405020304" pitchFamily="18" charset="0"/>
                <a:cs typeface="Times New Roman" panose="02020603050405020304" pitchFamily="18" charset="0"/>
              </a:rPr>
              <a:t>BW</a:t>
            </a:r>
            <a:r>
              <a:rPr lang="en-US" altLang="zh-CN" sz="2800" b="1" baseline="-25000" dirty="0" smtClean="0">
                <a:latin typeface="Times New Roman" panose="02020603050405020304" pitchFamily="18" charset="0"/>
                <a:cs typeface="Times New Roman" panose="02020603050405020304" pitchFamily="18" charset="0"/>
              </a:rPr>
              <a:t>3dB</a:t>
            </a:r>
            <a:r>
              <a:rPr lang="zh-CN" altLang="zh-CN" sz="2800" b="1" dirty="0" smtClean="0">
                <a:latin typeface="Times New Roman" panose="02020603050405020304" pitchFamily="18" charset="0"/>
                <a:cs typeface="Times New Roman" panose="02020603050405020304" pitchFamily="18" charset="0"/>
              </a:rPr>
              <a:t> </a:t>
            </a:r>
            <a:r>
              <a:rPr lang="zh-CN" altLang="zh-CN" sz="2800" b="1" dirty="0" smtClean="0"/>
              <a:t>。   </a:t>
            </a:r>
            <a:endParaRPr lang="zh-CN" altLang="zh-CN" sz="2800" b="1" dirty="0"/>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smtClean="0"/>
              <a:t>得</a:t>
            </a:r>
            <a:r>
              <a:rPr lang="en-US" altLang="zh-CN" sz="2800" b="1" dirty="0" smtClean="0"/>
              <a:t>   </a:t>
            </a:r>
            <a:r>
              <a:rPr lang="en-US" altLang="zh-CN" sz="2800" b="1" i="1" dirty="0" smtClean="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smtClean="0">
                <a:latin typeface="Times New Roman" panose="02020603050405020304" pitchFamily="18" charset="0"/>
                <a:ea typeface="+mn-ea"/>
                <a:cs typeface="Times New Roman" panose="02020603050405020304" pitchFamily="18" charset="0"/>
              </a:rPr>
              <a:t>将</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=640kHz </a:t>
            </a:r>
            <a:r>
              <a:rPr lang="zh-CN" altLang="zh-CN" sz="2800" b="1" dirty="0" smtClean="0">
                <a:latin typeface="Times New Roman" panose="02020603050405020304" pitchFamily="18" charset="0"/>
                <a:ea typeface="+mn-ea"/>
                <a:cs typeface="Times New Roman" panose="02020603050405020304" pitchFamily="18" charset="0"/>
              </a:rPr>
              <a:t>及</a:t>
            </a:r>
            <a:r>
              <a:rPr lang="en-US" altLang="zh-CN" sz="2800" b="1" dirty="0" smtClean="0">
                <a:latin typeface="Times New Roman" panose="02020603050405020304" pitchFamily="18" charset="0"/>
                <a:ea typeface="+mn-ea"/>
                <a:cs typeface="Times New Roman" panose="02020603050405020304" pitchFamily="18" charset="0"/>
              </a:rPr>
              <a:t> </a:t>
            </a:r>
            <a:r>
              <a:rPr lang="en-US" altLang="zh-CN" sz="2800" b="1" i="1" dirty="0" smtClean="0">
                <a:latin typeface="Times New Roman" panose="02020603050405020304" pitchFamily="18" charset="0"/>
                <a:ea typeface="+mn-ea"/>
                <a:cs typeface="Times New Roman" panose="02020603050405020304" pitchFamily="18" charset="0"/>
              </a:rPr>
              <a:t>f=f</a:t>
            </a:r>
            <a:r>
              <a:rPr lang="en-US" altLang="zh-CN" sz="2800" b="1" i="1" baseline="-25000" dirty="0" smtClean="0">
                <a:latin typeface="Times New Roman" panose="02020603050405020304" pitchFamily="18" charset="0"/>
                <a:ea typeface="+mn-ea"/>
                <a:cs typeface="Times New Roman" panose="02020603050405020304" pitchFamily="18" charset="0"/>
              </a:rPr>
              <a:t>0</a:t>
            </a:r>
            <a:r>
              <a:rPr lang="en-US" altLang="zh-CN" sz="2800" b="1" i="1" dirty="0" smtClean="0">
                <a:latin typeface="Times New Roman" panose="02020603050405020304" pitchFamily="18" charset="0"/>
                <a:ea typeface="+mn-ea"/>
                <a:cs typeface="Times New Roman" panose="02020603050405020304" pitchFamily="18" charset="0"/>
              </a:rPr>
              <a:t>±100kHz  </a:t>
            </a:r>
            <a:r>
              <a:rPr lang="zh-CN" altLang="zh-CN" sz="2800" b="1" dirty="0" smtClean="0">
                <a:latin typeface="Times New Roman" panose="02020603050405020304" pitchFamily="18" charset="0"/>
                <a:ea typeface="+mn-ea"/>
                <a:cs typeface="Times New Roman" panose="02020603050405020304" pitchFamily="18" charset="0"/>
              </a:rPr>
              <a:t>代入</a:t>
            </a:r>
            <a:endParaRPr lang="zh-CN" altLang="zh-CN" sz="2800" b="1" dirty="0">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smtClean="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smtClean="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8243726"/>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考试注意事项</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259632" y="1628800"/>
            <a:ext cx="7344816" cy="4392488"/>
          </a:xfrm>
        </p:spPr>
        <p:txBody>
          <a:bodyPr/>
          <a:lstStyle/>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时间： </a:t>
            </a:r>
            <a:r>
              <a:rPr lang="en-US" altLang="zh-CN" sz="3200" b="1" dirty="0" smtClean="0">
                <a:solidFill>
                  <a:srgbClr val="0000CC"/>
                </a:solidFill>
                <a:latin typeface="Times New Roman" panose="02020603050405020304" pitchFamily="18" charset="0"/>
                <a:cs typeface="Times New Roman" panose="02020603050405020304" pitchFamily="18" charset="0"/>
              </a:rPr>
              <a:t>2019.12.25</a:t>
            </a:r>
          </a:p>
          <a:p>
            <a:pPr marL="0" indent="0">
              <a:lnSpc>
                <a:spcPts val="5000"/>
              </a:lnSpc>
              <a:buNone/>
            </a:pPr>
            <a:r>
              <a:rPr lang="en-US" altLang="zh-CN" sz="3200" b="1" dirty="0" smtClean="0">
                <a:latin typeface="Times New Roman" panose="02020603050405020304" pitchFamily="18" charset="0"/>
                <a:cs typeface="Times New Roman" panose="02020603050405020304" pitchFamily="18" charset="0"/>
              </a:rPr>
              <a:t>             </a:t>
            </a:r>
            <a:r>
              <a:rPr lang="en-US" altLang="zh-CN" sz="3200" b="1" dirty="0" smtClean="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地点： </a:t>
            </a:r>
            <a:r>
              <a:rPr lang="zh-CN" altLang="en-US" sz="3200" b="1" dirty="0" smtClean="0">
                <a:solidFill>
                  <a:srgbClr val="0000CC"/>
                </a:solidFill>
                <a:latin typeface="Times New Roman" panose="02020603050405020304" pitchFamily="18" charset="0"/>
                <a:cs typeface="Times New Roman" panose="02020603050405020304" pitchFamily="18" charset="0"/>
              </a:rPr>
              <a:t>待定</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考试形式：闭卷</a:t>
            </a:r>
            <a:endParaRPr lang="en-US" altLang="zh-CN" sz="3200" b="1" dirty="0" smtClean="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注意事项：</a:t>
            </a:r>
            <a:r>
              <a:rPr lang="zh-CN" altLang="en-US" sz="3200" b="1" dirty="0" smtClean="0">
                <a:solidFill>
                  <a:srgbClr val="0000CC"/>
                </a:solidFill>
                <a:latin typeface="Times New Roman" panose="02020603050405020304" pitchFamily="18" charset="0"/>
                <a:cs typeface="Times New Roman" panose="02020603050405020304" pitchFamily="18" charset="0"/>
              </a:rPr>
              <a:t>带计算器</a:t>
            </a:r>
            <a:r>
              <a:rPr lang="zh-CN" altLang="en-US" sz="3200" b="1" dirty="0">
                <a:solidFill>
                  <a:srgbClr val="0000CC"/>
                </a:solidFill>
                <a:latin typeface="Times New Roman" panose="02020603050405020304" pitchFamily="18" charset="0"/>
                <a:cs typeface="Times New Roman" panose="02020603050405020304" pitchFamily="18" charset="0"/>
              </a:rPr>
              <a:t> </a:t>
            </a:r>
            <a:r>
              <a:rPr lang="zh-CN" altLang="en-US" sz="3200" b="1" dirty="0" smtClean="0">
                <a:solidFill>
                  <a:srgbClr val="0000CC"/>
                </a:solidFill>
                <a:latin typeface="Times New Roman" panose="02020603050405020304" pitchFamily="18" charset="0"/>
                <a:cs typeface="Times New Roman" panose="02020603050405020304" pitchFamily="18" charset="0"/>
              </a:rPr>
              <a:t>校园卡 身份证</a:t>
            </a:r>
            <a:endParaRPr lang="en-US" altLang="zh-CN" sz="3200" b="1" dirty="0" smtClean="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smtClean="0">
                <a:latin typeface="Times New Roman" panose="02020603050405020304" pitchFamily="18" charset="0"/>
                <a:cs typeface="Times New Roman" panose="02020603050405020304" pitchFamily="18" charset="0"/>
              </a:rPr>
              <a:t>               （不能用手机）</a:t>
            </a:r>
            <a:endParaRPr lang="zh-CN" altLang="en-US" sz="32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20</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smtClean="0">
                <a:solidFill>
                  <a:srgbClr val="0000FF"/>
                </a:solidFill>
                <a:latin typeface="Times New Roman" pitchFamily="18" charset="0"/>
                <a:ea typeface="+mn-ea"/>
              </a:rPr>
              <a:t>例</a:t>
            </a:r>
            <a:r>
              <a:rPr lang="en-US" altLang="zh-CN" sz="2400" b="1" kern="0" dirty="0" smtClean="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处衰减为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r>
              <a:rPr lang="zh-CN" altLang="en-US" sz="2400" b="1" kern="0" dirty="0" smtClean="0">
                <a:latin typeface="Times New Roman" pitchFamily="18" charset="0"/>
                <a:ea typeface="+mn-ea"/>
              </a:rPr>
              <a:t>？</a:t>
            </a:r>
            <a:endParaRPr lang="en-US" altLang="zh-CN" sz="2400" b="1" kern="0" dirty="0" smtClean="0">
              <a:latin typeface="Times New Roman" pitchFamily="18" charset="0"/>
              <a:ea typeface="+mn-ea"/>
            </a:endParaRPr>
          </a:p>
          <a:p>
            <a:pPr algn="just">
              <a:lnSpc>
                <a:spcPct val="120000"/>
              </a:lnSpc>
              <a:spcBef>
                <a:spcPct val="20000"/>
              </a:spcBef>
              <a:defRPr/>
            </a:pPr>
            <a:r>
              <a:rPr lang="zh-CN" altLang="en-US" sz="2400" b="1" kern="0" dirty="0" smtClean="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smtClean="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en-US" altLang="zh-CN" sz="2400" kern="0" dirty="0" smtClean="0">
                <a:latin typeface="+mn-lt"/>
                <a:ea typeface="+mn-ea"/>
              </a:rPr>
              <a:t>                          </a:t>
            </a:r>
            <a:r>
              <a:rPr lang="zh-CN" altLang="en-US" sz="2400" kern="0" dirty="0" smtClean="0">
                <a:latin typeface="+mn-lt"/>
                <a:ea typeface="+mn-ea"/>
              </a:rPr>
              <a:t> </a:t>
            </a:r>
            <a:r>
              <a:rPr lang="zh-CN" altLang="en-US" sz="2400" kern="0" dirty="0">
                <a:latin typeface="+mn-lt"/>
                <a:ea typeface="+mn-ea"/>
              </a:rPr>
              <a:t>，可得：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extLst/>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5922"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extLst/>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5923"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a:t>
            </a:r>
            <a:r>
              <a:rPr lang="zh-CN" altLang="en-US" sz="2400" b="1" kern="0" dirty="0" smtClean="0">
                <a:latin typeface="Times New Roman" panose="02020603050405020304" pitchFamily="18" charset="0"/>
                <a:cs typeface="Times New Roman" panose="02020603050405020304" pitchFamily="18" charset="0"/>
              </a:rPr>
              <a:t>）取正偏离</a:t>
            </a:r>
            <a:r>
              <a:rPr lang="en-US" altLang="zh-CN" sz="2400" b="1" i="1" kern="0" dirty="0" smtClean="0">
                <a:latin typeface="Times New Roman" panose="02020603050405020304" pitchFamily="18" charset="0"/>
                <a:cs typeface="Times New Roman" panose="02020603050405020304" pitchFamily="18" charset="0"/>
              </a:rPr>
              <a:t>f</a:t>
            </a:r>
            <a:r>
              <a:rPr lang="en-US" altLang="zh-CN" sz="2400" b="1" kern="0" baseline="-25000" dirty="0" smtClean="0">
                <a:latin typeface="Times New Roman" panose="02020603050405020304" pitchFamily="18" charset="0"/>
                <a:cs typeface="Times New Roman" panose="02020603050405020304" pitchFamily="18" charset="0"/>
              </a:rPr>
              <a:t>1</a:t>
            </a:r>
            <a:r>
              <a:rPr lang="en-US" altLang="zh-CN" sz="2400" b="1" kern="0" dirty="0" smtClean="0">
                <a:latin typeface="Times New Roman" panose="02020603050405020304" pitchFamily="18" charset="0"/>
                <a:cs typeface="Times New Roman" panose="02020603050405020304" pitchFamily="18" charset="0"/>
              </a:rPr>
              <a:t>=11.2MHz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i="1" kern="0" dirty="0" err="1" smtClean="0">
                <a:latin typeface="Times New Roman" panose="02020603050405020304" pitchFamily="18" charset="0"/>
                <a:cs typeface="Times New Roman" panose="02020603050405020304" pitchFamily="18" charset="0"/>
              </a:rPr>
              <a:t>f</a:t>
            </a:r>
            <a:r>
              <a:rPr lang="en-US" altLang="zh-CN" sz="2400" b="1" kern="0" baseline="-25000" dirty="0" err="1" smtClean="0">
                <a:latin typeface="Times New Roman" panose="02020603050405020304" pitchFamily="18" charset="0"/>
                <a:cs typeface="Times New Roman" panose="02020603050405020304" pitchFamily="18" charset="0"/>
              </a:rPr>
              <a:t>o</a:t>
            </a:r>
            <a:r>
              <a:rPr lang="en-US" altLang="zh-CN" sz="2400" b="1" kern="0" dirty="0" smtClean="0">
                <a:latin typeface="Times New Roman" panose="02020603050405020304" pitchFamily="18" charset="0"/>
                <a:cs typeface="Times New Roman" panose="02020603050405020304" pitchFamily="18" charset="0"/>
              </a:rPr>
              <a:t>=10.7MHz</a:t>
            </a:r>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20dB</a:t>
            </a:r>
            <a:r>
              <a:rPr lang="zh-CN" altLang="en-US" sz="2400" b="1" kern="0" dirty="0" smtClean="0">
                <a:latin typeface="Times New Roman" panose="02020603050405020304" pitchFamily="18" charset="0"/>
                <a:cs typeface="Times New Roman" panose="02020603050405020304" pitchFamily="18" charset="0"/>
              </a:rPr>
              <a:t>衰减即为幅度衰减</a:t>
            </a:r>
            <a:r>
              <a:rPr lang="en-US" altLang="zh-CN" sz="2400" b="1" kern="0" dirty="0" smtClean="0">
                <a:latin typeface="Times New Roman" panose="02020603050405020304" pitchFamily="18" charset="0"/>
                <a:cs typeface="Times New Roman" panose="02020603050405020304" pitchFamily="18" charset="0"/>
              </a:rPr>
              <a:t>10</a:t>
            </a:r>
            <a:r>
              <a:rPr lang="zh-CN" altLang="en-US" sz="2400" b="1" kern="0" dirty="0" smtClean="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smtClean="0">
                <a:latin typeface="Times New Roman" panose="02020603050405020304" pitchFamily="18" charset="0"/>
                <a:cs typeface="Times New Roman" panose="02020603050405020304" pitchFamily="18" charset="0"/>
              </a:rPr>
              <a:t>     可求出</a:t>
            </a:r>
            <a:r>
              <a:rPr lang="en-US" altLang="zh-CN" sz="2400" b="1" i="1" kern="0" dirty="0" smtClean="0">
                <a:latin typeface="Times New Roman" panose="02020603050405020304" pitchFamily="18" charset="0"/>
                <a:cs typeface="Times New Roman" panose="02020603050405020304" pitchFamily="18" charset="0"/>
              </a:rPr>
              <a:t>Q</a:t>
            </a:r>
            <a:r>
              <a:rPr lang="en-US" altLang="zh-CN" sz="2400" b="1" kern="0" baseline="-25000" dirty="0" smtClean="0">
                <a:latin typeface="Times New Roman" panose="02020603050405020304" pitchFamily="18" charset="0"/>
                <a:cs typeface="Times New Roman" panose="02020603050405020304" pitchFamily="18" charset="0"/>
              </a:rPr>
              <a:t>P</a:t>
            </a:r>
            <a:r>
              <a:rPr lang="en-US" altLang="zh-CN" sz="2400" b="1" kern="0" dirty="0" smtClean="0">
                <a:latin typeface="Times New Roman" panose="02020603050405020304" pitchFamily="18" charset="0"/>
                <a:cs typeface="Times New Roman" panose="02020603050405020304" pitchFamily="18" charset="0"/>
              </a:rPr>
              <a:t>=108.89</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b="1" kern="0" dirty="0">
              <a:latin typeface="Times New Roman" panose="02020603050405020304" pitchFamily="18" charset="0"/>
              <a:cs typeface="Times New Roman" panose="02020603050405020304" pitchFamily="18" charset="0"/>
            </a:endParaRPr>
          </a:p>
        </p:txBody>
      </p:sp>
      <p:graphicFrame>
        <p:nvGraphicFramePr>
          <p:cNvPr id="10" name="Object 4"/>
          <p:cNvGraphicFramePr>
            <a:graphicFrameLocks noChangeAspect="1"/>
          </p:cNvGraphicFramePr>
          <p:nvPr>
            <p:extLst/>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5924"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a:extLst/>
                    </p:spPr>
                  </p:pic>
                </p:oleObj>
              </mc:Fallback>
            </mc:AlternateContent>
          </a:graphicData>
        </a:graphic>
      </p:graphicFrame>
      <p:graphicFrame>
        <p:nvGraphicFramePr>
          <p:cNvPr id="11" name="Object 6"/>
          <p:cNvGraphicFramePr>
            <a:graphicFrameLocks noChangeAspect="1"/>
          </p:cNvGraphicFramePr>
          <p:nvPr>
            <p:extLst/>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5925"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a:extLst/>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smtClean="0">
                <a:latin typeface="Times New Roman" panose="02020603050405020304" pitchFamily="18" charset="0"/>
                <a:cs typeface="Times New Roman" panose="02020603050405020304" pitchFamily="18" charset="0"/>
              </a:rPr>
              <a:t>（</a:t>
            </a:r>
            <a:r>
              <a:rPr lang="en-US" altLang="zh-CN" sz="2400" b="1" kern="0" dirty="0" smtClean="0">
                <a:latin typeface="Times New Roman" panose="02020603050405020304" pitchFamily="18" charset="0"/>
                <a:cs typeface="Times New Roman" panose="02020603050405020304" pitchFamily="18" charset="0"/>
              </a:rPr>
              <a:t>3</a:t>
            </a:r>
            <a:r>
              <a:rPr lang="zh-CN" altLang="en-US" sz="2400" b="1" kern="0" dirty="0" smtClean="0">
                <a:latin typeface="Times New Roman" panose="02020603050405020304" pitchFamily="18" charset="0"/>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13" name="矩形 12"/>
              <p:cNvSpPr/>
              <p:nvPr/>
            </p:nvSpPr>
            <p:spPr>
              <a:xfrm>
                <a:off x="7010400" y="5279637"/>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7010400" y="5279637"/>
                <a:ext cx="1981200" cy="461665"/>
              </a:xfrm>
              <a:prstGeom prst="rect">
                <a:avLst/>
              </a:prstGeom>
              <a:blipFill rotWithShape="0">
                <a:blip r:embed="rId11"/>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第四章 放大器及非线性</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21</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523220"/>
          </a:xfrm>
          <a:prstGeom prst="rect">
            <a:avLst/>
          </a:prstGeom>
          <a:noFill/>
        </p:spPr>
        <p:txBody>
          <a:bodyPr wrap="square" rtlCol="0">
            <a:spAutoFit/>
          </a:bodyPr>
          <a:lstStyle/>
          <a:p>
            <a:r>
              <a:rPr lang="zh-CN" altLang="en-US" sz="2800" dirty="0" smtClean="0">
                <a:solidFill>
                  <a:srgbClr val="0000FF"/>
                </a:solidFill>
              </a:rPr>
              <a:t>放大器的分类？放大器如何设计？</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放大器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52900" y="1196752"/>
            <a:ext cx="2098576" cy="629617"/>
          </a:xfrm>
        </p:spPr>
        <p:txBody>
          <a:bodyPr/>
          <a:lstStyle/>
          <a:p>
            <a:r>
              <a:rPr lang="zh-CN" altLang="en-US" b="1" dirty="0" smtClean="0"/>
              <a:t>热噪声</a:t>
            </a:r>
            <a:endParaRPr lang="zh-CN" altLang="en-US" b="1"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22</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a:extLst/>
        </p:spPr>
        <p:txBody>
          <a:bodyPr/>
          <a:lstStyle/>
          <a:p>
            <a:pPr marL="342900" indent="-342900" algn="ctr">
              <a:spcBef>
                <a:spcPct val="20000"/>
              </a:spcBef>
              <a:buClr>
                <a:schemeClr val="tx2"/>
              </a:buClr>
              <a:buSzPct val="70000"/>
              <a:buFont typeface="Wingdings" pitchFamily="2" charset="2"/>
              <a:buNone/>
              <a:defRPr/>
            </a:pPr>
            <a:r>
              <a:rPr lang="en-US" altLang="zh-CN" sz="3200" b="1" i="1" dirty="0" smtClean="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smtClean="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smtClean="0">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k</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玻尔兹曼常数，</a:t>
            </a:r>
            <a:r>
              <a:rPr lang="en-US" altLang="zh-CN" sz="2400" b="1" dirty="0" smtClean="0"/>
              <a:t>1.38 </a:t>
            </a:r>
            <a:r>
              <a:rPr lang="en-US" altLang="zh-CN" sz="2400" b="1" dirty="0"/>
              <a:t>× 10</a:t>
            </a:r>
            <a:r>
              <a:rPr lang="en-US" altLang="zh-CN" sz="2400" b="1" baseline="30000" dirty="0" smtClean="0"/>
              <a:t>-23 </a:t>
            </a:r>
            <a:r>
              <a:rPr lang="zh-CN" altLang="en-US" sz="2400" b="1" dirty="0" smtClean="0">
                <a:latin typeface="Times New Roman" panose="02020603050405020304" pitchFamily="18" charset="0"/>
                <a:ea typeface="宋体" charset="-122"/>
                <a:cs typeface="Times New Roman" panose="02020603050405020304" pitchFamily="18" charset="0"/>
              </a:rPr>
              <a:t>；</a:t>
            </a:r>
            <a:endParaRPr lang="en-US" altLang="zh-CN" sz="2400" b="1" i="1" dirty="0" smtClean="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smtClean="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smtClean="0">
                <a:latin typeface="Times New Roman" panose="02020603050405020304" pitchFamily="18" charset="0"/>
                <a:ea typeface="宋体" charset="-122"/>
                <a:cs typeface="Times New Roman" panose="02020603050405020304" pitchFamily="18" charset="0"/>
              </a:rPr>
              <a:t>—</a:t>
            </a:r>
            <a:r>
              <a:rPr lang="zh-CN" altLang="en-US" sz="2400" b="1" dirty="0" smtClean="0">
                <a:latin typeface="Times New Roman" panose="02020603050405020304" pitchFamily="18" charset="0"/>
                <a:ea typeface="宋体" charset="-122"/>
                <a:cs typeface="Times New Roman" panose="02020603050405020304" pitchFamily="18" charset="0"/>
              </a:rPr>
              <a:t>电阻温度，以绝对温度</a:t>
            </a:r>
            <a:r>
              <a:rPr lang="zh-CN" altLang="en-US" sz="2400" b="1" dirty="0">
                <a:latin typeface="Times New Roman" panose="02020603050405020304" pitchFamily="18" charset="0"/>
                <a:ea typeface="宋体" charset="-122"/>
                <a:cs typeface="Times New Roman" panose="02020603050405020304" pitchFamily="18" charset="0"/>
              </a:rPr>
              <a:t>（</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smtClean="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r>
              <a:rPr lang="en-US" altLang="zh-CN" sz="2400" b="1" dirty="0" smtClean="0">
                <a:solidFill>
                  <a:srgbClr val="0000FF"/>
                </a:solidFill>
                <a:latin typeface="Times New Roman" panose="02020603050405020304" pitchFamily="18" charset="0"/>
                <a:ea typeface="宋体" charset="-122"/>
                <a:cs typeface="Times New Roman" panose="02020603050405020304" pitchFamily="18" charset="0"/>
              </a:rPr>
              <a:t>)</a:t>
            </a:r>
            <a:endParaRPr lang="en-US" altLang="zh-CN" sz="2400" b="1" dirty="0">
              <a:solidFill>
                <a:srgbClr val="0000FF"/>
              </a:solidFill>
              <a:latin typeface="Times New Roman" panose="02020603050405020304" pitchFamily="18" charset="0"/>
              <a:ea typeface="宋体" charset="-122"/>
              <a:cs typeface="Times New Roman" panose="02020603050405020304" pitchFamily="18" charset="0"/>
            </a:endParaRP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smtClean="0">
                <a:latin typeface="Times New Roman" panose="02020603050405020304" pitchFamily="18" charset="0"/>
                <a:ea typeface="宋体" charset="-122"/>
                <a:cs typeface="Times New Roman" panose="02020603050405020304" pitchFamily="18" charset="0"/>
              </a:rPr>
              <a:t>N(</a:t>
            </a:r>
            <a:r>
              <a:rPr lang="en-US" altLang="zh-CN" sz="2400" b="1" dirty="0" err="1" smtClean="0">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8"/>
            <a:ext cx="8229600" cy="37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smtClean="0">
                <a:solidFill>
                  <a:srgbClr val="0000FF"/>
                </a:solidFill>
                <a:latin typeface="Times New Roman" panose="02020603050405020304" pitchFamily="18" charset="0"/>
                <a:cs typeface="Times New Roman" panose="02020603050405020304" pitchFamily="18" charset="0"/>
              </a:rPr>
              <a:t> N</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a:t>
            </a:r>
            <a:r>
              <a:rPr lang="en-US" altLang="zh-CN" sz="2400" b="1" baseline="-25000" dirty="0" err="1" smtClean="0">
                <a:solidFill>
                  <a:srgbClr val="0000FF"/>
                </a:solidFill>
                <a:latin typeface="Times New Roman" panose="02020603050405020304" pitchFamily="18" charset="0"/>
                <a:cs typeface="Times New Roman" panose="02020603050405020304" pitchFamily="18" charset="0"/>
              </a:rPr>
              <a:t>dBm</a:t>
            </a:r>
            <a:r>
              <a:rPr lang="en-US" altLang="zh-CN" sz="2400" b="1" baseline="-25000" dirty="0">
                <a:solidFill>
                  <a:srgbClr val="0000FF"/>
                </a:solidFill>
                <a:latin typeface="Times New Roman" panose="02020603050405020304" pitchFamily="18" charset="0"/>
                <a:cs typeface="Times New Roman" panose="02020603050405020304" pitchFamily="18" charset="0"/>
              </a:rPr>
              <a:t>)</a:t>
            </a:r>
            <a:r>
              <a:rPr lang="en-US" altLang="zh-CN" sz="2400" b="1" dirty="0">
                <a:solidFill>
                  <a:srgbClr val="0000FF"/>
                </a:solidFill>
                <a:latin typeface="Times New Roman" panose="02020603050405020304" pitchFamily="18" charset="0"/>
                <a:cs typeface="Times New Roman" panose="02020603050405020304" pitchFamily="18" charset="0"/>
              </a:rPr>
              <a:t>=-174+10lg</a:t>
            </a:r>
            <a:r>
              <a:rPr lang="en-US" altLang="zh-CN" sz="2400" b="1" i="1" dirty="0">
                <a:solidFill>
                  <a:srgbClr val="0000FF"/>
                </a:solidFill>
                <a:latin typeface="Times New Roman" panose="02020603050405020304" pitchFamily="18" charset="0"/>
                <a:cs typeface="Times New Roman" panose="02020603050405020304" pitchFamily="18" charset="0"/>
              </a:rPr>
              <a:t>B</a:t>
            </a:r>
            <a:r>
              <a:rPr lang="en-US" altLang="zh-CN" sz="2400" b="1" dirty="0">
                <a:solidFill>
                  <a:srgbClr val="0000FF"/>
                </a:solidFill>
                <a:latin typeface="Times New Roman" panose="02020603050405020304" pitchFamily="18" charset="0"/>
                <a:cs typeface="Times New Roman" panose="02020603050405020304" pitchFamily="18" charset="0"/>
              </a:rPr>
              <a:t>(</a:t>
            </a:r>
            <a:r>
              <a:rPr lang="en-US" altLang="zh-CN" sz="2400" b="1" dirty="0" err="1">
                <a:solidFill>
                  <a:srgbClr val="0000FF"/>
                </a:solidFill>
                <a:latin typeface="Times New Roman" panose="02020603050405020304" pitchFamily="18" charset="0"/>
                <a:cs typeface="Times New Roman" panose="02020603050405020304" pitchFamily="18" charset="0"/>
              </a:rPr>
              <a:t>dBm</a:t>
            </a:r>
            <a:r>
              <a:rPr lang="en-US" altLang="zh-CN" sz="2400" b="1" dirty="0" smtClean="0">
                <a:solidFill>
                  <a:srgbClr val="0000FF"/>
                </a:solidFill>
                <a:latin typeface="Times New Roman" panose="02020603050405020304" pitchFamily="18" charset="0"/>
                <a:cs typeface="Times New Roman" panose="02020603050405020304" pitchFamily="18" charset="0"/>
              </a:rPr>
              <a:t>)</a:t>
            </a:r>
            <a:endParaRPr lang="en-US" altLang="zh-CN"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23</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smtClean="0">
                <a:solidFill>
                  <a:srgbClr val="FF0000"/>
                </a:solidFill>
                <a:latin typeface="Times New Roman" panose="02020603050405020304" pitchFamily="18" charset="0"/>
                <a:cs typeface="Times New Roman" panose="02020603050405020304" pitchFamily="18" charset="0"/>
              </a:rPr>
              <a:t>对</a:t>
            </a:r>
            <a:r>
              <a:rPr lang="zh-CN" altLang="en-US" sz="2800" b="1" dirty="0">
                <a:solidFill>
                  <a:srgbClr val="FF0000"/>
                </a:solidFill>
                <a:latin typeface="Times New Roman" panose="02020603050405020304" pitchFamily="18" charset="0"/>
                <a:cs typeface="Times New Roman" panose="02020603050405020304" pitchFamily="18" charset="0"/>
              </a:rPr>
              <a:t>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681"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a:extLst/>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smtClean="0">
                <a:solidFill>
                  <a:srgbClr val="0000FF"/>
                </a:solidFill>
                <a:latin typeface="Times New Roman" panose="02020603050405020304" pitchFamily="18" charset="0"/>
                <a:cs typeface="Times New Roman" panose="02020603050405020304" pitchFamily="18" charset="0"/>
              </a:rPr>
              <a:t>信噪比</a:t>
            </a:r>
            <a:r>
              <a:rPr lang="en-US" altLang="zh-CN" sz="1600" b="1" dirty="0" smtClean="0">
                <a:solidFill>
                  <a:srgbClr val="0000FF"/>
                </a:solidFill>
                <a:latin typeface="Times New Roman" panose="02020603050405020304" pitchFamily="18" charset="0"/>
                <a:cs typeface="Times New Roman" panose="02020603050405020304" pitchFamily="18" charset="0"/>
              </a:rPr>
              <a:t>SNR</a:t>
            </a:r>
            <a:r>
              <a:rPr lang="zh-CN" altLang="en-US" sz="1600" b="1" dirty="0" smtClean="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smtClean="0"/>
              <a:t>。</a:t>
            </a:r>
            <a:endParaRPr lang="zh-CN" altLang="en-US" sz="1600" b="1" dirty="0"/>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a:t>
            </a:r>
            <a:r>
              <a:rPr lang="zh-CN" altLang="en-US" sz="4000" b="1" kern="1200" dirty="0" smtClean="0">
                <a:solidFill>
                  <a:srgbClr val="552579"/>
                </a:solidFill>
                <a:latin typeface="微软雅黑" pitchFamily="34" charset="-122"/>
                <a:ea typeface="微软雅黑" pitchFamily="34" charset="-122"/>
              </a:rPr>
              <a:t>噪声温度</a:t>
            </a:r>
            <a:r>
              <a:rPr lang="zh-CN" altLang="en-US" sz="2400" b="1" kern="1200" dirty="0" smtClean="0">
                <a:solidFill>
                  <a:srgbClr val="552579"/>
                </a:solidFill>
                <a:latin typeface="微软雅黑" pitchFamily="34" charset="-122"/>
                <a:ea typeface="微软雅黑" pitchFamily="34" charset="-122"/>
              </a:rPr>
              <a:t>（</a:t>
            </a:r>
            <a:r>
              <a:rPr lang="zh-CN" altLang="en-US" sz="2400" b="1" kern="1200" dirty="0" smtClean="0">
                <a:solidFill>
                  <a:srgbClr val="0000FF"/>
                </a:solidFill>
                <a:latin typeface="微软雅黑" pitchFamily="34" charset="-122"/>
                <a:ea typeface="微软雅黑" pitchFamily="34" charset="-122"/>
              </a:rPr>
              <a:t>另一种度量参数</a:t>
            </a:r>
            <a:r>
              <a:rPr lang="zh-CN" altLang="en-US" sz="2400" b="1" kern="1200" dirty="0" smtClean="0">
                <a:solidFill>
                  <a:srgbClr val="552579"/>
                </a:solidFill>
                <a:latin typeface="微软雅黑" pitchFamily="34" charset="-122"/>
                <a:ea typeface="微软雅黑" pitchFamily="34" charset="-122"/>
              </a:rPr>
              <a:t>）</a:t>
            </a:r>
            <a:endParaRPr lang="zh-CN" altLang="en-US" sz="2400" b="1" kern="1200" dirty="0">
              <a:solidFill>
                <a:srgbClr val="552579"/>
              </a:solidFill>
              <a:latin typeface="微软雅黑" pitchFamily="34" charset="-122"/>
              <a:ea typeface="微软雅黑" pitchFamily="34" charset="-122"/>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smtClean="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24</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smtClean="0"/>
          </a:p>
        </p:txBody>
      </p:sp>
      <mc:AlternateContent xmlns:mc="http://schemas.openxmlformats.org/markup-compatibility/2006" xmlns:a14="http://schemas.microsoft.com/office/drawing/2010/main">
        <mc:Choice Requires="a14">
          <p:sp>
            <p:nvSpPr>
              <p:cNvPr id="4" name="矩形 3"/>
              <p:cNvSpPr/>
              <p:nvPr/>
            </p:nvSpPr>
            <p:spPr>
              <a:xfrm>
                <a:off x="3028362" y="4012556"/>
                <a:ext cx="26151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b="1" i="1" smtClean="0">
                              <a:solidFill>
                                <a:srgbClr val="FF0000"/>
                              </a:solidFill>
                              <a:latin typeface="Cambria Math" panose="02040503050406030204" pitchFamily="18" charset="0"/>
                            </a:rPr>
                            <m:t>𝒆</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615139" cy="523220"/>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smtClean="0">
                <a:solidFill>
                  <a:srgbClr val="0000FF"/>
                </a:solidFill>
              </a:rPr>
              <a:t>等效噪声温度能否测量？</a:t>
            </a:r>
            <a:endParaRPr lang="zh-CN" altLang="en-US" sz="2400" dirty="0">
              <a:solidFill>
                <a:srgbClr val="0000FF"/>
              </a:solidFill>
            </a:endParaRP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等效噪声温度是一个不能直接测量的假设值。</a:t>
            </a:r>
            <a:r>
              <a:rPr lang="zh-CN" altLang="en-US" sz="2800" b="1" dirty="0" smtClean="0"/>
              <a:t>在低噪声、复杂的微波接收机和卫星接收机中，一般用等效噪声温度来计算，而不用噪声系数。</a:t>
            </a:r>
            <a:endParaRPr lang="en-US" altLang="zh-CN" sz="2800" b="1" dirty="0" smtClean="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smtClean="0">
                <a:solidFill>
                  <a:srgbClr val="FF0000"/>
                </a:solidFill>
              </a:rPr>
              <a:t>噪声温度</a:t>
            </a:r>
            <a:r>
              <a:rPr lang="zh-CN" altLang="en-US" sz="2800" b="1" dirty="0">
                <a:solidFill>
                  <a:srgbClr val="FF0000"/>
                </a:solidFill>
              </a:rPr>
              <a:t>和噪声系数是用来描述系统噪声系数的两种</a:t>
            </a:r>
            <a:r>
              <a:rPr lang="zh-CN" altLang="en-US" sz="2800" b="1" dirty="0" smtClean="0">
                <a:solidFill>
                  <a:srgbClr val="FF0000"/>
                </a:solidFill>
              </a:rPr>
              <a:t>指标，</a:t>
            </a:r>
            <a:r>
              <a:rPr lang="zh-CN" altLang="en-US" sz="2800" b="1" dirty="0" smtClean="0"/>
              <a:t>是用来描述系统信噪比下降的程度。</a:t>
            </a:r>
            <a:endParaRPr lang="en-US" altLang="zh-CN" sz="2800" b="1" dirty="0" smtClean="0"/>
          </a:p>
          <a:p>
            <a:pPr algn="just" eaLnBrk="1" hangingPunct="1">
              <a:lnSpc>
                <a:spcPts val="4000"/>
              </a:lnSpc>
              <a:spcBef>
                <a:spcPct val="50000"/>
              </a:spcBef>
              <a:buFont typeface="Wingdings" panose="05000000000000000000" pitchFamily="2" charset="2"/>
              <a:buChar char="u"/>
            </a:pPr>
            <a:r>
              <a:rPr lang="zh-CN" altLang="en-US" sz="2800" b="1" dirty="0" smtClean="0"/>
              <a:t>对</a:t>
            </a:r>
            <a:r>
              <a:rPr lang="zh-CN" altLang="en-US" sz="2800" b="1" dirty="0"/>
              <a:t>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25</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26</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smtClean="0">
                <a:solidFill>
                  <a:srgbClr val="0000FF"/>
                </a:solidFill>
                <a:latin typeface="Times New Roman" panose="02020603050405020304" pitchFamily="18" charset="0"/>
                <a:cs typeface="Times New Roman" panose="02020603050405020304" pitchFamily="18" charset="0"/>
              </a:rPr>
              <a:t>例</a:t>
            </a:r>
            <a:r>
              <a:rPr lang="zh-CN" altLang="en-US" sz="2800" b="1" dirty="0" smtClean="0">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smtClean="0">
                <a:latin typeface="Times New Roman" panose="02020603050405020304" pitchFamily="18" charset="0"/>
                <a:cs typeface="Times New Roman" panose="02020603050405020304" pitchFamily="18" charset="0"/>
              </a:rPr>
              <a:t>T</a:t>
            </a:r>
            <a:r>
              <a:rPr lang="en-US" altLang="zh-CN" sz="2800" b="1" baseline="-25000" dirty="0" smtClean="0">
                <a:latin typeface="Times New Roman" panose="02020603050405020304" pitchFamily="18" charset="0"/>
                <a:cs typeface="Times New Roman" panose="02020603050405020304" pitchFamily="18" charset="0"/>
              </a:rPr>
              <a:t>N</a:t>
            </a:r>
            <a:r>
              <a:rPr lang="zh-CN" altLang="en-US" sz="1200" b="1" dirty="0" smtClean="0">
                <a:solidFill>
                  <a:srgbClr val="FF0000"/>
                </a:solidFill>
                <a:latin typeface="Times New Roman" panose="02020603050405020304" pitchFamily="18" charset="0"/>
                <a:cs typeface="Times New Roman" panose="02020603050405020304" pitchFamily="18" charset="0"/>
              </a:rPr>
              <a:t>（注意单位）</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smtClean="0">
                    <a:latin typeface="Times New Roman" panose="02020603050405020304" pitchFamily="18" charset="0"/>
                    <a:cs typeface="Times New Roman" panose="02020603050405020304" pitchFamily="18" charset="0"/>
                  </a:rPr>
                  <a:t>如</a:t>
                </a:r>
                <a:r>
                  <a:rPr lang="zh-CN" altLang="zh-CN" sz="2400" b="1" dirty="0">
                    <a:latin typeface="Times New Roman" panose="02020603050405020304" pitchFamily="18" charset="0"/>
                    <a:cs typeface="Times New Roman" panose="02020603050405020304" pitchFamily="18" charset="0"/>
                  </a:rPr>
                  <a:t>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a:t>
                </a: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smtClean="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smtClean="0">
                    <a:latin typeface="Times New Roman" panose="02020603050405020304" pitchFamily="18" charset="0"/>
                    <a:cs typeface="Times New Roman" panose="02020603050405020304" pitchFamily="18" charset="0"/>
                  </a:rPr>
                  <a:t>输</a:t>
                </a:r>
                <a:r>
                  <a:rPr lang="zh-CN" altLang="en-US" sz="2400" b="1" dirty="0" smtClean="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en-US" sz="2400" b="1" dirty="0" smtClean="0">
                    <a:latin typeface="Times New Roman" panose="02020603050405020304" pitchFamily="18" charset="0"/>
                    <a:cs typeface="Times New Roman" panose="02020603050405020304" pitchFamily="18" charset="0"/>
                  </a:rPr>
                  <a:t>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smtClean="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27</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smtClean="0">
                <a:latin typeface="楷体_GB2312" pitchFamily="1" charset="-122"/>
              </a:rPr>
              <a:t>解</a:t>
            </a:r>
            <a:r>
              <a:rPr lang="zh-CN" altLang="en-US" sz="2400" b="1" dirty="0" smtClean="0">
                <a:latin typeface="楷体_GB2312" pitchFamily="1" charset="-122"/>
              </a:rPr>
              <a:t>（</a:t>
            </a:r>
            <a:r>
              <a:rPr lang="en-US" altLang="zh-CN" sz="2400" b="1" dirty="0" smtClean="0">
                <a:latin typeface="楷体_GB2312" pitchFamily="1" charset="-122"/>
              </a:rPr>
              <a:t>1</a:t>
            </a:r>
            <a:r>
              <a:rPr lang="zh-CN" altLang="en-US" sz="2400" b="1" dirty="0" smtClean="0">
                <a:latin typeface="楷体_GB2312" pitchFamily="1" charset="-122"/>
              </a:rPr>
              <a:t>）</a:t>
            </a:r>
            <a:r>
              <a:rPr lang="zh-CN" altLang="zh-CN" sz="2400" b="1" dirty="0" smtClean="0">
                <a:latin typeface="楷体_GB2312" pitchFamily="1" charset="-122"/>
              </a:rPr>
              <a:t> </a:t>
            </a:r>
            <a:r>
              <a:rPr lang="zh-CN" altLang="zh-CN" sz="2400" b="1" dirty="0">
                <a:latin typeface="楷体_GB2312" pitchFamily="1" charset="-122"/>
              </a:rPr>
              <a:t>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=-100-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2</a:t>
            </a:r>
            <a:r>
              <a:rPr lang="zh-CN" altLang="en-US" sz="2400" b="1" dirty="0" smtClean="0">
                <a:latin typeface="楷体_GB2312" pitchFamily="1" charset="-122"/>
              </a:rPr>
              <a:t>）</a:t>
            </a:r>
            <a:r>
              <a:rPr lang="zh-CN" altLang="zh-CN" sz="2400" b="1" dirty="0" smtClean="0">
                <a:latin typeface="楷体_GB2312" pitchFamily="1" charset="-122"/>
              </a:rPr>
              <a:t> 输</a:t>
            </a:r>
            <a:r>
              <a:rPr lang="zh-CN" altLang="en-US" sz="2400" b="1" dirty="0" smtClean="0">
                <a:latin typeface="楷体_GB2312" pitchFamily="1" charset="-122"/>
              </a:rPr>
              <a:t>出信号功率</a:t>
            </a:r>
            <a:r>
              <a:rPr lang="zh-CN" altLang="zh-CN" sz="2400" b="1" dirty="0" smtClean="0">
                <a:latin typeface="楷体_GB2312" pitchFamily="1" charset="-122"/>
              </a:rPr>
              <a:t> </a:t>
            </a:r>
            <a:endParaRPr lang="zh-CN" altLang="zh-CN" sz="2400" b="1" dirty="0">
              <a:latin typeface="楷体_GB2312" pitchFamily="1" charset="-122"/>
            </a:endParaRP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smtClean="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smtClean="0">
                <a:latin typeface="Times New Roman" panose="02020603050405020304" pitchFamily="18" charset="0"/>
                <a:ea typeface="+mn-ea"/>
                <a:cs typeface="Times New Roman" panose="02020603050405020304" pitchFamily="18" charset="0"/>
              </a:rPr>
              <a:t>（</a:t>
            </a:r>
            <a:r>
              <a:rPr lang="en-US" altLang="zh-CN" sz="2400" b="1" dirty="0" smtClean="0">
                <a:latin typeface="Times New Roman" panose="02020603050405020304" pitchFamily="18" charset="0"/>
                <a:ea typeface="+mn-ea"/>
                <a:cs typeface="Times New Roman" panose="02020603050405020304" pitchFamily="18" charset="0"/>
              </a:rPr>
              <a:t>3</a:t>
            </a:r>
            <a:r>
              <a:rPr lang="zh-CN" altLang="en-US" sz="2400" b="1" dirty="0" smtClean="0">
                <a:latin typeface="Times New Roman" panose="02020603050405020304" pitchFamily="18" charset="0"/>
                <a:ea typeface="+mn-ea"/>
                <a:cs typeface="Times New Roman" panose="02020603050405020304" pitchFamily="18" charset="0"/>
              </a:rPr>
              <a:t>）</a:t>
            </a:r>
            <a:r>
              <a:rPr lang="zh-CN" altLang="zh-CN" sz="2400" b="1" dirty="0" smtClean="0">
                <a:latin typeface="Times New Roman" panose="02020603050405020304" pitchFamily="18" charset="0"/>
                <a:ea typeface="+mn-ea"/>
                <a:cs typeface="Times New Roman" panose="02020603050405020304" pitchFamily="18" charset="0"/>
              </a:rPr>
              <a:t>设</a:t>
            </a:r>
            <a:r>
              <a:rPr lang="zh-CN" altLang="zh-CN" sz="2400" b="1" dirty="0">
                <a:latin typeface="Times New Roman" panose="02020603050405020304" pitchFamily="18" charset="0"/>
                <a:ea typeface="+mn-ea"/>
                <a:cs typeface="Times New Roman" panose="02020603050405020304" pitchFamily="18" charset="0"/>
              </a:rPr>
              <a:t>放大器内部噪声</a:t>
            </a:r>
            <a:r>
              <a:rPr lang="zh-CN" altLang="zh-CN" sz="2400" b="1" dirty="0" smtClean="0">
                <a:latin typeface="Times New Roman" panose="02020603050405020304" pitchFamily="18" charset="0"/>
                <a:ea typeface="+mn-ea"/>
                <a:cs typeface="Times New Roman" panose="02020603050405020304" pitchFamily="18" charset="0"/>
              </a:rPr>
              <a:t>为</a:t>
            </a:r>
            <a:r>
              <a:rPr lang="en-US" altLang="zh-CN" sz="2400" b="1" dirty="0" smtClean="0">
                <a:latin typeface="Times New Roman" panose="02020603050405020304" pitchFamily="18" charset="0"/>
                <a:ea typeface="+mn-ea"/>
                <a:cs typeface="Times New Roman" panose="02020603050405020304" pitchFamily="18" charset="0"/>
              </a:rPr>
              <a:t>N</a:t>
            </a:r>
            <a:r>
              <a:rPr lang="zh-CN" altLang="en-US" sz="2400" b="1" baseline="-25000" dirty="0" smtClean="0">
                <a:latin typeface="Times New Roman" panose="02020603050405020304" pitchFamily="18" charset="0"/>
                <a:ea typeface="+mn-ea"/>
                <a:cs typeface="Times New Roman" panose="02020603050405020304" pitchFamily="18" charset="0"/>
              </a:rPr>
              <a:t>内</a:t>
            </a:r>
            <a:r>
              <a:rPr lang="zh-CN" altLang="en-US" sz="2400" b="1" dirty="0" smtClean="0">
                <a:latin typeface="Times New Roman" panose="02020603050405020304" pitchFamily="18" charset="0"/>
                <a:ea typeface="+mn-ea"/>
                <a:cs typeface="Times New Roman" panose="02020603050405020304" pitchFamily="18" charset="0"/>
              </a:rPr>
              <a:t>，因为 </a:t>
            </a:r>
            <a:r>
              <a:rPr lang="en-US" altLang="zh-CN" sz="2400" b="1" dirty="0" smtClean="0">
                <a:latin typeface="Times New Roman" panose="02020603050405020304" pitchFamily="18" charset="0"/>
                <a:ea typeface="+mn-ea"/>
                <a:cs typeface="Times New Roman" panose="02020603050405020304" pitchFamily="18" charset="0"/>
              </a:rPr>
              <a:t>NF=3dB </a:t>
            </a:r>
            <a:r>
              <a:rPr lang="zh-CN" altLang="en-US" sz="2400" b="1" dirty="0" smtClean="0">
                <a:latin typeface="Times New Roman" panose="02020603050405020304" pitchFamily="18" charset="0"/>
                <a:ea typeface="+mn-ea"/>
                <a:cs typeface="Times New Roman" panose="02020603050405020304" pitchFamily="18" charset="0"/>
              </a:rPr>
              <a:t>即</a:t>
            </a:r>
            <a:r>
              <a:rPr lang="en-US" altLang="zh-CN" sz="2400" b="1" dirty="0" smtClean="0">
                <a:latin typeface="Times New Roman" panose="02020603050405020304" pitchFamily="18" charset="0"/>
                <a:ea typeface="+mn-ea"/>
                <a:cs typeface="Times New Roman" panose="02020603050405020304" pitchFamily="18" charset="0"/>
              </a:rPr>
              <a:t>F=2</a:t>
            </a:r>
            <a:r>
              <a:rPr lang="zh-CN" altLang="en-US" sz="2400" b="1" dirty="0" smtClean="0">
                <a:latin typeface="Times New Roman" panose="02020603050405020304" pitchFamily="18" charset="0"/>
                <a:ea typeface="+mn-ea"/>
                <a:cs typeface="Times New Roman" panose="02020603050405020304" pitchFamily="18" charset="0"/>
              </a:rPr>
              <a:t>，根据噪声系数</a:t>
            </a:r>
            <a:r>
              <a:rPr lang="en-US" altLang="zh-CN" sz="2400" b="1" dirty="0" smtClean="0">
                <a:latin typeface="Times New Roman" panose="02020603050405020304" pitchFamily="18" charset="0"/>
                <a:ea typeface="+mn-ea"/>
                <a:cs typeface="Times New Roman" panose="02020603050405020304" pitchFamily="18" charset="0"/>
              </a:rPr>
              <a:t>F</a:t>
            </a:r>
            <a:r>
              <a:rPr lang="zh-CN" altLang="en-US" sz="2400" b="1" dirty="0" smtClean="0">
                <a:latin typeface="Times New Roman" panose="02020603050405020304" pitchFamily="18" charset="0"/>
                <a:ea typeface="+mn-ea"/>
                <a:cs typeface="Times New Roman" panose="02020603050405020304" pitchFamily="18" charset="0"/>
              </a:rPr>
              <a:t>与等效噪声温度</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smtClean="0">
                <a:latin typeface="Times New Roman" panose="02020603050405020304" pitchFamily="18" charset="0"/>
                <a:ea typeface="+mn-ea"/>
                <a:cs typeface="Times New Roman" panose="02020603050405020304" pitchFamily="18" charset="0"/>
              </a:rPr>
              <a:t>e</a:t>
            </a:r>
            <a:r>
              <a:rPr lang="zh-CN" altLang="en-US" sz="2400" b="1" dirty="0" smtClean="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smtClean="0">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smtClean="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smtClean="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smtClean="0">
                <a:latin typeface="楷体_GB2312" pitchFamily="1" charset="-122"/>
              </a:rPr>
              <a:t>（</a:t>
            </a:r>
            <a:r>
              <a:rPr lang="en-US" altLang="zh-CN" sz="2400" b="1" dirty="0" smtClean="0">
                <a:latin typeface="楷体_GB2312" pitchFamily="1" charset="-122"/>
              </a:rPr>
              <a:t>4</a:t>
            </a:r>
            <a:r>
              <a:rPr lang="zh-CN" altLang="en-US" sz="2400" b="1" dirty="0" smtClean="0">
                <a:latin typeface="楷体_GB2312" pitchFamily="1" charset="-122"/>
              </a:rPr>
              <a:t>）</a:t>
            </a:r>
            <a:r>
              <a:rPr lang="zh-CN" altLang="zh-CN" sz="2400" b="1" dirty="0" smtClean="0">
                <a:latin typeface="楷体_GB2312" pitchFamily="1" charset="-122"/>
              </a:rPr>
              <a:t>输出</a:t>
            </a:r>
            <a:r>
              <a:rPr lang="zh-CN" altLang="zh-CN" sz="2400" b="1" dirty="0">
                <a:latin typeface="楷体_GB2312" pitchFamily="1" charset="-122"/>
              </a:rPr>
              <a:t>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smtClean="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smtClean="0">
                    <a:latin typeface="Times New Roman" panose="02020603050405020304" pitchFamily="18" charset="0"/>
                    <a:cs typeface="Times New Roman" panose="02020603050405020304" pitchFamily="18" charset="0"/>
                  </a:rPr>
                  <a:t>=-80-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-94</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smtClean="0">
                <a:cs typeface="Times New Roman" panose="02020603050405020304" pitchFamily="18" charset="0"/>
              </a:rPr>
              <a:t>      所以</a:t>
            </a:r>
            <a:r>
              <a:rPr lang="zh-CN" altLang="en-US" sz="2400" dirty="0">
                <a:cs typeface="Times New Roman" panose="02020603050405020304" pitchFamily="18" charset="0"/>
              </a:rPr>
              <a:t>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噪声系数级联</a:t>
            </a:r>
            <a:endParaRPr lang="zh-CN" altLang="en-US" sz="4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29</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703"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a:extLst/>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smtClean="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）、电容（</a:t>
            </a:r>
            <a:r>
              <a:rPr lang="en-US" altLang="zh-CN" sz="2800" b="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）、电感（</a:t>
            </a:r>
            <a:r>
              <a:rPr lang="en-US" altLang="zh-CN" sz="2800" b="1" dirty="0" smtClean="0">
                <a:latin typeface="Times New Roman" panose="02020603050405020304" pitchFamily="18" charset="0"/>
                <a:cs typeface="Times New Roman" panose="02020603050405020304" pitchFamily="18" charset="0"/>
              </a:rPr>
              <a:t>H</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幅度：</a:t>
            </a:r>
            <a:r>
              <a:rPr lang="en-US" altLang="zh-CN" sz="2800" b="1" dirty="0" smtClean="0">
                <a:latin typeface="Times New Roman" panose="02020603050405020304" pitchFamily="18" charset="0"/>
                <a:cs typeface="Times New Roman" panose="02020603050405020304" pitchFamily="18" charset="0"/>
              </a:rPr>
              <a:t>V</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mV…….</a:t>
            </a:r>
          </a:p>
          <a:p>
            <a:r>
              <a:rPr lang="zh-CN" altLang="en-US" sz="2800" b="1" dirty="0" smtClean="0">
                <a:latin typeface="Times New Roman" panose="02020603050405020304" pitchFamily="18" charset="0"/>
                <a:cs typeface="Times New Roman" panose="02020603050405020304" pitchFamily="18" charset="0"/>
              </a:rPr>
              <a:t>频率（</a:t>
            </a:r>
            <a:r>
              <a:rPr lang="en-US" altLang="zh-CN" sz="2800" b="1" i="1" dirty="0" smtClean="0">
                <a:latin typeface="Times New Roman" panose="02020603050405020304" pitchFamily="18" charset="0"/>
                <a:cs typeface="Times New Roman" panose="02020603050405020304" pitchFamily="18" charset="0"/>
              </a:rPr>
              <a:t>f</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kHz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MHz</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GHz</a:t>
            </a:r>
            <a:r>
              <a:rPr lang="en-US" altLang="zh-CN" sz="2800" b="1" dirty="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rad/s</a:t>
            </a:r>
          </a:p>
          <a:p>
            <a:r>
              <a:rPr lang="zh-CN" altLang="en-US" sz="2800" b="1" dirty="0" smtClean="0">
                <a:latin typeface="Times New Roman" panose="02020603050405020304" pitchFamily="18" charset="0"/>
                <a:cs typeface="Times New Roman" panose="02020603050405020304" pitchFamily="18" charset="0"/>
              </a:rPr>
              <a:t>功率：</a:t>
            </a:r>
            <a:r>
              <a:rPr lang="en-US" altLang="zh-CN" sz="2800" b="1" dirty="0" smtClean="0">
                <a:latin typeface="Times New Roman" panose="02020603050405020304" pitchFamily="18" charset="0"/>
                <a:cs typeface="Times New Roman" panose="02020603050405020304" pitchFamily="18" charset="0"/>
              </a:rPr>
              <a:t>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mW</a:t>
            </a:r>
            <a:r>
              <a:rPr lang="en-US" altLang="zh-CN" sz="2800" b="1" dirty="0" smtClean="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en-US" altLang="zh-CN" sz="2800" b="1" dirty="0" smtClean="0">
                <a:latin typeface="Times New Roman" panose="02020603050405020304" pitchFamily="18" charset="0"/>
                <a:cs typeface="Times New Roman" panose="02020603050405020304" pitchFamily="18" charset="0"/>
              </a:rPr>
              <a:t>=10lg</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err="1" smtClean="0">
                <a:solidFill>
                  <a:srgbClr val="FF0000"/>
                </a:solidFill>
                <a:latin typeface="Times New Roman" panose="02020603050405020304" pitchFamily="18" charset="0"/>
                <a:cs typeface="Times New Roman" panose="02020603050405020304" pitchFamily="18" charset="0"/>
              </a:rPr>
              <a:t>mW</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温度：</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r>
              <a:rPr lang="zh-CN" altLang="en-US" sz="2800" b="1" dirty="0" smtClean="0">
                <a:latin typeface="Times New Roman" panose="02020603050405020304" pitchFamily="18" charset="0"/>
                <a:cs typeface="Times New Roman" panose="02020603050405020304" pitchFamily="18" charset="0"/>
              </a:rPr>
              <a:t>绝对温度：</a:t>
            </a:r>
            <a:r>
              <a:rPr lang="en-US" altLang="zh-CN" sz="2800" b="1" dirty="0" smtClean="0">
                <a:latin typeface="Times New Roman" panose="02020603050405020304" pitchFamily="18" charset="0"/>
                <a:cs typeface="Times New Roman" panose="02020603050405020304" pitchFamily="18" charset="0"/>
              </a:rPr>
              <a:t>K</a:t>
            </a:r>
            <a:r>
              <a:rPr lang="zh-CN" altLang="en-US" sz="2800" b="1"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p>
          <a:p>
            <a:r>
              <a:rPr lang="zh-CN" altLang="en-US" sz="2800" b="1" dirty="0" smtClean="0">
                <a:latin typeface="Times New Roman" panose="02020603050405020304" pitchFamily="18" charset="0"/>
                <a:cs typeface="Times New Roman" panose="02020603050405020304" pitchFamily="18" charset="0"/>
              </a:rPr>
              <a:t>增益：倍或</a:t>
            </a:r>
            <a:r>
              <a:rPr lang="en-US" altLang="zh-CN" sz="2800" b="1" dirty="0" smtClean="0">
                <a:latin typeface="Times New Roman" panose="02020603050405020304" pitchFamily="18" charset="0"/>
                <a:cs typeface="Times New Roman" panose="02020603050405020304" pitchFamily="18" charset="0"/>
              </a:rPr>
              <a:t>dB</a:t>
            </a:r>
          </a:p>
          <a:p>
            <a:r>
              <a:rPr lang="zh-CN" altLang="en-US" sz="2800" b="1" dirty="0" smtClean="0">
                <a:latin typeface="Times New Roman" panose="02020603050405020304" pitchFamily="18" charset="0"/>
                <a:cs typeface="Times New Roman" panose="02020603050405020304" pitchFamily="18" charset="0"/>
              </a:rPr>
              <a:t>其它：</a:t>
            </a:r>
            <a:r>
              <a:rPr lang="en-US" altLang="zh-CN" sz="2800" b="1" dirty="0" smtClean="0">
                <a:latin typeface="Times New Roman" panose="02020603050405020304" pitchFamily="18" charset="0"/>
                <a:cs typeface="Times New Roman" panose="02020603050405020304" pitchFamily="18" charset="0"/>
              </a:rPr>
              <a:t>Q</a:t>
            </a:r>
            <a:r>
              <a:rPr lang="zh-CN" altLang="en-US" sz="2800" b="1" dirty="0" smtClean="0">
                <a:latin typeface="Times New Roman" panose="02020603050405020304" pitchFamily="18" charset="0"/>
                <a:cs typeface="Times New Roman" panose="02020603050405020304" pitchFamily="18" charset="0"/>
              </a:rPr>
              <a:t>值，相位噪声（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smtClean="0"/>
              <a:t>=</a:t>
            </a:r>
            <a:r>
              <a:rPr lang="en-US" altLang="zh-CN" sz="2800" i="1" dirty="0" smtClean="0"/>
              <a:t>2</a:t>
            </a:r>
            <a:r>
              <a:rPr lang="el-GR" altLang="zh-CN" sz="2800" i="1" dirty="0" smtClean="0"/>
              <a:t>π</a:t>
            </a:r>
            <a:r>
              <a:rPr lang="en-US" altLang="zh-CN" sz="2800" i="1" dirty="0" smtClean="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09600" y="304800"/>
            <a:ext cx="8458200" cy="224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smtClean="0">
                <a:latin typeface="Times New Roman" panose="02020603050405020304" pitchFamily="18" charset="0"/>
                <a:ea typeface="+mn-ea"/>
                <a:cs typeface="Times New Roman" panose="02020603050405020304" pitchFamily="18" charset="0"/>
              </a:rPr>
              <a:t>例：</a:t>
            </a:r>
            <a:r>
              <a:rPr lang="zh-CN" altLang="zh-CN" sz="2800" b="1" dirty="0" smtClean="0">
                <a:latin typeface="Times New Roman" panose="02020603050405020304" pitchFamily="18" charset="0"/>
                <a:ea typeface="+mn-ea"/>
                <a:cs typeface="Times New Roman" panose="02020603050405020304" pitchFamily="18" charset="0"/>
              </a:rPr>
              <a:t>某</a:t>
            </a:r>
            <a:r>
              <a:rPr lang="zh-CN" altLang="zh-CN" sz="2800" b="1" dirty="0">
                <a:latin typeface="Times New Roman" panose="02020603050405020304" pitchFamily="18" charset="0"/>
                <a:ea typeface="+mn-ea"/>
                <a:cs typeface="Times New Roman" panose="02020603050405020304" pitchFamily="18" charset="0"/>
              </a:rPr>
              <a:t>接收机的结构框图如下图所示，若从接收天线进来的噪声输入功率</a:t>
            </a:r>
            <a:r>
              <a:rPr lang="zh-CN" altLang="zh-CN" sz="2800" b="1" dirty="0" smtClean="0">
                <a:latin typeface="Times New Roman" panose="02020603050405020304" pitchFamily="18" charset="0"/>
                <a:ea typeface="+mn-ea"/>
                <a:cs typeface="Times New Roman" panose="02020603050405020304" pitchFamily="18" charset="0"/>
              </a:rPr>
              <a:t>为</a:t>
            </a:r>
            <a:r>
              <a:rPr lang="en-US" altLang="zh-CN" sz="2800" b="1" dirty="0" smtClean="0">
                <a:latin typeface="Times New Roman" panose="02020603050405020304" pitchFamily="18" charset="0"/>
                <a:ea typeface="+mn-ea"/>
                <a:cs typeface="Times New Roman" panose="02020603050405020304" pitchFamily="18" charset="0"/>
              </a:rPr>
              <a:t>N</a:t>
            </a:r>
            <a:r>
              <a:rPr lang="en-US" altLang="zh-CN" sz="2800" b="1" baseline="-25000" dirty="0" smtClean="0">
                <a:latin typeface="Times New Roman" panose="02020603050405020304" pitchFamily="18" charset="0"/>
                <a:ea typeface="+mn-ea"/>
                <a:cs typeface="Times New Roman" panose="02020603050405020304" pitchFamily="18" charset="0"/>
              </a:rPr>
              <a:t>i</a:t>
            </a:r>
            <a:r>
              <a:rPr lang="en-US" altLang="zh-CN" sz="2800" b="1" dirty="0" smtClean="0">
                <a:latin typeface="Times New Roman" panose="02020603050405020304" pitchFamily="18" charset="0"/>
                <a:ea typeface="+mn-ea"/>
                <a:cs typeface="Times New Roman" panose="02020603050405020304" pitchFamily="18" charset="0"/>
              </a:rPr>
              <a:t>=</a:t>
            </a:r>
            <a:r>
              <a:rPr lang="en-US" altLang="zh-CN" sz="2800" b="1" dirty="0" err="1" smtClean="0">
                <a:latin typeface="Times New Roman" panose="02020603050405020304" pitchFamily="18" charset="0"/>
                <a:ea typeface="+mn-ea"/>
                <a:cs typeface="Times New Roman" panose="02020603050405020304" pitchFamily="18" charset="0"/>
              </a:rPr>
              <a:t>kT</a:t>
            </a:r>
            <a:r>
              <a:rPr lang="en-US" altLang="zh-CN" sz="2800" b="1" baseline="-25000" dirty="0" err="1" smtClean="0">
                <a:latin typeface="Times New Roman" panose="02020603050405020304" pitchFamily="18" charset="0"/>
                <a:ea typeface="+mn-ea"/>
                <a:cs typeface="Times New Roman" panose="02020603050405020304" pitchFamily="18" charset="0"/>
              </a:rPr>
              <a:t>a</a:t>
            </a:r>
            <a:r>
              <a:rPr lang="en-US" altLang="zh-CN" sz="2800" b="1" dirty="0" err="1" smtClean="0">
                <a:latin typeface="Times New Roman" panose="02020603050405020304" pitchFamily="18" charset="0"/>
                <a:ea typeface="+mn-ea"/>
                <a:cs typeface="Times New Roman" panose="02020603050405020304" pitchFamily="18" charset="0"/>
              </a:rPr>
              <a:t>B</a:t>
            </a:r>
            <a:r>
              <a:rPr lang="zh-CN" altLang="en-US" sz="2800" b="1" dirty="0" smtClean="0">
                <a:latin typeface="Times New Roman" panose="02020603050405020304" pitchFamily="18" charset="0"/>
                <a:ea typeface="+mn-ea"/>
                <a:cs typeface="Times New Roman" panose="02020603050405020304" pitchFamily="18" charset="0"/>
              </a:rPr>
              <a:t>，其中</a:t>
            </a:r>
            <a:r>
              <a:rPr lang="en-US" altLang="zh-CN" sz="2800" b="1" dirty="0" smtClean="0">
                <a:latin typeface="Times New Roman" panose="02020603050405020304" pitchFamily="18" charset="0"/>
                <a:ea typeface="+mn-ea"/>
                <a:cs typeface="Times New Roman" panose="02020603050405020304" pitchFamily="18" charset="0"/>
              </a:rPr>
              <a:t>T</a:t>
            </a:r>
            <a:r>
              <a:rPr lang="en-US" altLang="zh-CN" sz="2800" b="1" baseline="-25000" dirty="0" smtClean="0">
                <a:latin typeface="Times New Roman" panose="02020603050405020304" pitchFamily="18" charset="0"/>
                <a:ea typeface="+mn-ea"/>
                <a:cs typeface="Times New Roman" panose="02020603050405020304" pitchFamily="18" charset="0"/>
              </a:rPr>
              <a:t>a</a:t>
            </a:r>
            <a:r>
              <a:rPr lang="en-US" altLang="zh-CN" sz="2800" b="1" dirty="0" smtClean="0">
                <a:latin typeface="Times New Roman" panose="02020603050405020304" pitchFamily="18" charset="0"/>
                <a:ea typeface="+mn-ea"/>
                <a:cs typeface="Times New Roman" panose="02020603050405020304" pitchFamily="18" charset="0"/>
              </a:rPr>
              <a:t>=15K</a:t>
            </a:r>
            <a:r>
              <a:rPr lang="zh-CN" altLang="en-US" sz="2800" b="1" dirty="0" smtClean="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a:t>
            </a:r>
            <a:r>
              <a:rPr lang="zh-CN" altLang="zh-CN" sz="2800" b="1" dirty="0" smtClean="0">
                <a:latin typeface="Times New Roman" panose="02020603050405020304" pitchFamily="18" charset="0"/>
                <a:ea typeface="+mn-ea"/>
                <a:cs typeface="Times New Roman" panose="02020603050405020304" pitchFamily="18" charset="0"/>
              </a:rPr>
              <a:t>K</a:t>
            </a:r>
            <a:r>
              <a:rPr lang="zh-CN" altLang="en-US"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a:t>
            </a:r>
            <a:r>
              <a:rPr lang="zh-CN" altLang="zh-CN" sz="2800" b="1" dirty="0" smtClean="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=-1dB=0.79</a:t>
            </a:r>
            <a:endParaRPr lang="zh-CN" altLang="en-US" sz="2400" b="1"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G</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=L</a:t>
            </a:r>
            <a:r>
              <a:rPr lang="en-US" altLang="zh-CN" sz="2400" b="1" i="1" baseline="-25000"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3</a:t>
            </a:r>
            <a:r>
              <a:rPr lang="en-US" altLang="zh-CN" sz="2400" b="1" i="1" dirty="0" smtClean="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40"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a:t>
            </a:r>
            <a:r>
              <a:rPr lang="zh-CN" altLang="zh-CN" sz="2800" b="1" dirty="0" smtClean="0"/>
              <a:t>为</a:t>
            </a:r>
            <a:endParaRPr lang="zh-CN" altLang="zh-CN" sz="2800" b="1" dirty="0"/>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=(1.8-1) </a:t>
            </a:r>
            <a:r>
              <a:rPr lang="en-US" altLang="zh-CN" sz="2400" b="1" dirty="0" smtClean="0">
                <a:latin typeface="Times New Roman" panose="02020603050405020304" pitchFamily="18" charset="0"/>
                <a:cs typeface="Times New Roman" panose="02020603050405020304" pitchFamily="18" charset="0"/>
              </a:rPr>
              <a:t>×290=232K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N</a:t>
            </a:r>
            <a:r>
              <a:rPr lang="en-US" altLang="zh-CN" sz="2400" b="1" baseline="-25000" dirty="0" smtClean="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=k(</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a</a:t>
            </a:r>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)BG=1.38</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×(15+232) ×10</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6</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=1.35</a:t>
            </a: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-13</a:t>
            </a:r>
            <a:r>
              <a:rPr lang="en-US" altLang="zh-CN" sz="2400" b="1" dirty="0" smtClean="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41"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391277" y="285463"/>
            <a:ext cx="85241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ts val="3600"/>
              </a:lnSpc>
            </a:pPr>
            <a:r>
              <a:rPr lang="zh-CN" altLang="en-US" sz="2400" b="1" dirty="0" smtClean="0">
                <a:solidFill>
                  <a:srgbClr val="0000FF"/>
                </a:solidFill>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某</a:t>
            </a:r>
            <a:r>
              <a:rPr lang="zh-CN" altLang="zh-CN" sz="2400" b="1" dirty="0">
                <a:latin typeface="Times New Roman" panose="02020603050405020304" pitchFamily="18" charset="0"/>
                <a:ea typeface="+mn-ea"/>
                <a:cs typeface="Times New Roman" panose="02020603050405020304" pitchFamily="18" charset="0"/>
              </a:rPr>
              <a:t>接收机前端两级的增益，噪声系数如下图所示</a:t>
            </a:r>
            <a:r>
              <a:rPr lang="zh-CN" altLang="zh-CN" sz="2400" b="1" dirty="0" smtClean="0">
                <a:latin typeface="Times New Roman" panose="02020603050405020304" pitchFamily="18" charset="0"/>
                <a:ea typeface="+mn-ea"/>
                <a:cs typeface="Times New Roman" panose="02020603050405020304" pitchFamily="18" charset="0"/>
              </a:rPr>
              <a:t>，</a:t>
            </a:r>
            <a:r>
              <a:rPr lang="zh-CN" altLang="en-US" sz="2400" b="1" dirty="0" smtClean="0">
                <a:latin typeface="Times New Roman" panose="02020603050405020304" pitchFamily="18" charset="0"/>
                <a:ea typeface="+mn-ea"/>
                <a:cs typeface="Times New Roman" panose="02020603050405020304" pitchFamily="18" charset="0"/>
              </a:rPr>
              <a:t>带宽为</a:t>
            </a:r>
            <a:r>
              <a:rPr lang="en-US" altLang="zh-CN" sz="2400" b="1" dirty="0" smtClean="0">
                <a:latin typeface="Times New Roman" panose="02020603050405020304" pitchFamily="18" charset="0"/>
                <a:ea typeface="+mn-ea"/>
                <a:cs typeface="Times New Roman" panose="02020603050405020304" pitchFamily="18" charset="0"/>
              </a:rPr>
              <a:t>B=30kHz</a:t>
            </a:r>
            <a:r>
              <a:rPr lang="zh-CN" altLang="en-US" sz="2400" b="1" dirty="0" smtClean="0">
                <a:latin typeface="Times New Roman" panose="02020603050405020304" pitchFamily="18" charset="0"/>
                <a:ea typeface="+mn-ea"/>
                <a:cs typeface="Times New Roman" panose="02020603050405020304" pitchFamily="18" charset="0"/>
              </a:rPr>
              <a:t>。某天线等效噪声温度</a:t>
            </a:r>
            <a:r>
              <a:rPr lang="en-US" altLang="zh-CN" sz="2400" b="1" dirty="0" smtClean="0">
                <a:latin typeface="Times New Roman" panose="02020603050405020304" pitchFamily="18" charset="0"/>
                <a:ea typeface="+mn-ea"/>
                <a:cs typeface="Times New Roman" panose="02020603050405020304" pitchFamily="18" charset="0"/>
              </a:rPr>
              <a:t>T</a:t>
            </a:r>
            <a:r>
              <a:rPr lang="en-US" altLang="zh-CN" sz="2400" b="1" baseline="-25000" dirty="0" smtClean="0">
                <a:latin typeface="Times New Roman" panose="02020603050405020304" pitchFamily="18" charset="0"/>
                <a:ea typeface="+mn-ea"/>
                <a:cs typeface="Times New Roman" panose="02020603050405020304" pitchFamily="18" charset="0"/>
              </a:rPr>
              <a:t>A</a:t>
            </a:r>
            <a:r>
              <a:rPr lang="en-US" altLang="zh-CN" sz="2400" b="1" dirty="0" smtClean="0">
                <a:latin typeface="Times New Roman" panose="02020603050405020304" pitchFamily="18" charset="0"/>
                <a:ea typeface="+mn-ea"/>
                <a:cs typeface="Times New Roman" panose="02020603050405020304" pitchFamily="18" charset="0"/>
              </a:rPr>
              <a:t>=250K</a:t>
            </a:r>
            <a:r>
              <a:rPr lang="zh-CN" altLang="en-US" sz="2400" b="1" dirty="0" smtClean="0">
                <a:latin typeface="Times New Roman" panose="02020603050405020304" pitchFamily="18" charset="0"/>
                <a:ea typeface="+mn-ea"/>
                <a:cs typeface="Times New Roman" panose="02020603050405020304" pitchFamily="18" charset="0"/>
              </a:rPr>
              <a:t>。为获得输出信噪比</a:t>
            </a:r>
            <a:r>
              <a:rPr lang="en-US" altLang="zh-CN" sz="2400" b="1" dirty="0" smtClean="0">
                <a:latin typeface="Times New Roman" panose="02020603050405020304" pitchFamily="18" charset="0"/>
                <a:ea typeface="+mn-ea"/>
                <a:cs typeface="Times New Roman" panose="02020603050405020304" pitchFamily="18" charset="0"/>
              </a:rPr>
              <a:t>(SNR)</a:t>
            </a:r>
            <a:r>
              <a:rPr lang="en-US" altLang="zh-CN" sz="2400" b="1" baseline="-25000" dirty="0" err="1" smtClean="0">
                <a:latin typeface="Times New Roman" panose="02020603050405020304" pitchFamily="18" charset="0"/>
                <a:ea typeface="+mn-ea"/>
                <a:cs typeface="Times New Roman" panose="02020603050405020304" pitchFamily="18" charset="0"/>
              </a:rPr>
              <a:t>o,min</a:t>
            </a:r>
            <a:r>
              <a:rPr lang="en-US" altLang="zh-CN" sz="2400" b="1" dirty="0" smtClean="0">
                <a:latin typeface="Times New Roman" panose="02020603050405020304" pitchFamily="18" charset="0"/>
                <a:ea typeface="+mn-ea"/>
                <a:cs typeface="Times New Roman" panose="02020603050405020304" pitchFamily="18" charset="0"/>
              </a:rPr>
              <a:t>=20dB</a:t>
            </a:r>
            <a:r>
              <a:rPr lang="zh-CN" altLang="en-US" sz="2400" b="1" dirty="0" smtClean="0">
                <a:latin typeface="Times New Roman" panose="02020603050405020304" pitchFamily="18" charset="0"/>
                <a:ea typeface="+mn-ea"/>
                <a:cs typeface="Times New Roman" panose="02020603050405020304" pitchFamily="18" charset="0"/>
              </a:rPr>
              <a:t>，求接收机的最小输入电平</a:t>
            </a:r>
            <a:r>
              <a:rPr lang="en-US" altLang="zh-CN" sz="2400" b="1" dirty="0" err="1" smtClean="0">
                <a:latin typeface="Times New Roman" panose="02020603050405020304" pitchFamily="18" charset="0"/>
                <a:ea typeface="+mn-ea"/>
                <a:cs typeface="Times New Roman" panose="02020603050405020304" pitchFamily="18" charset="0"/>
              </a:rPr>
              <a:t>P</a:t>
            </a:r>
            <a:r>
              <a:rPr lang="en-US" altLang="zh-CN" sz="2400" b="1" baseline="-25000" dirty="0" err="1" smtClean="0">
                <a:latin typeface="Times New Roman" panose="02020603050405020304" pitchFamily="18" charset="0"/>
                <a:ea typeface="+mn-ea"/>
                <a:cs typeface="Times New Roman" panose="02020603050405020304" pitchFamily="18" charset="0"/>
              </a:rPr>
              <a:t>in,min</a:t>
            </a:r>
            <a:r>
              <a:rPr lang="zh-CN" altLang="en-US" sz="2400" b="1" dirty="0" smtClean="0">
                <a:latin typeface="Times New Roman" panose="02020603050405020304" pitchFamily="18" charset="0"/>
                <a:ea typeface="+mn-ea"/>
                <a:cs typeface="Times New Roman" panose="02020603050405020304" pitchFamily="18" charset="0"/>
              </a:rPr>
              <a:t>为多少？</a:t>
            </a:r>
            <a:endParaRPr lang="zh-CN" altLang="zh-CN" sz="2400" b="1" dirty="0">
              <a:latin typeface="Times New Roman" panose="02020603050405020304" pitchFamily="18" charset="0"/>
              <a:ea typeface="+mn-ea"/>
              <a:cs typeface="Times New Roman" panose="02020603050405020304" pitchFamily="18" charset="0"/>
            </a:endParaRPr>
          </a:p>
        </p:txBody>
      </p:sp>
      <p:pic>
        <p:nvPicPr>
          <p:cNvPr id="573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94663"/>
            <a:ext cx="669766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Rectangle 21"/>
          <p:cNvSpPr>
            <a:spLocks noChangeArrowheads="1"/>
          </p:cNvSpPr>
          <p:nvPr/>
        </p:nvSpPr>
        <p:spPr bwMode="auto">
          <a:xfrm>
            <a:off x="609600" y="367652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solidFill>
                  <a:srgbClr val="0000FF"/>
                </a:solidFill>
                <a:latin typeface="楷体_GB2312" pitchFamily="1" charset="-122"/>
              </a:rPr>
              <a:t>解：</a:t>
            </a:r>
            <a:r>
              <a:rPr lang="zh-CN" altLang="zh-CN" sz="2400" b="1" dirty="0">
                <a:latin typeface="楷体_GB2312" pitchFamily="1" charset="-122"/>
              </a:rPr>
              <a:t>将增益、噪声系数的dB值换成线性值为</a:t>
            </a:r>
          </a:p>
        </p:txBody>
      </p:sp>
      <p:sp>
        <p:nvSpPr>
          <p:cNvPr id="2" name="文本框 1"/>
          <p:cNvSpPr txBox="1"/>
          <p:nvPr/>
        </p:nvSpPr>
        <p:spPr>
          <a:xfrm>
            <a:off x="1219200" y="4241869"/>
            <a:ext cx="7391400"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G</a:t>
            </a:r>
            <a:r>
              <a:rPr lang="en-US" altLang="zh-CN" sz="2400" baseline="-25000" dirty="0" smtClean="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=10dB    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NF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=2dB       F</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=1.58</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NF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=4dB      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=2.51</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3000" y="5096312"/>
            <a:ext cx="3733800" cy="461665"/>
          </a:xfrm>
          <a:prstGeom prst="rect">
            <a:avLst/>
          </a:prstGeom>
          <a:noFill/>
        </p:spPr>
        <p:txBody>
          <a:bodyPr wrap="square" rtlCol="0">
            <a:spAutoFit/>
          </a:bodyPr>
          <a:lstStyle/>
          <a:p>
            <a:r>
              <a:rPr lang="zh-CN" altLang="en-US" sz="2400" b="1" dirty="0">
                <a:latin typeface="楷体_GB2312" pitchFamily="1" charset="-122"/>
              </a:rPr>
              <a:t>接收机的噪声系数</a:t>
            </a:r>
            <a:r>
              <a:rPr lang="en-US" altLang="zh-CN" sz="2400" b="1" dirty="0">
                <a:latin typeface="楷体_GB2312" pitchFamily="1" charset="-122"/>
              </a:rPr>
              <a:t>F</a:t>
            </a:r>
            <a:endParaRPr lang="zh-CN" altLang="en-US" sz="2400" b="1" dirty="0">
              <a:latin typeface="楷体_GB2312" pitchFamily="1" charset="-122"/>
            </a:endParaRPr>
          </a:p>
        </p:txBody>
      </p:sp>
      <mc:AlternateContent xmlns:mc="http://schemas.openxmlformats.org/markup-compatibility/2006" xmlns:a14="http://schemas.microsoft.com/office/drawing/2010/main">
        <mc:Choice Requires="a14">
          <p:sp>
            <p:nvSpPr>
              <p:cNvPr id="4" name="文本框 3"/>
              <p:cNvSpPr txBox="1"/>
              <p:nvPr/>
            </p:nvSpPr>
            <p:spPr>
              <a:xfrm>
                <a:off x="2329238" y="5610731"/>
                <a:ext cx="4648200" cy="1190519"/>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den>
                    </m:f>
                  </m:oMath>
                </a14:m>
                <a:r>
                  <a:rPr lang="en-US" altLang="zh-CN" sz="2400" dirty="0" smtClean="0"/>
                  <a:t>……</a:t>
                </a:r>
                <a:endParaRPr lang="en-US" altLang="zh-CN" sz="2400" dirty="0"/>
              </a:p>
              <a:p>
                <a:r>
                  <a:rPr lang="en-US" altLang="zh-CN" sz="2400" dirty="0" smtClean="0"/>
                  <a:t>    =1.58+</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2.51</m:t>
                        </m:r>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oMath>
                </a14:m>
                <a:r>
                  <a:rPr lang="en-US" altLang="zh-CN" sz="2400" dirty="0" smtClean="0"/>
                  <a:t>=1.73</a:t>
                </a:r>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9238" y="5610731"/>
                <a:ext cx="4648200" cy="1190519"/>
              </a:xfrm>
              <a:prstGeom prst="rect">
                <a:avLst/>
              </a:prstGeom>
              <a:blipFill rotWithShape="0">
                <a:blip r:embed="rId3"/>
                <a:stretch>
                  <a:fillRect b="-3571"/>
                </a:stretch>
              </a:blipFill>
            </p:spPr>
            <p:txBody>
              <a:bodyPr/>
              <a:lstStyle/>
              <a:p>
                <a:r>
                  <a:rPr lang="zh-CN" altLang="en-US">
                    <a:noFill/>
                  </a:rPr>
                  <a:t> </a:t>
                </a:r>
              </a:p>
            </p:txBody>
          </p:sp>
        </mc:Fallback>
      </mc:AlternateContent>
      <p:sp>
        <p:nvSpPr>
          <p:cNvPr id="5" name="文本框 4"/>
          <p:cNvSpPr txBox="1"/>
          <p:nvPr/>
        </p:nvSpPr>
        <p:spPr>
          <a:xfrm>
            <a:off x="6477000" y="5867400"/>
            <a:ext cx="16764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NF=2.38dB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1563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500856" y="519906"/>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等效</a:t>
            </a:r>
            <a:r>
              <a:rPr lang="zh-CN" altLang="zh-CN" sz="2800" b="1" dirty="0" smtClean="0"/>
              <a:t>噪声温度</a:t>
            </a:r>
            <a:endParaRPr lang="zh-CN" altLang="zh-CN" sz="2800" b="1" dirty="0"/>
          </a:p>
        </p:txBody>
      </p:sp>
      <p:sp>
        <p:nvSpPr>
          <p:cNvPr id="58378" name="Rectangle 10"/>
          <p:cNvSpPr>
            <a:spLocks noChangeArrowheads="1"/>
          </p:cNvSpPr>
          <p:nvPr/>
        </p:nvSpPr>
        <p:spPr bwMode="auto">
          <a:xfrm>
            <a:off x="562524" y="375994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接收机最低输入电平</a:t>
            </a:r>
          </a:p>
        </p:txBody>
      </p:sp>
      <p:sp>
        <p:nvSpPr>
          <p:cNvPr id="58379" name="Rectangle 11"/>
          <p:cNvSpPr>
            <a:spLocks noChangeArrowheads="1"/>
          </p:cNvSpPr>
          <p:nvPr/>
        </p:nvSpPr>
        <p:spPr bwMode="auto">
          <a:xfrm>
            <a:off x="533400" y="168354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基底噪声为</a:t>
            </a:r>
          </a:p>
        </p:txBody>
      </p:sp>
      <p:sp>
        <p:nvSpPr>
          <p:cNvPr id="3" name="文本框 2"/>
          <p:cNvSpPr txBox="1"/>
          <p:nvPr/>
        </p:nvSpPr>
        <p:spPr>
          <a:xfrm>
            <a:off x="1956106" y="1141561"/>
            <a:ext cx="4456112" cy="461665"/>
          </a:xfrm>
          <a:prstGeom prst="rect">
            <a:avLst/>
          </a:prstGeom>
          <a:noFill/>
        </p:spPr>
        <p:txBody>
          <a:bodyPr wrap="square" rtlCol="0">
            <a:spAutoFit/>
          </a:bodyPr>
          <a:lstStyle/>
          <a:p>
            <a:r>
              <a:rPr lang="en-US" altLang="zh-CN" sz="2400" b="1" dirty="0" err="1" smtClean="0">
                <a:latin typeface="Times New Roman" panose="02020603050405020304" pitchFamily="18" charset="0"/>
                <a:cs typeface="Times New Roman" panose="02020603050405020304" pitchFamily="18" charset="0"/>
              </a:rPr>
              <a:t>T</a:t>
            </a:r>
            <a:r>
              <a:rPr lang="en-US" altLang="zh-CN" sz="2400" b="1" baseline="-25000" dirty="0" err="1" smtClean="0">
                <a:latin typeface="Times New Roman" panose="02020603050405020304" pitchFamily="18" charset="0"/>
                <a:cs typeface="Times New Roman" panose="02020603050405020304" pitchFamily="18" charset="0"/>
              </a:rPr>
              <a:t>e</a:t>
            </a:r>
            <a:r>
              <a:rPr lang="en-US" altLang="zh-CN" sz="2400" b="1" dirty="0" smtClean="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smtClean="0">
                <a:latin typeface="Times New Roman" panose="02020603050405020304" pitchFamily="18" charset="0"/>
                <a:cs typeface="Times New Roman" panose="02020603050405020304" pitchFamily="18" charset="0"/>
              </a:rPr>
              <a:t>=211.9K</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05000" y="2247752"/>
            <a:ext cx="6781800" cy="1434047"/>
          </a:xfrm>
          <a:prstGeom prst="rect">
            <a:avLst/>
          </a:prstGeom>
          <a:noFill/>
        </p:spPr>
        <p:txBody>
          <a:bodyPr wrap="square" rtlCol="0">
            <a:spAutoFit/>
          </a:bodyPr>
          <a:lstStyle/>
          <a:p>
            <a:pPr>
              <a:lnSpc>
                <a:spcPts val="3600"/>
              </a:lnSpc>
            </a:pPr>
            <a:r>
              <a:rPr lang="en-US" altLang="zh-CN" sz="2400" dirty="0" smtClean="0">
                <a:latin typeface="Times New Roman" panose="02020603050405020304" pitchFamily="18" charset="0"/>
                <a:cs typeface="Times New Roman" panose="02020603050405020304" pitchFamily="18" charset="0"/>
              </a:rPr>
              <a:t>F</a:t>
            </a:r>
            <a:r>
              <a:rPr lang="en-US" altLang="zh-CN" sz="2400" baseline="-25000"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=10lgk(</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A</a:t>
            </a:r>
            <a:r>
              <a:rPr lang="en-US" altLang="zh-CN" sz="2400" dirty="0" err="1" smtClean="0">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)+10lgB</a:t>
            </a:r>
          </a:p>
          <a:p>
            <a:pPr>
              <a:lnSpc>
                <a:spcPts val="36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10lg[1.38×10</a:t>
            </a:r>
            <a:r>
              <a:rPr lang="en-US" altLang="zh-CN" sz="2400" baseline="30000" dirty="0" smtClean="0">
                <a:latin typeface="Times New Roman" panose="02020603050405020304" pitchFamily="18" charset="0"/>
                <a:cs typeface="Times New Roman" panose="02020603050405020304" pitchFamily="18" charset="0"/>
              </a:rPr>
              <a:t>-23</a:t>
            </a:r>
            <a:r>
              <a:rPr lang="en-US" altLang="zh-CN" sz="2400" dirty="0" smtClean="0">
                <a:latin typeface="Times New Roman" panose="02020603050405020304" pitchFamily="18" charset="0"/>
                <a:cs typeface="Times New Roman" panose="02020603050405020304" pitchFamily="18" charset="0"/>
              </a:rPr>
              <a:t>×(250+211.9)]+10lg30000</a:t>
            </a:r>
          </a:p>
          <a:p>
            <a:pPr>
              <a:lnSpc>
                <a:spcPts val="3600"/>
              </a:lnSpc>
            </a:pPr>
            <a:r>
              <a:rPr lang="en-US" altLang="zh-CN" sz="2400" dirty="0" smtClean="0">
                <a:latin typeface="Times New Roman" panose="02020603050405020304" pitchFamily="18" charset="0"/>
                <a:cs typeface="Times New Roman" panose="02020603050405020304" pitchFamily="18" charset="0"/>
              </a:rPr>
              <a:t>   =-157.1dBW=-127.1dBm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62000" y="4326325"/>
            <a:ext cx="8610600" cy="506998"/>
          </a:xfrm>
          <a:prstGeom prst="rect">
            <a:avLst/>
          </a:prstGeom>
          <a:noFill/>
        </p:spPr>
        <p:txBody>
          <a:bodyPr wrap="square" rtlCol="0">
            <a:spAutoFit/>
          </a:bodyPr>
          <a:lstStyle/>
          <a:p>
            <a:pPr>
              <a:lnSpc>
                <a:spcPts val="3600"/>
              </a:lnSpc>
            </a:pPr>
            <a:r>
              <a:rPr lang="en-US" altLang="zh-CN" sz="2400" i="1"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in,min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SNR</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o,min</a:t>
            </a:r>
            <a:r>
              <a:rPr lang="en-US" altLang="zh-CN" sz="2400" dirty="0">
                <a:latin typeface="Times New Roman" panose="02020603050405020304" pitchFamily="18" charset="0"/>
                <a:cs typeface="Times New Roman" panose="02020603050405020304" pitchFamily="18" charset="0"/>
              </a:rPr>
              <a:t>=-127.1+20=-107.1dBm=1.9×10</a:t>
            </a:r>
            <a:r>
              <a:rPr lang="en-US" altLang="zh-CN" sz="2400" baseline="30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mW</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8214"/>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smtClean="0">
                <a:latin typeface="Times New Roman" panose="02020603050405020304" pitchFamily="18" charset="0"/>
                <a:cs typeface="Times New Roman" panose="02020603050405020304" pitchFamily="18" charset="0"/>
              </a:rPr>
              <a:t>通过幂级数推导出非线性的一些表现（单音输出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 等、双音输出</a:t>
            </a:r>
            <a:r>
              <a:rPr lang="en-US" altLang="zh-CN" b="1" dirty="0" smtClean="0">
                <a:latin typeface="Times New Roman" panose="02020603050405020304" pitchFamily="18" charset="0"/>
                <a:cs typeface="Times New Roman" panose="02020603050405020304" pitchFamily="18" charset="0"/>
              </a:rPr>
              <a:t>DC</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smtClean="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，交叉调制</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a:t>
            </a:r>
            <a:r>
              <a:rPr lang="zh-CN" altLang="en-US" b="1" dirty="0" smtClean="0">
                <a:latin typeface="Times New Roman" panose="02020603050405020304" pitchFamily="18" charset="0"/>
                <a:cs typeface="Times New Roman" panose="02020603050405020304" pitchFamily="18" charset="0"/>
              </a:rPr>
              <a:t>阶交调输出与交叉点关系</a:t>
            </a:r>
            <a:endParaRPr lang="en-US" altLang="zh-CN" b="1" dirty="0" smtClean="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smtClean="0">
              <a:latin typeface="Times New Roman" panose="02020603050405020304" pitchFamily="18" charset="0"/>
              <a:cs typeface="Times New Roman" panose="02020603050405020304" pitchFamily="18" charset="0"/>
            </a:endParaRPr>
          </a:p>
          <a:p>
            <a:pPr algn="just">
              <a:lnSpc>
                <a:spcPts val="4400"/>
              </a:lnSpc>
            </a:pPr>
            <a:r>
              <a:rPr lang="zh-CN" altLang="en-US" b="1" dirty="0" smtClean="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34</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28"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a:ex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ea typeface="+mn-ea"/>
                <a:cs typeface="Times New Roman" panose="02020603050405020304" pitchFamily="18" charset="0"/>
              </a:rPr>
              <a:t>例：</a:t>
            </a:r>
            <a:r>
              <a:rPr lang="zh-CN" altLang="zh-CN" sz="2400" b="1" dirty="0" smtClean="0">
                <a:latin typeface="Times New Roman" panose="02020603050405020304" pitchFamily="18" charset="0"/>
                <a:ea typeface="+mn-ea"/>
                <a:cs typeface="Times New Roman" panose="02020603050405020304" pitchFamily="18" charset="0"/>
              </a:rPr>
              <a:t>用</a:t>
            </a:r>
            <a:r>
              <a:rPr lang="zh-CN" altLang="zh-CN" sz="2400" b="1" dirty="0">
                <a:latin typeface="Times New Roman" panose="02020603050405020304" pitchFamily="18" charset="0"/>
                <a:ea typeface="+mn-ea"/>
                <a:cs typeface="Times New Roman" panose="02020603050405020304" pitchFamily="18" charset="0"/>
              </a:rPr>
              <a:t>频谱仪</a:t>
            </a:r>
            <a:r>
              <a:rPr lang="zh-CN" altLang="zh-CN" sz="2400" b="1" dirty="0" smtClean="0">
                <a:latin typeface="Times New Roman" panose="02020603050405020304" pitchFamily="18" charset="0"/>
                <a:ea typeface="+mn-ea"/>
                <a:cs typeface="Times New Roman" panose="02020603050405020304" pitchFamily="18" charset="0"/>
              </a:rPr>
              <a:t>实测</a:t>
            </a:r>
            <a:r>
              <a:rPr lang="zh-CN" altLang="zh-CN" sz="2400" b="1" dirty="0">
                <a:latin typeface="Times New Roman" panose="02020603050405020304" pitchFamily="18" charset="0"/>
                <a:ea typeface="+mn-ea"/>
                <a:cs typeface="Times New Roman" panose="02020603050405020304" pitchFamily="18" charset="0"/>
              </a:rPr>
              <a:t>放大器</a:t>
            </a:r>
            <a:r>
              <a:rPr lang="en-US" altLang="zh-CN" sz="2400" b="1" dirty="0" smtClean="0">
                <a:latin typeface="Times New Roman" panose="02020603050405020304" pitchFamily="18" charset="0"/>
                <a:ea typeface="+mn-ea"/>
                <a:cs typeface="Times New Roman" panose="02020603050405020304" pitchFamily="18" charset="0"/>
              </a:rPr>
              <a:t>SGA-4563</a:t>
            </a:r>
            <a:r>
              <a:rPr lang="zh-CN" altLang="zh-CN" sz="2400" b="1" dirty="0" smtClean="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a:t>
            </a:r>
            <a:r>
              <a:rPr lang="zh-CN" altLang="zh-CN" sz="2400" b="1" dirty="0" smtClean="0">
                <a:latin typeface="Times New Roman" panose="02020603050405020304" pitchFamily="18" charset="0"/>
                <a:ea typeface="+mn-ea"/>
                <a:cs typeface="Times New Roman" panose="02020603050405020304" pitchFamily="18" charset="0"/>
              </a:rPr>
              <a:t>输出</a:t>
            </a:r>
            <a:r>
              <a:rPr lang="en-US" altLang="zh-CN" sz="2400" b="1" dirty="0" smtClean="0">
                <a:latin typeface="Times New Roman" panose="02020603050405020304" pitchFamily="18" charset="0"/>
                <a:ea typeface="+mn-ea"/>
                <a:cs typeface="Times New Roman" panose="02020603050405020304" pitchFamily="18" charset="0"/>
              </a:rPr>
              <a:t>P</a:t>
            </a:r>
            <a:r>
              <a:rPr lang="en-US" altLang="zh-CN" sz="2400" b="1" baseline="-25000" dirty="0" smtClean="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smtClean="0">
                <a:latin typeface="Times New Roman" panose="02020603050405020304" pitchFamily="18" charset="0"/>
                <a:cs typeface="Times New Roman" panose="02020603050405020304" pitchFamily="18" charset="0"/>
              </a:rPr>
              <a:t>解：</a:t>
            </a:r>
            <a:r>
              <a:rPr lang="en-US" altLang="zh-CN" sz="2400" b="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=0.5*[3P(</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a:t>
            </a:r>
            <a:r>
              <a:rPr lang="el-GR" altLang="zh-CN" sz="2400" b="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=0.5*[10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a:t>
            </a:r>
            <a:r>
              <a:rPr lang="zh-CN" altLang="en-US" sz="4000" dirty="0" smtClean="0">
                <a:latin typeface="微软雅黑" panose="020B0503020204020204" pitchFamily="34" charset="-122"/>
                <a:ea typeface="微软雅黑" panose="020B0503020204020204" pitchFamily="34" charset="-122"/>
              </a:rPr>
              <a:t>章 混频器</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smtClean="0">
                <a:latin typeface="Times New Roman" panose="02020603050405020304" pitchFamily="18" charset="0"/>
                <a:cs typeface="Times New Roman" panose="02020603050405020304" pitchFamily="18" charset="0"/>
              </a:rPr>
              <a:t>会规划收发信机中混频器的本振的频率范围；</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镜频干扰对系统的影响，镜频信号如何计算？</a:t>
            </a:r>
            <a:endParaRPr lang="en-US" altLang="zh-CN" b="1" dirty="0" smtClean="0">
              <a:latin typeface="Times New Roman" panose="02020603050405020304" pitchFamily="18" charset="0"/>
              <a:cs typeface="Times New Roman" panose="02020603050405020304" pitchFamily="18" charset="0"/>
            </a:endParaRPr>
          </a:p>
          <a:p>
            <a:pPr>
              <a:lnSpc>
                <a:spcPts val="5000"/>
              </a:lnSpc>
            </a:pPr>
            <a:r>
              <a:rPr lang="zh-CN" altLang="en-US" b="1" dirty="0" smtClean="0">
                <a:latin typeface="Times New Roman" panose="02020603050405020304" pitchFamily="18" charset="0"/>
                <a:cs typeface="Times New Roman" panose="02020603050405020304" pitchFamily="18" charset="0"/>
              </a:rPr>
              <a:t>混频器的干扰（镜频干扰、交叉调制、互相调制干扰、本振与射频的组合频率干扰）；</a:t>
            </a:r>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36</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smtClean="0">
                <a:cs typeface="Times New Roman" panose="02020603050405020304" pitchFamily="18" charset="0"/>
              </a:rPr>
              <a:t>（</a:t>
            </a: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pic>
        <p:nvPicPr>
          <p:cNvPr id="20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smtClean="0">
                <a:solidFill>
                  <a:srgbClr val="FF0000"/>
                </a:solidFill>
              </a:rPr>
              <a:t>非线性电路</a:t>
            </a:r>
            <a:endParaRPr lang="zh-CN" altLang="en-US" sz="2400" b="1" dirty="0">
              <a:solidFill>
                <a:srgbClr val="FF0000"/>
              </a:solidFill>
            </a:endParaRP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2172426030"/>
              </p:ext>
            </p:extLst>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5984" name="Visio" r:id="rId4" imgW="2933469" imgH="1949698" progId="Visio.Drawing.11">
                  <p:embed/>
                </p:oleObj>
              </mc:Choice>
              <mc:Fallback>
                <p:oleObj name="Visio" r:id="rId4" imgW="2933469" imgH="1949698" progId="Visio.Drawing.11">
                  <p:embed/>
                  <p:pic>
                    <p:nvPicPr>
                      <p:cNvPr id="15" name="Object 13"/>
                      <p:cNvPicPr>
                        <a:picLocks noChangeAspect="1" noChangeArrowheads="1"/>
                      </p:cNvPicPr>
                      <p:nvPr/>
                    </p:nvPicPr>
                    <p:blipFill>
                      <a:blip r:embed="rId5"/>
                      <a:srcRect/>
                      <a:stretch>
                        <a:fillRect/>
                      </a:stretch>
                    </p:blipFill>
                    <p:spPr bwMode="auto">
                      <a:xfrm>
                        <a:off x="5344712" y="1594132"/>
                        <a:ext cx="3539323" cy="235411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49868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smtClean="0">
                <a:solidFill>
                  <a:srgbClr val="0000CC"/>
                </a:solidFill>
              </a:rPr>
              <a:t>射频、中频功率间的变频损耗或增益；</a:t>
            </a:r>
          </a:p>
          <a:p>
            <a:pPr>
              <a:buFont typeface="Wingdings" panose="05000000000000000000" pitchFamily="2" charset="2"/>
              <a:buNone/>
            </a:pPr>
            <a:endParaRPr lang="zh-CN" altLang="en-US" sz="2800" b="1" dirty="0" smtClean="0"/>
          </a:p>
        </p:txBody>
      </p:sp>
      <p:graphicFrame>
        <p:nvGraphicFramePr>
          <p:cNvPr id="399364" name="Object 4"/>
          <p:cNvGraphicFramePr>
            <a:graphicFrameLocks noGrp="1" noChangeAspect="1"/>
          </p:cNvGraphicFramePr>
          <p:nvPr>
            <p:ph sz="quarter" idx="2"/>
            <p:extLst/>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7008"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a:ex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smtClean="0">
                <a:solidFill>
                  <a:srgbClr val="0000CC"/>
                </a:solidFill>
                <a:cs typeface="Times New Roman" panose="02020603050405020304" pitchFamily="18" charset="0"/>
              </a:rPr>
              <a:t>噪声系数</a:t>
            </a:r>
            <a:r>
              <a:rPr lang="en-US" altLang="zh-CN" dirty="0" smtClean="0">
                <a:solidFill>
                  <a:srgbClr val="0000CC"/>
                </a:solidFill>
                <a:cs typeface="Times New Roman" panose="02020603050405020304" pitchFamily="18" charset="0"/>
              </a:rPr>
              <a:t>F</a:t>
            </a:r>
            <a:r>
              <a:rPr lang="zh-CN" altLang="en-US" dirty="0" smtClean="0">
                <a:solidFill>
                  <a:srgbClr val="0000CC"/>
                </a:solidFill>
                <a:latin typeface="+mn-lt"/>
                <a:ea typeface="+mn-ea"/>
              </a:rPr>
              <a:t>；</a:t>
            </a:r>
            <a:endParaRPr lang="zh-CN" altLang="en-US" dirty="0">
              <a:solidFill>
                <a:srgbClr val="0000CC"/>
              </a:solidFill>
              <a:latin typeface="+mn-lt"/>
              <a:ea typeface="+mn-ea"/>
            </a:endParaRP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a:t>
            </a:r>
            <a:r>
              <a:rPr lang="zh-CN" altLang="en-US" sz="2400" b="0" dirty="0" smtClean="0"/>
              <a:t>场合。</a:t>
            </a:r>
            <a:endParaRPr lang="zh-CN" altLang="en-US" sz="2400" b="0" dirty="0"/>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smtClean="0">
                <a:solidFill>
                  <a:srgbClr val="0000CC"/>
                </a:solidFill>
              </a:rPr>
              <a:t>本振信号与射频端口之间的隔离度；</a:t>
            </a:r>
          </a:p>
        </p:txBody>
      </p:sp>
    </p:spTree>
    <p:extLst>
      <p:ext uri="{BB962C8B-B14F-4D97-AF65-F5344CB8AC3E}">
        <p14:creationId xmlns:p14="http://schemas.microsoft.com/office/powerpoint/2010/main" val="787572870"/>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smtClean="0">
                <a:solidFill>
                  <a:srgbClr val="0000CC"/>
                </a:solidFill>
                <a:latin typeface="+mn-lt"/>
                <a:ea typeface="+mn-ea"/>
              </a:rPr>
              <a:t>非线性，通常用变频压缩和交调失真来描述；</a:t>
            </a:r>
            <a:endParaRPr lang="zh-CN" altLang="en-US" dirty="0">
              <a:solidFill>
                <a:srgbClr val="0000CC"/>
              </a:solidFill>
              <a:latin typeface="+mn-lt"/>
              <a:ea typeface="+mn-ea"/>
            </a:endParaRPr>
          </a:p>
        </p:txBody>
      </p:sp>
      <p:pic>
        <p:nvPicPr>
          <p:cNvPr id="402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9"/>
          <p:cNvGrpSpPr>
            <a:grpSpLocks/>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p>
          </p:txBody>
        </p:sp>
      </p:grpSp>
      <p:sp>
        <p:nvSpPr>
          <p:cNvPr id="402442" name="Rectangle 10"/>
          <p:cNvSpPr>
            <a:spLocks noChangeArrowheads="1"/>
          </p:cNvSpPr>
          <p:nvPr/>
        </p:nvSpPr>
        <p:spPr bwMode="auto">
          <a:xfrm>
            <a:off x="615949" y="4762777"/>
            <a:ext cx="8299451" cy="91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lnSpc>
                <a:spcPts val="4400"/>
              </a:lnSpc>
              <a:spcBef>
                <a:spcPct val="20000"/>
              </a:spcBef>
              <a:buClr>
                <a:srgbClr val="0000CC"/>
              </a:buClr>
              <a:buSzPct val="100000"/>
              <a:buFont typeface="Wingdings" panose="05000000000000000000" pitchFamily="2" charset="2"/>
              <a:buChar char="Ø"/>
            </a:pPr>
            <a:r>
              <a:rPr lang="zh-CN" altLang="en-US" dirty="0">
                <a:solidFill>
                  <a:srgbClr val="0000CC"/>
                </a:solidFill>
                <a:latin typeface="Tahoma" panose="020B0604030504040204" pitchFamily="34" charset="0"/>
              </a:rPr>
              <a:t>谐波交调失真、射频和中频端口之间的隔离度、动态范围等；</a:t>
            </a:r>
          </a:p>
        </p:txBody>
      </p:sp>
    </p:spTree>
    <p:extLst>
      <p:ext uri="{BB962C8B-B14F-4D97-AF65-F5344CB8AC3E}">
        <p14:creationId xmlns:p14="http://schemas.microsoft.com/office/powerpoint/2010/main" val="1772239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02442">
                                            <p:txEl>
                                              <p:pRg st="0" end="0"/>
                                            </p:txEl>
                                          </p:spTgt>
                                        </p:tgtEl>
                                        <p:attrNameLst>
                                          <p:attrName>style.visibility</p:attrName>
                                        </p:attrNameLst>
                                      </p:cBhvr>
                                      <p:to>
                                        <p:strVal val="visible"/>
                                      </p:to>
                                    </p:set>
                                    <p:anim calcmode="lin" valueType="num">
                                      <p:cBhvr additive="base">
                                        <p:cTn id="24" dur="1000" fill="hold"/>
                                        <p:tgtEl>
                                          <p:spTgt spid="402442">
                                            <p:txEl>
                                              <p:pRg st="0" end="0"/>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4024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smtClean="0">
                <a:latin typeface="Times New Roman" panose="02020603050405020304" pitchFamily="18" charset="0"/>
                <a:cs typeface="Times New Roman" panose="02020603050405020304" pitchFamily="18" charset="0"/>
              </a:rPr>
              <a:t>通信中常用的技术：</a:t>
            </a:r>
            <a:r>
              <a:rPr lang="en-US" altLang="zh-CN" b="1" dirty="0" smtClean="0">
                <a:latin typeface="Times New Roman" panose="02020603050405020304" pitchFamily="18" charset="0"/>
                <a:cs typeface="Times New Roman" panose="02020603050405020304" pitchFamily="18" charset="0"/>
              </a:rPr>
              <a:t>FDMA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TDMA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CDMA</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OFDM……</a:t>
            </a:r>
          </a:p>
          <a:p>
            <a:r>
              <a:rPr lang="zh-CN" altLang="en-US" b="1" dirty="0" smtClean="0">
                <a:latin typeface="Times New Roman" panose="02020603050405020304" pitchFamily="18" charset="0"/>
                <a:cs typeface="Times New Roman" panose="02020603050405020304" pitchFamily="18" charset="0"/>
              </a:rPr>
              <a:t>通信系统模型：</a:t>
            </a:r>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smtClean="0">
              <a:latin typeface="Times New Roman" panose="02020603050405020304" pitchFamily="18" charset="0"/>
              <a:cs typeface="Times New Roman" panose="02020603050405020304" pitchFamily="18" charset="0"/>
            </a:endParaRPr>
          </a:p>
          <a:p>
            <a:r>
              <a:rPr lang="zh-CN" altLang="en-US" b="1" dirty="0" smtClean="0">
                <a:latin typeface="Times New Roman" panose="02020603050405020304" pitchFamily="18" charset="0"/>
                <a:cs typeface="Times New Roman" panose="02020603050405020304" pitchFamily="18" charset="0"/>
              </a:rPr>
              <a:t>为什么通信系统中需要混频？</a:t>
            </a:r>
            <a:endParaRPr lang="en-US" altLang="zh-CN" b="1" dirty="0" smtClean="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            </a:t>
            </a:r>
            <a:r>
              <a:rPr lang="el-GR" altLang="zh-CN" sz="3200" b="1" i="1" dirty="0" smtClean="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15"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315416"/>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zh-CN" altLang="en-US" sz="2400" b="1" dirty="0" smtClean="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smtClean="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的相对大小，我们可以得到</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smtClean="0">
                <a:solidFill>
                  <a:srgbClr val="FF0000"/>
                </a:solidFill>
                <a:latin typeface="Times New Roman" panose="02020603050405020304" pitchFamily="18" charset="0"/>
                <a:cs typeface="Times New Roman" panose="02020603050405020304" pitchFamily="18" charset="0"/>
              </a:rPr>
              <a: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smtClean="0">
                <a:latin typeface="Times New Roman" panose="02020603050405020304" pitchFamily="18" charset="0"/>
                <a:cs typeface="Times New Roman" panose="02020603050405020304" pitchFamily="18" charset="0"/>
              </a:rPr>
              <a:t>的中频信号。因此，为了从</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smtClean="0">
                <a:latin typeface="Times New Roman" panose="02020603050405020304" pitchFamily="18" charset="0"/>
                <a:cs typeface="Times New Roman" panose="02020603050405020304" pitchFamily="18" charset="0"/>
              </a:rPr>
              <a:t>=1.89GHz</a:t>
            </a:r>
            <a:r>
              <a:rPr lang="zh-CN" altLang="en-US" sz="2400" b="1" dirty="0" smtClean="0">
                <a:latin typeface="Times New Roman" panose="02020603050405020304" pitchFamily="18" charset="0"/>
                <a:cs typeface="Times New Roman" panose="02020603050405020304" pitchFamily="18" charset="0"/>
              </a:rPr>
              <a:t>产生</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=200MHz</a:t>
            </a:r>
            <a:r>
              <a:rPr lang="zh-CN" altLang="en-US" sz="2400" b="1" dirty="0" smtClean="0">
                <a:latin typeface="Times New Roman" panose="02020603050405020304" pitchFamily="18" charset="0"/>
                <a:cs typeface="Times New Roman" panose="02020603050405020304" pitchFamily="18" charset="0"/>
              </a:rPr>
              <a:t>的中频，我们可以采用</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=1.69GHz</a:t>
            </a:r>
            <a:r>
              <a:rPr lang="zh-CN" altLang="en-US" sz="2400" b="1" dirty="0" smtClean="0">
                <a:latin typeface="Times New Roman" panose="02020603050405020304" pitchFamily="18" charset="0"/>
                <a:cs typeface="Times New Roman" panose="02020603050405020304" pitchFamily="18" charset="0"/>
              </a:rPr>
              <a:t>或</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smtClean="0">
                <a:latin typeface="Times New Roman" panose="02020603050405020304" pitchFamily="18" charset="0"/>
                <a:cs typeface="Times New Roman" panose="02020603050405020304" pitchFamily="18" charset="0"/>
              </a:rPr>
              <a:t>=2.09GHz</a:t>
            </a:r>
            <a:r>
              <a:rPr lang="zh-CN" altLang="en-US" sz="2400" b="1" dirty="0" smtClean="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&gt;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，则称混频器为地本振注入（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Low-side injection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如果选择</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smtClean="0">
                <a:solidFill>
                  <a:srgbClr val="FF0000"/>
                </a:solidFill>
                <a:latin typeface="Times New Roman" panose="02020603050405020304" pitchFamily="18" charset="0"/>
                <a:cs typeface="Times New Roman" panose="02020603050405020304" pitchFamily="18" charset="0"/>
              </a:rPr>
              <a:t>&lt;</a:t>
            </a:r>
            <a:r>
              <a:rPr lang="en-US" altLang="zh-CN" sz="2400" b="1" i="1" dirty="0" err="1" smtClean="0">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smtClean="0">
                <a:latin typeface="Times New Roman" panose="02020603050405020304" pitchFamily="18" charset="0"/>
                <a:cs typeface="Times New Roman" panose="02020603050405020304" pitchFamily="18" charset="0"/>
              </a:rPr>
              <a:t>，则称混频器为高本振注入（</a:t>
            </a:r>
            <a:r>
              <a:rPr lang="en-US" altLang="zh-CN" sz="2400" b="1" dirty="0" smtClean="0">
                <a:solidFill>
                  <a:srgbClr val="FF0000"/>
                </a:solidFill>
                <a:latin typeface="Times New Roman" panose="02020603050405020304" pitchFamily="18" charset="0"/>
                <a:cs typeface="Times New Roman" panose="02020603050405020304" pitchFamily="18" charset="0"/>
              </a:rPr>
              <a:t>High-side injection</a:t>
            </a:r>
            <a:r>
              <a:rPr lang="zh-CN" altLang="en-US" sz="2400" b="1" dirty="0" smtClean="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因为</a:t>
            </a:r>
            <a:r>
              <a:rPr lang="zh-CN" altLang="en-US" sz="2400" b="1" dirty="0">
                <a:latin typeface="Times New Roman" panose="02020603050405020304" pitchFamily="18" charset="0"/>
                <a:cs typeface="Times New Roman" panose="02020603050405020304" pitchFamily="18" charset="0"/>
              </a:rPr>
              <a:t>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此</a:t>
            </a:r>
            <a:r>
              <a:rPr lang="zh-CN" altLang="en-US" sz="2400" b="1" dirty="0">
                <a:latin typeface="Times New Roman" panose="02020603050405020304" pitchFamily="18" charset="0"/>
                <a:cs typeface="Times New Roman" panose="02020603050405020304" pitchFamily="18" charset="0"/>
              </a:rPr>
              <a:t>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a:t>
            </a:r>
            <a:r>
              <a:rPr lang="en-US" altLang="zh-CN" sz="4000" b="1" kern="1200" dirty="0" smtClean="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若</a:t>
            </a:r>
            <a:r>
              <a:rPr lang="zh-CN" altLang="en-US" sz="2400" b="1" dirty="0">
                <a:latin typeface="Times New Roman" panose="02020603050405020304" pitchFamily="18" charset="0"/>
                <a:cs typeface="Times New Roman" panose="02020603050405020304" pitchFamily="18" charset="0"/>
              </a:rPr>
              <a:t>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smtClean="0">
                <a:latin typeface="Times New Roman" panose="02020603050405020304" pitchFamily="18" charset="0"/>
                <a:cs typeface="Times New Roman" panose="02020603050405020304" pitchFamily="18" charset="0"/>
              </a:rPr>
              <a:t>        三</a:t>
            </a:r>
            <a:r>
              <a:rPr lang="zh-CN" altLang="en-US" sz="2400" b="1" dirty="0">
                <a:latin typeface="Times New Roman" panose="02020603050405020304" pitchFamily="18" charset="0"/>
                <a:cs typeface="Times New Roman" panose="02020603050405020304" pitchFamily="18" charset="0"/>
              </a:rPr>
              <a:t>阶交调和三阶互调</a:t>
            </a:r>
            <a:r>
              <a:rPr lang="zh-CN" altLang="en-US" sz="2400" b="1" dirty="0" smtClean="0">
                <a:latin typeface="Times New Roman" panose="02020603050405020304" pitchFamily="18" charset="0"/>
                <a:cs typeface="Times New Roman" panose="02020603050405020304" pitchFamily="18" charset="0"/>
              </a:rPr>
              <a:t>都是由非线性的</a:t>
            </a:r>
            <a:r>
              <a:rPr lang="zh-CN" altLang="en-US" sz="2400" b="1" dirty="0">
                <a:latin typeface="Times New Roman" panose="02020603050405020304" pitchFamily="18" charset="0"/>
                <a:cs typeface="Times New Roman" panose="02020603050405020304" pitchFamily="18" charset="0"/>
              </a:rPr>
              <a:t>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smtClean="0">
                <a:solidFill>
                  <a:srgbClr val="0000CC"/>
                </a:solidFill>
                <a:latin typeface="Times New Roman" panose="02020603050405020304" pitchFamily="18" charset="0"/>
                <a:ea typeface="+mn-ea"/>
                <a:cs typeface="Times New Roman" panose="02020603050405020304" pitchFamily="18" charset="0"/>
              </a:rPr>
              <a:t>I</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smtClean="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smtClean="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smtClean="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endParaRPr lang="zh-CN" altLang="en-US" sz="2400" b="1" dirty="0">
              <a:solidFill>
                <a:srgbClr val="0000CC"/>
              </a:solidFill>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smtClean="0"/>
              <a:t>解</a:t>
            </a:r>
            <a:r>
              <a:rPr lang="zh-CN" altLang="en-US" sz="2400" b="1" dirty="0" smtClean="0">
                <a:latin typeface="Times New Roman" panose="02020603050405020304" pitchFamily="18" charset="0"/>
                <a:cs typeface="Times New Roman" panose="02020603050405020304" pitchFamily="18" charset="0"/>
              </a:rPr>
              <a:t>：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err="1"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而            </a:t>
            </a:r>
            <a:r>
              <a:rPr lang="en-US" altLang="zh-CN" sz="2400" b="1" dirty="0" smtClean="0">
                <a:latin typeface="Times New Roman" panose="02020603050405020304" pitchFamily="18" charset="0"/>
                <a:cs typeface="Times New Roman" panose="02020603050405020304" pitchFamily="18" charset="0"/>
              </a:rPr>
              <a:t>2</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en-US" altLang="zh-CN" sz="2400" b="1" dirty="0" smtClean="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所以有   </a:t>
            </a:r>
            <a:r>
              <a:rPr lang="en-US" altLang="zh-CN" sz="2400" b="1" i="1" dirty="0" err="1" smtClean="0">
                <a:latin typeface="Times New Roman" panose="02020603050405020304" pitchFamily="18" charset="0"/>
                <a:cs typeface="Times New Roman" panose="02020603050405020304" pitchFamily="18" charset="0"/>
              </a:rPr>
              <a:t>f</a:t>
            </a:r>
            <a:r>
              <a:rPr lang="en-US" altLang="zh-CN" sz="2400" b="1" i="1" baseline="-25000" dirty="0" err="1"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=16-5.3=10.7MHz</a:t>
            </a:r>
          </a:p>
          <a:p>
            <a:pPr>
              <a:lnSpc>
                <a:spcPts val="4000"/>
              </a:lnSpc>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可见，干扰</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f</a:t>
            </a:r>
            <a:r>
              <a:rPr lang="en-US" altLang="zh-CN" sz="2400" b="1" i="1" baseline="-25000" dirty="0" smtClean="0">
                <a:latin typeface="Times New Roman" panose="02020603050405020304" pitchFamily="18" charset="0"/>
                <a:cs typeface="Times New Roman" panose="02020603050405020304" pitchFamily="18" charset="0"/>
              </a:rPr>
              <a:t>M2</a:t>
            </a:r>
            <a:r>
              <a:rPr lang="zh-CN" altLang="en-US" sz="2400" b="1" dirty="0" smtClean="0">
                <a:latin typeface="Times New Roman" panose="02020603050405020304" pitchFamily="18" charset="0"/>
                <a:cs typeface="Times New Roman" panose="02020603050405020304" pitchFamily="18" charset="0"/>
              </a:rPr>
              <a:t>能以互调方式进入接收机中频通道形成干扰。因为是组合频率</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形成干扰，所以是</a:t>
            </a:r>
            <a:r>
              <a:rPr lang="zh-CN" altLang="en-US" sz="2400" b="1" dirty="0" smtClean="0">
                <a:solidFill>
                  <a:srgbClr val="0000CC"/>
                </a:solidFill>
                <a:latin typeface="Times New Roman" panose="02020603050405020304" pitchFamily="18" charset="0"/>
                <a:cs typeface="Times New Roman" panose="02020603050405020304" pitchFamily="18" charset="0"/>
              </a:rPr>
              <a:t>三阶互调干扰</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43648"/>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smtClean="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smtClean="0">
                <a:solidFill>
                  <a:srgbClr val="000000"/>
                </a:solidFill>
                <a:latin typeface="Times New Roman" panose="02020603050405020304" pitchFamily="18" charset="0"/>
                <a:cs typeface="Times New Roman" panose="02020603050405020304" pitchFamily="18" charset="0"/>
              </a:rPr>
              <a:t>3.001MHz</a:t>
            </a:r>
            <a:r>
              <a:rPr lang="zh-CN" altLang="en-US" sz="2800" b="1" dirty="0" smtClean="0">
                <a:solidFill>
                  <a:srgbClr val="000000"/>
                </a:solidFill>
                <a:latin typeface="Times New Roman" panose="02020603050405020304" pitchFamily="18" charset="0"/>
                <a:cs typeface="Times New Roman" panose="02020603050405020304" pitchFamily="18" charset="0"/>
              </a:rPr>
              <a:t>，若本振频率为</a:t>
            </a:r>
            <a:r>
              <a:rPr lang="en-US" altLang="zh-CN" sz="2800" b="1" dirty="0" smtClean="0">
                <a:solidFill>
                  <a:srgbClr val="000000"/>
                </a:solidFill>
                <a:latin typeface="Times New Roman" panose="02020603050405020304" pitchFamily="18" charset="0"/>
                <a:cs typeface="Times New Roman" panose="02020603050405020304" pitchFamily="18" charset="0"/>
              </a:rPr>
              <a:t>4.501MHz</a:t>
            </a:r>
            <a:r>
              <a:rPr lang="zh-CN" altLang="en-US" sz="2800" b="1" dirty="0" smtClean="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smtClean="0">
                <a:solidFill>
                  <a:srgbClr val="000000"/>
                </a:solidFill>
                <a:latin typeface="Times New Roman" panose="02020603050405020304" pitchFamily="18" charset="0"/>
                <a:cs typeface="Times New Roman" panose="02020603050405020304" pitchFamily="18" charset="0"/>
              </a:rPr>
              <a:t>±3kHz</a:t>
            </a:r>
            <a:r>
              <a:rPr lang="zh-CN" altLang="en-US" sz="2800" b="1" dirty="0" smtClean="0">
                <a:solidFill>
                  <a:srgbClr val="000000"/>
                </a:solidFill>
                <a:latin typeface="Times New Roman" panose="02020603050405020304" pitchFamily="18" charset="0"/>
                <a:cs typeface="Times New Roman" panose="02020603050405020304" pitchFamily="18" charset="0"/>
              </a:rPr>
              <a:t>。</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求  </a:t>
            </a:r>
            <a:r>
              <a:rPr lang="en-US" altLang="zh-CN" sz="2800" b="1" dirty="0" smtClean="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latin typeface="Times New Roman" panose="02020603050405020304" pitchFamily="18" charset="0"/>
                <a:cs typeface="Times New Roman" panose="02020603050405020304" pitchFamily="18" charset="0"/>
              </a:rPr>
              <a:t>）计算中频频率；</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2</a:t>
            </a:r>
            <a:r>
              <a:rPr lang="zh-CN" altLang="en-US" sz="2800" b="1" dirty="0" smtClean="0">
                <a:solidFill>
                  <a:srgbClr val="000000"/>
                </a:solidFill>
                <a:latin typeface="Times New Roman" panose="02020603050405020304" pitchFamily="18" charset="0"/>
                <a:cs typeface="Times New Roman" panose="02020603050405020304" pitchFamily="18" charset="0"/>
              </a:rPr>
              <a:t>）是否可能产生组合频率干扰进入接收机？</a:t>
            </a:r>
          </a:p>
          <a:p>
            <a:pPr algn="just" eaLnBrk="1" hangingPunct="1">
              <a:buFontTx/>
              <a:buNone/>
            </a:pPr>
            <a:r>
              <a:rPr lang="zh-CN" altLang="en-US"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dirty="0" smtClean="0">
                <a:solidFill>
                  <a:srgbClr val="000000"/>
                </a:solidFill>
                <a:latin typeface="Times New Roman" panose="02020603050405020304" pitchFamily="18" charset="0"/>
                <a:cs typeface="Times New Roman" panose="02020603050405020304" pitchFamily="18" charset="0"/>
              </a:rPr>
              <a:t>3</a:t>
            </a:r>
            <a:r>
              <a:rPr lang="zh-CN" altLang="en-US" sz="2800" b="1" dirty="0" smtClean="0">
                <a:solidFill>
                  <a:srgbClr val="000000"/>
                </a:solidFill>
                <a:latin typeface="Times New Roman" panose="02020603050405020304" pitchFamily="18" charset="0"/>
                <a:cs typeface="Times New Roman" panose="02020603050405020304" pitchFamily="18" charset="0"/>
              </a:rPr>
              <a:t>）这里的组合频率干扰和互调干扰有何区别？</a:t>
            </a: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a:t>
            </a: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        </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zh-CN" altLang="en-US" sz="2800" b="1" dirty="0" smtClean="0">
                <a:solidFill>
                  <a:srgbClr val="000000"/>
                </a:solidFill>
                <a:latin typeface="Times New Roman" panose="02020603050405020304" pitchFamily="18" charset="0"/>
                <a:ea typeface="+mn-ea"/>
                <a:cs typeface="Times New Roman" panose="02020603050405020304" pitchFamily="18" charset="0"/>
              </a:rPr>
              <a:t>）</a:t>
            </a:r>
            <a:r>
              <a:rPr lang="en-US" altLang="zh-CN" sz="2800" b="1" dirty="0" smtClean="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R</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f</a:t>
            </a:r>
            <a:r>
              <a:rPr lang="en-US" altLang="zh-CN" sz="2800" b="1" i="1" baseline="-25000" dirty="0" smtClean="0">
                <a:solidFill>
                  <a:srgbClr val="000000"/>
                </a:solidFill>
                <a:latin typeface="Times New Roman" panose="02020603050405020304" pitchFamily="18" charset="0"/>
                <a:cs typeface="Times New Roman" panose="02020603050405020304" pitchFamily="18" charset="0"/>
              </a:rPr>
              <a:t>L</a:t>
            </a:r>
            <a:r>
              <a:rPr lang="en-US" altLang="zh-CN" sz="2800" b="1" i="1" dirty="0" smtClean="0">
                <a:solidFill>
                  <a:srgbClr val="000000"/>
                </a:solidFill>
                <a:latin typeface="Times New Roman" panose="02020603050405020304" pitchFamily="18" charset="0"/>
                <a:cs typeface="Times New Roman" panose="02020603050405020304" pitchFamily="18" charset="0"/>
              </a:rPr>
              <a:t>=1.501MHz</a:t>
            </a:r>
            <a:r>
              <a:rPr lang="zh-CN" altLang="en-US" sz="2800" b="1" i="1" dirty="0" smtClean="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3142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smtClean="0">
                <a:latin typeface="Times New Roman" panose="02020603050405020304" pitchFamily="18" charset="0"/>
                <a:ea typeface="+mn-ea"/>
                <a:cs typeface="Times New Roman" panose="02020603050405020304" pitchFamily="18" charset="0"/>
              </a:rPr>
              <a:t>广播</a:t>
            </a:r>
            <a:r>
              <a:rPr lang="zh-CN" altLang="zh-CN" sz="2400" b="1" kern="100" dirty="0">
                <a:latin typeface="Times New Roman" panose="02020603050405020304" pitchFamily="18" charset="0"/>
                <a:ea typeface="+mn-ea"/>
                <a:cs typeface="Times New Roman" panose="02020603050405020304" pitchFamily="18" charset="0"/>
              </a:rPr>
              <a:t>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I</a:t>
            </a:r>
            <a:r>
              <a:rPr lang="en-US" altLang="zh-CN" sz="2400" b="1" kern="100" dirty="0"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L</a:t>
            </a:r>
            <a:r>
              <a:rPr lang="en-US" altLang="zh-CN" sz="2400" b="1" kern="100" dirty="0" err="1" smtClean="0">
                <a:latin typeface="Times New Roman" panose="02020603050405020304" pitchFamily="18" charset="0"/>
                <a:ea typeface="+mn-ea"/>
                <a:cs typeface="Times New Roman" panose="02020603050405020304" pitchFamily="18" charset="0"/>
              </a:rPr>
              <a:t>-</a:t>
            </a:r>
            <a:r>
              <a:rPr lang="en-US" altLang="zh-CN" sz="2400" b="1" i="1" kern="100" dirty="0" err="1" smtClean="0">
                <a:latin typeface="Times New Roman" panose="02020603050405020304" pitchFamily="18" charset="0"/>
                <a:ea typeface="+mn-ea"/>
                <a:cs typeface="Times New Roman" panose="02020603050405020304" pitchFamily="18" charset="0"/>
              </a:rPr>
              <a:t>f</a:t>
            </a:r>
            <a:r>
              <a:rPr lang="en-US" altLang="zh-CN" sz="2400" b="1" i="1" kern="100" baseline="-25000" dirty="0" err="1" smtClean="0">
                <a:latin typeface="Times New Roman" panose="02020603050405020304" pitchFamily="18" charset="0"/>
                <a:ea typeface="+mn-ea"/>
                <a:cs typeface="Times New Roman" panose="02020603050405020304" pitchFamily="18" charset="0"/>
              </a:rPr>
              <a:t>S</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smtClean="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smtClean="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a:t>
            </a:r>
            <a:r>
              <a:rPr lang="zh-CN" altLang="zh-CN" sz="2400" b="1" kern="100" dirty="0" smtClean="0">
                <a:latin typeface="Times New Roman" panose="02020603050405020304" pitchFamily="18" charset="0"/>
                <a:ea typeface="+mn-ea"/>
                <a:cs typeface="Times New Roman" panose="02020603050405020304" pitchFamily="18" charset="0"/>
              </a:rPr>
              <a:t>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smtClean="0">
                <a:latin typeface="Times New Roman" panose="02020603050405020304" pitchFamily="18" charset="0"/>
                <a:ea typeface="+mn-ea"/>
                <a:cs typeface="Times New Roman" panose="02020603050405020304" pitchFamily="18" charset="0"/>
              </a:rPr>
              <a:t>的</a:t>
            </a:r>
            <a:r>
              <a:rPr lang="zh-CN" altLang="zh-CN" sz="2400" b="1" kern="100" dirty="0">
                <a:latin typeface="Times New Roman" panose="02020603050405020304" pitchFamily="18" charset="0"/>
                <a:ea typeface="+mn-ea"/>
                <a:cs typeface="Times New Roman" panose="02020603050405020304" pitchFamily="18" charset="0"/>
              </a:rPr>
              <a:t>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L</a:t>
            </a:r>
            <a:r>
              <a:rPr lang="en-US" altLang="zh-CN" sz="2400" b="1" kern="100" dirty="0" smtClean="0">
                <a:latin typeface="Times New Roman" panose="02020603050405020304" pitchFamily="18" charset="0"/>
                <a:ea typeface="+mn-ea"/>
                <a:cs typeface="Times New Roman" panose="02020603050405020304" pitchFamily="18" charset="0"/>
              </a:rPr>
              <a:t>-2</a:t>
            </a:r>
            <a:r>
              <a:rPr lang="en-US" altLang="zh-CN" sz="2400" b="1" i="1" kern="100" dirty="0" smtClean="0">
                <a:latin typeface="Times New Roman" panose="02020603050405020304" pitchFamily="18" charset="0"/>
                <a:ea typeface="+mn-ea"/>
                <a:cs typeface="Times New Roman" panose="02020603050405020304" pitchFamily="18" charset="0"/>
              </a:rPr>
              <a:t>f</a:t>
            </a:r>
            <a:r>
              <a:rPr lang="en-US" altLang="zh-CN" sz="2400" b="1" i="1" kern="100" baseline="-25000" dirty="0" smtClean="0">
                <a:latin typeface="Times New Roman" panose="02020603050405020304" pitchFamily="18" charset="0"/>
                <a:ea typeface="+mn-ea"/>
                <a:cs typeface="Times New Roman" panose="02020603050405020304" pitchFamily="18" charset="0"/>
              </a:rPr>
              <a:t>M</a:t>
            </a:r>
            <a:r>
              <a:rPr lang="en-US" altLang="zh-CN" sz="2400" b="1" kern="100" dirty="0" smtClean="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a:t>
            </a:r>
            <a:r>
              <a:rPr lang="zh-CN" altLang="zh-CN" sz="2400" b="1" kern="100" dirty="0" smtClean="0">
                <a:latin typeface="Times New Roman" panose="02020603050405020304" pitchFamily="18" charset="0"/>
                <a:ea typeface="+mn-ea"/>
                <a:cs typeface="Times New Roman" panose="02020603050405020304" pitchFamily="18" charset="0"/>
              </a:rPr>
              <a:t>是</a:t>
            </a:r>
            <a:r>
              <a:rPr lang="zh-CN" altLang="en-US" sz="2400" b="1" kern="100" dirty="0" smtClean="0">
                <a:latin typeface="Times New Roman" panose="02020603050405020304" pitchFamily="18" charset="0"/>
                <a:ea typeface="+mn-ea"/>
                <a:cs typeface="Times New Roman" panose="02020603050405020304" pitchFamily="18" charset="0"/>
              </a:rPr>
              <a:t>组合</a:t>
            </a:r>
            <a:r>
              <a:rPr lang="zh-CN" altLang="zh-CN" sz="2400" b="1" kern="100" dirty="0" smtClean="0">
                <a:latin typeface="Times New Roman" panose="02020603050405020304" pitchFamily="18" charset="0"/>
                <a:ea typeface="+mn-ea"/>
                <a:cs typeface="Times New Roman" panose="02020603050405020304" pitchFamily="18" charset="0"/>
              </a:rPr>
              <a:t>干扰</a:t>
            </a:r>
            <a:r>
              <a:rPr lang="zh-CN" altLang="zh-CN" sz="2400" b="1" kern="100" dirty="0">
                <a:latin typeface="Times New Roman" panose="02020603050405020304" pitchFamily="18" charset="0"/>
                <a:ea typeface="+mn-ea"/>
                <a:cs typeface="Times New Roman" panose="02020603050405020304" pitchFamily="18" charset="0"/>
              </a:rPr>
              <a:t>；</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zh-CN" sz="2400" b="1" kern="100" dirty="0" smtClean="0">
                <a:latin typeface="Times New Roman" panose="02020603050405020304" pitchFamily="18" charset="0"/>
                <a:ea typeface="+mn-ea"/>
                <a:cs typeface="Times New Roman" panose="02020603050405020304" pitchFamily="18" charset="0"/>
              </a:rPr>
              <a:t>，</a:t>
            </a:r>
            <a:r>
              <a:rPr lang="zh-CN" altLang="en-US" sz="2400" b="1" kern="100" dirty="0" smtClean="0">
                <a:latin typeface="Times New Roman" panose="02020603050405020304" pitchFamily="18" charset="0"/>
                <a:ea typeface="+mn-ea"/>
                <a:cs typeface="Times New Roman" panose="02020603050405020304" pitchFamily="18" charset="0"/>
              </a:rPr>
              <a:t>且</a:t>
            </a:r>
            <a:r>
              <a:rPr lang="zh-CN" altLang="zh-CN" sz="2400" b="1" kern="100" dirty="0" smtClean="0">
                <a:latin typeface="Times New Roman" panose="02020603050405020304" pitchFamily="18" charset="0"/>
                <a:ea typeface="+mn-ea"/>
                <a:cs typeface="Times New Roman" panose="02020603050405020304" pitchFamily="18" charset="0"/>
              </a:rPr>
              <a:t>满足</a:t>
            </a:r>
            <a:r>
              <a:rPr lang="en-US" altLang="zh-CN" sz="2400" b="1" kern="100" dirty="0" smtClean="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47</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47</a:t>
            </a:fld>
            <a:endParaRPr lang="en-US" altLang="zh-CN"/>
          </a:p>
        </p:txBody>
      </p:sp>
      <p:sp>
        <p:nvSpPr>
          <p:cNvPr id="7" name="文本框 6"/>
          <p:cNvSpPr txBox="1"/>
          <p:nvPr/>
        </p:nvSpPr>
        <p:spPr>
          <a:xfrm>
            <a:off x="2627784" y="3889713"/>
            <a:ext cx="6172200"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V(t)=A(t)cos</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2</a:t>
            </a:r>
            <a:r>
              <a:rPr lang="el-GR" altLang="zh-CN" sz="2800" i="1" dirty="0" smtClean="0">
                <a:latin typeface="Times New Roman" panose="02020603050405020304" pitchFamily="18" charset="0"/>
                <a:cs typeface="Times New Roman" panose="02020603050405020304" pitchFamily="18" charset="0"/>
              </a:rPr>
              <a:t>π</a:t>
            </a:r>
            <a:r>
              <a:rPr lang="en-US" altLang="zh-CN" sz="2800" i="1" dirty="0" smtClean="0">
                <a:latin typeface="Times New Roman" panose="02020603050405020304" pitchFamily="18" charset="0"/>
                <a:cs typeface="Times New Roman" panose="02020603050405020304" pitchFamily="18" charset="0"/>
              </a:rPr>
              <a:t>f(t)+</a:t>
            </a:r>
            <a:r>
              <a:rPr lang="el-GR" altLang="zh-CN" sz="2800" i="1" dirty="0" smtClean="0">
                <a:latin typeface="Times New Roman" panose="02020603050405020304" pitchFamily="18" charset="0"/>
                <a:cs typeface="Times New Roman" panose="02020603050405020304" pitchFamily="18" charset="0"/>
              </a:rPr>
              <a:t>φ</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smtClean="0"/>
              <a:t>模拟调制：</a:t>
            </a:r>
            <a:r>
              <a:rPr lang="en-US" altLang="zh-CN" sz="2800" dirty="0" smtClean="0"/>
              <a:t>AM</a:t>
            </a:r>
            <a:r>
              <a:rPr lang="zh-CN" altLang="en-US" sz="2800" dirty="0" smtClean="0"/>
              <a:t>，</a:t>
            </a:r>
            <a:r>
              <a:rPr lang="en-US" altLang="zh-CN" sz="2800" dirty="0" smtClean="0"/>
              <a:t>FM</a:t>
            </a:r>
            <a:r>
              <a:rPr lang="zh-CN" altLang="en-US" sz="2800" dirty="0" smtClean="0"/>
              <a:t>，</a:t>
            </a:r>
            <a:r>
              <a:rPr lang="en-US" altLang="zh-CN" sz="2800" dirty="0" smtClean="0"/>
              <a:t>PM</a:t>
            </a:r>
          </a:p>
          <a:p>
            <a:pPr algn="l">
              <a:lnSpc>
                <a:spcPts val="5000"/>
              </a:lnSpc>
            </a:pPr>
            <a:r>
              <a:rPr lang="zh-CN" altLang="en-US" sz="2800" dirty="0" smtClean="0"/>
              <a:t>数字调制：</a:t>
            </a:r>
            <a:r>
              <a:rPr lang="en-US" altLang="zh-CN" sz="2800" dirty="0" smtClean="0"/>
              <a:t>ASK</a:t>
            </a:r>
            <a:r>
              <a:rPr lang="zh-CN" altLang="en-US" sz="2800" dirty="0" smtClean="0"/>
              <a:t>，</a:t>
            </a:r>
            <a:r>
              <a:rPr lang="en-US" altLang="zh-CN" sz="2800" dirty="0" smtClean="0"/>
              <a:t>FSK</a:t>
            </a:r>
            <a:r>
              <a:rPr lang="zh-CN" altLang="en-US" sz="2800" dirty="0" smtClean="0"/>
              <a:t>，</a:t>
            </a:r>
            <a:r>
              <a:rPr lang="en-US" altLang="zh-CN" sz="2800" dirty="0" smtClean="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FM</a:t>
            </a:r>
          </a:p>
          <a:p>
            <a:pPr>
              <a:lnSpc>
                <a:spcPts val="4000"/>
              </a:lnSpc>
            </a:pPr>
            <a:r>
              <a:rPr lang="en-US" altLang="zh-CN" sz="2400" dirty="0" smtClean="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smtClean="0">
                <a:solidFill>
                  <a:srgbClr val="0000FF"/>
                </a:solidFill>
              </a:rPr>
              <a:t>PM</a:t>
            </a:r>
          </a:p>
          <a:p>
            <a:pPr>
              <a:lnSpc>
                <a:spcPts val="4000"/>
              </a:lnSpc>
            </a:pPr>
            <a:r>
              <a:rPr lang="en-US" altLang="zh-CN" sz="2400" dirty="0" smtClean="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调制的基本概念</a:t>
            </a:r>
            <a:r>
              <a:rPr lang="zh-CN" altLang="en-US" dirty="0" smtClean="0"/>
              <a:t>：</a:t>
            </a:r>
            <a:endParaRPr lang="zh-CN" altLang="en-US" dirty="0"/>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48</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extLst/>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110"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a:extLst/>
                    </p:spPr>
                  </p:pic>
                </p:oleObj>
              </mc:Fallback>
            </mc:AlternateContent>
          </a:graphicData>
        </a:graphic>
      </p:graphicFrame>
      <p:graphicFrame>
        <p:nvGraphicFramePr>
          <p:cNvPr id="509957" name="Object 5"/>
          <p:cNvGraphicFramePr>
            <a:graphicFrameLocks noChangeAspect="1"/>
          </p:cNvGraphicFramePr>
          <p:nvPr>
            <p:extLst/>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111"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a:ex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smtClean="0">
                <a:latin typeface="+mn-ea"/>
                <a:ea typeface="+mn-ea"/>
              </a:rPr>
              <a:t>标准</a:t>
            </a:r>
            <a:r>
              <a:rPr lang="zh-CN" altLang="en-US" sz="2400" dirty="0">
                <a:latin typeface="+mn-ea"/>
                <a:ea typeface="+mn-ea"/>
              </a:rPr>
              <a:t>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smtClean="0">
                <a:latin typeface="Times New Roman" panose="02020603050405020304" pitchFamily="18" charset="0"/>
                <a:cs typeface="Times New Roman" panose="02020603050405020304" pitchFamily="18" charset="0"/>
              </a:rPr>
              <a:t>AM</a:t>
            </a:r>
            <a:r>
              <a:rPr lang="zh-CN" altLang="en-US" sz="2400" b="1" dirty="0" smtClean="0">
                <a:latin typeface="Times New Roman" panose="02020603050405020304" pitchFamily="18" charset="0"/>
                <a:cs typeface="Times New Roman" panose="02020603050405020304" pitchFamily="18" charset="0"/>
              </a:rPr>
              <a:t>波在单音调制时表达式</a:t>
            </a:r>
            <a:r>
              <a:rPr lang="zh-CN" altLang="en-US" sz="2400" b="1" dirty="0" smtClean="0"/>
              <a:t>　　　　</a:t>
            </a:r>
          </a:p>
        </p:txBody>
      </p:sp>
      <p:graphicFrame>
        <p:nvGraphicFramePr>
          <p:cNvPr id="509961" name="Object 9"/>
          <p:cNvGraphicFramePr>
            <a:graphicFrameLocks noChangeAspect="1"/>
          </p:cNvGraphicFramePr>
          <p:nvPr>
            <p:extLst/>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112"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a:ex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extLst/>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113"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a:extLst/>
                    </p:spPr>
                  </p:pic>
                </p:oleObj>
              </mc:Fallback>
            </mc:AlternateContent>
          </a:graphicData>
        </a:graphic>
      </p:graphicFrame>
      <p:sp>
        <p:nvSpPr>
          <p:cNvPr id="14" name="Text Box 8"/>
          <p:cNvSpPr txBox="1">
            <a:spLocks noChangeArrowheads="1"/>
          </p:cNvSpPr>
          <p:nvPr/>
        </p:nvSpPr>
        <p:spPr bwMode="auto">
          <a:xfrm>
            <a:off x="2519265" y="5482071"/>
            <a:ext cx="66247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smtClean="0">
                <a:solidFill>
                  <a:srgbClr val="0000FF"/>
                </a:solidFill>
                <a:ea typeface="+mn-ea"/>
                <a:cs typeface="Times New Roman" panose="02020603050405020304" pitchFamily="18" charset="0"/>
              </a:rPr>
              <a:t>调幅</a:t>
            </a:r>
            <a:r>
              <a:rPr lang="zh-CN" altLang="en-US" sz="2400" dirty="0">
                <a:solidFill>
                  <a:srgbClr val="0000FF"/>
                </a:solidFill>
                <a:ea typeface="+mn-ea"/>
                <a:cs typeface="Times New Roman" panose="02020603050405020304" pitchFamily="18" charset="0"/>
              </a:rPr>
              <a:t>指数</a:t>
            </a:r>
            <a:r>
              <a:rPr lang="zh-CN" altLang="en-US" sz="2400" dirty="0" smtClean="0">
                <a:ea typeface="+mn-ea"/>
                <a:cs typeface="Times New Roman" panose="02020603050405020304" pitchFamily="18" charset="0"/>
              </a:rPr>
              <a:t>，</a:t>
            </a:r>
            <a:r>
              <a:rPr lang="en-US" altLang="zh-CN" sz="2400" dirty="0" smtClean="0">
                <a:ea typeface="+mn-ea"/>
                <a:cs typeface="Times New Roman" panose="02020603050405020304" pitchFamily="18" charset="0"/>
              </a:rPr>
              <a:t>K</a:t>
            </a:r>
            <a:r>
              <a:rPr lang="en-US" altLang="zh-CN" sz="2400" baseline="-25000" dirty="0" smtClean="0">
                <a:ea typeface="+mn-ea"/>
                <a:cs typeface="Times New Roman" panose="02020603050405020304" pitchFamily="18" charset="0"/>
              </a:rPr>
              <a:t>A</a:t>
            </a:r>
            <a:r>
              <a:rPr lang="zh-CN" altLang="en-US" sz="2400" dirty="0" smtClean="0">
                <a:ea typeface="+mn-ea"/>
                <a:cs typeface="Times New Roman" panose="02020603050405020304" pitchFamily="18" charset="0"/>
              </a:rPr>
              <a:t>为调制电路决定的比例常数，在幅度调制中</a:t>
            </a:r>
            <a:r>
              <a:rPr lang="zh-CN" altLang="en-US" sz="2400" dirty="0">
                <a:ea typeface="+mn-ea"/>
                <a:cs typeface="Times New Roman" panose="02020603050405020304" pitchFamily="18" charset="0"/>
              </a:rPr>
              <a:t>，为保证不出现过调制，</a:t>
            </a:r>
            <a:r>
              <a:rPr lang="zh-CN" altLang="en-US" sz="2400" dirty="0" smtClean="0">
                <a:ea typeface="+mn-ea"/>
                <a:cs typeface="Times New Roman" panose="02020603050405020304" pitchFamily="18" charset="0"/>
              </a:rPr>
              <a:t>要求</a:t>
            </a:r>
            <a:r>
              <a:rPr lang="en-US" altLang="zh-CN" sz="2400" dirty="0" smtClean="0">
                <a:ea typeface="+mn-ea"/>
                <a:cs typeface="Times New Roman" panose="02020603050405020304" pitchFamily="18" charset="0"/>
              </a:rPr>
              <a:t>m</a:t>
            </a:r>
            <a:r>
              <a:rPr lang="en-US" altLang="zh-CN" sz="2400" baseline="-25000" dirty="0" smtClean="0">
                <a:ea typeface="+mn-ea"/>
                <a:cs typeface="Times New Roman" panose="02020603050405020304" pitchFamily="18" charset="0"/>
              </a:rPr>
              <a:t>A</a:t>
            </a:r>
            <a:r>
              <a:rPr lang="en-US" altLang="zh-CN" sz="2400" dirty="0">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49</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extLst/>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377"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a:ex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smtClean="0">
                <a:ea typeface="+mn-ea"/>
                <a:cs typeface="Times New Roman" panose="02020603050405020304" pitchFamily="18" charset="0"/>
              </a:rPr>
              <a:t>单音</a:t>
            </a:r>
            <a:r>
              <a:rPr lang="zh-CN" altLang="en-US" sz="2800" dirty="0">
                <a:ea typeface="+mn-ea"/>
                <a:cs typeface="Times New Roman" panose="02020603050405020304" pitchFamily="18" charset="0"/>
              </a:rPr>
              <a:t>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49</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378"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379"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380"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381"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382"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383"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384"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extLst/>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385"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extLst/>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386"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extLst/>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387"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extLst/>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388"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extLst/>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389"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smtClean="0">
                <a:solidFill>
                  <a:srgbClr val="0000FF"/>
                </a:solidFill>
              </a:rPr>
              <a:t>V</a:t>
            </a:r>
            <a:r>
              <a:rPr lang="en-US" altLang="zh-CN" baseline="-25000" dirty="0" err="1" smtClean="0">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smtClean="0">
                <a:solidFill>
                  <a:srgbClr val="0000FF"/>
                </a:solidFill>
              </a:rPr>
              <a:t>调幅的过程就是将低频调制信号搬移到高频载波分量两侧的过程。载波不含调制信息，只有边频包含调制信息。</a:t>
            </a:r>
            <a:endParaRPr lang="zh-CN" altLang="en-US" dirty="0">
              <a:solidFill>
                <a:srgbClr val="0000FF"/>
              </a:solidFill>
            </a:endParaRP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smtClean="0">
                <a:solidFill>
                  <a:srgbClr val="FF0000"/>
                </a:solidFill>
              </a:rPr>
              <a:t>V</a:t>
            </a:r>
            <a:r>
              <a:rPr lang="en-US" altLang="zh-CN" baseline="-25000" dirty="0" err="1" smtClean="0">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smtClean="0">
                <a:latin typeface="Times New Roman" panose="02020603050405020304" pitchFamily="18" charset="0"/>
                <a:cs typeface="Times New Roman" panose="02020603050405020304" pitchFamily="18" charset="0"/>
              </a:rPr>
              <a:t>常用基本单位（</a:t>
            </a:r>
            <a:r>
              <a:rPr lang="en-US" altLang="zh-CN" sz="2800" b="1" dirty="0" err="1" smtClean="0">
                <a:latin typeface="Times New Roman" panose="02020603050405020304" pitchFamily="18" charset="0"/>
                <a:cs typeface="Times New Roman" panose="02020603050405020304" pitchFamily="18" charset="0"/>
              </a:rPr>
              <a:t>mW</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err="1" smtClean="0">
                <a:latin typeface="Times New Roman" panose="02020603050405020304" pitchFamily="18" charset="0"/>
                <a:cs typeface="Times New Roman" panose="02020603050405020304" pitchFamily="18" charset="0"/>
              </a:rPr>
              <a:t>dBm</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放大器（分类、作用、增益</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&gt;1)</a:t>
            </a:r>
            <a:r>
              <a:rPr lang="zh-CN" altLang="en-US" sz="2800" b="1" dirty="0" smtClean="0">
                <a:latin typeface="Times New Roman" panose="02020603050405020304" pitchFamily="18" charset="0"/>
                <a:cs typeface="Times New Roman" panose="02020603050405020304" pitchFamily="18" charset="0"/>
              </a:rPr>
              <a:t>、信噪比、噪声系数、</a:t>
            </a:r>
            <a:r>
              <a:rPr lang="en-US" altLang="zh-CN" sz="2800" b="1" dirty="0" smtClean="0">
                <a:latin typeface="Times New Roman" panose="02020603050405020304" pitchFamily="18" charset="0"/>
                <a:cs typeface="Times New Roman" panose="02020603050405020304" pitchFamily="18" charset="0"/>
              </a:rPr>
              <a:t>P</a:t>
            </a:r>
            <a:r>
              <a:rPr lang="en-US" altLang="zh-CN" sz="2800" b="1" baseline="-25000" dirty="0" smtClean="0">
                <a:latin typeface="Times New Roman" panose="02020603050405020304" pitchFamily="18" charset="0"/>
                <a:cs typeface="Times New Roman" panose="02020603050405020304" pitchFamily="18" charset="0"/>
              </a:rPr>
              <a:t>I</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衰减器（作用、衰减量（</a:t>
            </a:r>
            <a:r>
              <a:rPr lang="en-US" altLang="zh-CN" sz="2800" b="1" dirty="0" smtClean="0">
                <a:latin typeface="Times New Roman" panose="02020603050405020304" pitchFamily="18" charset="0"/>
                <a:cs typeface="Times New Roman" panose="02020603050405020304" pitchFamily="18" charset="0"/>
              </a:rPr>
              <a:t>dB</a:t>
            </a:r>
            <a:r>
              <a:rPr lang="zh-CN" altLang="en-US" sz="2800" b="1" dirty="0" smtClean="0">
                <a:latin typeface="Times New Roman" panose="02020603050405020304" pitchFamily="18" charset="0"/>
                <a:cs typeface="Times New Roman" panose="02020603050405020304" pitchFamily="18" charset="0"/>
              </a:rPr>
              <a:t>，倍数</a:t>
            </a:r>
            <a:r>
              <a:rPr lang="en-US" altLang="zh-CN" sz="2800" b="1" dirty="0" smtClean="0">
                <a:latin typeface="Times New Roman" panose="02020603050405020304" pitchFamily="18" charset="0"/>
                <a:cs typeface="Times New Roman" panose="02020603050405020304" pitchFamily="18" charset="0"/>
              </a:rPr>
              <a:t>&lt;1</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a:t>
            </a:r>
          </a:p>
          <a:p>
            <a:pPr>
              <a:lnSpc>
                <a:spcPts val="4000"/>
              </a:lnSpc>
            </a:pPr>
            <a:r>
              <a:rPr lang="zh-CN" altLang="en-US" sz="2800" b="1" dirty="0" smtClean="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smtClean="0">
              <a:latin typeface="Times New Roman" panose="02020603050405020304" pitchFamily="18" charset="0"/>
              <a:cs typeface="Times New Roman" panose="02020603050405020304" pitchFamily="18" charset="0"/>
            </a:endParaRPr>
          </a:p>
          <a:p>
            <a:pPr>
              <a:lnSpc>
                <a:spcPts val="4000"/>
              </a:lnSpc>
            </a:pPr>
            <a:r>
              <a:rPr lang="zh-CN" altLang="en-US" sz="2800" b="1" dirty="0" smtClean="0">
                <a:latin typeface="Times New Roman" panose="02020603050405020304" pitchFamily="18" charset="0"/>
                <a:cs typeface="Times New Roman" panose="02020603050405020304" pitchFamily="18" charset="0"/>
              </a:rPr>
              <a:t>频率合成器（作用、相位噪声</a:t>
            </a:r>
            <a:r>
              <a:rPr lang="en-US" altLang="zh-CN" sz="2800" b="1" dirty="0" err="1" smtClean="0">
                <a:latin typeface="Times New Roman" panose="02020603050405020304" pitchFamily="18" charset="0"/>
                <a:cs typeface="Times New Roman" panose="02020603050405020304" pitchFamily="18" charset="0"/>
              </a:rPr>
              <a:t>dBc</a:t>
            </a:r>
            <a:r>
              <a:rPr lang="en-US" altLang="zh-CN" sz="2800" b="1" dirty="0" smtClean="0">
                <a:latin typeface="Times New Roman" panose="02020603050405020304" pitchFamily="18" charset="0"/>
                <a:cs typeface="Times New Roman" panose="02020603050405020304" pitchFamily="18" charset="0"/>
              </a:rPr>
              <a:t>/Hz</a:t>
            </a:r>
            <a:r>
              <a:rPr lang="zh-CN" altLang="en-US" sz="2800" b="1" dirty="0" smtClean="0">
                <a:latin typeface="Times New Roman" panose="02020603050405020304" pitchFamily="18" charset="0"/>
                <a:cs typeface="Times New Roman" panose="02020603050405020304" pitchFamily="18" charset="0"/>
              </a:rPr>
              <a:t>、倒易混频）</a:t>
            </a:r>
            <a:endParaRPr lang="en-US" altLang="zh-CN" sz="2800" b="1"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50</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a:t>
            </a:r>
            <a:r>
              <a:rPr lang="zh-CN" altLang="en-US" sz="4000" dirty="0" smtClean="0">
                <a:solidFill>
                  <a:schemeClr val="tx2"/>
                </a:solidFill>
                <a:ea typeface="微软雅黑" panose="020B0503020204020204" pitchFamily="34" charset="-122"/>
                <a:cs typeface="Times New Roman" panose="02020603050405020304" pitchFamily="18" charset="0"/>
              </a:rPr>
              <a:t>功率</a:t>
            </a:r>
            <a:endParaRPr lang="zh-CN" altLang="en-US" sz="4000" dirty="0">
              <a:solidFill>
                <a:schemeClr val="tx2"/>
              </a:solidFill>
              <a:ea typeface="微软雅黑" panose="020B0503020204020204" pitchFamily="34" charset="-122"/>
              <a:cs typeface="Times New Roman" panose="02020603050405020304" pitchFamily="18" charset="0"/>
            </a:endParaRP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smtClean="0"/>
              <a:t>载波功率分量</a:t>
            </a:r>
            <a:endParaRPr kumimoji="1" lang="zh-CN" altLang="en-US" sz="2400" dirty="0"/>
          </a:p>
        </p:txBody>
      </p:sp>
      <p:graphicFrame>
        <p:nvGraphicFramePr>
          <p:cNvPr id="438510" name="Object 238"/>
          <p:cNvGraphicFramePr>
            <a:graphicFrameLocks noChangeAspect="1"/>
          </p:cNvGraphicFramePr>
          <p:nvPr>
            <p:extLst/>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131"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a:ex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smtClean="0"/>
              <a:t>      若将调幅波电压加于负载电阻</a:t>
            </a:r>
            <a:r>
              <a:rPr lang="en-US" altLang="zh-CN" sz="2400" dirty="0" smtClean="0"/>
              <a:t>R</a:t>
            </a:r>
            <a:r>
              <a:rPr lang="en-US" altLang="zh-CN" sz="2400" baseline="-25000" dirty="0" smtClean="0"/>
              <a:t>L</a:t>
            </a:r>
            <a:r>
              <a:rPr lang="zh-CN" altLang="en-US" sz="2400" dirty="0" smtClean="0"/>
              <a:t>上，负载电阻吸收功率为各项正弦分量单独作用功率之和。</a:t>
            </a:r>
            <a:endParaRPr lang="zh-CN" altLang="en-US" sz="2400" dirty="0"/>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a:t>
            </a:r>
            <a:r>
              <a:rPr kumimoji="1" lang="zh-CN" altLang="en-US" sz="2400" dirty="0" smtClean="0"/>
              <a:t>分量功率</a:t>
            </a:r>
            <a:endParaRPr kumimoji="1" lang="zh-CN" altLang="en-US" sz="2400" dirty="0"/>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a:t>
            </a:r>
            <a:r>
              <a:rPr kumimoji="1" lang="zh-CN" altLang="en-US" sz="2400" dirty="0"/>
              <a:t>下</a:t>
            </a:r>
            <a:r>
              <a:rPr kumimoji="1" lang="zh-CN" altLang="en-US" sz="2400" dirty="0" smtClean="0"/>
              <a:t>边频分量功率</a:t>
            </a:r>
            <a:endParaRPr kumimoji="1" lang="zh-CN" altLang="en-US" sz="2400" dirty="0"/>
          </a:p>
        </p:txBody>
      </p:sp>
      <p:graphicFrame>
        <p:nvGraphicFramePr>
          <p:cNvPr id="12" name="Object 238"/>
          <p:cNvGraphicFramePr>
            <a:graphicFrameLocks noChangeAspect="1"/>
          </p:cNvGraphicFramePr>
          <p:nvPr>
            <p:extLst/>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132"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a:extLst/>
                    </p:spPr>
                  </p:pic>
                </p:oleObj>
              </mc:Fallback>
            </mc:AlternateContent>
          </a:graphicData>
        </a:graphic>
      </p:graphicFrame>
      <p:graphicFrame>
        <p:nvGraphicFramePr>
          <p:cNvPr id="13" name="Object 238"/>
          <p:cNvGraphicFramePr>
            <a:graphicFrameLocks noChangeAspect="1"/>
          </p:cNvGraphicFramePr>
          <p:nvPr>
            <p:extLst/>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133"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a:ex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smtClean="0"/>
              <a:t>　</a:t>
            </a:r>
          </a:p>
        </p:txBody>
      </p:sp>
      <p:graphicFrame>
        <p:nvGraphicFramePr>
          <p:cNvPr id="9" name="Object 238"/>
          <p:cNvGraphicFramePr>
            <a:graphicFrameLocks noChangeAspect="1"/>
          </p:cNvGraphicFramePr>
          <p:nvPr>
            <p:extLst/>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101"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a:ex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smtClean="0">
                <a:solidFill>
                  <a:srgbClr val="FF6600"/>
                </a:solidFill>
              </a:rPr>
              <a:t>◆ </a:t>
            </a:r>
            <a:r>
              <a:rPr kumimoji="1" lang="zh-CN" altLang="en-US" sz="2400" dirty="0" smtClean="0"/>
              <a:t>调制信号在一个周期内的平均功率</a:t>
            </a:r>
            <a:endParaRPr kumimoji="1" lang="zh-CN" altLang="en-US" sz="2400" dirty="0"/>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smtClean="0">
                    <a:solidFill>
                      <a:srgbClr val="0000FF"/>
                    </a:solidFill>
                  </a:rPr>
                  <a:t>可见，边频功率随着</a:t>
                </a:r>
                <a:r>
                  <a:rPr lang="en-US" altLang="zh-CN" sz="2400" i="1" dirty="0" smtClean="0">
                    <a:solidFill>
                      <a:srgbClr val="0000FF"/>
                    </a:solidFill>
                  </a:rPr>
                  <a:t>m</a:t>
                </a:r>
                <a:r>
                  <a:rPr lang="en-US" altLang="zh-CN" sz="2400" i="1" baseline="-25000" dirty="0" smtClean="0">
                    <a:solidFill>
                      <a:srgbClr val="0000FF"/>
                    </a:solidFill>
                  </a:rPr>
                  <a:t>A</a:t>
                </a:r>
                <a:r>
                  <a:rPr lang="zh-CN" altLang="en-US" sz="2400" dirty="0" smtClean="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smtClean="0">
                    <a:solidFill>
                      <a:srgbClr val="0000FF"/>
                    </a:solidFill>
                  </a:rPr>
                  <a:t>=1</a:t>
                </a:r>
                <a:r>
                  <a:rPr lang="zh-CN" altLang="en-US" sz="2400" dirty="0" smtClean="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smtClean="0">
                    <a:solidFill>
                      <a:srgbClr val="0000FF"/>
                    </a:solidFill>
                  </a:rPr>
                  <a:t>这时上、下边频功率之和只占载波功率的一半。这种调制方式，发射端发送的功率被不携带信息的载波占了很大的比例</a:t>
                </a:r>
                <a:r>
                  <a:rPr lang="zh-CN" altLang="en-US" sz="2400" dirty="0" smtClean="0"/>
                  <a:t>。</a:t>
                </a:r>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smtClean="0">
                <a:solidFill>
                  <a:srgbClr val="FF0000"/>
                </a:solidFill>
              </a:rPr>
              <a:t>改进型的</a:t>
            </a:r>
            <a:r>
              <a:rPr lang="en-US" altLang="zh-CN" sz="2800" dirty="0" smtClean="0">
                <a:solidFill>
                  <a:srgbClr val="FF0000"/>
                </a:solidFill>
              </a:rPr>
              <a:t>AM</a:t>
            </a:r>
            <a:r>
              <a:rPr lang="zh-CN" altLang="en-US" sz="2800" dirty="0" smtClean="0">
                <a:solidFill>
                  <a:srgbClr val="FF0000"/>
                </a:solidFill>
              </a:rPr>
              <a:t>，</a:t>
            </a:r>
            <a:r>
              <a:rPr lang="en-US" altLang="zh-CN" sz="2800" dirty="0" smtClean="0">
                <a:solidFill>
                  <a:srgbClr val="FF0000"/>
                </a:solidFill>
              </a:rPr>
              <a:t>DSB</a:t>
            </a:r>
            <a:r>
              <a:rPr lang="zh-CN" altLang="en-US" sz="2800" dirty="0" smtClean="0">
                <a:solidFill>
                  <a:srgbClr val="FF0000"/>
                </a:solidFill>
              </a:rPr>
              <a:t>和</a:t>
            </a:r>
            <a:r>
              <a:rPr lang="en-US" altLang="zh-CN" sz="2800" dirty="0" smtClean="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smtClean="0">
                    <a:latin typeface="Times New Roman" panose="02020603050405020304" pitchFamily="18" charset="0"/>
                    <a:ea typeface="宋体" panose="02010600030101010101" pitchFamily="2" charset="-122"/>
                  </a:rPr>
                  <a:t>若模拟调幅波</a:t>
                </a:r>
                <a:r>
                  <a:rPr lang="en-US" altLang="zh-CN" sz="2400" b="1" kern="1200" dirty="0" smtClean="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a:t>
                </a:r>
                <a:r>
                  <a:rPr lang="zh-CN" altLang="zh-CN" sz="2400" b="1" kern="1200" dirty="0" smtClean="0">
                    <a:latin typeface="Times New Roman" panose="02020603050405020304" pitchFamily="18" charset="0"/>
                    <a:ea typeface="宋体" panose="02010600030101010101" pitchFamily="2" charset="-122"/>
                  </a:rPr>
                  <a:t>的</a:t>
                </a:r>
                <a:r>
                  <a:rPr lang="zh-CN" altLang="zh-CN" sz="2400" b="1" kern="1200" dirty="0">
                    <a:latin typeface="Times New Roman" panose="02020603050405020304" pitchFamily="18" charset="0"/>
                    <a:ea typeface="宋体" panose="02010600030101010101" pitchFamily="2" charset="-122"/>
                  </a:rPr>
                  <a:t>表达式</a:t>
                </a:r>
                <a:r>
                  <a:rPr lang="zh-CN" altLang="zh-CN" sz="2400" b="1" kern="1200" dirty="0" smtClean="0">
                    <a:latin typeface="Times New Roman" panose="02020603050405020304" pitchFamily="18" charset="0"/>
                    <a:ea typeface="宋体" panose="02010600030101010101" pitchFamily="2" charset="-122"/>
                  </a:rPr>
                  <a:t>为</a:t>
                </a:r>
                <a:r>
                  <a:rPr lang="en-US" altLang="zh-CN" sz="2400" b="1" kern="1200" dirty="0" smtClean="0">
                    <a:latin typeface="Times New Roman" panose="02020603050405020304" pitchFamily="18" charset="0"/>
                    <a:ea typeface="宋体" panose="02010600030101010101" pitchFamily="2" charset="-122"/>
                  </a:rPr>
                  <a:t>V</a:t>
                </a:r>
                <a:r>
                  <a:rPr lang="en-US" altLang="zh-CN" sz="2400" b="1" kern="1200" baseline="-25000" dirty="0" smtClean="0">
                    <a:latin typeface="Times New Roman" panose="02020603050405020304" pitchFamily="18" charset="0"/>
                    <a:ea typeface="宋体" panose="02010600030101010101" pitchFamily="2" charset="-122"/>
                  </a:rPr>
                  <a:t>AM</a:t>
                </a:r>
                <a:r>
                  <a:rPr lang="en-US" altLang="zh-CN" sz="2400" b="1" kern="1200" dirty="0" smtClean="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a:t>
                </a:r>
                <a:r>
                  <a:rPr lang="zh-CN" altLang="zh-CN" sz="2400" b="1" kern="1200" dirty="0" smtClean="0">
                    <a:latin typeface="Times New Roman" panose="02020603050405020304" pitchFamily="18" charset="0"/>
                    <a:ea typeface="宋体" panose="02010600030101010101" pitchFamily="2" charset="-122"/>
                  </a:rPr>
                  <a:t>Ω</a:t>
                </a:r>
                <a:r>
                  <a:rPr lang="en-US" altLang="zh-CN" sz="2400" b="1" kern="1200" dirty="0" smtClean="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a:t>
                </a:r>
                <a:r>
                  <a:rPr lang="el-GR" altLang="zh-CN" sz="2400" b="1" kern="1200" dirty="0" smtClean="0">
                    <a:latin typeface="Times New Roman" panose="02020603050405020304" pitchFamily="18" charset="0"/>
                    <a:ea typeface="宋体" panose="02010600030101010101" pitchFamily="2" charset="-122"/>
                  </a:rPr>
                  <a:t>ω</a:t>
                </a:r>
                <a:r>
                  <a:rPr lang="en-US" altLang="zh-CN" sz="2400" b="1" kern="1200" baseline="-25000" dirty="0" err="1" smtClean="0">
                    <a:latin typeface="Times New Roman" panose="02020603050405020304" pitchFamily="18" charset="0"/>
                    <a:ea typeface="宋体" panose="02010600030101010101" pitchFamily="2" charset="-122"/>
                  </a:rPr>
                  <a:t>c</a:t>
                </a:r>
                <a:r>
                  <a:rPr lang="en-US" altLang="zh-CN" sz="2400" b="1" kern="1200" dirty="0" err="1" smtClean="0">
                    <a:latin typeface="Times New Roman" panose="02020603050405020304" pitchFamily="18" charset="0"/>
                    <a:ea typeface="宋体" panose="02010600030101010101" pitchFamily="2" charset="-122"/>
                  </a:rPr>
                  <a:t>t</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其中</a:t>
                </a:r>
                <a:r>
                  <a:rPr lang="zh-CN" altLang="zh-CN" sz="2400" b="1" kern="1200" dirty="0" smtClean="0">
                    <a:latin typeface="Times New Roman" panose="02020603050405020304" pitchFamily="18" charset="0"/>
                    <a:ea typeface="宋体" panose="02010600030101010101" pitchFamily="2" charset="-122"/>
                  </a:rPr>
                  <a:t>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smtClean="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smtClean="0">
                    <a:latin typeface="Times New Roman" panose="02020603050405020304" pitchFamily="18" charset="0"/>
                    <a:ea typeface="宋体" panose="02010600030101010101" pitchFamily="2" charset="-122"/>
                  </a:rPr>
                  <a:t>)kHz</a:t>
                </a:r>
                <a:r>
                  <a:rPr lang="zh-CN" altLang="zh-CN" sz="2400" b="1" kern="1200" dirty="0" smtClean="0">
                    <a:latin typeface="Times New Roman" panose="02020603050405020304" pitchFamily="18" charset="0"/>
                    <a:ea typeface="宋体" panose="02010600030101010101" pitchFamily="2" charset="-122"/>
                  </a:rPr>
                  <a:t>，</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r>
                  <a:rPr lang="zh-CN" altLang="zh-CN" sz="2400" b="1" kern="1200" dirty="0" smtClean="0">
                    <a:latin typeface="Times New Roman" panose="02020603050405020304" pitchFamily="18" charset="0"/>
                    <a:ea typeface="宋体" panose="02010600030101010101" pitchFamily="2" charset="-122"/>
                  </a:rPr>
                  <a:t>。</a:t>
                </a:r>
                <a:endParaRPr lang="en-US" altLang="zh-CN" sz="2400" b="1" kern="1200" dirty="0" smtClean="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smtClean="0">
                    <a:latin typeface="Times New Roman" panose="02020603050405020304" pitchFamily="18" charset="0"/>
                    <a:ea typeface="宋体" panose="02010600030101010101" pitchFamily="2" charset="-122"/>
                  </a:rPr>
                  <a:t>解</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smtClean="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smtClean="0"/>
                  <a:t>，</a:t>
                </a:r>
                <a:endParaRPr lang="en-US" altLang="zh-CN" dirty="0" smtClean="0"/>
              </a:p>
              <a:p>
                <a:pPr marL="0" indent="0">
                  <a:lnSpc>
                    <a:spcPts val="4000"/>
                  </a:lnSpc>
                  <a:spcBef>
                    <a:spcPts val="1200"/>
                  </a:spcBef>
                  <a:buNone/>
                </a:pPr>
                <a:r>
                  <a:rPr lang="en-US" altLang="zh-CN" sz="2400" b="1" kern="1200" dirty="0" smtClean="0">
                    <a:latin typeface="Times New Roman" panose="02020603050405020304" pitchFamily="18" charset="0"/>
                    <a:ea typeface="宋体" panose="02010600030101010101" pitchFamily="2" charset="-122"/>
                  </a:rPr>
                  <a:t>      </a:t>
                </a:r>
                <a:r>
                  <a:rPr lang="en-US" altLang="zh-CN" sz="2400" b="1" kern="1200" dirty="0" smtClean="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smtClean="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smtClean="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smtClean="0"/>
                  <a:t>         </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P</a:t>
                </a:r>
                <a:r>
                  <a:rPr lang="en-US" altLang="zh-CN" sz="2400" baseline="-25000" dirty="0" err="1" smtClean="0">
                    <a:latin typeface="Times New Roman" panose="02020603050405020304" pitchFamily="18" charset="0"/>
                    <a:cs typeface="Times New Roman" panose="02020603050405020304" pitchFamily="18" charset="0"/>
                  </a:rPr>
                  <a:t>c</a:t>
                </a:r>
                <a:r>
                  <a:rPr lang="en-US" altLang="zh-CN" sz="2400" dirty="0" err="1" smtClean="0">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smtClean="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52</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53</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smtClean="0">
                <a:solidFill>
                  <a:srgbClr val="0000FF"/>
                </a:solidFill>
                <a:latin typeface="+mn-ea"/>
                <a:ea typeface="+mn-ea"/>
                <a:cs typeface="Times New Roman" panose="02020603050405020304" pitchFamily="18" charset="0"/>
              </a:rPr>
              <a:t>例：</a:t>
            </a:r>
            <a:r>
              <a:rPr lang="zh-CN" altLang="en-US" sz="2800" dirty="0" smtClean="0">
                <a:latin typeface="+mn-ea"/>
                <a:ea typeface="+mn-ea"/>
                <a:cs typeface="Times New Roman" panose="02020603050405020304" pitchFamily="18" charset="0"/>
              </a:rPr>
              <a:t>一</a:t>
            </a:r>
            <a:r>
              <a:rPr lang="zh-CN" altLang="en-US" sz="2800" dirty="0">
                <a:latin typeface="+mn-ea"/>
                <a:ea typeface="+mn-ea"/>
                <a:cs typeface="Times New Roman" panose="02020603050405020304" pitchFamily="18" charset="0"/>
              </a:rPr>
              <a:t>调幅波</a:t>
            </a:r>
            <a:r>
              <a:rPr lang="zh-CN" altLang="en-US" sz="2800" dirty="0" smtClean="0">
                <a:latin typeface="+mn-ea"/>
                <a:ea typeface="+mn-ea"/>
                <a:cs typeface="Times New Roman" panose="02020603050405020304" pitchFamily="18" charset="0"/>
              </a:rPr>
              <a:t>为</a:t>
            </a:r>
            <a:endParaRPr lang="en-US" altLang="zh-CN" sz="2800" dirty="0" smtClean="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1</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2</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3</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smtClean="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smtClean="0">
                <a:latin typeface="+mn-ea"/>
                <a:ea typeface="+mn-ea"/>
                <a:cs typeface="Times New Roman" panose="02020603050405020304" pitchFamily="18" charset="0"/>
              </a:rPr>
              <a:t>（</a:t>
            </a:r>
            <a:r>
              <a:rPr lang="en-US" altLang="zh-CN" sz="2800" dirty="0" smtClean="0">
                <a:latin typeface="+mn-ea"/>
                <a:ea typeface="+mn-ea"/>
                <a:cs typeface="Times New Roman" panose="02020603050405020304" pitchFamily="18" charset="0"/>
              </a:rPr>
              <a:t>4</a:t>
            </a:r>
            <a:r>
              <a:rPr lang="zh-CN" altLang="en-US" sz="2800" dirty="0" smtClean="0">
                <a:latin typeface="+mn-ea"/>
                <a:ea typeface="+mn-ea"/>
                <a:cs typeface="Times New Roman" panose="02020603050405020304" pitchFamily="18" charset="0"/>
              </a:rPr>
              <a:t>）</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smtClean="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smtClean="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24"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54</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55</a:t>
            </a:fld>
            <a:endParaRPr lang="en-US" altLang="zh-CN"/>
          </a:p>
        </p:txBody>
      </p:sp>
      <p:graphicFrame>
        <p:nvGraphicFramePr>
          <p:cNvPr id="6" name="对象 5"/>
          <p:cNvGraphicFramePr>
            <a:graphicFrameLocks noChangeAspect="1"/>
          </p:cNvGraphicFramePr>
          <p:nvPr>
            <p:extLst/>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226"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227"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228"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229"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smtClean="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smtClean="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56</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第七章 频率合成器</a:t>
            </a:r>
            <a:endParaRPr lang="zh-CN" altLang="en-US" sz="4000"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323528" y="1412776"/>
            <a:ext cx="8229600" cy="3168352"/>
          </a:xfrm>
        </p:spPr>
        <p:txBody>
          <a:bodyPr/>
          <a:lstStyle/>
          <a:p>
            <a:pPr>
              <a:lnSpc>
                <a:spcPts val="4400"/>
              </a:lnSpc>
            </a:pPr>
            <a:r>
              <a:rPr lang="zh-CN" altLang="en-US" b="1" dirty="0" smtClean="0">
                <a:latin typeface="Times New Roman" panose="02020603050405020304" pitchFamily="18" charset="0"/>
                <a:cs typeface="Times New Roman" panose="02020603050405020304" pitchFamily="18" charset="0"/>
              </a:rPr>
              <a:t>掌握锁相式频率合成（</a:t>
            </a:r>
            <a:r>
              <a:rPr lang="en-US" altLang="zh-CN" b="1" dirty="0" smtClean="0">
                <a:latin typeface="Times New Roman" panose="02020603050405020304" pitchFamily="18" charset="0"/>
                <a:cs typeface="Times New Roman" panose="02020603050405020304" pitchFamily="18" charset="0"/>
              </a:rPr>
              <a:t>PLL</a:t>
            </a:r>
            <a:r>
              <a:rPr lang="zh-CN" altLang="en-US" b="1" dirty="0" smtClean="0">
                <a:latin typeface="Times New Roman" panose="02020603050405020304" pitchFamily="18" charset="0"/>
                <a:cs typeface="Times New Roman" panose="02020603050405020304" pitchFamily="18" charset="0"/>
              </a:rPr>
              <a:t>）和直接数字频率合成（</a:t>
            </a:r>
            <a:r>
              <a:rPr lang="en-US" altLang="zh-CN" b="1" dirty="0" smtClean="0">
                <a:latin typeface="Times New Roman" panose="02020603050405020304" pitchFamily="18" charset="0"/>
                <a:cs typeface="Times New Roman" panose="02020603050405020304" pitchFamily="18" charset="0"/>
              </a:rPr>
              <a:t>DDS</a:t>
            </a:r>
            <a:r>
              <a:rPr lang="zh-CN" altLang="en-US" b="1" dirty="0" smtClean="0">
                <a:latin typeface="Times New Roman" panose="02020603050405020304" pitchFamily="18" charset="0"/>
                <a:cs typeface="Times New Roman" panose="02020603050405020304" pitchFamily="18" charset="0"/>
              </a:rPr>
              <a:t>）基本技术</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输出频率</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能够分析频率合成器的</a:t>
            </a:r>
            <a:r>
              <a:rPr lang="zh-CN" altLang="en-US" b="1" dirty="0" smtClean="0">
                <a:solidFill>
                  <a:srgbClr val="FF0000"/>
                </a:solidFill>
                <a:latin typeface="Times New Roman" panose="02020603050405020304" pitchFamily="18" charset="0"/>
                <a:cs typeface="Times New Roman" panose="02020603050405020304" pitchFamily="18" charset="0"/>
              </a:rPr>
              <a:t>输出频率范围</a:t>
            </a:r>
            <a:r>
              <a:rPr lang="zh-CN" altLang="en-US" b="1" dirty="0" smtClean="0">
                <a:latin typeface="Times New Roman" panose="02020603050405020304" pitchFamily="18" charset="0"/>
                <a:cs typeface="Times New Roman" panose="02020603050405020304" pitchFamily="18" charset="0"/>
              </a:rPr>
              <a:t>和</a:t>
            </a:r>
            <a:r>
              <a:rPr lang="zh-CN" altLang="en-US" b="1" dirty="0" smtClean="0">
                <a:solidFill>
                  <a:srgbClr val="FF0000"/>
                </a:solidFill>
                <a:latin typeface="Times New Roman" panose="02020603050405020304" pitchFamily="18" charset="0"/>
                <a:cs typeface="Times New Roman" panose="02020603050405020304" pitchFamily="18" charset="0"/>
              </a:rPr>
              <a:t>频率分辨率</a:t>
            </a:r>
            <a:r>
              <a:rPr lang="zh-CN" altLang="en-US" b="1" dirty="0" smtClean="0">
                <a:latin typeface="Times New Roman" panose="02020603050405020304" pitchFamily="18" charset="0"/>
                <a:cs typeface="Times New Roman" panose="02020603050405020304" pitchFamily="18" charset="0"/>
              </a:rPr>
              <a:t>；</a:t>
            </a:r>
            <a:endParaRPr lang="en-US" altLang="zh-CN" b="1" dirty="0" smtClean="0">
              <a:latin typeface="Times New Roman" panose="02020603050405020304" pitchFamily="18" charset="0"/>
              <a:cs typeface="Times New Roman" panose="02020603050405020304" pitchFamily="18" charset="0"/>
            </a:endParaRPr>
          </a:p>
          <a:p>
            <a:pPr>
              <a:lnSpc>
                <a:spcPts val="4400"/>
              </a:lnSpc>
            </a:pPr>
            <a:r>
              <a:rPr lang="zh-CN" altLang="en-US" b="1" dirty="0" smtClean="0">
                <a:latin typeface="Times New Roman" panose="02020603050405020304" pitchFamily="18" charset="0"/>
                <a:cs typeface="Times New Roman" panose="02020603050405020304" pitchFamily="18" charset="0"/>
              </a:rPr>
              <a:t>倒易混频</a:t>
            </a:r>
            <a:endParaRPr lang="en-US" altLang="zh-CN" b="1" dirty="0" smtClean="0">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57</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smtClean="0">
                <a:latin typeface="微软雅黑" panose="020B0503020204020204" pitchFamily="34" charset="-122"/>
                <a:ea typeface="微软雅黑" panose="020B0503020204020204" pitchFamily="34" charset="-122"/>
              </a:rPr>
              <a:t>  锁相</a:t>
            </a:r>
            <a:r>
              <a:rPr lang="zh-CN" altLang="en-US" sz="4000" dirty="0">
                <a:latin typeface="微软雅黑" panose="020B0503020204020204" pitchFamily="34" charset="-122"/>
                <a:ea typeface="微软雅黑" panose="020B0503020204020204" pitchFamily="34" charset="-122"/>
              </a:rPr>
              <a:t>频率</a:t>
            </a:r>
            <a:r>
              <a:rPr lang="zh-CN" altLang="en-US" sz="4000" dirty="0" smtClean="0">
                <a:latin typeface="微软雅黑" panose="020B0503020204020204" pitchFamily="34" charset="-122"/>
                <a:ea typeface="微软雅黑" panose="020B0503020204020204" pitchFamily="34" charset="-122"/>
              </a:rPr>
              <a:t>合成</a:t>
            </a:r>
            <a:r>
              <a:rPr lang="en-US" altLang="zh-CN" sz="4000" dirty="0" smtClean="0">
                <a:latin typeface="微软雅黑" panose="020B0503020204020204" pitchFamily="34" charset="-122"/>
                <a:ea typeface="微软雅黑" panose="020B0503020204020204" pitchFamily="34" charset="-122"/>
              </a:rPr>
              <a:t/>
            </a:r>
            <a:br>
              <a:rPr lang="en-US" altLang="zh-CN" sz="4000" dirty="0" smtClean="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smtClean="0">
                <a:latin typeface="Times New Roman" panose="02020603050405020304" pitchFamily="18" charset="0"/>
                <a:cs typeface="Times New Roman" panose="02020603050405020304" pitchFamily="18" charset="0"/>
              </a:rPr>
              <a:t>环路锁定时 </a:t>
            </a:r>
            <a:r>
              <a:rPr lang="en-US" altLang="zh-CN" sz="2400" b="1" i="1" dirty="0" err="1" smtClean="0">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smtClean="0">
                <a:solidFill>
                  <a:srgbClr val="0000CC"/>
                </a:solidFill>
                <a:latin typeface="Times New Roman" panose="02020603050405020304" pitchFamily="18" charset="0"/>
                <a:cs typeface="Times New Roman" panose="02020603050405020304" pitchFamily="18" charset="0"/>
              </a:rPr>
              <a:t>= </a:t>
            </a:r>
            <a:r>
              <a:rPr lang="en-US" altLang="zh-CN" sz="2400" b="1" i="1" dirty="0" err="1" smtClean="0">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smtClean="0">
                <a:solidFill>
                  <a:srgbClr val="0000CC"/>
                </a:solidFill>
                <a:latin typeface="Times New Roman" panose="02020603050405020304" pitchFamily="18" charset="0"/>
                <a:cs typeface="Times New Roman" panose="02020603050405020304" pitchFamily="18" charset="0"/>
              </a:rPr>
              <a:t>r</a:t>
            </a:r>
            <a:r>
              <a:rPr lang="zh-CN" altLang="en-US" sz="2400" b="1" dirty="0" smtClean="0">
                <a:solidFill>
                  <a:srgbClr val="0000CC"/>
                </a:solidFill>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改变 </a:t>
            </a:r>
            <a:r>
              <a:rPr lang="en-US" altLang="zh-CN" sz="2400" b="1" dirty="0" smtClean="0">
                <a:latin typeface="Times New Roman" panose="02020603050405020304" pitchFamily="18" charset="0"/>
                <a:cs typeface="Times New Roman" panose="02020603050405020304" pitchFamily="18" charset="0"/>
              </a:rPr>
              <a:t>N </a:t>
            </a:r>
            <a:r>
              <a:rPr lang="zh-CN" altLang="en-US" sz="2400" b="1" dirty="0" smtClean="0">
                <a:latin typeface="Times New Roman" panose="02020603050405020304" pitchFamily="18" charset="0"/>
                <a:cs typeface="Times New Roman" panose="02020603050405020304" pitchFamily="18" charset="0"/>
              </a:rPr>
              <a:t>则输出为一系列点频。</a:t>
            </a:r>
            <a:endParaRPr lang="zh-CN" altLang="en-US" sz="2400" b="1" dirty="0" smtClean="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16"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17"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718"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数字合成 </a:t>
            </a:r>
            <a:endPar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a:t>
            </a: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3600" dirty="0" smtClean="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ynthesis</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smtClean="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903296057"/>
              </p:ext>
            </p:extLst>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7810"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563674072"/>
              </p:ext>
            </p:extLst>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7811"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3225789819"/>
              </p:ext>
            </p:extLst>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7812"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smtClean="0">
                <a:solidFill>
                  <a:schemeClr val="tx2">
                    <a:lumMod val="50000"/>
                  </a:schemeClr>
                </a:solidFill>
                <a:latin typeface="黑体" pitchFamily="49" charset="-122"/>
                <a:ea typeface="黑体" pitchFamily="49" charset="-122"/>
              </a:rPr>
              <a:t>典型</a:t>
            </a:r>
            <a:r>
              <a:rPr lang="zh-CN" altLang="en-US" sz="1400" kern="0" dirty="0">
                <a:solidFill>
                  <a:schemeClr val="tx2">
                    <a:lumMod val="50000"/>
                  </a:schemeClr>
                </a:solidFill>
                <a:latin typeface="黑体" pitchFamily="49" charset="-122"/>
                <a:ea typeface="黑体" pitchFamily="49" charset="-122"/>
              </a:rPr>
              <a:t>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3117262707"/>
              </p:ext>
            </p:extLst>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7813"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9" name="对象 13"/>
          <p:cNvGraphicFramePr>
            <a:graphicFrameLocks noChangeAspect="1"/>
          </p:cNvGraphicFramePr>
          <p:nvPr>
            <p:extLst>
              <p:ext uri="{D42A27DB-BD31-4B8C-83A1-F6EECF244321}">
                <p14:modId xmlns:p14="http://schemas.microsoft.com/office/powerpoint/2010/main" val="950879592"/>
              </p:ext>
            </p:extLst>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7814" name="Visio" r:id="rId12" imgW="3663543" imgH="1451520" progId="Visio.Drawing.11">
                  <p:embed/>
                </p:oleObj>
              </mc:Choice>
              <mc:Fallback>
                <p:oleObj name="Visio" r:id="rId12" imgW="3663543" imgH="1451520" progId="Visio.Drawing.11">
                  <p:embed/>
                  <p:pic>
                    <p:nvPicPr>
                      <p:cNvPr id="11"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extLst>
              <p:ext uri="{D42A27DB-BD31-4B8C-83A1-F6EECF244321}">
                <p14:modId xmlns:p14="http://schemas.microsoft.com/office/powerpoint/2010/main" val="2028930822"/>
              </p:ext>
            </p:extLst>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7815" name="Visio" r:id="rId14" imgW="3714328" imgH="1434510" progId="Visio.Drawing.11">
                  <p:embed/>
                </p:oleObj>
              </mc:Choice>
              <mc:Fallback>
                <p:oleObj name="Visio" r:id="rId14" imgW="3714328" imgH="1434510" progId="Visio.Drawing.11">
                  <p:embed/>
                  <p:pic>
                    <p:nvPicPr>
                      <p:cNvPr id="12"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smtClean="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常用的器件符号</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a:t>
            </a:fld>
            <a:endParaRPr lang="en-US" altLang="zh-CN"/>
          </a:p>
        </p:txBody>
      </p:sp>
      <p:pic>
        <p:nvPicPr>
          <p:cNvPr id="5" name="Picture 5"/>
          <p:cNvPicPr>
            <a:picLocks noChangeAspect="1" noChangeArrowheads="1"/>
          </p:cNvPicPr>
          <p:nvPr/>
        </p:nvPicPr>
        <p:blipFill rotWithShape="1">
          <a:blip r:embed="rId2" cstate="print"/>
          <a:srcRect l="29469" t="35065" r="57136" b="54263"/>
          <a:stretch/>
        </p:blipFill>
        <p:spPr bwMode="auto">
          <a:xfrm>
            <a:off x="436565" y="1920285"/>
            <a:ext cx="2376264" cy="1108924"/>
          </a:xfrm>
          <a:prstGeom prst="rect">
            <a:avLst/>
          </a:prstGeom>
          <a:noFill/>
          <a:ln w="9525" algn="ctr">
            <a:noFill/>
            <a:miter lim="800000"/>
            <a:headEnd/>
            <a:tailEnd/>
          </a:ln>
        </p:spPr>
      </p:pic>
      <p:pic>
        <p:nvPicPr>
          <p:cNvPr id="6" name="Picture 2"/>
          <p:cNvPicPr>
            <a:picLocks noChangeAspect="1" noChangeArrowheads="1"/>
          </p:cNvPicPr>
          <p:nvPr/>
        </p:nvPicPr>
        <p:blipFill rotWithShape="1">
          <a:blip r:embed="rId3" cstate="print"/>
          <a:srcRect l="26099" t="29379" r="27182" b="59354"/>
          <a:stretch/>
        </p:blipFill>
        <p:spPr bwMode="auto">
          <a:xfrm>
            <a:off x="107504" y="4725144"/>
            <a:ext cx="8315740" cy="1128183"/>
          </a:xfrm>
          <a:prstGeom prst="rect">
            <a:avLst/>
          </a:prstGeom>
          <a:noFill/>
          <a:ln w="9525" algn="ctr">
            <a:noFill/>
            <a:miter lim="800000"/>
            <a:headEnd/>
            <a:tailEnd/>
          </a:ln>
        </p:spPr>
      </p:pic>
      <p:pic>
        <p:nvPicPr>
          <p:cNvPr id="7" name="Picture 2"/>
          <p:cNvPicPr>
            <a:picLocks noChangeAspect="1" noChangeArrowheads="1"/>
          </p:cNvPicPr>
          <p:nvPr/>
        </p:nvPicPr>
        <p:blipFill rotWithShape="1">
          <a:blip r:embed="rId4" cstate="print"/>
          <a:srcRect l="36387" t="33333" r="32997" b="53802"/>
          <a:stretch/>
        </p:blipFill>
        <p:spPr bwMode="auto">
          <a:xfrm>
            <a:off x="3403694" y="1812711"/>
            <a:ext cx="5049320" cy="1193477"/>
          </a:xfrm>
          <a:prstGeom prst="rect">
            <a:avLst/>
          </a:prstGeom>
          <a:noFill/>
          <a:ln w="9525" algn="ctr">
            <a:noFill/>
            <a:miter lim="800000"/>
            <a:headEnd/>
            <a:tailEnd/>
          </a:ln>
        </p:spPr>
      </p:pic>
    </p:spTree>
    <p:extLst>
      <p:ext uri="{BB962C8B-B14F-4D97-AF65-F5344CB8AC3E}">
        <p14:creationId xmlns:p14="http://schemas.microsoft.com/office/powerpoint/2010/main" val="2801875220"/>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smtClean="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01"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a:ex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smtClean="0"/>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smtClean="0">
                <a:latin typeface="Times New Roman" pitchFamily="18" charset="0"/>
                <a:ea typeface="微软雅黑" pitchFamily="34" charset="-122"/>
                <a:cs typeface="Times New Roman" pitchFamily="18" charset="0"/>
              </a:rPr>
              <a:t>GSM</a:t>
            </a:r>
            <a:r>
              <a:rPr lang="zh-CN" altLang="en-US" sz="4000" smtClean="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smtClean="0">
                <a:latin typeface="Times New Roman" pitchFamily="18" charset="0"/>
              </a:rPr>
              <a:t>       </a:t>
            </a:r>
            <a:r>
              <a:rPr lang="en-US" altLang="zh-CN" sz="2400" b="1" smtClean="0">
                <a:latin typeface="Times New Roman" pitchFamily="18" charset="0"/>
              </a:rPr>
              <a:t>GSM</a:t>
            </a:r>
            <a:r>
              <a:rPr lang="zh-CN" altLang="en-US" sz="2400" b="1" smtClean="0">
                <a:latin typeface="Times New Roman" pitchFamily="18" charset="0"/>
              </a:rPr>
              <a:t>（全球移动通信系统）蜂窝标准要求最小干扰信号抑制</a:t>
            </a:r>
          </a:p>
          <a:p>
            <a:pPr>
              <a:buFont typeface="Wingdings" pitchFamily="2" charset="2"/>
              <a:buNone/>
            </a:pPr>
            <a:r>
              <a:rPr lang="zh-CN" altLang="en-US" sz="2400" b="1" smtClean="0">
                <a:latin typeface="Times New Roman" pitchFamily="18" charset="0"/>
              </a:rPr>
              <a:t>度为</a:t>
            </a:r>
            <a:r>
              <a:rPr lang="en-US" altLang="zh-CN" sz="2400" b="1" smtClean="0">
                <a:latin typeface="Times New Roman" pitchFamily="18" charset="0"/>
              </a:rPr>
              <a:t>9dB</a:t>
            </a:r>
            <a:r>
              <a:rPr lang="zh-CN" altLang="en-US" sz="2400" b="1" smtClean="0">
                <a:latin typeface="Times New Roman" pitchFamily="18" charset="0"/>
              </a:rPr>
              <a:t>；当载波电平为</a:t>
            </a:r>
            <a:r>
              <a:rPr lang="en-US" altLang="zh-CN" sz="2400" b="1" smtClean="0">
                <a:latin typeface="Times New Roman" pitchFamily="18" charset="0"/>
              </a:rPr>
              <a:t>-99dBm</a:t>
            </a:r>
            <a:r>
              <a:rPr lang="zh-CN" altLang="en-US" sz="2400" b="1" smtClean="0">
                <a:latin typeface="Times New Roman" pitchFamily="18" charset="0"/>
              </a:rPr>
              <a:t>时，干扰信号电压在离载波</a:t>
            </a:r>
            <a:r>
              <a:rPr lang="en-US" altLang="zh-CN" sz="2400" b="1" smtClean="0">
                <a:latin typeface="Times New Roman" pitchFamily="18" charset="0"/>
              </a:rPr>
              <a:t>3MHz</a:t>
            </a:r>
          </a:p>
          <a:p>
            <a:pPr>
              <a:buFont typeface="Wingdings" pitchFamily="2" charset="2"/>
              <a:buNone/>
            </a:pPr>
            <a:r>
              <a:rPr lang="zh-CN" altLang="en-US" sz="2400" b="1" smtClean="0">
                <a:latin typeface="Times New Roman" pitchFamily="18" charset="0"/>
              </a:rPr>
              <a:t>处为</a:t>
            </a:r>
            <a:r>
              <a:rPr lang="en-US" altLang="zh-CN" sz="2400" b="1" smtClean="0">
                <a:latin typeface="Times New Roman" pitchFamily="18" charset="0"/>
              </a:rPr>
              <a:t>-23dBm</a:t>
            </a:r>
            <a:r>
              <a:rPr lang="zh-CN" altLang="en-US" sz="2400" b="1" smtClean="0">
                <a:latin typeface="Times New Roman" pitchFamily="18" charset="0"/>
              </a:rPr>
              <a:t>，离载波</a:t>
            </a:r>
            <a:r>
              <a:rPr lang="en-US" altLang="zh-CN" sz="2400" b="1" smtClean="0">
                <a:latin typeface="Times New Roman" pitchFamily="18" charset="0"/>
              </a:rPr>
              <a:t>1.6MHz</a:t>
            </a:r>
            <a:r>
              <a:rPr lang="zh-CN" altLang="en-US" sz="2400" b="1" smtClean="0">
                <a:latin typeface="Times New Roman" pitchFamily="18" charset="0"/>
              </a:rPr>
              <a:t>处为</a:t>
            </a:r>
            <a:r>
              <a:rPr lang="en-US" altLang="zh-CN" sz="2400" b="1" smtClean="0">
                <a:latin typeface="Times New Roman" pitchFamily="18" charset="0"/>
              </a:rPr>
              <a:t>-33dBm</a:t>
            </a:r>
            <a:r>
              <a:rPr lang="zh-CN" altLang="en-US" sz="2400" b="1" smtClean="0">
                <a:latin typeface="Times New Roman" pitchFamily="18" charset="0"/>
              </a:rPr>
              <a:t>；离载波</a:t>
            </a:r>
            <a:r>
              <a:rPr lang="en-US" altLang="zh-CN" sz="2400" b="1" smtClean="0">
                <a:latin typeface="Times New Roman" pitchFamily="18" charset="0"/>
              </a:rPr>
              <a:t>0.6MHz</a:t>
            </a:r>
            <a:r>
              <a:rPr lang="zh-CN" altLang="en-US" sz="2400" b="1" smtClean="0">
                <a:latin typeface="Times New Roman" pitchFamily="18" charset="0"/>
              </a:rPr>
              <a:t>处为</a:t>
            </a:r>
          </a:p>
          <a:p>
            <a:pPr>
              <a:buFont typeface="Wingdings" pitchFamily="2" charset="2"/>
              <a:buNone/>
            </a:pPr>
            <a:r>
              <a:rPr lang="en-US" altLang="zh-CN" sz="2400" b="1" smtClean="0">
                <a:latin typeface="Times New Roman" pitchFamily="18" charset="0"/>
              </a:rPr>
              <a:t>-43dBm</a:t>
            </a:r>
            <a:r>
              <a:rPr lang="zh-CN" altLang="en-US" sz="2400" b="1" smtClean="0">
                <a:latin typeface="Times New Roman" pitchFamily="18" charset="0"/>
              </a:rPr>
              <a:t>，确定在这些载波频率偏离处，所需本振的相位噪声。通</a:t>
            </a:r>
          </a:p>
          <a:p>
            <a:pPr>
              <a:buFont typeface="Wingdings" pitchFamily="2" charset="2"/>
              <a:buNone/>
            </a:pPr>
            <a:r>
              <a:rPr lang="zh-CN" altLang="en-US" sz="2400" b="1" smtClean="0">
                <a:latin typeface="Times New Roman" pitchFamily="18" charset="0"/>
              </a:rPr>
              <a:t>道带宽是</a:t>
            </a:r>
            <a:r>
              <a:rPr lang="en-US" altLang="zh-CN" sz="2400" b="1" smtClean="0">
                <a:latin typeface="Times New Roman" pitchFamily="18" charset="0"/>
              </a:rPr>
              <a:t>200kHz</a:t>
            </a:r>
            <a:r>
              <a:rPr lang="zh-CN" altLang="en-US" sz="2400" b="1" smtClean="0">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62</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smtClean="0">
                <a:ea typeface="+mn-ea"/>
                <a:cs typeface="Times New Roman" panose="02020603050405020304" pitchFamily="18" charset="0"/>
              </a:rPr>
              <a:t>例：图所示为双环频率合成器的工作原理，其中两个</a:t>
            </a:r>
            <a:r>
              <a:rPr lang="en-US" altLang="zh-CN" sz="2000" i="1" dirty="0" smtClean="0">
                <a:ea typeface="+mn-ea"/>
                <a:cs typeface="Times New Roman" panose="02020603050405020304" pitchFamily="18" charset="0"/>
              </a:rPr>
              <a:t>N</a:t>
            </a:r>
            <a:r>
              <a:rPr lang="en-US" altLang="zh-CN" sz="2000" i="1" baseline="-25000" dirty="0" smtClean="0">
                <a:ea typeface="+mn-ea"/>
                <a:cs typeface="Times New Roman" panose="02020603050405020304" pitchFamily="18" charset="0"/>
              </a:rPr>
              <a:t>2</a:t>
            </a:r>
            <a:r>
              <a:rPr lang="zh-CN" altLang="en-US" sz="2000" dirty="0" smtClean="0">
                <a:ea typeface="+mn-ea"/>
                <a:cs typeface="Times New Roman" panose="02020603050405020304" pitchFamily="18" charset="0"/>
              </a:rPr>
              <a:t>可变分频率器是完全同步的。列出输出频率</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smtClean="0">
                <a:ea typeface="+mn-ea"/>
                <a:cs typeface="Times New Roman" panose="02020603050405020304" pitchFamily="18" charset="0"/>
              </a:rPr>
              <a:t>与参考信号频率</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smtClean="0">
                <a:ea typeface="+mn-ea"/>
                <a:cs typeface="Times New Roman" panose="02020603050405020304" pitchFamily="18" charset="0"/>
              </a:rPr>
              <a:t>f</a:t>
            </a:r>
            <a:r>
              <a:rPr lang="en-US" altLang="zh-CN" sz="2000" i="1" baseline="-25000" dirty="0" smtClean="0">
                <a:ea typeface="+mn-ea"/>
                <a:cs typeface="Times New Roman" panose="02020603050405020304" pitchFamily="18" charset="0"/>
              </a:rPr>
              <a:t>r2</a:t>
            </a:r>
            <a:r>
              <a:rPr lang="zh-CN" altLang="en-US" sz="2000" dirty="0" smtClean="0">
                <a:ea typeface="+mn-ea"/>
                <a:cs typeface="Times New Roman" panose="02020603050405020304" pitchFamily="18" charset="0"/>
              </a:rPr>
              <a:t>的关系式，计算该频率合成器的信道间隔</a:t>
            </a:r>
            <a:r>
              <a:rPr lang="en-US" altLang="zh-CN" sz="2000" i="1" dirty="0" err="1" smtClean="0">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smtClean="0">
                <a:ea typeface="+mn-ea"/>
                <a:cs typeface="Times New Roman" panose="02020603050405020304" pitchFamily="18" charset="0"/>
              </a:rPr>
              <a:t>及输出频率范围。</a:t>
            </a:r>
            <a:endParaRPr lang="zh-CN" altLang="en-US" sz="2000" dirty="0">
              <a:ea typeface="+mn-ea"/>
              <a:cs typeface="Times New Roman" panose="02020603050405020304" pitchFamily="18" charset="0"/>
            </a:endParaRP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smtClean="0"/>
              <a:t>上混频</a:t>
            </a:r>
            <a:endParaRPr lang="zh-CN" altLang="en-US" dirty="0"/>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M</a:t>
            </a:r>
            <a:r>
              <a:rPr lang="zh-CN" altLang="en-US" dirty="0" smtClean="0"/>
              <a:t>分频</a:t>
            </a:r>
            <a:endParaRPr lang="zh-CN" altLang="en-US" dirty="0"/>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a:t>
            </a:r>
            <a:r>
              <a:rPr lang="zh-CN" altLang="en-US" dirty="0" smtClean="0"/>
              <a:t>通</a:t>
            </a:r>
            <a:endParaRPr lang="en-US" altLang="zh-CN" dirty="0" smtClean="0"/>
          </a:p>
          <a:p>
            <a:pPr algn="ctr"/>
            <a:r>
              <a:rPr lang="zh-CN" altLang="en-US" dirty="0" smtClean="0"/>
              <a:t>滤波</a:t>
            </a:r>
            <a:endParaRPr lang="zh-CN" altLang="en-US" dirty="0"/>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2</a:t>
            </a:r>
            <a:r>
              <a:rPr lang="zh-CN" altLang="en-US" dirty="0" smtClean="0"/>
              <a:t>分频</a:t>
            </a:r>
            <a:endParaRPr lang="zh-CN" altLang="en-US" dirty="0"/>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smtClean="0"/>
              <a:t>N</a:t>
            </a:r>
            <a:r>
              <a:rPr lang="en-US" altLang="zh-CN" baseline="-25000" dirty="0" smtClean="0"/>
              <a:t>1</a:t>
            </a:r>
            <a:r>
              <a:rPr lang="zh-CN" altLang="en-US" dirty="0" smtClean="0"/>
              <a:t>分频</a:t>
            </a:r>
            <a:endParaRPr lang="zh-CN" altLang="en-US" dirty="0"/>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smtClean="0"/>
              <a:t>f</a:t>
            </a:r>
            <a:r>
              <a:rPr lang="en-US" altLang="zh-CN" sz="2400" i="1" baseline="-25000" dirty="0" smtClean="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smtClean="0"/>
              <a:t>f</a:t>
            </a:r>
            <a:r>
              <a:rPr lang="en-US" altLang="zh-CN" sz="2000" i="1" baseline="30000" dirty="0" smtClean="0"/>
              <a:t>'</a:t>
            </a:r>
            <a:r>
              <a:rPr lang="en-US" altLang="zh-CN" sz="2000" i="1" baseline="-25000" dirty="0" smtClean="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smtClean="0"/>
              <a:t>f</a:t>
            </a:r>
            <a:r>
              <a:rPr lang="en-US" altLang="zh-CN" sz="2400" i="1" baseline="-25000" dirty="0" smtClean="0"/>
              <a:t>r1</a:t>
            </a:r>
            <a:r>
              <a:rPr lang="en-US" altLang="zh-CN" sz="2400" i="1" dirty="0" smtClean="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smtClean="0"/>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smtClean="0"/>
              <a:t>f</a:t>
            </a:r>
            <a:r>
              <a:rPr lang="en-US" altLang="zh-CN" sz="2400" i="1" baseline="-25000" dirty="0" smtClean="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smtClean="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smtClean="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N</a:t>
            </a:r>
            <a:r>
              <a:rPr lang="en-US" altLang="zh-CN" sz="2000" i="1" baseline="-25000" dirty="0" smtClean="0">
                <a:solidFill>
                  <a:srgbClr val="0000CC"/>
                </a:solidFill>
              </a:rPr>
              <a:t>1</a:t>
            </a:r>
            <a:r>
              <a:rPr lang="en-US" altLang="zh-CN" sz="2000" i="1" dirty="0" smtClean="0">
                <a:solidFill>
                  <a:srgbClr val="0000CC"/>
                </a:solidFill>
              </a:rPr>
              <a:t>f</a:t>
            </a:r>
            <a:r>
              <a:rPr lang="en-US" altLang="zh-CN" sz="2000" i="1" baseline="-25000" dirty="0" smtClean="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/MN</a:t>
            </a:r>
            <a:r>
              <a:rPr lang="en-US" altLang="zh-CN" sz="2000" i="1" baseline="-25000" dirty="0" smtClean="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o1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01</a:t>
            </a:r>
            <a:r>
              <a:rPr lang="en-US" altLang="zh-CN" sz="2000" i="1" dirty="0" smtClean="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smtClean="0">
                <a:solidFill>
                  <a:srgbClr val="0000CC"/>
                </a:solidFill>
              </a:rPr>
              <a:t>f</a:t>
            </a:r>
            <a:r>
              <a:rPr lang="en-US" altLang="zh-CN" sz="2000" i="1" baseline="-25000" dirty="0" smtClean="0">
                <a:solidFill>
                  <a:srgbClr val="0000CC"/>
                </a:solidFill>
              </a:rPr>
              <a:t>1</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smtClean="0">
                <a:solidFill>
                  <a:srgbClr val="0000CC"/>
                </a:solidFill>
              </a:rPr>
              <a:t>f</a:t>
            </a:r>
            <a:r>
              <a:rPr lang="en-US" altLang="zh-CN" sz="2000" i="1" baseline="-25000" dirty="0" err="1" smtClean="0">
                <a:solidFill>
                  <a:srgbClr val="0000CC"/>
                </a:solidFill>
              </a:rPr>
              <a:t>o</a:t>
            </a:r>
            <a:r>
              <a:rPr lang="en-US" altLang="zh-CN" sz="2000" dirty="0" smtClean="0">
                <a:solidFill>
                  <a:srgbClr val="0000CC"/>
                </a:solidFill>
              </a:rPr>
              <a:t>=</a:t>
            </a:r>
            <a:r>
              <a:rPr lang="en-US" altLang="zh-CN" sz="2000" dirty="0">
                <a:solidFill>
                  <a:srgbClr val="0000CC"/>
                </a:solidFill>
              </a:rPr>
              <a:t>N</a:t>
            </a:r>
            <a:r>
              <a:rPr lang="en-US" altLang="zh-CN" sz="2000" baseline="-25000" dirty="0">
                <a:solidFill>
                  <a:srgbClr val="0000CC"/>
                </a:solidFill>
              </a:rPr>
              <a:t>2 </a:t>
            </a:r>
            <a:r>
              <a:rPr lang="en-US" altLang="zh-CN" sz="2000" dirty="0" smtClean="0">
                <a:solidFill>
                  <a:srgbClr val="0000CC"/>
                </a:solidFill>
              </a:rPr>
              <a:t>(</a:t>
            </a:r>
            <a:r>
              <a:rPr lang="en-US" altLang="zh-CN" sz="2000" i="1" dirty="0" smtClean="0">
                <a:solidFill>
                  <a:srgbClr val="0000CC"/>
                </a:solidFill>
              </a:rPr>
              <a:t>f</a:t>
            </a:r>
            <a:r>
              <a:rPr lang="en-US" altLang="zh-CN" sz="2000" i="1" baseline="-25000" dirty="0" smtClean="0">
                <a:solidFill>
                  <a:srgbClr val="0000CC"/>
                </a:solidFill>
              </a:rPr>
              <a:t>r2</a:t>
            </a:r>
            <a:r>
              <a:rPr lang="en-US" altLang="zh-CN" sz="2000" i="1" dirty="0" smtClean="0">
                <a:solidFill>
                  <a:srgbClr val="0000CC"/>
                </a:solidFill>
              </a:rPr>
              <a:t>+f</a:t>
            </a:r>
            <a:r>
              <a:rPr lang="en-US" altLang="zh-CN" sz="2000" i="1" baseline="30000" dirty="0" smtClean="0">
                <a:solidFill>
                  <a:srgbClr val="0000CC"/>
                </a:solidFill>
              </a:rPr>
              <a:t>’</a:t>
            </a:r>
            <a:r>
              <a:rPr lang="en-US" altLang="zh-CN" sz="2000" i="1" baseline="-25000" dirty="0" smtClean="0">
                <a:solidFill>
                  <a:srgbClr val="0000CC"/>
                </a:solidFill>
              </a:rPr>
              <a:t>r2</a:t>
            </a:r>
            <a:r>
              <a:rPr lang="en-US" altLang="zh-CN" sz="2000" dirty="0" smtClean="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smtClean="0">
                <a:solidFill>
                  <a:srgbClr val="FF0000"/>
                </a:solidFill>
              </a:rPr>
              <a:t>f</a:t>
            </a:r>
            <a:r>
              <a:rPr lang="en-US" altLang="zh-CN" sz="2000" i="1" baseline="-25000" dirty="0" err="1" smtClean="0">
                <a:solidFill>
                  <a:srgbClr val="FF0000"/>
                </a:solidFill>
              </a:rPr>
              <a:t>o</a:t>
            </a:r>
            <a:r>
              <a:rPr lang="en-US" altLang="zh-CN" sz="2000" dirty="0" smtClean="0">
                <a:solidFill>
                  <a:srgbClr val="FF0000"/>
                </a:solidFill>
              </a:rPr>
              <a:t>=</a:t>
            </a:r>
            <a:r>
              <a:rPr lang="en-US" altLang="zh-CN" sz="2000" dirty="0">
                <a:solidFill>
                  <a:srgbClr val="FF0000"/>
                </a:solidFill>
              </a:rPr>
              <a:t>N</a:t>
            </a:r>
            <a:r>
              <a:rPr lang="en-US" altLang="zh-CN" sz="2000" baseline="-25000" dirty="0">
                <a:solidFill>
                  <a:srgbClr val="FF0000"/>
                </a:solidFill>
              </a:rPr>
              <a:t>2 </a:t>
            </a:r>
            <a:r>
              <a:rPr lang="en-US" altLang="zh-CN" sz="2000" dirty="0" smtClean="0">
                <a:solidFill>
                  <a:srgbClr val="FF0000"/>
                </a:solidFill>
              </a:rPr>
              <a:t>(</a:t>
            </a:r>
            <a:r>
              <a:rPr lang="en-US" altLang="zh-CN" sz="2000" i="1" dirty="0" smtClean="0">
                <a:solidFill>
                  <a:srgbClr val="FF0000"/>
                </a:solidFill>
              </a:rPr>
              <a:t>f</a:t>
            </a:r>
            <a:r>
              <a:rPr lang="en-US" altLang="zh-CN" sz="2000" i="1" baseline="-25000" dirty="0" smtClean="0">
                <a:solidFill>
                  <a:srgbClr val="FF0000"/>
                </a:solidFill>
              </a:rPr>
              <a:t>r2</a:t>
            </a:r>
            <a:r>
              <a:rPr lang="en-US" altLang="zh-CN" sz="2000" i="1" dirty="0" smtClean="0">
                <a:solidFill>
                  <a:srgbClr val="FF0000"/>
                </a:solidFill>
              </a:rPr>
              <a:t>+f</a:t>
            </a:r>
            <a:r>
              <a:rPr lang="en-US" altLang="zh-CN" sz="2000" i="1" baseline="30000" dirty="0" smtClean="0">
                <a:solidFill>
                  <a:srgbClr val="FF0000"/>
                </a:solidFill>
              </a:rPr>
              <a:t>’</a:t>
            </a:r>
            <a:r>
              <a:rPr lang="en-US" altLang="zh-CN" sz="2000" i="1" baseline="-25000" dirty="0" smtClean="0">
                <a:solidFill>
                  <a:srgbClr val="FF0000"/>
                </a:solidFill>
              </a:rPr>
              <a:t>r2</a:t>
            </a:r>
            <a:r>
              <a:rPr lang="en-US" altLang="zh-CN" sz="2000" dirty="0" smtClean="0">
                <a:solidFill>
                  <a:srgbClr val="FF0000"/>
                </a:solidFill>
              </a:rPr>
              <a:t>)</a:t>
            </a:r>
          </a:p>
          <a:p>
            <a:pPr>
              <a:lnSpc>
                <a:spcPts val="3000"/>
              </a:lnSpc>
            </a:pPr>
            <a:r>
              <a:rPr lang="en-US" altLang="zh-CN" sz="2000" i="1" baseline="-25000" dirty="0">
                <a:solidFill>
                  <a:srgbClr val="FF0000"/>
                </a:solidFill>
              </a:rPr>
              <a:t> </a:t>
            </a:r>
            <a:r>
              <a:rPr lang="en-US" altLang="zh-CN" sz="2000" i="1" baseline="-25000" dirty="0" smtClean="0">
                <a:solidFill>
                  <a:srgbClr val="FF0000"/>
                </a:solidFill>
              </a:rPr>
              <a:t>   </a:t>
            </a:r>
            <a:r>
              <a:rPr lang="en-US" altLang="zh-CN" sz="2000" i="1" dirty="0" smtClean="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+f</a:t>
            </a:r>
            <a:r>
              <a:rPr lang="en-US" altLang="zh-CN" sz="2000" i="1" baseline="-25000" dirty="0" smtClean="0">
                <a:solidFill>
                  <a:srgbClr val="FF0000"/>
                </a:solidFill>
              </a:rPr>
              <a:t>01</a:t>
            </a:r>
            <a:r>
              <a:rPr lang="en-US" altLang="zh-CN" sz="2000" i="1" dirty="0" smtClean="0">
                <a:solidFill>
                  <a:srgbClr val="FF0000"/>
                </a:solidFill>
              </a:rPr>
              <a:t>/M</a:t>
            </a:r>
          </a:p>
          <a:p>
            <a:pPr>
              <a:lnSpc>
                <a:spcPts val="3000"/>
              </a:lnSpc>
            </a:pPr>
            <a:r>
              <a:rPr lang="en-US" altLang="zh-CN" sz="2000" i="1" dirty="0">
                <a:solidFill>
                  <a:srgbClr val="FF0000"/>
                </a:solidFill>
              </a:rPr>
              <a:t> </a:t>
            </a:r>
            <a:r>
              <a:rPr lang="en-US" altLang="zh-CN" sz="2000" i="1" dirty="0" smtClean="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smtClean="0">
                <a:solidFill>
                  <a:srgbClr val="FF0000"/>
                </a:solidFill>
              </a:rPr>
              <a:t>+N</a:t>
            </a:r>
            <a:r>
              <a:rPr lang="en-US" altLang="zh-CN" sz="2000" i="1" baseline="-25000" dirty="0" smtClean="0">
                <a:solidFill>
                  <a:srgbClr val="FF0000"/>
                </a:solidFill>
              </a:rPr>
              <a:t>1</a:t>
            </a:r>
            <a:r>
              <a:rPr lang="en-US" altLang="zh-CN" sz="2000" i="1" dirty="0" smtClean="0">
                <a:solidFill>
                  <a:srgbClr val="FF0000"/>
                </a:solidFill>
              </a:rPr>
              <a:t>f</a:t>
            </a:r>
            <a:r>
              <a:rPr lang="en-US" altLang="zh-CN" sz="2000" i="1" baseline="-25000" dirty="0" smtClean="0">
                <a:solidFill>
                  <a:srgbClr val="FF0000"/>
                </a:solidFill>
              </a:rPr>
              <a:t>r1</a:t>
            </a:r>
            <a:r>
              <a:rPr lang="en-US" altLang="zh-CN" sz="2000" i="1" dirty="0" smtClean="0">
                <a:solidFill>
                  <a:srgbClr val="FF0000"/>
                </a:solidFill>
              </a:rPr>
              <a:t>/M</a:t>
            </a:r>
            <a:endParaRPr lang="en-US" altLang="zh-CN" sz="2000" i="1" dirty="0">
              <a:solidFill>
                <a:srgbClr val="FF0000"/>
              </a:solidFill>
            </a:endParaRP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63</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smtClean="0"/>
              <a:t>解：（</a:t>
            </a:r>
            <a:r>
              <a:rPr lang="en-US" altLang="zh-CN" sz="2400" dirty="0" smtClean="0"/>
              <a:t>1</a:t>
            </a:r>
            <a:r>
              <a:rPr lang="zh-CN" altLang="en-US" sz="2400" dirty="0" smtClean="0"/>
              <a:t>）</a:t>
            </a:r>
            <a:endParaRPr lang="zh-CN" altLang="en-US" sz="2400" dirty="0"/>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ch</a:t>
            </a:r>
            <a:r>
              <a:rPr lang="en-US" altLang="zh-CN" sz="2400" dirty="0" smtClean="0"/>
              <a:t>=</a:t>
            </a:r>
            <a:r>
              <a:rPr lang="en-US" altLang="zh-CN" sz="2400" i="1" dirty="0" smtClean="0"/>
              <a:t>f</a:t>
            </a:r>
            <a:r>
              <a:rPr lang="en-US" altLang="zh-CN" sz="2400" i="1" baseline="-25000" dirty="0" smtClean="0"/>
              <a:t>r1</a:t>
            </a:r>
            <a:r>
              <a:rPr lang="en-US" altLang="zh-CN" sz="2400" i="1" dirty="0" smtClean="0"/>
              <a:t>/M=</a:t>
            </a:r>
            <a:r>
              <a:rPr lang="en-US" altLang="zh-CN" sz="2400" dirty="0" smtClean="0"/>
              <a:t>100Hz</a:t>
            </a:r>
            <a:endParaRPr lang="en-US" altLang="zh-CN" sz="2400" dirty="0"/>
          </a:p>
          <a:p>
            <a:endParaRPr lang="zh-CN" altLang="en-US" sz="2000" i="1" dirty="0">
              <a:solidFill>
                <a:srgbClr val="0000CC"/>
              </a:solidFill>
            </a:endParaRPr>
          </a:p>
        </p:txBody>
      </p:sp>
      <p:sp>
        <p:nvSpPr>
          <p:cNvPr id="7" name="文本框 6"/>
          <p:cNvSpPr txBox="1"/>
          <p:nvPr/>
        </p:nvSpPr>
        <p:spPr>
          <a:xfrm>
            <a:off x="1331640" y="1556792"/>
            <a:ext cx="5688632" cy="461665"/>
          </a:xfrm>
          <a:prstGeom prst="rect">
            <a:avLst/>
          </a:prstGeom>
          <a:noFill/>
        </p:spPr>
        <p:txBody>
          <a:bodyPr wrap="square" rtlCol="0">
            <a:spAutoFit/>
          </a:bodyPr>
          <a:lstStyle/>
          <a:p>
            <a:r>
              <a:rPr lang="zh-CN" altLang="en-US" sz="2400" dirty="0" smtClean="0"/>
              <a:t>（</a:t>
            </a:r>
            <a:r>
              <a:rPr lang="en-US" altLang="zh-CN" sz="2400" dirty="0" smtClean="0"/>
              <a:t>2</a:t>
            </a:r>
            <a:r>
              <a:rPr lang="zh-CN" altLang="en-US" sz="2400" dirty="0" smtClean="0"/>
              <a:t>）该频率合成器的信道间隔</a:t>
            </a:r>
            <a:endParaRPr lang="zh-CN" altLang="en-US" sz="2400" dirty="0"/>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a:t>
            </a:r>
            <a:r>
              <a:rPr lang="en-US" altLang="zh-CN" sz="2400" dirty="0" smtClean="0"/>
              <a:t>=N</a:t>
            </a:r>
            <a:r>
              <a:rPr lang="en-US" altLang="zh-CN" sz="2400" baseline="-25000" dirty="0" smtClean="0"/>
              <a:t>2</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a:t>
            </a:r>
            <a:r>
              <a:rPr lang="en-US" altLang="zh-CN" sz="2400" i="1" dirty="0" smtClean="0"/>
              <a:t>f</a:t>
            </a:r>
            <a:r>
              <a:rPr lang="en-US" altLang="zh-CN" sz="2400" i="1" baseline="-25000" dirty="0" smtClean="0"/>
              <a:t>r1</a:t>
            </a:r>
            <a:r>
              <a:rPr lang="en-US" altLang="zh-CN" sz="2400" i="1" dirty="0" smtClean="0"/>
              <a:t>/M</a:t>
            </a:r>
            <a:endParaRPr lang="en-US" altLang="zh-CN" sz="2400" i="1" dirty="0"/>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smtClean="0"/>
              <a:t>（</a:t>
            </a:r>
            <a:r>
              <a:rPr lang="en-US" altLang="zh-CN" sz="2400" dirty="0" smtClean="0"/>
              <a:t>3</a:t>
            </a:r>
            <a:r>
              <a:rPr lang="zh-CN" altLang="en-US" sz="2400" dirty="0" smtClean="0"/>
              <a:t>）</a:t>
            </a:r>
            <a:endParaRPr lang="zh-CN" altLang="en-US" sz="2400" dirty="0"/>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smtClean="0"/>
              <a:t>f</a:t>
            </a:r>
            <a:r>
              <a:rPr lang="en-US" altLang="zh-CN" sz="2400" i="1" baseline="-25000" dirty="0" smtClean="0"/>
              <a:t>r1</a:t>
            </a:r>
            <a:r>
              <a:rPr lang="en-US" altLang="zh-CN" sz="2400" dirty="0" smtClean="0"/>
              <a:t>=1kHz</a:t>
            </a:r>
            <a:r>
              <a:rPr lang="zh-CN" altLang="en-US" sz="2400" dirty="0" smtClean="0"/>
              <a:t>，</a:t>
            </a:r>
            <a:r>
              <a:rPr lang="en-US" altLang="zh-CN" sz="2400" dirty="0" smtClean="0"/>
              <a:t>N</a:t>
            </a:r>
            <a:r>
              <a:rPr lang="en-US" altLang="zh-CN" sz="2400" baseline="-25000" dirty="0" smtClean="0"/>
              <a:t>1</a:t>
            </a:r>
            <a:r>
              <a:rPr lang="en-US" altLang="zh-CN" sz="2400" dirty="0" smtClean="0"/>
              <a:t>=10000~12000</a:t>
            </a:r>
            <a:r>
              <a:rPr lang="zh-CN" altLang="en-US" sz="2400" dirty="0" smtClean="0"/>
              <a:t>，</a:t>
            </a:r>
            <a:r>
              <a:rPr lang="en-US" altLang="zh-CN" sz="2400" dirty="0" smtClean="0"/>
              <a:t>M=10</a:t>
            </a:r>
            <a:r>
              <a:rPr lang="zh-CN" altLang="en-US" sz="2400" dirty="0" smtClean="0"/>
              <a:t>，</a:t>
            </a:r>
            <a:r>
              <a:rPr lang="en-US" altLang="zh-CN" sz="2400" i="1" dirty="0" smtClean="0"/>
              <a:t>N</a:t>
            </a:r>
            <a:r>
              <a:rPr lang="en-US" altLang="zh-CN" sz="2400" i="1" baseline="-25000" dirty="0" smtClean="0"/>
              <a:t>2</a:t>
            </a:r>
            <a:r>
              <a:rPr lang="en-US" altLang="zh-CN" sz="2400" i="1" dirty="0" smtClean="0"/>
              <a:t>=500~700</a:t>
            </a:r>
            <a:r>
              <a:rPr lang="zh-CN" altLang="en-US" sz="2400" i="1" dirty="0" smtClean="0"/>
              <a:t>，</a:t>
            </a:r>
            <a:r>
              <a:rPr lang="en-US" altLang="zh-CN" sz="2400" i="1" dirty="0"/>
              <a:t> </a:t>
            </a:r>
            <a:r>
              <a:rPr lang="en-US" altLang="zh-CN" sz="2400" i="1" dirty="0" smtClean="0"/>
              <a:t>f</a:t>
            </a:r>
            <a:r>
              <a:rPr lang="en-US" altLang="zh-CN" sz="2400" i="1" baseline="-25000" dirty="0" smtClean="0"/>
              <a:t>r2</a:t>
            </a:r>
            <a:r>
              <a:rPr lang="en-US" altLang="zh-CN" sz="2400" dirty="0" smtClean="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smtClean="0"/>
              <a:t>f</a:t>
            </a:r>
            <a:r>
              <a:rPr lang="en-US" altLang="zh-CN" sz="2400" i="1" baseline="-25000" dirty="0" err="1" smtClean="0"/>
              <a:t>omin</a:t>
            </a:r>
            <a:r>
              <a:rPr lang="en-US" altLang="zh-CN" sz="2400" dirty="0" smtClean="0"/>
              <a:t>=N</a:t>
            </a:r>
            <a:r>
              <a:rPr lang="en-US" altLang="zh-CN" sz="2400" baseline="-25000" dirty="0" smtClean="0"/>
              <a:t>2min</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1min</a:t>
            </a:r>
            <a:r>
              <a:rPr lang="en-US" altLang="zh-CN" sz="2400" i="1" dirty="0" smtClean="0"/>
              <a:t>f</a:t>
            </a:r>
            <a:r>
              <a:rPr lang="en-US" altLang="zh-CN" sz="2400" i="1" baseline="-25000" dirty="0" smtClean="0"/>
              <a:t>r1</a:t>
            </a:r>
            <a:r>
              <a:rPr lang="en-US" altLang="zh-CN" sz="2400" i="1" dirty="0" smtClean="0"/>
              <a:t>/M=</a:t>
            </a:r>
            <a:r>
              <a:rPr lang="en-US" altLang="zh-CN" sz="2400" dirty="0"/>
              <a:t>500 </a:t>
            </a:r>
            <a:r>
              <a:rPr lang="en-US" altLang="zh-CN" sz="2400" dirty="0" smtClean="0"/>
              <a:t>×10</a:t>
            </a:r>
            <a:r>
              <a:rPr lang="en-US" altLang="zh-CN" sz="2400" baseline="30000" dirty="0" smtClean="0"/>
              <a:t>5</a:t>
            </a:r>
            <a:r>
              <a:rPr lang="en-US" altLang="zh-CN" sz="2400" dirty="0" smtClean="0"/>
              <a:t>+</a:t>
            </a:r>
            <a:r>
              <a:rPr lang="en-US" altLang="zh-CN" sz="2400" dirty="0"/>
              <a:t> </a:t>
            </a:r>
            <a:r>
              <a:rPr lang="en-US" altLang="zh-CN" sz="2400" dirty="0" smtClean="0"/>
              <a:t>10</a:t>
            </a:r>
            <a:r>
              <a:rPr lang="en-US" altLang="zh-CN" sz="2400" baseline="30000" dirty="0" smtClean="0"/>
              <a:t>4</a:t>
            </a:r>
            <a:r>
              <a:rPr lang="en-US" altLang="zh-CN" sz="2400" dirty="0" smtClean="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smtClean="0"/>
              <a:t>则：</a:t>
            </a:r>
            <a:endParaRPr lang="zh-CN" altLang="en-US" sz="2400" dirty="0"/>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smtClean="0"/>
              <a:t>f</a:t>
            </a:r>
            <a:r>
              <a:rPr lang="en-US" altLang="zh-CN" sz="2400" i="1" baseline="-25000" dirty="0" err="1" smtClean="0"/>
              <a:t>omax</a:t>
            </a:r>
            <a:r>
              <a:rPr lang="en-US" altLang="zh-CN" sz="2400" dirty="0" smtClean="0"/>
              <a:t>=N</a:t>
            </a:r>
            <a:r>
              <a:rPr lang="en-US" altLang="zh-CN" sz="2400" baseline="-25000" dirty="0" smtClean="0"/>
              <a:t>2max</a:t>
            </a:r>
            <a:r>
              <a:rPr lang="en-US" altLang="zh-CN" sz="2400" i="1" dirty="0" smtClean="0"/>
              <a:t>f</a:t>
            </a:r>
            <a:r>
              <a:rPr lang="en-US" altLang="zh-CN" sz="2400" i="1" baseline="-25000" dirty="0" smtClean="0"/>
              <a:t>r2 </a:t>
            </a:r>
            <a:r>
              <a:rPr lang="en-US" altLang="zh-CN" sz="2400" i="1" dirty="0" smtClean="0"/>
              <a:t>+N</a:t>
            </a:r>
            <a:r>
              <a:rPr lang="en-US" altLang="zh-CN" sz="2400" i="1" baseline="-25000" dirty="0" smtClean="0"/>
              <a:t>1max</a:t>
            </a:r>
            <a:r>
              <a:rPr lang="en-US" altLang="zh-CN" sz="2400" i="1" dirty="0" smtClean="0"/>
              <a:t>f</a:t>
            </a:r>
            <a:r>
              <a:rPr lang="en-US" altLang="zh-CN" sz="2400" i="1" baseline="-25000" dirty="0" smtClean="0"/>
              <a:t>r1</a:t>
            </a:r>
            <a:r>
              <a:rPr lang="en-US" altLang="zh-CN" sz="2400" i="1" dirty="0" smtClean="0"/>
              <a:t>/M=</a:t>
            </a:r>
            <a:r>
              <a:rPr lang="en-US" altLang="zh-CN" sz="2400" dirty="0" smtClean="0"/>
              <a:t>700 ×10</a:t>
            </a:r>
            <a:r>
              <a:rPr lang="en-US" altLang="zh-CN" sz="2400" baseline="30000" dirty="0" smtClean="0"/>
              <a:t>5</a:t>
            </a:r>
            <a:r>
              <a:rPr lang="en-US" altLang="zh-CN" sz="2400" dirty="0" smtClean="0"/>
              <a:t>+</a:t>
            </a:r>
            <a:r>
              <a:rPr lang="en-US" altLang="zh-CN" sz="2400" dirty="0"/>
              <a:t> </a:t>
            </a:r>
            <a:r>
              <a:rPr lang="en-US" altLang="zh-CN" sz="2400" dirty="0" smtClean="0"/>
              <a:t>1.2</a:t>
            </a:r>
            <a:r>
              <a:rPr lang="en-US" altLang="zh-CN" sz="2400" dirty="0"/>
              <a:t> × </a:t>
            </a:r>
            <a:r>
              <a:rPr lang="en-US" altLang="zh-CN" sz="2400" dirty="0" smtClean="0"/>
              <a:t>10</a:t>
            </a:r>
            <a:r>
              <a:rPr lang="en-US" altLang="zh-CN" sz="2400" baseline="30000" dirty="0" smtClean="0"/>
              <a:t>4</a:t>
            </a:r>
            <a:r>
              <a:rPr lang="en-US" altLang="zh-CN" sz="2400" dirty="0" smtClean="0"/>
              <a:t> ×100</a:t>
            </a:r>
          </a:p>
          <a:p>
            <a:pPr>
              <a:lnSpc>
                <a:spcPts val="4000"/>
              </a:lnSpc>
            </a:pPr>
            <a:r>
              <a:rPr lang="en-US" altLang="zh-CN" sz="2400" dirty="0"/>
              <a:t> </a:t>
            </a:r>
            <a:r>
              <a:rPr lang="en-US" altLang="zh-CN" sz="2400" dirty="0" smtClean="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smtClean="0"/>
              <a:t>该频率合成器的频率输出范围为（</a:t>
            </a:r>
            <a:r>
              <a:rPr lang="en-US" altLang="zh-CN" sz="2400" dirty="0" smtClean="0"/>
              <a:t>51~72</a:t>
            </a:r>
            <a:r>
              <a:rPr lang="zh-CN" altLang="en-US" sz="2400" dirty="0" smtClean="0"/>
              <a:t>）</a:t>
            </a:r>
            <a:r>
              <a:rPr lang="en-US" altLang="zh-CN" sz="2400" dirty="0" smtClean="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smtClean="0">
                <a:latin typeface="微软雅黑" panose="020B0503020204020204" pitchFamily="34" charset="-122"/>
                <a:ea typeface="微软雅黑" panose="020B0503020204020204" pitchFamily="34" charset="-122"/>
              </a:rPr>
              <a:t>常见收</a:t>
            </a:r>
            <a:r>
              <a:rPr lang="zh-CN" altLang="en-US" sz="4000" dirty="0">
                <a:latin typeface="微软雅黑" panose="020B0503020204020204" pitchFamily="34" charset="-122"/>
                <a:ea typeface="微软雅黑" panose="020B0503020204020204" pitchFamily="34" charset="-122"/>
              </a:rPr>
              <a:t>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7</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282446450"/>
              </p:ext>
            </p:extLst>
          </p:nvPr>
        </p:nvGraphicFramePr>
        <p:xfrm>
          <a:off x="539552" y="1412776"/>
          <a:ext cx="9323388" cy="5651500"/>
        </p:xfrm>
        <a:graphic>
          <a:graphicData uri="http://schemas.openxmlformats.org/presentationml/2006/ole">
            <mc:AlternateContent xmlns:mc="http://schemas.openxmlformats.org/markup-compatibility/2006">
              <mc:Choice xmlns:v="urn:schemas-microsoft-com:vml" Requires="v">
                <p:oleObj spid="_x0000_s109640" name="Visio" r:id="rId3" imgW="9609026" imgH="5825052" progId="Visio.Drawing.11">
                  <p:embed/>
                </p:oleObj>
              </mc:Choice>
              <mc:Fallback>
                <p:oleObj name="Visio" r:id="rId3" imgW="9609026" imgH="5825052" progId="Visio.Drawing.11">
                  <p:embed/>
                  <p:pic>
                    <p:nvPicPr>
                      <p:cNvPr id="20482" name="Object 15"/>
                      <p:cNvPicPr>
                        <a:picLocks noChangeAspect="1" noChangeArrowheads="1"/>
                      </p:cNvPicPr>
                      <p:nvPr/>
                    </p:nvPicPr>
                    <p:blipFill>
                      <a:blip r:embed="rId4"/>
                      <a:srcRect/>
                      <a:stretch>
                        <a:fillRect/>
                      </a:stretch>
                    </p:blipFill>
                    <p:spPr bwMode="auto">
                      <a:xfrm>
                        <a:off x="539552" y="1412776"/>
                        <a:ext cx="9323388" cy="5651500"/>
                      </a:xfrm>
                      <a:prstGeom prst="rect">
                        <a:avLst/>
                      </a:prstGeom>
                      <a:noFill/>
                      <a:ln>
                        <a:noFill/>
                      </a:ln>
                      <a:effectLst/>
                      <a:ex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smtClean="0">
                <a:solidFill>
                  <a:srgbClr val="0000FF"/>
                </a:solidFill>
              </a:rPr>
              <a:t>直调、直解；数字中频；超外差</a:t>
            </a:r>
            <a:endParaRPr lang="en-US" altLang="zh-CN" sz="2800" b="1" dirty="0" smtClean="0">
              <a:solidFill>
                <a:srgbClr val="0000FF"/>
              </a:solidFill>
            </a:endParaRPr>
          </a:p>
          <a:p>
            <a:r>
              <a:rPr lang="zh-CN" altLang="en-US" sz="2400" dirty="0" smtClean="0">
                <a:solidFill>
                  <a:srgbClr val="660066"/>
                </a:solidFill>
              </a:rPr>
              <a:t>对应的射频、中频、本振的频率范围</a:t>
            </a:r>
            <a:endParaRPr lang="zh-CN" altLang="en-US" sz="2400" b="1" dirty="0">
              <a:solidFill>
                <a:srgbClr val="660066"/>
              </a:solidFill>
            </a:endParaRPr>
          </a:p>
        </p:txBody>
      </p:sp>
    </p:spTree>
    <p:extLst>
      <p:ext uri="{BB962C8B-B14F-4D97-AF65-F5344CB8AC3E}">
        <p14:creationId xmlns:p14="http://schemas.microsoft.com/office/powerpoint/2010/main" val="256624435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extLst/>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30"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a:t>
            </a:r>
            <a:r>
              <a:rPr lang="zh-CN" altLang="en-US" sz="2400" b="1" dirty="0" smtClean="0">
                <a:latin typeface="+mn-ea"/>
                <a:ea typeface="+mn-ea"/>
              </a:rPr>
              <a:t>较大</a:t>
            </a:r>
            <a:r>
              <a:rPr lang="zh-CN" altLang="en-US" sz="2400" b="1" dirty="0">
                <a:latin typeface="+mn-ea"/>
                <a:ea typeface="+mn-ea"/>
              </a:rPr>
              <a:t>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8</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extLst/>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54"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a:extLst/>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9</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smtClean="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15492</TotalTime>
  <Words>3680</Words>
  <Application>Microsoft Office PowerPoint</Application>
  <PresentationFormat>全屏显示(4:3)</PresentationFormat>
  <Paragraphs>452</Paragraphs>
  <Slides>63</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81" baseType="lpstr">
      <vt:lpstr>Gulim</vt:lpstr>
      <vt:lpstr>黑体</vt:lpstr>
      <vt:lpstr>华文新魏</vt:lpstr>
      <vt:lpstr>楷体_GB2312</vt:lpstr>
      <vt:lpstr>宋体</vt:lpstr>
      <vt:lpstr>微软雅黑</vt:lpstr>
      <vt:lpstr>Arial</vt:lpstr>
      <vt:lpstr>Calibri</vt:lpstr>
      <vt:lpstr>Cambria Math</vt:lpstr>
      <vt:lpstr>Symbol</vt:lpstr>
      <vt:lpstr>Tahoma</vt:lpstr>
      <vt:lpstr>Times New Roman</vt:lpstr>
      <vt:lpstr>Wingdings</vt:lpstr>
      <vt:lpstr>Network</vt:lpstr>
      <vt:lpstr>Visio</vt:lpstr>
      <vt:lpstr>公式</vt:lpstr>
      <vt:lpstr>Equation</vt:lpstr>
      <vt:lpstr>Equation.DSMT4</vt:lpstr>
      <vt:lpstr>复    习</vt:lpstr>
      <vt:lpstr>考试注意事项</vt:lpstr>
      <vt:lpstr>常用单位及转换关系</vt:lpstr>
      <vt:lpstr>第一章 通信电子线路简介</vt:lpstr>
      <vt:lpstr>第二章 通信系统概论</vt:lpstr>
      <vt:lpstr>常用的器件符号</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PowerPoint 演示文稿</vt:lpstr>
      <vt:lpstr>PowerPoint 演示文稿</vt:lpstr>
      <vt:lpstr>放大器的非线性</vt:lpstr>
      <vt:lpstr>PowerPoint 演示文稿</vt:lpstr>
      <vt:lpstr>第五章 混频器</vt:lpstr>
      <vt:lpstr>混频器的基本原理</vt:lpstr>
      <vt:lpstr>混频器参数定义</vt:lpstr>
      <vt:lpstr>PowerPoint 演示文稿</vt:lpstr>
      <vt:lpstr>本振频率选择</vt:lpstr>
      <vt:lpstr>PowerPoint 演示文稿</vt:lpstr>
      <vt:lpstr>互相调制（Inter Modulation）</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用户</cp:lastModifiedBy>
  <cp:revision>497</cp:revision>
  <dcterms:created xsi:type="dcterms:W3CDTF">1601-01-01T00:00:00Z</dcterms:created>
  <dcterms:modified xsi:type="dcterms:W3CDTF">2019-12-11T07:30:02Z</dcterms:modified>
</cp:coreProperties>
</file>