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8" r:id="rId2"/>
    <p:sldId id="257" r:id="rId3"/>
    <p:sldId id="258" r:id="rId4"/>
    <p:sldId id="320" r:id="rId5"/>
    <p:sldId id="321" r:id="rId6"/>
    <p:sldId id="322" r:id="rId7"/>
    <p:sldId id="323" r:id="rId8"/>
    <p:sldId id="356" r:id="rId9"/>
    <p:sldId id="359" r:id="rId10"/>
    <p:sldId id="360" r:id="rId11"/>
    <p:sldId id="324" r:id="rId12"/>
    <p:sldId id="325" r:id="rId13"/>
    <p:sldId id="326" r:id="rId14"/>
    <p:sldId id="357" r:id="rId15"/>
    <p:sldId id="259" r:id="rId16"/>
    <p:sldId id="361" r:id="rId17"/>
    <p:sldId id="28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99" autoAdjust="0"/>
  </p:normalViewPr>
  <p:slideViewPr>
    <p:cSldViewPr showGuides="1">
      <p:cViewPr>
        <p:scale>
          <a:sx n="74" d="100"/>
          <a:sy n="74" d="100"/>
        </p:scale>
        <p:origin x="2746" y="77"/>
      </p:cViewPr>
      <p:guideLst>
        <p:guide orient="horz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F8B49-8AAE-4C2E-9BA9-8DEFAC753F15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ED1E2-4D03-4A81-A854-14D411CDB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1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这是一个</a:t>
            </a:r>
            <a:r>
              <a:rPr lang="zh-CN" altLang="zh-CN" sz="1200" b="1" dirty="0">
                <a:solidFill>
                  <a:schemeClr val="tx2"/>
                </a:solidFill>
                <a:ea typeface="+mn-ea"/>
                <a:sym typeface="+mn-ea"/>
              </a:rPr>
              <a:t>只看中准确率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的指标，就是说更加关心候选译文里的多少</a:t>
            </a:r>
            <a:r>
              <a:rPr lang="en-US" altLang="zh-CN" sz="1200" dirty="0">
                <a:solidFill>
                  <a:schemeClr val="tx2"/>
                </a:solidFill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 n-gram 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是对的（即在参考译文里出现了），而不在乎召回率（参考译文里有哪些 </a:t>
            </a:r>
            <a:r>
              <a:rPr lang="en-US" altLang="zh-CN" sz="1200" dirty="0">
                <a:solidFill>
                  <a:schemeClr val="tx2"/>
                </a:solidFill>
                <a:latin typeface="Calibri" panose="020F0502020204030204" charset="0"/>
                <a:ea typeface="+mn-ea"/>
                <a:sym typeface="+mn-ea"/>
              </a:rPr>
              <a:t>n-gram 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在候选译文中没出现）。不过这不算特别严重的问题，因为 </a:t>
            </a:r>
            <a:r>
              <a:rPr lang="en-US" altLang="zh-CN" sz="1200" dirty="0">
                <a:solidFill>
                  <a:schemeClr val="tx2"/>
                </a:solidFill>
                <a:latin typeface="Calibri" panose="020F0502020204030204" charset="0"/>
                <a:ea typeface="+mn-ea"/>
                <a:sym typeface="+mn-ea"/>
              </a:rPr>
              <a:t>BLEU 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原论文</a:t>
            </a:r>
            <a:r>
              <a:rPr lang="zh-CN" altLang="zh-CN" sz="1200" b="1" dirty="0">
                <a:solidFill>
                  <a:schemeClr val="tx2"/>
                </a:solidFill>
                <a:ea typeface="+mn-ea"/>
                <a:sym typeface="+mn-ea"/>
              </a:rPr>
              <a:t>建议大家的测试集里给每个句子配备</a:t>
            </a:r>
            <a:r>
              <a:rPr lang="en-US" altLang="zh-CN" sz="1200" b="1" dirty="0">
                <a:solidFill>
                  <a:schemeClr val="tx2"/>
                </a:solidFill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 4 </a:t>
            </a:r>
            <a:r>
              <a:rPr lang="zh-CN" altLang="zh-CN" sz="1200" b="1" dirty="0">
                <a:solidFill>
                  <a:schemeClr val="tx2"/>
                </a:solidFill>
                <a:ea typeface="+mn-ea"/>
                <a:sym typeface="+mn-ea"/>
              </a:rPr>
              <a:t>条参考译文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，这样就可以减小语言多样性带来的影响（然而现在很多机器翻译的测试集都是只有</a:t>
            </a:r>
            <a:r>
              <a:rPr lang="en-US" altLang="zh-CN" sz="1200" dirty="0">
                <a:solidFill>
                  <a:schemeClr val="tx2"/>
                </a:solidFill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 1 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条译文）；另外还有 </a:t>
            </a:r>
            <a:r>
              <a:rPr lang="en-US" altLang="zh-CN" sz="1200" dirty="0">
                <a:solidFill>
                  <a:schemeClr val="tx2"/>
                </a:solidFill>
                <a:latin typeface="Calibri" panose="020F0502020204030204" charset="0"/>
                <a:ea typeface="+mn-ea"/>
                <a:sym typeface="+mn-ea"/>
              </a:rPr>
              <a:t>brevity penalty </a:t>
            </a:r>
            <a:r>
              <a:rPr lang="zh-CN" altLang="zh-CN" sz="1200" dirty="0">
                <a:solidFill>
                  <a:schemeClr val="tx2"/>
                </a:solidFill>
                <a:ea typeface="+mn-ea"/>
                <a:sym typeface="+mn-ea"/>
              </a:rPr>
              <a:t>来惩罚候选译文过短的情况（候选译文过短在机器翻译中往往意味着漏翻，也就是低召回率）。</a:t>
            </a:r>
            <a:endParaRPr lang="en-US" altLang="zh-CN" sz="1200" dirty="0">
              <a:solidFill>
                <a:schemeClr val="tx2"/>
              </a:solidFill>
              <a:ea typeface="+mn-ea"/>
              <a:sym typeface="+mn-ea"/>
            </a:endParaRPr>
          </a:p>
          <a:p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BLEU(Bilingual Evaluation Understudy) </a:t>
            </a:r>
            <a:r>
              <a:rPr lang="en-US" altLang="zh-CN" dirty="0" err="1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是最早提出的机器翻译评价指标</a:t>
            </a:r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(IBM于2002年提出)，</a:t>
            </a:r>
            <a:r>
              <a:rPr lang="en-US" altLang="zh-CN" dirty="0" err="1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是所有文本评价指标的源头</a:t>
            </a:r>
            <a:r>
              <a:rPr lang="zh-CN" altLang="en-US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dirty="0" err="1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用于分析候选译文（待评价的译文）和参考译文中N元组共同出现的程度</a:t>
            </a:r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。</a:t>
            </a:r>
          </a:p>
          <a:p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BLEU </a:t>
            </a:r>
            <a:r>
              <a:rPr lang="zh-CN" altLang="zh-CN" dirty="0">
                <a:ea typeface="+mn-ea"/>
                <a:sym typeface="+mn-ea"/>
              </a:rPr>
              <a:t>的大意是比较候选译文和参考译文里的 </a:t>
            </a:r>
            <a:r>
              <a:rPr lang="en-US" altLang="zh-CN" dirty="0">
                <a:latin typeface="Calibri" panose="020F0502020204030204" charset="0"/>
                <a:ea typeface="+mn-ea"/>
                <a:sym typeface="+mn-ea"/>
              </a:rPr>
              <a:t>n-gram</a:t>
            </a:r>
            <a:r>
              <a:rPr lang="zh-CN" altLang="zh-CN" dirty="0">
                <a:ea typeface="+mn-ea"/>
                <a:sym typeface="+mn-ea"/>
              </a:rPr>
              <a:t> 重合程度，重合程度越高就认为译文质量越高。选不同长度的 </a:t>
            </a:r>
            <a:r>
              <a:rPr lang="en-US" altLang="zh-CN" dirty="0">
                <a:latin typeface="Calibri" panose="020F0502020204030204" charset="0"/>
                <a:ea typeface="+mn-ea"/>
                <a:sym typeface="+mn-ea"/>
              </a:rPr>
              <a:t>n-gram </a:t>
            </a:r>
            <a:r>
              <a:rPr lang="zh-CN" altLang="zh-CN" dirty="0">
                <a:ea typeface="+mn-ea"/>
                <a:sym typeface="+mn-ea"/>
              </a:rPr>
              <a:t>是因为，</a:t>
            </a:r>
            <a:r>
              <a:rPr lang="en-US" altLang="zh-CN" b="1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unigram </a:t>
            </a:r>
            <a:r>
              <a:rPr lang="zh-CN" altLang="zh-CN" b="1" dirty="0">
                <a:ea typeface="+mn-ea"/>
                <a:sym typeface="+mn-ea"/>
              </a:rPr>
              <a:t>的准确率可以用于衡量单词翻译的准确性，更高阶的 </a:t>
            </a:r>
            <a:r>
              <a:rPr lang="en-US" altLang="zh-CN" b="1" dirty="0">
                <a:latin typeface="Calibri" panose="020F0502020204030204" charset="0"/>
                <a:ea typeface="+mn-ea"/>
                <a:sym typeface="+mn-ea"/>
              </a:rPr>
              <a:t>n-gram </a:t>
            </a:r>
            <a:r>
              <a:rPr lang="zh-CN" altLang="zh-CN" b="1" dirty="0">
                <a:ea typeface="+mn-ea"/>
                <a:sym typeface="+mn-ea"/>
              </a:rPr>
              <a:t>的准确率可以用来衡量句子的流畅性。</a:t>
            </a:r>
          </a:p>
          <a:p>
            <a:r>
              <a:rPr lang="zh-CN" altLang="zh-CN" dirty="0">
                <a:ea typeface="+mn-ea"/>
                <a:sym typeface="+mn-ea"/>
              </a:rPr>
              <a:t>总的来说，现在还是普遍认为</a:t>
            </a:r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BLEU </a:t>
            </a:r>
            <a:r>
              <a:rPr lang="zh-CN" altLang="zh-CN" b="1" dirty="0">
                <a:ea typeface="+mn-ea"/>
                <a:sym typeface="+mn-ea"/>
              </a:rPr>
              <a:t>指标偏向于较短的翻译结果</a:t>
            </a:r>
            <a:r>
              <a:rPr lang="zh-CN" altLang="zh-CN" dirty="0">
                <a:ea typeface="+mn-ea"/>
                <a:sym typeface="+mn-ea"/>
              </a:rPr>
              <a:t>（</a:t>
            </a:r>
            <a:r>
              <a:rPr lang="en-US" altLang="zh-CN" dirty="0">
                <a:latin typeface="Calibri" panose="020F0502020204030204" charset="0"/>
                <a:ea typeface="+mn-ea"/>
                <a:cs typeface="Times New Roman" panose="02020603050405020304" pitchFamily="18" charset="0"/>
                <a:sym typeface="+mn-ea"/>
              </a:rPr>
              <a:t>brevity penalty </a:t>
            </a:r>
            <a:r>
              <a:rPr lang="zh-CN" altLang="zh-CN" dirty="0">
                <a:ea typeface="+mn-ea"/>
                <a:sym typeface="+mn-ea"/>
              </a:rPr>
              <a:t>没有想象中那么强）。</a:t>
            </a:r>
            <a:endParaRPr lang="en-US" altLang="zh-CN" b="1" dirty="0">
              <a:solidFill>
                <a:srgbClr val="4D4D4D"/>
              </a:solidFill>
              <a:latin typeface="微软雅黑" panose="020B0503020204020204" pitchFamily="34" charset="-122"/>
              <a:ea typeface="+mn-ea"/>
              <a:sym typeface="+mn-ea"/>
            </a:endParaRPr>
          </a:p>
          <a:p>
            <a:endParaRPr lang="zh-CN" altLang="en-US" dirty="0"/>
          </a:p>
          <a:p>
            <a:endParaRPr lang="zh-CN" altLang="zh-CN" sz="1200" dirty="0">
              <a:solidFill>
                <a:schemeClr val="tx2"/>
              </a:solidFill>
              <a:ea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dirty="0">
                <a:solidFill>
                  <a:srgbClr val="4D4D4D"/>
                </a:solidFill>
                <a:ea typeface="+mn-ea"/>
              </a:rPr>
              <a:t>它把每个句子看成文档，</a:t>
            </a:r>
            <a:r>
              <a:rPr lang="zh-CN" altLang="en-US" sz="1200" dirty="0">
                <a:solidFill>
                  <a:srgbClr val="4D4D4D"/>
                </a:solidFill>
                <a:ea typeface="+mn-ea"/>
                <a:sym typeface="+mn-ea"/>
              </a:rPr>
              <a:t>将其表示成 </a:t>
            </a:r>
            <a:r>
              <a:rPr lang="en-US" altLang="zh-CN" sz="1200" dirty="0">
                <a:solidFill>
                  <a:srgbClr val="4D4D4D"/>
                </a:solidFill>
                <a:ea typeface="+mn-ea"/>
                <a:sym typeface="+mn-ea"/>
              </a:rPr>
              <a:t>TF</a:t>
            </a:r>
            <a:r>
              <a:rPr lang="zh-CN" altLang="en-US" sz="1200" dirty="0">
                <a:solidFill>
                  <a:srgbClr val="4D4D4D"/>
                </a:solidFill>
                <a:ea typeface="+mn-ea"/>
                <a:sym typeface="+mn-ea"/>
              </a:rPr>
              <a:t>-</a:t>
            </a:r>
            <a:r>
              <a:rPr lang="en-US" altLang="zh-CN" sz="1200" dirty="0">
                <a:solidFill>
                  <a:srgbClr val="4D4D4D"/>
                </a:solidFill>
                <a:ea typeface="+mn-ea"/>
                <a:sym typeface="+mn-ea"/>
              </a:rPr>
              <a:t>IDF</a:t>
            </a:r>
            <a:r>
              <a:rPr lang="zh-CN" altLang="en-US" sz="1200" dirty="0">
                <a:solidFill>
                  <a:srgbClr val="4D4D4D"/>
                </a:solidFill>
                <a:ea typeface="+mn-ea"/>
                <a:sym typeface="+mn-ea"/>
              </a:rPr>
              <a:t> 向量（</a:t>
            </a:r>
            <a:r>
              <a:rPr lang="zh-CN" altLang="zh-CN" sz="1200" dirty="0">
                <a:solidFill>
                  <a:srgbClr val="4D4D4D"/>
                </a:solidFill>
                <a:ea typeface="+mn-ea"/>
                <a:sym typeface="+mn-ea"/>
              </a:rPr>
              <a:t>term 是 n-gram 而不是单词）</a:t>
            </a:r>
            <a:r>
              <a:rPr lang="zh-CN" altLang="en-US" sz="1200" dirty="0">
                <a:solidFill>
                  <a:srgbClr val="4D4D4D"/>
                </a:solidFill>
                <a:ea typeface="+mn-ea"/>
                <a:sym typeface="+mn-ea"/>
              </a:rPr>
              <a:t>的形式，</a:t>
            </a:r>
            <a:r>
              <a:rPr lang="zh-CN" altLang="zh-CN" sz="1200" b="0" dirty="0">
                <a:solidFill>
                  <a:srgbClr val="4D4D4D"/>
                </a:solidFill>
                <a:ea typeface="+mn-ea"/>
              </a:rPr>
              <a:t>然后计算 TF-IDF 向量的余弦夹角，据此得到候选句子和参考句子的相似度，同样是不同长度的 n-gram 相似度取平均得到最终结果。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dirty="0">
                <a:solidFill>
                  <a:srgbClr val="4D4D4D"/>
                </a:solidFill>
                <a:ea typeface="+mn-ea"/>
              </a:rPr>
              <a:t>从直观上来说，如果一些n元组频繁地出现在描述图像的参考标注中，TF对于这些n元组将给出更高的权重，而IDF则降低那些在所有描述语句中都常常出现的n元组的权重。也就是说，IDF提供了一种测量单词显著性的方法，这就是将那些容易常常出现，但是对于视觉内容信息没有多大帮助的单词的重要性打折。</a:t>
            </a:r>
            <a:endParaRPr lang="zh-CN" altLang="en-US" sz="1200" b="0" dirty="0">
              <a:solidFill>
                <a:srgbClr val="4D4D4D"/>
              </a:solidFill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ED1E2-4D03-4A81-A854-14D411CDBB4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803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600201"/>
            <a:ext cx="54117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0231-A463-49BC-8F4B-1671856AEE31}" type="datetimeFigureOut">
              <a:rPr lang="zh-CN" altLang="en-US" smtClean="0"/>
              <a:t>2019-12-27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BF8C-FDBF-4599-A69D-6BACC6B5D0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6670" y="-6985"/>
            <a:ext cx="9273540" cy="6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2" name="组合 271"/>
          <p:cNvGrpSpPr/>
          <p:nvPr/>
        </p:nvGrpSpPr>
        <p:grpSpPr>
          <a:xfrm>
            <a:off x="-26670" y="-6985"/>
            <a:ext cx="9343390" cy="6964680"/>
            <a:chOff x="-23093" y="-7020"/>
            <a:chExt cx="12218268" cy="6964412"/>
          </a:xfrm>
        </p:grpSpPr>
        <p:grpSp>
          <p:nvGrpSpPr>
            <p:cNvPr id="273" name="组合 272"/>
            <p:cNvGrpSpPr/>
            <p:nvPr/>
          </p:nvGrpSpPr>
          <p:grpSpPr>
            <a:xfrm>
              <a:off x="5966165" y="1333748"/>
              <a:ext cx="279648" cy="279648"/>
              <a:chOff x="5961955" y="1349152"/>
              <a:chExt cx="279648" cy="279648"/>
            </a:xfrm>
          </p:grpSpPr>
          <p:sp>
            <p:nvSpPr>
              <p:cNvPr id="431" name="椭圆 43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4827431" y="1734265"/>
              <a:ext cx="231930" cy="231930"/>
              <a:chOff x="4785537" y="1684902"/>
              <a:chExt cx="231930" cy="231930"/>
            </a:xfrm>
          </p:grpSpPr>
          <p:sp>
            <p:nvSpPr>
              <p:cNvPr id="429" name="椭圆 42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2121241" y="620688"/>
              <a:ext cx="231930" cy="231930"/>
              <a:chOff x="4785537" y="1684902"/>
              <a:chExt cx="231930" cy="231930"/>
            </a:xfrm>
          </p:grpSpPr>
          <p:sp>
            <p:nvSpPr>
              <p:cNvPr id="427" name="椭圆 42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121241" y="2636912"/>
              <a:ext cx="231930" cy="231930"/>
              <a:chOff x="4785537" y="1684902"/>
              <a:chExt cx="231930" cy="231930"/>
            </a:xfrm>
          </p:grpSpPr>
          <p:sp>
            <p:nvSpPr>
              <p:cNvPr id="425" name="椭圆 42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913011" y="3557110"/>
              <a:ext cx="231930" cy="231930"/>
              <a:chOff x="4785537" y="1684902"/>
              <a:chExt cx="231930" cy="231930"/>
            </a:xfrm>
          </p:grpSpPr>
          <p:sp>
            <p:nvSpPr>
              <p:cNvPr id="423" name="椭圆 42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2769313" y="4277190"/>
              <a:ext cx="231930" cy="231930"/>
              <a:chOff x="4785537" y="1684902"/>
              <a:chExt cx="231930" cy="231930"/>
            </a:xfrm>
          </p:grpSpPr>
          <p:sp>
            <p:nvSpPr>
              <p:cNvPr id="421" name="椭圆 42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3921441" y="3341086"/>
              <a:ext cx="231930" cy="231930"/>
              <a:chOff x="4785537" y="1684902"/>
              <a:chExt cx="231930" cy="231930"/>
            </a:xfrm>
          </p:grpSpPr>
          <p:sp>
            <p:nvSpPr>
              <p:cNvPr id="419" name="椭圆 41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537065" y="4869160"/>
              <a:ext cx="231930" cy="231930"/>
              <a:chOff x="4785537" y="1684902"/>
              <a:chExt cx="231930" cy="231930"/>
            </a:xfrm>
          </p:grpSpPr>
          <p:sp>
            <p:nvSpPr>
              <p:cNvPr id="417" name="椭圆 41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5036384" y="5145624"/>
              <a:ext cx="231930" cy="231930"/>
              <a:chOff x="4785537" y="1684902"/>
              <a:chExt cx="231930" cy="231930"/>
            </a:xfrm>
          </p:grpSpPr>
          <p:sp>
            <p:nvSpPr>
              <p:cNvPr id="415" name="椭圆 41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5534848" y="6101847"/>
              <a:ext cx="231930" cy="231930"/>
              <a:chOff x="4785537" y="1684902"/>
              <a:chExt cx="231930" cy="231930"/>
            </a:xfrm>
          </p:grpSpPr>
          <p:sp>
            <p:nvSpPr>
              <p:cNvPr id="413" name="椭圆 41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552971" y="6437430"/>
              <a:ext cx="231930" cy="231930"/>
              <a:chOff x="4785537" y="1684902"/>
              <a:chExt cx="231930" cy="231930"/>
            </a:xfrm>
          </p:grpSpPr>
          <p:sp>
            <p:nvSpPr>
              <p:cNvPr id="411" name="椭圆 41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7249715" y="6221406"/>
              <a:ext cx="231930" cy="231930"/>
              <a:chOff x="4785537" y="1684902"/>
              <a:chExt cx="231930" cy="231930"/>
            </a:xfrm>
          </p:grpSpPr>
          <p:sp>
            <p:nvSpPr>
              <p:cNvPr id="409" name="椭圆 40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9625979" y="4753194"/>
              <a:ext cx="231930" cy="231930"/>
              <a:chOff x="4785537" y="1684902"/>
              <a:chExt cx="231930" cy="231930"/>
            </a:xfrm>
          </p:grpSpPr>
          <p:sp>
            <p:nvSpPr>
              <p:cNvPr id="407" name="椭圆 40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/>
          </p:nvGrpSpPr>
          <p:grpSpPr>
            <a:xfrm>
              <a:off x="10834209" y="6337371"/>
              <a:ext cx="231930" cy="231930"/>
              <a:chOff x="4785537" y="1684902"/>
              <a:chExt cx="231930" cy="231930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10718244" y="3789711"/>
              <a:ext cx="231930" cy="231930"/>
              <a:chOff x="4785537" y="1684902"/>
              <a:chExt cx="231930" cy="231930"/>
            </a:xfrm>
          </p:grpSpPr>
          <p:sp>
            <p:nvSpPr>
              <p:cNvPr id="403" name="椭圆 40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10525889" y="2609884"/>
              <a:ext cx="231930" cy="231930"/>
              <a:chOff x="4785537" y="1684902"/>
              <a:chExt cx="231930" cy="231930"/>
            </a:xfrm>
          </p:grpSpPr>
          <p:sp>
            <p:nvSpPr>
              <p:cNvPr id="401" name="椭圆 40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9450203" y="1913336"/>
              <a:ext cx="231930" cy="231930"/>
              <a:chOff x="4785537" y="1684902"/>
              <a:chExt cx="231930" cy="231930"/>
            </a:xfrm>
          </p:grpSpPr>
          <p:sp>
            <p:nvSpPr>
              <p:cNvPr id="399" name="椭圆 39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9277303" y="3380661"/>
              <a:ext cx="279648" cy="279648"/>
              <a:chOff x="5961955" y="1349152"/>
              <a:chExt cx="279648" cy="279648"/>
            </a:xfrm>
          </p:grpSpPr>
          <p:sp>
            <p:nvSpPr>
              <p:cNvPr id="397" name="椭圆 396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7609755" y="4293096"/>
              <a:ext cx="279648" cy="279648"/>
              <a:chOff x="5961955" y="1349152"/>
              <a:chExt cx="279648" cy="279648"/>
            </a:xfrm>
          </p:grpSpPr>
          <p:sp>
            <p:nvSpPr>
              <p:cNvPr id="395" name="椭圆 394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4297387" y="4295729"/>
              <a:ext cx="279648" cy="279648"/>
              <a:chOff x="5961955" y="1349152"/>
              <a:chExt cx="279648" cy="279648"/>
            </a:xfrm>
          </p:grpSpPr>
          <p:sp>
            <p:nvSpPr>
              <p:cNvPr id="393" name="椭圆 392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2745454" y="5850018"/>
              <a:ext cx="279648" cy="279648"/>
              <a:chOff x="5961955" y="1349152"/>
              <a:chExt cx="279648" cy="279648"/>
            </a:xfrm>
          </p:grpSpPr>
          <p:sp>
            <p:nvSpPr>
              <p:cNvPr id="391" name="椭圆 39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4113795" y="34721"/>
              <a:ext cx="231930" cy="231930"/>
              <a:chOff x="4785537" y="1684902"/>
              <a:chExt cx="231930" cy="231930"/>
            </a:xfrm>
          </p:grpSpPr>
          <p:sp>
            <p:nvSpPr>
              <p:cNvPr id="389" name="椭圆 38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5" name="直接连接符 294"/>
            <p:cNvCxnSpPr>
              <a:stCxn id="428" idx="4"/>
            </p:cNvCxnSpPr>
            <p:nvPr/>
          </p:nvCxnSpPr>
          <p:spPr>
            <a:xfrm>
              <a:off x="2237206" y="852618"/>
              <a:ext cx="0" cy="178429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4255725" y="266651"/>
              <a:ext cx="617726" cy="1480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430" idx="7"/>
            </p:cNvCxnSpPr>
            <p:nvPr/>
          </p:nvCxnSpPr>
          <p:spPr>
            <a:xfrm flipV="1">
              <a:off x="5025396" y="0"/>
              <a:ext cx="2816289" cy="176823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5449515" y="2307"/>
              <a:ext cx="594600" cy="134684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94" idx="7"/>
            </p:cNvCxnSpPr>
            <p:nvPr/>
          </p:nvCxnSpPr>
          <p:spPr>
            <a:xfrm flipV="1">
              <a:off x="4536081" y="3990215"/>
              <a:ext cx="574834" cy="34646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82" idx="5"/>
              <a:endCxn id="396" idx="1"/>
            </p:cNvCxnSpPr>
            <p:nvPr/>
          </p:nvCxnSpPr>
          <p:spPr>
            <a:xfrm>
              <a:off x="5826072" y="2662973"/>
              <a:ext cx="1824637" cy="16710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420" idx="4"/>
              <a:endCxn id="394" idx="1"/>
            </p:cNvCxnSpPr>
            <p:nvPr/>
          </p:nvCxnSpPr>
          <p:spPr>
            <a:xfrm>
              <a:off x="4037406" y="3573016"/>
              <a:ext cx="300935" cy="7636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94" idx="5"/>
            </p:cNvCxnSpPr>
            <p:nvPr/>
          </p:nvCxnSpPr>
          <p:spPr>
            <a:xfrm>
              <a:off x="4536081" y="4534423"/>
              <a:ext cx="537488" cy="6464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416" idx="5"/>
            </p:cNvCxnSpPr>
            <p:nvPr/>
          </p:nvCxnSpPr>
          <p:spPr>
            <a:xfrm>
              <a:off x="5234349" y="5343589"/>
              <a:ext cx="334463" cy="79222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5101961" y="3990215"/>
              <a:ext cx="59522" cy="115540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400" idx="4"/>
            </p:cNvCxnSpPr>
            <p:nvPr/>
          </p:nvCxnSpPr>
          <p:spPr>
            <a:xfrm>
              <a:off x="9566168" y="2145266"/>
              <a:ext cx="175775" cy="26079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96" idx="6"/>
            </p:cNvCxnSpPr>
            <p:nvPr/>
          </p:nvCxnSpPr>
          <p:spPr>
            <a:xfrm flipV="1">
              <a:off x="7889403" y="3905675"/>
              <a:ext cx="2828840" cy="52724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9484168" y="3660309"/>
              <a:ext cx="257775" cy="109288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stCxn id="402" idx="4"/>
              <a:endCxn id="404" idx="0"/>
            </p:cNvCxnSpPr>
            <p:nvPr/>
          </p:nvCxnSpPr>
          <p:spPr>
            <a:xfrm>
              <a:off x="10641854" y="2841814"/>
              <a:ext cx="192355" cy="947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stCxn id="408" idx="7"/>
              <a:endCxn id="404" idx="3"/>
            </p:cNvCxnSpPr>
            <p:nvPr/>
          </p:nvCxnSpPr>
          <p:spPr>
            <a:xfrm flipV="1">
              <a:off x="9823944" y="3987676"/>
              <a:ext cx="928265" cy="79948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9556951" y="3520485"/>
              <a:ext cx="1161292" cy="34851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9682133" y="2060848"/>
              <a:ext cx="877721" cy="58300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96" idx="7"/>
            </p:cNvCxnSpPr>
            <p:nvPr/>
          </p:nvCxnSpPr>
          <p:spPr>
            <a:xfrm flipV="1">
              <a:off x="7848449" y="150686"/>
              <a:ext cx="4346726" cy="41833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endCxn id="406" idx="2"/>
            </p:cNvCxnSpPr>
            <p:nvPr/>
          </p:nvCxnSpPr>
          <p:spPr>
            <a:xfrm>
              <a:off x="7848449" y="4527659"/>
              <a:ext cx="2985760" cy="19256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96" idx="5"/>
            </p:cNvCxnSpPr>
            <p:nvPr/>
          </p:nvCxnSpPr>
          <p:spPr>
            <a:xfrm>
              <a:off x="7848449" y="4531790"/>
              <a:ext cx="409378" cy="23285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408" idx="3"/>
            </p:cNvCxnSpPr>
            <p:nvPr/>
          </p:nvCxnSpPr>
          <p:spPr>
            <a:xfrm flipH="1">
              <a:off x="8545859" y="4951159"/>
              <a:ext cx="1114085" cy="190914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416" idx="5"/>
            </p:cNvCxnSpPr>
            <p:nvPr/>
          </p:nvCxnSpPr>
          <p:spPr>
            <a:xfrm>
              <a:off x="5234349" y="5343589"/>
              <a:ext cx="2015366" cy="9506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410" idx="5"/>
            </p:cNvCxnSpPr>
            <p:nvPr/>
          </p:nvCxnSpPr>
          <p:spPr>
            <a:xfrm>
              <a:off x="7447680" y="6419371"/>
              <a:ext cx="522115" cy="4386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416" idx="5"/>
            </p:cNvCxnSpPr>
            <p:nvPr/>
          </p:nvCxnSpPr>
          <p:spPr>
            <a:xfrm>
              <a:off x="5234349" y="5343589"/>
              <a:ext cx="2423124" cy="15167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414" idx="3"/>
            </p:cNvCxnSpPr>
            <p:nvPr/>
          </p:nvCxnSpPr>
          <p:spPr>
            <a:xfrm flipH="1">
              <a:off x="5360581" y="6299812"/>
              <a:ext cx="208232" cy="58557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414" idx="4"/>
            </p:cNvCxnSpPr>
            <p:nvPr/>
          </p:nvCxnSpPr>
          <p:spPr>
            <a:xfrm>
              <a:off x="5650813" y="6333777"/>
              <a:ext cx="96002" cy="5516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92" idx="6"/>
            </p:cNvCxnSpPr>
            <p:nvPr/>
          </p:nvCxnSpPr>
          <p:spPr>
            <a:xfrm>
              <a:off x="3025102" y="5989842"/>
              <a:ext cx="3720557" cy="89554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flipH="1">
              <a:off x="4529318" y="5377554"/>
              <a:ext cx="581597" cy="148275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422" idx="5"/>
            </p:cNvCxnSpPr>
            <p:nvPr/>
          </p:nvCxnSpPr>
          <p:spPr>
            <a:xfrm>
              <a:off x="2967278" y="4475155"/>
              <a:ext cx="2482237" cy="248223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flipH="1">
              <a:off x="2745454" y="6135812"/>
              <a:ext cx="139823" cy="72449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418" idx="5"/>
              <a:endCxn id="392" idx="2"/>
            </p:cNvCxnSpPr>
            <p:nvPr/>
          </p:nvCxnSpPr>
          <p:spPr>
            <a:xfrm>
              <a:off x="735030" y="5067125"/>
              <a:ext cx="2010424" cy="9227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endCxn id="394" idx="2"/>
            </p:cNvCxnSpPr>
            <p:nvPr/>
          </p:nvCxnSpPr>
          <p:spPr>
            <a:xfrm flipV="1">
              <a:off x="768995" y="4435553"/>
              <a:ext cx="3528392" cy="54957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392" idx="7"/>
              <a:endCxn id="394" idx="3"/>
            </p:cNvCxnSpPr>
            <p:nvPr/>
          </p:nvCxnSpPr>
          <p:spPr>
            <a:xfrm flipV="1">
              <a:off x="2984148" y="4534423"/>
              <a:ext cx="1354193" cy="135654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424" idx="5"/>
              <a:endCxn id="392" idx="1"/>
            </p:cNvCxnSpPr>
            <p:nvPr/>
          </p:nvCxnSpPr>
          <p:spPr>
            <a:xfrm>
              <a:off x="1110976" y="3755075"/>
              <a:ext cx="1675432" cy="2135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endCxn id="422" idx="1"/>
            </p:cNvCxnSpPr>
            <p:nvPr/>
          </p:nvCxnSpPr>
          <p:spPr>
            <a:xfrm>
              <a:off x="1144941" y="3713080"/>
              <a:ext cx="1658337" cy="5980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418" idx="7"/>
              <a:endCxn id="426" idx="3"/>
            </p:cNvCxnSpPr>
            <p:nvPr/>
          </p:nvCxnSpPr>
          <p:spPr>
            <a:xfrm flipV="1">
              <a:off x="735030" y="2834877"/>
              <a:ext cx="1420176" cy="206824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426" idx="5"/>
              <a:endCxn id="394" idx="1"/>
            </p:cNvCxnSpPr>
            <p:nvPr/>
          </p:nvCxnSpPr>
          <p:spPr>
            <a:xfrm>
              <a:off x="2319206" y="2834877"/>
              <a:ext cx="2019135" cy="15018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426" idx="5"/>
              <a:endCxn id="422" idx="1"/>
            </p:cNvCxnSpPr>
            <p:nvPr/>
          </p:nvCxnSpPr>
          <p:spPr>
            <a:xfrm>
              <a:off x="2319206" y="2834877"/>
              <a:ext cx="484072" cy="147627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426" idx="4"/>
            </p:cNvCxnSpPr>
            <p:nvPr/>
          </p:nvCxnSpPr>
          <p:spPr>
            <a:xfrm>
              <a:off x="2237206" y="2868842"/>
              <a:ext cx="648071" cy="29811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430" idx="3"/>
              <a:endCxn id="394" idx="0"/>
            </p:cNvCxnSpPr>
            <p:nvPr/>
          </p:nvCxnSpPr>
          <p:spPr>
            <a:xfrm flipH="1">
              <a:off x="4437211" y="1932230"/>
              <a:ext cx="424185" cy="236349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430" idx="3"/>
              <a:endCxn id="420" idx="0"/>
            </p:cNvCxnSpPr>
            <p:nvPr/>
          </p:nvCxnSpPr>
          <p:spPr>
            <a:xfrm flipH="1">
              <a:off x="4037406" y="1932230"/>
              <a:ext cx="823990" cy="140885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组合 335"/>
            <p:cNvGrpSpPr/>
            <p:nvPr/>
          </p:nvGrpSpPr>
          <p:grpSpPr>
            <a:xfrm>
              <a:off x="120923" y="2486662"/>
              <a:ext cx="231930" cy="231930"/>
              <a:chOff x="4785537" y="1684902"/>
              <a:chExt cx="231930" cy="231930"/>
            </a:xfrm>
          </p:grpSpPr>
          <p:sp>
            <p:nvSpPr>
              <p:cNvPr id="387" name="椭圆 38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7" name="直接连接符 336"/>
            <p:cNvCxnSpPr>
              <a:stCxn id="388" idx="4"/>
              <a:endCxn id="418" idx="0"/>
            </p:cNvCxnSpPr>
            <p:nvPr/>
          </p:nvCxnSpPr>
          <p:spPr>
            <a:xfrm>
              <a:off x="236888" y="2718592"/>
              <a:ext cx="416142" cy="215056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flipH="1">
              <a:off x="0" y="3713080"/>
              <a:ext cx="913011" cy="36399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endCxn id="426" idx="1"/>
            </p:cNvCxnSpPr>
            <p:nvPr/>
          </p:nvCxnSpPr>
          <p:spPr>
            <a:xfrm>
              <a:off x="1144941" y="-7020"/>
              <a:ext cx="1010265" cy="2677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428" idx="6"/>
              <a:endCxn id="430" idx="2"/>
            </p:cNvCxnSpPr>
            <p:nvPr/>
          </p:nvCxnSpPr>
          <p:spPr>
            <a:xfrm>
              <a:off x="2353171" y="736653"/>
              <a:ext cx="2474260" cy="11135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11503626" y="-7020"/>
              <a:ext cx="476005" cy="11719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>
              <a:endCxn id="400" idx="2"/>
            </p:cNvCxnSpPr>
            <p:nvPr/>
          </p:nvCxnSpPr>
          <p:spPr>
            <a:xfrm>
              <a:off x="6245813" y="1473572"/>
              <a:ext cx="3204390" cy="5557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>
              <a:endCxn id="400" idx="1"/>
            </p:cNvCxnSpPr>
            <p:nvPr/>
          </p:nvCxnSpPr>
          <p:spPr>
            <a:xfrm>
              <a:off x="8689875" y="-7020"/>
              <a:ext cx="794293" cy="195432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>
              <a:stCxn id="432" idx="6"/>
              <a:endCxn id="398" idx="1"/>
            </p:cNvCxnSpPr>
            <p:nvPr/>
          </p:nvCxnSpPr>
          <p:spPr>
            <a:xfrm>
              <a:off x="6245813" y="1473572"/>
              <a:ext cx="3072444" cy="194804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>
              <a:stCxn id="406" idx="7"/>
            </p:cNvCxnSpPr>
            <p:nvPr/>
          </p:nvCxnSpPr>
          <p:spPr>
            <a:xfrm flipV="1">
              <a:off x="11032174" y="3789040"/>
              <a:ext cx="1163001" cy="258229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10950174" y="3944890"/>
              <a:ext cx="1241827" cy="10062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7"/>
            <p:cNvSpPr>
              <a:spLocks noChangeArrowheads="1"/>
            </p:cNvSpPr>
            <p:nvPr/>
          </p:nvSpPr>
          <p:spPr bwMode="auto">
            <a:xfrm>
              <a:off x="1489075" y="394792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48" name="TextBox 7"/>
            <p:cNvSpPr>
              <a:spLocks noChangeArrowheads="1"/>
            </p:cNvSpPr>
            <p:nvPr/>
          </p:nvSpPr>
          <p:spPr bwMode="auto">
            <a:xfrm>
              <a:off x="2281163" y="2714437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49" name="TextBox 7"/>
            <p:cNvSpPr>
              <a:spLocks noChangeArrowheads="1"/>
            </p:cNvSpPr>
            <p:nvPr/>
          </p:nvSpPr>
          <p:spPr bwMode="auto">
            <a:xfrm>
              <a:off x="-23093" y="2282389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0" name="TextBox 7"/>
            <p:cNvSpPr>
              <a:spLocks noChangeArrowheads="1"/>
            </p:cNvSpPr>
            <p:nvPr/>
          </p:nvSpPr>
          <p:spPr bwMode="auto">
            <a:xfrm>
              <a:off x="8041803" y="4437112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1" name="TextBox 7"/>
            <p:cNvSpPr>
              <a:spLocks noChangeArrowheads="1"/>
            </p:cNvSpPr>
            <p:nvPr/>
          </p:nvSpPr>
          <p:spPr bwMode="auto">
            <a:xfrm>
              <a:off x="1346371" y="5963449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2" name="TextBox 7"/>
            <p:cNvSpPr>
              <a:spLocks noChangeArrowheads="1"/>
            </p:cNvSpPr>
            <p:nvPr/>
          </p:nvSpPr>
          <p:spPr bwMode="auto">
            <a:xfrm>
              <a:off x="3680544" y="5229200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3" name="TextBox 7"/>
            <p:cNvSpPr>
              <a:spLocks noChangeArrowheads="1"/>
            </p:cNvSpPr>
            <p:nvPr/>
          </p:nvSpPr>
          <p:spPr bwMode="auto">
            <a:xfrm>
              <a:off x="6704880" y="5954797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4" name="TextBox 7"/>
            <p:cNvSpPr>
              <a:spLocks noChangeArrowheads="1"/>
            </p:cNvSpPr>
            <p:nvPr/>
          </p:nvSpPr>
          <p:spPr bwMode="auto">
            <a:xfrm>
              <a:off x="9657208" y="5018693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5" name="TextBox 7"/>
            <p:cNvSpPr>
              <a:spLocks noChangeArrowheads="1"/>
            </p:cNvSpPr>
            <p:nvPr/>
          </p:nvSpPr>
          <p:spPr bwMode="auto">
            <a:xfrm>
              <a:off x="10593312" y="2858453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6" name="TextBox 7"/>
            <p:cNvSpPr>
              <a:spLocks noChangeArrowheads="1"/>
            </p:cNvSpPr>
            <p:nvPr/>
          </p:nvSpPr>
          <p:spPr bwMode="auto">
            <a:xfrm>
              <a:off x="8010340" y="2006767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7" name="TextBox 7"/>
            <p:cNvSpPr>
              <a:spLocks noChangeArrowheads="1"/>
            </p:cNvSpPr>
            <p:nvPr/>
          </p:nvSpPr>
          <p:spPr bwMode="auto">
            <a:xfrm>
              <a:off x="5336728" y="1772816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cxnSp>
          <p:nvCxnSpPr>
            <p:cNvPr id="358" name="直接连接符 357"/>
            <p:cNvCxnSpPr>
              <a:endCxn id="392" idx="3"/>
            </p:cNvCxnSpPr>
            <p:nvPr/>
          </p:nvCxnSpPr>
          <p:spPr>
            <a:xfrm flipV="1">
              <a:off x="784901" y="6088712"/>
              <a:ext cx="2001507" cy="409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组合 358"/>
            <p:cNvGrpSpPr/>
            <p:nvPr/>
          </p:nvGrpSpPr>
          <p:grpSpPr>
            <a:xfrm>
              <a:off x="10313522" y="612650"/>
              <a:ext cx="279648" cy="279648"/>
              <a:chOff x="5961955" y="1349152"/>
              <a:chExt cx="279648" cy="279648"/>
            </a:xfrm>
          </p:grpSpPr>
          <p:sp>
            <p:nvSpPr>
              <p:cNvPr id="385" name="椭圆 384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0" name="组合 359"/>
            <p:cNvGrpSpPr/>
            <p:nvPr/>
          </p:nvGrpSpPr>
          <p:grpSpPr>
            <a:xfrm>
              <a:off x="11863666" y="1164940"/>
              <a:ext cx="231930" cy="231930"/>
              <a:chOff x="4785537" y="1684902"/>
              <a:chExt cx="231930" cy="231930"/>
            </a:xfrm>
          </p:grpSpPr>
          <p:sp>
            <p:nvSpPr>
              <p:cNvPr id="383" name="椭圆 38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1" name="直接连接符 360"/>
            <p:cNvCxnSpPr>
              <a:stCxn id="398" idx="7"/>
              <a:endCxn id="402" idx="3"/>
            </p:cNvCxnSpPr>
            <p:nvPr/>
          </p:nvCxnSpPr>
          <p:spPr>
            <a:xfrm flipV="1">
              <a:off x="9515997" y="2807849"/>
              <a:ext cx="1043857" cy="61376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>
              <a:stCxn id="402" idx="7"/>
            </p:cNvCxnSpPr>
            <p:nvPr/>
          </p:nvCxnSpPr>
          <p:spPr>
            <a:xfrm flipV="1">
              <a:off x="10723854" y="2145266"/>
              <a:ext cx="1471321" cy="49858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>
              <a:endCxn id="386" idx="3"/>
            </p:cNvCxnSpPr>
            <p:nvPr/>
          </p:nvCxnSpPr>
          <p:spPr>
            <a:xfrm flipV="1">
              <a:off x="9625979" y="851344"/>
              <a:ext cx="728497" cy="10752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>
              <a:stCxn id="386" idx="7"/>
            </p:cNvCxnSpPr>
            <p:nvPr/>
          </p:nvCxnSpPr>
          <p:spPr>
            <a:xfrm flipV="1">
              <a:off x="10552216" y="150686"/>
              <a:ext cx="1642959" cy="5029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7"/>
            <p:cNvSpPr>
              <a:spLocks noChangeArrowheads="1"/>
            </p:cNvSpPr>
            <p:nvPr/>
          </p:nvSpPr>
          <p:spPr bwMode="auto">
            <a:xfrm>
              <a:off x="9337947" y="410181"/>
              <a:ext cx="1480939" cy="1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>
            <a:xfrm flipV="1">
              <a:off x="7129854" y="2105690"/>
              <a:ext cx="2359924" cy="71814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428" idx="3"/>
            </p:cNvCxnSpPr>
            <p:nvPr/>
          </p:nvCxnSpPr>
          <p:spPr>
            <a:xfrm flipH="1">
              <a:off x="0" y="818653"/>
              <a:ext cx="2155206" cy="66613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>
              <a:stCxn id="386" idx="5"/>
            </p:cNvCxnSpPr>
            <p:nvPr/>
          </p:nvCxnSpPr>
          <p:spPr>
            <a:xfrm>
              <a:off x="10552216" y="851344"/>
              <a:ext cx="1639785" cy="12939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>
              <a:stCxn id="408" idx="4"/>
            </p:cNvCxnSpPr>
            <p:nvPr/>
          </p:nvCxnSpPr>
          <p:spPr>
            <a:xfrm>
              <a:off x="9741944" y="4985124"/>
              <a:ext cx="248283" cy="18728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>
              <a:stCxn id="430" idx="5"/>
            </p:cNvCxnSpPr>
            <p:nvPr/>
          </p:nvCxnSpPr>
          <p:spPr>
            <a:xfrm>
              <a:off x="5025396" y="1932230"/>
              <a:ext cx="625416" cy="53253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endCxn id="386" idx="2"/>
            </p:cNvCxnSpPr>
            <p:nvPr/>
          </p:nvCxnSpPr>
          <p:spPr>
            <a:xfrm flipV="1">
              <a:off x="6245813" y="752474"/>
              <a:ext cx="4067709" cy="66030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2" name="组合 371"/>
            <p:cNvGrpSpPr/>
            <p:nvPr/>
          </p:nvGrpSpPr>
          <p:grpSpPr>
            <a:xfrm>
              <a:off x="5587378" y="2424279"/>
              <a:ext cx="279648" cy="279648"/>
              <a:chOff x="5961955" y="1349152"/>
              <a:chExt cx="279648" cy="279648"/>
            </a:xfrm>
          </p:grpSpPr>
          <p:sp>
            <p:nvSpPr>
              <p:cNvPr id="381" name="椭圆 38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/>
            <p:cNvGrpSpPr/>
            <p:nvPr/>
          </p:nvGrpSpPr>
          <p:grpSpPr>
            <a:xfrm>
              <a:off x="5036384" y="3838884"/>
              <a:ext cx="231930" cy="231930"/>
              <a:chOff x="4785537" y="1684902"/>
              <a:chExt cx="231930" cy="231930"/>
            </a:xfrm>
          </p:grpSpPr>
          <p:sp>
            <p:nvSpPr>
              <p:cNvPr id="379" name="椭圆 37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4" name="组合 373"/>
            <p:cNvGrpSpPr/>
            <p:nvPr/>
          </p:nvGrpSpPr>
          <p:grpSpPr>
            <a:xfrm>
              <a:off x="7013889" y="2687719"/>
              <a:ext cx="231930" cy="231930"/>
              <a:chOff x="4785537" y="1684902"/>
              <a:chExt cx="231930" cy="231930"/>
            </a:xfrm>
          </p:grpSpPr>
          <p:sp>
            <p:nvSpPr>
              <p:cNvPr id="377" name="椭圆 37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5" name="直接连接符 374"/>
            <p:cNvCxnSpPr>
              <a:stCxn id="380" idx="7"/>
            </p:cNvCxnSpPr>
            <p:nvPr/>
          </p:nvCxnSpPr>
          <p:spPr>
            <a:xfrm flipV="1">
              <a:off x="5234349" y="2858453"/>
              <a:ext cx="1819115" cy="101439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>
              <a:stCxn id="416" idx="7"/>
              <a:endCxn id="396" idx="2"/>
            </p:cNvCxnSpPr>
            <p:nvPr/>
          </p:nvCxnSpPr>
          <p:spPr>
            <a:xfrm flipV="1">
              <a:off x="5234349" y="4432920"/>
              <a:ext cx="2375406" cy="7466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2104390" y="1148080"/>
            <a:ext cx="4934585" cy="47002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0" name="同心圆 4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2" name="椭圆 441"/>
          <p:cNvSpPr/>
          <p:nvPr/>
        </p:nvSpPr>
        <p:spPr>
          <a:xfrm>
            <a:off x="5707181" y="4362070"/>
            <a:ext cx="1368152" cy="136815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标题 4"/>
          <p:cNvSpPr txBox="1"/>
          <p:nvPr/>
        </p:nvSpPr>
        <p:spPr>
          <a:xfrm>
            <a:off x="3184299" y="1999330"/>
            <a:ext cx="2774911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深度学习导论</a:t>
            </a:r>
          </a:p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课程汇报</a:t>
            </a:r>
          </a:p>
        </p:txBody>
      </p:sp>
      <p:sp>
        <p:nvSpPr>
          <p:cNvPr id="446" name="标题 4"/>
          <p:cNvSpPr txBox="1"/>
          <p:nvPr/>
        </p:nvSpPr>
        <p:spPr>
          <a:xfrm>
            <a:off x="3491230" y="3118485"/>
            <a:ext cx="2680335" cy="277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4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71117123 张建东</a:t>
            </a:r>
          </a:p>
          <a:p>
            <a:pPr algn="l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71117103 张潇艺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71117235 涂晴昊</a:t>
            </a: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71117324 施展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71117408 梅洛瑜</a:t>
            </a:r>
          </a:p>
          <a:p>
            <a:pPr algn="l"/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71117417 卢立强</a:t>
            </a:r>
          </a:p>
          <a:p>
            <a:pPr algn="l"/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标题 4"/>
          <p:cNvSpPr txBox="1"/>
          <p:nvPr/>
        </p:nvSpPr>
        <p:spPr>
          <a:xfrm>
            <a:off x="5656212" y="4644298"/>
            <a:ext cx="1650206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汇报人：梅洛瑜</a:t>
            </a:r>
          </a:p>
        </p:txBody>
      </p:sp>
      <p:sp>
        <p:nvSpPr>
          <p:cNvPr id="448" name="椭圆 447"/>
          <p:cNvSpPr/>
          <p:nvPr/>
        </p:nvSpPr>
        <p:spPr>
          <a:xfrm>
            <a:off x="2156364" y="4644493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3287727" y="15693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0" name="组合 449"/>
          <p:cNvGrpSpPr/>
          <p:nvPr/>
        </p:nvGrpSpPr>
        <p:grpSpPr>
          <a:xfrm>
            <a:off x="2789136" y="132325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1" name="同心圆 4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2" name="椭圆 4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6079743" y="189086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4" name="同心圆 4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5" name="椭圆 4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/>
          <p:cNvGrpSpPr/>
          <p:nvPr/>
        </p:nvGrpSpPr>
        <p:grpSpPr>
          <a:xfrm>
            <a:off x="1979712" y="376771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7" name="同心圆 4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8" name="椭圆 4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9" name="椭圆 458"/>
          <p:cNvSpPr/>
          <p:nvPr/>
        </p:nvSpPr>
        <p:spPr>
          <a:xfrm>
            <a:off x="5545043" y="135539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3" name="组合 462"/>
          <p:cNvGrpSpPr/>
          <p:nvPr/>
        </p:nvGrpSpPr>
        <p:grpSpPr>
          <a:xfrm>
            <a:off x="2158661" y="1752883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4" name="同心圆 4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5" name="椭圆 4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6" name="椭圆 465"/>
          <p:cNvSpPr/>
          <p:nvPr/>
        </p:nvSpPr>
        <p:spPr>
          <a:xfrm>
            <a:off x="6508767" y="3605834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7" name="组合 466"/>
          <p:cNvGrpSpPr/>
          <p:nvPr/>
        </p:nvGrpSpPr>
        <p:grpSpPr>
          <a:xfrm>
            <a:off x="6703646" y="311865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68" name="同心圆 4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9" name="椭圆 46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6" name="组合 475"/>
          <p:cNvGrpSpPr/>
          <p:nvPr/>
        </p:nvGrpSpPr>
        <p:grpSpPr>
          <a:xfrm>
            <a:off x="3047435" y="507415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77" name="同心圆 4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8" name="椭圆 47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49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2608E-6 -3.33333E-6 L -0.5192 -0.11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6" y="-560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4 L -0.90989 -0.3111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22" y="-1574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8 L -0.72725 -0.6821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446" grpId="0"/>
      <p:bldP spid="447" grpId="0"/>
      <p:bldP spid="448" grpId="0" bldLvl="0" animBg="1"/>
      <p:bldP spid="448" grpId="1" bldLvl="0" animBg="1"/>
      <p:bldP spid="448" grpId="2" bldLvl="0" animBg="1"/>
      <p:bldP spid="449" grpId="0" bldLvl="0" animBg="1"/>
      <p:bldP spid="449" grpId="1" bldLvl="0" animBg="1"/>
      <p:bldP spid="449" grpId="2" bldLvl="0" animBg="1"/>
      <p:bldP spid="459" grpId="0" bldLvl="0" animBg="1"/>
      <p:bldP spid="459" grpId="1" bldLvl="0" animBg="1"/>
      <p:bldP spid="459" grpId="2" bldLvl="0" animBg="1"/>
      <p:bldP spid="466" grpId="0" bldLvl="0" animBg="1"/>
      <p:bldP spid="466" grpId="1" bldLvl="0" animBg="1"/>
      <p:bldP spid="466" grpId="2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CIDEr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539552" y="2463929"/>
            <a:ext cx="1789739" cy="1789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6" name="同心圆 1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00430" y="3066415"/>
            <a:ext cx="11055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3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CIDEr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40355" y="980440"/>
            <a:ext cx="60439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b="1" dirty="0" err="1">
                <a:solidFill>
                  <a:srgbClr val="4D4D4D"/>
                </a:solidFill>
                <a:ea typeface="宋体" panose="02010600030101010101" pitchFamily="2" charset="-122"/>
              </a:rPr>
              <a:t>考虑一张图片是Ii€I（I：全部测试集图片的集合</a:t>
            </a:r>
            <a:r>
              <a:rPr b="1" dirty="0">
                <a:solidFill>
                  <a:srgbClr val="4D4D4D"/>
                </a:solidFill>
                <a:ea typeface="宋体" panose="02010600030101010101" pitchFamily="2" charset="-122"/>
              </a:rPr>
              <a:t>）</a:t>
            </a:r>
          </a:p>
          <a:p>
            <a:pPr indent="0"/>
            <a:r>
              <a:rPr b="1" dirty="0" err="1">
                <a:solidFill>
                  <a:srgbClr val="4D4D4D"/>
                </a:solidFill>
                <a:ea typeface="宋体" panose="02010600030101010101" pitchFamily="2" charset="-122"/>
              </a:rPr>
              <a:t>对于一个n</a:t>
            </a:r>
            <a:r>
              <a:rPr b="1" dirty="0">
                <a:solidFill>
                  <a:srgbClr val="4D4D4D"/>
                </a:solidFill>
                <a:ea typeface="宋体" panose="02010600030101010101" pitchFamily="2" charset="-122"/>
              </a:rPr>
              <a:t>-gram </a:t>
            </a:r>
            <a:r>
              <a:rPr b="1" dirty="0" err="1">
                <a:solidFill>
                  <a:srgbClr val="4D4D4D"/>
                </a:solidFill>
                <a:ea typeface="宋体" panose="02010600030101010101" pitchFamily="2" charset="-122"/>
              </a:rPr>
              <a:t>Wk和参考caption</a:t>
            </a:r>
            <a:r>
              <a:rPr b="1" dirty="0">
                <a:solidFill>
                  <a:srgbClr val="4D4D4D"/>
                </a:solidFill>
                <a:ea typeface="宋体" panose="02010600030101010101" pitchFamily="2" charset="-122"/>
              </a:rPr>
              <a:t> 8ij，tf-idf计算方式是</a:t>
            </a:r>
            <a:r>
              <a:rPr lang="zh-CN" b="1" dirty="0">
                <a:solidFill>
                  <a:srgbClr val="4D4D4D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60" y="1980565"/>
            <a:ext cx="4920615" cy="984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0355" y="3274695"/>
            <a:ext cx="5641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>
                <a:solidFill>
                  <a:srgbClr val="4D4D4D"/>
                </a:solidFill>
                <a:ea typeface="宋体" panose="02010600030101010101" pitchFamily="2" charset="-122"/>
              </a:rPr>
              <a:t>Ω是全部 n-gram 构成的词表</a:t>
            </a:r>
          </a:p>
          <a:p>
            <a:r>
              <a:rPr b="1">
                <a:solidFill>
                  <a:srgbClr val="4D4D4D"/>
                </a:solidFill>
                <a:ea typeface="宋体" panose="02010600030101010101" pitchFamily="2" charset="-122"/>
              </a:rPr>
              <a:t>可以看出 idf 的分母部分代表的是Wk出现于参考caption的图片个数。那么，CIDEr的值可以用余弦相似度的平均值来计算：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60" y="4658995"/>
            <a:ext cx="4377055" cy="7867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60" y="5564505"/>
            <a:ext cx="4157980" cy="7600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771800" y="1700808"/>
            <a:ext cx="807559" cy="80755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71800" y="4493649"/>
            <a:ext cx="807559" cy="80755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47864" y="3140968"/>
            <a:ext cx="807559" cy="80755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1"/>
          <p:cNvSpPr txBox="1"/>
          <p:nvPr/>
        </p:nvSpPr>
        <p:spPr>
          <a:xfrm>
            <a:off x="3869055" y="1396365"/>
            <a:ext cx="5318125" cy="75184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starGAN顾名思义就是星型GAN结构，其解决的主要问题为 multi-domain 的 image-to-image 转换。</a:t>
            </a:r>
          </a:p>
          <a:p>
            <a:pPr algn="l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endCxn id="8" idx="3"/>
          </p:cNvCxnSpPr>
          <p:nvPr/>
        </p:nvCxnSpPr>
        <p:spPr>
          <a:xfrm flipV="1">
            <a:off x="2207780" y="2390103"/>
            <a:ext cx="682284" cy="378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10" idx="2"/>
          </p:cNvCxnSpPr>
          <p:nvPr/>
        </p:nvCxnSpPr>
        <p:spPr>
          <a:xfrm>
            <a:off x="2207780" y="4449156"/>
            <a:ext cx="564020" cy="448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555776" y="3645024"/>
            <a:ext cx="807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513715" y="2458720"/>
            <a:ext cx="2087245" cy="22555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1"/>
          <p:cNvSpPr txBox="1"/>
          <p:nvPr/>
        </p:nvSpPr>
        <p:spPr>
          <a:xfrm>
            <a:off x="4337685" y="2950210"/>
            <a:ext cx="4587240" cy="95694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相比于传统的拥有 k 个 domain 的多领域图片转换需要训练 k(k-1) 个 generator ，效率极其低下，也无法充分地利用到训练数据，同时传统的解决方法也无法衔接多个数据集的 domains。</a:t>
            </a: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1"/>
          <p:cNvSpPr txBox="1"/>
          <p:nvPr/>
        </p:nvSpPr>
        <p:spPr>
          <a:xfrm>
            <a:off x="3713139" y="4383950"/>
            <a:ext cx="5318125" cy="183451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基于上述问题，starGAN 被提出，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整个网络的处理流程如下：</a:t>
            </a:r>
            <a:endParaRPr lang="zh-CN" alt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将输入图片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和目标生成域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结合喂入到生成网络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来合成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fake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</a:t>
            </a:r>
            <a:endParaRPr lang="zh-CN" alt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fake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图片和真实图片分别喂入到鉴别器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需要判断图片是否真实，还需要判断它来自哪个域</a:t>
            </a:r>
            <a:endParaRPr lang="zh-CN" alt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600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CycleGAN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类似，还有一个一致性约束，将生成的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fake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图片和原始图片的域信息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c'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结合起来喂入到生成器</a:t>
            </a:r>
            <a:r>
              <a:rPr lang="en-US" altLang="zh-CN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1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要求能输出重建出原始输入图片</a:t>
            </a:r>
            <a:r>
              <a:rPr lang="en-US" altLang="zh-CN" sz="16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B1QF6X$59H@3U$3~`@058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13804" y="692696"/>
            <a:ext cx="8357235" cy="3783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15440" y="755015"/>
            <a:ext cx="59601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此图是StarGAN的效果，在同一种模型下，可以做多个图像翻译任务，比如更换头发颜色，更换表情，更换年龄等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10" grpId="0" bldLvl="0" animBg="1"/>
      <p:bldP spid="12" grpId="0" bldLvl="0" animBg="1"/>
      <p:bldP spid="17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3605" y="4984750"/>
            <a:ext cx="80600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(a) 模型说明如何训练 12 个不同生成器网络以达到 4 个不同领域图像之间转换任务。很明显每个生成器不能够充分利用整个训练数据，只能从 4 个领域中 2 个领域相互学习，这样就会生成图片质量不好。</a:t>
            </a:r>
          </a:p>
          <a:p>
            <a:r>
              <a:rPr lang="en-US" altLang="zh-CN"/>
              <a:t>(</a:t>
            </a:r>
            <a:r>
              <a:rPr lang="zh-CN" altLang="en-US"/>
              <a:t>b</a:t>
            </a:r>
            <a:r>
              <a:rPr lang="en-US" altLang="zh-CN"/>
              <a:t>)</a:t>
            </a:r>
            <a:r>
              <a:rPr lang="zh-CN" altLang="en-US"/>
              <a:t>中的模型就可以解决这些问题，该模型接受多个领域训练数据，并仅使用一个生成器来学习多领域图像之间映射关系。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4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b="33842"/>
          <a:stretch>
            <a:fillRect/>
          </a:stretch>
        </p:blipFill>
        <p:spPr>
          <a:xfrm>
            <a:off x="1310640" y="822960"/>
            <a:ext cx="6864985" cy="3829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3605" y="4984750"/>
            <a:ext cx="80600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（a）D 对真假图片进行判别，真图片判真，假图片判假，真图片被分类到相应域。</a:t>
            </a:r>
          </a:p>
          <a:p>
            <a:r>
              <a:rPr lang="zh-CN" altLang="en-US"/>
              <a:t>（b）G 接受真图片和目标域标签并生成假图片；</a:t>
            </a:r>
          </a:p>
          <a:p>
            <a:r>
              <a:rPr lang="zh-CN" altLang="en-US"/>
              <a:t>（c）G 在给定原始域标签的情况下将假图片重建为原始图片（重构损失）;</a:t>
            </a:r>
          </a:p>
          <a:p>
            <a:r>
              <a:rPr lang="zh-CN" altLang="en-US"/>
              <a:t>（d）G 尽可能生成与真实图像无法区分的图像，并且通过 D 分类到目标域。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4310" y="1071245"/>
            <a:ext cx="8755380" cy="35356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7068667" y="581001"/>
            <a:ext cx="1464640" cy="14646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787729" y="2002961"/>
            <a:ext cx="1464640" cy="14646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12360" y="3548536"/>
            <a:ext cx="1464640" cy="14646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-1301398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StarGAN 贡献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83378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07504" y="1153716"/>
            <a:ext cx="7020780" cy="216024"/>
            <a:chOff x="1129035" y="1000572"/>
            <a:chExt cx="7020780" cy="216024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1129035" y="1210755"/>
              <a:ext cx="6912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7933791" y="10005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标题 11"/>
          <p:cNvSpPr txBox="1"/>
          <p:nvPr/>
        </p:nvSpPr>
        <p:spPr>
          <a:xfrm>
            <a:off x="107504" y="917848"/>
            <a:ext cx="3132348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标题 11"/>
          <p:cNvSpPr txBox="1"/>
          <p:nvPr/>
        </p:nvSpPr>
        <p:spPr>
          <a:xfrm>
            <a:off x="107504" y="1421904"/>
            <a:ext cx="6264696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>
                <a:sym typeface="+mn-ea"/>
              </a:rPr>
              <a:t>提出 StarGAN 网络模型，仅使用一个 G 和 D 就可以实现多个领域之间图像生成和训练。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27584" y="2593876"/>
            <a:ext cx="7020780" cy="216024"/>
            <a:chOff x="1129035" y="1000572"/>
            <a:chExt cx="7020780" cy="216024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129035" y="1210755"/>
              <a:ext cx="6912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7933791" y="10005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标题 11"/>
          <p:cNvSpPr txBox="1"/>
          <p:nvPr/>
        </p:nvSpPr>
        <p:spPr>
          <a:xfrm>
            <a:off x="827584" y="2358008"/>
            <a:ext cx="3132348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标题 11"/>
          <p:cNvSpPr txBox="1"/>
          <p:nvPr/>
        </p:nvSpPr>
        <p:spPr>
          <a:xfrm>
            <a:off x="827584" y="2862064"/>
            <a:ext cx="6264696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采用 mask vector 方法控制所有可用域图像标签以实现训练集之间的多领域图像转换。</a:t>
            </a:r>
            <a:endParaRPr lang="zh-CN" altLang="en-US" sz="2000"/>
          </a:p>
        </p:txBody>
      </p:sp>
      <p:grpSp>
        <p:nvGrpSpPr>
          <p:cNvPr id="64" name="组合 63"/>
          <p:cNvGrpSpPr/>
          <p:nvPr/>
        </p:nvGrpSpPr>
        <p:grpSpPr>
          <a:xfrm>
            <a:off x="899592" y="4034036"/>
            <a:ext cx="7020780" cy="216024"/>
            <a:chOff x="1129035" y="1000572"/>
            <a:chExt cx="7020780" cy="216024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129035" y="1210755"/>
              <a:ext cx="6912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933791" y="100057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标题 11"/>
          <p:cNvSpPr txBox="1"/>
          <p:nvPr/>
        </p:nvSpPr>
        <p:spPr>
          <a:xfrm>
            <a:off x="899592" y="3798168"/>
            <a:ext cx="3132348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11"/>
          <p:cNvSpPr txBox="1"/>
          <p:nvPr/>
        </p:nvSpPr>
        <p:spPr>
          <a:xfrm>
            <a:off x="899592" y="4302224"/>
            <a:ext cx="6264696" cy="5669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StarGAN 相对于基准模型, 在面部属性转移和面部表情合成的任务中有更好的效果 (具体数据请参看原论文中的实验部分)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  <p:bldP spid="62" grpId="0"/>
      <p:bldP spid="63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AB760BA-DE1B-43EE-A2B8-4F881C731870}"/>
              </a:ext>
            </a:extLst>
          </p:cNvPr>
          <p:cNvSpPr/>
          <p:nvPr/>
        </p:nvSpPr>
        <p:spPr>
          <a:xfrm>
            <a:off x="2098458" y="1196752"/>
            <a:ext cx="4947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$sudo apt-get install screen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0BCC45-C140-42A3-A4B1-0470E604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2224028"/>
            <a:ext cx="8784976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１、新建子窗口：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Source Code Pro"/>
              </a:rPr>
              <a:t>Ctrl+a+c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组合快捷键在当前的screen下创建一个新的子窗口，并跳转到上面去。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２、查询当前的子界面状态：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可以通过Ctrl+a+w组合快捷键，在屏幕的左下角就会出现类似：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Source Code Pro"/>
              </a:rPr>
              <a:t>0-$ bash 1*$ bash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之类的样式。这个表示当前screen下有两个子窗口，当前在的是１号子窗口。当然，这个子窗口的数目可以有很多。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9A469CD-A52F-4A7A-9880-C1C6082D26C3}"/>
              </a:ext>
            </a:extLst>
          </p:cNvPr>
          <p:cNvSpPr/>
          <p:nvPr/>
        </p:nvSpPr>
        <p:spPr>
          <a:xfrm>
            <a:off x="218026" y="950156"/>
            <a:ext cx="87079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３、切换子窗口：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方法很多，可以通过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Ctrl+a+a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组合快捷键在最近的两个窗口中切换，也可以用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Ctrl+a+n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切换到下一个窗口，或是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Ctrl+a+p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切换到上一个窗口，或是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Ctrl+a+num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切换到第num个窗口。。。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４、锁定当前窗口：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Ctrl+a+x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来锁住当前的界面，此时所有的快捷键都无法使用，直到输入了密码。。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５、关闭当前窗口：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这个可以直接用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Ctrl+d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或者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exit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来关闭，当这个窗口是现有screen的最后一个窗口时，就会触发上面讲的关闭当前screen的事件了。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６、暂离当前screen:</a:t>
            </a:r>
            <a:endParaRPr lang="zh-CN" altLang="zh-C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这个也是screen命令的精髓，用组合键</a:t>
            </a:r>
            <a:r>
              <a:rPr lang="zh-CN" altLang="zh-CN" sz="2400" dirty="0">
                <a:solidFill>
                  <a:srgbClr val="4D4D4D"/>
                </a:solidFill>
                <a:latin typeface="Arial Unicode MS"/>
                <a:ea typeface="Source Code Pro"/>
              </a:rPr>
              <a:t>Ctrl+a+d</a:t>
            </a:r>
            <a:r>
              <a:rPr lang="zh-CN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就能detached当前的screen，回到默认界面。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90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195" y="0"/>
            <a:ext cx="91846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2" name="组合 271"/>
          <p:cNvGrpSpPr/>
          <p:nvPr/>
        </p:nvGrpSpPr>
        <p:grpSpPr>
          <a:xfrm>
            <a:off x="-1548680" y="-7020"/>
            <a:ext cx="12218268" cy="6964412"/>
            <a:chOff x="-23093" y="-7020"/>
            <a:chExt cx="12218268" cy="6964412"/>
          </a:xfrm>
        </p:grpSpPr>
        <p:grpSp>
          <p:nvGrpSpPr>
            <p:cNvPr id="273" name="组合 272"/>
            <p:cNvGrpSpPr/>
            <p:nvPr/>
          </p:nvGrpSpPr>
          <p:grpSpPr>
            <a:xfrm>
              <a:off x="5966165" y="1333748"/>
              <a:ext cx="279648" cy="279648"/>
              <a:chOff x="5961955" y="1349152"/>
              <a:chExt cx="279648" cy="279648"/>
            </a:xfrm>
          </p:grpSpPr>
          <p:sp>
            <p:nvSpPr>
              <p:cNvPr id="431" name="椭圆 43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4827431" y="1734265"/>
              <a:ext cx="231930" cy="231930"/>
              <a:chOff x="4785537" y="1684902"/>
              <a:chExt cx="231930" cy="231930"/>
            </a:xfrm>
          </p:grpSpPr>
          <p:sp>
            <p:nvSpPr>
              <p:cNvPr id="429" name="椭圆 42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2121241" y="620688"/>
              <a:ext cx="231930" cy="231930"/>
              <a:chOff x="4785537" y="1684902"/>
              <a:chExt cx="231930" cy="231930"/>
            </a:xfrm>
          </p:grpSpPr>
          <p:sp>
            <p:nvSpPr>
              <p:cNvPr id="427" name="椭圆 42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2121241" y="2636912"/>
              <a:ext cx="231930" cy="231930"/>
              <a:chOff x="4785537" y="1684902"/>
              <a:chExt cx="231930" cy="231930"/>
            </a:xfrm>
          </p:grpSpPr>
          <p:sp>
            <p:nvSpPr>
              <p:cNvPr id="425" name="椭圆 42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913011" y="3557110"/>
              <a:ext cx="231930" cy="231930"/>
              <a:chOff x="4785537" y="1684902"/>
              <a:chExt cx="231930" cy="231930"/>
            </a:xfrm>
          </p:grpSpPr>
          <p:sp>
            <p:nvSpPr>
              <p:cNvPr id="423" name="椭圆 42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>
              <a:off x="2769313" y="4277190"/>
              <a:ext cx="231930" cy="231930"/>
              <a:chOff x="4785537" y="1684902"/>
              <a:chExt cx="231930" cy="231930"/>
            </a:xfrm>
          </p:grpSpPr>
          <p:sp>
            <p:nvSpPr>
              <p:cNvPr id="421" name="椭圆 42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>
              <a:off x="3921441" y="3341086"/>
              <a:ext cx="231930" cy="231930"/>
              <a:chOff x="4785537" y="1684902"/>
              <a:chExt cx="231930" cy="231930"/>
            </a:xfrm>
          </p:grpSpPr>
          <p:sp>
            <p:nvSpPr>
              <p:cNvPr id="419" name="椭圆 41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537065" y="4869160"/>
              <a:ext cx="231930" cy="231930"/>
              <a:chOff x="4785537" y="1684902"/>
              <a:chExt cx="231930" cy="231930"/>
            </a:xfrm>
          </p:grpSpPr>
          <p:sp>
            <p:nvSpPr>
              <p:cNvPr id="417" name="椭圆 41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5036384" y="5145624"/>
              <a:ext cx="231930" cy="231930"/>
              <a:chOff x="4785537" y="1684902"/>
              <a:chExt cx="231930" cy="231930"/>
            </a:xfrm>
          </p:grpSpPr>
          <p:sp>
            <p:nvSpPr>
              <p:cNvPr id="415" name="椭圆 41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>
              <a:off x="5534848" y="6101847"/>
              <a:ext cx="231930" cy="231930"/>
              <a:chOff x="4785537" y="1684902"/>
              <a:chExt cx="231930" cy="231930"/>
            </a:xfrm>
          </p:grpSpPr>
          <p:sp>
            <p:nvSpPr>
              <p:cNvPr id="413" name="椭圆 41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552971" y="6437430"/>
              <a:ext cx="231930" cy="231930"/>
              <a:chOff x="4785537" y="1684902"/>
              <a:chExt cx="231930" cy="231930"/>
            </a:xfrm>
          </p:grpSpPr>
          <p:sp>
            <p:nvSpPr>
              <p:cNvPr id="411" name="椭圆 41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7249715" y="6221406"/>
              <a:ext cx="231930" cy="231930"/>
              <a:chOff x="4785537" y="1684902"/>
              <a:chExt cx="231930" cy="231930"/>
            </a:xfrm>
          </p:grpSpPr>
          <p:sp>
            <p:nvSpPr>
              <p:cNvPr id="409" name="椭圆 40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9625979" y="4753194"/>
              <a:ext cx="231930" cy="231930"/>
              <a:chOff x="4785537" y="1684902"/>
              <a:chExt cx="231930" cy="231930"/>
            </a:xfrm>
          </p:grpSpPr>
          <p:sp>
            <p:nvSpPr>
              <p:cNvPr id="407" name="椭圆 40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/>
          </p:nvGrpSpPr>
          <p:grpSpPr>
            <a:xfrm>
              <a:off x="10834209" y="6337371"/>
              <a:ext cx="231930" cy="231930"/>
              <a:chOff x="4785537" y="1684902"/>
              <a:chExt cx="231930" cy="231930"/>
            </a:xfrm>
          </p:grpSpPr>
          <p:sp>
            <p:nvSpPr>
              <p:cNvPr id="405" name="椭圆 404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10718244" y="3789711"/>
              <a:ext cx="231930" cy="231930"/>
              <a:chOff x="4785537" y="1684902"/>
              <a:chExt cx="231930" cy="231930"/>
            </a:xfrm>
          </p:grpSpPr>
          <p:sp>
            <p:nvSpPr>
              <p:cNvPr id="403" name="椭圆 40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/>
          </p:nvGrpSpPr>
          <p:grpSpPr>
            <a:xfrm>
              <a:off x="10525889" y="2609884"/>
              <a:ext cx="231930" cy="231930"/>
              <a:chOff x="4785537" y="1684902"/>
              <a:chExt cx="231930" cy="231930"/>
            </a:xfrm>
          </p:grpSpPr>
          <p:sp>
            <p:nvSpPr>
              <p:cNvPr id="401" name="椭圆 400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9450203" y="1913336"/>
              <a:ext cx="231930" cy="231930"/>
              <a:chOff x="4785537" y="1684902"/>
              <a:chExt cx="231930" cy="231930"/>
            </a:xfrm>
          </p:grpSpPr>
          <p:sp>
            <p:nvSpPr>
              <p:cNvPr id="399" name="椭圆 39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9277303" y="3380661"/>
              <a:ext cx="279648" cy="279648"/>
              <a:chOff x="5961955" y="1349152"/>
              <a:chExt cx="279648" cy="279648"/>
            </a:xfrm>
          </p:grpSpPr>
          <p:sp>
            <p:nvSpPr>
              <p:cNvPr id="397" name="椭圆 396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7609755" y="4293096"/>
              <a:ext cx="279648" cy="279648"/>
              <a:chOff x="5961955" y="1349152"/>
              <a:chExt cx="279648" cy="279648"/>
            </a:xfrm>
          </p:grpSpPr>
          <p:sp>
            <p:nvSpPr>
              <p:cNvPr id="395" name="椭圆 394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4297387" y="4295729"/>
              <a:ext cx="279648" cy="279648"/>
              <a:chOff x="5961955" y="1349152"/>
              <a:chExt cx="279648" cy="279648"/>
            </a:xfrm>
          </p:grpSpPr>
          <p:sp>
            <p:nvSpPr>
              <p:cNvPr id="393" name="椭圆 392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2745454" y="5850018"/>
              <a:ext cx="279648" cy="279648"/>
              <a:chOff x="5961955" y="1349152"/>
              <a:chExt cx="279648" cy="279648"/>
            </a:xfrm>
          </p:grpSpPr>
          <p:sp>
            <p:nvSpPr>
              <p:cNvPr id="391" name="椭圆 39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/>
          </p:nvGrpSpPr>
          <p:grpSpPr>
            <a:xfrm>
              <a:off x="4113795" y="34721"/>
              <a:ext cx="231930" cy="231930"/>
              <a:chOff x="4785537" y="1684902"/>
              <a:chExt cx="231930" cy="231930"/>
            </a:xfrm>
          </p:grpSpPr>
          <p:sp>
            <p:nvSpPr>
              <p:cNvPr id="389" name="椭圆 38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5" name="直接连接符 294"/>
            <p:cNvCxnSpPr>
              <a:stCxn id="428" idx="4"/>
            </p:cNvCxnSpPr>
            <p:nvPr/>
          </p:nvCxnSpPr>
          <p:spPr>
            <a:xfrm>
              <a:off x="2237206" y="852618"/>
              <a:ext cx="0" cy="178429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4255725" y="266651"/>
              <a:ext cx="617726" cy="14802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430" idx="7"/>
            </p:cNvCxnSpPr>
            <p:nvPr/>
          </p:nvCxnSpPr>
          <p:spPr>
            <a:xfrm flipV="1">
              <a:off x="5025396" y="0"/>
              <a:ext cx="2816289" cy="176823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5449515" y="2307"/>
              <a:ext cx="594600" cy="134684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94" idx="7"/>
            </p:cNvCxnSpPr>
            <p:nvPr/>
          </p:nvCxnSpPr>
          <p:spPr>
            <a:xfrm flipV="1">
              <a:off x="4536081" y="3990215"/>
              <a:ext cx="574834" cy="34646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82" idx="5"/>
              <a:endCxn id="396" idx="1"/>
            </p:cNvCxnSpPr>
            <p:nvPr/>
          </p:nvCxnSpPr>
          <p:spPr>
            <a:xfrm>
              <a:off x="5826072" y="2662973"/>
              <a:ext cx="1824637" cy="16710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420" idx="4"/>
              <a:endCxn id="394" idx="1"/>
            </p:cNvCxnSpPr>
            <p:nvPr/>
          </p:nvCxnSpPr>
          <p:spPr>
            <a:xfrm>
              <a:off x="4037406" y="3573016"/>
              <a:ext cx="300935" cy="76366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94" idx="5"/>
            </p:cNvCxnSpPr>
            <p:nvPr/>
          </p:nvCxnSpPr>
          <p:spPr>
            <a:xfrm>
              <a:off x="4536081" y="4534423"/>
              <a:ext cx="537488" cy="64643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416" idx="5"/>
            </p:cNvCxnSpPr>
            <p:nvPr/>
          </p:nvCxnSpPr>
          <p:spPr>
            <a:xfrm>
              <a:off x="5234349" y="5343589"/>
              <a:ext cx="334463" cy="79222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5101961" y="3990215"/>
              <a:ext cx="59522" cy="115540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400" idx="4"/>
            </p:cNvCxnSpPr>
            <p:nvPr/>
          </p:nvCxnSpPr>
          <p:spPr>
            <a:xfrm>
              <a:off x="9566168" y="2145266"/>
              <a:ext cx="175775" cy="260792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96" idx="6"/>
            </p:cNvCxnSpPr>
            <p:nvPr/>
          </p:nvCxnSpPr>
          <p:spPr>
            <a:xfrm flipV="1">
              <a:off x="7889403" y="3905675"/>
              <a:ext cx="2828840" cy="52724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9484168" y="3660309"/>
              <a:ext cx="257775" cy="109288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stCxn id="402" idx="4"/>
              <a:endCxn id="404" idx="0"/>
            </p:cNvCxnSpPr>
            <p:nvPr/>
          </p:nvCxnSpPr>
          <p:spPr>
            <a:xfrm>
              <a:off x="10641854" y="2841814"/>
              <a:ext cx="192355" cy="947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stCxn id="408" idx="7"/>
              <a:endCxn id="404" idx="3"/>
            </p:cNvCxnSpPr>
            <p:nvPr/>
          </p:nvCxnSpPr>
          <p:spPr>
            <a:xfrm flipV="1">
              <a:off x="9823944" y="3987676"/>
              <a:ext cx="928265" cy="79948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9556951" y="3520485"/>
              <a:ext cx="1161292" cy="34851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9682133" y="2060848"/>
              <a:ext cx="877721" cy="58300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396" idx="7"/>
            </p:cNvCxnSpPr>
            <p:nvPr/>
          </p:nvCxnSpPr>
          <p:spPr>
            <a:xfrm flipV="1">
              <a:off x="7848449" y="150686"/>
              <a:ext cx="4346726" cy="41833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endCxn id="406" idx="2"/>
            </p:cNvCxnSpPr>
            <p:nvPr/>
          </p:nvCxnSpPr>
          <p:spPr>
            <a:xfrm>
              <a:off x="7848449" y="4527659"/>
              <a:ext cx="2985760" cy="19256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396" idx="5"/>
            </p:cNvCxnSpPr>
            <p:nvPr/>
          </p:nvCxnSpPr>
          <p:spPr>
            <a:xfrm>
              <a:off x="7848449" y="4531790"/>
              <a:ext cx="409378" cy="23285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408" idx="3"/>
            </p:cNvCxnSpPr>
            <p:nvPr/>
          </p:nvCxnSpPr>
          <p:spPr>
            <a:xfrm flipH="1">
              <a:off x="8545859" y="4951159"/>
              <a:ext cx="1114085" cy="190914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416" idx="5"/>
            </p:cNvCxnSpPr>
            <p:nvPr/>
          </p:nvCxnSpPr>
          <p:spPr>
            <a:xfrm>
              <a:off x="5234349" y="5343589"/>
              <a:ext cx="2015366" cy="95061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410" idx="5"/>
            </p:cNvCxnSpPr>
            <p:nvPr/>
          </p:nvCxnSpPr>
          <p:spPr>
            <a:xfrm>
              <a:off x="7447680" y="6419371"/>
              <a:ext cx="522115" cy="4386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416" idx="5"/>
            </p:cNvCxnSpPr>
            <p:nvPr/>
          </p:nvCxnSpPr>
          <p:spPr>
            <a:xfrm>
              <a:off x="5234349" y="5343589"/>
              <a:ext cx="2423124" cy="15167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414" idx="3"/>
            </p:cNvCxnSpPr>
            <p:nvPr/>
          </p:nvCxnSpPr>
          <p:spPr>
            <a:xfrm flipH="1">
              <a:off x="5360581" y="6299812"/>
              <a:ext cx="208232" cy="58557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414" idx="4"/>
            </p:cNvCxnSpPr>
            <p:nvPr/>
          </p:nvCxnSpPr>
          <p:spPr>
            <a:xfrm>
              <a:off x="5650813" y="6333777"/>
              <a:ext cx="96002" cy="5516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392" idx="6"/>
            </p:cNvCxnSpPr>
            <p:nvPr/>
          </p:nvCxnSpPr>
          <p:spPr>
            <a:xfrm>
              <a:off x="3025102" y="5989842"/>
              <a:ext cx="3720557" cy="89554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flipH="1">
              <a:off x="4529318" y="5377554"/>
              <a:ext cx="581597" cy="148275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422" idx="5"/>
            </p:cNvCxnSpPr>
            <p:nvPr/>
          </p:nvCxnSpPr>
          <p:spPr>
            <a:xfrm>
              <a:off x="2967278" y="4475155"/>
              <a:ext cx="2482237" cy="248223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flipH="1">
              <a:off x="2745454" y="6135812"/>
              <a:ext cx="139823" cy="72449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418" idx="5"/>
              <a:endCxn id="392" idx="2"/>
            </p:cNvCxnSpPr>
            <p:nvPr/>
          </p:nvCxnSpPr>
          <p:spPr>
            <a:xfrm>
              <a:off x="735030" y="5067125"/>
              <a:ext cx="2010424" cy="92271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endCxn id="394" idx="2"/>
            </p:cNvCxnSpPr>
            <p:nvPr/>
          </p:nvCxnSpPr>
          <p:spPr>
            <a:xfrm flipV="1">
              <a:off x="768995" y="4435553"/>
              <a:ext cx="3528392" cy="54957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392" idx="7"/>
              <a:endCxn id="394" idx="3"/>
            </p:cNvCxnSpPr>
            <p:nvPr/>
          </p:nvCxnSpPr>
          <p:spPr>
            <a:xfrm flipV="1">
              <a:off x="2984148" y="4534423"/>
              <a:ext cx="1354193" cy="135654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424" idx="5"/>
              <a:endCxn id="392" idx="1"/>
            </p:cNvCxnSpPr>
            <p:nvPr/>
          </p:nvCxnSpPr>
          <p:spPr>
            <a:xfrm>
              <a:off x="1110976" y="3755075"/>
              <a:ext cx="1675432" cy="2135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endCxn id="422" idx="1"/>
            </p:cNvCxnSpPr>
            <p:nvPr/>
          </p:nvCxnSpPr>
          <p:spPr>
            <a:xfrm>
              <a:off x="1144941" y="3713080"/>
              <a:ext cx="1658337" cy="5980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418" idx="7"/>
              <a:endCxn id="426" idx="3"/>
            </p:cNvCxnSpPr>
            <p:nvPr/>
          </p:nvCxnSpPr>
          <p:spPr>
            <a:xfrm flipV="1">
              <a:off x="735030" y="2834877"/>
              <a:ext cx="1420176" cy="206824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426" idx="5"/>
              <a:endCxn id="394" idx="1"/>
            </p:cNvCxnSpPr>
            <p:nvPr/>
          </p:nvCxnSpPr>
          <p:spPr>
            <a:xfrm>
              <a:off x="2319206" y="2834877"/>
              <a:ext cx="2019135" cy="150180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426" idx="5"/>
              <a:endCxn id="422" idx="1"/>
            </p:cNvCxnSpPr>
            <p:nvPr/>
          </p:nvCxnSpPr>
          <p:spPr>
            <a:xfrm>
              <a:off x="2319206" y="2834877"/>
              <a:ext cx="484072" cy="147627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426" idx="4"/>
            </p:cNvCxnSpPr>
            <p:nvPr/>
          </p:nvCxnSpPr>
          <p:spPr>
            <a:xfrm>
              <a:off x="2237206" y="2868842"/>
              <a:ext cx="648071" cy="29811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430" idx="3"/>
              <a:endCxn id="394" idx="0"/>
            </p:cNvCxnSpPr>
            <p:nvPr/>
          </p:nvCxnSpPr>
          <p:spPr>
            <a:xfrm flipH="1">
              <a:off x="4437211" y="1932230"/>
              <a:ext cx="424185" cy="236349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430" idx="3"/>
              <a:endCxn id="420" idx="0"/>
            </p:cNvCxnSpPr>
            <p:nvPr/>
          </p:nvCxnSpPr>
          <p:spPr>
            <a:xfrm flipH="1">
              <a:off x="4037406" y="1932230"/>
              <a:ext cx="823990" cy="140885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组合 335"/>
            <p:cNvGrpSpPr/>
            <p:nvPr/>
          </p:nvGrpSpPr>
          <p:grpSpPr>
            <a:xfrm>
              <a:off x="120923" y="2486662"/>
              <a:ext cx="231930" cy="231930"/>
              <a:chOff x="4785537" y="1684902"/>
              <a:chExt cx="231930" cy="231930"/>
            </a:xfrm>
          </p:grpSpPr>
          <p:sp>
            <p:nvSpPr>
              <p:cNvPr id="387" name="椭圆 38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7" name="直接连接符 336"/>
            <p:cNvCxnSpPr>
              <a:stCxn id="388" idx="4"/>
              <a:endCxn id="418" idx="0"/>
            </p:cNvCxnSpPr>
            <p:nvPr/>
          </p:nvCxnSpPr>
          <p:spPr>
            <a:xfrm>
              <a:off x="236888" y="2718592"/>
              <a:ext cx="416142" cy="215056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flipH="1">
              <a:off x="0" y="3713080"/>
              <a:ext cx="913011" cy="36399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endCxn id="426" idx="1"/>
            </p:cNvCxnSpPr>
            <p:nvPr/>
          </p:nvCxnSpPr>
          <p:spPr>
            <a:xfrm>
              <a:off x="1144941" y="-7020"/>
              <a:ext cx="1010265" cy="26778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428" idx="6"/>
              <a:endCxn id="430" idx="2"/>
            </p:cNvCxnSpPr>
            <p:nvPr/>
          </p:nvCxnSpPr>
          <p:spPr>
            <a:xfrm>
              <a:off x="2353171" y="736653"/>
              <a:ext cx="2474260" cy="11135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11503626" y="-7020"/>
              <a:ext cx="476005" cy="117196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>
              <a:endCxn id="400" idx="2"/>
            </p:cNvCxnSpPr>
            <p:nvPr/>
          </p:nvCxnSpPr>
          <p:spPr>
            <a:xfrm>
              <a:off x="6245813" y="1473572"/>
              <a:ext cx="3204390" cy="55572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>
              <a:endCxn id="400" idx="1"/>
            </p:cNvCxnSpPr>
            <p:nvPr/>
          </p:nvCxnSpPr>
          <p:spPr>
            <a:xfrm>
              <a:off x="8689875" y="-7020"/>
              <a:ext cx="794293" cy="195432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>
              <a:stCxn id="432" idx="6"/>
              <a:endCxn id="398" idx="1"/>
            </p:cNvCxnSpPr>
            <p:nvPr/>
          </p:nvCxnSpPr>
          <p:spPr>
            <a:xfrm>
              <a:off x="6245813" y="1473572"/>
              <a:ext cx="3072444" cy="194804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>
              <a:stCxn id="406" idx="7"/>
            </p:cNvCxnSpPr>
            <p:nvPr/>
          </p:nvCxnSpPr>
          <p:spPr>
            <a:xfrm flipV="1">
              <a:off x="11032174" y="3789040"/>
              <a:ext cx="1163001" cy="258229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10950174" y="3944890"/>
              <a:ext cx="1241827" cy="10062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7"/>
            <p:cNvSpPr>
              <a:spLocks noChangeArrowheads="1"/>
            </p:cNvSpPr>
            <p:nvPr/>
          </p:nvSpPr>
          <p:spPr bwMode="auto">
            <a:xfrm>
              <a:off x="1489075" y="394792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48" name="TextBox 7"/>
            <p:cNvSpPr>
              <a:spLocks noChangeArrowheads="1"/>
            </p:cNvSpPr>
            <p:nvPr/>
          </p:nvSpPr>
          <p:spPr bwMode="auto">
            <a:xfrm>
              <a:off x="2281163" y="2714437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49" name="TextBox 7"/>
            <p:cNvSpPr>
              <a:spLocks noChangeArrowheads="1"/>
            </p:cNvSpPr>
            <p:nvPr/>
          </p:nvSpPr>
          <p:spPr bwMode="auto">
            <a:xfrm>
              <a:off x="-23093" y="2282389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0" name="TextBox 7"/>
            <p:cNvSpPr>
              <a:spLocks noChangeArrowheads="1"/>
            </p:cNvSpPr>
            <p:nvPr/>
          </p:nvSpPr>
          <p:spPr bwMode="auto">
            <a:xfrm>
              <a:off x="8041803" y="4437112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1" name="TextBox 7"/>
            <p:cNvSpPr>
              <a:spLocks noChangeArrowheads="1"/>
            </p:cNvSpPr>
            <p:nvPr/>
          </p:nvSpPr>
          <p:spPr bwMode="auto">
            <a:xfrm>
              <a:off x="1346371" y="5963449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2" name="TextBox 7"/>
            <p:cNvSpPr>
              <a:spLocks noChangeArrowheads="1"/>
            </p:cNvSpPr>
            <p:nvPr/>
          </p:nvSpPr>
          <p:spPr bwMode="auto">
            <a:xfrm>
              <a:off x="3680544" y="5229200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3" name="TextBox 7"/>
            <p:cNvSpPr>
              <a:spLocks noChangeArrowheads="1"/>
            </p:cNvSpPr>
            <p:nvPr/>
          </p:nvSpPr>
          <p:spPr bwMode="auto">
            <a:xfrm>
              <a:off x="6704880" y="5954797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4" name="TextBox 7"/>
            <p:cNvSpPr>
              <a:spLocks noChangeArrowheads="1"/>
            </p:cNvSpPr>
            <p:nvPr/>
          </p:nvSpPr>
          <p:spPr bwMode="auto">
            <a:xfrm>
              <a:off x="9657208" y="5018693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5" name="TextBox 7"/>
            <p:cNvSpPr>
              <a:spLocks noChangeArrowheads="1"/>
            </p:cNvSpPr>
            <p:nvPr/>
          </p:nvSpPr>
          <p:spPr bwMode="auto">
            <a:xfrm>
              <a:off x="10593312" y="2858453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6" name="TextBox 7"/>
            <p:cNvSpPr>
              <a:spLocks noChangeArrowheads="1"/>
            </p:cNvSpPr>
            <p:nvPr/>
          </p:nvSpPr>
          <p:spPr bwMode="auto">
            <a:xfrm>
              <a:off x="8010340" y="2006767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sp>
          <p:nvSpPr>
            <p:cNvPr id="357" name="TextBox 7"/>
            <p:cNvSpPr>
              <a:spLocks noChangeArrowheads="1"/>
            </p:cNvSpPr>
            <p:nvPr/>
          </p:nvSpPr>
          <p:spPr bwMode="auto">
            <a:xfrm>
              <a:off x="5336728" y="1772816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cxnSp>
          <p:nvCxnSpPr>
            <p:cNvPr id="358" name="直接连接符 357"/>
            <p:cNvCxnSpPr>
              <a:endCxn id="392" idx="3"/>
            </p:cNvCxnSpPr>
            <p:nvPr/>
          </p:nvCxnSpPr>
          <p:spPr>
            <a:xfrm flipV="1">
              <a:off x="784901" y="6088712"/>
              <a:ext cx="2001507" cy="40934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" name="组合 358"/>
            <p:cNvGrpSpPr/>
            <p:nvPr/>
          </p:nvGrpSpPr>
          <p:grpSpPr>
            <a:xfrm>
              <a:off x="10313522" y="612650"/>
              <a:ext cx="279648" cy="279648"/>
              <a:chOff x="5961955" y="1349152"/>
              <a:chExt cx="279648" cy="279648"/>
            </a:xfrm>
          </p:grpSpPr>
          <p:sp>
            <p:nvSpPr>
              <p:cNvPr id="385" name="椭圆 384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0" name="组合 359"/>
            <p:cNvGrpSpPr/>
            <p:nvPr/>
          </p:nvGrpSpPr>
          <p:grpSpPr>
            <a:xfrm>
              <a:off x="11863666" y="1164940"/>
              <a:ext cx="231930" cy="231930"/>
              <a:chOff x="4785537" y="1684902"/>
              <a:chExt cx="231930" cy="231930"/>
            </a:xfrm>
          </p:grpSpPr>
          <p:sp>
            <p:nvSpPr>
              <p:cNvPr id="383" name="椭圆 382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1" name="直接连接符 360"/>
            <p:cNvCxnSpPr>
              <a:stCxn id="398" idx="7"/>
              <a:endCxn id="402" idx="3"/>
            </p:cNvCxnSpPr>
            <p:nvPr/>
          </p:nvCxnSpPr>
          <p:spPr>
            <a:xfrm flipV="1">
              <a:off x="9515997" y="2807849"/>
              <a:ext cx="1043857" cy="61376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>
              <a:stCxn id="402" idx="7"/>
            </p:cNvCxnSpPr>
            <p:nvPr/>
          </p:nvCxnSpPr>
          <p:spPr>
            <a:xfrm flipV="1">
              <a:off x="10723854" y="2145266"/>
              <a:ext cx="1471321" cy="49858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>
              <a:endCxn id="386" idx="3"/>
            </p:cNvCxnSpPr>
            <p:nvPr/>
          </p:nvCxnSpPr>
          <p:spPr>
            <a:xfrm flipV="1">
              <a:off x="9625979" y="851344"/>
              <a:ext cx="728497" cy="10752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>
              <a:stCxn id="386" idx="7"/>
            </p:cNvCxnSpPr>
            <p:nvPr/>
          </p:nvCxnSpPr>
          <p:spPr>
            <a:xfrm flipV="1">
              <a:off x="10552216" y="150686"/>
              <a:ext cx="1642959" cy="5029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Box 7"/>
            <p:cNvSpPr>
              <a:spLocks noChangeArrowheads="1"/>
            </p:cNvSpPr>
            <p:nvPr/>
          </p:nvSpPr>
          <p:spPr bwMode="auto">
            <a:xfrm>
              <a:off x="9337947" y="410181"/>
              <a:ext cx="1480939" cy="13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ilyUPC" pitchFamily="34" charset="-34"/>
                  <a:sym typeface="微软雅黑" panose="020B0503020204020204" pitchFamily="34" charset="-122"/>
                </a:rPr>
                <a:t>WORK  SUMMARY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>
            <a:xfrm flipV="1">
              <a:off x="7129854" y="2105690"/>
              <a:ext cx="2359924" cy="71814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>
              <a:stCxn id="428" idx="3"/>
            </p:cNvCxnSpPr>
            <p:nvPr/>
          </p:nvCxnSpPr>
          <p:spPr>
            <a:xfrm flipH="1">
              <a:off x="0" y="818653"/>
              <a:ext cx="2155206" cy="66613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>
              <a:stCxn id="386" idx="5"/>
            </p:cNvCxnSpPr>
            <p:nvPr/>
          </p:nvCxnSpPr>
          <p:spPr>
            <a:xfrm>
              <a:off x="10552216" y="851344"/>
              <a:ext cx="1639785" cy="12939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>
              <a:stCxn id="408" idx="4"/>
            </p:cNvCxnSpPr>
            <p:nvPr/>
          </p:nvCxnSpPr>
          <p:spPr>
            <a:xfrm>
              <a:off x="9741944" y="4985124"/>
              <a:ext cx="248283" cy="187287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>
              <a:stCxn id="430" idx="5"/>
            </p:cNvCxnSpPr>
            <p:nvPr/>
          </p:nvCxnSpPr>
          <p:spPr>
            <a:xfrm>
              <a:off x="5025396" y="1932230"/>
              <a:ext cx="625416" cy="53253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endCxn id="386" idx="2"/>
            </p:cNvCxnSpPr>
            <p:nvPr/>
          </p:nvCxnSpPr>
          <p:spPr>
            <a:xfrm flipV="1">
              <a:off x="6245813" y="752474"/>
              <a:ext cx="4067709" cy="66030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2" name="组合 371"/>
            <p:cNvGrpSpPr/>
            <p:nvPr/>
          </p:nvGrpSpPr>
          <p:grpSpPr>
            <a:xfrm>
              <a:off x="5587378" y="2424279"/>
              <a:ext cx="279648" cy="279648"/>
              <a:chOff x="5961955" y="1349152"/>
              <a:chExt cx="279648" cy="279648"/>
            </a:xfrm>
          </p:grpSpPr>
          <p:sp>
            <p:nvSpPr>
              <p:cNvPr id="381" name="椭圆 380"/>
              <p:cNvSpPr/>
              <p:nvPr/>
            </p:nvSpPr>
            <p:spPr>
              <a:xfrm>
                <a:off x="6009673" y="1396870"/>
                <a:ext cx="184212" cy="184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/>
              <p:cNvSpPr/>
              <p:nvPr/>
            </p:nvSpPr>
            <p:spPr>
              <a:xfrm>
                <a:off x="5961955" y="1349152"/>
                <a:ext cx="279648" cy="279648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/>
            <p:cNvGrpSpPr/>
            <p:nvPr/>
          </p:nvGrpSpPr>
          <p:grpSpPr>
            <a:xfrm>
              <a:off x="5036384" y="3838884"/>
              <a:ext cx="231930" cy="231930"/>
              <a:chOff x="4785537" y="1684902"/>
              <a:chExt cx="231930" cy="231930"/>
            </a:xfrm>
          </p:grpSpPr>
          <p:sp>
            <p:nvSpPr>
              <p:cNvPr id="379" name="椭圆 378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4" name="组合 373"/>
            <p:cNvGrpSpPr/>
            <p:nvPr/>
          </p:nvGrpSpPr>
          <p:grpSpPr>
            <a:xfrm>
              <a:off x="7013889" y="2687719"/>
              <a:ext cx="231930" cy="231930"/>
              <a:chOff x="4785537" y="1684902"/>
              <a:chExt cx="231930" cy="231930"/>
            </a:xfrm>
          </p:grpSpPr>
          <p:sp>
            <p:nvSpPr>
              <p:cNvPr id="377" name="椭圆 376"/>
              <p:cNvSpPr/>
              <p:nvPr/>
            </p:nvSpPr>
            <p:spPr>
              <a:xfrm>
                <a:off x="4825112" y="1724477"/>
                <a:ext cx="152779" cy="1527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/>
              <p:cNvSpPr/>
              <p:nvPr/>
            </p:nvSpPr>
            <p:spPr>
              <a:xfrm>
                <a:off x="4785537" y="1684902"/>
                <a:ext cx="231930" cy="23193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5" name="直接连接符 374"/>
            <p:cNvCxnSpPr>
              <a:stCxn id="380" idx="7"/>
            </p:cNvCxnSpPr>
            <p:nvPr/>
          </p:nvCxnSpPr>
          <p:spPr>
            <a:xfrm flipV="1">
              <a:off x="5234349" y="2858453"/>
              <a:ext cx="1819115" cy="1014396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>
              <a:stCxn id="416" idx="7"/>
              <a:endCxn id="396" idx="2"/>
            </p:cNvCxnSpPr>
            <p:nvPr/>
          </p:nvCxnSpPr>
          <p:spPr>
            <a:xfrm flipV="1">
              <a:off x="5234349" y="4432920"/>
              <a:ext cx="2375406" cy="7466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2976315" y="1437271"/>
            <a:ext cx="3539901" cy="35399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0" name="同心圆 4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1" name="椭圆 4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5" name="标题 4"/>
          <p:cNvSpPr txBox="1"/>
          <p:nvPr/>
        </p:nvSpPr>
        <p:spPr>
          <a:xfrm>
            <a:off x="3597288" y="2769874"/>
            <a:ext cx="2774911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椭圆 447"/>
          <p:cNvSpPr/>
          <p:nvPr/>
        </p:nvSpPr>
        <p:spPr>
          <a:xfrm>
            <a:off x="2373772" y="4487889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3505135" y="141277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0" name="组合 449"/>
          <p:cNvGrpSpPr/>
          <p:nvPr/>
        </p:nvGrpSpPr>
        <p:grpSpPr>
          <a:xfrm>
            <a:off x="3006544" y="1166653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1" name="同心圆 4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2" name="椭圆 4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3" name="组合 452"/>
          <p:cNvGrpSpPr/>
          <p:nvPr/>
        </p:nvGrpSpPr>
        <p:grpSpPr>
          <a:xfrm>
            <a:off x="6297151" y="173426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4" name="同心圆 4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5" name="椭圆 4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/>
          <p:cNvGrpSpPr/>
          <p:nvPr/>
        </p:nvGrpSpPr>
        <p:grpSpPr>
          <a:xfrm>
            <a:off x="2197120" y="361111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57" name="同心圆 4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8" name="椭圆 4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9" name="椭圆 458"/>
          <p:cNvSpPr/>
          <p:nvPr/>
        </p:nvSpPr>
        <p:spPr>
          <a:xfrm>
            <a:off x="5762451" y="119879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0" name="组合 459"/>
          <p:cNvGrpSpPr/>
          <p:nvPr/>
        </p:nvGrpSpPr>
        <p:grpSpPr>
          <a:xfrm>
            <a:off x="6384364" y="4368296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1" name="同心圆 4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2" name="椭圆 4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2376069" y="159627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4" name="同心圆 4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5" name="椭圆 4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6" name="椭圆 465"/>
          <p:cNvSpPr/>
          <p:nvPr/>
        </p:nvSpPr>
        <p:spPr>
          <a:xfrm>
            <a:off x="6726175" y="3449230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7" name="组合 466"/>
          <p:cNvGrpSpPr/>
          <p:nvPr/>
        </p:nvGrpSpPr>
        <p:grpSpPr>
          <a:xfrm>
            <a:off x="6921054" y="296205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68" name="同心圆 4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9" name="椭圆 46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0" name="组合 469"/>
          <p:cNvGrpSpPr/>
          <p:nvPr/>
        </p:nvGrpSpPr>
        <p:grpSpPr>
          <a:xfrm>
            <a:off x="4954022" y="74833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71" name="同心圆 4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2" name="椭圆 4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3" name="椭圆 472"/>
          <p:cNvSpPr/>
          <p:nvPr/>
        </p:nvSpPr>
        <p:spPr>
          <a:xfrm>
            <a:off x="5994497" y="470239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5307603" y="5042992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3795435" y="776896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6" name="组合 475"/>
          <p:cNvGrpSpPr/>
          <p:nvPr/>
        </p:nvGrpSpPr>
        <p:grpSpPr>
          <a:xfrm>
            <a:off x="3264843" y="491755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77" name="同心圆 4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8" name="椭圆 47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2608E-6 -3.33333E-6 L -0.5192 -0.11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6" y="-560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4 L -0.90989 -0.3111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22" y="-1574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8 L -0.72725 -0.6821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8 L -0.72725 -0.6821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121" dur="1000" spd="-100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30" dur="1000" spd="-100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139" dur="1000" spd="-100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148" dur="10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157" dur="1000" spd="-100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448" grpId="0" bldLvl="0" animBg="1"/>
      <p:bldP spid="448" grpId="1" bldLvl="0" animBg="1"/>
      <p:bldP spid="448" grpId="2" bldLvl="0" animBg="1"/>
      <p:bldP spid="449" grpId="0" bldLvl="0" animBg="1"/>
      <p:bldP spid="449" grpId="1" bldLvl="0" animBg="1"/>
      <p:bldP spid="449" grpId="2" bldLvl="0" animBg="1"/>
      <p:bldP spid="459" grpId="0" bldLvl="0" animBg="1"/>
      <p:bldP spid="459" grpId="1" bldLvl="0" animBg="1"/>
      <p:bldP spid="459" grpId="2" bldLvl="0" animBg="1"/>
      <p:bldP spid="466" grpId="0" bldLvl="0" animBg="1"/>
      <p:bldP spid="466" grpId="1" bldLvl="0" animBg="1"/>
      <p:bldP spid="466" grpId="2" bldLvl="0" animBg="1"/>
      <p:bldP spid="473" grpId="0" bldLvl="0" animBg="1"/>
      <p:bldP spid="473" grpId="1" bldLvl="0" animBg="1"/>
      <p:bldP spid="473" grpId="2" bldLvl="0" animBg="1"/>
      <p:bldP spid="474" grpId="0" bldLvl="0" animBg="1"/>
      <p:bldP spid="474" grpId="1" bldLvl="0" animBg="1"/>
      <p:bldP spid="474" grpId="2" bldLvl="0" animBg="1"/>
      <p:bldP spid="475" grpId="0" bldLvl="0" animBg="1"/>
      <p:bldP spid="475" grpId="1" bldLvl="0" animBg="1"/>
      <p:bldP spid="475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椭圆 103"/>
          <p:cNvSpPr/>
          <p:nvPr/>
        </p:nvSpPr>
        <p:spPr>
          <a:xfrm>
            <a:off x="1691680" y="459438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1331640" y="432693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1416903" y="166284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899592" y="203155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95536" y="218395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624815" y="250615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395536" y="279418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547936" y="308221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67544" y="373028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912847" y="401831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1102588" y="422108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9" name="同心圆 1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11560" y="3776012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95536" y="334396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5" name="同心圆 1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395536" y="2492896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8" name="同心圆 1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14556" y="184482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1" name="同心圆 1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1534636" y="1628800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4" name="同心圆 1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椭圆 105"/>
          <p:cNvSpPr/>
          <p:nvPr/>
        </p:nvSpPr>
        <p:spPr>
          <a:xfrm>
            <a:off x="2788983" y="394772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052647" y="331655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197447" y="375603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212458" y="299592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090081" y="267372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815304" y="209016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3225604" y="230633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207205" y="17581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1932428" y="151550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2601728" y="17008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249800" y="2695892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7" name="同心圆 1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Impact MT Std" pitchFamily="34" charset="0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 MT Std" pitchFamily="34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3262828" y="3429000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0" name="同心圆 1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Impact MT Std" pitchFamily="3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Impact MT Std" pitchFamily="34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614756" y="4208060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6" name="同心圆 1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65783" y="1878664"/>
            <a:ext cx="2520280" cy="25202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57267" y="2276872"/>
            <a:ext cx="1110344" cy="1072335"/>
            <a:chOff x="5512720" y="2152017"/>
            <a:chExt cx="583915" cy="496874"/>
          </a:xfrm>
          <a:solidFill>
            <a:schemeClr val="tx1"/>
          </a:solidFill>
        </p:grpSpPr>
        <p:sp>
          <p:nvSpPr>
            <p:cNvPr id="74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  <p:sp>
          <p:nvSpPr>
            <p:cNvPr id="75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</p:grpSp>
      <p:sp>
        <p:nvSpPr>
          <p:cNvPr id="76" name="标题 4"/>
          <p:cNvSpPr txBox="1"/>
          <p:nvPr/>
        </p:nvSpPr>
        <p:spPr>
          <a:xfrm>
            <a:off x="1331640" y="3422120"/>
            <a:ext cx="1355060" cy="839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27584" y="2060848"/>
            <a:ext cx="2195895" cy="219589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635896" y="1229129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131840" y="980728"/>
            <a:ext cx="848785" cy="848785"/>
          </a:xfrm>
          <a:prstGeom prst="ellipse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80" name="标题 4"/>
          <p:cNvSpPr txBox="1"/>
          <p:nvPr/>
        </p:nvSpPr>
        <p:spPr>
          <a:xfrm>
            <a:off x="3275856" y="1357858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标题 4"/>
          <p:cNvSpPr txBox="1"/>
          <p:nvPr/>
        </p:nvSpPr>
        <p:spPr>
          <a:xfrm>
            <a:off x="4026776" y="1340718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实验结果展示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7020272" y="1362278"/>
            <a:ext cx="288032" cy="189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4139952" y="2032057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635896" y="1783656"/>
            <a:ext cx="848785" cy="848785"/>
          </a:xfrm>
          <a:prstGeom prst="ellipse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85" name="标题 4"/>
          <p:cNvSpPr txBox="1"/>
          <p:nvPr/>
        </p:nvSpPr>
        <p:spPr>
          <a:xfrm>
            <a:off x="3779912" y="2160786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标题 4"/>
          <p:cNvSpPr txBox="1"/>
          <p:nvPr/>
        </p:nvSpPr>
        <p:spPr>
          <a:xfrm>
            <a:off x="4530832" y="2143646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实验经验分享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7524328" y="2165206"/>
            <a:ext cx="288032" cy="189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355976" y="2957321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851920" y="2708920"/>
            <a:ext cx="848785" cy="848785"/>
          </a:xfrm>
          <a:prstGeom prst="ellipse">
            <a:avLst/>
          </a:prstGeom>
          <a:solidFill>
            <a:schemeClr val="tx1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90" name="标题 4"/>
          <p:cNvSpPr txBox="1"/>
          <p:nvPr/>
        </p:nvSpPr>
        <p:spPr>
          <a:xfrm>
            <a:off x="3995936" y="3086050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标题 4"/>
          <p:cNvSpPr txBox="1"/>
          <p:nvPr/>
        </p:nvSpPr>
        <p:spPr>
          <a:xfrm>
            <a:off x="4746856" y="3068910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补充知识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7740352" y="3090470"/>
            <a:ext cx="288032" cy="1890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565650" y="4754245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标题 4"/>
          <p:cNvSpPr txBox="1"/>
          <p:nvPr/>
        </p:nvSpPr>
        <p:spPr>
          <a:xfrm>
            <a:off x="4918710" y="4758055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97" name="右箭头 96"/>
          <p:cNvSpPr/>
          <p:nvPr/>
        </p:nvSpPr>
        <p:spPr>
          <a:xfrm>
            <a:off x="7578090" y="4887595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485005" y="5514340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4821555" y="5626100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7497445" y="5647690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351454" y="428441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1966684" y="4365104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3" name="同心圆 1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485005" y="3964940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标题 4"/>
          <p:cNvSpPr txBox="1"/>
          <p:nvPr/>
        </p:nvSpPr>
        <p:spPr>
          <a:xfrm>
            <a:off x="4821555" y="4076700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CIDEr(lab1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指标）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497445" y="4098290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89" dur="10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98" dur="10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07" dur="10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16" dur="100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25" dur="10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34" dur="100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43" dur="1000" spd="-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85227E-6 -3.33333E-6 L -0.79722 -0.21782 " pathEditMode="relative" rAng="0" ptsTypes="AA">
                                      <p:cBhvr>
                                        <p:cTn id="152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54" y="-1090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348E-6 0 L -0.79721 -0.21782 " pathEditMode="relative" rAng="0" ptsTypes="AA">
                                      <p:cBhvr>
                                        <p:cTn id="161" dur="1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54" y="-1090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70" dur="10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79" dur="1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88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197" dur="1000" spd="-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06" dur="1000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15" dur="1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24" dur="1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33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251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260" dur="1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269" dur="10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278" dur="1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287" dur="100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296" dur="1000" spd="-10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05" dur="100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14" dur="1000" spd="-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23" dur="1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32" dur="1000" spd="-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41" dur="1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350" dur="1000" spd="-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104" grpId="1" bldLvl="0" animBg="1"/>
      <p:bldP spid="104" grpId="2" bldLvl="0" animBg="1"/>
      <p:bldP spid="105" grpId="0" bldLvl="0" animBg="1"/>
      <p:bldP spid="105" grpId="1" bldLvl="0" animBg="1"/>
      <p:bldP spid="105" grpId="2" bldLvl="0" animBg="1"/>
      <p:bldP spid="114" grpId="0" bldLvl="0" animBg="1"/>
      <p:bldP spid="114" grpId="1" bldLvl="0" animBg="1"/>
      <p:bldP spid="114" grpId="2" bldLvl="0" animBg="1"/>
      <p:bldP spid="116" grpId="0" bldLvl="0" animBg="1"/>
      <p:bldP spid="116" grpId="1" bldLvl="0" animBg="1"/>
      <p:bldP spid="116" grpId="2" bldLvl="0" animBg="1"/>
      <p:bldP spid="117" grpId="0" bldLvl="0" animBg="1"/>
      <p:bldP spid="117" grpId="1" bldLvl="0" animBg="1"/>
      <p:bldP spid="117" grpId="2" bldLvl="0" animBg="1"/>
      <p:bldP spid="118" grpId="0" bldLvl="0" animBg="1"/>
      <p:bldP spid="118" grpId="1" bldLvl="0" animBg="1"/>
      <p:bldP spid="118" grpId="2" bldLvl="0" animBg="1"/>
      <p:bldP spid="119" grpId="0" bldLvl="0" animBg="1"/>
      <p:bldP spid="119" grpId="1" bldLvl="0" animBg="1"/>
      <p:bldP spid="119" grpId="2" bldLvl="0" animBg="1"/>
      <p:bldP spid="120" grpId="0" bldLvl="0" animBg="1"/>
      <p:bldP spid="120" grpId="1" bldLvl="0" animBg="1"/>
      <p:bldP spid="120" grpId="2" bldLvl="0" animBg="1"/>
      <p:bldP spid="121" grpId="0" bldLvl="0" animBg="1"/>
      <p:bldP spid="121" grpId="1" bldLvl="0" animBg="1"/>
      <p:bldP spid="121" grpId="2" bldLvl="0" animBg="1"/>
      <p:bldP spid="122" grpId="0" bldLvl="0" animBg="1"/>
      <p:bldP spid="122" grpId="1" bldLvl="0" animBg="1"/>
      <p:bldP spid="122" grpId="2" bldLvl="0" animBg="1"/>
      <p:bldP spid="106" grpId="0" bldLvl="0" animBg="1"/>
      <p:bldP spid="106" grpId="1" bldLvl="0" animBg="1"/>
      <p:bldP spid="106" grpId="2" bldLvl="0" animBg="1"/>
      <p:bldP spid="107" grpId="0" bldLvl="0" animBg="1"/>
      <p:bldP spid="107" grpId="1" bldLvl="0" animBg="1"/>
      <p:bldP spid="107" grpId="2" bldLvl="0" animBg="1"/>
      <p:bldP spid="108" grpId="0" bldLvl="0" animBg="1"/>
      <p:bldP spid="108" grpId="1" bldLvl="0" animBg="1"/>
      <p:bldP spid="108" grpId="2" bldLvl="0" animBg="1"/>
      <p:bldP spid="109" grpId="0" bldLvl="0" animBg="1"/>
      <p:bldP spid="109" grpId="1" bldLvl="0" animBg="1"/>
      <p:bldP spid="109" grpId="2" bldLvl="0" animBg="1"/>
      <p:bldP spid="110" grpId="0" bldLvl="0" animBg="1"/>
      <p:bldP spid="110" grpId="1" bldLvl="0" animBg="1"/>
      <p:bldP spid="110" grpId="2" bldLvl="0" animBg="1"/>
      <p:bldP spid="111" grpId="0" bldLvl="0" animBg="1"/>
      <p:bldP spid="111" grpId="1" bldLvl="0" animBg="1"/>
      <p:bldP spid="111" grpId="2" bldLvl="0" animBg="1"/>
      <p:bldP spid="112" grpId="0" bldLvl="0" animBg="1"/>
      <p:bldP spid="112" grpId="1" bldLvl="0" animBg="1"/>
      <p:bldP spid="112" grpId="2" bldLvl="0" animBg="1"/>
      <p:bldP spid="113" grpId="0" bldLvl="0" animBg="1"/>
      <p:bldP spid="113" grpId="1" bldLvl="0" animBg="1"/>
      <p:bldP spid="113" grpId="2" bldLvl="0" animBg="1"/>
      <p:bldP spid="115" grpId="0" bldLvl="0" animBg="1"/>
      <p:bldP spid="115" grpId="1" bldLvl="0" animBg="1"/>
      <p:bldP spid="115" grpId="2" bldLvl="0" animBg="1"/>
      <p:bldP spid="76" grpId="0"/>
      <p:bldP spid="78" grpId="0" bldLvl="0" animBg="1"/>
      <p:bldP spid="79" grpId="0" bldLvl="0" animBg="1"/>
      <p:bldP spid="80" grpId="0"/>
      <p:bldP spid="81" grpId="0"/>
      <p:bldP spid="82" grpId="0" bldLvl="0" animBg="1"/>
      <p:bldP spid="83" grpId="0" bldLvl="0" animBg="1"/>
      <p:bldP spid="84" grpId="0" bldLvl="0" animBg="1"/>
      <p:bldP spid="85" grpId="0"/>
      <p:bldP spid="86" grpId="0"/>
      <p:bldP spid="87" grpId="0" bldLvl="0" animBg="1"/>
      <p:bldP spid="88" grpId="0" bldLvl="0" animBg="1"/>
      <p:bldP spid="89" grpId="0" bldLvl="0" animBg="1"/>
      <p:bldP spid="90" grpId="0"/>
      <p:bldP spid="91" grpId="0"/>
      <p:bldP spid="92" grpId="0" bldLvl="0" animBg="1"/>
      <p:bldP spid="93" grpId="0" animBg="1"/>
      <p:bldP spid="96" grpId="0"/>
      <p:bldP spid="97" grpId="0" animBg="1"/>
      <p:bldP spid="98" grpId="0" animBg="1"/>
      <p:bldP spid="101" grpId="0"/>
      <p:bldP spid="102" grpId="0" animBg="1"/>
      <p:bldP spid="103" grpId="0" bldLvl="0" animBg="1"/>
      <p:bldP spid="103" grpId="1" bldLvl="0" animBg="1"/>
      <p:bldP spid="103" grpId="2" bldLvl="0" animBg="1"/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74194" y="1916832"/>
            <a:ext cx="2117685" cy="21176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/>
          <p:nvPr/>
        </p:nvSpPr>
        <p:spPr>
          <a:xfrm>
            <a:off x="1784896" y="257416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4"/>
          <p:cNvSpPr txBox="1"/>
          <p:nvPr/>
        </p:nvSpPr>
        <p:spPr>
          <a:xfrm>
            <a:off x="3441065" y="2903855"/>
            <a:ext cx="4982845" cy="473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实验结果展示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/>
          <p:nvPr/>
        </p:nvSpPr>
        <p:spPr>
          <a:xfrm>
            <a:off x="511448" y="65901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实验一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I03_HNEM%ZSG7AVQI6OKQH"/>
          <p:cNvPicPr>
            <a:picLocks noChangeAspect="1"/>
          </p:cNvPicPr>
          <p:nvPr/>
        </p:nvPicPr>
        <p:blipFill>
          <a:blip r:embed="rId3"/>
          <a:srcRect l="5455"/>
          <a:stretch>
            <a:fillRect/>
          </a:stretch>
        </p:blipFill>
        <p:spPr>
          <a:xfrm>
            <a:off x="185420" y="1818005"/>
            <a:ext cx="10946765" cy="74485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22630" y="3351530"/>
            <a:ext cx="2087880" cy="194437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/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4159250" y="3351530"/>
            <a:ext cx="4442460" cy="206248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/>
              <a:t>0.20298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010" y="1487805"/>
            <a:ext cx="1743075" cy="14052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63800" y="2893060"/>
            <a:ext cx="1694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不愧是您</a:t>
            </a:r>
          </a:p>
        </p:txBody>
      </p:sp>
      <p:sp>
        <p:nvSpPr>
          <p:cNvPr id="18" name="下箭头 17"/>
          <p:cNvSpPr/>
          <p:nvPr/>
        </p:nvSpPr>
        <p:spPr>
          <a:xfrm rot="20400000">
            <a:off x="655955" y="2551430"/>
            <a:ext cx="504190" cy="9359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2100000">
            <a:off x="7211695" y="2473325"/>
            <a:ext cx="504190" cy="9359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bldLvl="0" animBg="1"/>
      <p:bldP spid="14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74194" y="1916832"/>
            <a:ext cx="2117685" cy="21176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/>
          <p:nvPr/>
        </p:nvSpPr>
        <p:spPr>
          <a:xfrm>
            <a:off x="1784896" y="257416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4"/>
          <p:cNvSpPr txBox="1"/>
          <p:nvPr/>
        </p:nvSpPr>
        <p:spPr>
          <a:xfrm>
            <a:off x="3441065" y="2903855"/>
            <a:ext cx="4982845" cy="473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实验经验分享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347865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经验分享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27755" y="2401570"/>
            <a:ext cx="727710" cy="196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266440" y="1913255"/>
            <a:ext cx="555625" cy="5492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标题 11"/>
          <p:cNvSpPr txBox="1"/>
          <p:nvPr/>
        </p:nvSpPr>
        <p:spPr>
          <a:xfrm>
            <a:off x="3266440" y="2012950"/>
            <a:ext cx="555625" cy="3886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标题 11"/>
          <p:cNvSpPr txBox="1"/>
          <p:nvPr/>
        </p:nvSpPr>
        <p:spPr>
          <a:xfrm>
            <a:off x="3881755" y="1470660"/>
            <a:ext cx="2473325" cy="8058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 </a:t>
            </a:r>
          </a:p>
          <a:p>
            <a:pPr algn="l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不是越大越好</a:t>
            </a:r>
          </a:p>
        </p:txBody>
      </p:sp>
      <p:sp>
        <p:nvSpPr>
          <p:cNvPr id="81" name="椭圆 80"/>
          <p:cNvSpPr/>
          <p:nvPr/>
        </p:nvSpPr>
        <p:spPr>
          <a:xfrm>
            <a:off x="6430645" y="2623820"/>
            <a:ext cx="555625" cy="5492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1"/>
          <p:cNvSpPr txBox="1"/>
          <p:nvPr/>
        </p:nvSpPr>
        <p:spPr>
          <a:xfrm>
            <a:off x="6430645" y="2723515"/>
            <a:ext cx="555625" cy="3886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标题 11"/>
          <p:cNvSpPr txBox="1"/>
          <p:nvPr/>
        </p:nvSpPr>
        <p:spPr>
          <a:xfrm>
            <a:off x="6986270" y="2583180"/>
            <a:ext cx="2147570" cy="159956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model：S2VTAttModel</a:t>
            </a:r>
          </a:p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文件里给了两个模型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不必要都用默认的那个</a:t>
            </a:r>
          </a:p>
        </p:txBody>
      </p:sp>
      <p:sp>
        <p:nvSpPr>
          <p:cNvPr id="85" name="椭圆 84"/>
          <p:cNvSpPr/>
          <p:nvPr/>
        </p:nvSpPr>
        <p:spPr>
          <a:xfrm>
            <a:off x="1606550" y="3416300"/>
            <a:ext cx="555625" cy="5492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标题 11"/>
          <p:cNvSpPr txBox="1"/>
          <p:nvPr/>
        </p:nvSpPr>
        <p:spPr>
          <a:xfrm>
            <a:off x="1606550" y="3515995"/>
            <a:ext cx="555625" cy="38862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标题 11"/>
          <p:cNvSpPr txBox="1"/>
          <p:nvPr/>
        </p:nvSpPr>
        <p:spPr>
          <a:xfrm>
            <a:off x="501650" y="4081780"/>
            <a:ext cx="1812925" cy="28321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使用c3d特征</a:t>
            </a: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没有调整c3d特征的维度</a:t>
            </a:r>
          </a:p>
        </p:txBody>
      </p:sp>
      <p:cxnSp>
        <p:nvCxnSpPr>
          <p:cNvPr id="92" name="直接连接符 91"/>
          <p:cNvCxnSpPr>
            <a:endCxn id="82" idx="1"/>
          </p:cNvCxnSpPr>
          <p:nvPr/>
        </p:nvCxnSpPr>
        <p:spPr>
          <a:xfrm flipV="1">
            <a:off x="4859655" y="2917825"/>
            <a:ext cx="1570990" cy="137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3655695" y="4251960"/>
            <a:ext cx="1819275" cy="17995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连接符 92"/>
          <p:cNvCxnSpPr/>
          <p:nvPr/>
        </p:nvCxnSpPr>
        <p:spPr>
          <a:xfrm>
            <a:off x="2080895" y="3807460"/>
            <a:ext cx="1698625" cy="98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8" grpId="0" bldLvl="0" animBg="1"/>
      <p:bldP spid="79" grpId="0"/>
      <p:bldP spid="80" grpId="0"/>
      <p:bldP spid="81" grpId="0" bldLvl="0" animBg="1"/>
      <p:bldP spid="82" grpId="0"/>
      <p:bldP spid="84" grpId="0"/>
      <p:bldP spid="85" grpId="0" bldLvl="0" animBg="1"/>
      <p:bldP spid="86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74194" y="1916832"/>
            <a:ext cx="2117685" cy="211768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/>
          <p:nvPr/>
        </p:nvSpPr>
        <p:spPr>
          <a:xfrm>
            <a:off x="1784896" y="257416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4"/>
          <p:cNvSpPr txBox="1"/>
          <p:nvPr/>
        </p:nvSpPr>
        <p:spPr>
          <a:xfrm>
            <a:off x="3441065" y="2903855"/>
            <a:ext cx="4982845" cy="473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补充知识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84905" y="4610735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021455" y="4722495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StarGAN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697345" y="4744085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04260" y="5370830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3940810" y="5482590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616700" y="5504180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04260" y="3821430"/>
            <a:ext cx="3776980" cy="2374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标题 4"/>
          <p:cNvSpPr txBox="1"/>
          <p:nvPr/>
        </p:nvSpPr>
        <p:spPr>
          <a:xfrm>
            <a:off x="3940810" y="3933190"/>
            <a:ext cx="3255645" cy="233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CIDEr(lab1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指标）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616700" y="3954780"/>
            <a:ext cx="260985" cy="93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2" grpId="0"/>
      <p:bldP spid="9" grpId="0" bldLvl="0" animBg="1"/>
      <p:bldP spid="10" grpId="0"/>
      <p:bldP spid="11" grpId="0" bldLvl="0" animBg="1"/>
      <p:bldP spid="12" grpId="0" bldLvl="0" animBg="1"/>
      <p:bldP spid="13" grpId="0"/>
      <p:bldP spid="14" grpId="0" bldLvl="0" animBg="1"/>
      <p:bldP spid="15" grpId="0" bldLvl="0" animBg="1"/>
      <p:bldP spid="16" grpId="0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CIDEr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558187" y="1149567"/>
            <a:ext cx="1789739" cy="1789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3" name="同心圆 19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椭圆 19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539552" y="3284984"/>
            <a:ext cx="1789739" cy="1789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6" name="同心圆 1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0590" y="1752600"/>
            <a:ext cx="1046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BLEU</a:t>
            </a:r>
            <a:endParaRPr lang="en-US" altLang="en-US" sz="3200" b="1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0430" y="3887470"/>
            <a:ext cx="11055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3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CIDEr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59100" y="1325245"/>
            <a:ext cx="59855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87073" y="1605504"/>
            <a:ext cx="403415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en-US" sz="2000" b="1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BLUE对所有匹配上的词都同等对待</a:t>
            </a:r>
            <a:endParaRPr lang="en-US" sz="2000" b="1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0"/>
            <a:r>
              <a:rPr lang="en-US" sz="2000" b="1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实际上有些词应该更加重要</a:t>
            </a:r>
            <a:endParaRPr lang="en-US" sz="2000" b="1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94210D-C7CA-48CD-884A-1B5F1A8847EE}"/>
              </a:ext>
            </a:extLst>
          </p:cNvPr>
          <p:cNvGrpSpPr/>
          <p:nvPr/>
        </p:nvGrpSpPr>
        <p:grpSpPr>
          <a:xfrm>
            <a:off x="2612045" y="2999636"/>
            <a:ext cx="4460875" cy="1029335"/>
            <a:chOff x="3057525" y="5365750"/>
            <a:chExt cx="4460875" cy="1029335"/>
          </a:xfrm>
        </p:grpSpPr>
        <p:sp>
          <p:nvSpPr>
            <p:cNvPr id="11" name="文本框 10"/>
            <p:cNvSpPr txBox="1"/>
            <p:nvPr/>
          </p:nvSpPr>
          <p:spPr>
            <a:xfrm>
              <a:off x="3057525" y="5365750"/>
              <a:ext cx="4460875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2800" dirty="0">
                  <a:solidFill>
                    <a:srgbClr val="4D4D4D"/>
                  </a:solidFill>
                  <a:ea typeface="宋体" panose="02010600030101010101" pitchFamily="2" charset="-122"/>
                  <a:sym typeface="+mn-ea"/>
                </a:rPr>
                <a:t>『白天一个人在开拖拉机』</a:t>
              </a:r>
              <a:endParaRPr lang="zh-CN" altLang="en-US" sz="2800" dirty="0">
                <a:solidFill>
                  <a:srgbClr val="4D4D4D"/>
                </a:solidFill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73780" y="5996305"/>
              <a:ext cx="3790315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 dirty="0">
                  <a:solidFill>
                    <a:schemeClr val="tx2"/>
                  </a:solidFill>
                  <a:ea typeface="宋体" panose="02010600030101010101" pitchFamily="2" charset="-122"/>
                  <a:sym typeface="+mn-ea"/>
                </a:rPr>
                <a:t>其中最关键的信息应该是『开拖拉机』，生成字幕时如果包含或者漏掉了一些别的信息（比如说『白天』）其实是无关紧要的</a:t>
              </a:r>
              <a:endParaRPr lang="zh-CN" sz="10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35" y="5365750"/>
              <a:ext cx="1447800" cy="466090"/>
            </a:xfrm>
            <a:prstGeom prst="rect">
              <a:avLst/>
            </a:prstGeom>
            <a:solidFill>
              <a:srgbClr val="FFFF00">
                <a:alpha val="32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491865" y="5424170"/>
              <a:ext cx="718820" cy="40767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877945" y="9220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读英文blue的音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332656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4"/>
          <p:cNvSpPr txBox="1"/>
          <p:nvPr/>
        </p:nvSpPr>
        <p:spPr>
          <a:xfrm>
            <a:off x="3275856" y="219212"/>
            <a:ext cx="230425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CIDEr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52120" y="476672"/>
            <a:ext cx="482453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539552" y="2463929"/>
            <a:ext cx="1789739" cy="1789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6" name="同心圆 1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00430" y="3066415"/>
            <a:ext cx="11055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3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CIDEr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0046" y="2019369"/>
            <a:ext cx="612013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rgbClr val="4D4D4D"/>
                </a:solidFill>
                <a:ea typeface="宋体" panose="02010600030101010101" pitchFamily="2" charset="-122"/>
              </a:rPr>
              <a:t>CIDEr </a:t>
            </a:r>
            <a:r>
              <a:rPr lang="en-US" altLang="zh-CN" sz="2400" b="1" dirty="0">
                <a:solidFill>
                  <a:srgbClr val="4D4D4D"/>
                </a:solidFill>
                <a:ea typeface="宋体" panose="02010600030101010101" pitchFamily="2" charset="-122"/>
              </a:rPr>
              <a:t>(Consensus-based Image Description Evaluation)</a:t>
            </a:r>
            <a:r>
              <a:rPr lang="zh-CN" sz="2400" b="1" dirty="0">
                <a:solidFill>
                  <a:srgbClr val="4D4D4D"/>
                </a:solidFill>
                <a:ea typeface="宋体" panose="02010600030101010101" pitchFamily="2" charset="-122"/>
              </a:rPr>
              <a:t>是 BLEU 和向量空间模型的结合。</a:t>
            </a:r>
          </a:p>
          <a:p>
            <a:pPr indent="0"/>
            <a:endParaRPr lang="zh-CN" sz="2400" b="0" dirty="0">
              <a:solidFill>
                <a:srgbClr val="4D4D4D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solidFill>
                  <a:srgbClr val="4D4D4D"/>
                </a:solidFill>
                <a:ea typeface="宋体" panose="02010600030101010101" pitchFamily="2" charset="-122"/>
              </a:rPr>
              <a:t>不同的 n-gram 随着 TF-IDF 的不同而有不同的权重，因为整个语料里更常见的 n-gram 包含了更小的信息量。</a:t>
            </a:r>
          </a:p>
          <a:p>
            <a:pPr indent="0"/>
            <a:endParaRPr lang="zh-CN" sz="2400" b="0" dirty="0">
              <a:solidFill>
                <a:srgbClr val="4D4D4D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20008060"/>
  <p:tag name="KSO_WM_UNIT_PLACING_PICTURE_USER_VIEWPORT" val="{&quot;height&quot;:6031,&quot;width&quot;:1081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14254580"/>
  <p:tag name="KSO_WM_UNIT_PLACING_PICTURE_USER_VIEWPORT" val="{&quot;height&quot;:5568,&quot;width&quot;:13788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1520</Words>
  <Application>Microsoft Office PowerPoint</Application>
  <PresentationFormat>全屏显示(4:3)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Impact MT Std</vt:lpstr>
      <vt:lpstr>宋体</vt:lpstr>
      <vt:lpstr>Microsoft YaHei</vt:lpstr>
      <vt:lpstr>Microsoft YaHei</vt:lpstr>
      <vt:lpstr>Arial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cp:lastModifiedBy>Mei luoyu</cp:lastModifiedBy>
  <cp:revision>78</cp:revision>
  <dcterms:created xsi:type="dcterms:W3CDTF">2015-09-14T02:12:00Z</dcterms:created>
  <dcterms:modified xsi:type="dcterms:W3CDTF">2019-12-27T01:57:56Z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