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346" r:id="rId2"/>
    <p:sldId id="347" r:id="rId3"/>
    <p:sldId id="348" r:id="rId4"/>
    <p:sldId id="365" r:id="rId5"/>
    <p:sldId id="336" r:id="rId6"/>
    <p:sldId id="350" r:id="rId7"/>
    <p:sldId id="309" r:id="rId8"/>
    <p:sldId id="366" r:id="rId9"/>
    <p:sldId id="367" r:id="rId10"/>
    <p:sldId id="370" r:id="rId11"/>
    <p:sldId id="371" r:id="rId12"/>
    <p:sldId id="351" r:id="rId13"/>
    <p:sldId id="369" r:id="rId14"/>
    <p:sldId id="372" r:id="rId15"/>
    <p:sldId id="291" r:id="rId16"/>
  </p:sldIdLst>
  <p:sldSz cx="9144000" cy="5143500" type="screen16x9"/>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4">
          <p15:clr>
            <a:srgbClr val="A4A3A4"/>
          </p15:clr>
        </p15:guide>
        <p15:guide id="2" pos="285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CA62"/>
    <a:srgbClr val="0F6FC6"/>
    <a:srgbClr val="FF0000"/>
    <a:srgbClr val="10CF9B"/>
    <a:srgbClr val="0C9B74"/>
    <a:srgbClr val="004E6D"/>
    <a:srgbClr val="F2F2F2"/>
    <a:srgbClr val="A5C249"/>
    <a:srgbClr val="7030A0"/>
    <a:srgbClr val="009D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03" autoAdjust="0"/>
    <p:restoredTop sz="69003" autoAdjust="0"/>
  </p:normalViewPr>
  <p:slideViewPr>
    <p:cSldViewPr showGuides="1">
      <p:cViewPr>
        <p:scale>
          <a:sx n="65" d="100"/>
          <a:sy n="65" d="100"/>
        </p:scale>
        <p:origin x="53" y="461"/>
      </p:cViewPr>
      <p:guideLst>
        <p:guide orient="horz" pos="1654"/>
        <p:guide pos="285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671CF9-63C3-43D9-98E7-AB2A1FC97A3E}" type="datetimeFigureOut">
              <a:rPr lang="en-US" smtClean="0"/>
              <a:t>5/13/2019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CC9ED5-43EC-4C90-885C-25B81178AD1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Dataset-1, which was collected using Device-A, a Motorola XT1039 running Android version 4.4.4. This dataset contains network trafﬁc from 110 apps using the latest version of each app at the time of initial data collection. We refer to this time of initial data collection as T0. All other main datasets (Dataset-2 to Dataset-5) were collected six months after T0, i.e., at time T0 +6 months. </a:t>
            </a:r>
          </a:p>
          <a:p>
            <a:endParaRPr lang="en-US" altLang="zh-CN" dirty="0"/>
          </a:p>
          <a:p>
            <a:r>
              <a:rPr lang="en-US" altLang="zh-CN" dirty="0"/>
              <a:t>Dataset-2 differs from Dataset-1 only by the time of data collection. Dataset-2 contains data from only 65 apps (instead of 110), because the remaining 45 apps refused to run without being updated. We hereafter refer to the 65 apps in Dataset-2 that ran without being updated as the run-without-update subset. </a:t>
            </a:r>
          </a:p>
          <a:p>
            <a:endParaRPr lang="en-US" altLang="zh-CN" dirty="0"/>
          </a:p>
          <a:p>
            <a:r>
              <a:rPr lang="en-US" altLang="zh-CN" dirty="0"/>
              <a:t>Dataset-3 was collected using Device-B, an LG E960 running Android version 5.1.1. Dataset-3 also used the run-without-update subset. </a:t>
            </a:r>
          </a:p>
          <a:p>
            <a:endParaRPr lang="en-US" altLang="zh-CN" dirty="0"/>
          </a:p>
          <a:p>
            <a:r>
              <a:rPr lang="en-US" altLang="zh-CN" dirty="0"/>
              <a:t>Dataset-4 and Dataset-5 were obtained by collecting network trafﬁc from the latest versions (at the time of data collection six months after initial data collection) of the</a:t>
            </a:r>
          </a:p>
          <a:p>
            <a:r>
              <a:rPr lang="en-US" altLang="zh-CN" dirty="0"/>
              <a:t>Fig. 4. CDF plot showing the number of ﬂows per app in each dataset.</a:t>
            </a:r>
          </a:p>
          <a:p>
            <a:r>
              <a:rPr lang="en-US" altLang="zh-CN" dirty="0"/>
              <a:t>original 110 apps and were collected using Device-A and Device-B respectively. </a:t>
            </a:r>
          </a:p>
          <a:p>
            <a:endParaRPr lang="en-US" altLang="zh-CN" dirty="0"/>
          </a:p>
          <a:p>
            <a:r>
              <a:rPr lang="en-US" altLang="zh-CN" dirty="0"/>
              <a:t>Additionally, we consider variants of the datasets that had 110 apps. These variants consider only apps in the run-without-update subset. We denote these dataset variants as Dataset-1a, Dataset-4a, andDataset-5a for Dataset-1, Dataset-4 and Dataset-5, respectively. These datasets were generated in order to offer a balanced analysis in the presence of datasets with less than 110 apps (i.e., Dataset-2 and Dataset-3). </a:t>
            </a:r>
            <a:endParaRPr lang="zh-CN" altLang="en-US" dirty="0"/>
          </a:p>
        </p:txBody>
      </p:sp>
      <p:sp>
        <p:nvSpPr>
          <p:cNvPr id="4" name="灯片编号占位符 3"/>
          <p:cNvSpPr>
            <a:spLocks noGrp="1"/>
          </p:cNvSpPr>
          <p:nvPr>
            <p:ph type="sldNum" sz="quarter" idx="5"/>
          </p:nvPr>
        </p:nvSpPr>
        <p:spPr/>
        <p:txBody>
          <a:bodyPr/>
          <a:lstStyle/>
          <a:p>
            <a:fld id="{95CC9ED5-43EC-4C90-885C-25B81178AD13}" type="slidenum">
              <a:rPr lang="en-US" smtClean="0"/>
              <a:t>7</a:t>
            </a:fld>
            <a:endParaRPr lang="en-US"/>
          </a:p>
        </p:txBody>
      </p:sp>
    </p:spTree>
    <p:extLst>
      <p:ext uri="{BB962C8B-B14F-4D97-AF65-F5344CB8AC3E}">
        <p14:creationId xmlns:p14="http://schemas.microsoft.com/office/powerpoint/2010/main" val="3255873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CC9ED5-43EC-4C90-885C-25B81178AD13}" type="slidenum">
              <a:rPr lang="en-US" smtClean="0"/>
              <a:t>8</a:t>
            </a:fld>
            <a:endParaRPr lang="en-US"/>
          </a:p>
        </p:txBody>
      </p:sp>
    </p:spTree>
    <p:extLst>
      <p:ext uri="{BB962C8B-B14F-4D97-AF65-F5344CB8AC3E}">
        <p14:creationId xmlns:p14="http://schemas.microsoft.com/office/powerpoint/2010/main" val="3631718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TIME: Trained a classiﬁer with Dataset-1a and tested with Dataset-2. </a:t>
            </a:r>
          </a:p>
          <a:p>
            <a:endParaRPr lang="en-US" altLang="zh-CN" dirty="0"/>
          </a:p>
          <a:p>
            <a:r>
              <a:rPr lang="en-US" altLang="zh-CN" dirty="0"/>
              <a:t>Different Device:  Three tests: D-110, D-110A, andD-65. D-110 used Dataset-4 as a training set and Dataset-5 as a testing set.</a:t>
            </a:r>
          </a:p>
          <a:p>
            <a:endParaRPr lang="en-US" altLang="zh-CN" dirty="0"/>
          </a:p>
          <a:p>
            <a:r>
              <a:rPr lang="en-US" altLang="zh-CN" dirty="0"/>
              <a:t>App Versions: V-LG, V-MG</a:t>
            </a:r>
          </a:p>
          <a:p>
            <a:endParaRPr lang="en-US" altLang="zh-CN" dirty="0"/>
          </a:p>
          <a:p>
            <a:r>
              <a:rPr lang="en-US" altLang="zh-CN" dirty="0"/>
              <a:t>Different Device and Different App Versions: DV-110, DV-65</a:t>
            </a:r>
            <a:endParaRPr lang="zh-CN" altLang="en-US" dirty="0"/>
          </a:p>
        </p:txBody>
      </p:sp>
      <p:sp>
        <p:nvSpPr>
          <p:cNvPr id="4" name="灯片编号占位符 3"/>
          <p:cNvSpPr>
            <a:spLocks noGrp="1"/>
          </p:cNvSpPr>
          <p:nvPr>
            <p:ph type="sldNum" sz="quarter" idx="5"/>
          </p:nvPr>
        </p:nvSpPr>
        <p:spPr/>
        <p:txBody>
          <a:bodyPr/>
          <a:lstStyle/>
          <a:p>
            <a:fld id="{95CC9ED5-43EC-4C90-885C-25B81178AD13}" type="slidenum">
              <a:rPr lang="en-US" smtClean="0"/>
              <a:t>9</a:t>
            </a:fld>
            <a:endParaRPr lang="en-US"/>
          </a:p>
        </p:txBody>
      </p:sp>
    </p:spTree>
    <p:extLst>
      <p:ext uri="{BB962C8B-B14F-4D97-AF65-F5344CB8AC3E}">
        <p14:creationId xmlns:p14="http://schemas.microsoft.com/office/powerpoint/2010/main" val="2708383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noise-ﬁltered setting removes all noise from training and testing sets using </a:t>
            </a:r>
            <a:r>
              <a:rPr lang="en-US" altLang="zh-CN" dirty="0" err="1"/>
              <a:t>NetworkLog</a:t>
            </a:r>
            <a:r>
              <a:rPr lang="en-US" altLang="zh-CN" dirty="0"/>
              <a:t>. This gives the performance of the system assuming that devices do not have any network trafﬁc being generated from </a:t>
            </a:r>
            <a:r>
              <a:rPr lang="en-US" altLang="zh-CN" dirty="0" err="1"/>
              <a:t>nonapp</a:t>
            </a:r>
            <a:r>
              <a:rPr lang="en-US" altLang="zh-CN" dirty="0"/>
              <a:t> sources (such as the operating system). </a:t>
            </a:r>
          </a:p>
          <a:p>
            <a:endParaRPr lang="en-US" altLang="zh-CN" dirty="0"/>
          </a:p>
          <a:p>
            <a:r>
              <a:rPr lang="en-US" altLang="zh-CN" dirty="0"/>
              <a:t> The noise-ignored setting removes noise from the training sets, but leaves noise in the testing sets. This gives a realistic estimation of performance that might be expected in a real-world attack scenario. This is because the attacker can </a:t>
            </a:r>
            <a:r>
              <a:rPr lang="en-US" altLang="zh-CN" dirty="0" err="1"/>
              <a:t>removenoise</a:t>
            </a:r>
            <a:r>
              <a:rPr lang="en-US" altLang="zh-CN" dirty="0"/>
              <a:t> from their training sets but is unable to remove noise during an attack. </a:t>
            </a:r>
          </a:p>
          <a:p>
            <a:endParaRPr lang="en-US" altLang="zh-CN" dirty="0"/>
          </a:p>
          <a:p>
            <a:r>
              <a:rPr lang="en-US" altLang="zh-CN" dirty="0"/>
              <a:t>The noise-managed setting goes a step further by actually identifying and labelling noise in both training and testing sets. This allows the classiﬁers to understand what network trafﬁc coming from the Android operating</a:t>
            </a:r>
          </a:p>
          <a:p>
            <a:r>
              <a:rPr lang="en-US" altLang="zh-CN" dirty="0"/>
              <a:t>system itself looks like. Thus, classiﬁers are better able to identify noise in the real-world, which further improves accuracy.</a:t>
            </a:r>
            <a:endParaRPr lang="zh-CN" altLang="en-US" dirty="0"/>
          </a:p>
        </p:txBody>
      </p:sp>
      <p:sp>
        <p:nvSpPr>
          <p:cNvPr id="4" name="灯片编号占位符 3"/>
          <p:cNvSpPr>
            <a:spLocks noGrp="1"/>
          </p:cNvSpPr>
          <p:nvPr>
            <p:ph type="sldNum" sz="quarter" idx="5"/>
          </p:nvPr>
        </p:nvSpPr>
        <p:spPr/>
        <p:txBody>
          <a:bodyPr/>
          <a:lstStyle/>
          <a:p>
            <a:fld id="{95CC9ED5-43EC-4C90-885C-25B81178AD13}" type="slidenum">
              <a:rPr lang="en-US" smtClean="0"/>
              <a:t>10</a:t>
            </a:fld>
            <a:endParaRPr lang="en-US"/>
          </a:p>
        </p:txBody>
      </p:sp>
    </p:spTree>
    <p:extLst>
      <p:ext uri="{BB962C8B-B14F-4D97-AF65-F5344CB8AC3E}">
        <p14:creationId xmlns:p14="http://schemas.microsoft.com/office/powerpoint/2010/main" val="1329759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early work on the topic, Dai et al. [20] propose </a:t>
            </a:r>
            <a:r>
              <a:rPr lang="en-US" altLang="zh-CN" dirty="0" err="1"/>
              <a:t>NetworkProﬁler</a:t>
            </a:r>
            <a:r>
              <a:rPr lang="en-US" altLang="zh-CN" dirty="0"/>
              <a:t>, an automated approach to proﬁling and identifying Android apps using dynamic methods. They use user-interface fuzzing (UI fuzzing) to automatically explore different activities and functions within an app, while capturing and logging the resulting network trafﬁc. The authors inspect HTTP payloads in their analysis and thus this technique only works with unencrypted trafﬁc. The authors did not have the full ground truth of the trafﬁc traces they were </a:t>
            </a:r>
            <a:r>
              <a:rPr lang="en-US" altLang="zh-CN" dirty="0" err="1"/>
              <a:t>analysing</a:t>
            </a:r>
            <a:r>
              <a:rPr lang="en-US" altLang="zh-CN" dirty="0"/>
              <a:t>, so it is difﬁcult to systematically quantify how accurate </a:t>
            </a:r>
            <a:r>
              <a:rPr lang="en-US" altLang="zh-CN" dirty="0" err="1"/>
              <a:t>NetworkProﬁler</a:t>
            </a:r>
            <a:r>
              <a:rPr lang="en-US" altLang="zh-CN" dirty="0"/>
              <a:t> was in terms of precision, recall, and overall accuracy.</a:t>
            </a:r>
            <a:endParaRPr lang="zh-CN" altLang="en-US" dirty="0"/>
          </a:p>
        </p:txBody>
      </p:sp>
      <p:sp>
        <p:nvSpPr>
          <p:cNvPr id="4" name="灯片编号占位符 3"/>
          <p:cNvSpPr>
            <a:spLocks noGrp="1"/>
          </p:cNvSpPr>
          <p:nvPr>
            <p:ph type="sldNum" sz="quarter" idx="5"/>
          </p:nvPr>
        </p:nvSpPr>
        <p:spPr/>
        <p:txBody>
          <a:bodyPr/>
          <a:lstStyle/>
          <a:p>
            <a:fld id="{95CC9ED5-43EC-4C90-885C-25B81178AD13}" type="slidenum">
              <a:rPr lang="en-US" smtClean="0"/>
              <a:t>11</a:t>
            </a:fld>
            <a:endParaRPr lang="en-US"/>
          </a:p>
        </p:txBody>
      </p:sp>
    </p:spTree>
    <p:extLst>
      <p:ext uri="{BB962C8B-B14F-4D97-AF65-F5344CB8AC3E}">
        <p14:creationId xmlns:p14="http://schemas.microsoft.com/office/powerpoint/2010/main" val="2357900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Comparison With Related Work </a:t>
            </a:r>
          </a:p>
          <a:p>
            <a:r>
              <a:rPr lang="en-US" altLang="zh-CN" dirty="0"/>
              <a:t>In general, all approaches performed better in the TIME test (Fig. 9a) than in the DV-110 test (Fig. 9b). </a:t>
            </a:r>
            <a:r>
              <a:rPr lang="en-US" altLang="zh-CN" dirty="0" err="1"/>
              <a:t>Panchenko</a:t>
            </a:r>
            <a:r>
              <a:rPr lang="en-US" altLang="zh-CN" dirty="0"/>
              <a:t> et al. [14] performed best with F-measures of 36.9% and 11.4% respectively. </a:t>
            </a:r>
            <a:r>
              <a:rPr lang="en-US" altLang="zh-CN" dirty="0" err="1"/>
              <a:t>AppScanner</a:t>
            </a:r>
            <a:r>
              <a:rPr lang="en-US" altLang="zh-CN" dirty="0"/>
              <a:t> with no ambiguity detection outperformed this work with 42.6% and 19.2% respectively. Adding ambiguity detection and classiﬁcation validation further improved the performance of </a:t>
            </a:r>
            <a:r>
              <a:rPr lang="en-US" altLang="zh-CN" dirty="0" err="1"/>
              <a:t>AppScanner</a:t>
            </a:r>
            <a:r>
              <a:rPr lang="en-US" altLang="zh-CN" dirty="0"/>
              <a:t> over related work.</a:t>
            </a:r>
          </a:p>
        </p:txBody>
      </p:sp>
      <p:sp>
        <p:nvSpPr>
          <p:cNvPr id="4" name="灯片编号占位符 3"/>
          <p:cNvSpPr>
            <a:spLocks noGrp="1"/>
          </p:cNvSpPr>
          <p:nvPr>
            <p:ph type="sldNum" sz="quarter" idx="5"/>
          </p:nvPr>
        </p:nvSpPr>
        <p:spPr/>
        <p:txBody>
          <a:bodyPr/>
          <a:lstStyle/>
          <a:p>
            <a:fld id="{95CC9ED5-43EC-4C90-885C-25B81178AD13}" type="slidenum">
              <a:rPr lang="en-US" smtClean="0"/>
              <a:t>13</a:t>
            </a:fld>
            <a:endParaRPr lang="en-US"/>
          </a:p>
        </p:txBody>
      </p:sp>
    </p:spTree>
    <p:extLst>
      <p:ext uri="{BB962C8B-B14F-4D97-AF65-F5344CB8AC3E}">
        <p14:creationId xmlns:p14="http://schemas.microsoft.com/office/powerpoint/2010/main" val="4190499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App identiﬁcation is frustrated by a number of factors such as “ﬂow coverage”, changing app </a:t>
            </a:r>
            <a:r>
              <a:rPr lang="en-US" altLang="zh-CN" dirty="0" err="1"/>
              <a:t>behaviour</a:t>
            </a:r>
            <a:r>
              <a:rPr lang="en-US" altLang="zh-CN" dirty="0"/>
              <a:t> and ambiguous ﬂows. Flow coverage refers to the fraction of the number ﬂows that are actually triggered during UI fuzzing to the total number of ﬂows that can be made by an app. Indeed, UI fuzzing may not elicit all ﬂows from an app. Getting complete code coverage is a challenging task and even human participants were seen to only obtain 60% code coverage [33] in apps through manual interaction. </a:t>
            </a:r>
          </a:p>
          <a:p>
            <a:endParaRPr lang="en-US" altLang="zh-CN" dirty="0"/>
          </a:p>
          <a:p>
            <a:r>
              <a:rPr lang="en-US" altLang="zh-CN" dirty="0"/>
              <a:t>Apps may also have different </a:t>
            </a:r>
            <a:r>
              <a:rPr lang="en-US" altLang="zh-CN" dirty="0" err="1"/>
              <a:t>behaviour</a:t>
            </a:r>
            <a:r>
              <a:rPr lang="en-US" altLang="zh-CN" dirty="0"/>
              <a:t> if they are run at a different time. This may be because the apps themselves have been updated and now have a change in logic or </a:t>
            </a:r>
            <a:r>
              <a:rPr lang="en-US" altLang="zh-CN" dirty="0" err="1"/>
              <a:t>theapps</a:t>
            </a:r>
            <a:r>
              <a:rPr lang="en-US" altLang="zh-CN" dirty="0"/>
              <a:t> download (dynamic) conﬁguration parameters from a server at runtime. Either of these possibilities may cause apps to have different </a:t>
            </a:r>
            <a:r>
              <a:rPr lang="en-US" altLang="zh-CN" dirty="0" err="1"/>
              <a:t>behaviour</a:t>
            </a:r>
            <a:r>
              <a:rPr lang="en-US" altLang="zh-CN" dirty="0"/>
              <a:t> between training and testing. To mitigate this, repeated and continuous proﬁling of apps is necessary. Fortunately, proﬁling can be automated using virtual devices and UI fuzzing, obviating the need for physical hardware or manual intervention.</a:t>
            </a:r>
          </a:p>
          <a:p>
            <a:endParaRPr lang="en-US" altLang="zh-CN" dirty="0"/>
          </a:p>
          <a:p>
            <a:r>
              <a:rPr lang="en-US" altLang="zh-CN" dirty="0"/>
              <a:t>Ambiguous trafﬁc also poses a problem for app identiﬁcation. It degrades classiﬁer performance since classiﬁers may be trained with conﬂicting data. Additionally, since there are ﬁnitely many ﬂows that an app can generate, it is conceivable that more than one app will generate similar ﬂows. Thus, an ambiguity detection scheme is critical to identify the </a:t>
            </a:r>
            <a:r>
              <a:rPr lang="en-US" altLang="zh-CN" dirty="0" err="1"/>
              <a:t>nonambiguous</a:t>
            </a:r>
            <a:r>
              <a:rPr lang="en-US" altLang="zh-CN" dirty="0"/>
              <a:t>, distinctive ﬂows coming from apps. It may also be the case that some apps simply do not </a:t>
            </a:r>
            <a:r>
              <a:rPr lang="en-US" altLang="zh-CN" dirty="0" err="1"/>
              <a:t>generatenon</a:t>
            </a:r>
            <a:r>
              <a:rPr lang="en-US" altLang="zh-CN" dirty="0"/>
              <a:t>-ambiguous ﬂows. In this case, other approaches will need to be taken for identifying those apps as this is a fundamental limitation of app classiﬁcation using network trafﬁc analysis.</a:t>
            </a:r>
          </a:p>
          <a:p>
            <a:endParaRPr lang="en-US" altLang="zh-CN" dirty="0"/>
          </a:p>
        </p:txBody>
      </p:sp>
      <p:sp>
        <p:nvSpPr>
          <p:cNvPr id="4" name="灯片编号占位符 3"/>
          <p:cNvSpPr>
            <a:spLocks noGrp="1"/>
          </p:cNvSpPr>
          <p:nvPr>
            <p:ph type="sldNum" sz="quarter" idx="5"/>
          </p:nvPr>
        </p:nvSpPr>
        <p:spPr/>
        <p:txBody>
          <a:bodyPr/>
          <a:lstStyle/>
          <a:p>
            <a:fld id="{95CC9ED5-43EC-4C90-885C-25B81178AD13}" type="slidenum">
              <a:rPr lang="en-US" smtClean="0"/>
              <a:t>14</a:t>
            </a:fld>
            <a:endParaRPr lang="en-US"/>
          </a:p>
        </p:txBody>
      </p:sp>
    </p:spTree>
    <p:extLst>
      <p:ext uri="{BB962C8B-B14F-4D97-AF65-F5344CB8AC3E}">
        <p14:creationId xmlns:p14="http://schemas.microsoft.com/office/powerpoint/2010/main" val="3871065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5" name="Altbilgi Yer Tutucusu 4"/>
          <p:cNvSpPr>
            <a:spLocks noGrp="1"/>
          </p:cNvSpPr>
          <p:nvPr>
            <p:ph type="ftr" sz="quarter" idx="11"/>
          </p:nvPr>
        </p:nvSpPr>
        <p:spPr/>
        <p:txBody>
          <a:bodyPr/>
          <a:lstStyle/>
          <a:p>
            <a:endParaRPr lang="tr-TR" dirty="0"/>
          </a:p>
        </p:txBody>
      </p:sp>
      <p:sp>
        <p:nvSpPr>
          <p:cNvPr id="2" name="Başlık 1"/>
          <p:cNvSpPr>
            <a:spLocks noGrp="1"/>
          </p:cNvSpPr>
          <p:nvPr>
            <p:ph type="ctrTitle"/>
          </p:nvPr>
        </p:nvSpPr>
        <p:spPr>
          <a:xfrm>
            <a:off x="685800" y="1597821"/>
            <a:ext cx="7772400" cy="1102519"/>
          </a:xfrm>
        </p:spPr>
        <p:txBody>
          <a:bodyPr/>
          <a:lstStyle/>
          <a:p>
            <a:endParaRPr lang="tr-TR"/>
          </a:p>
        </p:txBody>
      </p:sp>
      <p:sp>
        <p:nvSpPr>
          <p:cNvPr id="3" name="Alt Başlık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tr-TR"/>
          </a:p>
        </p:txBody>
      </p:sp>
      <p:sp>
        <p:nvSpPr>
          <p:cNvPr id="4" name="Veri Yer Tutucusu 3"/>
          <p:cNvSpPr>
            <a:spLocks noGrp="1"/>
          </p:cNvSpPr>
          <p:nvPr>
            <p:ph type="dt" sz="half" idx="10"/>
          </p:nvPr>
        </p:nvSpPr>
        <p:spPr/>
        <p:txBody>
          <a:bodyPr/>
          <a:lstStyle/>
          <a:p>
            <a:fld id="{81D1C63D-097A-4FC3-A407-278BFC2EC5CD}" type="datetimeFigureOut">
              <a:rPr lang="tr-TR" smtClean="0"/>
              <a:t>13.05.2019</a:t>
            </a:fld>
            <a:endParaRPr lang="tr-TR"/>
          </a:p>
        </p:txBody>
      </p:sp>
      <p:sp>
        <p:nvSpPr>
          <p:cNvPr id="6" name="Slayt Numarası Yer Tutucusu 5"/>
          <p:cNvSpPr>
            <a:spLocks noGrp="1"/>
          </p:cNvSpPr>
          <p:nvPr>
            <p:ph type="sldNum" sz="quarter" idx="12"/>
          </p:nvPr>
        </p:nvSpPr>
        <p:spPr/>
        <p:txBody>
          <a:bodyPr/>
          <a:lstStyle/>
          <a:p>
            <a:fld id="{4783DD95-25E1-47BC-8448-BBE9849F2628}"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9144000" cy="5143500"/>
          </a:xfrm>
        </p:spPr>
        <p:txBody>
          <a:bodyPr>
            <a:normAutofit/>
          </a:bodyPr>
          <a:lstStyle>
            <a:lvl1pPr marL="0" indent="0">
              <a:buNone/>
              <a:defRPr sz="1600"/>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lvl="0"/>
            <a:endParaRPr lang="tr-TR"/>
          </a:p>
        </p:txBody>
      </p:sp>
      <p:sp>
        <p:nvSpPr>
          <p:cNvPr id="4" name="Veri Yer Tutucusu 3"/>
          <p:cNvSpPr>
            <a:spLocks noGrp="1"/>
          </p:cNvSpPr>
          <p:nvPr>
            <p:ph type="dt" sz="half" idx="10"/>
          </p:nvPr>
        </p:nvSpPr>
        <p:spPr/>
        <p:txBody>
          <a:bodyPr/>
          <a:lstStyle/>
          <a:p>
            <a:fld id="{81D1C63D-097A-4FC3-A407-278BFC2EC5CD}" type="datetimeFigureOut">
              <a:rPr lang="tr-TR" smtClean="0"/>
              <a:t>13.05.2019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783DD95-25E1-47BC-8448-BBE9849F2628}"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Karşılaştırma">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1763688" y="1851670"/>
            <a:ext cx="1296988" cy="1511870"/>
          </a:xfrm>
        </p:spPr>
        <p:txBody>
          <a:bodyPr>
            <a:normAutofit/>
          </a:bodyPr>
          <a:lstStyle>
            <a:lvl1pPr marL="0" indent="0">
              <a:buNone/>
              <a:defRPr sz="1600"/>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416967" y="250825"/>
            <a:ext cx="8229600" cy="360040"/>
          </a:xfrm>
        </p:spPr>
        <p:txBody>
          <a:bodyPr>
            <a:noAutofit/>
          </a:bodyPr>
          <a:lstStyle>
            <a:lvl1pPr algn="l">
              <a:defRPr sz="1800" b="1">
                <a:solidFill>
                  <a:schemeClr val="accent1"/>
                </a:solidFill>
              </a:defRPr>
            </a:lvl1pPr>
          </a:lstStyle>
          <a:p>
            <a:endParaRPr lang="tr-TR"/>
          </a:p>
        </p:txBody>
      </p:sp>
      <p:sp>
        <p:nvSpPr>
          <p:cNvPr id="3" name="Veri Yer Tutucusu 2"/>
          <p:cNvSpPr>
            <a:spLocks noGrp="1"/>
          </p:cNvSpPr>
          <p:nvPr>
            <p:ph type="dt" sz="half" idx="10"/>
          </p:nvPr>
        </p:nvSpPr>
        <p:spPr/>
        <p:txBody>
          <a:bodyPr/>
          <a:lstStyle/>
          <a:p>
            <a:fld id="{81D1C63D-097A-4FC3-A407-278BFC2EC5CD}" type="datetimeFigureOut">
              <a:rPr lang="tr-TR" smtClean="0"/>
              <a:t>13.05.2019</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4783DD95-25E1-47BC-8448-BBE9849F2628}" type="slidenum">
              <a:rPr lang="tr-TR" smtClean="0"/>
              <a:t>‹#›</a:t>
            </a:fld>
            <a:endParaRPr lang="tr-TR"/>
          </a:p>
        </p:txBody>
      </p:sp>
      <p:sp>
        <p:nvSpPr>
          <p:cNvPr id="6" name="Rectangle 13"/>
          <p:cNvSpPr/>
          <p:nvPr userDrawn="1"/>
        </p:nvSpPr>
        <p:spPr>
          <a:xfrm rot="5400000">
            <a:off x="17748" y="249746"/>
            <a:ext cx="288031" cy="32352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81D1C63D-097A-4FC3-A407-278BFC2EC5CD}" type="datetimeFigureOut">
              <a:rPr lang="tr-TR" smtClean="0"/>
              <a:t>13.05.2019</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4783DD95-25E1-47BC-8448-BBE9849F2628}"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9144000" cy="5143500"/>
          </a:xfrm>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9144000" cy="51435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endParaRPr lang="tr-TR" dirty="0"/>
          </a:p>
        </p:txBody>
      </p:sp>
      <p:sp>
        <p:nvSpPr>
          <p:cNvPr id="3" name="Metin Yer Tutucusu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endParaRPr lang="tr-TR"/>
          </a:p>
        </p:txBody>
      </p:sp>
      <p:sp>
        <p:nvSpPr>
          <p:cNvPr id="4" name="Veri Yer Tutucusu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1D1C63D-097A-4FC3-A407-278BFC2EC5CD}" type="datetimeFigureOut">
              <a:rPr lang="tr-TR" smtClean="0"/>
              <a:t>13.05.2019</a:t>
            </a:fld>
            <a:endParaRPr lang="tr-TR"/>
          </a:p>
        </p:txBody>
      </p:sp>
      <p:sp>
        <p:nvSpPr>
          <p:cNvPr id="5" name="Altbilgi Yer Tutucusu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783DD95-25E1-47BC-8448-BBE9849F2628}"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ctr" defTabSz="914400" rtl="0" eaLnBrk="1" latinLnBrk="0" hangingPunct="1">
        <a:spcBef>
          <a:spcPct val="0"/>
        </a:spcBef>
        <a:buNone/>
        <a:defRPr sz="4400" kern="1200">
          <a:solidFill>
            <a:schemeClr val="tx1"/>
          </a:solidFill>
          <a:latin typeface="Open Sans" panose="020B060603050402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hyperlink" Target="https://ieeexplore.ieee.org/mediastore_new/IEEE/content/media/10206/8114524/8006282/taylo4-2737970-large.gif"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8.gif"/><Relationship Id="rId5" Type="http://schemas.openxmlformats.org/officeDocument/2006/relationships/hyperlink" Target="https://ieeexplore.ieee.org/mediastore_new/IEEE/content/media/10206/8114524/8006282/taylo5-2737970-large.gif" TargetMode="External"/><Relationship Id="rId4" Type="http://schemas.openxmlformats.org/officeDocument/2006/relationships/image" Target="../media/image7.gif"/></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占位符 5"/>
          <p:cNvPicPr>
            <a:picLocks noGrp="1" noChangeAspect="1"/>
          </p:cNvPicPr>
          <p:nvPr>
            <p:ph type="pic" sz="quarter" idx="10"/>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t="7514" b="7514"/>
          <a:stretch>
            <a:fillRect/>
          </a:stretch>
        </p:blipFill>
        <p:spPr>
          <a:xfrm>
            <a:off x="0" y="117231"/>
            <a:ext cx="9144000" cy="5143500"/>
          </a:xfrm>
        </p:spPr>
      </p:pic>
      <p:sp>
        <p:nvSpPr>
          <p:cNvPr id="7" name="椭圆 6"/>
          <p:cNvSpPr/>
          <p:nvPr/>
        </p:nvSpPr>
        <p:spPr>
          <a:xfrm>
            <a:off x="2015716" y="0"/>
            <a:ext cx="5112568" cy="5112568"/>
          </a:xfrm>
          <a:prstGeom prst="ellipse">
            <a:avLst/>
          </a:prstGeom>
          <a:solidFill>
            <a:schemeClr val="bg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itle 1"/>
          <p:cNvSpPr txBox="1"/>
          <p:nvPr/>
        </p:nvSpPr>
        <p:spPr>
          <a:xfrm>
            <a:off x="2195736" y="2078728"/>
            <a:ext cx="4752528" cy="1177245"/>
          </a:xfrm>
          <a:prstGeom prst="rect">
            <a:avLst/>
          </a:prstGeom>
        </p:spPr>
        <p:txBody>
          <a:bodyPr vert="horz" wrap="square" lIns="68580" tIns="34290" rIns="68580" bIns="3429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000" b="1" spc="-113" dirty="0">
                <a:solidFill>
                  <a:schemeClr val="bg1"/>
                </a:solidFill>
                <a:latin typeface="微软雅黑" panose="020B0503020204020204" pitchFamily="34" charset="-122"/>
                <a:ea typeface="微软雅黑" panose="020B0503020204020204" pitchFamily="34" charset="-122"/>
                <a:cs typeface="Open Sans" panose="020B0606030504020204" pitchFamily="34" charset="0"/>
              </a:rPr>
              <a:t>Robust Smartphone App Identification via</a:t>
            </a:r>
            <a:br>
              <a:rPr lang="en-US" altLang="zh-CN" sz="2000" b="1" spc="-113" dirty="0">
                <a:solidFill>
                  <a:schemeClr val="bg1"/>
                </a:solidFill>
                <a:latin typeface="微软雅黑" panose="020B0503020204020204" pitchFamily="34" charset="-122"/>
                <a:ea typeface="微软雅黑" panose="020B0503020204020204" pitchFamily="34" charset="-122"/>
                <a:cs typeface="Open Sans" panose="020B0606030504020204" pitchFamily="34" charset="0"/>
              </a:rPr>
            </a:br>
            <a:r>
              <a:rPr lang="en-US" altLang="zh-CN" sz="2000" b="1" spc="-113" dirty="0">
                <a:solidFill>
                  <a:schemeClr val="bg1"/>
                </a:solidFill>
                <a:latin typeface="微软雅黑" panose="020B0503020204020204" pitchFamily="34" charset="-122"/>
                <a:ea typeface="微软雅黑" panose="020B0503020204020204" pitchFamily="34" charset="-122"/>
                <a:cs typeface="Open Sans" panose="020B0606030504020204" pitchFamily="34" charset="0"/>
              </a:rPr>
              <a:t>Encrypted Network Traffic Analysis</a:t>
            </a:r>
          </a:p>
          <a:p>
            <a:pPr algn="ctr"/>
            <a:r>
              <a:rPr lang="en-US" altLang="zh-CN" sz="2000" b="1" spc="-113" dirty="0">
                <a:solidFill>
                  <a:schemeClr val="bg1"/>
                </a:solidFill>
                <a:latin typeface="微软雅黑" panose="020B0503020204020204" pitchFamily="34" charset="-122"/>
                <a:ea typeface="微软雅黑" panose="020B0503020204020204" pitchFamily="34" charset="-122"/>
                <a:cs typeface="Open Sans" panose="020B0606030504020204" pitchFamily="34" charset="0"/>
              </a:rPr>
              <a:t>Append code analysis</a:t>
            </a:r>
            <a:endParaRPr lang="zh-CN" altLang="en-US" sz="2000" b="1" spc="-113" dirty="0">
              <a:solidFill>
                <a:schemeClr val="bg1"/>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43" name="Subtitle 2"/>
          <p:cNvSpPr txBox="1"/>
          <p:nvPr/>
        </p:nvSpPr>
        <p:spPr>
          <a:xfrm>
            <a:off x="2195736" y="3174915"/>
            <a:ext cx="4752528" cy="345440"/>
          </a:xfrm>
          <a:prstGeom prst="rect">
            <a:avLst/>
          </a:prstGeom>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US" sz="1800" dirty="0">
                <a:solidFill>
                  <a:schemeClr val="bg1"/>
                </a:solidFill>
                <a:latin typeface="微软雅黑" panose="020B0503020204020204" pitchFamily="34" charset="-122"/>
                <a:ea typeface="微软雅黑" panose="020B0503020204020204" pitchFamily="34" charset="-122"/>
              </a:rPr>
              <a:t>L</a:t>
            </a:r>
            <a:r>
              <a:rPr lang="en-US" altLang="zh-CN" sz="1800" dirty="0">
                <a:solidFill>
                  <a:schemeClr val="bg1"/>
                </a:solidFill>
                <a:latin typeface="微软雅黑" panose="020B0503020204020204" pitchFamily="34" charset="-122"/>
                <a:ea typeface="微软雅黑" panose="020B0503020204020204" pitchFamily="34" charset="-122"/>
              </a:rPr>
              <a:t>uoyu Mei</a:t>
            </a:r>
            <a:endParaRPr lang="en-US" sz="1800" dirty="0">
              <a:solidFill>
                <a:schemeClr val="bg1"/>
              </a:solidFill>
              <a:latin typeface="微软雅黑" panose="020B0503020204020204" pitchFamily="34" charset="-122"/>
              <a:ea typeface="微软雅黑" panose="020B0503020204020204" pitchFamily="34" charset="-122"/>
            </a:endParaRPr>
          </a:p>
        </p:txBody>
      </p:sp>
      <p:sp>
        <p:nvSpPr>
          <p:cNvPr id="58" name="Rectangle 57"/>
          <p:cNvSpPr/>
          <p:nvPr/>
        </p:nvSpPr>
        <p:spPr>
          <a:xfrm>
            <a:off x="3526503" y="4515966"/>
            <a:ext cx="2188836" cy="32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PRESENTED BY :  </a:t>
            </a:r>
            <a:r>
              <a:rPr lang="en-US" altLang="zh-CN"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POWERPOINT</a:t>
            </a:r>
            <a:endPar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7"/>
          <p:cNvSpPr>
            <a:spLocks noEditPoints="1"/>
          </p:cNvSpPr>
          <p:nvPr/>
        </p:nvSpPr>
        <p:spPr bwMode="auto">
          <a:xfrm>
            <a:off x="4355976" y="4083918"/>
            <a:ext cx="432048" cy="435067"/>
          </a:xfrm>
          <a:custGeom>
            <a:avLst/>
            <a:gdLst>
              <a:gd name="T0" fmla="*/ 3608 w 17031"/>
              <a:gd name="T1" fmla="*/ 3558 h 17150"/>
              <a:gd name="T2" fmla="*/ 4676 w 17031"/>
              <a:gd name="T3" fmla="*/ 2720 h 17150"/>
              <a:gd name="T4" fmla="*/ 3678 w 17031"/>
              <a:gd name="T5" fmla="*/ 1525 h 17150"/>
              <a:gd name="T6" fmla="*/ 15094 w 17031"/>
              <a:gd name="T7" fmla="*/ 6142 h 17150"/>
              <a:gd name="T8" fmla="*/ 57 w 17031"/>
              <a:gd name="T9" fmla="*/ 9331 h 17150"/>
              <a:gd name="T10" fmla="*/ 701 w 17031"/>
              <a:gd name="T11" fmla="*/ 9870 h 17150"/>
              <a:gd name="T12" fmla="*/ 1332 w 17031"/>
              <a:gd name="T13" fmla="*/ 10452 h 17150"/>
              <a:gd name="T14" fmla="*/ 1867 w 17031"/>
              <a:gd name="T15" fmla="*/ 9849 h 17150"/>
              <a:gd name="T16" fmla="*/ 1428 w 17031"/>
              <a:gd name="T17" fmla="*/ 10058 h 17150"/>
              <a:gd name="T18" fmla="*/ 1052 w 17031"/>
              <a:gd name="T19" fmla="*/ 9981 h 17150"/>
              <a:gd name="T20" fmla="*/ 844 w 17031"/>
              <a:gd name="T21" fmla="*/ 12171 h 17150"/>
              <a:gd name="T22" fmla="*/ 1490 w 17031"/>
              <a:gd name="T23" fmla="*/ 13004 h 17150"/>
              <a:gd name="T24" fmla="*/ 2688 w 17031"/>
              <a:gd name="T25" fmla="*/ 12186 h 17150"/>
              <a:gd name="T26" fmla="*/ 2073 w 17031"/>
              <a:gd name="T27" fmla="*/ 11324 h 17150"/>
              <a:gd name="T28" fmla="*/ 1393 w 17031"/>
              <a:gd name="T29" fmla="*/ 12634 h 17150"/>
              <a:gd name="T30" fmla="*/ 1179 w 17031"/>
              <a:gd name="T31" fmla="*/ 12128 h 17150"/>
              <a:gd name="T32" fmla="*/ 2111 w 17031"/>
              <a:gd name="T33" fmla="*/ 11680 h 17150"/>
              <a:gd name="T34" fmla="*/ 2361 w 17031"/>
              <a:gd name="T35" fmla="*/ 12183 h 17150"/>
              <a:gd name="T36" fmla="*/ 4170 w 17031"/>
              <a:gd name="T37" fmla="*/ 13858 h 17150"/>
              <a:gd name="T38" fmla="*/ 3489 w 17031"/>
              <a:gd name="T39" fmla="*/ 13180 h 17150"/>
              <a:gd name="T40" fmla="*/ 2589 w 17031"/>
              <a:gd name="T41" fmla="*/ 14703 h 17150"/>
              <a:gd name="T42" fmla="*/ 3373 w 17031"/>
              <a:gd name="T43" fmla="*/ 15401 h 17150"/>
              <a:gd name="T44" fmla="*/ 5479 w 17031"/>
              <a:gd name="T45" fmla="*/ 14741 h 17150"/>
              <a:gd name="T46" fmla="*/ 6089 w 17031"/>
              <a:gd name="T47" fmla="*/ 16467 h 17150"/>
              <a:gd name="T48" fmla="*/ 6197 w 17031"/>
              <a:gd name="T49" fmla="*/ 15710 h 17150"/>
              <a:gd name="T50" fmla="*/ 5564 w 17031"/>
              <a:gd name="T51" fmla="*/ 14704 h 17150"/>
              <a:gd name="T52" fmla="*/ 7655 w 17031"/>
              <a:gd name="T53" fmla="*/ 17063 h 17150"/>
              <a:gd name="T54" fmla="*/ 8334 w 17031"/>
              <a:gd name="T55" fmla="*/ 17096 h 17150"/>
              <a:gd name="T56" fmla="*/ 8434 w 17031"/>
              <a:gd name="T57" fmla="*/ 16487 h 17150"/>
              <a:gd name="T58" fmla="*/ 8756 w 17031"/>
              <a:gd name="T59" fmla="*/ 16022 h 17150"/>
              <a:gd name="T60" fmla="*/ 8334 w 17031"/>
              <a:gd name="T61" fmla="*/ 15374 h 17150"/>
              <a:gd name="T62" fmla="*/ 8321 w 17031"/>
              <a:gd name="T63" fmla="*/ 15707 h 17150"/>
              <a:gd name="T64" fmla="*/ 8338 w 17031"/>
              <a:gd name="T65" fmla="*/ 16098 h 17150"/>
              <a:gd name="T66" fmla="*/ 10376 w 17031"/>
              <a:gd name="T67" fmla="*/ 16911 h 17150"/>
              <a:gd name="T68" fmla="*/ 11119 w 17031"/>
              <a:gd name="T69" fmla="*/ 15847 h 17150"/>
              <a:gd name="T70" fmla="*/ 10714 w 17031"/>
              <a:gd name="T71" fmla="*/ 15108 h 17150"/>
              <a:gd name="T72" fmla="*/ 10669 w 17031"/>
              <a:gd name="T73" fmla="*/ 15461 h 17150"/>
              <a:gd name="T74" fmla="*/ 10724 w 17031"/>
              <a:gd name="T75" fmla="*/ 15857 h 17150"/>
              <a:gd name="T76" fmla="*/ 12628 w 17031"/>
              <a:gd name="T77" fmla="*/ 15932 h 17150"/>
              <a:gd name="T78" fmla="*/ 13543 w 17031"/>
              <a:gd name="T79" fmla="*/ 15385 h 17150"/>
              <a:gd name="T80" fmla="*/ 12801 w 17031"/>
              <a:gd name="T81" fmla="*/ 14127 h 17150"/>
              <a:gd name="T82" fmla="*/ 11879 w 17031"/>
              <a:gd name="T83" fmla="*/ 14611 h 17150"/>
              <a:gd name="T84" fmla="*/ 13232 w 17031"/>
              <a:gd name="T85" fmla="*/ 15229 h 17150"/>
              <a:gd name="T86" fmla="*/ 12852 w 17031"/>
              <a:gd name="T87" fmla="*/ 15614 h 17150"/>
              <a:gd name="T88" fmla="*/ 12173 w 17031"/>
              <a:gd name="T89" fmla="*/ 14857 h 17150"/>
              <a:gd name="T90" fmla="*/ 12532 w 17031"/>
              <a:gd name="T91" fmla="*/ 14440 h 17150"/>
              <a:gd name="T92" fmla="*/ 14805 w 17031"/>
              <a:gd name="T93" fmla="*/ 14386 h 17150"/>
              <a:gd name="T94" fmla="*/ 13545 w 17031"/>
              <a:gd name="T95" fmla="*/ 13183 h 17150"/>
              <a:gd name="T96" fmla="*/ 14497 w 17031"/>
              <a:gd name="T97" fmla="*/ 11921 h 17150"/>
              <a:gd name="T98" fmla="*/ 16019 w 17031"/>
              <a:gd name="T99" fmla="*/ 12762 h 17150"/>
              <a:gd name="T100" fmla="*/ 16509 w 17031"/>
              <a:gd name="T101" fmla="*/ 11727 h 17150"/>
              <a:gd name="T102" fmla="*/ 15459 w 17031"/>
              <a:gd name="T103" fmla="*/ 10292 h 17150"/>
              <a:gd name="T104" fmla="*/ 17025 w 17031"/>
              <a:gd name="T105" fmla="*/ 9631 h 17150"/>
              <a:gd name="T106" fmla="*/ 15352 w 17031"/>
              <a:gd name="T107" fmla="*/ 8963 h 17150"/>
              <a:gd name="T108" fmla="*/ 5904 w 17031"/>
              <a:gd name="T109" fmla="*/ 463 h 17150"/>
              <a:gd name="T110" fmla="*/ 7978 w 17031"/>
              <a:gd name="T111" fmla="*/ 19 h 17150"/>
              <a:gd name="T112" fmla="*/ 7917 w 17031"/>
              <a:gd name="T113" fmla="*/ 1805 h 17150"/>
              <a:gd name="T114" fmla="*/ 9246 w 17031"/>
              <a:gd name="T115" fmla="*/ 1545 h 17150"/>
              <a:gd name="T116" fmla="*/ 12285 w 17031"/>
              <a:gd name="T117" fmla="*/ 885 h 17150"/>
              <a:gd name="T118" fmla="*/ 10629 w 17031"/>
              <a:gd name="T119" fmla="*/ 2127 h 17150"/>
              <a:gd name="T120" fmla="*/ 11813 w 17031"/>
              <a:gd name="T121" fmla="*/ 2623 h 17150"/>
              <a:gd name="T122" fmla="*/ 13230 w 17031"/>
              <a:gd name="T123" fmla="*/ 3647 h 17150"/>
              <a:gd name="T124" fmla="*/ 14688 w 17031"/>
              <a:gd name="T125" fmla="*/ 2622 h 17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031" h="17150">
                <a:moveTo>
                  <a:pt x="2706" y="2285"/>
                </a:moveTo>
                <a:lnTo>
                  <a:pt x="2690" y="2299"/>
                </a:lnTo>
                <a:lnTo>
                  <a:pt x="2679" y="2311"/>
                </a:lnTo>
                <a:lnTo>
                  <a:pt x="2674" y="2316"/>
                </a:lnTo>
                <a:lnTo>
                  <a:pt x="2671" y="2322"/>
                </a:lnTo>
                <a:lnTo>
                  <a:pt x="2669" y="2326"/>
                </a:lnTo>
                <a:lnTo>
                  <a:pt x="2668" y="2331"/>
                </a:lnTo>
                <a:lnTo>
                  <a:pt x="2668" y="2336"/>
                </a:lnTo>
                <a:lnTo>
                  <a:pt x="2669" y="2341"/>
                </a:lnTo>
                <a:lnTo>
                  <a:pt x="2670" y="2347"/>
                </a:lnTo>
                <a:lnTo>
                  <a:pt x="2673" y="2354"/>
                </a:lnTo>
                <a:lnTo>
                  <a:pt x="2682" y="2368"/>
                </a:lnTo>
                <a:lnTo>
                  <a:pt x="2695" y="2385"/>
                </a:lnTo>
                <a:lnTo>
                  <a:pt x="2805" y="2526"/>
                </a:lnTo>
                <a:lnTo>
                  <a:pt x="2819" y="2541"/>
                </a:lnTo>
                <a:lnTo>
                  <a:pt x="2830" y="2553"/>
                </a:lnTo>
                <a:lnTo>
                  <a:pt x="2835" y="2557"/>
                </a:lnTo>
                <a:lnTo>
                  <a:pt x="2840" y="2561"/>
                </a:lnTo>
                <a:lnTo>
                  <a:pt x="2845" y="2563"/>
                </a:lnTo>
                <a:lnTo>
                  <a:pt x="2849" y="2563"/>
                </a:lnTo>
                <a:lnTo>
                  <a:pt x="2854" y="2563"/>
                </a:lnTo>
                <a:lnTo>
                  <a:pt x="2860" y="2562"/>
                </a:lnTo>
                <a:lnTo>
                  <a:pt x="2865" y="2561"/>
                </a:lnTo>
                <a:lnTo>
                  <a:pt x="2872" y="2557"/>
                </a:lnTo>
                <a:lnTo>
                  <a:pt x="2885" y="2549"/>
                </a:lnTo>
                <a:lnTo>
                  <a:pt x="2903" y="2536"/>
                </a:lnTo>
                <a:lnTo>
                  <a:pt x="3552" y="2026"/>
                </a:lnTo>
                <a:lnTo>
                  <a:pt x="3598" y="3511"/>
                </a:lnTo>
                <a:lnTo>
                  <a:pt x="3599" y="3523"/>
                </a:lnTo>
                <a:lnTo>
                  <a:pt x="3601" y="3535"/>
                </a:lnTo>
                <a:lnTo>
                  <a:pt x="3604" y="3547"/>
                </a:lnTo>
                <a:lnTo>
                  <a:pt x="3608" y="3558"/>
                </a:lnTo>
                <a:lnTo>
                  <a:pt x="3612" y="3568"/>
                </a:lnTo>
                <a:lnTo>
                  <a:pt x="3618" y="3578"/>
                </a:lnTo>
                <a:lnTo>
                  <a:pt x="3623" y="3588"/>
                </a:lnTo>
                <a:lnTo>
                  <a:pt x="3630" y="3597"/>
                </a:lnTo>
                <a:lnTo>
                  <a:pt x="3727" y="3719"/>
                </a:lnTo>
                <a:lnTo>
                  <a:pt x="3740" y="3735"/>
                </a:lnTo>
                <a:lnTo>
                  <a:pt x="3752" y="3747"/>
                </a:lnTo>
                <a:lnTo>
                  <a:pt x="3757" y="3752"/>
                </a:lnTo>
                <a:lnTo>
                  <a:pt x="3762" y="3755"/>
                </a:lnTo>
                <a:lnTo>
                  <a:pt x="3768" y="3757"/>
                </a:lnTo>
                <a:lnTo>
                  <a:pt x="3772" y="3758"/>
                </a:lnTo>
                <a:lnTo>
                  <a:pt x="3777" y="3758"/>
                </a:lnTo>
                <a:lnTo>
                  <a:pt x="3783" y="3757"/>
                </a:lnTo>
                <a:lnTo>
                  <a:pt x="3788" y="3755"/>
                </a:lnTo>
                <a:lnTo>
                  <a:pt x="3794" y="3753"/>
                </a:lnTo>
                <a:lnTo>
                  <a:pt x="3808" y="3744"/>
                </a:lnTo>
                <a:lnTo>
                  <a:pt x="3826" y="3731"/>
                </a:lnTo>
                <a:lnTo>
                  <a:pt x="4787" y="2976"/>
                </a:lnTo>
                <a:lnTo>
                  <a:pt x="4803" y="2963"/>
                </a:lnTo>
                <a:lnTo>
                  <a:pt x="4815" y="2951"/>
                </a:lnTo>
                <a:lnTo>
                  <a:pt x="4819" y="2946"/>
                </a:lnTo>
                <a:lnTo>
                  <a:pt x="4822" y="2940"/>
                </a:lnTo>
                <a:lnTo>
                  <a:pt x="4825" y="2935"/>
                </a:lnTo>
                <a:lnTo>
                  <a:pt x="4826" y="2931"/>
                </a:lnTo>
                <a:lnTo>
                  <a:pt x="4826" y="2925"/>
                </a:lnTo>
                <a:lnTo>
                  <a:pt x="4825" y="2920"/>
                </a:lnTo>
                <a:lnTo>
                  <a:pt x="4822" y="2914"/>
                </a:lnTo>
                <a:lnTo>
                  <a:pt x="4820" y="2908"/>
                </a:lnTo>
                <a:lnTo>
                  <a:pt x="4812" y="2894"/>
                </a:lnTo>
                <a:lnTo>
                  <a:pt x="4799" y="2877"/>
                </a:lnTo>
                <a:lnTo>
                  <a:pt x="4687" y="2735"/>
                </a:lnTo>
                <a:lnTo>
                  <a:pt x="4676" y="2720"/>
                </a:lnTo>
                <a:lnTo>
                  <a:pt x="4664" y="2710"/>
                </a:lnTo>
                <a:lnTo>
                  <a:pt x="4657" y="2706"/>
                </a:lnTo>
                <a:lnTo>
                  <a:pt x="4652" y="2703"/>
                </a:lnTo>
                <a:lnTo>
                  <a:pt x="4647" y="2701"/>
                </a:lnTo>
                <a:lnTo>
                  <a:pt x="4641" y="2700"/>
                </a:lnTo>
                <a:lnTo>
                  <a:pt x="4636" y="2700"/>
                </a:lnTo>
                <a:lnTo>
                  <a:pt x="4630" y="2700"/>
                </a:lnTo>
                <a:lnTo>
                  <a:pt x="4625" y="2702"/>
                </a:lnTo>
                <a:lnTo>
                  <a:pt x="4619" y="2704"/>
                </a:lnTo>
                <a:lnTo>
                  <a:pt x="4604" y="2712"/>
                </a:lnTo>
                <a:lnTo>
                  <a:pt x="4589" y="2724"/>
                </a:lnTo>
                <a:lnTo>
                  <a:pt x="3919" y="3250"/>
                </a:lnTo>
                <a:lnTo>
                  <a:pt x="3872" y="1769"/>
                </a:lnTo>
                <a:lnTo>
                  <a:pt x="3871" y="1756"/>
                </a:lnTo>
                <a:lnTo>
                  <a:pt x="3869" y="1743"/>
                </a:lnTo>
                <a:lnTo>
                  <a:pt x="3866" y="1731"/>
                </a:lnTo>
                <a:lnTo>
                  <a:pt x="3863" y="1720"/>
                </a:lnTo>
                <a:lnTo>
                  <a:pt x="3859" y="1710"/>
                </a:lnTo>
                <a:lnTo>
                  <a:pt x="3854" y="1700"/>
                </a:lnTo>
                <a:lnTo>
                  <a:pt x="3848" y="1690"/>
                </a:lnTo>
                <a:lnTo>
                  <a:pt x="3842" y="1681"/>
                </a:lnTo>
                <a:lnTo>
                  <a:pt x="3745" y="1559"/>
                </a:lnTo>
                <a:lnTo>
                  <a:pt x="3732" y="1542"/>
                </a:lnTo>
                <a:lnTo>
                  <a:pt x="3720" y="1531"/>
                </a:lnTo>
                <a:lnTo>
                  <a:pt x="3715" y="1526"/>
                </a:lnTo>
                <a:lnTo>
                  <a:pt x="3710" y="1523"/>
                </a:lnTo>
                <a:lnTo>
                  <a:pt x="3704" y="1521"/>
                </a:lnTo>
                <a:lnTo>
                  <a:pt x="3700" y="1520"/>
                </a:lnTo>
                <a:lnTo>
                  <a:pt x="3695" y="1520"/>
                </a:lnTo>
                <a:lnTo>
                  <a:pt x="3689" y="1521"/>
                </a:lnTo>
                <a:lnTo>
                  <a:pt x="3684" y="1523"/>
                </a:lnTo>
                <a:lnTo>
                  <a:pt x="3678" y="1525"/>
                </a:lnTo>
                <a:lnTo>
                  <a:pt x="3664" y="1534"/>
                </a:lnTo>
                <a:lnTo>
                  <a:pt x="3647" y="1547"/>
                </a:lnTo>
                <a:lnTo>
                  <a:pt x="2706" y="2285"/>
                </a:lnTo>
                <a:close/>
                <a:moveTo>
                  <a:pt x="12468" y="10390"/>
                </a:moveTo>
                <a:lnTo>
                  <a:pt x="8304" y="12794"/>
                </a:lnTo>
                <a:lnTo>
                  <a:pt x="5659" y="11266"/>
                </a:lnTo>
                <a:lnTo>
                  <a:pt x="9311" y="7102"/>
                </a:lnTo>
                <a:lnTo>
                  <a:pt x="7279" y="8275"/>
                </a:lnTo>
                <a:lnTo>
                  <a:pt x="4634" y="6747"/>
                </a:lnTo>
                <a:lnTo>
                  <a:pt x="8802" y="4340"/>
                </a:lnTo>
                <a:lnTo>
                  <a:pt x="11448" y="5867"/>
                </a:lnTo>
                <a:lnTo>
                  <a:pt x="7811" y="10024"/>
                </a:lnTo>
                <a:lnTo>
                  <a:pt x="9824" y="8861"/>
                </a:lnTo>
                <a:lnTo>
                  <a:pt x="12468" y="10390"/>
                </a:lnTo>
                <a:close/>
                <a:moveTo>
                  <a:pt x="8802" y="5222"/>
                </a:moveTo>
                <a:lnTo>
                  <a:pt x="6162" y="6747"/>
                </a:lnTo>
                <a:lnTo>
                  <a:pt x="7280" y="7393"/>
                </a:lnTo>
                <a:lnTo>
                  <a:pt x="9920" y="5867"/>
                </a:lnTo>
                <a:lnTo>
                  <a:pt x="8802" y="5222"/>
                </a:lnTo>
                <a:close/>
                <a:moveTo>
                  <a:pt x="9824" y="9744"/>
                </a:moveTo>
                <a:lnTo>
                  <a:pt x="7187" y="11266"/>
                </a:lnTo>
                <a:lnTo>
                  <a:pt x="8304" y="11912"/>
                </a:lnTo>
                <a:lnTo>
                  <a:pt x="10941" y="10390"/>
                </a:lnTo>
                <a:lnTo>
                  <a:pt x="9824" y="9744"/>
                </a:lnTo>
                <a:close/>
                <a:moveTo>
                  <a:pt x="15942" y="5631"/>
                </a:moveTo>
                <a:lnTo>
                  <a:pt x="16014" y="5896"/>
                </a:lnTo>
                <a:lnTo>
                  <a:pt x="16085" y="6161"/>
                </a:lnTo>
                <a:lnTo>
                  <a:pt x="15891" y="6355"/>
                </a:lnTo>
                <a:lnTo>
                  <a:pt x="15695" y="6550"/>
                </a:lnTo>
                <a:lnTo>
                  <a:pt x="15431" y="6478"/>
                </a:lnTo>
                <a:lnTo>
                  <a:pt x="15165" y="6408"/>
                </a:lnTo>
                <a:lnTo>
                  <a:pt x="15094" y="6142"/>
                </a:lnTo>
                <a:lnTo>
                  <a:pt x="15023" y="5877"/>
                </a:lnTo>
                <a:lnTo>
                  <a:pt x="15217" y="5683"/>
                </a:lnTo>
                <a:lnTo>
                  <a:pt x="15411" y="5488"/>
                </a:lnTo>
                <a:lnTo>
                  <a:pt x="15677" y="5560"/>
                </a:lnTo>
                <a:lnTo>
                  <a:pt x="15942" y="5631"/>
                </a:lnTo>
                <a:close/>
                <a:moveTo>
                  <a:pt x="972" y="5631"/>
                </a:moveTo>
                <a:lnTo>
                  <a:pt x="1238" y="5560"/>
                </a:lnTo>
                <a:lnTo>
                  <a:pt x="1503" y="5488"/>
                </a:lnTo>
                <a:lnTo>
                  <a:pt x="1697" y="5683"/>
                </a:lnTo>
                <a:lnTo>
                  <a:pt x="1891" y="5877"/>
                </a:lnTo>
                <a:lnTo>
                  <a:pt x="1820" y="6142"/>
                </a:lnTo>
                <a:lnTo>
                  <a:pt x="1749" y="6408"/>
                </a:lnTo>
                <a:lnTo>
                  <a:pt x="1483" y="6478"/>
                </a:lnTo>
                <a:lnTo>
                  <a:pt x="1219" y="6550"/>
                </a:lnTo>
                <a:lnTo>
                  <a:pt x="1025" y="6355"/>
                </a:lnTo>
                <a:lnTo>
                  <a:pt x="830" y="6161"/>
                </a:lnTo>
                <a:lnTo>
                  <a:pt x="901" y="5896"/>
                </a:lnTo>
                <a:lnTo>
                  <a:pt x="972" y="5631"/>
                </a:lnTo>
                <a:close/>
                <a:moveTo>
                  <a:pt x="1721" y="9072"/>
                </a:moveTo>
                <a:lnTo>
                  <a:pt x="1717" y="9053"/>
                </a:lnTo>
                <a:lnTo>
                  <a:pt x="1712" y="9038"/>
                </a:lnTo>
                <a:lnTo>
                  <a:pt x="1709" y="9033"/>
                </a:lnTo>
                <a:lnTo>
                  <a:pt x="1706" y="9027"/>
                </a:lnTo>
                <a:lnTo>
                  <a:pt x="1703" y="9024"/>
                </a:lnTo>
                <a:lnTo>
                  <a:pt x="1700" y="9021"/>
                </a:lnTo>
                <a:lnTo>
                  <a:pt x="1696" y="9019"/>
                </a:lnTo>
                <a:lnTo>
                  <a:pt x="1690" y="9018"/>
                </a:lnTo>
                <a:lnTo>
                  <a:pt x="1685" y="9017"/>
                </a:lnTo>
                <a:lnTo>
                  <a:pt x="1679" y="9017"/>
                </a:lnTo>
                <a:lnTo>
                  <a:pt x="1664" y="9018"/>
                </a:lnTo>
                <a:lnTo>
                  <a:pt x="1643" y="9021"/>
                </a:lnTo>
                <a:lnTo>
                  <a:pt x="57" y="9331"/>
                </a:lnTo>
                <a:lnTo>
                  <a:pt x="38" y="9335"/>
                </a:lnTo>
                <a:lnTo>
                  <a:pt x="23" y="9340"/>
                </a:lnTo>
                <a:lnTo>
                  <a:pt x="16" y="9342"/>
                </a:lnTo>
                <a:lnTo>
                  <a:pt x="12" y="9346"/>
                </a:lnTo>
                <a:lnTo>
                  <a:pt x="8" y="9349"/>
                </a:lnTo>
                <a:lnTo>
                  <a:pt x="4" y="9352"/>
                </a:lnTo>
                <a:lnTo>
                  <a:pt x="2" y="9356"/>
                </a:lnTo>
                <a:lnTo>
                  <a:pt x="1" y="9361"/>
                </a:lnTo>
                <a:lnTo>
                  <a:pt x="0" y="9366"/>
                </a:lnTo>
                <a:lnTo>
                  <a:pt x="0" y="9372"/>
                </a:lnTo>
                <a:lnTo>
                  <a:pt x="1" y="9389"/>
                </a:lnTo>
                <a:lnTo>
                  <a:pt x="4" y="9408"/>
                </a:lnTo>
                <a:lnTo>
                  <a:pt x="44" y="9613"/>
                </a:lnTo>
                <a:lnTo>
                  <a:pt x="48" y="9632"/>
                </a:lnTo>
                <a:lnTo>
                  <a:pt x="54" y="9647"/>
                </a:lnTo>
                <a:lnTo>
                  <a:pt x="56" y="9653"/>
                </a:lnTo>
                <a:lnTo>
                  <a:pt x="59" y="9658"/>
                </a:lnTo>
                <a:lnTo>
                  <a:pt x="62" y="9662"/>
                </a:lnTo>
                <a:lnTo>
                  <a:pt x="65" y="9664"/>
                </a:lnTo>
                <a:lnTo>
                  <a:pt x="70" y="9666"/>
                </a:lnTo>
                <a:lnTo>
                  <a:pt x="74" y="9668"/>
                </a:lnTo>
                <a:lnTo>
                  <a:pt x="80" y="9668"/>
                </a:lnTo>
                <a:lnTo>
                  <a:pt x="87" y="9669"/>
                </a:lnTo>
                <a:lnTo>
                  <a:pt x="102" y="9668"/>
                </a:lnTo>
                <a:lnTo>
                  <a:pt x="121" y="9665"/>
                </a:lnTo>
                <a:lnTo>
                  <a:pt x="641" y="9563"/>
                </a:lnTo>
                <a:lnTo>
                  <a:pt x="651" y="9615"/>
                </a:lnTo>
                <a:lnTo>
                  <a:pt x="661" y="9665"/>
                </a:lnTo>
                <a:lnTo>
                  <a:pt x="671" y="9717"/>
                </a:lnTo>
                <a:lnTo>
                  <a:pt x="681" y="9767"/>
                </a:lnTo>
                <a:lnTo>
                  <a:pt x="691" y="9818"/>
                </a:lnTo>
                <a:lnTo>
                  <a:pt x="701" y="9870"/>
                </a:lnTo>
                <a:lnTo>
                  <a:pt x="711" y="9920"/>
                </a:lnTo>
                <a:lnTo>
                  <a:pt x="720" y="9972"/>
                </a:lnTo>
                <a:lnTo>
                  <a:pt x="728" y="10005"/>
                </a:lnTo>
                <a:lnTo>
                  <a:pt x="736" y="10037"/>
                </a:lnTo>
                <a:lnTo>
                  <a:pt x="745" y="10069"/>
                </a:lnTo>
                <a:lnTo>
                  <a:pt x="756" y="10099"/>
                </a:lnTo>
                <a:lnTo>
                  <a:pt x="766" y="10128"/>
                </a:lnTo>
                <a:lnTo>
                  <a:pt x="779" y="10156"/>
                </a:lnTo>
                <a:lnTo>
                  <a:pt x="792" y="10183"/>
                </a:lnTo>
                <a:lnTo>
                  <a:pt x="807" y="10209"/>
                </a:lnTo>
                <a:lnTo>
                  <a:pt x="822" y="10232"/>
                </a:lnTo>
                <a:lnTo>
                  <a:pt x="838" y="10256"/>
                </a:lnTo>
                <a:lnTo>
                  <a:pt x="855" y="10277"/>
                </a:lnTo>
                <a:lnTo>
                  <a:pt x="874" y="10299"/>
                </a:lnTo>
                <a:lnTo>
                  <a:pt x="892" y="10318"/>
                </a:lnTo>
                <a:lnTo>
                  <a:pt x="911" y="10336"/>
                </a:lnTo>
                <a:lnTo>
                  <a:pt x="933" y="10353"/>
                </a:lnTo>
                <a:lnTo>
                  <a:pt x="954" y="10368"/>
                </a:lnTo>
                <a:lnTo>
                  <a:pt x="975" y="10383"/>
                </a:lnTo>
                <a:lnTo>
                  <a:pt x="999" y="10396"/>
                </a:lnTo>
                <a:lnTo>
                  <a:pt x="1023" y="10408"/>
                </a:lnTo>
                <a:lnTo>
                  <a:pt x="1047" y="10419"/>
                </a:lnTo>
                <a:lnTo>
                  <a:pt x="1072" y="10428"/>
                </a:lnTo>
                <a:lnTo>
                  <a:pt x="1099" y="10436"/>
                </a:lnTo>
                <a:lnTo>
                  <a:pt x="1125" y="10442"/>
                </a:lnTo>
                <a:lnTo>
                  <a:pt x="1152" y="10448"/>
                </a:lnTo>
                <a:lnTo>
                  <a:pt x="1181" y="10452"/>
                </a:lnTo>
                <a:lnTo>
                  <a:pt x="1210" y="10455"/>
                </a:lnTo>
                <a:lnTo>
                  <a:pt x="1239" y="10456"/>
                </a:lnTo>
                <a:lnTo>
                  <a:pt x="1270" y="10456"/>
                </a:lnTo>
                <a:lnTo>
                  <a:pt x="1301" y="10454"/>
                </a:lnTo>
                <a:lnTo>
                  <a:pt x="1332" y="10452"/>
                </a:lnTo>
                <a:lnTo>
                  <a:pt x="1364" y="10448"/>
                </a:lnTo>
                <a:lnTo>
                  <a:pt x="1398" y="10441"/>
                </a:lnTo>
                <a:lnTo>
                  <a:pt x="1399" y="10441"/>
                </a:lnTo>
                <a:lnTo>
                  <a:pt x="1432" y="10435"/>
                </a:lnTo>
                <a:lnTo>
                  <a:pt x="1463" y="10426"/>
                </a:lnTo>
                <a:lnTo>
                  <a:pt x="1494" y="10416"/>
                </a:lnTo>
                <a:lnTo>
                  <a:pt x="1523" y="10407"/>
                </a:lnTo>
                <a:lnTo>
                  <a:pt x="1551" y="10395"/>
                </a:lnTo>
                <a:lnTo>
                  <a:pt x="1579" y="10383"/>
                </a:lnTo>
                <a:lnTo>
                  <a:pt x="1605" y="10369"/>
                </a:lnTo>
                <a:lnTo>
                  <a:pt x="1629" y="10355"/>
                </a:lnTo>
                <a:lnTo>
                  <a:pt x="1653" y="10339"/>
                </a:lnTo>
                <a:lnTo>
                  <a:pt x="1675" y="10323"/>
                </a:lnTo>
                <a:lnTo>
                  <a:pt x="1697" y="10306"/>
                </a:lnTo>
                <a:lnTo>
                  <a:pt x="1717" y="10288"/>
                </a:lnTo>
                <a:lnTo>
                  <a:pt x="1735" y="10269"/>
                </a:lnTo>
                <a:lnTo>
                  <a:pt x="1754" y="10248"/>
                </a:lnTo>
                <a:lnTo>
                  <a:pt x="1770" y="10228"/>
                </a:lnTo>
                <a:lnTo>
                  <a:pt x="1785" y="10206"/>
                </a:lnTo>
                <a:lnTo>
                  <a:pt x="1800" y="10183"/>
                </a:lnTo>
                <a:lnTo>
                  <a:pt x="1813" y="10159"/>
                </a:lnTo>
                <a:lnTo>
                  <a:pt x="1823" y="10136"/>
                </a:lnTo>
                <a:lnTo>
                  <a:pt x="1834" y="10110"/>
                </a:lnTo>
                <a:lnTo>
                  <a:pt x="1843" y="10084"/>
                </a:lnTo>
                <a:lnTo>
                  <a:pt x="1850" y="10057"/>
                </a:lnTo>
                <a:lnTo>
                  <a:pt x="1856" y="10030"/>
                </a:lnTo>
                <a:lnTo>
                  <a:pt x="1862" y="10002"/>
                </a:lnTo>
                <a:lnTo>
                  <a:pt x="1865" y="9972"/>
                </a:lnTo>
                <a:lnTo>
                  <a:pt x="1868" y="9943"/>
                </a:lnTo>
                <a:lnTo>
                  <a:pt x="1869" y="9912"/>
                </a:lnTo>
                <a:lnTo>
                  <a:pt x="1868" y="9881"/>
                </a:lnTo>
                <a:lnTo>
                  <a:pt x="1867" y="9849"/>
                </a:lnTo>
                <a:lnTo>
                  <a:pt x="1864" y="9816"/>
                </a:lnTo>
                <a:lnTo>
                  <a:pt x="1860" y="9784"/>
                </a:lnTo>
                <a:lnTo>
                  <a:pt x="1853" y="9750"/>
                </a:lnTo>
                <a:lnTo>
                  <a:pt x="1721" y="9072"/>
                </a:lnTo>
                <a:close/>
                <a:moveTo>
                  <a:pt x="979" y="9498"/>
                </a:moveTo>
                <a:lnTo>
                  <a:pt x="1477" y="9400"/>
                </a:lnTo>
                <a:lnTo>
                  <a:pt x="1550" y="9769"/>
                </a:lnTo>
                <a:lnTo>
                  <a:pt x="1552" y="9784"/>
                </a:lnTo>
                <a:lnTo>
                  <a:pt x="1554" y="9800"/>
                </a:lnTo>
                <a:lnTo>
                  <a:pt x="1555" y="9815"/>
                </a:lnTo>
                <a:lnTo>
                  <a:pt x="1555" y="9829"/>
                </a:lnTo>
                <a:lnTo>
                  <a:pt x="1555" y="9844"/>
                </a:lnTo>
                <a:lnTo>
                  <a:pt x="1555" y="9858"/>
                </a:lnTo>
                <a:lnTo>
                  <a:pt x="1554" y="9872"/>
                </a:lnTo>
                <a:lnTo>
                  <a:pt x="1552" y="9885"/>
                </a:lnTo>
                <a:lnTo>
                  <a:pt x="1549" y="9898"/>
                </a:lnTo>
                <a:lnTo>
                  <a:pt x="1546" y="9911"/>
                </a:lnTo>
                <a:lnTo>
                  <a:pt x="1542" y="9923"/>
                </a:lnTo>
                <a:lnTo>
                  <a:pt x="1538" y="9935"/>
                </a:lnTo>
                <a:lnTo>
                  <a:pt x="1533" y="9947"/>
                </a:lnTo>
                <a:lnTo>
                  <a:pt x="1527" y="9959"/>
                </a:lnTo>
                <a:lnTo>
                  <a:pt x="1521" y="9970"/>
                </a:lnTo>
                <a:lnTo>
                  <a:pt x="1515" y="9980"/>
                </a:lnTo>
                <a:lnTo>
                  <a:pt x="1507" y="9991"/>
                </a:lnTo>
                <a:lnTo>
                  <a:pt x="1498" y="10001"/>
                </a:lnTo>
                <a:lnTo>
                  <a:pt x="1490" y="10010"/>
                </a:lnTo>
                <a:lnTo>
                  <a:pt x="1481" y="10020"/>
                </a:lnTo>
                <a:lnTo>
                  <a:pt x="1472" y="10028"/>
                </a:lnTo>
                <a:lnTo>
                  <a:pt x="1461" y="10036"/>
                </a:lnTo>
                <a:lnTo>
                  <a:pt x="1450" y="10045"/>
                </a:lnTo>
                <a:lnTo>
                  <a:pt x="1440" y="10051"/>
                </a:lnTo>
                <a:lnTo>
                  <a:pt x="1428" y="10058"/>
                </a:lnTo>
                <a:lnTo>
                  <a:pt x="1415" y="10065"/>
                </a:lnTo>
                <a:lnTo>
                  <a:pt x="1402" y="10070"/>
                </a:lnTo>
                <a:lnTo>
                  <a:pt x="1389" y="10076"/>
                </a:lnTo>
                <a:lnTo>
                  <a:pt x="1375" y="10081"/>
                </a:lnTo>
                <a:lnTo>
                  <a:pt x="1361" y="10085"/>
                </a:lnTo>
                <a:lnTo>
                  <a:pt x="1346" y="10088"/>
                </a:lnTo>
                <a:lnTo>
                  <a:pt x="1331" y="10092"/>
                </a:lnTo>
                <a:lnTo>
                  <a:pt x="1327" y="10093"/>
                </a:lnTo>
                <a:lnTo>
                  <a:pt x="1312" y="10095"/>
                </a:lnTo>
                <a:lnTo>
                  <a:pt x="1297" y="10097"/>
                </a:lnTo>
                <a:lnTo>
                  <a:pt x="1282" y="10098"/>
                </a:lnTo>
                <a:lnTo>
                  <a:pt x="1268" y="10099"/>
                </a:lnTo>
                <a:lnTo>
                  <a:pt x="1254" y="10099"/>
                </a:lnTo>
                <a:lnTo>
                  <a:pt x="1240" y="10098"/>
                </a:lnTo>
                <a:lnTo>
                  <a:pt x="1227" y="10097"/>
                </a:lnTo>
                <a:lnTo>
                  <a:pt x="1213" y="10095"/>
                </a:lnTo>
                <a:lnTo>
                  <a:pt x="1200" y="10092"/>
                </a:lnTo>
                <a:lnTo>
                  <a:pt x="1189" y="10088"/>
                </a:lnTo>
                <a:lnTo>
                  <a:pt x="1177" y="10085"/>
                </a:lnTo>
                <a:lnTo>
                  <a:pt x="1165" y="10081"/>
                </a:lnTo>
                <a:lnTo>
                  <a:pt x="1153" y="10076"/>
                </a:lnTo>
                <a:lnTo>
                  <a:pt x="1142" y="10070"/>
                </a:lnTo>
                <a:lnTo>
                  <a:pt x="1131" y="10064"/>
                </a:lnTo>
                <a:lnTo>
                  <a:pt x="1121" y="10056"/>
                </a:lnTo>
                <a:lnTo>
                  <a:pt x="1110" y="10049"/>
                </a:lnTo>
                <a:lnTo>
                  <a:pt x="1101" y="10041"/>
                </a:lnTo>
                <a:lnTo>
                  <a:pt x="1091" y="10033"/>
                </a:lnTo>
                <a:lnTo>
                  <a:pt x="1083" y="10023"/>
                </a:lnTo>
                <a:lnTo>
                  <a:pt x="1074" y="10013"/>
                </a:lnTo>
                <a:lnTo>
                  <a:pt x="1067" y="10003"/>
                </a:lnTo>
                <a:lnTo>
                  <a:pt x="1058" y="9992"/>
                </a:lnTo>
                <a:lnTo>
                  <a:pt x="1052" y="9981"/>
                </a:lnTo>
                <a:lnTo>
                  <a:pt x="1045" y="9968"/>
                </a:lnTo>
                <a:lnTo>
                  <a:pt x="1039" y="9957"/>
                </a:lnTo>
                <a:lnTo>
                  <a:pt x="1032" y="9944"/>
                </a:lnTo>
                <a:lnTo>
                  <a:pt x="1027" y="9930"/>
                </a:lnTo>
                <a:lnTo>
                  <a:pt x="1023" y="9916"/>
                </a:lnTo>
                <a:lnTo>
                  <a:pt x="1018" y="9901"/>
                </a:lnTo>
                <a:lnTo>
                  <a:pt x="1014" y="9886"/>
                </a:lnTo>
                <a:lnTo>
                  <a:pt x="1011" y="9870"/>
                </a:lnTo>
                <a:lnTo>
                  <a:pt x="940" y="9505"/>
                </a:lnTo>
                <a:lnTo>
                  <a:pt x="979" y="9498"/>
                </a:lnTo>
                <a:close/>
                <a:moveTo>
                  <a:pt x="1212" y="11632"/>
                </a:moveTo>
                <a:lnTo>
                  <a:pt x="1179" y="11649"/>
                </a:lnTo>
                <a:lnTo>
                  <a:pt x="1147" y="11668"/>
                </a:lnTo>
                <a:lnTo>
                  <a:pt x="1116" y="11688"/>
                </a:lnTo>
                <a:lnTo>
                  <a:pt x="1087" y="11708"/>
                </a:lnTo>
                <a:lnTo>
                  <a:pt x="1060" y="11728"/>
                </a:lnTo>
                <a:lnTo>
                  <a:pt x="1034" y="11751"/>
                </a:lnTo>
                <a:lnTo>
                  <a:pt x="1010" y="11773"/>
                </a:lnTo>
                <a:lnTo>
                  <a:pt x="987" y="11797"/>
                </a:lnTo>
                <a:lnTo>
                  <a:pt x="966" y="11822"/>
                </a:lnTo>
                <a:lnTo>
                  <a:pt x="946" y="11847"/>
                </a:lnTo>
                <a:lnTo>
                  <a:pt x="929" y="11873"/>
                </a:lnTo>
                <a:lnTo>
                  <a:pt x="913" y="11900"/>
                </a:lnTo>
                <a:lnTo>
                  <a:pt x="899" y="11928"/>
                </a:lnTo>
                <a:lnTo>
                  <a:pt x="886" y="11956"/>
                </a:lnTo>
                <a:lnTo>
                  <a:pt x="875" y="11985"/>
                </a:lnTo>
                <a:lnTo>
                  <a:pt x="866" y="12014"/>
                </a:lnTo>
                <a:lnTo>
                  <a:pt x="857" y="12044"/>
                </a:lnTo>
                <a:lnTo>
                  <a:pt x="852" y="12075"/>
                </a:lnTo>
                <a:lnTo>
                  <a:pt x="848" y="12107"/>
                </a:lnTo>
                <a:lnTo>
                  <a:pt x="845" y="12139"/>
                </a:lnTo>
                <a:lnTo>
                  <a:pt x="844" y="12171"/>
                </a:lnTo>
                <a:lnTo>
                  <a:pt x="845" y="12204"/>
                </a:lnTo>
                <a:lnTo>
                  <a:pt x="847" y="12239"/>
                </a:lnTo>
                <a:lnTo>
                  <a:pt x="851" y="12273"/>
                </a:lnTo>
                <a:lnTo>
                  <a:pt x="857" y="12308"/>
                </a:lnTo>
                <a:lnTo>
                  <a:pt x="865" y="12344"/>
                </a:lnTo>
                <a:lnTo>
                  <a:pt x="875" y="12380"/>
                </a:lnTo>
                <a:lnTo>
                  <a:pt x="885" y="12417"/>
                </a:lnTo>
                <a:lnTo>
                  <a:pt x="898" y="12454"/>
                </a:lnTo>
                <a:lnTo>
                  <a:pt x="913" y="12492"/>
                </a:lnTo>
                <a:lnTo>
                  <a:pt x="929" y="12529"/>
                </a:lnTo>
                <a:lnTo>
                  <a:pt x="948" y="12568"/>
                </a:lnTo>
                <a:lnTo>
                  <a:pt x="968" y="12605"/>
                </a:lnTo>
                <a:lnTo>
                  <a:pt x="987" y="12642"/>
                </a:lnTo>
                <a:lnTo>
                  <a:pt x="1009" y="12676"/>
                </a:lnTo>
                <a:lnTo>
                  <a:pt x="1030" y="12709"/>
                </a:lnTo>
                <a:lnTo>
                  <a:pt x="1053" y="12740"/>
                </a:lnTo>
                <a:lnTo>
                  <a:pt x="1076" y="12769"/>
                </a:lnTo>
                <a:lnTo>
                  <a:pt x="1100" y="12797"/>
                </a:lnTo>
                <a:lnTo>
                  <a:pt x="1124" y="12823"/>
                </a:lnTo>
                <a:lnTo>
                  <a:pt x="1149" y="12847"/>
                </a:lnTo>
                <a:lnTo>
                  <a:pt x="1175" y="12870"/>
                </a:lnTo>
                <a:lnTo>
                  <a:pt x="1202" y="12891"/>
                </a:lnTo>
                <a:lnTo>
                  <a:pt x="1227" y="12911"/>
                </a:lnTo>
                <a:lnTo>
                  <a:pt x="1255" y="12928"/>
                </a:lnTo>
                <a:lnTo>
                  <a:pt x="1283" y="12943"/>
                </a:lnTo>
                <a:lnTo>
                  <a:pt x="1311" y="12957"/>
                </a:lnTo>
                <a:lnTo>
                  <a:pt x="1340" y="12970"/>
                </a:lnTo>
                <a:lnTo>
                  <a:pt x="1369" y="12980"/>
                </a:lnTo>
                <a:lnTo>
                  <a:pt x="1399" y="12989"/>
                </a:lnTo>
                <a:lnTo>
                  <a:pt x="1429" y="12995"/>
                </a:lnTo>
                <a:lnTo>
                  <a:pt x="1460" y="13001"/>
                </a:lnTo>
                <a:lnTo>
                  <a:pt x="1490" y="13004"/>
                </a:lnTo>
                <a:lnTo>
                  <a:pt x="1522" y="13006"/>
                </a:lnTo>
                <a:lnTo>
                  <a:pt x="1553" y="13006"/>
                </a:lnTo>
                <a:lnTo>
                  <a:pt x="1585" y="13004"/>
                </a:lnTo>
                <a:lnTo>
                  <a:pt x="1619" y="13000"/>
                </a:lnTo>
                <a:lnTo>
                  <a:pt x="1652" y="12994"/>
                </a:lnTo>
                <a:lnTo>
                  <a:pt x="1684" y="12988"/>
                </a:lnTo>
                <a:lnTo>
                  <a:pt x="1718" y="12978"/>
                </a:lnTo>
                <a:lnTo>
                  <a:pt x="1751" y="12968"/>
                </a:lnTo>
                <a:lnTo>
                  <a:pt x="1786" y="12955"/>
                </a:lnTo>
                <a:lnTo>
                  <a:pt x="1820" y="12941"/>
                </a:lnTo>
                <a:lnTo>
                  <a:pt x="1854" y="12925"/>
                </a:lnTo>
                <a:lnTo>
                  <a:pt x="2321" y="12693"/>
                </a:lnTo>
                <a:lnTo>
                  <a:pt x="2354" y="12676"/>
                </a:lnTo>
                <a:lnTo>
                  <a:pt x="2386" y="12657"/>
                </a:lnTo>
                <a:lnTo>
                  <a:pt x="2417" y="12637"/>
                </a:lnTo>
                <a:lnTo>
                  <a:pt x="2446" y="12617"/>
                </a:lnTo>
                <a:lnTo>
                  <a:pt x="2473" y="12596"/>
                </a:lnTo>
                <a:lnTo>
                  <a:pt x="2499" y="12574"/>
                </a:lnTo>
                <a:lnTo>
                  <a:pt x="2523" y="12552"/>
                </a:lnTo>
                <a:lnTo>
                  <a:pt x="2546" y="12527"/>
                </a:lnTo>
                <a:lnTo>
                  <a:pt x="2567" y="12503"/>
                </a:lnTo>
                <a:lnTo>
                  <a:pt x="2586" y="12478"/>
                </a:lnTo>
                <a:lnTo>
                  <a:pt x="2604" y="12452"/>
                </a:lnTo>
                <a:lnTo>
                  <a:pt x="2620" y="12425"/>
                </a:lnTo>
                <a:lnTo>
                  <a:pt x="2634" y="12397"/>
                </a:lnTo>
                <a:lnTo>
                  <a:pt x="2646" y="12369"/>
                </a:lnTo>
                <a:lnTo>
                  <a:pt x="2658" y="12340"/>
                </a:lnTo>
                <a:lnTo>
                  <a:pt x="2667" y="12310"/>
                </a:lnTo>
                <a:lnTo>
                  <a:pt x="2674" y="12280"/>
                </a:lnTo>
                <a:lnTo>
                  <a:pt x="2681" y="12249"/>
                </a:lnTo>
                <a:lnTo>
                  <a:pt x="2685" y="12218"/>
                </a:lnTo>
                <a:lnTo>
                  <a:pt x="2688" y="12186"/>
                </a:lnTo>
                <a:lnTo>
                  <a:pt x="2688" y="12153"/>
                </a:lnTo>
                <a:lnTo>
                  <a:pt x="2688" y="12120"/>
                </a:lnTo>
                <a:lnTo>
                  <a:pt x="2685" y="12085"/>
                </a:lnTo>
                <a:lnTo>
                  <a:pt x="2681" y="12051"/>
                </a:lnTo>
                <a:lnTo>
                  <a:pt x="2675" y="12016"/>
                </a:lnTo>
                <a:lnTo>
                  <a:pt x="2668" y="11980"/>
                </a:lnTo>
                <a:lnTo>
                  <a:pt x="2658" y="11944"/>
                </a:lnTo>
                <a:lnTo>
                  <a:pt x="2646" y="11906"/>
                </a:lnTo>
                <a:lnTo>
                  <a:pt x="2634" y="11870"/>
                </a:lnTo>
                <a:lnTo>
                  <a:pt x="2619" y="11832"/>
                </a:lnTo>
                <a:lnTo>
                  <a:pt x="2603" y="11794"/>
                </a:lnTo>
                <a:lnTo>
                  <a:pt x="2584" y="11755"/>
                </a:lnTo>
                <a:lnTo>
                  <a:pt x="2565" y="11718"/>
                </a:lnTo>
                <a:lnTo>
                  <a:pt x="2545" y="11681"/>
                </a:lnTo>
                <a:lnTo>
                  <a:pt x="2523" y="11647"/>
                </a:lnTo>
                <a:lnTo>
                  <a:pt x="2502" y="11615"/>
                </a:lnTo>
                <a:lnTo>
                  <a:pt x="2479" y="11584"/>
                </a:lnTo>
                <a:lnTo>
                  <a:pt x="2456" y="11554"/>
                </a:lnTo>
                <a:lnTo>
                  <a:pt x="2432" y="11527"/>
                </a:lnTo>
                <a:lnTo>
                  <a:pt x="2409" y="11500"/>
                </a:lnTo>
                <a:lnTo>
                  <a:pt x="2383" y="11477"/>
                </a:lnTo>
                <a:lnTo>
                  <a:pt x="2357" y="11454"/>
                </a:lnTo>
                <a:lnTo>
                  <a:pt x="2331" y="11433"/>
                </a:lnTo>
                <a:lnTo>
                  <a:pt x="2305" y="11414"/>
                </a:lnTo>
                <a:lnTo>
                  <a:pt x="2278" y="11397"/>
                </a:lnTo>
                <a:lnTo>
                  <a:pt x="2250" y="11381"/>
                </a:lnTo>
                <a:lnTo>
                  <a:pt x="2222" y="11367"/>
                </a:lnTo>
                <a:lnTo>
                  <a:pt x="2193" y="11355"/>
                </a:lnTo>
                <a:lnTo>
                  <a:pt x="2164" y="11345"/>
                </a:lnTo>
                <a:lnTo>
                  <a:pt x="2134" y="11336"/>
                </a:lnTo>
                <a:lnTo>
                  <a:pt x="2104" y="11330"/>
                </a:lnTo>
                <a:lnTo>
                  <a:pt x="2073" y="11324"/>
                </a:lnTo>
                <a:lnTo>
                  <a:pt x="2042" y="11321"/>
                </a:lnTo>
                <a:lnTo>
                  <a:pt x="2011" y="11319"/>
                </a:lnTo>
                <a:lnTo>
                  <a:pt x="1980" y="11319"/>
                </a:lnTo>
                <a:lnTo>
                  <a:pt x="1947" y="11321"/>
                </a:lnTo>
                <a:lnTo>
                  <a:pt x="1914" y="11324"/>
                </a:lnTo>
                <a:lnTo>
                  <a:pt x="1881" y="11331"/>
                </a:lnTo>
                <a:lnTo>
                  <a:pt x="1849" y="11337"/>
                </a:lnTo>
                <a:lnTo>
                  <a:pt x="1815" y="11347"/>
                </a:lnTo>
                <a:lnTo>
                  <a:pt x="1781" y="11358"/>
                </a:lnTo>
                <a:lnTo>
                  <a:pt x="1747" y="11370"/>
                </a:lnTo>
                <a:lnTo>
                  <a:pt x="1713" y="11384"/>
                </a:lnTo>
                <a:lnTo>
                  <a:pt x="1679" y="11400"/>
                </a:lnTo>
                <a:lnTo>
                  <a:pt x="1212" y="11632"/>
                </a:lnTo>
                <a:close/>
                <a:moveTo>
                  <a:pt x="1696" y="12622"/>
                </a:moveTo>
                <a:lnTo>
                  <a:pt x="1677" y="12632"/>
                </a:lnTo>
                <a:lnTo>
                  <a:pt x="1658" y="12640"/>
                </a:lnTo>
                <a:lnTo>
                  <a:pt x="1640" y="12646"/>
                </a:lnTo>
                <a:lnTo>
                  <a:pt x="1622" y="12652"/>
                </a:lnTo>
                <a:lnTo>
                  <a:pt x="1605" y="12658"/>
                </a:lnTo>
                <a:lnTo>
                  <a:pt x="1586" y="12661"/>
                </a:lnTo>
                <a:lnTo>
                  <a:pt x="1569" y="12664"/>
                </a:lnTo>
                <a:lnTo>
                  <a:pt x="1552" y="12666"/>
                </a:lnTo>
                <a:lnTo>
                  <a:pt x="1535" y="12667"/>
                </a:lnTo>
                <a:lnTo>
                  <a:pt x="1519" y="12667"/>
                </a:lnTo>
                <a:lnTo>
                  <a:pt x="1502" y="12666"/>
                </a:lnTo>
                <a:lnTo>
                  <a:pt x="1486" y="12665"/>
                </a:lnTo>
                <a:lnTo>
                  <a:pt x="1470" y="12662"/>
                </a:lnTo>
                <a:lnTo>
                  <a:pt x="1453" y="12659"/>
                </a:lnTo>
                <a:lnTo>
                  <a:pt x="1438" y="12653"/>
                </a:lnTo>
                <a:lnTo>
                  <a:pt x="1423" y="12648"/>
                </a:lnTo>
                <a:lnTo>
                  <a:pt x="1408" y="12642"/>
                </a:lnTo>
                <a:lnTo>
                  <a:pt x="1393" y="12634"/>
                </a:lnTo>
                <a:lnTo>
                  <a:pt x="1380" y="12626"/>
                </a:lnTo>
                <a:lnTo>
                  <a:pt x="1366" y="12616"/>
                </a:lnTo>
                <a:lnTo>
                  <a:pt x="1352" y="12606"/>
                </a:lnTo>
                <a:lnTo>
                  <a:pt x="1339" y="12595"/>
                </a:lnTo>
                <a:lnTo>
                  <a:pt x="1326" y="12583"/>
                </a:lnTo>
                <a:lnTo>
                  <a:pt x="1313" y="12570"/>
                </a:lnTo>
                <a:lnTo>
                  <a:pt x="1300" y="12556"/>
                </a:lnTo>
                <a:lnTo>
                  <a:pt x="1288" y="12541"/>
                </a:lnTo>
                <a:lnTo>
                  <a:pt x="1276" y="12525"/>
                </a:lnTo>
                <a:lnTo>
                  <a:pt x="1265" y="12509"/>
                </a:lnTo>
                <a:lnTo>
                  <a:pt x="1253" y="12491"/>
                </a:lnTo>
                <a:lnTo>
                  <a:pt x="1242" y="12472"/>
                </a:lnTo>
                <a:lnTo>
                  <a:pt x="1232" y="12452"/>
                </a:lnTo>
                <a:lnTo>
                  <a:pt x="1221" y="12432"/>
                </a:lnTo>
                <a:lnTo>
                  <a:pt x="1217" y="12423"/>
                </a:lnTo>
                <a:lnTo>
                  <a:pt x="1208" y="12404"/>
                </a:lnTo>
                <a:lnTo>
                  <a:pt x="1199" y="12386"/>
                </a:lnTo>
                <a:lnTo>
                  <a:pt x="1192" y="12366"/>
                </a:lnTo>
                <a:lnTo>
                  <a:pt x="1185" y="12348"/>
                </a:lnTo>
                <a:lnTo>
                  <a:pt x="1180" y="12330"/>
                </a:lnTo>
                <a:lnTo>
                  <a:pt x="1176" y="12312"/>
                </a:lnTo>
                <a:lnTo>
                  <a:pt x="1172" y="12293"/>
                </a:lnTo>
                <a:lnTo>
                  <a:pt x="1168" y="12276"/>
                </a:lnTo>
                <a:lnTo>
                  <a:pt x="1166" y="12258"/>
                </a:lnTo>
                <a:lnTo>
                  <a:pt x="1165" y="12241"/>
                </a:lnTo>
                <a:lnTo>
                  <a:pt x="1164" y="12225"/>
                </a:lnTo>
                <a:lnTo>
                  <a:pt x="1164" y="12208"/>
                </a:lnTo>
                <a:lnTo>
                  <a:pt x="1166" y="12192"/>
                </a:lnTo>
                <a:lnTo>
                  <a:pt x="1167" y="12175"/>
                </a:lnTo>
                <a:lnTo>
                  <a:pt x="1170" y="12160"/>
                </a:lnTo>
                <a:lnTo>
                  <a:pt x="1174" y="12144"/>
                </a:lnTo>
                <a:lnTo>
                  <a:pt x="1179" y="12128"/>
                </a:lnTo>
                <a:lnTo>
                  <a:pt x="1184" y="12113"/>
                </a:lnTo>
                <a:lnTo>
                  <a:pt x="1191" y="12098"/>
                </a:lnTo>
                <a:lnTo>
                  <a:pt x="1198" y="12083"/>
                </a:lnTo>
                <a:lnTo>
                  <a:pt x="1207" y="12069"/>
                </a:lnTo>
                <a:lnTo>
                  <a:pt x="1216" y="12055"/>
                </a:lnTo>
                <a:lnTo>
                  <a:pt x="1226" y="12043"/>
                </a:lnTo>
                <a:lnTo>
                  <a:pt x="1237" y="12029"/>
                </a:lnTo>
                <a:lnTo>
                  <a:pt x="1249" y="12017"/>
                </a:lnTo>
                <a:lnTo>
                  <a:pt x="1262" y="12004"/>
                </a:lnTo>
                <a:lnTo>
                  <a:pt x="1276" y="11992"/>
                </a:lnTo>
                <a:lnTo>
                  <a:pt x="1289" y="11981"/>
                </a:lnTo>
                <a:lnTo>
                  <a:pt x="1306" y="11971"/>
                </a:lnTo>
                <a:lnTo>
                  <a:pt x="1322" y="11960"/>
                </a:lnTo>
                <a:lnTo>
                  <a:pt x="1339" y="11950"/>
                </a:lnTo>
                <a:lnTo>
                  <a:pt x="1357" y="11941"/>
                </a:lnTo>
                <a:lnTo>
                  <a:pt x="1837" y="11703"/>
                </a:lnTo>
                <a:lnTo>
                  <a:pt x="1855" y="11693"/>
                </a:lnTo>
                <a:lnTo>
                  <a:pt x="1874" y="11686"/>
                </a:lnTo>
                <a:lnTo>
                  <a:pt x="1892" y="11679"/>
                </a:lnTo>
                <a:lnTo>
                  <a:pt x="1910" y="11674"/>
                </a:lnTo>
                <a:lnTo>
                  <a:pt x="1928" y="11668"/>
                </a:lnTo>
                <a:lnTo>
                  <a:pt x="1945" y="11665"/>
                </a:lnTo>
                <a:lnTo>
                  <a:pt x="1964" y="11662"/>
                </a:lnTo>
                <a:lnTo>
                  <a:pt x="1981" y="11660"/>
                </a:lnTo>
                <a:lnTo>
                  <a:pt x="1998" y="11659"/>
                </a:lnTo>
                <a:lnTo>
                  <a:pt x="2014" y="11659"/>
                </a:lnTo>
                <a:lnTo>
                  <a:pt x="2031" y="11660"/>
                </a:lnTo>
                <a:lnTo>
                  <a:pt x="2047" y="11662"/>
                </a:lnTo>
                <a:lnTo>
                  <a:pt x="2063" y="11665"/>
                </a:lnTo>
                <a:lnTo>
                  <a:pt x="2079" y="11670"/>
                </a:lnTo>
                <a:lnTo>
                  <a:pt x="2094" y="11674"/>
                </a:lnTo>
                <a:lnTo>
                  <a:pt x="2111" y="11680"/>
                </a:lnTo>
                <a:lnTo>
                  <a:pt x="2126" y="11687"/>
                </a:lnTo>
                <a:lnTo>
                  <a:pt x="2139" y="11694"/>
                </a:lnTo>
                <a:lnTo>
                  <a:pt x="2154" y="11703"/>
                </a:lnTo>
                <a:lnTo>
                  <a:pt x="2168" y="11711"/>
                </a:lnTo>
                <a:lnTo>
                  <a:pt x="2181" y="11722"/>
                </a:lnTo>
                <a:lnTo>
                  <a:pt x="2195" y="11733"/>
                </a:lnTo>
                <a:lnTo>
                  <a:pt x="2208" y="11745"/>
                </a:lnTo>
                <a:lnTo>
                  <a:pt x="2221" y="11757"/>
                </a:lnTo>
                <a:lnTo>
                  <a:pt x="2234" y="11771"/>
                </a:lnTo>
                <a:lnTo>
                  <a:pt x="2246" y="11786"/>
                </a:lnTo>
                <a:lnTo>
                  <a:pt x="2257" y="11801"/>
                </a:lnTo>
                <a:lnTo>
                  <a:pt x="2269" y="11817"/>
                </a:lnTo>
                <a:lnTo>
                  <a:pt x="2280" y="11835"/>
                </a:lnTo>
                <a:lnTo>
                  <a:pt x="2291" y="11853"/>
                </a:lnTo>
                <a:lnTo>
                  <a:pt x="2301" y="11871"/>
                </a:lnTo>
                <a:lnTo>
                  <a:pt x="2311" y="11891"/>
                </a:lnTo>
                <a:lnTo>
                  <a:pt x="2322" y="11912"/>
                </a:lnTo>
                <a:lnTo>
                  <a:pt x="2330" y="11932"/>
                </a:lnTo>
                <a:lnTo>
                  <a:pt x="2338" y="11952"/>
                </a:lnTo>
                <a:lnTo>
                  <a:pt x="2345" y="11972"/>
                </a:lnTo>
                <a:lnTo>
                  <a:pt x="2352" y="11991"/>
                </a:lnTo>
                <a:lnTo>
                  <a:pt x="2357" y="12010"/>
                </a:lnTo>
                <a:lnTo>
                  <a:pt x="2361" y="12029"/>
                </a:lnTo>
                <a:lnTo>
                  <a:pt x="2366" y="12048"/>
                </a:lnTo>
                <a:lnTo>
                  <a:pt x="2368" y="12065"/>
                </a:lnTo>
                <a:lnTo>
                  <a:pt x="2370" y="12083"/>
                </a:lnTo>
                <a:lnTo>
                  <a:pt x="2370" y="12100"/>
                </a:lnTo>
                <a:lnTo>
                  <a:pt x="2370" y="12118"/>
                </a:lnTo>
                <a:lnTo>
                  <a:pt x="2369" y="12135"/>
                </a:lnTo>
                <a:lnTo>
                  <a:pt x="2368" y="12151"/>
                </a:lnTo>
                <a:lnTo>
                  <a:pt x="2365" y="12167"/>
                </a:lnTo>
                <a:lnTo>
                  <a:pt x="2361" y="12183"/>
                </a:lnTo>
                <a:lnTo>
                  <a:pt x="2356" y="12198"/>
                </a:lnTo>
                <a:lnTo>
                  <a:pt x="2351" y="12214"/>
                </a:lnTo>
                <a:lnTo>
                  <a:pt x="2344" y="12228"/>
                </a:lnTo>
                <a:lnTo>
                  <a:pt x="2337" y="12243"/>
                </a:lnTo>
                <a:lnTo>
                  <a:pt x="2328" y="12257"/>
                </a:lnTo>
                <a:lnTo>
                  <a:pt x="2318" y="12271"/>
                </a:lnTo>
                <a:lnTo>
                  <a:pt x="2309" y="12284"/>
                </a:lnTo>
                <a:lnTo>
                  <a:pt x="2297" y="12297"/>
                </a:lnTo>
                <a:lnTo>
                  <a:pt x="2285" y="12309"/>
                </a:lnTo>
                <a:lnTo>
                  <a:pt x="2272" y="12321"/>
                </a:lnTo>
                <a:lnTo>
                  <a:pt x="2258" y="12333"/>
                </a:lnTo>
                <a:lnTo>
                  <a:pt x="2243" y="12344"/>
                </a:lnTo>
                <a:lnTo>
                  <a:pt x="2228" y="12354"/>
                </a:lnTo>
                <a:lnTo>
                  <a:pt x="2211" y="12365"/>
                </a:lnTo>
                <a:lnTo>
                  <a:pt x="2194" y="12375"/>
                </a:lnTo>
                <a:lnTo>
                  <a:pt x="2176" y="12384"/>
                </a:lnTo>
                <a:lnTo>
                  <a:pt x="1696" y="12622"/>
                </a:lnTo>
                <a:close/>
                <a:moveTo>
                  <a:pt x="4686" y="14239"/>
                </a:moveTo>
                <a:lnTo>
                  <a:pt x="4666" y="14222"/>
                </a:lnTo>
                <a:lnTo>
                  <a:pt x="4649" y="14209"/>
                </a:lnTo>
                <a:lnTo>
                  <a:pt x="4640" y="14203"/>
                </a:lnTo>
                <a:lnTo>
                  <a:pt x="4633" y="14200"/>
                </a:lnTo>
                <a:lnTo>
                  <a:pt x="4626" y="14197"/>
                </a:lnTo>
                <a:lnTo>
                  <a:pt x="4620" y="14196"/>
                </a:lnTo>
                <a:lnTo>
                  <a:pt x="4614" y="14195"/>
                </a:lnTo>
                <a:lnTo>
                  <a:pt x="4610" y="14196"/>
                </a:lnTo>
                <a:lnTo>
                  <a:pt x="4604" y="14197"/>
                </a:lnTo>
                <a:lnTo>
                  <a:pt x="4598" y="14199"/>
                </a:lnTo>
                <a:lnTo>
                  <a:pt x="4585" y="14206"/>
                </a:lnTo>
                <a:lnTo>
                  <a:pt x="4572" y="14216"/>
                </a:lnTo>
                <a:lnTo>
                  <a:pt x="3576" y="14978"/>
                </a:lnTo>
                <a:lnTo>
                  <a:pt x="4170" y="13858"/>
                </a:lnTo>
                <a:lnTo>
                  <a:pt x="4177" y="13841"/>
                </a:lnTo>
                <a:lnTo>
                  <a:pt x="4182" y="13827"/>
                </a:lnTo>
                <a:lnTo>
                  <a:pt x="4184" y="13820"/>
                </a:lnTo>
                <a:lnTo>
                  <a:pt x="4184" y="13814"/>
                </a:lnTo>
                <a:lnTo>
                  <a:pt x="4184" y="13808"/>
                </a:lnTo>
                <a:lnTo>
                  <a:pt x="4182" y="13803"/>
                </a:lnTo>
                <a:lnTo>
                  <a:pt x="4180" y="13796"/>
                </a:lnTo>
                <a:lnTo>
                  <a:pt x="4177" y="13790"/>
                </a:lnTo>
                <a:lnTo>
                  <a:pt x="4173" y="13782"/>
                </a:lnTo>
                <a:lnTo>
                  <a:pt x="4167" y="13776"/>
                </a:lnTo>
                <a:lnTo>
                  <a:pt x="4155" y="13761"/>
                </a:lnTo>
                <a:lnTo>
                  <a:pt x="4137" y="13744"/>
                </a:lnTo>
                <a:lnTo>
                  <a:pt x="3990" y="13611"/>
                </a:lnTo>
                <a:lnTo>
                  <a:pt x="3972" y="13596"/>
                </a:lnTo>
                <a:lnTo>
                  <a:pt x="3956" y="13585"/>
                </a:lnTo>
                <a:lnTo>
                  <a:pt x="3949" y="13581"/>
                </a:lnTo>
                <a:lnTo>
                  <a:pt x="3942" y="13577"/>
                </a:lnTo>
                <a:lnTo>
                  <a:pt x="3935" y="13575"/>
                </a:lnTo>
                <a:lnTo>
                  <a:pt x="3928" y="13573"/>
                </a:lnTo>
                <a:lnTo>
                  <a:pt x="3923" y="13573"/>
                </a:lnTo>
                <a:lnTo>
                  <a:pt x="3917" y="13573"/>
                </a:lnTo>
                <a:lnTo>
                  <a:pt x="3911" y="13574"/>
                </a:lnTo>
                <a:lnTo>
                  <a:pt x="3905" y="13576"/>
                </a:lnTo>
                <a:lnTo>
                  <a:pt x="3890" y="13583"/>
                </a:lnTo>
                <a:lnTo>
                  <a:pt x="3875" y="13592"/>
                </a:lnTo>
                <a:lnTo>
                  <a:pt x="2834" y="14277"/>
                </a:lnTo>
                <a:lnTo>
                  <a:pt x="3474" y="13230"/>
                </a:lnTo>
                <a:lnTo>
                  <a:pt x="3481" y="13213"/>
                </a:lnTo>
                <a:lnTo>
                  <a:pt x="3487" y="13198"/>
                </a:lnTo>
                <a:lnTo>
                  <a:pt x="3489" y="13192"/>
                </a:lnTo>
                <a:lnTo>
                  <a:pt x="3489" y="13186"/>
                </a:lnTo>
                <a:lnTo>
                  <a:pt x="3489" y="13180"/>
                </a:lnTo>
                <a:lnTo>
                  <a:pt x="3488" y="13175"/>
                </a:lnTo>
                <a:lnTo>
                  <a:pt x="3486" y="13169"/>
                </a:lnTo>
                <a:lnTo>
                  <a:pt x="3483" y="13163"/>
                </a:lnTo>
                <a:lnTo>
                  <a:pt x="3478" y="13155"/>
                </a:lnTo>
                <a:lnTo>
                  <a:pt x="3473" y="13149"/>
                </a:lnTo>
                <a:lnTo>
                  <a:pt x="3458" y="13133"/>
                </a:lnTo>
                <a:lnTo>
                  <a:pt x="3439" y="13114"/>
                </a:lnTo>
                <a:lnTo>
                  <a:pt x="3260" y="12953"/>
                </a:lnTo>
                <a:lnTo>
                  <a:pt x="3249" y="12943"/>
                </a:lnTo>
                <a:lnTo>
                  <a:pt x="3240" y="12938"/>
                </a:lnTo>
                <a:lnTo>
                  <a:pt x="3234" y="12933"/>
                </a:lnTo>
                <a:lnTo>
                  <a:pt x="3230" y="12933"/>
                </a:lnTo>
                <a:lnTo>
                  <a:pt x="3227" y="12934"/>
                </a:lnTo>
                <a:lnTo>
                  <a:pt x="3224" y="12936"/>
                </a:lnTo>
                <a:lnTo>
                  <a:pt x="3221" y="12940"/>
                </a:lnTo>
                <a:lnTo>
                  <a:pt x="3218" y="12945"/>
                </a:lnTo>
                <a:lnTo>
                  <a:pt x="3210" y="12956"/>
                </a:lnTo>
                <a:lnTo>
                  <a:pt x="3203" y="12972"/>
                </a:lnTo>
                <a:lnTo>
                  <a:pt x="2404" y="14465"/>
                </a:lnTo>
                <a:lnTo>
                  <a:pt x="2398" y="14479"/>
                </a:lnTo>
                <a:lnTo>
                  <a:pt x="2395" y="14492"/>
                </a:lnTo>
                <a:lnTo>
                  <a:pt x="2393" y="14498"/>
                </a:lnTo>
                <a:lnTo>
                  <a:pt x="2393" y="14504"/>
                </a:lnTo>
                <a:lnTo>
                  <a:pt x="2393" y="14509"/>
                </a:lnTo>
                <a:lnTo>
                  <a:pt x="2395" y="14513"/>
                </a:lnTo>
                <a:lnTo>
                  <a:pt x="2397" y="14520"/>
                </a:lnTo>
                <a:lnTo>
                  <a:pt x="2400" y="14525"/>
                </a:lnTo>
                <a:lnTo>
                  <a:pt x="2404" y="14531"/>
                </a:lnTo>
                <a:lnTo>
                  <a:pt x="2409" y="14538"/>
                </a:lnTo>
                <a:lnTo>
                  <a:pt x="2420" y="14551"/>
                </a:lnTo>
                <a:lnTo>
                  <a:pt x="2435" y="14566"/>
                </a:lnTo>
                <a:lnTo>
                  <a:pt x="2589" y="14703"/>
                </a:lnTo>
                <a:lnTo>
                  <a:pt x="2605" y="14717"/>
                </a:lnTo>
                <a:lnTo>
                  <a:pt x="2619" y="14728"/>
                </a:lnTo>
                <a:lnTo>
                  <a:pt x="2625" y="14731"/>
                </a:lnTo>
                <a:lnTo>
                  <a:pt x="2631" y="14734"/>
                </a:lnTo>
                <a:lnTo>
                  <a:pt x="2637" y="14736"/>
                </a:lnTo>
                <a:lnTo>
                  <a:pt x="2642" y="14738"/>
                </a:lnTo>
                <a:lnTo>
                  <a:pt x="2648" y="14738"/>
                </a:lnTo>
                <a:lnTo>
                  <a:pt x="2653" y="14738"/>
                </a:lnTo>
                <a:lnTo>
                  <a:pt x="2659" y="14737"/>
                </a:lnTo>
                <a:lnTo>
                  <a:pt x="2666" y="14735"/>
                </a:lnTo>
                <a:lnTo>
                  <a:pt x="2680" y="14730"/>
                </a:lnTo>
                <a:lnTo>
                  <a:pt x="2696" y="14720"/>
                </a:lnTo>
                <a:lnTo>
                  <a:pt x="3712" y="14047"/>
                </a:lnTo>
                <a:lnTo>
                  <a:pt x="3137" y="15128"/>
                </a:lnTo>
                <a:lnTo>
                  <a:pt x="3133" y="15140"/>
                </a:lnTo>
                <a:lnTo>
                  <a:pt x="3130" y="15151"/>
                </a:lnTo>
                <a:lnTo>
                  <a:pt x="3129" y="15156"/>
                </a:lnTo>
                <a:lnTo>
                  <a:pt x="3129" y="15162"/>
                </a:lnTo>
                <a:lnTo>
                  <a:pt x="3130" y="15167"/>
                </a:lnTo>
                <a:lnTo>
                  <a:pt x="3131" y="15172"/>
                </a:lnTo>
                <a:lnTo>
                  <a:pt x="3133" y="15179"/>
                </a:lnTo>
                <a:lnTo>
                  <a:pt x="3135" y="15185"/>
                </a:lnTo>
                <a:lnTo>
                  <a:pt x="3140" y="15193"/>
                </a:lnTo>
                <a:lnTo>
                  <a:pt x="3144" y="15199"/>
                </a:lnTo>
                <a:lnTo>
                  <a:pt x="3156" y="15213"/>
                </a:lnTo>
                <a:lnTo>
                  <a:pt x="3170" y="15227"/>
                </a:lnTo>
                <a:lnTo>
                  <a:pt x="3323" y="15365"/>
                </a:lnTo>
                <a:lnTo>
                  <a:pt x="3340" y="15380"/>
                </a:lnTo>
                <a:lnTo>
                  <a:pt x="3355" y="15391"/>
                </a:lnTo>
                <a:lnTo>
                  <a:pt x="3361" y="15395"/>
                </a:lnTo>
                <a:lnTo>
                  <a:pt x="3368" y="15399"/>
                </a:lnTo>
                <a:lnTo>
                  <a:pt x="3373" y="15401"/>
                </a:lnTo>
                <a:lnTo>
                  <a:pt x="3379" y="15402"/>
                </a:lnTo>
                <a:lnTo>
                  <a:pt x="3384" y="15403"/>
                </a:lnTo>
                <a:lnTo>
                  <a:pt x="3389" y="15402"/>
                </a:lnTo>
                <a:lnTo>
                  <a:pt x="3395" y="15401"/>
                </a:lnTo>
                <a:lnTo>
                  <a:pt x="3400" y="15399"/>
                </a:lnTo>
                <a:lnTo>
                  <a:pt x="3414" y="15393"/>
                </a:lnTo>
                <a:lnTo>
                  <a:pt x="3429" y="15384"/>
                </a:lnTo>
                <a:lnTo>
                  <a:pt x="4831" y="14440"/>
                </a:lnTo>
                <a:lnTo>
                  <a:pt x="4846" y="14431"/>
                </a:lnTo>
                <a:lnTo>
                  <a:pt x="4857" y="14422"/>
                </a:lnTo>
                <a:lnTo>
                  <a:pt x="4861" y="14419"/>
                </a:lnTo>
                <a:lnTo>
                  <a:pt x="4863" y="14416"/>
                </a:lnTo>
                <a:lnTo>
                  <a:pt x="4865" y="14412"/>
                </a:lnTo>
                <a:lnTo>
                  <a:pt x="4866" y="14409"/>
                </a:lnTo>
                <a:lnTo>
                  <a:pt x="4865" y="14405"/>
                </a:lnTo>
                <a:lnTo>
                  <a:pt x="4862" y="14400"/>
                </a:lnTo>
                <a:lnTo>
                  <a:pt x="4855" y="14392"/>
                </a:lnTo>
                <a:lnTo>
                  <a:pt x="4845" y="14382"/>
                </a:lnTo>
                <a:lnTo>
                  <a:pt x="4686" y="14239"/>
                </a:lnTo>
                <a:close/>
                <a:moveTo>
                  <a:pt x="5564" y="14704"/>
                </a:moveTo>
                <a:lnTo>
                  <a:pt x="5546" y="14698"/>
                </a:lnTo>
                <a:lnTo>
                  <a:pt x="5531" y="14693"/>
                </a:lnTo>
                <a:lnTo>
                  <a:pt x="5524" y="14693"/>
                </a:lnTo>
                <a:lnTo>
                  <a:pt x="5518" y="14692"/>
                </a:lnTo>
                <a:lnTo>
                  <a:pt x="5514" y="14693"/>
                </a:lnTo>
                <a:lnTo>
                  <a:pt x="5509" y="14694"/>
                </a:lnTo>
                <a:lnTo>
                  <a:pt x="5505" y="14698"/>
                </a:lnTo>
                <a:lnTo>
                  <a:pt x="5502" y="14701"/>
                </a:lnTo>
                <a:lnTo>
                  <a:pt x="5498" y="14705"/>
                </a:lnTo>
                <a:lnTo>
                  <a:pt x="5494" y="14710"/>
                </a:lnTo>
                <a:lnTo>
                  <a:pt x="5487" y="14723"/>
                </a:lnTo>
                <a:lnTo>
                  <a:pt x="5479" y="14741"/>
                </a:lnTo>
                <a:lnTo>
                  <a:pt x="4905" y="16254"/>
                </a:lnTo>
                <a:lnTo>
                  <a:pt x="4898" y="16272"/>
                </a:lnTo>
                <a:lnTo>
                  <a:pt x="4895" y="16288"/>
                </a:lnTo>
                <a:lnTo>
                  <a:pt x="4894" y="16295"/>
                </a:lnTo>
                <a:lnTo>
                  <a:pt x="4894" y="16300"/>
                </a:lnTo>
                <a:lnTo>
                  <a:pt x="4894" y="16305"/>
                </a:lnTo>
                <a:lnTo>
                  <a:pt x="4896" y="16310"/>
                </a:lnTo>
                <a:lnTo>
                  <a:pt x="4898" y="16313"/>
                </a:lnTo>
                <a:lnTo>
                  <a:pt x="4902" y="16317"/>
                </a:lnTo>
                <a:lnTo>
                  <a:pt x="4906" y="16320"/>
                </a:lnTo>
                <a:lnTo>
                  <a:pt x="4911" y="16325"/>
                </a:lnTo>
                <a:lnTo>
                  <a:pt x="4925" y="16331"/>
                </a:lnTo>
                <a:lnTo>
                  <a:pt x="4943" y="16339"/>
                </a:lnTo>
                <a:lnTo>
                  <a:pt x="5935" y="16716"/>
                </a:lnTo>
                <a:lnTo>
                  <a:pt x="5954" y="16722"/>
                </a:lnTo>
                <a:lnTo>
                  <a:pt x="5969" y="16726"/>
                </a:lnTo>
                <a:lnTo>
                  <a:pt x="5976" y="16727"/>
                </a:lnTo>
                <a:lnTo>
                  <a:pt x="5981" y="16727"/>
                </a:lnTo>
                <a:lnTo>
                  <a:pt x="5986" y="16726"/>
                </a:lnTo>
                <a:lnTo>
                  <a:pt x="5991" y="16724"/>
                </a:lnTo>
                <a:lnTo>
                  <a:pt x="5994" y="16722"/>
                </a:lnTo>
                <a:lnTo>
                  <a:pt x="5998" y="16719"/>
                </a:lnTo>
                <a:lnTo>
                  <a:pt x="6001" y="16715"/>
                </a:lnTo>
                <a:lnTo>
                  <a:pt x="6006" y="16709"/>
                </a:lnTo>
                <a:lnTo>
                  <a:pt x="6013" y="16696"/>
                </a:lnTo>
                <a:lnTo>
                  <a:pt x="6021" y="16677"/>
                </a:lnTo>
                <a:lnTo>
                  <a:pt x="6082" y="16517"/>
                </a:lnTo>
                <a:lnTo>
                  <a:pt x="6087" y="16499"/>
                </a:lnTo>
                <a:lnTo>
                  <a:pt x="6090" y="16484"/>
                </a:lnTo>
                <a:lnTo>
                  <a:pt x="6090" y="16478"/>
                </a:lnTo>
                <a:lnTo>
                  <a:pt x="6090" y="16473"/>
                </a:lnTo>
                <a:lnTo>
                  <a:pt x="6089" y="16467"/>
                </a:lnTo>
                <a:lnTo>
                  <a:pt x="6088" y="16462"/>
                </a:lnTo>
                <a:lnTo>
                  <a:pt x="6086" y="16458"/>
                </a:lnTo>
                <a:lnTo>
                  <a:pt x="6082" y="16453"/>
                </a:lnTo>
                <a:lnTo>
                  <a:pt x="6079" y="16450"/>
                </a:lnTo>
                <a:lnTo>
                  <a:pt x="6073" y="16446"/>
                </a:lnTo>
                <a:lnTo>
                  <a:pt x="6060" y="16438"/>
                </a:lnTo>
                <a:lnTo>
                  <a:pt x="6043" y="16431"/>
                </a:lnTo>
                <a:lnTo>
                  <a:pt x="5308" y="16152"/>
                </a:lnTo>
                <a:lnTo>
                  <a:pt x="5460" y="15750"/>
                </a:lnTo>
                <a:lnTo>
                  <a:pt x="6051" y="15975"/>
                </a:lnTo>
                <a:lnTo>
                  <a:pt x="6070" y="15981"/>
                </a:lnTo>
                <a:lnTo>
                  <a:pt x="6085" y="15985"/>
                </a:lnTo>
                <a:lnTo>
                  <a:pt x="6091" y="15986"/>
                </a:lnTo>
                <a:lnTo>
                  <a:pt x="6097" y="15986"/>
                </a:lnTo>
                <a:lnTo>
                  <a:pt x="6102" y="15985"/>
                </a:lnTo>
                <a:lnTo>
                  <a:pt x="6106" y="15984"/>
                </a:lnTo>
                <a:lnTo>
                  <a:pt x="6111" y="15982"/>
                </a:lnTo>
                <a:lnTo>
                  <a:pt x="6114" y="15978"/>
                </a:lnTo>
                <a:lnTo>
                  <a:pt x="6118" y="15974"/>
                </a:lnTo>
                <a:lnTo>
                  <a:pt x="6121" y="15969"/>
                </a:lnTo>
                <a:lnTo>
                  <a:pt x="6129" y="15955"/>
                </a:lnTo>
                <a:lnTo>
                  <a:pt x="6136" y="15937"/>
                </a:lnTo>
                <a:lnTo>
                  <a:pt x="6198" y="15775"/>
                </a:lnTo>
                <a:lnTo>
                  <a:pt x="6204" y="15757"/>
                </a:lnTo>
                <a:lnTo>
                  <a:pt x="6207" y="15743"/>
                </a:lnTo>
                <a:lnTo>
                  <a:pt x="6208" y="15736"/>
                </a:lnTo>
                <a:lnTo>
                  <a:pt x="6208" y="15731"/>
                </a:lnTo>
                <a:lnTo>
                  <a:pt x="6208" y="15725"/>
                </a:lnTo>
                <a:lnTo>
                  <a:pt x="6206" y="15722"/>
                </a:lnTo>
                <a:lnTo>
                  <a:pt x="6204" y="15718"/>
                </a:lnTo>
                <a:lnTo>
                  <a:pt x="6201" y="15715"/>
                </a:lnTo>
                <a:lnTo>
                  <a:pt x="6197" y="15710"/>
                </a:lnTo>
                <a:lnTo>
                  <a:pt x="6191" y="15707"/>
                </a:lnTo>
                <a:lnTo>
                  <a:pt x="6177" y="15700"/>
                </a:lnTo>
                <a:lnTo>
                  <a:pt x="6159" y="15692"/>
                </a:lnTo>
                <a:lnTo>
                  <a:pt x="5567" y="15468"/>
                </a:lnTo>
                <a:lnTo>
                  <a:pt x="5714" y="15083"/>
                </a:lnTo>
                <a:lnTo>
                  <a:pt x="6425" y="15354"/>
                </a:lnTo>
                <a:lnTo>
                  <a:pt x="6444" y="15360"/>
                </a:lnTo>
                <a:lnTo>
                  <a:pt x="6459" y="15364"/>
                </a:lnTo>
                <a:lnTo>
                  <a:pt x="6466" y="15365"/>
                </a:lnTo>
                <a:lnTo>
                  <a:pt x="6471" y="15365"/>
                </a:lnTo>
                <a:lnTo>
                  <a:pt x="6476" y="15364"/>
                </a:lnTo>
                <a:lnTo>
                  <a:pt x="6481" y="15363"/>
                </a:lnTo>
                <a:lnTo>
                  <a:pt x="6484" y="15361"/>
                </a:lnTo>
                <a:lnTo>
                  <a:pt x="6488" y="15358"/>
                </a:lnTo>
                <a:lnTo>
                  <a:pt x="6491" y="15355"/>
                </a:lnTo>
                <a:lnTo>
                  <a:pt x="6494" y="15349"/>
                </a:lnTo>
                <a:lnTo>
                  <a:pt x="6502" y="15335"/>
                </a:lnTo>
                <a:lnTo>
                  <a:pt x="6509" y="15318"/>
                </a:lnTo>
                <a:lnTo>
                  <a:pt x="6571" y="15156"/>
                </a:lnTo>
                <a:lnTo>
                  <a:pt x="6577" y="15138"/>
                </a:lnTo>
                <a:lnTo>
                  <a:pt x="6580" y="15122"/>
                </a:lnTo>
                <a:lnTo>
                  <a:pt x="6581" y="15116"/>
                </a:lnTo>
                <a:lnTo>
                  <a:pt x="6581" y="15110"/>
                </a:lnTo>
                <a:lnTo>
                  <a:pt x="6580" y="15106"/>
                </a:lnTo>
                <a:lnTo>
                  <a:pt x="6579" y="15102"/>
                </a:lnTo>
                <a:lnTo>
                  <a:pt x="6577" y="15097"/>
                </a:lnTo>
                <a:lnTo>
                  <a:pt x="6574" y="15093"/>
                </a:lnTo>
                <a:lnTo>
                  <a:pt x="6570" y="15090"/>
                </a:lnTo>
                <a:lnTo>
                  <a:pt x="6564" y="15087"/>
                </a:lnTo>
                <a:lnTo>
                  <a:pt x="6550" y="15079"/>
                </a:lnTo>
                <a:lnTo>
                  <a:pt x="6532" y="15072"/>
                </a:lnTo>
                <a:lnTo>
                  <a:pt x="5564" y="14704"/>
                </a:lnTo>
                <a:close/>
                <a:moveTo>
                  <a:pt x="7528" y="15307"/>
                </a:moveTo>
                <a:lnTo>
                  <a:pt x="7508" y="15306"/>
                </a:lnTo>
                <a:lnTo>
                  <a:pt x="7492" y="15307"/>
                </a:lnTo>
                <a:lnTo>
                  <a:pt x="7486" y="15309"/>
                </a:lnTo>
                <a:lnTo>
                  <a:pt x="7481" y="15310"/>
                </a:lnTo>
                <a:lnTo>
                  <a:pt x="7476" y="15312"/>
                </a:lnTo>
                <a:lnTo>
                  <a:pt x="7473" y="15315"/>
                </a:lnTo>
                <a:lnTo>
                  <a:pt x="7470" y="15318"/>
                </a:lnTo>
                <a:lnTo>
                  <a:pt x="7467" y="15321"/>
                </a:lnTo>
                <a:lnTo>
                  <a:pt x="7465" y="15327"/>
                </a:lnTo>
                <a:lnTo>
                  <a:pt x="7462" y="15333"/>
                </a:lnTo>
                <a:lnTo>
                  <a:pt x="7459" y="15348"/>
                </a:lnTo>
                <a:lnTo>
                  <a:pt x="7457" y="15369"/>
                </a:lnTo>
                <a:lnTo>
                  <a:pt x="7334" y="16981"/>
                </a:lnTo>
                <a:lnTo>
                  <a:pt x="7334" y="17000"/>
                </a:lnTo>
                <a:lnTo>
                  <a:pt x="7334" y="17016"/>
                </a:lnTo>
                <a:lnTo>
                  <a:pt x="7335" y="17022"/>
                </a:lnTo>
                <a:lnTo>
                  <a:pt x="7337" y="17028"/>
                </a:lnTo>
                <a:lnTo>
                  <a:pt x="7339" y="17032"/>
                </a:lnTo>
                <a:lnTo>
                  <a:pt x="7341" y="17036"/>
                </a:lnTo>
                <a:lnTo>
                  <a:pt x="7344" y="17040"/>
                </a:lnTo>
                <a:lnTo>
                  <a:pt x="7349" y="17042"/>
                </a:lnTo>
                <a:lnTo>
                  <a:pt x="7354" y="17044"/>
                </a:lnTo>
                <a:lnTo>
                  <a:pt x="7361" y="17046"/>
                </a:lnTo>
                <a:lnTo>
                  <a:pt x="7376" y="17049"/>
                </a:lnTo>
                <a:lnTo>
                  <a:pt x="7395" y="17051"/>
                </a:lnTo>
                <a:lnTo>
                  <a:pt x="7603" y="17067"/>
                </a:lnTo>
                <a:lnTo>
                  <a:pt x="7622" y="17069"/>
                </a:lnTo>
                <a:lnTo>
                  <a:pt x="7638" y="17067"/>
                </a:lnTo>
                <a:lnTo>
                  <a:pt x="7645" y="17066"/>
                </a:lnTo>
                <a:lnTo>
                  <a:pt x="7650" y="17065"/>
                </a:lnTo>
                <a:lnTo>
                  <a:pt x="7655" y="17063"/>
                </a:lnTo>
                <a:lnTo>
                  <a:pt x="7659" y="17060"/>
                </a:lnTo>
                <a:lnTo>
                  <a:pt x="7662" y="17057"/>
                </a:lnTo>
                <a:lnTo>
                  <a:pt x="7664" y="17052"/>
                </a:lnTo>
                <a:lnTo>
                  <a:pt x="7666" y="17048"/>
                </a:lnTo>
                <a:lnTo>
                  <a:pt x="7668" y="17042"/>
                </a:lnTo>
                <a:lnTo>
                  <a:pt x="7671" y="17027"/>
                </a:lnTo>
                <a:lnTo>
                  <a:pt x="7674" y="17006"/>
                </a:lnTo>
                <a:lnTo>
                  <a:pt x="7719" y="16425"/>
                </a:lnTo>
                <a:lnTo>
                  <a:pt x="7863" y="16436"/>
                </a:lnTo>
                <a:lnTo>
                  <a:pt x="7892" y="16439"/>
                </a:lnTo>
                <a:lnTo>
                  <a:pt x="7919" y="16443"/>
                </a:lnTo>
                <a:lnTo>
                  <a:pt x="7944" y="16447"/>
                </a:lnTo>
                <a:lnTo>
                  <a:pt x="7966" y="16452"/>
                </a:lnTo>
                <a:lnTo>
                  <a:pt x="7987" y="16459"/>
                </a:lnTo>
                <a:lnTo>
                  <a:pt x="8006" y="16466"/>
                </a:lnTo>
                <a:lnTo>
                  <a:pt x="8024" y="16476"/>
                </a:lnTo>
                <a:lnTo>
                  <a:pt x="8040" y="16487"/>
                </a:lnTo>
                <a:lnTo>
                  <a:pt x="8056" y="16498"/>
                </a:lnTo>
                <a:lnTo>
                  <a:pt x="8070" y="16512"/>
                </a:lnTo>
                <a:lnTo>
                  <a:pt x="8083" y="16527"/>
                </a:lnTo>
                <a:lnTo>
                  <a:pt x="8096" y="16544"/>
                </a:lnTo>
                <a:lnTo>
                  <a:pt x="8108" y="16564"/>
                </a:lnTo>
                <a:lnTo>
                  <a:pt x="8118" y="16584"/>
                </a:lnTo>
                <a:lnTo>
                  <a:pt x="8129" y="16608"/>
                </a:lnTo>
                <a:lnTo>
                  <a:pt x="8140" y="16632"/>
                </a:lnTo>
                <a:lnTo>
                  <a:pt x="8300" y="17043"/>
                </a:lnTo>
                <a:lnTo>
                  <a:pt x="8304" y="17054"/>
                </a:lnTo>
                <a:lnTo>
                  <a:pt x="8309" y="17064"/>
                </a:lnTo>
                <a:lnTo>
                  <a:pt x="8315" y="17074"/>
                </a:lnTo>
                <a:lnTo>
                  <a:pt x="8321" y="17082"/>
                </a:lnTo>
                <a:lnTo>
                  <a:pt x="8326" y="17090"/>
                </a:lnTo>
                <a:lnTo>
                  <a:pt x="8334" y="17096"/>
                </a:lnTo>
                <a:lnTo>
                  <a:pt x="8340" y="17103"/>
                </a:lnTo>
                <a:lnTo>
                  <a:pt x="8349" y="17108"/>
                </a:lnTo>
                <a:lnTo>
                  <a:pt x="8360" y="17112"/>
                </a:lnTo>
                <a:lnTo>
                  <a:pt x="8370" y="17117"/>
                </a:lnTo>
                <a:lnTo>
                  <a:pt x="8384" y="17121"/>
                </a:lnTo>
                <a:lnTo>
                  <a:pt x="8398" y="17124"/>
                </a:lnTo>
                <a:lnTo>
                  <a:pt x="8414" y="17127"/>
                </a:lnTo>
                <a:lnTo>
                  <a:pt x="8432" y="17130"/>
                </a:lnTo>
                <a:lnTo>
                  <a:pt x="8452" y="17132"/>
                </a:lnTo>
                <a:lnTo>
                  <a:pt x="8473" y="17134"/>
                </a:lnTo>
                <a:lnTo>
                  <a:pt x="8679" y="17150"/>
                </a:lnTo>
                <a:lnTo>
                  <a:pt x="8689" y="17150"/>
                </a:lnTo>
                <a:lnTo>
                  <a:pt x="8697" y="17150"/>
                </a:lnTo>
                <a:lnTo>
                  <a:pt x="8705" y="17148"/>
                </a:lnTo>
                <a:lnTo>
                  <a:pt x="8710" y="17146"/>
                </a:lnTo>
                <a:lnTo>
                  <a:pt x="8712" y="17145"/>
                </a:lnTo>
                <a:lnTo>
                  <a:pt x="8713" y="17144"/>
                </a:lnTo>
                <a:lnTo>
                  <a:pt x="8713" y="17141"/>
                </a:lnTo>
                <a:lnTo>
                  <a:pt x="8714" y="17138"/>
                </a:lnTo>
                <a:lnTo>
                  <a:pt x="8714" y="17131"/>
                </a:lnTo>
                <a:lnTo>
                  <a:pt x="8712" y="17122"/>
                </a:lnTo>
                <a:lnTo>
                  <a:pt x="8709" y="17112"/>
                </a:lnTo>
                <a:lnTo>
                  <a:pt x="8704" y="17101"/>
                </a:lnTo>
                <a:lnTo>
                  <a:pt x="8701" y="17099"/>
                </a:lnTo>
                <a:lnTo>
                  <a:pt x="8476" y="16573"/>
                </a:lnTo>
                <a:lnTo>
                  <a:pt x="8469" y="16556"/>
                </a:lnTo>
                <a:lnTo>
                  <a:pt x="8461" y="16542"/>
                </a:lnTo>
                <a:lnTo>
                  <a:pt x="8456" y="16530"/>
                </a:lnTo>
                <a:lnTo>
                  <a:pt x="8451" y="16520"/>
                </a:lnTo>
                <a:lnTo>
                  <a:pt x="8443" y="16506"/>
                </a:lnTo>
                <a:lnTo>
                  <a:pt x="8438" y="16495"/>
                </a:lnTo>
                <a:lnTo>
                  <a:pt x="8434" y="16487"/>
                </a:lnTo>
                <a:lnTo>
                  <a:pt x="8431" y="16482"/>
                </a:lnTo>
                <a:lnTo>
                  <a:pt x="8408" y="16441"/>
                </a:lnTo>
                <a:lnTo>
                  <a:pt x="8452" y="16425"/>
                </a:lnTo>
                <a:lnTo>
                  <a:pt x="8469" y="16419"/>
                </a:lnTo>
                <a:lnTo>
                  <a:pt x="8486" y="16411"/>
                </a:lnTo>
                <a:lnTo>
                  <a:pt x="8502" y="16404"/>
                </a:lnTo>
                <a:lnTo>
                  <a:pt x="8518" y="16395"/>
                </a:lnTo>
                <a:lnTo>
                  <a:pt x="8534" y="16387"/>
                </a:lnTo>
                <a:lnTo>
                  <a:pt x="8549" y="16378"/>
                </a:lnTo>
                <a:lnTo>
                  <a:pt x="8563" y="16368"/>
                </a:lnTo>
                <a:lnTo>
                  <a:pt x="8577" y="16358"/>
                </a:lnTo>
                <a:lnTo>
                  <a:pt x="8591" y="16347"/>
                </a:lnTo>
                <a:lnTo>
                  <a:pt x="8604" y="16335"/>
                </a:lnTo>
                <a:lnTo>
                  <a:pt x="8616" y="16325"/>
                </a:lnTo>
                <a:lnTo>
                  <a:pt x="8629" y="16312"/>
                </a:lnTo>
                <a:lnTo>
                  <a:pt x="8639" y="16299"/>
                </a:lnTo>
                <a:lnTo>
                  <a:pt x="8650" y="16286"/>
                </a:lnTo>
                <a:lnTo>
                  <a:pt x="8661" y="16272"/>
                </a:lnTo>
                <a:lnTo>
                  <a:pt x="8670" y="16258"/>
                </a:lnTo>
                <a:lnTo>
                  <a:pt x="8680" y="16243"/>
                </a:lnTo>
                <a:lnTo>
                  <a:pt x="8690" y="16228"/>
                </a:lnTo>
                <a:lnTo>
                  <a:pt x="8698" y="16212"/>
                </a:lnTo>
                <a:lnTo>
                  <a:pt x="8706" y="16195"/>
                </a:lnTo>
                <a:lnTo>
                  <a:pt x="8714" y="16178"/>
                </a:lnTo>
                <a:lnTo>
                  <a:pt x="8721" y="16161"/>
                </a:lnTo>
                <a:lnTo>
                  <a:pt x="8727" y="16142"/>
                </a:lnTo>
                <a:lnTo>
                  <a:pt x="8734" y="16124"/>
                </a:lnTo>
                <a:lnTo>
                  <a:pt x="8739" y="16105"/>
                </a:lnTo>
                <a:lnTo>
                  <a:pt x="8744" y="16085"/>
                </a:lnTo>
                <a:lnTo>
                  <a:pt x="8749" y="16065"/>
                </a:lnTo>
                <a:lnTo>
                  <a:pt x="8753" y="16044"/>
                </a:lnTo>
                <a:lnTo>
                  <a:pt x="8756" y="16022"/>
                </a:lnTo>
                <a:lnTo>
                  <a:pt x="8759" y="16001"/>
                </a:lnTo>
                <a:lnTo>
                  <a:pt x="8761" y="15978"/>
                </a:lnTo>
                <a:lnTo>
                  <a:pt x="8764" y="15956"/>
                </a:lnTo>
                <a:lnTo>
                  <a:pt x="8766" y="15924"/>
                </a:lnTo>
                <a:lnTo>
                  <a:pt x="8766" y="15893"/>
                </a:lnTo>
                <a:lnTo>
                  <a:pt x="8766" y="15862"/>
                </a:lnTo>
                <a:lnTo>
                  <a:pt x="8764" y="15832"/>
                </a:lnTo>
                <a:lnTo>
                  <a:pt x="8760" y="15803"/>
                </a:lnTo>
                <a:lnTo>
                  <a:pt x="8755" y="15775"/>
                </a:lnTo>
                <a:lnTo>
                  <a:pt x="8750" y="15747"/>
                </a:lnTo>
                <a:lnTo>
                  <a:pt x="8742" y="15720"/>
                </a:lnTo>
                <a:lnTo>
                  <a:pt x="8735" y="15694"/>
                </a:lnTo>
                <a:lnTo>
                  <a:pt x="8725" y="15670"/>
                </a:lnTo>
                <a:lnTo>
                  <a:pt x="8714" y="15645"/>
                </a:lnTo>
                <a:lnTo>
                  <a:pt x="8703" y="15623"/>
                </a:lnTo>
                <a:lnTo>
                  <a:pt x="8690" y="15600"/>
                </a:lnTo>
                <a:lnTo>
                  <a:pt x="8675" y="15579"/>
                </a:lnTo>
                <a:lnTo>
                  <a:pt x="8660" y="15558"/>
                </a:lnTo>
                <a:lnTo>
                  <a:pt x="8644" y="15539"/>
                </a:lnTo>
                <a:lnTo>
                  <a:pt x="8626" y="15521"/>
                </a:lnTo>
                <a:lnTo>
                  <a:pt x="8607" y="15503"/>
                </a:lnTo>
                <a:lnTo>
                  <a:pt x="8588" y="15486"/>
                </a:lnTo>
                <a:lnTo>
                  <a:pt x="8567" y="15470"/>
                </a:lnTo>
                <a:lnTo>
                  <a:pt x="8545" y="15455"/>
                </a:lnTo>
                <a:lnTo>
                  <a:pt x="8522" y="15441"/>
                </a:lnTo>
                <a:lnTo>
                  <a:pt x="8499" y="15429"/>
                </a:lnTo>
                <a:lnTo>
                  <a:pt x="8473" y="15417"/>
                </a:lnTo>
                <a:lnTo>
                  <a:pt x="8447" y="15406"/>
                </a:lnTo>
                <a:lnTo>
                  <a:pt x="8421" y="15396"/>
                </a:lnTo>
                <a:lnTo>
                  <a:pt x="8393" y="15388"/>
                </a:lnTo>
                <a:lnTo>
                  <a:pt x="8364" y="15380"/>
                </a:lnTo>
                <a:lnTo>
                  <a:pt x="8334" y="15374"/>
                </a:lnTo>
                <a:lnTo>
                  <a:pt x="8304" y="15369"/>
                </a:lnTo>
                <a:lnTo>
                  <a:pt x="8272" y="15364"/>
                </a:lnTo>
                <a:lnTo>
                  <a:pt x="8239" y="15362"/>
                </a:lnTo>
                <a:lnTo>
                  <a:pt x="7528" y="15307"/>
                </a:lnTo>
                <a:close/>
                <a:moveTo>
                  <a:pt x="8330" y="16106"/>
                </a:moveTo>
                <a:lnTo>
                  <a:pt x="8320" y="16113"/>
                </a:lnTo>
                <a:lnTo>
                  <a:pt x="8310" y="16121"/>
                </a:lnTo>
                <a:lnTo>
                  <a:pt x="8300" y="16127"/>
                </a:lnTo>
                <a:lnTo>
                  <a:pt x="8289" y="16134"/>
                </a:lnTo>
                <a:lnTo>
                  <a:pt x="8278" y="16139"/>
                </a:lnTo>
                <a:lnTo>
                  <a:pt x="8266" y="16144"/>
                </a:lnTo>
                <a:lnTo>
                  <a:pt x="8254" y="16148"/>
                </a:lnTo>
                <a:lnTo>
                  <a:pt x="8243" y="16152"/>
                </a:lnTo>
                <a:lnTo>
                  <a:pt x="8231" y="16154"/>
                </a:lnTo>
                <a:lnTo>
                  <a:pt x="8218" y="16156"/>
                </a:lnTo>
                <a:lnTo>
                  <a:pt x="8206" y="16159"/>
                </a:lnTo>
                <a:lnTo>
                  <a:pt x="8193" y="16160"/>
                </a:lnTo>
                <a:lnTo>
                  <a:pt x="8166" y="16161"/>
                </a:lnTo>
                <a:lnTo>
                  <a:pt x="8138" y="16160"/>
                </a:lnTo>
                <a:lnTo>
                  <a:pt x="7741" y="16130"/>
                </a:lnTo>
                <a:lnTo>
                  <a:pt x="7779" y="15629"/>
                </a:lnTo>
                <a:lnTo>
                  <a:pt x="8175" y="15659"/>
                </a:lnTo>
                <a:lnTo>
                  <a:pt x="8204" y="15662"/>
                </a:lnTo>
                <a:lnTo>
                  <a:pt x="8230" y="15668"/>
                </a:lnTo>
                <a:lnTo>
                  <a:pt x="8243" y="15671"/>
                </a:lnTo>
                <a:lnTo>
                  <a:pt x="8254" y="15674"/>
                </a:lnTo>
                <a:lnTo>
                  <a:pt x="8266" y="15678"/>
                </a:lnTo>
                <a:lnTo>
                  <a:pt x="8278" y="15683"/>
                </a:lnTo>
                <a:lnTo>
                  <a:pt x="8290" y="15688"/>
                </a:lnTo>
                <a:lnTo>
                  <a:pt x="8301" y="15694"/>
                </a:lnTo>
                <a:lnTo>
                  <a:pt x="8311" y="15700"/>
                </a:lnTo>
                <a:lnTo>
                  <a:pt x="8321" y="15707"/>
                </a:lnTo>
                <a:lnTo>
                  <a:pt x="8331" y="15714"/>
                </a:lnTo>
                <a:lnTo>
                  <a:pt x="8339" y="15721"/>
                </a:lnTo>
                <a:lnTo>
                  <a:pt x="8349" y="15730"/>
                </a:lnTo>
                <a:lnTo>
                  <a:pt x="8356" y="15738"/>
                </a:lnTo>
                <a:lnTo>
                  <a:pt x="8358" y="15740"/>
                </a:lnTo>
                <a:lnTo>
                  <a:pt x="8366" y="15750"/>
                </a:lnTo>
                <a:lnTo>
                  <a:pt x="8372" y="15760"/>
                </a:lnTo>
                <a:lnTo>
                  <a:pt x="8379" y="15770"/>
                </a:lnTo>
                <a:lnTo>
                  <a:pt x="8384" y="15780"/>
                </a:lnTo>
                <a:lnTo>
                  <a:pt x="8390" y="15792"/>
                </a:lnTo>
                <a:lnTo>
                  <a:pt x="8394" y="15803"/>
                </a:lnTo>
                <a:lnTo>
                  <a:pt x="8398" y="15814"/>
                </a:lnTo>
                <a:lnTo>
                  <a:pt x="8401" y="15826"/>
                </a:lnTo>
                <a:lnTo>
                  <a:pt x="8403" y="15838"/>
                </a:lnTo>
                <a:lnTo>
                  <a:pt x="8406" y="15850"/>
                </a:lnTo>
                <a:lnTo>
                  <a:pt x="8408" y="15863"/>
                </a:lnTo>
                <a:lnTo>
                  <a:pt x="8409" y="15874"/>
                </a:lnTo>
                <a:lnTo>
                  <a:pt x="8410" y="15901"/>
                </a:lnTo>
                <a:lnTo>
                  <a:pt x="8409" y="15929"/>
                </a:lnTo>
                <a:lnTo>
                  <a:pt x="8406" y="15956"/>
                </a:lnTo>
                <a:lnTo>
                  <a:pt x="8401" y="15983"/>
                </a:lnTo>
                <a:lnTo>
                  <a:pt x="8398" y="15995"/>
                </a:lnTo>
                <a:lnTo>
                  <a:pt x="8394" y="16006"/>
                </a:lnTo>
                <a:lnTo>
                  <a:pt x="8390" y="16018"/>
                </a:lnTo>
                <a:lnTo>
                  <a:pt x="8385" y="16029"/>
                </a:lnTo>
                <a:lnTo>
                  <a:pt x="8380" y="16041"/>
                </a:lnTo>
                <a:lnTo>
                  <a:pt x="8375" y="16051"/>
                </a:lnTo>
                <a:lnTo>
                  <a:pt x="8368" y="16062"/>
                </a:lnTo>
                <a:lnTo>
                  <a:pt x="8362" y="16072"/>
                </a:lnTo>
                <a:lnTo>
                  <a:pt x="8354" y="16080"/>
                </a:lnTo>
                <a:lnTo>
                  <a:pt x="8347" y="16090"/>
                </a:lnTo>
                <a:lnTo>
                  <a:pt x="8338" y="16098"/>
                </a:lnTo>
                <a:lnTo>
                  <a:pt x="8330" y="16106"/>
                </a:lnTo>
                <a:close/>
                <a:moveTo>
                  <a:pt x="9735" y="15270"/>
                </a:moveTo>
                <a:lnTo>
                  <a:pt x="9717" y="15275"/>
                </a:lnTo>
                <a:lnTo>
                  <a:pt x="9702" y="15281"/>
                </a:lnTo>
                <a:lnTo>
                  <a:pt x="9696" y="15283"/>
                </a:lnTo>
                <a:lnTo>
                  <a:pt x="9691" y="15286"/>
                </a:lnTo>
                <a:lnTo>
                  <a:pt x="9688" y="15289"/>
                </a:lnTo>
                <a:lnTo>
                  <a:pt x="9684" y="15294"/>
                </a:lnTo>
                <a:lnTo>
                  <a:pt x="9682" y="15297"/>
                </a:lnTo>
                <a:lnTo>
                  <a:pt x="9681" y="15302"/>
                </a:lnTo>
                <a:lnTo>
                  <a:pt x="9680" y="15307"/>
                </a:lnTo>
                <a:lnTo>
                  <a:pt x="9680" y="15314"/>
                </a:lnTo>
                <a:lnTo>
                  <a:pt x="9682" y="15330"/>
                </a:lnTo>
                <a:lnTo>
                  <a:pt x="9685" y="15349"/>
                </a:lnTo>
                <a:lnTo>
                  <a:pt x="10049" y="16925"/>
                </a:lnTo>
                <a:lnTo>
                  <a:pt x="10054" y="16944"/>
                </a:lnTo>
                <a:lnTo>
                  <a:pt x="10060" y="16959"/>
                </a:lnTo>
                <a:lnTo>
                  <a:pt x="10062" y="16965"/>
                </a:lnTo>
                <a:lnTo>
                  <a:pt x="10065" y="16969"/>
                </a:lnTo>
                <a:lnTo>
                  <a:pt x="10068" y="16973"/>
                </a:lnTo>
                <a:lnTo>
                  <a:pt x="10072" y="16975"/>
                </a:lnTo>
                <a:lnTo>
                  <a:pt x="10076" y="16977"/>
                </a:lnTo>
                <a:lnTo>
                  <a:pt x="10081" y="16980"/>
                </a:lnTo>
                <a:lnTo>
                  <a:pt x="10086" y="16980"/>
                </a:lnTo>
                <a:lnTo>
                  <a:pt x="10093" y="16980"/>
                </a:lnTo>
                <a:lnTo>
                  <a:pt x="10109" y="16979"/>
                </a:lnTo>
                <a:lnTo>
                  <a:pt x="10128" y="16974"/>
                </a:lnTo>
                <a:lnTo>
                  <a:pt x="10331" y="16928"/>
                </a:lnTo>
                <a:lnTo>
                  <a:pt x="10350" y="16923"/>
                </a:lnTo>
                <a:lnTo>
                  <a:pt x="10365" y="16917"/>
                </a:lnTo>
                <a:lnTo>
                  <a:pt x="10370" y="16914"/>
                </a:lnTo>
                <a:lnTo>
                  <a:pt x="10376" y="16911"/>
                </a:lnTo>
                <a:lnTo>
                  <a:pt x="10379" y="16908"/>
                </a:lnTo>
                <a:lnTo>
                  <a:pt x="10382" y="16905"/>
                </a:lnTo>
                <a:lnTo>
                  <a:pt x="10384" y="16900"/>
                </a:lnTo>
                <a:lnTo>
                  <a:pt x="10385" y="16896"/>
                </a:lnTo>
                <a:lnTo>
                  <a:pt x="10386" y="16890"/>
                </a:lnTo>
                <a:lnTo>
                  <a:pt x="10386" y="16883"/>
                </a:lnTo>
                <a:lnTo>
                  <a:pt x="10384" y="16868"/>
                </a:lnTo>
                <a:lnTo>
                  <a:pt x="10381" y="16849"/>
                </a:lnTo>
                <a:lnTo>
                  <a:pt x="10262" y="16333"/>
                </a:lnTo>
                <a:lnTo>
                  <a:pt x="10667" y="16240"/>
                </a:lnTo>
                <a:lnTo>
                  <a:pt x="10701" y="16231"/>
                </a:lnTo>
                <a:lnTo>
                  <a:pt x="10733" y="16222"/>
                </a:lnTo>
                <a:lnTo>
                  <a:pt x="10764" y="16212"/>
                </a:lnTo>
                <a:lnTo>
                  <a:pt x="10793" y="16200"/>
                </a:lnTo>
                <a:lnTo>
                  <a:pt x="10822" y="16189"/>
                </a:lnTo>
                <a:lnTo>
                  <a:pt x="10850" y="16175"/>
                </a:lnTo>
                <a:lnTo>
                  <a:pt x="10875" y="16161"/>
                </a:lnTo>
                <a:lnTo>
                  <a:pt x="10901" y="16146"/>
                </a:lnTo>
                <a:lnTo>
                  <a:pt x="10925" y="16130"/>
                </a:lnTo>
                <a:lnTo>
                  <a:pt x="10947" y="16112"/>
                </a:lnTo>
                <a:lnTo>
                  <a:pt x="10968" y="16095"/>
                </a:lnTo>
                <a:lnTo>
                  <a:pt x="10989" y="16076"/>
                </a:lnTo>
                <a:lnTo>
                  <a:pt x="11007" y="16057"/>
                </a:lnTo>
                <a:lnTo>
                  <a:pt x="11025" y="16036"/>
                </a:lnTo>
                <a:lnTo>
                  <a:pt x="11041" y="16016"/>
                </a:lnTo>
                <a:lnTo>
                  <a:pt x="11056" y="15993"/>
                </a:lnTo>
                <a:lnTo>
                  <a:pt x="11070" y="15971"/>
                </a:lnTo>
                <a:lnTo>
                  <a:pt x="11082" y="15947"/>
                </a:lnTo>
                <a:lnTo>
                  <a:pt x="11094" y="15924"/>
                </a:lnTo>
                <a:lnTo>
                  <a:pt x="11104" y="15898"/>
                </a:lnTo>
                <a:lnTo>
                  <a:pt x="11112" y="15872"/>
                </a:lnTo>
                <a:lnTo>
                  <a:pt x="11119" y="15847"/>
                </a:lnTo>
                <a:lnTo>
                  <a:pt x="11125" y="15819"/>
                </a:lnTo>
                <a:lnTo>
                  <a:pt x="11129" y="15791"/>
                </a:lnTo>
                <a:lnTo>
                  <a:pt x="11132" y="15763"/>
                </a:lnTo>
                <a:lnTo>
                  <a:pt x="11134" y="15734"/>
                </a:lnTo>
                <a:lnTo>
                  <a:pt x="11134" y="15704"/>
                </a:lnTo>
                <a:lnTo>
                  <a:pt x="11132" y="15673"/>
                </a:lnTo>
                <a:lnTo>
                  <a:pt x="11130" y="15642"/>
                </a:lnTo>
                <a:lnTo>
                  <a:pt x="11126" y="15611"/>
                </a:lnTo>
                <a:lnTo>
                  <a:pt x="11121" y="15579"/>
                </a:lnTo>
                <a:lnTo>
                  <a:pt x="11114" y="15545"/>
                </a:lnTo>
                <a:lnTo>
                  <a:pt x="11106" y="15513"/>
                </a:lnTo>
                <a:lnTo>
                  <a:pt x="11097" y="15482"/>
                </a:lnTo>
                <a:lnTo>
                  <a:pt x="11086" y="15452"/>
                </a:lnTo>
                <a:lnTo>
                  <a:pt x="11075" y="15423"/>
                </a:lnTo>
                <a:lnTo>
                  <a:pt x="11063" y="15395"/>
                </a:lnTo>
                <a:lnTo>
                  <a:pt x="11050" y="15369"/>
                </a:lnTo>
                <a:lnTo>
                  <a:pt x="11035" y="15343"/>
                </a:lnTo>
                <a:lnTo>
                  <a:pt x="11020" y="15318"/>
                </a:lnTo>
                <a:lnTo>
                  <a:pt x="11004" y="15296"/>
                </a:lnTo>
                <a:lnTo>
                  <a:pt x="10987" y="15273"/>
                </a:lnTo>
                <a:lnTo>
                  <a:pt x="10968" y="15253"/>
                </a:lnTo>
                <a:lnTo>
                  <a:pt x="10950" y="15233"/>
                </a:lnTo>
                <a:lnTo>
                  <a:pt x="10930" y="15215"/>
                </a:lnTo>
                <a:lnTo>
                  <a:pt x="10910" y="15198"/>
                </a:lnTo>
                <a:lnTo>
                  <a:pt x="10888" y="15182"/>
                </a:lnTo>
                <a:lnTo>
                  <a:pt x="10866" y="15168"/>
                </a:lnTo>
                <a:lnTo>
                  <a:pt x="10842" y="15154"/>
                </a:lnTo>
                <a:lnTo>
                  <a:pt x="10818" y="15142"/>
                </a:lnTo>
                <a:lnTo>
                  <a:pt x="10794" y="15132"/>
                </a:lnTo>
                <a:lnTo>
                  <a:pt x="10768" y="15122"/>
                </a:lnTo>
                <a:lnTo>
                  <a:pt x="10742" y="15115"/>
                </a:lnTo>
                <a:lnTo>
                  <a:pt x="10714" y="15108"/>
                </a:lnTo>
                <a:lnTo>
                  <a:pt x="10687" y="15102"/>
                </a:lnTo>
                <a:lnTo>
                  <a:pt x="10659" y="15098"/>
                </a:lnTo>
                <a:lnTo>
                  <a:pt x="10630" y="15095"/>
                </a:lnTo>
                <a:lnTo>
                  <a:pt x="10600" y="15094"/>
                </a:lnTo>
                <a:lnTo>
                  <a:pt x="10569" y="15094"/>
                </a:lnTo>
                <a:lnTo>
                  <a:pt x="10538" y="15095"/>
                </a:lnTo>
                <a:lnTo>
                  <a:pt x="10507" y="15098"/>
                </a:lnTo>
                <a:lnTo>
                  <a:pt x="10474" y="15103"/>
                </a:lnTo>
                <a:lnTo>
                  <a:pt x="10441" y="15108"/>
                </a:lnTo>
                <a:lnTo>
                  <a:pt x="10408" y="15115"/>
                </a:lnTo>
                <a:lnTo>
                  <a:pt x="9735" y="15270"/>
                </a:lnTo>
                <a:close/>
                <a:moveTo>
                  <a:pt x="10185" y="15998"/>
                </a:moveTo>
                <a:lnTo>
                  <a:pt x="10070" y="15503"/>
                </a:lnTo>
                <a:lnTo>
                  <a:pt x="10433" y="15419"/>
                </a:lnTo>
                <a:lnTo>
                  <a:pt x="10449" y="15416"/>
                </a:lnTo>
                <a:lnTo>
                  <a:pt x="10464" y="15414"/>
                </a:lnTo>
                <a:lnTo>
                  <a:pt x="10480" y="15411"/>
                </a:lnTo>
                <a:lnTo>
                  <a:pt x="10494" y="15410"/>
                </a:lnTo>
                <a:lnTo>
                  <a:pt x="10509" y="15409"/>
                </a:lnTo>
                <a:lnTo>
                  <a:pt x="10523" y="15409"/>
                </a:lnTo>
                <a:lnTo>
                  <a:pt x="10537" y="15410"/>
                </a:lnTo>
                <a:lnTo>
                  <a:pt x="10550" y="15411"/>
                </a:lnTo>
                <a:lnTo>
                  <a:pt x="10564" y="15414"/>
                </a:lnTo>
                <a:lnTo>
                  <a:pt x="10577" y="15417"/>
                </a:lnTo>
                <a:lnTo>
                  <a:pt x="10590" y="15420"/>
                </a:lnTo>
                <a:lnTo>
                  <a:pt x="10602" y="15423"/>
                </a:lnTo>
                <a:lnTo>
                  <a:pt x="10614" y="15429"/>
                </a:lnTo>
                <a:lnTo>
                  <a:pt x="10625" y="15433"/>
                </a:lnTo>
                <a:lnTo>
                  <a:pt x="10637" y="15439"/>
                </a:lnTo>
                <a:lnTo>
                  <a:pt x="10648" y="15446"/>
                </a:lnTo>
                <a:lnTo>
                  <a:pt x="10659" y="15452"/>
                </a:lnTo>
                <a:lnTo>
                  <a:pt x="10669" y="15461"/>
                </a:lnTo>
                <a:lnTo>
                  <a:pt x="10679" y="15468"/>
                </a:lnTo>
                <a:lnTo>
                  <a:pt x="10689" y="15478"/>
                </a:lnTo>
                <a:lnTo>
                  <a:pt x="10698" y="15486"/>
                </a:lnTo>
                <a:lnTo>
                  <a:pt x="10707" y="15497"/>
                </a:lnTo>
                <a:lnTo>
                  <a:pt x="10714" y="15507"/>
                </a:lnTo>
                <a:lnTo>
                  <a:pt x="10723" y="15519"/>
                </a:lnTo>
                <a:lnTo>
                  <a:pt x="10729" y="15530"/>
                </a:lnTo>
                <a:lnTo>
                  <a:pt x="10737" y="15542"/>
                </a:lnTo>
                <a:lnTo>
                  <a:pt x="10743" y="15555"/>
                </a:lnTo>
                <a:lnTo>
                  <a:pt x="10749" y="15568"/>
                </a:lnTo>
                <a:lnTo>
                  <a:pt x="10754" y="15582"/>
                </a:lnTo>
                <a:lnTo>
                  <a:pt x="10758" y="15596"/>
                </a:lnTo>
                <a:lnTo>
                  <a:pt x="10764" y="15611"/>
                </a:lnTo>
                <a:lnTo>
                  <a:pt x="10767" y="15626"/>
                </a:lnTo>
                <a:lnTo>
                  <a:pt x="10770" y="15641"/>
                </a:lnTo>
                <a:lnTo>
                  <a:pt x="10772" y="15656"/>
                </a:lnTo>
                <a:lnTo>
                  <a:pt x="10774" y="15671"/>
                </a:lnTo>
                <a:lnTo>
                  <a:pt x="10776" y="15686"/>
                </a:lnTo>
                <a:lnTo>
                  <a:pt x="10777" y="15700"/>
                </a:lnTo>
                <a:lnTo>
                  <a:pt x="10777" y="15714"/>
                </a:lnTo>
                <a:lnTo>
                  <a:pt x="10776" y="15728"/>
                </a:lnTo>
                <a:lnTo>
                  <a:pt x="10773" y="15740"/>
                </a:lnTo>
                <a:lnTo>
                  <a:pt x="10771" y="15754"/>
                </a:lnTo>
                <a:lnTo>
                  <a:pt x="10769" y="15767"/>
                </a:lnTo>
                <a:lnTo>
                  <a:pt x="10766" y="15779"/>
                </a:lnTo>
                <a:lnTo>
                  <a:pt x="10762" y="15792"/>
                </a:lnTo>
                <a:lnTo>
                  <a:pt x="10756" y="15804"/>
                </a:lnTo>
                <a:lnTo>
                  <a:pt x="10751" y="15814"/>
                </a:lnTo>
                <a:lnTo>
                  <a:pt x="10746" y="15826"/>
                </a:lnTo>
                <a:lnTo>
                  <a:pt x="10739" y="15837"/>
                </a:lnTo>
                <a:lnTo>
                  <a:pt x="10732" y="15848"/>
                </a:lnTo>
                <a:lnTo>
                  <a:pt x="10724" y="15857"/>
                </a:lnTo>
                <a:lnTo>
                  <a:pt x="10716" y="15867"/>
                </a:lnTo>
                <a:lnTo>
                  <a:pt x="10707" y="15877"/>
                </a:lnTo>
                <a:lnTo>
                  <a:pt x="10697" y="15885"/>
                </a:lnTo>
                <a:lnTo>
                  <a:pt x="10688" y="15894"/>
                </a:lnTo>
                <a:lnTo>
                  <a:pt x="10677" y="15901"/>
                </a:lnTo>
                <a:lnTo>
                  <a:pt x="10665" y="15909"/>
                </a:lnTo>
                <a:lnTo>
                  <a:pt x="10653" y="15916"/>
                </a:lnTo>
                <a:lnTo>
                  <a:pt x="10642" y="15923"/>
                </a:lnTo>
                <a:lnTo>
                  <a:pt x="10629" y="15929"/>
                </a:lnTo>
                <a:lnTo>
                  <a:pt x="10615" y="15934"/>
                </a:lnTo>
                <a:lnTo>
                  <a:pt x="10601" y="15940"/>
                </a:lnTo>
                <a:lnTo>
                  <a:pt x="10587" y="15945"/>
                </a:lnTo>
                <a:lnTo>
                  <a:pt x="10572" y="15950"/>
                </a:lnTo>
                <a:lnTo>
                  <a:pt x="10556" y="15953"/>
                </a:lnTo>
                <a:lnTo>
                  <a:pt x="10194" y="16036"/>
                </a:lnTo>
                <a:lnTo>
                  <a:pt x="10185" y="15998"/>
                </a:lnTo>
                <a:close/>
                <a:moveTo>
                  <a:pt x="12238" y="15639"/>
                </a:moveTo>
                <a:lnTo>
                  <a:pt x="12259" y="15670"/>
                </a:lnTo>
                <a:lnTo>
                  <a:pt x="12282" y="15700"/>
                </a:lnTo>
                <a:lnTo>
                  <a:pt x="12305" y="15728"/>
                </a:lnTo>
                <a:lnTo>
                  <a:pt x="12329" y="15754"/>
                </a:lnTo>
                <a:lnTo>
                  <a:pt x="12352" y="15779"/>
                </a:lnTo>
                <a:lnTo>
                  <a:pt x="12377" y="15803"/>
                </a:lnTo>
                <a:lnTo>
                  <a:pt x="12403" y="15824"/>
                </a:lnTo>
                <a:lnTo>
                  <a:pt x="12429" y="15843"/>
                </a:lnTo>
                <a:lnTo>
                  <a:pt x="12456" y="15862"/>
                </a:lnTo>
                <a:lnTo>
                  <a:pt x="12483" y="15878"/>
                </a:lnTo>
                <a:lnTo>
                  <a:pt x="12511" y="15892"/>
                </a:lnTo>
                <a:lnTo>
                  <a:pt x="12540" y="15904"/>
                </a:lnTo>
                <a:lnTo>
                  <a:pt x="12569" y="15916"/>
                </a:lnTo>
                <a:lnTo>
                  <a:pt x="12598" y="15925"/>
                </a:lnTo>
                <a:lnTo>
                  <a:pt x="12628" y="15932"/>
                </a:lnTo>
                <a:lnTo>
                  <a:pt x="12658" y="15939"/>
                </a:lnTo>
                <a:lnTo>
                  <a:pt x="12689" y="15943"/>
                </a:lnTo>
                <a:lnTo>
                  <a:pt x="12720" y="15945"/>
                </a:lnTo>
                <a:lnTo>
                  <a:pt x="12752" y="15945"/>
                </a:lnTo>
                <a:lnTo>
                  <a:pt x="12784" y="15944"/>
                </a:lnTo>
                <a:lnTo>
                  <a:pt x="12817" y="15942"/>
                </a:lnTo>
                <a:lnTo>
                  <a:pt x="12850" y="15937"/>
                </a:lnTo>
                <a:lnTo>
                  <a:pt x="12884" y="15930"/>
                </a:lnTo>
                <a:lnTo>
                  <a:pt x="12917" y="15922"/>
                </a:lnTo>
                <a:lnTo>
                  <a:pt x="12951" y="15912"/>
                </a:lnTo>
                <a:lnTo>
                  <a:pt x="12986" y="15900"/>
                </a:lnTo>
                <a:lnTo>
                  <a:pt x="13021" y="15886"/>
                </a:lnTo>
                <a:lnTo>
                  <a:pt x="13055" y="15871"/>
                </a:lnTo>
                <a:lnTo>
                  <a:pt x="13091" y="15854"/>
                </a:lnTo>
                <a:lnTo>
                  <a:pt x="13126" y="15835"/>
                </a:lnTo>
                <a:lnTo>
                  <a:pt x="13163" y="15814"/>
                </a:lnTo>
                <a:lnTo>
                  <a:pt x="13198" y="15792"/>
                </a:lnTo>
                <a:lnTo>
                  <a:pt x="13233" y="15767"/>
                </a:lnTo>
                <a:lnTo>
                  <a:pt x="13268" y="15744"/>
                </a:lnTo>
                <a:lnTo>
                  <a:pt x="13299" y="15718"/>
                </a:lnTo>
                <a:lnTo>
                  <a:pt x="13329" y="15692"/>
                </a:lnTo>
                <a:lnTo>
                  <a:pt x="13358" y="15667"/>
                </a:lnTo>
                <a:lnTo>
                  <a:pt x="13383" y="15641"/>
                </a:lnTo>
                <a:lnTo>
                  <a:pt x="13409" y="15613"/>
                </a:lnTo>
                <a:lnTo>
                  <a:pt x="13432" y="15586"/>
                </a:lnTo>
                <a:lnTo>
                  <a:pt x="13453" y="15558"/>
                </a:lnTo>
                <a:lnTo>
                  <a:pt x="13472" y="15530"/>
                </a:lnTo>
                <a:lnTo>
                  <a:pt x="13490" y="15503"/>
                </a:lnTo>
                <a:lnTo>
                  <a:pt x="13506" y="15474"/>
                </a:lnTo>
                <a:lnTo>
                  <a:pt x="13520" y="15445"/>
                </a:lnTo>
                <a:lnTo>
                  <a:pt x="13532" y="15415"/>
                </a:lnTo>
                <a:lnTo>
                  <a:pt x="13543" y="15385"/>
                </a:lnTo>
                <a:lnTo>
                  <a:pt x="13552" y="15355"/>
                </a:lnTo>
                <a:lnTo>
                  <a:pt x="13558" y="15325"/>
                </a:lnTo>
                <a:lnTo>
                  <a:pt x="13563" y="15295"/>
                </a:lnTo>
                <a:lnTo>
                  <a:pt x="13567" y="15264"/>
                </a:lnTo>
                <a:lnTo>
                  <a:pt x="13569" y="15232"/>
                </a:lnTo>
                <a:lnTo>
                  <a:pt x="13568" y="15201"/>
                </a:lnTo>
                <a:lnTo>
                  <a:pt x="13566" y="15170"/>
                </a:lnTo>
                <a:lnTo>
                  <a:pt x="13562" y="15138"/>
                </a:lnTo>
                <a:lnTo>
                  <a:pt x="13557" y="15107"/>
                </a:lnTo>
                <a:lnTo>
                  <a:pt x="13550" y="15075"/>
                </a:lnTo>
                <a:lnTo>
                  <a:pt x="13540" y="15043"/>
                </a:lnTo>
                <a:lnTo>
                  <a:pt x="13529" y="15011"/>
                </a:lnTo>
                <a:lnTo>
                  <a:pt x="13516" y="14978"/>
                </a:lnTo>
                <a:lnTo>
                  <a:pt x="13501" y="14946"/>
                </a:lnTo>
                <a:lnTo>
                  <a:pt x="13484" y="14914"/>
                </a:lnTo>
                <a:lnTo>
                  <a:pt x="13466" y="14882"/>
                </a:lnTo>
                <a:lnTo>
                  <a:pt x="13446" y="14850"/>
                </a:lnTo>
                <a:lnTo>
                  <a:pt x="13162" y="14415"/>
                </a:lnTo>
                <a:lnTo>
                  <a:pt x="13140" y="14382"/>
                </a:lnTo>
                <a:lnTo>
                  <a:pt x="13118" y="14352"/>
                </a:lnTo>
                <a:lnTo>
                  <a:pt x="13095" y="14325"/>
                </a:lnTo>
                <a:lnTo>
                  <a:pt x="13071" y="14299"/>
                </a:lnTo>
                <a:lnTo>
                  <a:pt x="13047" y="14273"/>
                </a:lnTo>
                <a:lnTo>
                  <a:pt x="13022" y="14251"/>
                </a:lnTo>
                <a:lnTo>
                  <a:pt x="12996" y="14229"/>
                </a:lnTo>
                <a:lnTo>
                  <a:pt x="12971" y="14210"/>
                </a:lnTo>
                <a:lnTo>
                  <a:pt x="12944" y="14192"/>
                </a:lnTo>
                <a:lnTo>
                  <a:pt x="12916" y="14176"/>
                </a:lnTo>
                <a:lnTo>
                  <a:pt x="12888" y="14161"/>
                </a:lnTo>
                <a:lnTo>
                  <a:pt x="12860" y="14148"/>
                </a:lnTo>
                <a:lnTo>
                  <a:pt x="12830" y="14137"/>
                </a:lnTo>
                <a:lnTo>
                  <a:pt x="12801" y="14127"/>
                </a:lnTo>
                <a:lnTo>
                  <a:pt x="12771" y="14120"/>
                </a:lnTo>
                <a:lnTo>
                  <a:pt x="12741" y="14114"/>
                </a:lnTo>
                <a:lnTo>
                  <a:pt x="12710" y="14110"/>
                </a:lnTo>
                <a:lnTo>
                  <a:pt x="12678" y="14108"/>
                </a:lnTo>
                <a:lnTo>
                  <a:pt x="12647" y="14108"/>
                </a:lnTo>
                <a:lnTo>
                  <a:pt x="12615" y="14109"/>
                </a:lnTo>
                <a:lnTo>
                  <a:pt x="12582" y="14111"/>
                </a:lnTo>
                <a:lnTo>
                  <a:pt x="12548" y="14117"/>
                </a:lnTo>
                <a:lnTo>
                  <a:pt x="12515" y="14123"/>
                </a:lnTo>
                <a:lnTo>
                  <a:pt x="12481" y="14132"/>
                </a:lnTo>
                <a:lnTo>
                  <a:pt x="12447" y="14141"/>
                </a:lnTo>
                <a:lnTo>
                  <a:pt x="12412" y="14153"/>
                </a:lnTo>
                <a:lnTo>
                  <a:pt x="12378" y="14167"/>
                </a:lnTo>
                <a:lnTo>
                  <a:pt x="12343" y="14182"/>
                </a:lnTo>
                <a:lnTo>
                  <a:pt x="12307" y="14200"/>
                </a:lnTo>
                <a:lnTo>
                  <a:pt x="12271" y="14218"/>
                </a:lnTo>
                <a:lnTo>
                  <a:pt x="12235" y="14240"/>
                </a:lnTo>
                <a:lnTo>
                  <a:pt x="12199" y="14262"/>
                </a:lnTo>
                <a:lnTo>
                  <a:pt x="12199" y="14262"/>
                </a:lnTo>
                <a:lnTo>
                  <a:pt x="12164" y="14287"/>
                </a:lnTo>
                <a:lnTo>
                  <a:pt x="12130" y="14311"/>
                </a:lnTo>
                <a:lnTo>
                  <a:pt x="12098" y="14336"/>
                </a:lnTo>
                <a:lnTo>
                  <a:pt x="12068" y="14361"/>
                </a:lnTo>
                <a:lnTo>
                  <a:pt x="12040" y="14388"/>
                </a:lnTo>
                <a:lnTo>
                  <a:pt x="12014" y="14414"/>
                </a:lnTo>
                <a:lnTo>
                  <a:pt x="11989" y="14440"/>
                </a:lnTo>
                <a:lnTo>
                  <a:pt x="11966" y="14468"/>
                </a:lnTo>
                <a:lnTo>
                  <a:pt x="11945" y="14496"/>
                </a:lnTo>
                <a:lnTo>
                  <a:pt x="11926" y="14524"/>
                </a:lnTo>
                <a:lnTo>
                  <a:pt x="11909" y="14553"/>
                </a:lnTo>
                <a:lnTo>
                  <a:pt x="11892" y="14582"/>
                </a:lnTo>
                <a:lnTo>
                  <a:pt x="11879" y="14611"/>
                </a:lnTo>
                <a:lnTo>
                  <a:pt x="11867" y="14640"/>
                </a:lnTo>
                <a:lnTo>
                  <a:pt x="11856" y="14670"/>
                </a:lnTo>
                <a:lnTo>
                  <a:pt x="11847" y="14700"/>
                </a:lnTo>
                <a:lnTo>
                  <a:pt x="11841" y="14730"/>
                </a:lnTo>
                <a:lnTo>
                  <a:pt x="11836" y="14760"/>
                </a:lnTo>
                <a:lnTo>
                  <a:pt x="11832" y="14791"/>
                </a:lnTo>
                <a:lnTo>
                  <a:pt x="11831" y="14822"/>
                </a:lnTo>
                <a:lnTo>
                  <a:pt x="11831" y="14853"/>
                </a:lnTo>
                <a:lnTo>
                  <a:pt x="11833" y="14884"/>
                </a:lnTo>
                <a:lnTo>
                  <a:pt x="11838" y="14915"/>
                </a:lnTo>
                <a:lnTo>
                  <a:pt x="11843" y="14946"/>
                </a:lnTo>
                <a:lnTo>
                  <a:pt x="11851" y="14978"/>
                </a:lnTo>
                <a:lnTo>
                  <a:pt x="11860" y="15011"/>
                </a:lnTo>
                <a:lnTo>
                  <a:pt x="11871" y="15042"/>
                </a:lnTo>
                <a:lnTo>
                  <a:pt x="11884" y="15074"/>
                </a:lnTo>
                <a:lnTo>
                  <a:pt x="11899" y="15106"/>
                </a:lnTo>
                <a:lnTo>
                  <a:pt x="11915" y="15138"/>
                </a:lnTo>
                <a:lnTo>
                  <a:pt x="11933" y="15170"/>
                </a:lnTo>
                <a:lnTo>
                  <a:pt x="11954" y="15202"/>
                </a:lnTo>
                <a:lnTo>
                  <a:pt x="12238" y="15639"/>
                </a:lnTo>
                <a:close/>
                <a:moveTo>
                  <a:pt x="13165" y="15043"/>
                </a:moveTo>
                <a:lnTo>
                  <a:pt x="13177" y="15060"/>
                </a:lnTo>
                <a:lnTo>
                  <a:pt x="13186" y="15077"/>
                </a:lnTo>
                <a:lnTo>
                  <a:pt x="13195" y="15094"/>
                </a:lnTo>
                <a:lnTo>
                  <a:pt x="13203" y="15112"/>
                </a:lnTo>
                <a:lnTo>
                  <a:pt x="13211" y="15130"/>
                </a:lnTo>
                <a:lnTo>
                  <a:pt x="13216" y="15146"/>
                </a:lnTo>
                <a:lnTo>
                  <a:pt x="13222" y="15163"/>
                </a:lnTo>
                <a:lnTo>
                  <a:pt x="13226" y="15180"/>
                </a:lnTo>
                <a:lnTo>
                  <a:pt x="13229" y="15197"/>
                </a:lnTo>
                <a:lnTo>
                  <a:pt x="13231" y="15213"/>
                </a:lnTo>
                <a:lnTo>
                  <a:pt x="13232" y="15229"/>
                </a:lnTo>
                <a:lnTo>
                  <a:pt x="13232" y="15246"/>
                </a:lnTo>
                <a:lnTo>
                  <a:pt x="13231" y="15262"/>
                </a:lnTo>
                <a:lnTo>
                  <a:pt x="13229" y="15279"/>
                </a:lnTo>
                <a:lnTo>
                  <a:pt x="13226" y="15295"/>
                </a:lnTo>
                <a:lnTo>
                  <a:pt x="13223" y="15311"/>
                </a:lnTo>
                <a:lnTo>
                  <a:pt x="13217" y="15326"/>
                </a:lnTo>
                <a:lnTo>
                  <a:pt x="13212" y="15341"/>
                </a:lnTo>
                <a:lnTo>
                  <a:pt x="13205" y="15356"/>
                </a:lnTo>
                <a:lnTo>
                  <a:pt x="13198" y="15371"/>
                </a:lnTo>
                <a:lnTo>
                  <a:pt x="13189" y="15385"/>
                </a:lnTo>
                <a:lnTo>
                  <a:pt x="13180" y="15400"/>
                </a:lnTo>
                <a:lnTo>
                  <a:pt x="13170" y="15414"/>
                </a:lnTo>
                <a:lnTo>
                  <a:pt x="13158" y="15427"/>
                </a:lnTo>
                <a:lnTo>
                  <a:pt x="13147" y="15441"/>
                </a:lnTo>
                <a:lnTo>
                  <a:pt x="13134" y="15455"/>
                </a:lnTo>
                <a:lnTo>
                  <a:pt x="13120" y="15468"/>
                </a:lnTo>
                <a:lnTo>
                  <a:pt x="13105" y="15482"/>
                </a:lnTo>
                <a:lnTo>
                  <a:pt x="13089" y="15495"/>
                </a:lnTo>
                <a:lnTo>
                  <a:pt x="13071" y="15509"/>
                </a:lnTo>
                <a:lnTo>
                  <a:pt x="13054" y="15522"/>
                </a:lnTo>
                <a:lnTo>
                  <a:pt x="13036" y="15534"/>
                </a:lnTo>
                <a:lnTo>
                  <a:pt x="13032" y="15537"/>
                </a:lnTo>
                <a:lnTo>
                  <a:pt x="13013" y="15549"/>
                </a:lnTo>
                <a:lnTo>
                  <a:pt x="12994" y="15559"/>
                </a:lnTo>
                <a:lnTo>
                  <a:pt x="12976" y="15569"/>
                </a:lnTo>
                <a:lnTo>
                  <a:pt x="12958" y="15579"/>
                </a:lnTo>
                <a:lnTo>
                  <a:pt x="12940" y="15587"/>
                </a:lnTo>
                <a:lnTo>
                  <a:pt x="12921" y="15594"/>
                </a:lnTo>
                <a:lnTo>
                  <a:pt x="12904" y="15600"/>
                </a:lnTo>
                <a:lnTo>
                  <a:pt x="12886" y="15605"/>
                </a:lnTo>
                <a:lnTo>
                  <a:pt x="12869" y="15611"/>
                </a:lnTo>
                <a:lnTo>
                  <a:pt x="12852" y="15614"/>
                </a:lnTo>
                <a:lnTo>
                  <a:pt x="12835" y="15617"/>
                </a:lnTo>
                <a:lnTo>
                  <a:pt x="12817" y="15618"/>
                </a:lnTo>
                <a:lnTo>
                  <a:pt x="12800" y="15619"/>
                </a:lnTo>
                <a:lnTo>
                  <a:pt x="12784" y="15619"/>
                </a:lnTo>
                <a:lnTo>
                  <a:pt x="12768" y="15618"/>
                </a:lnTo>
                <a:lnTo>
                  <a:pt x="12752" y="15617"/>
                </a:lnTo>
                <a:lnTo>
                  <a:pt x="12736" y="15614"/>
                </a:lnTo>
                <a:lnTo>
                  <a:pt x="12720" y="15611"/>
                </a:lnTo>
                <a:lnTo>
                  <a:pt x="12704" y="15605"/>
                </a:lnTo>
                <a:lnTo>
                  <a:pt x="12689" y="15600"/>
                </a:lnTo>
                <a:lnTo>
                  <a:pt x="12674" y="15594"/>
                </a:lnTo>
                <a:lnTo>
                  <a:pt x="12660" y="15586"/>
                </a:lnTo>
                <a:lnTo>
                  <a:pt x="12645" y="15579"/>
                </a:lnTo>
                <a:lnTo>
                  <a:pt x="12631" y="15569"/>
                </a:lnTo>
                <a:lnTo>
                  <a:pt x="12617" y="15559"/>
                </a:lnTo>
                <a:lnTo>
                  <a:pt x="12604" y="15548"/>
                </a:lnTo>
                <a:lnTo>
                  <a:pt x="12590" y="15536"/>
                </a:lnTo>
                <a:lnTo>
                  <a:pt x="12577" y="15523"/>
                </a:lnTo>
                <a:lnTo>
                  <a:pt x="12566" y="15510"/>
                </a:lnTo>
                <a:lnTo>
                  <a:pt x="12553" y="15495"/>
                </a:lnTo>
                <a:lnTo>
                  <a:pt x="12541" y="15479"/>
                </a:lnTo>
                <a:lnTo>
                  <a:pt x="12530" y="15463"/>
                </a:lnTo>
                <a:lnTo>
                  <a:pt x="12234" y="15011"/>
                </a:lnTo>
                <a:lnTo>
                  <a:pt x="12224" y="14993"/>
                </a:lnTo>
                <a:lnTo>
                  <a:pt x="12214" y="14976"/>
                </a:lnTo>
                <a:lnTo>
                  <a:pt x="12205" y="14959"/>
                </a:lnTo>
                <a:lnTo>
                  <a:pt x="12197" y="14942"/>
                </a:lnTo>
                <a:lnTo>
                  <a:pt x="12190" y="14925"/>
                </a:lnTo>
                <a:lnTo>
                  <a:pt x="12184" y="14908"/>
                </a:lnTo>
                <a:lnTo>
                  <a:pt x="12180" y="14890"/>
                </a:lnTo>
                <a:lnTo>
                  <a:pt x="12175" y="14874"/>
                </a:lnTo>
                <a:lnTo>
                  <a:pt x="12173" y="14857"/>
                </a:lnTo>
                <a:lnTo>
                  <a:pt x="12171" y="14840"/>
                </a:lnTo>
                <a:lnTo>
                  <a:pt x="12170" y="14824"/>
                </a:lnTo>
                <a:lnTo>
                  <a:pt x="12170" y="14808"/>
                </a:lnTo>
                <a:lnTo>
                  <a:pt x="12171" y="14792"/>
                </a:lnTo>
                <a:lnTo>
                  <a:pt x="12173" y="14775"/>
                </a:lnTo>
                <a:lnTo>
                  <a:pt x="12175" y="14759"/>
                </a:lnTo>
                <a:lnTo>
                  <a:pt x="12180" y="14744"/>
                </a:lnTo>
                <a:lnTo>
                  <a:pt x="12184" y="14728"/>
                </a:lnTo>
                <a:lnTo>
                  <a:pt x="12190" y="14713"/>
                </a:lnTo>
                <a:lnTo>
                  <a:pt x="12197" y="14696"/>
                </a:lnTo>
                <a:lnTo>
                  <a:pt x="12204" y="14681"/>
                </a:lnTo>
                <a:lnTo>
                  <a:pt x="12213" y="14666"/>
                </a:lnTo>
                <a:lnTo>
                  <a:pt x="12223" y="14653"/>
                </a:lnTo>
                <a:lnTo>
                  <a:pt x="12232" y="14638"/>
                </a:lnTo>
                <a:lnTo>
                  <a:pt x="12244" y="14624"/>
                </a:lnTo>
                <a:lnTo>
                  <a:pt x="12256" y="14610"/>
                </a:lnTo>
                <a:lnTo>
                  <a:pt x="12269" y="14596"/>
                </a:lnTo>
                <a:lnTo>
                  <a:pt x="12283" y="14582"/>
                </a:lnTo>
                <a:lnTo>
                  <a:pt x="12298" y="14569"/>
                </a:lnTo>
                <a:lnTo>
                  <a:pt x="12314" y="14555"/>
                </a:lnTo>
                <a:lnTo>
                  <a:pt x="12330" y="14542"/>
                </a:lnTo>
                <a:lnTo>
                  <a:pt x="12347" y="14530"/>
                </a:lnTo>
                <a:lnTo>
                  <a:pt x="12366" y="14517"/>
                </a:lnTo>
                <a:lnTo>
                  <a:pt x="12385" y="14505"/>
                </a:lnTo>
                <a:lnTo>
                  <a:pt x="12405" y="14494"/>
                </a:lnTo>
                <a:lnTo>
                  <a:pt x="12423" y="14483"/>
                </a:lnTo>
                <a:lnTo>
                  <a:pt x="12442" y="14474"/>
                </a:lnTo>
                <a:lnTo>
                  <a:pt x="12461" y="14465"/>
                </a:lnTo>
                <a:lnTo>
                  <a:pt x="12479" y="14457"/>
                </a:lnTo>
                <a:lnTo>
                  <a:pt x="12497" y="14451"/>
                </a:lnTo>
                <a:lnTo>
                  <a:pt x="12515" y="14446"/>
                </a:lnTo>
                <a:lnTo>
                  <a:pt x="12532" y="14440"/>
                </a:lnTo>
                <a:lnTo>
                  <a:pt x="12549" y="14437"/>
                </a:lnTo>
                <a:lnTo>
                  <a:pt x="12567" y="14434"/>
                </a:lnTo>
                <a:lnTo>
                  <a:pt x="12584" y="14432"/>
                </a:lnTo>
                <a:lnTo>
                  <a:pt x="12601" y="14431"/>
                </a:lnTo>
                <a:lnTo>
                  <a:pt x="12617" y="14431"/>
                </a:lnTo>
                <a:lnTo>
                  <a:pt x="12633" y="14432"/>
                </a:lnTo>
                <a:lnTo>
                  <a:pt x="12649" y="14434"/>
                </a:lnTo>
                <a:lnTo>
                  <a:pt x="12665" y="14437"/>
                </a:lnTo>
                <a:lnTo>
                  <a:pt x="12681" y="14440"/>
                </a:lnTo>
                <a:lnTo>
                  <a:pt x="12697" y="14446"/>
                </a:lnTo>
                <a:lnTo>
                  <a:pt x="12712" y="14451"/>
                </a:lnTo>
                <a:lnTo>
                  <a:pt x="12727" y="14457"/>
                </a:lnTo>
                <a:lnTo>
                  <a:pt x="12742" y="14465"/>
                </a:lnTo>
                <a:lnTo>
                  <a:pt x="12756" y="14474"/>
                </a:lnTo>
                <a:lnTo>
                  <a:pt x="12770" y="14483"/>
                </a:lnTo>
                <a:lnTo>
                  <a:pt x="12784" y="14494"/>
                </a:lnTo>
                <a:lnTo>
                  <a:pt x="12798" y="14506"/>
                </a:lnTo>
                <a:lnTo>
                  <a:pt x="12811" y="14517"/>
                </a:lnTo>
                <a:lnTo>
                  <a:pt x="12824" y="14531"/>
                </a:lnTo>
                <a:lnTo>
                  <a:pt x="12837" y="14545"/>
                </a:lnTo>
                <a:lnTo>
                  <a:pt x="12849" y="14560"/>
                </a:lnTo>
                <a:lnTo>
                  <a:pt x="12860" y="14576"/>
                </a:lnTo>
                <a:lnTo>
                  <a:pt x="12872" y="14594"/>
                </a:lnTo>
                <a:lnTo>
                  <a:pt x="13165" y="15043"/>
                </a:lnTo>
                <a:close/>
                <a:moveTo>
                  <a:pt x="14754" y="14359"/>
                </a:moveTo>
                <a:lnTo>
                  <a:pt x="14768" y="14371"/>
                </a:lnTo>
                <a:lnTo>
                  <a:pt x="14781" y="14379"/>
                </a:lnTo>
                <a:lnTo>
                  <a:pt x="14786" y="14382"/>
                </a:lnTo>
                <a:lnTo>
                  <a:pt x="14792" y="14385"/>
                </a:lnTo>
                <a:lnTo>
                  <a:pt x="14796" y="14386"/>
                </a:lnTo>
                <a:lnTo>
                  <a:pt x="14800" y="14386"/>
                </a:lnTo>
                <a:lnTo>
                  <a:pt x="14805" y="14386"/>
                </a:lnTo>
                <a:lnTo>
                  <a:pt x="14809" y="14383"/>
                </a:lnTo>
                <a:lnTo>
                  <a:pt x="14814" y="14381"/>
                </a:lnTo>
                <a:lnTo>
                  <a:pt x="14820" y="14378"/>
                </a:lnTo>
                <a:lnTo>
                  <a:pt x="14830" y="14368"/>
                </a:lnTo>
                <a:lnTo>
                  <a:pt x="14844" y="14355"/>
                </a:lnTo>
                <a:lnTo>
                  <a:pt x="14987" y="14196"/>
                </a:lnTo>
                <a:lnTo>
                  <a:pt x="14999" y="14182"/>
                </a:lnTo>
                <a:lnTo>
                  <a:pt x="15007" y="14169"/>
                </a:lnTo>
                <a:lnTo>
                  <a:pt x="15009" y="14164"/>
                </a:lnTo>
                <a:lnTo>
                  <a:pt x="15012" y="14158"/>
                </a:lnTo>
                <a:lnTo>
                  <a:pt x="15013" y="14154"/>
                </a:lnTo>
                <a:lnTo>
                  <a:pt x="15013" y="14150"/>
                </a:lnTo>
                <a:lnTo>
                  <a:pt x="15013" y="14144"/>
                </a:lnTo>
                <a:lnTo>
                  <a:pt x="15011" y="14140"/>
                </a:lnTo>
                <a:lnTo>
                  <a:pt x="15008" y="14135"/>
                </a:lnTo>
                <a:lnTo>
                  <a:pt x="15005" y="14129"/>
                </a:lnTo>
                <a:lnTo>
                  <a:pt x="14996" y="14119"/>
                </a:lnTo>
                <a:lnTo>
                  <a:pt x="14983" y="14106"/>
                </a:lnTo>
                <a:lnTo>
                  <a:pt x="13778" y="13019"/>
                </a:lnTo>
                <a:lnTo>
                  <a:pt x="13764" y="13008"/>
                </a:lnTo>
                <a:lnTo>
                  <a:pt x="13752" y="13000"/>
                </a:lnTo>
                <a:lnTo>
                  <a:pt x="13746" y="12996"/>
                </a:lnTo>
                <a:lnTo>
                  <a:pt x="13741" y="12995"/>
                </a:lnTo>
                <a:lnTo>
                  <a:pt x="13736" y="12994"/>
                </a:lnTo>
                <a:lnTo>
                  <a:pt x="13732" y="12993"/>
                </a:lnTo>
                <a:lnTo>
                  <a:pt x="13727" y="12994"/>
                </a:lnTo>
                <a:lnTo>
                  <a:pt x="13722" y="12996"/>
                </a:lnTo>
                <a:lnTo>
                  <a:pt x="13718" y="12999"/>
                </a:lnTo>
                <a:lnTo>
                  <a:pt x="13712" y="13002"/>
                </a:lnTo>
                <a:lnTo>
                  <a:pt x="13701" y="13011"/>
                </a:lnTo>
                <a:lnTo>
                  <a:pt x="13688" y="13024"/>
                </a:lnTo>
                <a:lnTo>
                  <a:pt x="13545" y="13183"/>
                </a:lnTo>
                <a:lnTo>
                  <a:pt x="13532" y="13198"/>
                </a:lnTo>
                <a:lnTo>
                  <a:pt x="13524" y="13210"/>
                </a:lnTo>
                <a:lnTo>
                  <a:pt x="13522" y="13215"/>
                </a:lnTo>
                <a:lnTo>
                  <a:pt x="13520" y="13221"/>
                </a:lnTo>
                <a:lnTo>
                  <a:pt x="13518" y="13226"/>
                </a:lnTo>
                <a:lnTo>
                  <a:pt x="13518" y="13230"/>
                </a:lnTo>
                <a:lnTo>
                  <a:pt x="13518" y="13234"/>
                </a:lnTo>
                <a:lnTo>
                  <a:pt x="13521" y="13239"/>
                </a:lnTo>
                <a:lnTo>
                  <a:pt x="13523" y="13243"/>
                </a:lnTo>
                <a:lnTo>
                  <a:pt x="13527" y="13248"/>
                </a:lnTo>
                <a:lnTo>
                  <a:pt x="13537" y="13259"/>
                </a:lnTo>
                <a:lnTo>
                  <a:pt x="13550" y="13272"/>
                </a:lnTo>
                <a:lnTo>
                  <a:pt x="14754" y="14359"/>
                </a:lnTo>
                <a:close/>
                <a:moveTo>
                  <a:pt x="14853" y="11180"/>
                </a:moveTo>
                <a:lnTo>
                  <a:pt x="14845" y="11198"/>
                </a:lnTo>
                <a:lnTo>
                  <a:pt x="14840" y="11213"/>
                </a:lnTo>
                <a:lnTo>
                  <a:pt x="14838" y="11219"/>
                </a:lnTo>
                <a:lnTo>
                  <a:pt x="14838" y="11225"/>
                </a:lnTo>
                <a:lnTo>
                  <a:pt x="14838" y="11230"/>
                </a:lnTo>
                <a:lnTo>
                  <a:pt x="14839" y="11234"/>
                </a:lnTo>
                <a:lnTo>
                  <a:pt x="14841" y="11238"/>
                </a:lnTo>
                <a:lnTo>
                  <a:pt x="14843" y="11242"/>
                </a:lnTo>
                <a:lnTo>
                  <a:pt x="14848" y="11246"/>
                </a:lnTo>
                <a:lnTo>
                  <a:pt x="14853" y="11250"/>
                </a:lnTo>
                <a:lnTo>
                  <a:pt x="14866" y="11259"/>
                </a:lnTo>
                <a:lnTo>
                  <a:pt x="14883" y="11269"/>
                </a:lnTo>
                <a:lnTo>
                  <a:pt x="15434" y="11543"/>
                </a:lnTo>
                <a:lnTo>
                  <a:pt x="15851" y="11752"/>
                </a:lnTo>
                <a:lnTo>
                  <a:pt x="14522" y="11913"/>
                </a:lnTo>
                <a:lnTo>
                  <a:pt x="14513" y="11915"/>
                </a:lnTo>
                <a:lnTo>
                  <a:pt x="14505" y="11917"/>
                </a:lnTo>
                <a:lnTo>
                  <a:pt x="14497" y="11921"/>
                </a:lnTo>
                <a:lnTo>
                  <a:pt x="14490" y="11926"/>
                </a:lnTo>
                <a:lnTo>
                  <a:pt x="14482" y="11932"/>
                </a:lnTo>
                <a:lnTo>
                  <a:pt x="14476" y="11940"/>
                </a:lnTo>
                <a:lnTo>
                  <a:pt x="14470" y="11948"/>
                </a:lnTo>
                <a:lnTo>
                  <a:pt x="14464" y="11959"/>
                </a:lnTo>
                <a:lnTo>
                  <a:pt x="14368" y="12150"/>
                </a:lnTo>
                <a:lnTo>
                  <a:pt x="14361" y="12168"/>
                </a:lnTo>
                <a:lnTo>
                  <a:pt x="14356" y="12183"/>
                </a:lnTo>
                <a:lnTo>
                  <a:pt x="14353" y="12189"/>
                </a:lnTo>
                <a:lnTo>
                  <a:pt x="14353" y="12195"/>
                </a:lnTo>
                <a:lnTo>
                  <a:pt x="14353" y="12200"/>
                </a:lnTo>
                <a:lnTo>
                  <a:pt x="14355" y="12204"/>
                </a:lnTo>
                <a:lnTo>
                  <a:pt x="14357" y="12208"/>
                </a:lnTo>
                <a:lnTo>
                  <a:pt x="14359" y="12212"/>
                </a:lnTo>
                <a:lnTo>
                  <a:pt x="14363" y="12216"/>
                </a:lnTo>
                <a:lnTo>
                  <a:pt x="14368" y="12220"/>
                </a:lnTo>
                <a:lnTo>
                  <a:pt x="14381" y="12229"/>
                </a:lnTo>
                <a:lnTo>
                  <a:pt x="14398" y="12239"/>
                </a:lnTo>
                <a:lnTo>
                  <a:pt x="15846" y="12961"/>
                </a:lnTo>
                <a:lnTo>
                  <a:pt x="15863" y="12970"/>
                </a:lnTo>
                <a:lnTo>
                  <a:pt x="15878" y="12975"/>
                </a:lnTo>
                <a:lnTo>
                  <a:pt x="15884" y="12976"/>
                </a:lnTo>
                <a:lnTo>
                  <a:pt x="15889" y="12977"/>
                </a:lnTo>
                <a:lnTo>
                  <a:pt x="15895" y="12976"/>
                </a:lnTo>
                <a:lnTo>
                  <a:pt x="15899" y="12976"/>
                </a:lnTo>
                <a:lnTo>
                  <a:pt x="15903" y="12974"/>
                </a:lnTo>
                <a:lnTo>
                  <a:pt x="15908" y="12971"/>
                </a:lnTo>
                <a:lnTo>
                  <a:pt x="15912" y="12968"/>
                </a:lnTo>
                <a:lnTo>
                  <a:pt x="15916" y="12962"/>
                </a:lnTo>
                <a:lnTo>
                  <a:pt x="15925" y="12949"/>
                </a:lnTo>
                <a:lnTo>
                  <a:pt x="15933" y="12932"/>
                </a:lnTo>
                <a:lnTo>
                  <a:pt x="16019" y="12762"/>
                </a:lnTo>
                <a:lnTo>
                  <a:pt x="16028" y="12744"/>
                </a:lnTo>
                <a:lnTo>
                  <a:pt x="16032" y="12729"/>
                </a:lnTo>
                <a:lnTo>
                  <a:pt x="16034" y="12722"/>
                </a:lnTo>
                <a:lnTo>
                  <a:pt x="16034" y="12717"/>
                </a:lnTo>
                <a:lnTo>
                  <a:pt x="16034" y="12711"/>
                </a:lnTo>
                <a:lnTo>
                  <a:pt x="16033" y="12707"/>
                </a:lnTo>
                <a:lnTo>
                  <a:pt x="16032" y="12703"/>
                </a:lnTo>
                <a:lnTo>
                  <a:pt x="16029" y="12700"/>
                </a:lnTo>
                <a:lnTo>
                  <a:pt x="16025" y="12695"/>
                </a:lnTo>
                <a:lnTo>
                  <a:pt x="16020" y="12691"/>
                </a:lnTo>
                <a:lnTo>
                  <a:pt x="16006" y="12682"/>
                </a:lnTo>
                <a:lnTo>
                  <a:pt x="15989" y="12673"/>
                </a:lnTo>
                <a:lnTo>
                  <a:pt x="15014" y="12185"/>
                </a:lnTo>
                <a:lnTo>
                  <a:pt x="16353" y="12026"/>
                </a:lnTo>
                <a:lnTo>
                  <a:pt x="16361" y="12025"/>
                </a:lnTo>
                <a:lnTo>
                  <a:pt x="16369" y="12022"/>
                </a:lnTo>
                <a:lnTo>
                  <a:pt x="16376" y="12019"/>
                </a:lnTo>
                <a:lnTo>
                  <a:pt x="16383" y="12015"/>
                </a:lnTo>
                <a:lnTo>
                  <a:pt x="16390" y="12008"/>
                </a:lnTo>
                <a:lnTo>
                  <a:pt x="16398" y="12000"/>
                </a:lnTo>
                <a:lnTo>
                  <a:pt x="16404" y="11990"/>
                </a:lnTo>
                <a:lnTo>
                  <a:pt x="16410" y="11978"/>
                </a:lnTo>
                <a:lnTo>
                  <a:pt x="16504" y="11792"/>
                </a:lnTo>
                <a:lnTo>
                  <a:pt x="16511" y="11773"/>
                </a:lnTo>
                <a:lnTo>
                  <a:pt x="16517" y="11760"/>
                </a:lnTo>
                <a:lnTo>
                  <a:pt x="16518" y="11753"/>
                </a:lnTo>
                <a:lnTo>
                  <a:pt x="16519" y="11748"/>
                </a:lnTo>
                <a:lnTo>
                  <a:pt x="16519" y="11743"/>
                </a:lnTo>
                <a:lnTo>
                  <a:pt x="16518" y="11739"/>
                </a:lnTo>
                <a:lnTo>
                  <a:pt x="16515" y="11735"/>
                </a:lnTo>
                <a:lnTo>
                  <a:pt x="16512" y="11732"/>
                </a:lnTo>
                <a:lnTo>
                  <a:pt x="16509" y="11727"/>
                </a:lnTo>
                <a:lnTo>
                  <a:pt x="16504" y="11723"/>
                </a:lnTo>
                <a:lnTo>
                  <a:pt x="16491" y="11715"/>
                </a:lnTo>
                <a:lnTo>
                  <a:pt x="16473" y="11705"/>
                </a:lnTo>
                <a:lnTo>
                  <a:pt x="15026" y="10982"/>
                </a:lnTo>
                <a:lnTo>
                  <a:pt x="15007" y="10974"/>
                </a:lnTo>
                <a:lnTo>
                  <a:pt x="14993" y="10968"/>
                </a:lnTo>
                <a:lnTo>
                  <a:pt x="14987" y="10967"/>
                </a:lnTo>
                <a:lnTo>
                  <a:pt x="14981" y="10966"/>
                </a:lnTo>
                <a:lnTo>
                  <a:pt x="14976" y="10966"/>
                </a:lnTo>
                <a:lnTo>
                  <a:pt x="14972" y="10967"/>
                </a:lnTo>
                <a:lnTo>
                  <a:pt x="14968" y="10968"/>
                </a:lnTo>
                <a:lnTo>
                  <a:pt x="14964" y="10972"/>
                </a:lnTo>
                <a:lnTo>
                  <a:pt x="14960" y="10975"/>
                </a:lnTo>
                <a:lnTo>
                  <a:pt x="14956" y="10980"/>
                </a:lnTo>
                <a:lnTo>
                  <a:pt x="14947" y="10992"/>
                </a:lnTo>
                <a:lnTo>
                  <a:pt x="14939" y="11009"/>
                </a:lnTo>
                <a:lnTo>
                  <a:pt x="14853" y="11180"/>
                </a:lnTo>
                <a:close/>
                <a:moveTo>
                  <a:pt x="15210" y="10198"/>
                </a:moveTo>
                <a:lnTo>
                  <a:pt x="15208" y="10218"/>
                </a:lnTo>
                <a:lnTo>
                  <a:pt x="15208" y="10233"/>
                </a:lnTo>
                <a:lnTo>
                  <a:pt x="15209" y="10240"/>
                </a:lnTo>
                <a:lnTo>
                  <a:pt x="15210" y="10245"/>
                </a:lnTo>
                <a:lnTo>
                  <a:pt x="15212" y="10250"/>
                </a:lnTo>
                <a:lnTo>
                  <a:pt x="15214" y="10254"/>
                </a:lnTo>
                <a:lnTo>
                  <a:pt x="15217" y="10257"/>
                </a:lnTo>
                <a:lnTo>
                  <a:pt x="15222" y="10260"/>
                </a:lnTo>
                <a:lnTo>
                  <a:pt x="15227" y="10262"/>
                </a:lnTo>
                <a:lnTo>
                  <a:pt x="15233" y="10264"/>
                </a:lnTo>
                <a:lnTo>
                  <a:pt x="15248" y="10269"/>
                </a:lnTo>
                <a:lnTo>
                  <a:pt x="15268" y="10272"/>
                </a:lnTo>
                <a:lnTo>
                  <a:pt x="15439" y="10291"/>
                </a:lnTo>
                <a:lnTo>
                  <a:pt x="15459" y="10292"/>
                </a:lnTo>
                <a:lnTo>
                  <a:pt x="15474" y="10292"/>
                </a:lnTo>
                <a:lnTo>
                  <a:pt x="15480" y="10292"/>
                </a:lnTo>
                <a:lnTo>
                  <a:pt x="15485" y="10290"/>
                </a:lnTo>
                <a:lnTo>
                  <a:pt x="15490" y="10289"/>
                </a:lnTo>
                <a:lnTo>
                  <a:pt x="15493" y="10287"/>
                </a:lnTo>
                <a:lnTo>
                  <a:pt x="15496" y="10284"/>
                </a:lnTo>
                <a:lnTo>
                  <a:pt x="15498" y="10279"/>
                </a:lnTo>
                <a:lnTo>
                  <a:pt x="15501" y="10274"/>
                </a:lnTo>
                <a:lnTo>
                  <a:pt x="15504" y="10267"/>
                </a:lnTo>
                <a:lnTo>
                  <a:pt x="15507" y="10252"/>
                </a:lnTo>
                <a:lnTo>
                  <a:pt x="15510" y="10232"/>
                </a:lnTo>
                <a:lnTo>
                  <a:pt x="15560" y="9792"/>
                </a:lnTo>
                <a:lnTo>
                  <a:pt x="16932" y="9949"/>
                </a:lnTo>
                <a:lnTo>
                  <a:pt x="16953" y="9950"/>
                </a:lnTo>
                <a:lnTo>
                  <a:pt x="16969" y="9950"/>
                </a:lnTo>
                <a:lnTo>
                  <a:pt x="16975" y="9950"/>
                </a:lnTo>
                <a:lnTo>
                  <a:pt x="16981" y="9949"/>
                </a:lnTo>
                <a:lnTo>
                  <a:pt x="16985" y="9947"/>
                </a:lnTo>
                <a:lnTo>
                  <a:pt x="16989" y="9945"/>
                </a:lnTo>
                <a:lnTo>
                  <a:pt x="16991" y="9942"/>
                </a:lnTo>
                <a:lnTo>
                  <a:pt x="16995" y="9938"/>
                </a:lnTo>
                <a:lnTo>
                  <a:pt x="16997" y="9933"/>
                </a:lnTo>
                <a:lnTo>
                  <a:pt x="16999" y="9928"/>
                </a:lnTo>
                <a:lnTo>
                  <a:pt x="17003" y="9913"/>
                </a:lnTo>
                <a:lnTo>
                  <a:pt x="17005" y="9893"/>
                </a:lnTo>
                <a:lnTo>
                  <a:pt x="17029" y="9687"/>
                </a:lnTo>
                <a:lnTo>
                  <a:pt x="17031" y="9666"/>
                </a:lnTo>
                <a:lnTo>
                  <a:pt x="17031" y="9651"/>
                </a:lnTo>
                <a:lnTo>
                  <a:pt x="17030" y="9645"/>
                </a:lnTo>
                <a:lnTo>
                  <a:pt x="17029" y="9639"/>
                </a:lnTo>
                <a:lnTo>
                  <a:pt x="17027" y="9634"/>
                </a:lnTo>
                <a:lnTo>
                  <a:pt x="17025" y="9631"/>
                </a:lnTo>
                <a:lnTo>
                  <a:pt x="17021" y="9628"/>
                </a:lnTo>
                <a:lnTo>
                  <a:pt x="17017" y="9624"/>
                </a:lnTo>
                <a:lnTo>
                  <a:pt x="17012" y="9622"/>
                </a:lnTo>
                <a:lnTo>
                  <a:pt x="17006" y="9620"/>
                </a:lnTo>
                <a:lnTo>
                  <a:pt x="16990" y="9616"/>
                </a:lnTo>
                <a:lnTo>
                  <a:pt x="16971" y="9614"/>
                </a:lnTo>
                <a:lnTo>
                  <a:pt x="15599" y="9456"/>
                </a:lnTo>
                <a:lnTo>
                  <a:pt x="15649" y="9018"/>
                </a:lnTo>
                <a:lnTo>
                  <a:pt x="15650" y="8997"/>
                </a:lnTo>
                <a:lnTo>
                  <a:pt x="15650" y="8981"/>
                </a:lnTo>
                <a:lnTo>
                  <a:pt x="15650" y="8975"/>
                </a:lnTo>
                <a:lnTo>
                  <a:pt x="15649" y="8969"/>
                </a:lnTo>
                <a:lnTo>
                  <a:pt x="15647" y="8965"/>
                </a:lnTo>
                <a:lnTo>
                  <a:pt x="15645" y="8961"/>
                </a:lnTo>
                <a:lnTo>
                  <a:pt x="15642" y="8958"/>
                </a:lnTo>
                <a:lnTo>
                  <a:pt x="15639" y="8956"/>
                </a:lnTo>
                <a:lnTo>
                  <a:pt x="15633" y="8953"/>
                </a:lnTo>
                <a:lnTo>
                  <a:pt x="15628" y="8951"/>
                </a:lnTo>
                <a:lnTo>
                  <a:pt x="15613" y="8947"/>
                </a:lnTo>
                <a:lnTo>
                  <a:pt x="15594" y="8945"/>
                </a:lnTo>
                <a:lnTo>
                  <a:pt x="15422" y="8924"/>
                </a:lnTo>
                <a:lnTo>
                  <a:pt x="15403" y="8923"/>
                </a:lnTo>
                <a:lnTo>
                  <a:pt x="15387" y="8923"/>
                </a:lnTo>
                <a:lnTo>
                  <a:pt x="15380" y="8924"/>
                </a:lnTo>
                <a:lnTo>
                  <a:pt x="15375" y="8926"/>
                </a:lnTo>
                <a:lnTo>
                  <a:pt x="15371" y="8928"/>
                </a:lnTo>
                <a:lnTo>
                  <a:pt x="15366" y="8930"/>
                </a:lnTo>
                <a:lnTo>
                  <a:pt x="15363" y="8933"/>
                </a:lnTo>
                <a:lnTo>
                  <a:pt x="15360" y="8937"/>
                </a:lnTo>
                <a:lnTo>
                  <a:pt x="15358" y="8942"/>
                </a:lnTo>
                <a:lnTo>
                  <a:pt x="15356" y="8948"/>
                </a:lnTo>
                <a:lnTo>
                  <a:pt x="15352" y="8963"/>
                </a:lnTo>
                <a:lnTo>
                  <a:pt x="15349" y="8982"/>
                </a:lnTo>
                <a:lnTo>
                  <a:pt x="15210" y="10198"/>
                </a:lnTo>
                <a:close/>
                <a:moveTo>
                  <a:pt x="6125" y="2219"/>
                </a:moveTo>
                <a:lnTo>
                  <a:pt x="6132" y="2237"/>
                </a:lnTo>
                <a:lnTo>
                  <a:pt x="6139" y="2252"/>
                </a:lnTo>
                <a:lnTo>
                  <a:pt x="6142" y="2257"/>
                </a:lnTo>
                <a:lnTo>
                  <a:pt x="6146" y="2262"/>
                </a:lnTo>
                <a:lnTo>
                  <a:pt x="6149" y="2265"/>
                </a:lnTo>
                <a:lnTo>
                  <a:pt x="6154" y="2268"/>
                </a:lnTo>
                <a:lnTo>
                  <a:pt x="6158" y="2269"/>
                </a:lnTo>
                <a:lnTo>
                  <a:pt x="6163" y="2270"/>
                </a:lnTo>
                <a:lnTo>
                  <a:pt x="6169" y="2271"/>
                </a:lnTo>
                <a:lnTo>
                  <a:pt x="6176" y="2270"/>
                </a:lnTo>
                <a:lnTo>
                  <a:pt x="6191" y="2267"/>
                </a:lnTo>
                <a:lnTo>
                  <a:pt x="6212" y="2262"/>
                </a:lnTo>
                <a:lnTo>
                  <a:pt x="6423" y="2190"/>
                </a:lnTo>
                <a:lnTo>
                  <a:pt x="6440" y="2183"/>
                </a:lnTo>
                <a:lnTo>
                  <a:pt x="6454" y="2176"/>
                </a:lnTo>
                <a:lnTo>
                  <a:pt x="6460" y="2173"/>
                </a:lnTo>
                <a:lnTo>
                  <a:pt x="6464" y="2168"/>
                </a:lnTo>
                <a:lnTo>
                  <a:pt x="6468" y="2164"/>
                </a:lnTo>
                <a:lnTo>
                  <a:pt x="6470" y="2160"/>
                </a:lnTo>
                <a:lnTo>
                  <a:pt x="6472" y="2156"/>
                </a:lnTo>
                <a:lnTo>
                  <a:pt x="6473" y="2150"/>
                </a:lnTo>
                <a:lnTo>
                  <a:pt x="6473" y="2144"/>
                </a:lnTo>
                <a:lnTo>
                  <a:pt x="6473" y="2137"/>
                </a:lnTo>
                <a:lnTo>
                  <a:pt x="6470" y="2122"/>
                </a:lnTo>
                <a:lnTo>
                  <a:pt x="6464" y="2104"/>
                </a:lnTo>
                <a:lnTo>
                  <a:pt x="5921" y="501"/>
                </a:lnTo>
                <a:lnTo>
                  <a:pt x="5915" y="482"/>
                </a:lnTo>
                <a:lnTo>
                  <a:pt x="5907" y="468"/>
                </a:lnTo>
                <a:lnTo>
                  <a:pt x="5904" y="463"/>
                </a:lnTo>
                <a:lnTo>
                  <a:pt x="5900" y="459"/>
                </a:lnTo>
                <a:lnTo>
                  <a:pt x="5895" y="456"/>
                </a:lnTo>
                <a:lnTo>
                  <a:pt x="5891" y="452"/>
                </a:lnTo>
                <a:lnTo>
                  <a:pt x="5887" y="451"/>
                </a:lnTo>
                <a:lnTo>
                  <a:pt x="5881" y="450"/>
                </a:lnTo>
                <a:lnTo>
                  <a:pt x="5876" y="449"/>
                </a:lnTo>
                <a:lnTo>
                  <a:pt x="5869" y="450"/>
                </a:lnTo>
                <a:lnTo>
                  <a:pt x="5854" y="452"/>
                </a:lnTo>
                <a:lnTo>
                  <a:pt x="5835" y="458"/>
                </a:lnTo>
                <a:lnTo>
                  <a:pt x="5624" y="530"/>
                </a:lnTo>
                <a:lnTo>
                  <a:pt x="5605" y="537"/>
                </a:lnTo>
                <a:lnTo>
                  <a:pt x="5590" y="545"/>
                </a:lnTo>
                <a:lnTo>
                  <a:pt x="5584" y="548"/>
                </a:lnTo>
                <a:lnTo>
                  <a:pt x="5580" y="551"/>
                </a:lnTo>
                <a:lnTo>
                  <a:pt x="5577" y="555"/>
                </a:lnTo>
                <a:lnTo>
                  <a:pt x="5575" y="560"/>
                </a:lnTo>
                <a:lnTo>
                  <a:pt x="5573" y="564"/>
                </a:lnTo>
                <a:lnTo>
                  <a:pt x="5572" y="569"/>
                </a:lnTo>
                <a:lnTo>
                  <a:pt x="5572" y="575"/>
                </a:lnTo>
                <a:lnTo>
                  <a:pt x="5573" y="581"/>
                </a:lnTo>
                <a:lnTo>
                  <a:pt x="5576" y="597"/>
                </a:lnTo>
                <a:lnTo>
                  <a:pt x="5581" y="615"/>
                </a:lnTo>
                <a:lnTo>
                  <a:pt x="6125" y="2219"/>
                </a:lnTo>
                <a:close/>
                <a:moveTo>
                  <a:pt x="8043" y="0"/>
                </a:moveTo>
                <a:lnTo>
                  <a:pt x="8022" y="0"/>
                </a:lnTo>
                <a:lnTo>
                  <a:pt x="8006" y="2"/>
                </a:lnTo>
                <a:lnTo>
                  <a:pt x="7998" y="3"/>
                </a:lnTo>
                <a:lnTo>
                  <a:pt x="7993" y="5"/>
                </a:lnTo>
                <a:lnTo>
                  <a:pt x="7988" y="8"/>
                </a:lnTo>
                <a:lnTo>
                  <a:pt x="7984" y="11"/>
                </a:lnTo>
                <a:lnTo>
                  <a:pt x="7981" y="15"/>
                </a:lnTo>
                <a:lnTo>
                  <a:pt x="7978" y="19"/>
                </a:lnTo>
                <a:lnTo>
                  <a:pt x="7976" y="25"/>
                </a:lnTo>
                <a:lnTo>
                  <a:pt x="7974" y="31"/>
                </a:lnTo>
                <a:lnTo>
                  <a:pt x="7972" y="48"/>
                </a:lnTo>
                <a:lnTo>
                  <a:pt x="7970" y="69"/>
                </a:lnTo>
                <a:lnTo>
                  <a:pt x="7965" y="249"/>
                </a:lnTo>
                <a:lnTo>
                  <a:pt x="7965" y="269"/>
                </a:lnTo>
                <a:lnTo>
                  <a:pt x="7967" y="285"/>
                </a:lnTo>
                <a:lnTo>
                  <a:pt x="7968" y="292"/>
                </a:lnTo>
                <a:lnTo>
                  <a:pt x="7970" y="298"/>
                </a:lnTo>
                <a:lnTo>
                  <a:pt x="7973" y="302"/>
                </a:lnTo>
                <a:lnTo>
                  <a:pt x="7976" y="305"/>
                </a:lnTo>
                <a:lnTo>
                  <a:pt x="7979" y="309"/>
                </a:lnTo>
                <a:lnTo>
                  <a:pt x="7984" y="311"/>
                </a:lnTo>
                <a:lnTo>
                  <a:pt x="7990" y="313"/>
                </a:lnTo>
                <a:lnTo>
                  <a:pt x="7996" y="315"/>
                </a:lnTo>
                <a:lnTo>
                  <a:pt x="8013" y="317"/>
                </a:lnTo>
                <a:lnTo>
                  <a:pt x="8034" y="318"/>
                </a:lnTo>
                <a:lnTo>
                  <a:pt x="8859" y="341"/>
                </a:lnTo>
                <a:lnTo>
                  <a:pt x="7946" y="1512"/>
                </a:lnTo>
                <a:lnTo>
                  <a:pt x="7938" y="1523"/>
                </a:lnTo>
                <a:lnTo>
                  <a:pt x="7933" y="1534"/>
                </a:lnTo>
                <a:lnTo>
                  <a:pt x="7928" y="1545"/>
                </a:lnTo>
                <a:lnTo>
                  <a:pt x="7923" y="1554"/>
                </a:lnTo>
                <a:lnTo>
                  <a:pt x="7920" y="1565"/>
                </a:lnTo>
                <a:lnTo>
                  <a:pt x="7918" y="1577"/>
                </a:lnTo>
                <a:lnTo>
                  <a:pt x="7916" y="1587"/>
                </a:lnTo>
                <a:lnTo>
                  <a:pt x="7916" y="1599"/>
                </a:lnTo>
                <a:lnTo>
                  <a:pt x="7911" y="1756"/>
                </a:lnTo>
                <a:lnTo>
                  <a:pt x="7911" y="1776"/>
                </a:lnTo>
                <a:lnTo>
                  <a:pt x="7913" y="1793"/>
                </a:lnTo>
                <a:lnTo>
                  <a:pt x="7915" y="1800"/>
                </a:lnTo>
                <a:lnTo>
                  <a:pt x="7917" y="1805"/>
                </a:lnTo>
                <a:lnTo>
                  <a:pt x="7919" y="1810"/>
                </a:lnTo>
                <a:lnTo>
                  <a:pt x="7922" y="1814"/>
                </a:lnTo>
                <a:lnTo>
                  <a:pt x="7925" y="1817"/>
                </a:lnTo>
                <a:lnTo>
                  <a:pt x="7930" y="1820"/>
                </a:lnTo>
                <a:lnTo>
                  <a:pt x="7936" y="1822"/>
                </a:lnTo>
                <a:lnTo>
                  <a:pt x="7943" y="1824"/>
                </a:lnTo>
                <a:lnTo>
                  <a:pt x="7959" y="1826"/>
                </a:lnTo>
                <a:lnTo>
                  <a:pt x="7980" y="1829"/>
                </a:lnTo>
                <a:lnTo>
                  <a:pt x="9202" y="1861"/>
                </a:lnTo>
                <a:lnTo>
                  <a:pt x="9222" y="1861"/>
                </a:lnTo>
                <a:lnTo>
                  <a:pt x="9240" y="1860"/>
                </a:lnTo>
                <a:lnTo>
                  <a:pt x="9246" y="1858"/>
                </a:lnTo>
                <a:lnTo>
                  <a:pt x="9252" y="1856"/>
                </a:lnTo>
                <a:lnTo>
                  <a:pt x="9257" y="1853"/>
                </a:lnTo>
                <a:lnTo>
                  <a:pt x="9261" y="1851"/>
                </a:lnTo>
                <a:lnTo>
                  <a:pt x="9264" y="1847"/>
                </a:lnTo>
                <a:lnTo>
                  <a:pt x="9266" y="1843"/>
                </a:lnTo>
                <a:lnTo>
                  <a:pt x="9268" y="1836"/>
                </a:lnTo>
                <a:lnTo>
                  <a:pt x="9271" y="1830"/>
                </a:lnTo>
                <a:lnTo>
                  <a:pt x="9274" y="1814"/>
                </a:lnTo>
                <a:lnTo>
                  <a:pt x="9275" y="1793"/>
                </a:lnTo>
                <a:lnTo>
                  <a:pt x="9279" y="1613"/>
                </a:lnTo>
                <a:lnTo>
                  <a:pt x="9279" y="1594"/>
                </a:lnTo>
                <a:lnTo>
                  <a:pt x="9277" y="1578"/>
                </a:lnTo>
                <a:lnTo>
                  <a:pt x="9275" y="1571"/>
                </a:lnTo>
                <a:lnTo>
                  <a:pt x="9273" y="1565"/>
                </a:lnTo>
                <a:lnTo>
                  <a:pt x="9270" y="1561"/>
                </a:lnTo>
                <a:lnTo>
                  <a:pt x="9266" y="1556"/>
                </a:lnTo>
                <a:lnTo>
                  <a:pt x="9263" y="1552"/>
                </a:lnTo>
                <a:lnTo>
                  <a:pt x="9258" y="1549"/>
                </a:lnTo>
                <a:lnTo>
                  <a:pt x="9252" y="1547"/>
                </a:lnTo>
                <a:lnTo>
                  <a:pt x="9246" y="1545"/>
                </a:lnTo>
                <a:lnTo>
                  <a:pt x="9230" y="1541"/>
                </a:lnTo>
                <a:lnTo>
                  <a:pt x="9211" y="1540"/>
                </a:lnTo>
                <a:lnTo>
                  <a:pt x="8358" y="1517"/>
                </a:lnTo>
                <a:lnTo>
                  <a:pt x="9270" y="347"/>
                </a:lnTo>
                <a:lnTo>
                  <a:pt x="9277" y="337"/>
                </a:lnTo>
                <a:lnTo>
                  <a:pt x="9283" y="326"/>
                </a:lnTo>
                <a:lnTo>
                  <a:pt x="9289" y="315"/>
                </a:lnTo>
                <a:lnTo>
                  <a:pt x="9294" y="304"/>
                </a:lnTo>
                <a:lnTo>
                  <a:pt x="9297" y="294"/>
                </a:lnTo>
                <a:lnTo>
                  <a:pt x="9301" y="283"/>
                </a:lnTo>
                <a:lnTo>
                  <a:pt x="9302" y="272"/>
                </a:lnTo>
                <a:lnTo>
                  <a:pt x="9303" y="262"/>
                </a:lnTo>
                <a:lnTo>
                  <a:pt x="9307" y="105"/>
                </a:lnTo>
                <a:lnTo>
                  <a:pt x="9307" y="85"/>
                </a:lnTo>
                <a:lnTo>
                  <a:pt x="9305" y="68"/>
                </a:lnTo>
                <a:lnTo>
                  <a:pt x="9304" y="61"/>
                </a:lnTo>
                <a:lnTo>
                  <a:pt x="9302" y="56"/>
                </a:lnTo>
                <a:lnTo>
                  <a:pt x="9300" y="50"/>
                </a:lnTo>
                <a:lnTo>
                  <a:pt x="9296" y="46"/>
                </a:lnTo>
                <a:lnTo>
                  <a:pt x="9293" y="43"/>
                </a:lnTo>
                <a:lnTo>
                  <a:pt x="9288" y="41"/>
                </a:lnTo>
                <a:lnTo>
                  <a:pt x="9282" y="39"/>
                </a:lnTo>
                <a:lnTo>
                  <a:pt x="9276" y="36"/>
                </a:lnTo>
                <a:lnTo>
                  <a:pt x="9259" y="34"/>
                </a:lnTo>
                <a:lnTo>
                  <a:pt x="9238" y="32"/>
                </a:lnTo>
                <a:lnTo>
                  <a:pt x="8043" y="0"/>
                </a:lnTo>
                <a:close/>
                <a:moveTo>
                  <a:pt x="12290" y="937"/>
                </a:moveTo>
                <a:lnTo>
                  <a:pt x="12291" y="919"/>
                </a:lnTo>
                <a:lnTo>
                  <a:pt x="12290" y="904"/>
                </a:lnTo>
                <a:lnTo>
                  <a:pt x="12289" y="897"/>
                </a:lnTo>
                <a:lnTo>
                  <a:pt x="12287" y="891"/>
                </a:lnTo>
                <a:lnTo>
                  <a:pt x="12285" y="885"/>
                </a:lnTo>
                <a:lnTo>
                  <a:pt x="12282" y="881"/>
                </a:lnTo>
                <a:lnTo>
                  <a:pt x="12278" y="876"/>
                </a:lnTo>
                <a:lnTo>
                  <a:pt x="12273" y="871"/>
                </a:lnTo>
                <a:lnTo>
                  <a:pt x="12268" y="866"/>
                </a:lnTo>
                <a:lnTo>
                  <a:pt x="12261" y="862"/>
                </a:lnTo>
                <a:lnTo>
                  <a:pt x="12246" y="852"/>
                </a:lnTo>
                <a:lnTo>
                  <a:pt x="12227" y="842"/>
                </a:lnTo>
                <a:lnTo>
                  <a:pt x="12038" y="758"/>
                </a:lnTo>
                <a:lnTo>
                  <a:pt x="12018" y="749"/>
                </a:lnTo>
                <a:lnTo>
                  <a:pt x="12001" y="744"/>
                </a:lnTo>
                <a:lnTo>
                  <a:pt x="11993" y="742"/>
                </a:lnTo>
                <a:lnTo>
                  <a:pt x="11986" y="741"/>
                </a:lnTo>
                <a:lnTo>
                  <a:pt x="11979" y="741"/>
                </a:lnTo>
                <a:lnTo>
                  <a:pt x="11973" y="742"/>
                </a:lnTo>
                <a:lnTo>
                  <a:pt x="11967" y="743"/>
                </a:lnTo>
                <a:lnTo>
                  <a:pt x="11962" y="745"/>
                </a:lnTo>
                <a:lnTo>
                  <a:pt x="11956" y="748"/>
                </a:lnTo>
                <a:lnTo>
                  <a:pt x="11950" y="751"/>
                </a:lnTo>
                <a:lnTo>
                  <a:pt x="11937" y="762"/>
                </a:lnTo>
                <a:lnTo>
                  <a:pt x="11924" y="776"/>
                </a:lnTo>
                <a:lnTo>
                  <a:pt x="10633" y="2070"/>
                </a:lnTo>
                <a:lnTo>
                  <a:pt x="10621" y="2083"/>
                </a:lnTo>
                <a:lnTo>
                  <a:pt x="10614" y="2092"/>
                </a:lnTo>
                <a:lnTo>
                  <a:pt x="10610" y="2098"/>
                </a:lnTo>
                <a:lnTo>
                  <a:pt x="10609" y="2101"/>
                </a:lnTo>
                <a:lnTo>
                  <a:pt x="10608" y="2105"/>
                </a:lnTo>
                <a:lnTo>
                  <a:pt x="10608" y="2108"/>
                </a:lnTo>
                <a:lnTo>
                  <a:pt x="10609" y="2111"/>
                </a:lnTo>
                <a:lnTo>
                  <a:pt x="10612" y="2114"/>
                </a:lnTo>
                <a:lnTo>
                  <a:pt x="10614" y="2117"/>
                </a:lnTo>
                <a:lnTo>
                  <a:pt x="10618" y="2120"/>
                </a:lnTo>
                <a:lnTo>
                  <a:pt x="10629" y="2127"/>
                </a:lnTo>
                <a:lnTo>
                  <a:pt x="10643" y="2134"/>
                </a:lnTo>
                <a:lnTo>
                  <a:pt x="10811" y="2210"/>
                </a:lnTo>
                <a:lnTo>
                  <a:pt x="10831" y="2219"/>
                </a:lnTo>
                <a:lnTo>
                  <a:pt x="10848" y="2226"/>
                </a:lnTo>
                <a:lnTo>
                  <a:pt x="10865" y="2232"/>
                </a:lnTo>
                <a:lnTo>
                  <a:pt x="10880" y="2237"/>
                </a:lnTo>
                <a:lnTo>
                  <a:pt x="10892" y="2240"/>
                </a:lnTo>
                <a:lnTo>
                  <a:pt x="10905" y="2243"/>
                </a:lnTo>
                <a:lnTo>
                  <a:pt x="10916" y="2245"/>
                </a:lnTo>
                <a:lnTo>
                  <a:pt x="10926" y="2245"/>
                </a:lnTo>
                <a:lnTo>
                  <a:pt x="10933" y="2243"/>
                </a:lnTo>
                <a:lnTo>
                  <a:pt x="10941" y="2241"/>
                </a:lnTo>
                <a:lnTo>
                  <a:pt x="10948" y="2238"/>
                </a:lnTo>
                <a:lnTo>
                  <a:pt x="10956" y="2235"/>
                </a:lnTo>
                <a:lnTo>
                  <a:pt x="10963" y="2230"/>
                </a:lnTo>
                <a:lnTo>
                  <a:pt x="10971" y="2224"/>
                </a:lnTo>
                <a:lnTo>
                  <a:pt x="10978" y="2217"/>
                </a:lnTo>
                <a:lnTo>
                  <a:pt x="10987" y="2209"/>
                </a:lnTo>
                <a:lnTo>
                  <a:pt x="11188" y="1994"/>
                </a:lnTo>
                <a:lnTo>
                  <a:pt x="11844" y="2291"/>
                </a:lnTo>
                <a:lnTo>
                  <a:pt x="11841" y="2325"/>
                </a:lnTo>
                <a:lnTo>
                  <a:pt x="11836" y="2362"/>
                </a:lnTo>
                <a:lnTo>
                  <a:pt x="11830" y="2401"/>
                </a:lnTo>
                <a:lnTo>
                  <a:pt x="11826" y="2440"/>
                </a:lnTo>
                <a:lnTo>
                  <a:pt x="11821" y="2479"/>
                </a:lnTo>
                <a:lnTo>
                  <a:pt x="11817" y="2517"/>
                </a:lnTo>
                <a:lnTo>
                  <a:pt x="11814" y="2552"/>
                </a:lnTo>
                <a:lnTo>
                  <a:pt x="11813" y="2584"/>
                </a:lnTo>
                <a:lnTo>
                  <a:pt x="11812" y="2595"/>
                </a:lnTo>
                <a:lnTo>
                  <a:pt x="11812" y="2605"/>
                </a:lnTo>
                <a:lnTo>
                  <a:pt x="11812" y="2614"/>
                </a:lnTo>
                <a:lnTo>
                  <a:pt x="11813" y="2623"/>
                </a:lnTo>
                <a:lnTo>
                  <a:pt x="11815" y="2630"/>
                </a:lnTo>
                <a:lnTo>
                  <a:pt x="11817" y="2638"/>
                </a:lnTo>
                <a:lnTo>
                  <a:pt x="11822" y="2644"/>
                </a:lnTo>
                <a:lnTo>
                  <a:pt x="11826" y="2651"/>
                </a:lnTo>
                <a:lnTo>
                  <a:pt x="11833" y="2659"/>
                </a:lnTo>
                <a:lnTo>
                  <a:pt x="11842" y="2667"/>
                </a:lnTo>
                <a:lnTo>
                  <a:pt x="11852" y="2674"/>
                </a:lnTo>
                <a:lnTo>
                  <a:pt x="11865" y="2682"/>
                </a:lnTo>
                <a:lnTo>
                  <a:pt x="11879" y="2690"/>
                </a:lnTo>
                <a:lnTo>
                  <a:pt x="11894" y="2699"/>
                </a:lnTo>
                <a:lnTo>
                  <a:pt x="11911" y="2708"/>
                </a:lnTo>
                <a:lnTo>
                  <a:pt x="11930" y="2716"/>
                </a:lnTo>
                <a:lnTo>
                  <a:pt x="12114" y="2800"/>
                </a:lnTo>
                <a:lnTo>
                  <a:pt x="12129" y="2805"/>
                </a:lnTo>
                <a:lnTo>
                  <a:pt x="12141" y="2808"/>
                </a:lnTo>
                <a:lnTo>
                  <a:pt x="12145" y="2809"/>
                </a:lnTo>
                <a:lnTo>
                  <a:pt x="12150" y="2809"/>
                </a:lnTo>
                <a:lnTo>
                  <a:pt x="12153" y="2809"/>
                </a:lnTo>
                <a:lnTo>
                  <a:pt x="12156" y="2808"/>
                </a:lnTo>
                <a:lnTo>
                  <a:pt x="12158" y="2806"/>
                </a:lnTo>
                <a:lnTo>
                  <a:pt x="12160" y="2803"/>
                </a:lnTo>
                <a:lnTo>
                  <a:pt x="12163" y="2799"/>
                </a:lnTo>
                <a:lnTo>
                  <a:pt x="12165" y="2794"/>
                </a:lnTo>
                <a:lnTo>
                  <a:pt x="12167" y="2782"/>
                </a:lnTo>
                <a:lnTo>
                  <a:pt x="12169" y="2764"/>
                </a:lnTo>
                <a:lnTo>
                  <a:pt x="12290" y="937"/>
                </a:lnTo>
                <a:close/>
                <a:moveTo>
                  <a:pt x="11829" y="1982"/>
                </a:moveTo>
                <a:lnTo>
                  <a:pt x="11382" y="1779"/>
                </a:lnTo>
                <a:lnTo>
                  <a:pt x="11964" y="1165"/>
                </a:lnTo>
                <a:lnTo>
                  <a:pt x="11880" y="2004"/>
                </a:lnTo>
                <a:lnTo>
                  <a:pt x="11829" y="1982"/>
                </a:lnTo>
                <a:close/>
                <a:moveTo>
                  <a:pt x="13230" y="3647"/>
                </a:moveTo>
                <a:lnTo>
                  <a:pt x="13216" y="3662"/>
                </a:lnTo>
                <a:lnTo>
                  <a:pt x="13208" y="3674"/>
                </a:lnTo>
                <a:lnTo>
                  <a:pt x="13204" y="3680"/>
                </a:lnTo>
                <a:lnTo>
                  <a:pt x="13201" y="3685"/>
                </a:lnTo>
                <a:lnTo>
                  <a:pt x="13200" y="3690"/>
                </a:lnTo>
                <a:lnTo>
                  <a:pt x="13199" y="3695"/>
                </a:lnTo>
                <a:lnTo>
                  <a:pt x="13200" y="3700"/>
                </a:lnTo>
                <a:lnTo>
                  <a:pt x="13201" y="3704"/>
                </a:lnTo>
                <a:lnTo>
                  <a:pt x="13204" y="3710"/>
                </a:lnTo>
                <a:lnTo>
                  <a:pt x="13208" y="3716"/>
                </a:lnTo>
                <a:lnTo>
                  <a:pt x="13217" y="3728"/>
                </a:lnTo>
                <a:lnTo>
                  <a:pt x="13232" y="3743"/>
                </a:lnTo>
                <a:lnTo>
                  <a:pt x="13393" y="3897"/>
                </a:lnTo>
                <a:lnTo>
                  <a:pt x="13408" y="3910"/>
                </a:lnTo>
                <a:lnTo>
                  <a:pt x="13421" y="3919"/>
                </a:lnTo>
                <a:lnTo>
                  <a:pt x="13426" y="3922"/>
                </a:lnTo>
                <a:lnTo>
                  <a:pt x="13432" y="3924"/>
                </a:lnTo>
                <a:lnTo>
                  <a:pt x="13437" y="3925"/>
                </a:lnTo>
                <a:lnTo>
                  <a:pt x="13442" y="3925"/>
                </a:lnTo>
                <a:lnTo>
                  <a:pt x="13447" y="3925"/>
                </a:lnTo>
                <a:lnTo>
                  <a:pt x="13452" y="3924"/>
                </a:lnTo>
                <a:lnTo>
                  <a:pt x="13457" y="3921"/>
                </a:lnTo>
                <a:lnTo>
                  <a:pt x="13463" y="3918"/>
                </a:lnTo>
                <a:lnTo>
                  <a:pt x="13476" y="3908"/>
                </a:lnTo>
                <a:lnTo>
                  <a:pt x="13490" y="3895"/>
                </a:lnTo>
                <a:lnTo>
                  <a:pt x="14659" y="2671"/>
                </a:lnTo>
                <a:lnTo>
                  <a:pt x="14672" y="2656"/>
                </a:lnTo>
                <a:lnTo>
                  <a:pt x="14680" y="2643"/>
                </a:lnTo>
                <a:lnTo>
                  <a:pt x="14684" y="2638"/>
                </a:lnTo>
                <a:lnTo>
                  <a:pt x="14686" y="2633"/>
                </a:lnTo>
                <a:lnTo>
                  <a:pt x="14687" y="2627"/>
                </a:lnTo>
                <a:lnTo>
                  <a:pt x="14688" y="2622"/>
                </a:lnTo>
                <a:lnTo>
                  <a:pt x="14687" y="2618"/>
                </a:lnTo>
                <a:lnTo>
                  <a:pt x="14686" y="2612"/>
                </a:lnTo>
                <a:lnTo>
                  <a:pt x="14683" y="2607"/>
                </a:lnTo>
                <a:lnTo>
                  <a:pt x="14679" y="2600"/>
                </a:lnTo>
                <a:lnTo>
                  <a:pt x="14670" y="2589"/>
                </a:lnTo>
                <a:lnTo>
                  <a:pt x="14657" y="2575"/>
                </a:lnTo>
                <a:lnTo>
                  <a:pt x="14495" y="2420"/>
                </a:lnTo>
                <a:lnTo>
                  <a:pt x="14480" y="2407"/>
                </a:lnTo>
                <a:lnTo>
                  <a:pt x="14467" y="2398"/>
                </a:lnTo>
                <a:lnTo>
                  <a:pt x="14461" y="2395"/>
                </a:lnTo>
                <a:lnTo>
                  <a:pt x="14455" y="2392"/>
                </a:lnTo>
                <a:lnTo>
                  <a:pt x="14450" y="2390"/>
                </a:lnTo>
                <a:lnTo>
                  <a:pt x="14446" y="2390"/>
                </a:lnTo>
                <a:lnTo>
                  <a:pt x="14441" y="2391"/>
                </a:lnTo>
                <a:lnTo>
                  <a:pt x="14436" y="2392"/>
                </a:lnTo>
                <a:lnTo>
                  <a:pt x="14431" y="2396"/>
                </a:lnTo>
                <a:lnTo>
                  <a:pt x="14425" y="2399"/>
                </a:lnTo>
                <a:lnTo>
                  <a:pt x="14413" y="2409"/>
                </a:lnTo>
                <a:lnTo>
                  <a:pt x="14400" y="2422"/>
                </a:lnTo>
                <a:lnTo>
                  <a:pt x="13230" y="3647"/>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 name="组合 1"/>
          <p:cNvGrpSpPr/>
          <p:nvPr/>
        </p:nvGrpSpPr>
        <p:grpSpPr>
          <a:xfrm>
            <a:off x="1689299" y="-236562"/>
            <a:ext cx="5771306" cy="5585692"/>
            <a:chOff x="1689299" y="-236562"/>
            <a:chExt cx="5771306" cy="5585692"/>
          </a:xfrm>
        </p:grpSpPr>
        <p:sp>
          <p:nvSpPr>
            <p:cNvPr id="29" name="椭圆 28"/>
            <p:cNvSpPr/>
            <p:nvPr/>
          </p:nvSpPr>
          <p:spPr>
            <a:xfrm>
              <a:off x="1779154" y="-236562"/>
              <a:ext cx="5585692" cy="558569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689299" y="2163862"/>
              <a:ext cx="192782" cy="796727"/>
              <a:chOff x="1689299" y="2163862"/>
              <a:chExt cx="192782" cy="796727"/>
            </a:xfrm>
          </p:grpSpPr>
          <p:sp>
            <p:nvSpPr>
              <p:cNvPr id="30" name="椭圆 29"/>
              <p:cNvSpPr/>
              <p:nvPr/>
            </p:nvSpPr>
            <p:spPr>
              <a:xfrm>
                <a:off x="1689299" y="2464941"/>
                <a:ext cx="192782" cy="1927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748831" y="2163862"/>
                <a:ext cx="103783" cy="103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748831" y="2856806"/>
                <a:ext cx="103783" cy="103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flipH="1">
              <a:off x="7267823" y="2163862"/>
              <a:ext cx="192782" cy="796727"/>
              <a:chOff x="1689299" y="2163862"/>
              <a:chExt cx="192782" cy="796727"/>
            </a:xfrm>
          </p:grpSpPr>
          <p:sp>
            <p:nvSpPr>
              <p:cNvPr id="35" name="椭圆 34"/>
              <p:cNvSpPr/>
              <p:nvPr/>
            </p:nvSpPr>
            <p:spPr>
              <a:xfrm>
                <a:off x="1689299" y="2464941"/>
                <a:ext cx="192782" cy="1927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748831" y="2163862"/>
                <a:ext cx="103783" cy="103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748831" y="2856806"/>
                <a:ext cx="103783" cy="103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4" name="Title 1"/>
          <p:cNvSpPr txBox="1"/>
          <p:nvPr/>
        </p:nvSpPr>
        <p:spPr>
          <a:xfrm>
            <a:off x="3671900" y="1636120"/>
            <a:ext cx="1800200" cy="622300"/>
          </a:xfrm>
          <a:prstGeom prst="rect">
            <a:avLst/>
          </a:prstGeom>
        </p:spPr>
        <p:txBody>
          <a:bodyPr vert="horz" wrap="square" lIns="68580" tIns="34290" rIns="68580" bIns="3429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4000" spc="-113" dirty="0">
                <a:solidFill>
                  <a:schemeClr val="bg1"/>
                </a:solidFill>
                <a:latin typeface="微软雅黑" panose="020B0503020204020204" pitchFamily="34" charset="-122"/>
                <a:ea typeface="微软雅黑" panose="020B0503020204020204" pitchFamily="34" charset="-122"/>
                <a:cs typeface="Open Sans" panose="020B0606030504020204" pitchFamily="34" charset="0"/>
              </a:rPr>
              <a:t>2019</a:t>
            </a:r>
            <a:endParaRPr lang="en-US" sz="4000" spc="-113" dirty="0">
              <a:solidFill>
                <a:schemeClr val="bg1"/>
              </a:solidFill>
              <a:latin typeface="微软雅黑" panose="020B0503020204020204" pitchFamily="34" charset="-122"/>
              <a:ea typeface="微软雅黑" panose="020B0503020204020204" pitchFamily="34" charset="-122"/>
              <a:cs typeface="Open Sans" panose="020B0606030504020204" pitchFamily="34" charset="0"/>
            </a:endParaRPr>
          </a:p>
        </p:txBody>
      </p:sp>
      <p:cxnSp>
        <p:nvCxnSpPr>
          <p:cNvPr id="11" name="直接连接符 10"/>
          <p:cNvCxnSpPr/>
          <p:nvPr/>
        </p:nvCxnSpPr>
        <p:spPr>
          <a:xfrm flipH="1">
            <a:off x="2771800" y="1923678"/>
            <a:ext cx="10081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20072" y="1923678"/>
            <a:ext cx="10081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21" presetClass="entr" presetSubtype="2"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heel(2)">
                                      <p:cBhvr>
                                        <p:cTn id="13" dur="1500"/>
                                        <p:tgtEl>
                                          <p:spTgt spid="2"/>
                                        </p:tgtEl>
                                      </p:cBhvr>
                                    </p:animEffect>
                                  </p:childTnLst>
                                </p:cTn>
                              </p:par>
                            </p:childTnLst>
                          </p:cTn>
                        </p:par>
                        <p:par>
                          <p:cTn id="14" fill="hold">
                            <p:stCondLst>
                              <p:cond delay="2000"/>
                            </p:stCondLst>
                            <p:childTnLst>
                              <p:par>
                                <p:cTn id="15" presetID="22" presetClass="entr" presetSubtype="8" fill="hold" grpId="0" nodeType="after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wipe(left)">
                                      <p:cBhvr>
                                        <p:cTn id="17" dur="500"/>
                                        <p:tgtEl>
                                          <p:spTgt spid="44"/>
                                        </p:tgtEl>
                                      </p:cBhvr>
                                    </p:animEffect>
                                  </p:childTnLst>
                                </p:cTn>
                              </p:par>
                            </p:childTnLst>
                          </p:cTn>
                        </p:par>
                        <p:par>
                          <p:cTn id="18" fill="hold">
                            <p:stCondLst>
                              <p:cond delay="2500"/>
                            </p:stCondLst>
                            <p:childTnLst>
                              <p:par>
                                <p:cTn id="19" presetID="22" presetClass="entr" presetSubtype="2"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par>
                          <p:cTn id="22" fill="hold">
                            <p:stCondLst>
                              <p:cond delay="3000"/>
                            </p:stCondLst>
                            <p:childTnLst>
                              <p:par>
                                <p:cTn id="23" presetID="22" presetClass="entr" presetSubtype="8" fill="hold" nodeType="after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wipe(left)">
                                      <p:cBhvr>
                                        <p:cTn id="25" dur="500"/>
                                        <p:tgtEl>
                                          <p:spTgt spid="45"/>
                                        </p:tgtEl>
                                      </p:cBhvr>
                                    </p:animEffect>
                                  </p:childTnLst>
                                </p:cTn>
                              </p:par>
                            </p:childTnLst>
                          </p:cTn>
                        </p:par>
                        <p:par>
                          <p:cTn id="26" fill="hold">
                            <p:stCondLst>
                              <p:cond delay="3500"/>
                            </p:stCondLst>
                            <p:childTnLst>
                              <p:par>
                                <p:cTn id="27" presetID="22" presetClass="entr" presetSubtype="8" fill="hold" grpId="0" nodeType="after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wipe(left)">
                                      <p:cBhvr>
                                        <p:cTn id="29" dur="500"/>
                                        <p:tgtEl>
                                          <p:spTgt spid="42"/>
                                        </p:tgtEl>
                                      </p:cBhvr>
                                    </p:animEffect>
                                  </p:childTnLst>
                                </p:cTn>
                              </p:par>
                              <p:par>
                                <p:cTn id="30" presetID="22" presetClass="entr" presetSubtype="2" fill="hold" grpId="0" nodeType="withEffect">
                                  <p:stCondLst>
                                    <p:cond delay="500"/>
                                  </p:stCondLst>
                                  <p:childTnLst>
                                    <p:set>
                                      <p:cBhvr>
                                        <p:cTn id="31" dur="1" fill="hold">
                                          <p:stCondLst>
                                            <p:cond delay="0"/>
                                          </p:stCondLst>
                                        </p:cTn>
                                        <p:tgtEl>
                                          <p:spTgt spid="43">
                                            <p:txEl>
                                              <p:pRg st="0" end="0"/>
                                            </p:txEl>
                                          </p:spTgt>
                                        </p:tgtEl>
                                        <p:attrNameLst>
                                          <p:attrName>style.visibility</p:attrName>
                                        </p:attrNameLst>
                                      </p:cBhvr>
                                      <p:to>
                                        <p:strVal val="visible"/>
                                      </p:to>
                                    </p:set>
                                    <p:animEffect transition="in" filter="wipe(right)">
                                      <p:cBhvr>
                                        <p:cTn id="32" dur="500"/>
                                        <p:tgtEl>
                                          <p:spTgt spid="43">
                                            <p:txEl>
                                              <p:pRg st="0" end="0"/>
                                            </p:txEl>
                                          </p:spTgt>
                                        </p:tgtEl>
                                      </p:cBhvr>
                                    </p:animEffect>
                                  </p:childTnLst>
                                </p:cTn>
                              </p:par>
                            </p:childTnLst>
                          </p:cTn>
                        </p:par>
                        <p:par>
                          <p:cTn id="33" fill="hold">
                            <p:stCondLst>
                              <p:cond delay="4000"/>
                            </p:stCondLst>
                            <p:childTnLst>
                              <p:par>
                                <p:cTn id="34" presetID="42"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anim calcmode="lin" valueType="num">
                                      <p:cBhvr>
                                        <p:cTn id="37" dur="500" fill="hold"/>
                                        <p:tgtEl>
                                          <p:spTgt spid="28"/>
                                        </p:tgtEl>
                                        <p:attrNameLst>
                                          <p:attrName>ppt_x</p:attrName>
                                        </p:attrNameLst>
                                      </p:cBhvr>
                                      <p:tavLst>
                                        <p:tav tm="0">
                                          <p:val>
                                            <p:strVal val="#ppt_x"/>
                                          </p:val>
                                        </p:tav>
                                        <p:tav tm="100000">
                                          <p:val>
                                            <p:strVal val="#ppt_x"/>
                                          </p:val>
                                        </p:tav>
                                      </p:tavLst>
                                    </p:anim>
                                    <p:anim calcmode="lin" valueType="num">
                                      <p:cBhvr>
                                        <p:cTn id="38" dur="500" fill="hold"/>
                                        <p:tgtEl>
                                          <p:spTgt spid="28"/>
                                        </p:tgtEl>
                                        <p:attrNameLst>
                                          <p:attrName>ppt_y</p:attrName>
                                        </p:attrNameLst>
                                      </p:cBhvr>
                                      <p:tavLst>
                                        <p:tav tm="0">
                                          <p:val>
                                            <p:strVal val="#ppt_y+.1"/>
                                          </p:val>
                                        </p:tav>
                                        <p:tav tm="100000">
                                          <p:val>
                                            <p:strVal val="#ppt_y"/>
                                          </p:val>
                                        </p:tav>
                                      </p:tavLst>
                                    </p:anim>
                                  </p:childTnLst>
                                </p:cTn>
                              </p:par>
                            </p:childTnLst>
                          </p:cTn>
                        </p:par>
                        <p:par>
                          <p:cTn id="39" fill="hold">
                            <p:stCondLst>
                              <p:cond delay="4500"/>
                            </p:stCondLst>
                            <p:childTnLst>
                              <p:par>
                                <p:cTn id="40" presetID="42" presetClass="entr" presetSubtype="0" fill="hold" grpId="0" nodeType="after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fade">
                                      <p:cBhvr>
                                        <p:cTn id="42" dur="500"/>
                                        <p:tgtEl>
                                          <p:spTgt spid="58"/>
                                        </p:tgtEl>
                                      </p:cBhvr>
                                    </p:animEffect>
                                    <p:anim calcmode="lin" valueType="num">
                                      <p:cBhvr>
                                        <p:cTn id="43" dur="500" fill="hold"/>
                                        <p:tgtEl>
                                          <p:spTgt spid="58"/>
                                        </p:tgtEl>
                                        <p:attrNameLst>
                                          <p:attrName>ppt_x</p:attrName>
                                        </p:attrNameLst>
                                      </p:cBhvr>
                                      <p:tavLst>
                                        <p:tav tm="0">
                                          <p:val>
                                            <p:strVal val="#ppt_x"/>
                                          </p:val>
                                        </p:tav>
                                        <p:tav tm="100000">
                                          <p:val>
                                            <p:strVal val="#ppt_x"/>
                                          </p:val>
                                        </p:tav>
                                      </p:tavLst>
                                    </p:anim>
                                    <p:anim calcmode="lin" valueType="num">
                                      <p:cBhvr>
                                        <p:cTn id="44" dur="5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2" grpId="0"/>
      <p:bldP spid="43" grpId="0" build="p"/>
      <p:bldP spid="58" grpId="0"/>
      <p:bldP spid="28" grpId="0" animBg="1"/>
      <p:bldP spid="4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dirty="0">
                <a:latin typeface="+mj-ea"/>
                <a:cs typeface="Open Sans Extrabold" panose="020B0906030804020204" pitchFamily="34" charset="0"/>
              </a:rPr>
              <a:t>Ambiguity Detection </a:t>
            </a:r>
          </a:p>
        </p:txBody>
      </p:sp>
      <p:sp>
        <p:nvSpPr>
          <p:cNvPr id="7" name="文本框 6">
            <a:extLst>
              <a:ext uri="{FF2B5EF4-FFF2-40B4-BE49-F238E27FC236}">
                <a16:creationId xmlns:a16="http://schemas.microsoft.com/office/drawing/2014/main" id="{BDE38D04-E1D5-4452-9A2C-1E70942BB8C0}"/>
              </a:ext>
            </a:extLst>
          </p:cNvPr>
          <p:cNvSpPr txBox="1"/>
          <p:nvPr/>
        </p:nvSpPr>
        <p:spPr>
          <a:xfrm>
            <a:off x="416967" y="3219822"/>
            <a:ext cx="7035353" cy="1754326"/>
          </a:xfrm>
          <a:prstGeom prst="rect">
            <a:avLst/>
          </a:prstGeom>
          <a:noFill/>
        </p:spPr>
        <p:txBody>
          <a:bodyPr wrap="square" rtlCol="0">
            <a:spAutoFit/>
          </a:bodyPr>
          <a:lstStyle/>
          <a:p>
            <a:pPr marL="342900" indent="-342900">
              <a:buAutoNum type="arabicPeriod"/>
            </a:pPr>
            <a:r>
              <a:rPr lang="en-US" altLang="zh-CN" dirty="0"/>
              <a:t>The noise-ﬁltered setting removes all noise from training and testing sets using </a:t>
            </a:r>
            <a:r>
              <a:rPr lang="en-US" altLang="zh-CN" dirty="0" err="1"/>
              <a:t>NetworkLog</a:t>
            </a:r>
            <a:r>
              <a:rPr lang="en-US" altLang="zh-CN" dirty="0"/>
              <a:t>. </a:t>
            </a:r>
          </a:p>
          <a:p>
            <a:pPr marL="342900" indent="-342900">
              <a:buAutoNum type="arabicPeriod"/>
            </a:pPr>
            <a:r>
              <a:rPr lang="en-US" altLang="zh-CN" dirty="0"/>
              <a:t>The noise-ignored setting removes noise from the training sets, but leaves noise in the testing sets. </a:t>
            </a:r>
          </a:p>
          <a:p>
            <a:pPr marL="342900" indent="-342900">
              <a:buAutoNum type="arabicPeriod"/>
            </a:pPr>
            <a:r>
              <a:rPr lang="en-US" altLang="zh-CN" dirty="0"/>
              <a:t> The noise-managed setting goes a step further by actually identifying and labelling noise in both training and testing sets. </a:t>
            </a:r>
          </a:p>
        </p:txBody>
      </p:sp>
      <p:pic>
        <p:nvPicPr>
          <p:cNvPr id="8" name="图片 7" descr="图4">
            <a:hlinkClick r:id="rId3"/>
            <a:extLst>
              <a:ext uri="{FF2B5EF4-FFF2-40B4-BE49-F238E27FC236}">
                <a16:creationId xmlns:a16="http://schemas.microsoft.com/office/drawing/2014/main" id="{7AE9F9CD-DC20-4060-BCB5-AEBF443A8BE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32283" y="1131590"/>
            <a:ext cx="4355741" cy="1936750"/>
          </a:xfrm>
          <a:prstGeom prst="rect">
            <a:avLst/>
          </a:prstGeom>
          <a:noFill/>
          <a:ln>
            <a:noFill/>
          </a:ln>
        </p:spPr>
      </p:pic>
      <p:pic>
        <p:nvPicPr>
          <p:cNvPr id="9" name="图片 8" descr="图5">
            <a:hlinkClick r:id="rId5"/>
            <a:extLst>
              <a:ext uri="{FF2B5EF4-FFF2-40B4-BE49-F238E27FC236}">
                <a16:creationId xmlns:a16="http://schemas.microsoft.com/office/drawing/2014/main" id="{818B876B-D373-4732-8E0A-9D7DAEF53DFA}"/>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4860032" y="1131590"/>
            <a:ext cx="4355741" cy="1936750"/>
          </a:xfrm>
          <a:prstGeom prst="rect">
            <a:avLst/>
          </a:prstGeom>
          <a:noFill/>
          <a:ln>
            <a:noFill/>
          </a:ln>
        </p:spPr>
      </p:pic>
    </p:spTree>
    <p:extLst>
      <p:ext uri="{BB962C8B-B14F-4D97-AF65-F5344CB8AC3E}">
        <p14:creationId xmlns:p14="http://schemas.microsoft.com/office/powerpoint/2010/main" val="2200155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dirty="0">
                <a:latin typeface="+mj-ea"/>
                <a:cs typeface="Open Sans Extrabold" panose="020B0906030804020204" pitchFamily="34" charset="0"/>
              </a:rPr>
              <a:t>Result of running</a:t>
            </a:r>
            <a:endParaRPr lang="zh-CN" altLang="en-US" sz="4000" dirty="0"/>
          </a:p>
        </p:txBody>
      </p:sp>
      <p:sp>
        <p:nvSpPr>
          <p:cNvPr id="7" name="文本框 6">
            <a:extLst>
              <a:ext uri="{FF2B5EF4-FFF2-40B4-BE49-F238E27FC236}">
                <a16:creationId xmlns:a16="http://schemas.microsoft.com/office/drawing/2014/main" id="{BDE38D04-E1D5-4452-9A2C-1E70942BB8C0}"/>
              </a:ext>
            </a:extLst>
          </p:cNvPr>
          <p:cNvSpPr txBox="1"/>
          <p:nvPr/>
        </p:nvSpPr>
        <p:spPr>
          <a:xfrm>
            <a:off x="416967" y="3219822"/>
            <a:ext cx="7179369" cy="646331"/>
          </a:xfrm>
          <a:prstGeom prst="rect">
            <a:avLst/>
          </a:prstGeom>
          <a:noFill/>
        </p:spPr>
        <p:txBody>
          <a:bodyPr wrap="square" rtlCol="0">
            <a:spAutoFit/>
          </a:bodyPr>
          <a:lstStyle/>
          <a:p>
            <a:r>
              <a:rPr lang="en-US" altLang="zh-CN" dirty="0">
                <a:latin typeface="+mn-ea"/>
              </a:rPr>
              <a:t>Systematically quantify how accurate Network Profiler was in terms of precision, recall, and overall accuracy. </a:t>
            </a:r>
            <a:endParaRPr lang="zh-CN" altLang="en-US" dirty="0">
              <a:latin typeface="+mn-ea"/>
            </a:endParaRPr>
          </a:p>
        </p:txBody>
      </p:sp>
      <p:pic>
        <p:nvPicPr>
          <p:cNvPr id="8" name="图片 7">
            <a:extLst>
              <a:ext uri="{FF2B5EF4-FFF2-40B4-BE49-F238E27FC236}">
                <a16:creationId xmlns:a16="http://schemas.microsoft.com/office/drawing/2014/main" id="{A929E589-2993-4325-9424-8A055D7020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39702"/>
            <a:ext cx="9144000" cy="719294"/>
          </a:xfrm>
          <a:prstGeom prst="rect">
            <a:avLst/>
          </a:prstGeom>
        </p:spPr>
      </p:pic>
    </p:spTree>
    <p:extLst>
      <p:ext uri="{BB962C8B-B14F-4D97-AF65-F5344CB8AC3E}">
        <p14:creationId xmlns:p14="http://schemas.microsoft.com/office/powerpoint/2010/main" val="511159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5" name="图片 34" descr="图片包含 电子产品, 键盘, 计算机&#10;&#10;已生成极高可信度的说明"/>
          <p:cNvPicPr>
            <a:picLocks noChangeAspect="1"/>
          </p:cNvPicPr>
          <p:nvPr/>
        </p:nvPicPr>
        <p:blipFill rotWithShape="1">
          <a:blip r:embed="rId2" cstate="print">
            <a:extLst>
              <a:ext uri="{28A0092B-C50C-407E-A947-70E740481C1C}">
                <a14:useLocalDpi xmlns:a14="http://schemas.microsoft.com/office/drawing/2010/main" val="0"/>
              </a:ext>
            </a:extLst>
          </a:blip>
          <a:srcRect t="13330" b="43545"/>
          <a:stretch>
            <a:fillRect/>
          </a:stretch>
        </p:blipFill>
        <p:spPr>
          <a:xfrm>
            <a:off x="0" y="0"/>
            <a:ext cx="9144000" cy="2628900"/>
          </a:xfrm>
          <a:prstGeom prst="rect">
            <a:avLst/>
          </a:prstGeom>
        </p:spPr>
      </p:pic>
      <p:grpSp>
        <p:nvGrpSpPr>
          <p:cNvPr id="33" name="组合 32"/>
          <p:cNvGrpSpPr/>
          <p:nvPr/>
        </p:nvGrpSpPr>
        <p:grpSpPr>
          <a:xfrm>
            <a:off x="2563218" y="1059582"/>
            <a:ext cx="4017564" cy="3138450"/>
            <a:chOff x="2480147" y="1059582"/>
            <a:chExt cx="4017564" cy="3138450"/>
          </a:xfrm>
        </p:grpSpPr>
        <p:sp>
          <p:nvSpPr>
            <p:cNvPr id="3" name="椭圆 2"/>
            <p:cNvSpPr/>
            <p:nvPr/>
          </p:nvSpPr>
          <p:spPr>
            <a:xfrm>
              <a:off x="3027213" y="1192500"/>
              <a:ext cx="2872614" cy="28726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itle 1"/>
            <p:cNvSpPr txBox="1"/>
            <p:nvPr/>
          </p:nvSpPr>
          <p:spPr>
            <a:xfrm>
              <a:off x="3059832" y="2577325"/>
              <a:ext cx="2808312" cy="512448"/>
            </a:xfrm>
            <a:prstGeom prst="rect">
              <a:avLst/>
            </a:prstGeom>
          </p:spPr>
          <p:txBody>
            <a:bodyPr vert="horz" wrap="square" lIns="68580" tIns="34290" rIns="68580" bIns="3429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200" b="1" dirty="0">
                  <a:solidFill>
                    <a:schemeClr val="accent1"/>
                  </a:solidFill>
                  <a:latin typeface="+mj-ea"/>
                  <a:cs typeface="Open Sans Extrabold" panose="020B0906030804020204" pitchFamily="34" charset="0"/>
                </a:rPr>
                <a:t>Evaluation</a:t>
              </a:r>
            </a:p>
          </p:txBody>
        </p:sp>
        <p:sp>
          <p:nvSpPr>
            <p:cNvPr id="4" name="椭圆 3"/>
            <p:cNvSpPr/>
            <p:nvPr/>
          </p:nvSpPr>
          <p:spPr>
            <a:xfrm>
              <a:off x="2894295" y="1059582"/>
              <a:ext cx="3138450" cy="3138450"/>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2843808" y="2408316"/>
              <a:ext cx="108319" cy="447659"/>
              <a:chOff x="1689299" y="2163862"/>
              <a:chExt cx="192782" cy="796727"/>
            </a:xfrm>
          </p:grpSpPr>
          <p:sp>
            <p:nvSpPr>
              <p:cNvPr id="10" name="椭圆 9"/>
              <p:cNvSpPr/>
              <p:nvPr/>
            </p:nvSpPr>
            <p:spPr>
              <a:xfrm>
                <a:off x="1689299" y="2464941"/>
                <a:ext cx="192782" cy="1927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748831" y="2163862"/>
                <a:ext cx="103783" cy="103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748831" y="2856806"/>
                <a:ext cx="103783" cy="103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H="1">
              <a:off x="5978230" y="2408316"/>
              <a:ext cx="108319" cy="447659"/>
              <a:chOff x="1689299" y="2163862"/>
              <a:chExt cx="192782" cy="796727"/>
            </a:xfrm>
          </p:grpSpPr>
          <p:sp>
            <p:nvSpPr>
              <p:cNvPr id="14" name="椭圆 13"/>
              <p:cNvSpPr/>
              <p:nvPr/>
            </p:nvSpPr>
            <p:spPr>
              <a:xfrm>
                <a:off x="1689299" y="2464941"/>
                <a:ext cx="192782" cy="1927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748831" y="2163862"/>
                <a:ext cx="103783" cy="103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748831" y="2856806"/>
                <a:ext cx="103783" cy="103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itle 1"/>
            <p:cNvSpPr txBox="1"/>
            <p:nvPr/>
          </p:nvSpPr>
          <p:spPr>
            <a:xfrm>
              <a:off x="3563888" y="1951377"/>
              <a:ext cx="1728192" cy="346249"/>
            </a:xfrm>
            <a:prstGeom prst="rect">
              <a:avLst/>
            </a:prstGeom>
          </p:spPr>
          <p:txBody>
            <a:bodyPr vert="horz" wrap="square" lIns="68580" tIns="34290" rIns="68580" bIns="3429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000" spc="-113">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PART THREE</a:t>
              </a:r>
              <a:endParaRPr lang="en-US" sz="2000" spc="-113" dirty="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25" name="椭圆 24"/>
            <p:cNvSpPr/>
            <p:nvPr/>
          </p:nvSpPr>
          <p:spPr>
            <a:xfrm>
              <a:off x="2649216" y="2588419"/>
              <a:ext cx="84584" cy="84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2480147" y="2605088"/>
              <a:ext cx="53503" cy="53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6223421" y="2588419"/>
              <a:ext cx="84584" cy="84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6444208" y="2605088"/>
              <a:ext cx="53503" cy="53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9" name="直接连接符 28"/>
          <p:cNvCxnSpPr/>
          <p:nvPr/>
        </p:nvCxnSpPr>
        <p:spPr>
          <a:xfrm>
            <a:off x="0" y="2629471"/>
            <a:ext cx="2339752"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804248" y="2629471"/>
            <a:ext cx="2339752"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TextBox 14"/>
          <p:cNvSpPr txBox="1"/>
          <p:nvPr/>
        </p:nvSpPr>
        <p:spPr>
          <a:xfrm>
            <a:off x="4000601" y="4731990"/>
            <a:ext cx="1142813" cy="461665"/>
          </a:xfrm>
          <a:prstGeom prst="rect">
            <a:avLst/>
          </a:prstGeom>
          <a:noFill/>
        </p:spPr>
        <p:txBody>
          <a:bodyPr wrap="none" rtlCol="0">
            <a:spAutoFit/>
          </a:bodyPr>
          <a:lstStyle/>
          <a:p>
            <a:pPr algn="ctr"/>
            <a:r>
              <a:rPr lang="en-US" altLang="zh-CN" sz="1200" dirty="0">
                <a:solidFill>
                  <a:schemeClr val="bg1"/>
                </a:solidFill>
                <a:latin typeface="Open Sans" panose="020B0606030504020204" pitchFamily="34" charset="0"/>
                <a:ea typeface="宋体" panose="02010600030101010101" pitchFamily="2" charset="-122"/>
                <a:cs typeface="Open Sans Extrabold" panose="020B0906030804020204" pitchFamily="34" charset="0"/>
              </a:rPr>
              <a:t> Comparison /</a:t>
            </a:r>
          </a:p>
          <a:p>
            <a:pPr algn="ctr"/>
            <a:r>
              <a:rPr lang="en-US" altLang="zh-CN" sz="1200" dirty="0">
                <a:solidFill>
                  <a:schemeClr val="bg1"/>
                </a:solidFill>
                <a:latin typeface="Open Sans" panose="020B0606030504020204" pitchFamily="34" charset="0"/>
                <a:ea typeface="宋体" panose="02010600030101010101" pitchFamily="2" charset="-122"/>
                <a:cs typeface="Open Sans Extrabold" panose="020B0906030804020204" pitchFamily="34" charset="0"/>
              </a:rPr>
              <a:t> Limitations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2" fill="hold" nodeType="after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heel(2)">
                                      <p:cBhvr>
                                        <p:cTn id="13" dur="2000"/>
                                        <p:tgtEl>
                                          <p:spTgt spid="33"/>
                                        </p:tgtEl>
                                      </p:cBhvr>
                                    </p:animEffect>
                                  </p:childTnLst>
                                </p:cTn>
                              </p:par>
                            </p:childTnLst>
                          </p:cTn>
                        </p:par>
                        <p:par>
                          <p:cTn id="14" fill="hold">
                            <p:stCondLst>
                              <p:cond delay="3000"/>
                            </p:stCondLst>
                            <p:childTnLst>
                              <p:par>
                                <p:cTn id="15" presetID="22" presetClass="entr" presetSubtype="8" fill="hold"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500"/>
                                        <p:tgtEl>
                                          <p:spTgt spid="32"/>
                                        </p:tgtEl>
                                      </p:cBhvr>
                                    </p:animEffect>
                                  </p:childTnLst>
                                </p:cTn>
                              </p:par>
                              <p:par>
                                <p:cTn id="18" presetID="22" presetClass="entr" presetSubtype="2" fill="hold"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right)">
                                      <p:cBhvr>
                                        <p:cTn id="20" dur="500"/>
                                        <p:tgtEl>
                                          <p:spTgt spid="29"/>
                                        </p:tgtEl>
                                      </p:cBhvr>
                                    </p:animEffect>
                                  </p:childTnLst>
                                </p:cTn>
                              </p:par>
                            </p:childTnLst>
                          </p:cTn>
                        </p:par>
                        <p:par>
                          <p:cTn id="21" fill="hold">
                            <p:stCondLst>
                              <p:cond delay="3500"/>
                            </p:stCondLst>
                            <p:childTnLst>
                              <p:par>
                                <p:cTn id="22" presetID="42" presetClass="entr" presetSubtype="0"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1000"/>
                                        <p:tgtEl>
                                          <p:spTgt spid="36"/>
                                        </p:tgtEl>
                                      </p:cBhvr>
                                    </p:animEffect>
                                    <p:anim calcmode="lin" valueType="num">
                                      <p:cBhvr>
                                        <p:cTn id="25" dur="1000" fill="hold"/>
                                        <p:tgtEl>
                                          <p:spTgt spid="36"/>
                                        </p:tgtEl>
                                        <p:attrNameLst>
                                          <p:attrName>ppt_x</p:attrName>
                                        </p:attrNameLst>
                                      </p:cBhvr>
                                      <p:tavLst>
                                        <p:tav tm="0">
                                          <p:val>
                                            <p:strVal val="#ppt_x"/>
                                          </p:val>
                                        </p:tav>
                                        <p:tav tm="100000">
                                          <p:val>
                                            <p:strVal val="#ppt_x"/>
                                          </p:val>
                                        </p:tav>
                                      </p:tavLst>
                                    </p:anim>
                                    <p:anim calcmode="lin" valueType="num">
                                      <p:cBhvr>
                                        <p:cTn id="26"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dirty="0">
                <a:latin typeface="+mj-ea"/>
                <a:cs typeface="Open Sans Extrabold" panose="020B0906030804020204" pitchFamily="34" charset="0"/>
              </a:rPr>
              <a:t>Comparation</a:t>
            </a:r>
            <a:endParaRPr lang="zh-CN" altLang="en-US" sz="4000" dirty="0"/>
          </a:p>
        </p:txBody>
      </p:sp>
      <p:pic>
        <p:nvPicPr>
          <p:cNvPr id="5" name="图片 4">
            <a:extLst>
              <a:ext uri="{FF2B5EF4-FFF2-40B4-BE49-F238E27FC236}">
                <a16:creationId xmlns:a16="http://schemas.microsoft.com/office/drawing/2014/main" id="{A00007C8-457A-4EAB-870C-341CAC0D70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760" y="771550"/>
            <a:ext cx="5184576" cy="3794760"/>
          </a:xfrm>
          <a:prstGeom prst="rect">
            <a:avLst/>
          </a:prstGeom>
        </p:spPr>
      </p:pic>
    </p:spTree>
    <p:extLst>
      <p:ext uri="{BB962C8B-B14F-4D97-AF65-F5344CB8AC3E}">
        <p14:creationId xmlns:p14="http://schemas.microsoft.com/office/powerpoint/2010/main" val="1852569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dirty="0">
                <a:latin typeface="+mj-ea"/>
                <a:cs typeface="Open Sans Extrabold" panose="020B0906030804020204" pitchFamily="34" charset="0"/>
              </a:rPr>
              <a:t>Limitations</a:t>
            </a:r>
            <a:endParaRPr lang="zh-CN" altLang="en-US" sz="4000" dirty="0"/>
          </a:p>
        </p:txBody>
      </p:sp>
      <p:sp>
        <p:nvSpPr>
          <p:cNvPr id="3" name="文本框 2">
            <a:extLst>
              <a:ext uri="{FF2B5EF4-FFF2-40B4-BE49-F238E27FC236}">
                <a16:creationId xmlns:a16="http://schemas.microsoft.com/office/drawing/2014/main" id="{F390A28A-35F5-4BE3-A9A8-4B1C9C1DE3FC}"/>
              </a:ext>
            </a:extLst>
          </p:cNvPr>
          <p:cNvSpPr txBox="1"/>
          <p:nvPr/>
        </p:nvSpPr>
        <p:spPr>
          <a:xfrm>
            <a:off x="683568" y="1658815"/>
            <a:ext cx="5688632" cy="1754326"/>
          </a:xfrm>
          <a:prstGeom prst="rect">
            <a:avLst/>
          </a:prstGeom>
          <a:noFill/>
        </p:spPr>
        <p:txBody>
          <a:bodyPr wrap="square" rtlCol="0">
            <a:spAutoFit/>
          </a:bodyPr>
          <a:lstStyle/>
          <a:p>
            <a:r>
              <a:rPr lang="en-US" altLang="zh-CN" dirty="0">
                <a:latin typeface="+mn-ea"/>
              </a:rPr>
              <a:t>1. App identification is frustrated by a number of factors such as “flow coverage”</a:t>
            </a:r>
          </a:p>
          <a:p>
            <a:r>
              <a:rPr lang="en-US" altLang="zh-CN" dirty="0">
                <a:latin typeface="+mn-ea"/>
              </a:rPr>
              <a:t>2. Apps may also have different </a:t>
            </a:r>
            <a:r>
              <a:rPr lang="en-US" altLang="zh-CN" dirty="0" err="1">
                <a:latin typeface="+mn-ea"/>
              </a:rPr>
              <a:t>behaviour</a:t>
            </a:r>
            <a:r>
              <a:rPr lang="en-US" altLang="zh-CN" dirty="0">
                <a:latin typeface="+mn-ea"/>
              </a:rPr>
              <a:t> if they are run at a different time. </a:t>
            </a:r>
          </a:p>
          <a:p>
            <a:r>
              <a:rPr lang="en-US" altLang="zh-CN" dirty="0">
                <a:latin typeface="+mn-ea"/>
              </a:rPr>
              <a:t>3. Ambiguous trafﬁc also poses a problem for app identiﬁcation. </a:t>
            </a:r>
            <a:endParaRPr lang="zh-CN" altLang="en-US" sz="1800" kern="1200" dirty="0">
              <a:solidFill>
                <a:schemeClr val="tx1"/>
              </a:solidFill>
              <a:latin typeface="+mn-ea"/>
              <a:cs typeface="+mn-cs"/>
            </a:endParaRPr>
          </a:p>
        </p:txBody>
      </p:sp>
    </p:spTree>
    <p:extLst>
      <p:ext uri="{BB962C8B-B14F-4D97-AF65-F5344CB8AC3E}">
        <p14:creationId xmlns:p14="http://schemas.microsoft.com/office/powerpoint/2010/main" val="2567260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占位符 5"/>
          <p:cNvPicPr>
            <a:picLocks noGrp="1" noChangeAspect="1"/>
          </p:cNvPicPr>
          <p:nvPr>
            <p:ph type="pic" sz="quarter" idx="10"/>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t="7514" b="7514"/>
          <a:stretch>
            <a:fillRect/>
          </a:stretch>
        </p:blipFill>
        <p:spPr>
          <a:xfrm>
            <a:off x="0" y="0"/>
            <a:ext cx="9144000" cy="5143500"/>
          </a:xfrm>
        </p:spPr>
      </p:pic>
      <p:sp>
        <p:nvSpPr>
          <p:cNvPr id="7" name="椭圆 6"/>
          <p:cNvSpPr/>
          <p:nvPr/>
        </p:nvSpPr>
        <p:spPr>
          <a:xfrm>
            <a:off x="2015716" y="0"/>
            <a:ext cx="5112568" cy="5112568"/>
          </a:xfrm>
          <a:prstGeom prst="ellipse">
            <a:avLst/>
          </a:prstGeom>
          <a:solidFill>
            <a:schemeClr val="bg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itle 1"/>
          <p:cNvSpPr txBox="1"/>
          <p:nvPr/>
        </p:nvSpPr>
        <p:spPr>
          <a:xfrm>
            <a:off x="2483768" y="1995686"/>
            <a:ext cx="4752528" cy="900246"/>
          </a:xfrm>
          <a:prstGeom prst="rect">
            <a:avLst/>
          </a:prstGeom>
        </p:spPr>
        <p:txBody>
          <a:bodyPr vert="horz" wrap="square" lIns="68580" tIns="34290" rIns="68580" bIns="3429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6000" spc="-113">
                <a:solidFill>
                  <a:schemeClr val="bg1"/>
                </a:solidFill>
                <a:latin typeface="微软雅黑" panose="020B0503020204020204" pitchFamily="34" charset="-122"/>
                <a:ea typeface="微软雅黑" panose="020B0503020204020204" pitchFamily="34" charset="-122"/>
                <a:cs typeface="Open Sans" panose="020B0606030504020204" pitchFamily="34" charset="0"/>
              </a:rPr>
              <a:t>Thanks</a:t>
            </a:r>
            <a:r>
              <a:rPr lang="zh-CN" altLang="en-US" sz="6000" spc="-113" dirty="0">
                <a:solidFill>
                  <a:schemeClr val="bg1"/>
                </a:solidFill>
                <a:latin typeface="微软雅黑" panose="020B0503020204020204" pitchFamily="34" charset="-122"/>
                <a:ea typeface="微软雅黑" panose="020B0503020204020204" pitchFamily="34" charset="-122"/>
                <a:cs typeface="Open Sans" panose="020B0606030504020204" pitchFamily="34" charset="0"/>
              </a:rPr>
              <a:t>！</a:t>
            </a:r>
            <a:endParaRPr lang="en-US" altLang="zh-CN" sz="6000" spc="-113">
              <a:solidFill>
                <a:schemeClr val="bg1"/>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1" name="Rectangle 57"/>
          <p:cNvSpPr/>
          <p:nvPr/>
        </p:nvSpPr>
        <p:spPr>
          <a:xfrm>
            <a:off x="3526503" y="4515966"/>
            <a:ext cx="2188836" cy="32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PRESENTED BY :  </a:t>
            </a:r>
            <a:r>
              <a:rPr lang="en-US" altLang="zh-CN"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 POWERPOINT</a:t>
            </a:r>
            <a:endPar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Freeform 27"/>
          <p:cNvSpPr>
            <a:spLocks noEditPoints="1"/>
          </p:cNvSpPr>
          <p:nvPr/>
        </p:nvSpPr>
        <p:spPr bwMode="auto">
          <a:xfrm>
            <a:off x="4355976" y="4083918"/>
            <a:ext cx="432048" cy="435067"/>
          </a:xfrm>
          <a:custGeom>
            <a:avLst/>
            <a:gdLst>
              <a:gd name="T0" fmla="*/ 3608 w 17031"/>
              <a:gd name="T1" fmla="*/ 3558 h 17150"/>
              <a:gd name="T2" fmla="*/ 4676 w 17031"/>
              <a:gd name="T3" fmla="*/ 2720 h 17150"/>
              <a:gd name="T4" fmla="*/ 3678 w 17031"/>
              <a:gd name="T5" fmla="*/ 1525 h 17150"/>
              <a:gd name="T6" fmla="*/ 15094 w 17031"/>
              <a:gd name="T7" fmla="*/ 6142 h 17150"/>
              <a:gd name="T8" fmla="*/ 57 w 17031"/>
              <a:gd name="T9" fmla="*/ 9331 h 17150"/>
              <a:gd name="T10" fmla="*/ 701 w 17031"/>
              <a:gd name="T11" fmla="*/ 9870 h 17150"/>
              <a:gd name="T12" fmla="*/ 1332 w 17031"/>
              <a:gd name="T13" fmla="*/ 10452 h 17150"/>
              <a:gd name="T14" fmla="*/ 1867 w 17031"/>
              <a:gd name="T15" fmla="*/ 9849 h 17150"/>
              <a:gd name="T16" fmla="*/ 1428 w 17031"/>
              <a:gd name="T17" fmla="*/ 10058 h 17150"/>
              <a:gd name="T18" fmla="*/ 1052 w 17031"/>
              <a:gd name="T19" fmla="*/ 9981 h 17150"/>
              <a:gd name="T20" fmla="*/ 844 w 17031"/>
              <a:gd name="T21" fmla="*/ 12171 h 17150"/>
              <a:gd name="T22" fmla="*/ 1490 w 17031"/>
              <a:gd name="T23" fmla="*/ 13004 h 17150"/>
              <a:gd name="T24" fmla="*/ 2688 w 17031"/>
              <a:gd name="T25" fmla="*/ 12186 h 17150"/>
              <a:gd name="T26" fmla="*/ 2073 w 17031"/>
              <a:gd name="T27" fmla="*/ 11324 h 17150"/>
              <a:gd name="T28" fmla="*/ 1393 w 17031"/>
              <a:gd name="T29" fmla="*/ 12634 h 17150"/>
              <a:gd name="T30" fmla="*/ 1179 w 17031"/>
              <a:gd name="T31" fmla="*/ 12128 h 17150"/>
              <a:gd name="T32" fmla="*/ 2111 w 17031"/>
              <a:gd name="T33" fmla="*/ 11680 h 17150"/>
              <a:gd name="T34" fmla="*/ 2361 w 17031"/>
              <a:gd name="T35" fmla="*/ 12183 h 17150"/>
              <a:gd name="T36" fmla="*/ 4170 w 17031"/>
              <a:gd name="T37" fmla="*/ 13858 h 17150"/>
              <a:gd name="T38" fmla="*/ 3489 w 17031"/>
              <a:gd name="T39" fmla="*/ 13180 h 17150"/>
              <a:gd name="T40" fmla="*/ 2589 w 17031"/>
              <a:gd name="T41" fmla="*/ 14703 h 17150"/>
              <a:gd name="T42" fmla="*/ 3373 w 17031"/>
              <a:gd name="T43" fmla="*/ 15401 h 17150"/>
              <a:gd name="T44" fmla="*/ 5479 w 17031"/>
              <a:gd name="T45" fmla="*/ 14741 h 17150"/>
              <a:gd name="T46" fmla="*/ 6089 w 17031"/>
              <a:gd name="T47" fmla="*/ 16467 h 17150"/>
              <a:gd name="T48" fmla="*/ 6197 w 17031"/>
              <a:gd name="T49" fmla="*/ 15710 h 17150"/>
              <a:gd name="T50" fmla="*/ 5564 w 17031"/>
              <a:gd name="T51" fmla="*/ 14704 h 17150"/>
              <a:gd name="T52" fmla="*/ 7655 w 17031"/>
              <a:gd name="T53" fmla="*/ 17063 h 17150"/>
              <a:gd name="T54" fmla="*/ 8334 w 17031"/>
              <a:gd name="T55" fmla="*/ 17096 h 17150"/>
              <a:gd name="T56" fmla="*/ 8434 w 17031"/>
              <a:gd name="T57" fmla="*/ 16487 h 17150"/>
              <a:gd name="T58" fmla="*/ 8756 w 17031"/>
              <a:gd name="T59" fmla="*/ 16022 h 17150"/>
              <a:gd name="T60" fmla="*/ 8334 w 17031"/>
              <a:gd name="T61" fmla="*/ 15374 h 17150"/>
              <a:gd name="T62" fmla="*/ 8321 w 17031"/>
              <a:gd name="T63" fmla="*/ 15707 h 17150"/>
              <a:gd name="T64" fmla="*/ 8338 w 17031"/>
              <a:gd name="T65" fmla="*/ 16098 h 17150"/>
              <a:gd name="T66" fmla="*/ 10376 w 17031"/>
              <a:gd name="T67" fmla="*/ 16911 h 17150"/>
              <a:gd name="T68" fmla="*/ 11119 w 17031"/>
              <a:gd name="T69" fmla="*/ 15847 h 17150"/>
              <a:gd name="T70" fmla="*/ 10714 w 17031"/>
              <a:gd name="T71" fmla="*/ 15108 h 17150"/>
              <a:gd name="T72" fmla="*/ 10669 w 17031"/>
              <a:gd name="T73" fmla="*/ 15461 h 17150"/>
              <a:gd name="T74" fmla="*/ 10724 w 17031"/>
              <a:gd name="T75" fmla="*/ 15857 h 17150"/>
              <a:gd name="T76" fmla="*/ 12628 w 17031"/>
              <a:gd name="T77" fmla="*/ 15932 h 17150"/>
              <a:gd name="T78" fmla="*/ 13543 w 17031"/>
              <a:gd name="T79" fmla="*/ 15385 h 17150"/>
              <a:gd name="T80" fmla="*/ 12801 w 17031"/>
              <a:gd name="T81" fmla="*/ 14127 h 17150"/>
              <a:gd name="T82" fmla="*/ 11879 w 17031"/>
              <a:gd name="T83" fmla="*/ 14611 h 17150"/>
              <a:gd name="T84" fmla="*/ 13232 w 17031"/>
              <a:gd name="T85" fmla="*/ 15229 h 17150"/>
              <a:gd name="T86" fmla="*/ 12852 w 17031"/>
              <a:gd name="T87" fmla="*/ 15614 h 17150"/>
              <a:gd name="T88" fmla="*/ 12173 w 17031"/>
              <a:gd name="T89" fmla="*/ 14857 h 17150"/>
              <a:gd name="T90" fmla="*/ 12532 w 17031"/>
              <a:gd name="T91" fmla="*/ 14440 h 17150"/>
              <a:gd name="T92" fmla="*/ 14805 w 17031"/>
              <a:gd name="T93" fmla="*/ 14386 h 17150"/>
              <a:gd name="T94" fmla="*/ 13545 w 17031"/>
              <a:gd name="T95" fmla="*/ 13183 h 17150"/>
              <a:gd name="T96" fmla="*/ 14497 w 17031"/>
              <a:gd name="T97" fmla="*/ 11921 h 17150"/>
              <a:gd name="T98" fmla="*/ 16019 w 17031"/>
              <a:gd name="T99" fmla="*/ 12762 h 17150"/>
              <a:gd name="T100" fmla="*/ 16509 w 17031"/>
              <a:gd name="T101" fmla="*/ 11727 h 17150"/>
              <a:gd name="T102" fmla="*/ 15459 w 17031"/>
              <a:gd name="T103" fmla="*/ 10292 h 17150"/>
              <a:gd name="T104" fmla="*/ 17025 w 17031"/>
              <a:gd name="T105" fmla="*/ 9631 h 17150"/>
              <a:gd name="T106" fmla="*/ 15352 w 17031"/>
              <a:gd name="T107" fmla="*/ 8963 h 17150"/>
              <a:gd name="T108" fmla="*/ 5904 w 17031"/>
              <a:gd name="T109" fmla="*/ 463 h 17150"/>
              <a:gd name="T110" fmla="*/ 7978 w 17031"/>
              <a:gd name="T111" fmla="*/ 19 h 17150"/>
              <a:gd name="T112" fmla="*/ 7917 w 17031"/>
              <a:gd name="T113" fmla="*/ 1805 h 17150"/>
              <a:gd name="T114" fmla="*/ 9246 w 17031"/>
              <a:gd name="T115" fmla="*/ 1545 h 17150"/>
              <a:gd name="T116" fmla="*/ 12285 w 17031"/>
              <a:gd name="T117" fmla="*/ 885 h 17150"/>
              <a:gd name="T118" fmla="*/ 10629 w 17031"/>
              <a:gd name="T119" fmla="*/ 2127 h 17150"/>
              <a:gd name="T120" fmla="*/ 11813 w 17031"/>
              <a:gd name="T121" fmla="*/ 2623 h 17150"/>
              <a:gd name="T122" fmla="*/ 13230 w 17031"/>
              <a:gd name="T123" fmla="*/ 3647 h 17150"/>
              <a:gd name="T124" fmla="*/ 14688 w 17031"/>
              <a:gd name="T125" fmla="*/ 2622 h 17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031" h="17150">
                <a:moveTo>
                  <a:pt x="2706" y="2285"/>
                </a:moveTo>
                <a:lnTo>
                  <a:pt x="2690" y="2299"/>
                </a:lnTo>
                <a:lnTo>
                  <a:pt x="2679" y="2311"/>
                </a:lnTo>
                <a:lnTo>
                  <a:pt x="2674" y="2316"/>
                </a:lnTo>
                <a:lnTo>
                  <a:pt x="2671" y="2322"/>
                </a:lnTo>
                <a:lnTo>
                  <a:pt x="2669" y="2326"/>
                </a:lnTo>
                <a:lnTo>
                  <a:pt x="2668" y="2331"/>
                </a:lnTo>
                <a:lnTo>
                  <a:pt x="2668" y="2336"/>
                </a:lnTo>
                <a:lnTo>
                  <a:pt x="2669" y="2341"/>
                </a:lnTo>
                <a:lnTo>
                  <a:pt x="2670" y="2347"/>
                </a:lnTo>
                <a:lnTo>
                  <a:pt x="2673" y="2354"/>
                </a:lnTo>
                <a:lnTo>
                  <a:pt x="2682" y="2368"/>
                </a:lnTo>
                <a:lnTo>
                  <a:pt x="2695" y="2385"/>
                </a:lnTo>
                <a:lnTo>
                  <a:pt x="2805" y="2526"/>
                </a:lnTo>
                <a:lnTo>
                  <a:pt x="2819" y="2541"/>
                </a:lnTo>
                <a:lnTo>
                  <a:pt x="2830" y="2553"/>
                </a:lnTo>
                <a:lnTo>
                  <a:pt x="2835" y="2557"/>
                </a:lnTo>
                <a:lnTo>
                  <a:pt x="2840" y="2561"/>
                </a:lnTo>
                <a:lnTo>
                  <a:pt x="2845" y="2563"/>
                </a:lnTo>
                <a:lnTo>
                  <a:pt x="2849" y="2563"/>
                </a:lnTo>
                <a:lnTo>
                  <a:pt x="2854" y="2563"/>
                </a:lnTo>
                <a:lnTo>
                  <a:pt x="2860" y="2562"/>
                </a:lnTo>
                <a:lnTo>
                  <a:pt x="2865" y="2561"/>
                </a:lnTo>
                <a:lnTo>
                  <a:pt x="2872" y="2557"/>
                </a:lnTo>
                <a:lnTo>
                  <a:pt x="2885" y="2549"/>
                </a:lnTo>
                <a:lnTo>
                  <a:pt x="2903" y="2536"/>
                </a:lnTo>
                <a:lnTo>
                  <a:pt x="3552" y="2026"/>
                </a:lnTo>
                <a:lnTo>
                  <a:pt x="3598" y="3511"/>
                </a:lnTo>
                <a:lnTo>
                  <a:pt x="3599" y="3523"/>
                </a:lnTo>
                <a:lnTo>
                  <a:pt x="3601" y="3535"/>
                </a:lnTo>
                <a:lnTo>
                  <a:pt x="3604" y="3547"/>
                </a:lnTo>
                <a:lnTo>
                  <a:pt x="3608" y="3558"/>
                </a:lnTo>
                <a:lnTo>
                  <a:pt x="3612" y="3568"/>
                </a:lnTo>
                <a:lnTo>
                  <a:pt x="3618" y="3578"/>
                </a:lnTo>
                <a:lnTo>
                  <a:pt x="3623" y="3588"/>
                </a:lnTo>
                <a:lnTo>
                  <a:pt x="3630" y="3597"/>
                </a:lnTo>
                <a:lnTo>
                  <a:pt x="3727" y="3719"/>
                </a:lnTo>
                <a:lnTo>
                  <a:pt x="3740" y="3735"/>
                </a:lnTo>
                <a:lnTo>
                  <a:pt x="3752" y="3747"/>
                </a:lnTo>
                <a:lnTo>
                  <a:pt x="3757" y="3752"/>
                </a:lnTo>
                <a:lnTo>
                  <a:pt x="3762" y="3755"/>
                </a:lnTo>
                <a:lnTo>
                  <a:pt x="3768" y="3757"/>
                </a:lnTo>
                <a:lnTo>
                  <a:pt x="3772" y="3758"/>
                </a:lnTo>
                <a:lnTo>
                  <a:pt x="3777" y="3758"/>
                </a:lnTo>
                <a:lnTo>
                  <a:pt x="3783" y="3757"/>
                </a:lnTo>
                <a:lnTo>
                  <a:pt x="3788" y="3755"/>
                </a:lnTo>
                <a:lnTo>
                  <a:pt x="3794" y="3753"/>
                </a:lnTo>
                <a:lnTo>
                  <a:pt x="3808" y="3744"/>
                </a:lnTo>
                <a:lnTo>
                  <a:pt x="3826" y="3731"/>
                </a:lnTo>
                <a:lnTo>
                  <a:pt x="4787" y="2976"/>
                </a:lnTo>
                <a:lnTo>
                  <a:pt x="4803" y="2963"/>
                </a:lnTo>
                <a:lnTo>
                  <a:pt x="4815" y="2951"/>
                </a:lnTo>
                <a:lnTo>
                  <a:pt x="4819" y="2946"/>
                </a:lnTo>
                <a:lnTo>
                  <a:pt x="4822" y="2940"/>
                </a:lnTo>
                <a:lnTo>
                  <a:pt x="4825" y="2935"/>
                </a:lnTo>
                <a:lnTo>
                  <a:pt x="4826" y="2931"/>
                </a:lnTo>
                <a:lnTo>
                  <a:pt x="4826" y="2925"/>
                </a:lnTo>
                <a:lnTo>
                  <a:pt x="4825" y="2920"/>
                </a:lnTo>
                <a:lnTo>
                  <a:pt x="4822" y="2914"/>
                </a:lnTo>
                <a:lnTo>
                  <a:pt x="4820" y="2908"/>
                </a:lnTo>
                <a:lnTo>
                  <a:pt x="4812" y="2894"/>
                </a:lnTo>
                <a:lnTo>
                  <a:pt x="4799" y="2877"/>
                </a:lnTo>
                <a:lnTo>
                  <a:pt x="4687" y="2735"/>
                </a:lnTo>
                <a:lnTo>
                  <a:pt x="4676" y="2720"/>
                </a:lnTo>
                <a:lnTo>
                  <a:pt x="4664" y="2710"/>
                </a:lnTo>
                <a:lnTo>
                  <a:pt x="4657" y="2706"/>
                </a:lnTo>
                <a:lnTo>
                  <a:pt x="4652" y="2703"/>
                </a:lnTo>
                <a:lnTo>
                  <a:pt x="4647" y="2701"/>
                </a:lnTo>
                <a:lnTo>
                  <a:pt x="4641" y="2700"/>
                </a:lnTo>
                <a:lnTo>
                  <a:pt x="4636" y="2700"/>
                </a:lnTo>
                <a:lnTo>
                  <a:pt x="4630" y="2700"/>
                </a:lnTo>
                <a:lnTo>
                  <a:pt x="4625" y="2702"/>
                </a:lnTo>
                <a:lnTo>
                  <a:pt x="4619" y="2704"/>
                </a:lnTo>
                <a:lnTo>
                  <a:pt x="4604" y="2712"/>
                </a:lnTo>
                <a:lnTo>
                  <a:pt x="4589" y="2724"/>
                </a:lnTo>
                <a:lnTo>
                  <a:pt x="3919" y="3250"/>
                </a:lnTo>
                <a:lnTo>
                  <a:pt x="3872" y="1769"/>
                </a:lnTo>
                <a:lnTo>
                  <a:pt x="3871" y="1756"/>
                </a:lnTo>
                <a:lnTo>
                  <a:pt x="3869" y="1743"/>
                </a:lnTo>
                <a:lnTo>
                  <a:pt x="3866" y="1731"/>
                </a:lnTo>
                <a:lnTo>
                  <a:pt x="3863" y="1720"/>
                </a:lnTo>
                <a:lnTo>
                  <a:pt x="3859" y="1710"/>
                </a:lnTo>
                <a:lnTo>
                  <a:pt x="3854" y="1700"/>
                </a:lnTo>
                <a:lnTo>
                  <a:pt x="3848" y="1690"/>
                </a:lnTo>
                <a:lnTo>
                  <a:pt x="3842" y="1681"/>
                </a:lnTo>
                <a:lnTo>
                  <a:pt x="3745" y="1559"/>
                </a:lnTo>
                <a:lnTo>
                  <a:pt x="3732" y="1542"/>
                </a:lnTo>
                <a:lnTo>
                  <a:pt x="3720" y="1531"/>
                </a:lnTo>
                <a:lnTo>
                  <a:pt x="3715" y="1526"/>
                </a:lnTo>
                <a:lnTo>
                  <a:pt x="3710" y="1523"/>
                </a:lnTo>
                <a:lnTo>
                  <a:pt x="3704" y="1521"/>
                </a:lnTo>
                <a:lnTo>
                  <a:pt x="3700" y="1520"/>
                </a:lnTo>
                <a:lnTo>
                  <a:pt x="3695" y="1520"/>
                </a:lnTo>
                <a:lnTo>
                  <a:pt x="3689" y="1521"/>
                </a:lnTo>
                <a:lnTo>
                  <a:pt x="3684" y="1523"/>
                </a:lnTo>
                <a:lnTo>
                  <a:pt x="3678" y="1525"/>
                </a:lnTo>
                <a:lnTo>
                  <a:pt x="3664" y="1534"/>
                </a:lnTo>
                <a:lnTo>
                  <a:pt x="3647" y="1547"/>
                </a:lnTo>
                <a:lnTo>
                  <a:pt x="2706" y="2285"/>
                </a:lnTo>
                <a:close/>
                <a:moveTo>
                  <a:pt x="12468" y="10390"/>
                </a:moveTo>
                <a:lnTo>
                  <a:pt x="8304" y="12794"/>
                </a:lnTo>
                <a:lnTo>
                  <a:pt x="5659" y="11266"/>
                </a:lnTo>
                <a:lnTo>
                  <a:pt x="9311" y="7102"/>
                </a:lnTo>
                <a:lnTo>
                  <a:pt x="7279" y="8275"/>
                </a:lnTo>
                <a:lnTo>
                  <a:pt x="4634" y="6747"/>
                </a:lnTo>
                <a:lnTo>
                  <a:pt x="8802" y="4340"/>
                </a:lnTo>
                <a:lnTo>
                  <a:pt x="11448" y="5867"/>
                </a:lnTo>
                <a:lnTo>
                  <a:pt x="7811" y="10024"/>
                </a:lnTo>
                <a:lnTo>
                  <a:pt x="9824" y="8861"/>
                </a:lnTo>
                <a:lnTo>
                  <a:pt x="12468" y="10390"/>
                </a:lnTo>
                <a:close/>
                <a:moveTo>
                  <a:pt x="8802" y="5222"/>
                </a:moveTo>
                <a:lnTo>
                  <a:pt x="6162" y="6747"/>
                </a:lnTo>
                <a:lnTo>
                  <a:pt x="7280" y="7393"/>
                </a:lnTo>
                <a:lnTo>
                  <a:pt x="9920" y="5867"/>
                </a:lnTo>
                <a:lnTo>
                  <a:pt x="8802" y="5222"/>
                </a:lnTo>
                <a:close/>
                <a:moveTo>
                  <a:pt x="9824" y="9744"/>
                </a:moveTo>
                <a:lnTo>
                  <a:pt x="7187" y="11266"/>
                </a:lnTo>
                <a:lnTo>
                  <a:pt x="8304" y="11912"/>
                </a:lnTo>
                <a:lnTo>
                  <a:pt x="10941" y="10390"/>
                </a:lnTo>
                <a:lnTo>
                  <a:pt x="9824" y="9744"/>
                </a:lnTo>
                <a:close/>
                <a:moveTo>
                  <a:pt x="15942" y="5631"/>
                </a:moveTo>
                <a:lnTo>
                  <a:pt x="16014" y="5896"/>
                </a:lnTo>
                <a:lnTo>
                  <a:pt x="16085" y="6161"/>
                </a:lnTo>
                <a:lnTo>
                  <a:pt x="15891" y="6355"/>
                </a:lnTo>
                <a:lnTo>
                  <a:pt x="15695" y="6550"/>
                </a:lnTo>
                <a:lnTo>
                  <a:pt x="15431" y="6478"/>
                </a:lnTo>
                <a:lnTo>
                  <a:pt x="15165" y="6408"/>
                </a:lnTo>
                <a:lnTo>
                  <a:pt x="15094" y="6142"/>
                </a:lnTo>
                <a:lnTo>
                  <a:pt x="15023" y="5877"/>
                </a:lnTo>
                <a:lnTo>
                  <a:pt x="15217" y="5683"/>
                </a:lnTo>
                <a:lnTo>
                  <a:pt x="15411" y="5488"/>
                </a:lnTo>
                <a:lnTo>
                  <a:pt x="15677" y="5560"/>
                </a:lnTo>
                <a:lnTo>
                  <a:pt x="15942" y="5631"/>
                </a:lnTo>
                <a:close/>
                <a:moveTo>
                  <a:pt x="972" y="5631"/>
                </a:moveTo>
                <a:lnTo>
                  <a:pt x="1238" y="5560"/>
                </a:lnTo>
                <a:lnTo>
                  <a:pt x="1503" y="5488"/>
                </a:lnTo>
                <a:lnTo>
                  <a:pt x="1697" y="5683"/>
                </a:lnTo>
                <a:lnTo>
                  <a:pt x="1891" y="5877"/>
                </a:lnTo>
                <a:lnTo>
                  <a:pt x="1820" y="6142"/>
                </a:lnTo>
                <a:lnTo>
                  <a:pt x="1749" y="6408"/>
                </a:lnTo>
                <a:lnTo>
                  <a:pt x="1483" y="6478"/>
                </a:lnTo>
                <a:lnTo>
                  <a:pt x="1219" y="6550"/>
                </a:lnTo>
                <a:lnTo>
                  <a:pt x="1025" y="6355"/>
                </a:lnTo>
                <a:lnTo>
                  <a:pt x="830" y="6161"/>
                </a:lnTo>
                <a:lnTo>
                  <a:pt x="901" y="5896"/>
                </a:lnTo>
                <a:lnTo>
                  <a:pt x="972" y="5631"/>
                </a:lnTo>
                <a:close/>
                <a:moveTo>
                  <a:pt x="1721" y="9072"/>
                </a:moveTo>
                <a:lnTo>
                  <a:pt x="1717" y="9053"/>
                </a:lnTo>
                <a:lnTo>
                  <a:pt x="1712" y="9038"/>
                </a:lnTo>
                <a:lnTo>
                  <a:pt x="1709" y="9033"/>
                </a:lnTo>
                <a:lnTo>
                  <a:pt x="1706" y="9027"/>
                </a:lnTo>
                <a:lnTo>
                  <a:pt x="1703" y="9024"/>
                </a:lnTo>
                <a:lnTo>
                  <a:pt x="1700" y="9021"/>
                </a:lnTo>
                <a:lnTo>
                  <a:pt x="1696" y="9019"/>
                </a:lnTo>
                <a:lnTo>
                  <a:pt x="1690" y="9018"/>
                </a:lnTo>
                <a:lnTo>
                  <a:pt x="1685" y="9017"/>
                </a:lnTo>
                <a:lnTo>
                  <a:pt x="1679" y="9017"/>
                </a:lnTo>
                <a:lnTo>
                  <a:pt x="1664" y="9018"/>
                </a:lnTo>
                <a:lnTo>
                  <a:pt x="1643" y="9021"/>
                </a:lnTo>
                <a:lnTo>
                  <a:pt x="57" y="9331"/>
                </a:lnTo>
                <a:lnTo>
                  <a:pt x="38" y="9335"/>
                </a:lnTo>
                <a:lnTo>
                  <a:pt x="23" y="9340"/>
                </a:lnTo>
                <a:lnTo>
                  <a:pt x="16" y="9342"/>
                </a:lnTo>
                <a:lnTo>
                  <a:pt x="12" y="9346"/>
                </a:lnTo>
                <a:lnTo>
                  <a:pt x="8" y="9349"/>
                </a:lnTo>
                <a:lnTo>
                  <a:pt x="4" y="9352"/>
                </a:lnTo>
                <a:lnTo>
                  <a:pt x="2" y="9356"/>
                </a:lnTo>
                <a:lnTo>
                  <a:pt x="1" y="9361"/>
                </a:lnTo>
                <a:lnTo>
                  <a:pt x="0" y="9366"/>
                </a:lnTo>
                <a:lnTo>
                  <a:pt x="0" y="9372"/>
                </a:lnTo>
                <a:lnTo>
                  <a:pt x="1" y="9389"/>
                </a:lnTo>
                <a:lnTo>
                  <a:pt x="4" y="9408"/>
                </a:lnTo>
                <a:lnTo>
                  <a:pt x="44" y="9613"/>
                </a:lnTo>
                <a:lnTo>
                  <a:pt x="48" y="9632"/>
                </a:lnTo>
                <a:lnTo>
                  <a:pt x="54" y="9647"/>
                </a:lnTo>
                <a:lnTo>
                  <a:pt x="56" y="9653"/>
                </a:lnTo>
                <a:lnTo>
                  <a:pt x="59" y="9658"/>
                </a:lnTo>
                <a:lnTo>
                  <a:pt x="62" y="9662"/>
                </a:lnTo>
                <a:lnTo>
                  <a:pt x="65" y="9664"/>
                </a:lnTo>
                <a:lnTo>
                  <a:pt x="70" y="9666"/>
                </a:lnTo>
                <a:lnTo>
                  <a:pt x="74" y="9668"/>
                </a:lnTo>
                <a:lnTo>
                  <a:pt x="80" y="9668"/>
                </a:lnTo>
                <a:lnTo>
                  <a:pt x="87" y="9669"/>
                </a:lnTo>
                <a:lnTo>
                  <a:pt x="102" y="9668"/>
                </a:lnTo>
                <a:lnTo>
                  <a:pt x="121" y="9665"/>
                </a:lnTo>
                <a:lnTo>
                  <a:pt x="641" y="9563"/>
                </a:lnTo>
                <a:lnTo>
                  <a:pt x="651" y="9615"/>
                </a:lnTo>
                <a:lnTo>
                  <a:pt x="661" y="9665"/>
                </a:lnTo>
                <a:lnTo>
                  <a:pt x="671" y="9717"/>
                </a:lnTo>
                <a:lnTo>
                  <a:pt x="681" y="9767"/>
                </a:lnTo>
                <a:lnTo>
                  <a:pt x="691" y="9818"/>
                </a:lnTo>
                <a:lnTo>
                  <a:pt x="701" y="9870"/>
                </a:lnTo>
                <a:lnTo>
                  <a:pt x="711" y="9920"/>
                </a:lnTo>
                <a:lnTo>
                  <a:pt x="720" y="9972"/>
                </a:lnTo>
                <a:lnTo>
                  <a:pt x="728" y="10005"/>
                </a:lnTo>
                <a:lnTo>
                  <a:pt x="736" y="10037"/>
                </a:lnTo>
                <a:lnTo>
                  <a:pt x="745" y="10069"/>
                </a:lnTo>
                <a:lnTo>
                  <a:pt x="756" y="10099"/>
                </a:lnTo>
                <a:lnTo>
                  <a:pt x="766" y="10128"/>
                </a:lnTo>
                <a:lnTo>
                  <a:pt x="779" y="10156"/>
                </a:lnTo>
                <a:lnTo>
                  <a:pt x="792" y="10183"/>
                </a:lnTo>
                <a:lnTo>
                  <a:pt x="807" y="10209"/>
                </a:lnTo>
                <a:lnTo>
                  <a:pt x="822" y="10232"/>
                </a:lnTo>
                <a:lnTo>
                  <a:pt x="838" y="10256"/>
                </a:lnTo>
                <a:lnTo>
                  <a:pt x="855" y="10277"/>
                </a:lnTo>
                <a:lnTo>
                  <a:pt x="874" y="10299"/>
                </a:lnTo>
                <a:lnTo>
                  <a:pt x="892" y="10318"/>
                </a:lnTo>
                <a:lnTo>
                  <a:pt x="911" y="10336"/>
                </a:lnTo>
                <a:lnTo>
                  <a:pt x="933" y="10353"/>
                </a:lnTo>
                <a:lnTo>
                  <a:pt x="954" y="10368"/>
                </a:lnTo>
                <a:lnTo>
                  <a:pt x="975" y="10383"/>
                </a:lnTo>
                <a:lnTo>
                  <a:pt x="999" y="10396"/>
                </a:lnTo>
                <a:lnTo>
                  <a:pt x="1023" y="10408"/>
                </a:lnTo>
                <a:lnTo>
                  <a:pt x="1047" y="10419"/>
                </a:lnTo>
                <a:lnTo>
                  <a:pt x="1072" y="10428"/>
                </a:lnTo>
                <a:lnTo>
                  <a:pt x="1099" y="10436"/>
                </a:lnTo>
                <a:lnTo>
                  <a:pt x="1125" y="10442"/>
                </a:lnTo>
                <a:lnTo>
                  <a:pt x="1152" y="10448"/>
                </a:lnTo>
                <a:lnTo>
                  <a:pt x="1181" y="10452"/>
                </a:lnTo>
                <a:lnTo>
                  <a:pt x="1210" y="10455"/>
                </a:lnTo>
                <a:lnTo>
                  <a:pt x="1239" y="10456"/>
                </a:lnTo>
                <a:lnTo>
                  <a:pt x="1270" y="10456"/>
                </a:lnTo>
                <a:lnTo>
                  <a:pt x="1301" y="10454"/>
                </a:lnTo>
                <a:lnTo>
                  <a:pt x="1332" y="10452"/>
                </a:lnTo>
                <a:lnTo>
                  <a:pt x="1364" y="10448"/>
                </a:lnTo>
                <a:lnTo>
                  <a:pt x="1398" y="10441"/>
                </a:lnTo>
                <a:lnTo>
                  <a:pt x="1399" y="10441"/>
                </a:lnTo>
                <a:lnTo>
                  <a:pt x="1432" y="10435"/>
                </a:lnTo>
                <a:lnTo>
                  <a:pt x="1463" y="10426"/>
                </a:lnTo>
                <a:lnTo>
                  <a:pt x="1494" y="10416"/>
                </a:lnTo>
                <a:lnTo>
                  <a:pt x="1523" y="10407"/>
                </a:lnTo>
                <a:lnTo>
                  <a:pt x="1551" y="10395"/>
                </a:lnTo>
                <a:lnTo>
                  <a:pt x="1579" y="10383"/>
                </a:lnTo>
                <a:lnTo>
                  <a:pt x="1605" y="10369"/>
                </a:lnTo>
                <a:lnTo>
                  <a:pt x="1629" y="10355"/>
                </a:lnTo>
                <a:lnTo>
                  <a:pt x="1653" y="10339"/>
                </a:lnTo>
                <a:lnTo>
                  <a:pt x="1675" y="10323"/>
                </a:lnTo>
                <a:lnTo>
                  <a:pt x="1697" y="10306"/>
                </a:lnTo>
                <a:lnTo>
                  <a:pt x="1717" y="10288"/>
                </a:lnTo>
                <a:lnTo>
                  <a:pt x="1735" y="10269"/>
                </a:lnTo>
                <a:lnTo>
                  <a:pt x="1754" y="10248"/>
                </a:lnTo>
                <a:lnTo>
                  <a:pt x="1770" y="10228"/>
                </a:lnTo>
                <a:lnTo>
                  <a:pt x="1785" y="10206"/>
                </a:lnTo>
                <a:lnTo>
                  <a:pt x="1800" y="10183"/>
                </a:lnTo>
                <a:lnTo>
                  <a:pt x="1813" y="10159"/>
                </a:lnTo>
                <a:lnTo>
                  <a:pt x="1823" y="10136"/>
                </a:lnTo>
                <a:lnTo>
                  <a:pt x="1834" y="10110"/>
                </a:lnTo>
                <a:lnTo>
                  <a:pt x="1843" y="10084"/>
                </a:lnTo>
                <a:lnTo>
                  <a:pt x="1850" y="10057"/>
                </a:lnTo>
                <a:lnTo>
                  <a:pt x="1856" y="10030"/>
                </a:lnTo>
                <a:lnTo>
                  <a:pt x="1862" y="10002"/>
                </a:lnTo>
                <a:lnTo>
                  <a:pt x="1865" y="9972"/>
                </a:lnTo>
                <a:lnTo>
                  <a:pt x="1868" y="9943"/>
                </a:lnTo>
                <a:lnTo>
                  <a:pt x="1869" y="9912"/>
                </a:lnTo>
                <a:lnTo>
                  <a:pt x="1868" y="9881"/>
                </a:lnTo>
                <a:lnTo>
                  <a:pt x="1867" y="9849"/>
                </a:lnTo>
                <a:lnTo>
                  <a:pt x="1864" y="9816"/>
                </a:lnTo>
                <a:lnTo>
                  <a:pt x="1860" y="9784"/>
                </a:lnTo>
                <a:lnTo>
                  <a:pt x="1853" y="9750"/>
                </a:lnTo>
                <a:lnTo>
                  <a:pt x="1721" y="9072"/>
                </a:lnTo>
                <a:close/>
                <a:moveTo>
                  <a:pt x="979" y="9498"/>
                </a:moveTo>
                <a:lnTo>
                  <a:pt x="1477" y="9400"/>
                </a:lnTo>
                <a:lnTo>
                  <a:pt x="1550" y="9769"/>
                </a:lnTo>
                <a:lnTo>
                  <a:pt x="1552" y="9784"/>
                </a:lnTo>
                <a:lnTo>
                  <a:pt x="1554" y="9800"/>
                </a:lnTo>
                <a:lnTo>
                  <a:pt x="1555" y="9815"/>
                </a:lnTo>
                <a:lnTo>
                  <a:pt x="1555" y="9829"/>
                </a:lnTo>
                <a:lnTo>
                  <a:pt x="1555" y="9844"/>
                </a:lnTo>
                <a:lnTo>
                  <a:pt x="1555" y="9858"/>
                </a:lnTo>
                <a:lnTo>
                  <a:pt x="1554" y="9872"/>
                </a:lnTo>
                <a:lnTo>
                  <a:pt x="1552" y="9885"/>
                </a:lnTo>
                <a:lnTo>
                  <a:pt x="1549" y="9898"/>
                </a:lnTo>
                <a:lnTo>
                  <a:pt x="1546" y="9911"/>
                </a:lnTo>
                <a:lnTo>
                  <a:pt x="1542" y="9923"/>
                </a:lnTo>
                <a:lnTo>
                  <a:pt x="1538" y="9935"/>
                </a:lnTo>
                <a:lnTo>
                  <a:pt x="1533" y="9947"/>
                </a:lnTo>
                <a:lnTo>
                  <a:pt x="1527" y="9959"/>
                </a:lnTo>
                <a:lnTo>
                  <a:pt x="1521" y="9970"/>
                </a:lnTo>
                <a:lnTo>
                  <a:pt x="1515" y="9980"/>
                </a:lnTo>
                <a:lnTo>
                  <a:pt x="1507" y="9991"/>
                </a:lnTo>
                <a:lnTo>
                  <a:pt x="1498" y="10001"/>
                </a:lnTo>
                <a:lnTo>
                  <a:pt x="1490" y="10010"/>
                </a:lnTo>
                <a:lnTo>
                  <a:pt x="1481" y="10020"/>
                </a:lnTo>
                <a:lnTo>
                  <a:pt x="1472" y="10028"/>
                </a:lnTo>
                <a:lnTo>
                  <a:pt x="1461" y="10036"/>
                </a:lnTo>
                <a:lnTo>
                  <a:pt x="1450" y="10045"/>
                </a:lnTo>
                <a:lnTo>
                  <a:pt x="1440" y="10051"/>
                </a:lnTo>
                <a:lnTo>
                  <a:pt x="1428" y="10058"/>
                </a:lnTo>
                <a:lnTo>
                  <a:pt x="1415" y="10065"/>
                </a:lnTo>
                <a:lnTo>
                  <a:pt x="1402" y="10070"/>
                </a:lnTo>
                <a:lnTo>
                  <a:pt x="1389" y="10076"/>
                </a:lnTo>
                <a:lnTo>
                  <a:pt x="1375" y="10081"/>
                </a:lnTo>
                <a:lnTo>
                  <a:pt x="1361" y="10085"/>
                </a:lnTo>
                <a:lnTo>
                  <a:pt x="1346" y="10088"/>
                </a:lnTo>
                <a:lnTo>
                  <a:pt x="1331" y="10092"/>
                </a:lnTo>
                <a:lnTo>
                  <a:pt x="1327" y="10093"/>
                </a:lnTo>
                <a:lnTo>
                  <a:pt x="1312" y="10095"/>
                </a:lnTo>
                <a:lnTo>
                  <a:pt x="1297" y="10097"/>
                </a:lnTo>
                <a:lnTo>
                  <a:pt x="1282" y="10098"/>
                </a:lnTo>
                <a:lnTo>
                  <a:pt x="1268" y="10099"/>
                </a:lnTo>
                <a:lnTo>
                  <a:pt x="1254" y="10099"/>
                </a:lnTo>
                <a:lnTo>
                  <a:pt x="1240" y="10098"/>
                </a:lnTo>
                <a:lnTo>
                  <a:pt x="1227" y="10097"/>
                </a:lnTo>
                <a:lnTo>
                  <a:pt x="1213" y="10095"/>
                </a:lnTo>
                <a:lnTo>
                  <a:pt x="1200" y="10092"/>
                </a:lnTo>
                <a:lnTo>
                  <a:pt x="1189" y="10088"/>
                </a:lnTo>
                <a:lnTo>
                  <a:pt x="1177" y="10085"/>
                </a:lnTo>
                <a:lnTo>
                  <a:pt x="1165" y="10081"/>
                </a:lnTo>
                <a:lnTo>
                  <a:pt x="1153" y="10076"/>
                </a:lnTo>
                <a:lnTo>
                  <a:pt x="1142" y="10070"/>
                </a:lnTo>
                <a:lnTo>
                  <a:pt x="1131" y="10064"/>
                </a:lnTo>
                <a:lnTo>
                  <a:pt x="1121" y="10056"/>
                </a:lnTo>
                <a:lnTo>
                  <a:pt x="1110" y="10049"/>
                </a:lnTo>
                <a:lnTo>
                  <a:pt x="1101" y="10041"/>
                </a:lnTo>
                <a:lnTo>
                  <a:pt x="1091" y="10033"/>
                </a:lnTo>
                <a:lnTo>
                  <a:pt x="1083" y="10023"/>
                </a:lnTo>
                <a:lnTo>
                  <a:pt x="1074" y="10013"/>
                </a:lnTo>
                <a:lnTo>
                  <a:pt x="1067" y="10003"/>
                </a:lnTo>
                <a:lnTo>
                  <a:pt x="1058" y="9992"/>
                </a:lnTo>
                <a:lnTo>
                  <a:pt x="1052" y="9981"/>
                </a:lnTo>
                <a:lnTo>
                  <a:pt x="1045" y="9968"/>
                </a:lnTo>
                <a:lnTo>
                  <a:pt x="1039" y="9957"/>
                </a:lnTo>
                <a:lnTo>
                  <a:pt x="1032" y="9944"/>
                </a:lnTo>
                <a:lnTo>
                  <a:pt x="1027" y="9930"/>
                </a:lnTo>
                <a:lnTo>
                  <a:pt x="1023" y="9916"/>
                </a:lnTo>
                <a:lnTo>
                  <a:pt x="1018" y="9901"/>
                </a:lnTo>
                <a:lnTo>
                  <a:pt x="1014" y="9886"/>
                </a:lnTo>
                <a:lnTo>
                  <a:pt x="1011" y="9870"/>
                </a:lnTo>
                <a:lnTo>
                  <a:pt x="940" y="9505"/>
                </a:lnTo>
                <a:lnTo>
                  <a:pt x="979" y="9498"/>
                </a:lnTo>
                <a:close/>
                <a:moveTo>
                  <a:pt x="1212" y="11632"/>
                </a:moveTo>
                <a:lnTo>
                  <a:pt x="1179" y="11649"/>
                </a:lnTo>
                <a:lnTo>
                  <a:pt x="1147" y="11668"/>
                </a:lnTo>
                <a:lnTo>
                  <a:pt x="1116" y="11688"/>
                </a:lnTo>
                <a:lnTo>
                  <a:pt x="1087" y="11708"/>
                </a:lnTo>
                <a:lnTo>
                  <a:pt x="1060" y="11728"/>
                </a:lnTo>
                <a:lnTo>
                  <a:pt x="1034" y="11751"/>
                </a:lnTo>
                <a:lnTo>
                  <a:pt x="1010" y="11773"/>
                </a:lnTo>
                <a:lnTo>
                  <a:pt x="987" y="11797"/>
                </a:lnTo>
                <a:lnTo>
                  <a:pt x="966" y="11822"/>
                </a:lnTo>
                <a:lnTo>
                  <a:pt x="946" y="11847"/>
                </a:lnTo>
                <a:lnTo>
                  <a:pt x="929" y="11873"/>
                </a:lnTo>
                <a:lnTo>
                  <a:pt x="913" y="11900"/>
                </a:lnTo>
                <a:lnTo>
                  <a:pt x="899" y="11928"/>
                </a:lnTo>
                <a:lnTo>
                  <a:pt x="886" y="11956"/>
                </a:lnTo>
                <a:lnTo>
                  <a:pt x="875" y="11985"/>
                </a:lnTo>
                <a:lnTo>
                  <a:pt x="866" y="12014"/>
                </a:lnTo>
                <a:lnTo>
                  <a:pt x="857" y="12044"/>
                </a:lnTo>
                <a:lnTo>
                  <a:pt x="852" y="12075"/>
                </a:lnTo>
                <a:lnTo>
                  <a:pt x="848" y="12107"/>
                </a:lnTo>
                <a:lnTo>
                  <a:pt x="845" y="12139"/>
                </a:lnTo>
                <a:lnTo>
                  <a:pt x="844" y="12171"/>
                </a:lnTo>
                <a:lnTo>
                  <a:pt x="845" y="12204"/>
                </a:lnTo>
                <a:lnTo>
                  <a:pt x="847" y="12239"/>
                </a:lnTo>
                <a:lnTo>
                  <a:pt x="851" y="12273"/>
                </a:lnTo>
                <a:lnTo>
                  <a:pt x="857" y="12308"/>
                </a:lnTo>
                <a:lnTo>
                  <a:pt x="865" y="12344"/>
                </a:lnTo>
                <a:lnTo>
                  <a:pt x="875" y="12380"/>
                </a:lnTo>
                <a:lnTo>
                  <a:pt x="885" y="12417"/>
                </a:lnTo>
                <a:lnTo>
                  <a:pt x="898" y="12454"/>
                </a:lnTo>
                <a:lnTo>
                  <a:pt x="913" y="12492"/>
                </a:lnTo>
                <a:lnTo>
                  <a:pt x="929" y="12529"/>
                </a:lnTo>
                <a:lnTo>
                  <a:pt x="948" y="12568"/>
                </a:lnTo>
                <a:lnTo>
                  <a:pt x="968" y="12605"/>
                </a:lnTo>
                <a:lnTo>
                  <a:pt x="987" y="12642"/>
                </a:lnTo>
                <a:lnTo>
                  <a:pt x="1009" y="12676"/>
                </a:lnTo>
                <a:lnTo>
                  <a:pt x="1030" y="12709"/>
                </a:lnTo>
                <a:lnTo>
                  <a:pt x="1053" y="12740"/>
                </a:lnTo>
                <a:lnTo>
                  <a:pt x="1076" y="12769"/>
                </a:lnTo>
                <a:lnTo>
                  <a:pt x="1100" y="12797"/>
                </a:lnTo>
                <a:lnTo>
                  <a:pt x="1124" y="12823"/>
                </a:lnTo>
                <a:lnTo>
                  <a:pt x="1149" y="12847"/>
                </a:lnTo>
                <a:lnTo>
                  <a:pt x="1175" y="12870"/>
                </a:lnTo>
                <a:lnTo>
                  <a:pt x="1202" y="12891"/>
                </a:lnTo>
                <a:lnTo>
                  <a:pt x="1227" y="12911"/>
                </a:lnTo>
                <a:lnTo>
                  <a:pt x="1255" y="12928"/>
                </a:lnTo>
                <a:lnTo>
                  <a:pt x="1283" y="12943"/>
                </a:lnTo>
                <a:lnTo>
                  <a:pt x="1311" y="12957"/>
                </a:lnTo>
                <a:lnTo>
                  <a:pt x="1340" y="12970"/>
                </a:lnTo>
                <a:lnTo>
                  <a:pt x="1369" y="12980"/>
                </a:lnTo>
                <a:lnTo>
                  <a:pt x="1399" y="12989"/>
                </a:lnTo>
                <a:lnTo>
                  <a:pt x="1429" y="12995"/>
                </a:lnTo>
                <a:lnTo>
                  <a:pt x="1460" y="13001"/>
                </a:lnTo>
                <a:lnTo>
                  <a:pt x="1490" y="13004"/>
                </a:lnTo>
                <a:lnTo>
                  <a:pt x="1522" y="13006"/>
                </a:lnTo>
                <a:lnTo>
                  <a:pt x="1553" y="13006"/>
                </a:lnTo>
                <a:lnTo>
                  <a:pt x="1585" y="13004"/>
                </a:lnTo>
                <a:lnTo>
                  <a:pt x="1619" y="13000"/>
                </a:lnTo>
                <a:lnTo>
                  <a:pt x="1652" y="12994"/>
                </a:lnTo>
                <a:lnTo>
                  <a:pt x="1684" y="12988"/>
                </a:lnTo>
                <a:lnTo>
                  <a:pt x="1718" y="12978"/>
                </a:lnTo>
                <a:lnTo>
                  <a:pt x="1751" y="12968"/>
                </a:lnTo>
                <a:lnTo>
                  <a:pt x="1786" y="12955"/>
                </a:lnTo>
                <a:lnTo>
                  <a:pt x="1820" y="12941"/>
                </a:lnTo>
                <a:lnTo>
                  <a:pt x="1854" y="12925"/>
                </a:lnTo>
                <a:lnTo>
                  <a:pt x="2321" y="12693"/>
                </a:lnTo>
                <a:lnTo>
                  <a:pt x="2354" y="12676"/>
                </a:lnTo>
                <a:lnTo>
                  <a:pt x="2386" y="12657"/>
                </a:lnTo>
                <a:lnTo>
                  <a:pt x="2417" y="12637"/>
                </a:lnTo>
                <a:lnTo>
                  <a:pt x="2446" y="12617"/>
                </a:lnTo>
                <a:lnTo>
                  <a:pt x="2473" y="12596"/>
                </a:lnTo>
                <a:lnTo>
                  <a:pt x="2499" y="12574"/>
                </a:lnTo>
                <a:lnTo>
                  <a:pt x="2523" y="12552"/>
                </a:lnTo>
                <a:lnTo>
                  <a:pt x="2546" y="12527"/>
                </a:lnTo>
                <a:lnTo>
                  <a:pt x="2567" y="12503"/>
                </a:lnTo>
                <a:lnTo>
                  <a:pt x="2586" y="12478"/>
                </a:lnTo>
                <a:lnTo>
                  <a:pt x="2604" y="12452"/>
                </a:lnTo>
                <a:lnTo>
                  <a:pt x="2620" y="12425"/>
                </a:lnTo>
                <a:lnTo>
                  <a:pt x="2634" y="12397"/>
                </a:lnTo>
                <a:lnTo>
                  <a:pt x="2646" y="12369"/>
                </a:lnTo>
                <a:lnTo>
                  <a:pt x="2658" y="12340"/>
                </a:lnTo>
                <a:lnTo>
                  <a:pt x="2667" y="12310"/>
                </a:lnTo>
                <a:lnTo>
                  <a:pt x="2674" y="12280"/>
                </a:lnTo>
                <a:lnTo>
                  <a:pt x="2681" y="12249"/>
                </a:lnTo>
                <a:lnTo>
                  <a:pt x="2685" y="12218"/>
                </a:lnTo>
                <a:lnTo>
                  <a:pt x="2688" y="12186"/>
                </a:lnTo>
                <a:lnTo>
                  <a:pt x="2688" y="12153"/>
                </a:lnTo>
                <a:lnTo>
                  <a:pt x="2688" y="12120"/>
                </a:lnTo>
                <a:lnTo>
                  <a:pt x="2685" y="12085"/>
                </a:lnTo>
                <a:lnTo>
                  <a:pt x="2681" y="12051"/>
                </a:lnTo>
                <a:lnTo>
                  <a:pt x="2675" y="12016"/>
                </a:lnTo>
                <a:lnTo>
                  <a:pt x="2668" y="11980"/>
                </a:lnTo>
                <a:lnTo>
                  <a:pt x="2658" y="11944"/>
                </a:lnTo>
                <a:lnTo>
                  <a:pt x="2646" y="11906"/>
                </a:lnTo>
                <a:lnTo>
                  <a:pt x="2634" y="11870"/>
                </a:lnTo>
                <a:lnTo>
                  <a:pt x="2619" y="11832"/>
                </a:lnTo>
                <a:lnTo>
                  <a:pt x="2603" y="11794"/>
                </a:lnTo>
                <a:lnTo>
                  <a:pt x="2584" y="11755"/>
                </a:lnTo>
                <a:lnTo>
                  <a:pt x="2565" y="11718"/>
                </a:lnTo>
                <a:lnTo>
                  <a:pt x="2545" y="11681"/>
                </a:lnTo>
                <a:lnTo>
                  <a:pt x="2523" y="11647"/>
                </a:lnTo>
                <a:lnTo>
                  <a:pt x="2502" y="11615"/>
                </a:lnTo>
                <a:lnTo>
                  <a:pt x="2479" y="11584"/>
                </a:lnTo>
                <a:lnTo>
                  <a:pt x="2456" y="11554"/>
                </a:lnTo>
                <a:lnTo>
                  <a:pt x="2432" y="11527"/>
                </a:lnTo>
                <a:lnTo>
                  <a:pt x="2409" y="11500"/>
                </a:lnTo>
                <a:lnTo>
                  <a:pt x="2383" y="11477"/>
                </a:lnTo>
                <a:lnTo>
                  <a:pt x="2357" y="11454"/>
                </a:lnTo>
                <a:lnTo>
                  <a:pt x="2331" y="11433"/>
                </a:lnTo>
                <a:lnTo>
                  <a:pt x="2305" y="11414"/>
                </a:lnTo>
                <a:lnTo>
                  <a:pt x="2278" y="11397"/>
                </a:lnTo>
                <a:lnTo>
                  <a:pt x="2250" y="11381"/>
                </a:lnTo>
                <a:lnTo>
                  <a:pt x="2222" y="11367"/>
                </a:lnTo>
                <a:lnTo>
                  <a:pt x="2193" y="11355"/>
                </a:lnTo>
                <a:lnTo>
                  <a:pt x="2164" y="11345"/>
                </a:lnTo>
                <a:lnTo>
                  <a:pt x="2134" y="11336"/>
                </a:lnTo>
                <a:lnTo>
                  <a:pt x="2104" y="11330"/>
                </a:lnTo>
                <a:lnTo>
                  <a:pt x="2073" y="11324"/>
                </a:lnTo>
                <a:lnTo>
                  <a:pt x="2042" y="11321"/>
                </a:lnTo>
                <a:lnTo>
                  <a:pt x="2011" y="11319"/>
                </a:lnTo>
                <a:lnTo>
                  <a:pt x="1980" y="11319"/>
                </a:lnTo>
                <a:lnTo>
                  <a:pt x="1947" y="11321"/>
                </a:lnTo>
                <a:lnTo>
                  <a:pt x="1914" y="11324"/>
                </a:lnTo>
                <a:lnTo>
                  <a:pt x="1881" y="11331"/>
                </a:lnTo>
                <a:lnTo>
                  <a:pt x="1849" y="11337"/>
                </a:lnTo>
                <a:lnTo>
                  <a:pt x="1815" y="11347"/>
                </a:lnTo>
                <a:lnTo>
                  <a:pt x="1781" y="11358"/>
                </a:lnTo>
                <a:lnTo>
                  <a:pt x="1747" y="11370"/>
                </a:lnTo>
                <a:lnTo>
                  <a:pt x="1713" y="11384"/>
                </a:lnTo>
                <a:lnTo>
                  <a:pt x="1679" y="11400"/>
                </a:lnTo>
                <a:lnTo>
                  <a:pt x="1212" y="11632"/>
                </a:lnTo>
                <a:close/>
                <a:moveTo>
                  <a:pt x="1696" y="12622"/>
                </a:moveTo>
                <a:lnTo>
                  <a:pt x="1677" y="12632"/>
                </a:lnTo>
                <a:lnTo>
                  <a:pt x="1658" y="12640"/>
                </a:lnTo>
                <a:lnTo>
                  <a:pt x="1640" y="12646"/>
                </a:lnTo>
                <a:lnTo>
                  <a:pt x="1622" y="12652"/>
                </a:lnTo>
                <a:lnTo>
                  <a:pt x="1605" y="12658"/>
                </a:lnTo>
                <a:lnTo>
                  <a:pt x="1586" y="12661"/>
                </a:lnTo>
                <a:lnTo>
                  <a:pt x="1569" y="12664"/>
                </a:lnTo>
                <a:lnTo>
                  <a:pt x="1552" y="12666"/>
                </a:lnTo>
                <a:lnTo>
                  <a:pt x="1535" y="12667"/>
                </a:lnTo>
                <a:lnTo>
                  <a:pt x="1519" y="12667"/>
                </a:lnTo>
                <a:lnTo>
                  <a:pt x="1502" y="12666"/>
                </a:lnTo>
                <a:lnTo>
                  <a:pt x="1486" y="12665"/>
                </a:lnTo>
                <a:lnTo>
                  <a:pt x="1470" y="12662"/>
                </a:lnTo>
                <a:lnTo>
                  <a:pt x="1453" y="12659"/>
                </a:lnTo>
                <a:lnTo>
                  <a:pt x="1438" y="12653"/>
                </a:lnTo>
                <a:lnTo>
                  <a:pt x="1423" y="12648"/>
                </a:lnTo>
                <a:lnTo>
                  <a:pt x="1408" y="12642"/>
                </a:lnTo>
                <a:lnTo>
                  <a:pt x="1393" y="12634"/>
                </a:lnTo>
                <a:lnTo>
                  <a:pt x="1380" y="12626"/>
                </a:lnTo>
                <a:lnTo>
                  <a:pt x="1366" y="12616"/>
                </a:lnTo>
                <a:lnTo>
                  <a:pt x="1352" y="12606"/>
                </a:lnTo>
                <a:lnTo>
                  <a:pt x="1339" y="12595"/>
                </a:lnTo>
                <a:lnTo>
                  <a:pt x="1326" y="12583"/>
                </a:lnTo>
                <a:lnTo>
                  <a:pt x="1313" y="12570"/>
                </a:lnTo>
                <a:lnTo>
                  <a:pt x="1300" y="12556"/>
                </a:lnTo>
                <a:lnTo>
                  <a:pt x="1288" y="12541"/>
                </a:lnTo>
                <a:lnTo>
                  <a:pt x="1276" y="12525"/>
                </a:lnTo>
                <a:lnTo>
                  <a:pt x="1265" y="12509"/>
                </a:lnTo>
                <a:lnTo>
                  <a:pt x="1253" y="12491"/>
                </a:lnTo>
                <a:lnTo>
                  <a:pt x="1242" y="12472"/>
                </a:lnTo>
                <a:lnTo>
                  <a:pt x="1232" y="12452"/>
                </a:lnTo>
                <a:lnTo>
                  <a:pt x="1221" y="12432"/>
                </a:lnTo>
                <a:lnTo>
                  <a:pt x="1217" y="12423"/>
                </a:lnTo>
                <a:lnTo>
                  <a:pt x="1208" y="12404"/>
                </a:lnTo>
                <a:lnTo>
                  <a:pt x="1199" y="12386"/>
                </a:lnTo>
                <a:lnTo>
                  <a:pt x="1192" y="12366"/>
                </a:lnTo>
                <a:lnTo>
                  <a:pt x="1185" y="12348"/>
                </a:lnTo>
                <a:lnTo>
                  <a:pt x="1180" y="12330"/>
                </a:lnTo>
                <a:lnTo>
                  <a:pt x="1176" y="12312"/>
                </a:lnTo>
                <a:lnTo>
                  <a:pt x="1172" y="12293"/>
                </a:lnTo>
                <a:lnTo>
                  <a:pt x="1168" y="12276"/>
                </a:lnTo>
                <a:lnTo>
                  <a:pt x="1166" y="12258"/>
                </a:lnTo>
                <a:lnTo>
                  <a:pt x="1165" y="12241"/>
                </a:lnTo>
                <a:lnTo>
                  <a:pt x="1164" y="12225"/>
                </a:lnTo>
                <a:lnTo>
                  <a:pt x="1164" y="12208"/>
                </a:lnTo>
                <a:lnTo>
                  <a:pt x="1166" y="12192"/>
                </a:lnTo>
                <a:lnTo>
                  <a:pt x="1167" y="12175"/>
                </a:lnTo>
                <a:lnTo>
                  <a:pt x="1170" y="12160"/>
                </a:lnTo>
                <a:lnTo>
                  <a:pt x="1174" y="12144"/>
                </a:lnTo>
                <a:lnTo>
                  <a:pt x="1179" y="12128"/>
                </a:lnTo>
                <a:lnTo>
                  <a:pt x="1184" y="12113"/>
                </a:lnTo>
                <a:lnTo>
                  <a:pt x="1191" y="12098"/>
                </a:lnTo>
                <a:lnTo>
                  <a:pt x="1198" y="12083"/>
                </a:lnTo>
                <a:lnTo>
                  <a:pt x="1207" y="12069"/>
                </a:lnTo>
                <a:lnTo>
                  <a:pt x="1216" y="12055"/>
                </a:lnTo>
                <a:lnTo>
                  <a:pt x="1226" y="12043"/>
                </a:lnTo>
                <a:lnTo>
                  <a:pt x="1237" y="12029"/>
                </a:lnTo>
                <a:lnTo>
                  <a:pt x="1249" y="12017"/>
                </a:lnTo>
                <a:lnTo>
                  <a:pt x="1262" y="12004"/>
                </a:lnTo>
                <a:lnTo>
                  <a:pt x="1276" y="11992"/>
                </a:lnTo>
                <a:lnTo>
                  <a:pt x="1289" y="11981"/>
                </a:lnTo>
                <a:lnTo>
                  <a:pt x="1306" y="11971"/>
                </a:lnTo>
                <a:lnTo>
                  <a:pt x="1322" y="11960"/>
                </a:lnTo>
                <a:lnTo>
                  <a:pt x="1339" y="11950"/>
                </a:lnTo>
                <a:lnTo>
                  <a:pt x="1357" y="11941"/>
                </a:lnTo>
                <a:lnTo>
                  <a:pt x="1837" y="11703"/>
                </a:lnTo>
                <a:lnTo>
                  <a:pt x="1855" y="11693"/>
                </a:lnTo>
                <a:lnTo>
                  <a:pt x="1874" y="11686"/>
                </a:lnTo>
                <a:lnTo>
                  <a:pt x="1892" y="11679"/>
                </a:lnTo>
                <a:lnTo>
                  <a:pt x="1910" y="11674"/>
                </a:lnTo>
                <a:lnTo>
                  <a:pt x="1928" y="11668"/>
                </a:lnTo>
                <a:lnTo>
                  <a:pt x="1945" y="11665"/>
                </a:lnTo>
                <a:lnTo>
                  <a:pt x="1964" y="11662"/>
                </a:lnTo>
                <a:lnTo>
                  <a:pt x="1981" y="11660"/>
                </a:lnTo>
                <a:lnTo>
                  <a:pt x="1998" y="11659"/>
                </a:lnTo>
                <a:lnTo>
                  <a:pt x="2014" y="11659"/>
                </a:lnTo>
                <a:lnTo>
                  <a:pt x="2031" y="11660"/>
                </a:lnTo>
                <a:lnTo>
                  <a:pt x="2047" y="11662"/>
                </a:lnTo>
                <a:lnTo>
                  <a:pt x="2063" y="11665"/>
                </a:lnTo>
                <a:lnTo>
                  <a:pt x="2079" y="11670"/>
                </a:lnTo>
                <a:lnTo>
                  <a:pt x="2094" y="11674"/>
                </a:lnTo>
                <a:lnTo>
                  <a:pt x="2111" y="11680"/>
                </a:lnTo>
                <a:lnTo>
                  <a:pt x="2126" y="11687"/>
                </a:lnTo>
                <a:lnTo>
                  <a:pt x="2139" y="11694"/>
                </a:lnTo>
                <a:lnTo>
                  <a:pt x="2154" y="11703"/>
                </a:lnTo>
                <a:lnTo>
                  <a:pt x="2168" y="11711"/>
                </a:lnTo>
                <a:lnTo>
                  <a:pt x="2181" y="11722"/>
                </a:lnTo>
                <a:lnTo>
                  <a:pt x="2195" y="11733"/>
                </a:lnTo>
                <a:lnTo>
                  <a:pt x="2208" y="11745"/>
                </a:lnTo>
                <a:lnTo>
                  <a:pt x="2221" y="11757"/>
                </a:lnTo>
                <a:lnTo>
                  <a:pt x="2234" y="11771"/>
                </a:lnTo>
                <a:lnTo>
                  <a:pt x="2246" y="11786"/>
                </a:lnTo>
                <a:lnTo>
                  <a:pt x="2257" y="11801"/>
                </a:lnTo>
                <a:lnTo>
                  <a:pt x="2269" y="11817"/>
                </a:lnTo>
                <a:lnTo>
                  <a:pt x="2280" y="11835"/>
                </a:lnTo>
                <a:lnTo>
                  <a:pt x="2291" y="11853"/>
                </a:lnTo>
                <a:lnTo>
                  <a:pt x="2301" y="11871"/>
                </a:lnTo>
                <a:lnTo>
                  <a:pt x="2311" y="11891"/>
                </a:lnTo>
                <a:lnTo>
                  <a:pt x="2322" y="11912"/>
                </a:lnTo>
                <a:lnTo>
                  <a:pt x="2330" y="11932"/>
                </a:lnTo>
                <a:lnTo>
                  <a:pt x="2338" y="11952"/>
                </a:lnTo>
                <a:lnTo>
                  <a:pt x="2345" y="11972"/>
                </a:lnTo>
                <a:lnTo>
                  <a:pt x="2352" y="11991"/>
                </a:lnTo>
                <a:lnTo>
                  <a:pt x="2357" y="12010"/>
                </a:lnTo>
                <a:lnTo>
                  <a:pt x="2361" y="12029"/>
                </a:lnTo>
                <a:lnTo>
                  <a:pt x="2366" y="12048"/>
                </a:lnTo>
                <a:lnTo>
                  <a:pt x="2368" y="12065"/>
                </a:lnTo>
                <a:lnTo>
                  <a:pt x="2370" y="12083"/>
                </a:lnTo>
                <a:lnTo>
                  <a:pt x="2370" y="12100"/>
                </a:lnTo>
                <a:lnTo>
                  <a:pt x="2370" y="12118"/>
                </a:lnTo>
                <a:lnTo>
                  <a:pt x="2369" y="12135"/>
                </a:lnTo>
                <a:lnTo>
                  <a:pt x="2368" y="12151"/>
                </a:lnTo>
                <a:lnTo>
                  <a:pt x="2365" y="12167"/>
                </a:lnTo>
                <a:lnTo>
                  <a:pt x="2361" y="12183"/>
                </a:lnTo>
                <a:lnTo>
                  <a:pt x="2356" y="12198"/>
                </a:lnTo>
                <a:lnTo>
                  <a:pt x="2351" y="12214"/>
                </a:lnTo>
                <a:lnTo>
                  <a:pt x="2344" y="12228"/>
                </a:lnTo>
                <a:lnTo>
                  <a:pt x="2337" y="12243"/>
                </a:lnTo>
                <a:lnTo>
                  <a:pt x="2328" y="12257"/>
                </a:lnTo>
                <a:lnTo>
                  <a:pt x="2318" y="12271"/>
                </a:lnTo>
                <a:lnTo>
                  <a:pt x="2309" y="12284"/>
                </a:lnTo>
                <a:lnTo>
                  <a:pt x="2297" y="12297"/>
                </a:lnTo>
                <a:lnTo>
                  <a:pt x="2285" y="12309"/>
                </a:lnTo>
                <a:lnTo>
                  <a:pt x="2272" y="12321"/>
                </a:lnTo>
                <a:lnTo>
                  <a:pt x="2258" y="12333"/>
                </a:lnTo>
                <a:lnTo>
                  <a:pt x="2243" y="12344"/>
                </a:lnTo>
                <a:lnTo>
                  <a:pt x="2228" y="12354"/>
                </a:lnTo>
                <a:lnTo>
                  <a:pt x="2211" y="12365"/>
                </a:lnTo>
                <a:lnTo>
                  <a:pt x="2194" y="12375"/>
                </a:lnTo>
                <a:lnTo>
                  <a:pt x="2176" y="12384"/>
                </a:lnTo>
                <a:lnTo>
                  <a:pt x="1696" y="12622"/>
                </a:lnTo>
                <a:close/>
                <a:moveTo>
                  <a:pt x="4686" y="14239"/>
                </a:moveTo>
                <a:lnTo>
                  <a:pt x="4666" y="14222"/>
                </a:lnTo>
                <a:lnTo>
                  <a:pt x="4649" y="14209"/>
                </a:lnTo>
                <a:lnTo>
                  <a:pt x="4640" y="14203"/>
                </a:lnTo>
                <a:lnTo>
                  <a:pt x="4633" y="14200"/>
                </a:lnTo>
                <a:lnTo>
                  <a:pt x="4626" y="14197"/>
                </a:lnTo>
                <a:lnTo>
                  <a:pt x="4620" y="14196"/>
                </a:lnTo>
                <a:lnTo>
                  <a:pt x="4614" y="14195"/>
                </a:lnTo>
                <a:lnTo>
                  <a:pt x="4610" y="14196"/>
                </a:lnTo>
                <a:lnTo>
                  <a:pt x="4604" y="14197"/>
                </a:lnTo>
                <a:lnTo>
                  <a:pt x="4598" y="14199"/>
                </a:lnTo>
                <a:lnTo>
                  <a:pt x="4585" y="14206"/>
                </a:lnTo>
                <a:lnTo>
                  <a:pt x="4572" y="14216"/>
                </a:lnTo>
                <a:lnTo>
                  <a:pt x="3576" y="14978"/>
                </a:lnTo>
                <a:lnTo>
                  <a:pt x="4170" y="13858"/>
                </a:lnTo>
                <a:lnTo>
                  <a:pt x="4177" y="13841"/>
                </a:lnTo>
                <a:lnTo>
                  <a:pt x="4182" y="13827"/>
                </a:lnTo>
                <a:lnTo>
                  <a:pt x="4184" y="13820"/>
                </a:lnTo>
                <a:lnTo>
                  <a:pt x="4184" y="13814"/>
                </a:lnTo>
                <a:lnTo>
                  <a:pt x="4184" y="13808"/>
                </a:lnTo>
                <a:lnTo>
                  <a:pt x="4182" y="13803"/>
                </a:lnTo>
                <a:lnTo>
                  <a:pt x="4180" y="13796"/>
                </a:lnTo>
                <a:lnTo>
                  <a:pt x="4177" y="13790"/>
                </a:lnTo>
                <a:lnTo>
                  <a:pt x="4173" y="13782"/>
                </a:lnTo>
                <a:lnTo>
                  <a:pt x="4167" y="13776"/>
                </a:lnTo>
                <a:lnTo>
                  <a:pt x="4155" y="13761"/>
                </a:lnTo>
                <a:lnTo>
                  <a:pt x="4137" y="13744"/>
                </a:lnTo>
                <a:lnTo>
                  <a:pt x="3990" y="13611"/>
                </a:lnTo>
                <a:lnTo>
                  <a:pt x="3972" y="13596"/>
                </a:lnTo>
                <a:lnTo>
                  <a:pt x="3956" y="13585"/>
                </a:lnTo>
                <a:lnTo>
                  <a:pt x="3949" y="13581"/>
                </a:lnTo>
                <a:lnTo>
                  <a:pt x="3942" y="13577"/>
                </a:lnTo>
                <a:lnTo>
                  <a:pt x="3935" y="13575"/>
                </a:lnTo>
                <a:lnTo>
                  <a:pt x="3928" y="13573"/>
                </a:lnTo>
                <a:lnTo>
                  <a:pt x="3923" y="13573"/>
                </a:lnTo>
                <a:lnTo>
                  <a:pt x="3917" y="13573"/>
                </a:lnTo>
                <a:lnTo>
                  <a:pt x="3911" y="13574"/>
                </a:lnTo>
                <a:lnTo>
                  <a:pt x="3905" y="13576"/>
                </a:lnTo>
                <a:lnTo>
                  <a:pt x="3890" y="13583"/>
                </a:lnTo>
                <a:lnTo>
                  <a:pt x="3875" y="13592"/>
                </a:lnTo>
                <a:lnTo>
                  <a:pt x="2834" y="14277"/>
                </a:lnTo>
                <a:lnTo>
                  <a:pt x="3474" y="13230"/>
                </a:lnTo>
                <a:lnTo>
                  <a:pt x="3481" y="13213"/>
                </a:lnTo>
                <a:lnTo>
                  <a:pt x="3487" y="13198"/>
                </a:lnTo>
                <a:lnTo>
                  <a:pt x="3489" y="13192"/>
                </a:lnTo>
                <a:lnTo>
                  <a:pt x="3489" y="13186"/>
                </a:lnTo>
                <a:lnTo>
                  <a:pt x="3489" y="13180"/>
                </a:lnTo>
                <a:lnTo>
                  <a:pt x="3488" y="13175"/>
                </a:lnTo>
                <a:lnTo>
                  <a:pt x="3486" y="13169"/>
                </a:lnTo>
                <a:lnTo>
                  <a:pt x="3483" y="13163"/>
                </a:lnTo>
                <a:lnTo>
                  <a:pt x="3478" y="13155"/>
                </a:lnTo>
                <a:lnTo>
                  <a:pt x="3473" y="13149"/>
                </a:lnTo>
                <a:lnTo>
                  <a:pt x="3458" y="13133"/>
                </a:lnTo>
                <a:lnTo>
                  <a:pt x="3439" y="13114"/>
                </a:lnTo>
                <a:lnTo>
                  <a:pt x="3260" y="12953"/>
                </a:lnTo>
                <a:lnTo>
                  <a:pt x="3249" y="12943"/>
                </a:lnTo>
                <a:lnTo>
                  <a:pt x="3240" y="12938"/>
                </a:lnTo>
                <a:lnTo>
                  <a:pt x="3234" y="12933"/>
                </a:lnTo>
                <a:lnTo>
                  <a:pt x="3230" y="12933"/>
                </a:lnTo>
                <a:lnTo>
                  <a:pt x="3227" y="12934"/>
                </a:lnTo>
                <a:lnTo>
                  <a:pt x="3224" y="12936"/>
                </a:lnTo>
                <a:lnTo>
                  <a:pt x="3221" y="12940"/>
                </a:lnTo>
                <a:lnTo>
                  <a:pt x="3218" y="12945"/>
                </a:lnTo>
                <a:lnTo>
                  <a:pt x="3210" y="12956"/>
                </a:lnTo>
                <a:lnTo>
                  <a:pt x="3203" y="12972"/>
                </a:lnTo>
                <a:lnTo>
                  <a:pt x="2404" y="14465"/>
                </a:lnTo>
                <a:lnTo>
                  <a:pt x="2398" y="14479"/>
                </a:lnTo>
                <a:lnTo>
                  <a:pt x="2395" y="14492"/>
                </a:lnTo>
                <a:lnTo>
                  <a:pt x="2393" y="14498"/>
                </a:lnTo>
                <a:lnTo>
                  <a:pt x="2393" y="14504"/>
                </a:lnTo>
                <a:lnTo>
                  <a:pt x="2393" y="14509"/>
                </a:lnTo>
                <a:lnTo>
                  <a:pt x="2395" y="14513"/>
                </a:lnTo>
                <a:lnTo>
                  <a:pt x="2397" y="14520"/>
                </a:lnTo>
                <a:lnTo>
                  <a:pt x="2400" y="14525"/>
                </a:lnTo>
                <a:lnTo>
                  <a:pt x="2404" y="14531"/>
                </a:lnTo>
                <a:lnTo>
                  <a:pt x="2409" y="14538"/>
                </a:lnTo>
                <a:lnTo>
                  <a:pt x="2420" y="14551"/>
                </a:lnTo>
                <a:lnTo>
                  <a:pt x="2435" y="14566"/>
                </a:lnTo>
                <a:lnTo>
                  <a:pt x="2589" y="14703"/>
                </a:lnTo>
                <a:lnTo>
                  <a:pt x="2605" y="14717"/>
                </a:lnTo>
                <a:lnTo>
                  <a:pt x="2619" y="14728"/>
                </a:lnTo>
                <a:lnTo>
                  <a:pt x="2625" y="14731"/>
                </a:lnTo>
                <a:lnTo>
                  <a:pt x="2631" y="14734"/>
                </a:lnTo>
                <a:lnTo>
                  <a:pt x="2637" y="14736"/>
                </a:lnTo>
                <a:lnTo>
                  <a:pt x="2642" y="14738"/>
                </a:lnTo>
                <a:lnTo>
                  <a:pt x="2648" y="14738"/>
                </a:lnTo>
                <a:lnTo>
                  <a:pt x="2653" y="14738"/>
                </a:lnTo>
                <a:lnTo>
                  <a:pt x="2659" y="14737"/>
                </a:lnTo>
                <a:lnTo>
                  <a:pt x="2666" y="14735"/>
                </a:lnTo>
                <a:lnTo>
                  <a:pt x="2680" y="14730"/>
                </a:lnTo>
                <a:lnTo>
                  <a:pt x="2696" y="14720"/>
                </a:lnTo>
                <a:lnTo>
                  <a:pt x="3712" y="14047"/>
                </a:lnTo>
                <a:lnTo>
                  <a:pt x="3137" y="15128"/>
                </a:lnTo>
                <a:lnTo>
                  <a:pt x="3133" y="15140"/>
                </a:lnTo>
                <a:lnTo>
                  <a:pt x="3130" y="15151"/>
                </a:lnTo>
                <a:lnTo>
                  <a:pt x="3129" y="15156"/>
                </a:lnTo>
                <a:lnTo>
                  <a:pt x="3129" y="15162"/>
                </a:lnTo>
                <a:lnTo>
                  <a:pt x="3130" y="15167"/>
                </a:lnTo>
                <a:lnTo>
                  <a:pt x="3131" y="15172"/>
                </a:lnTo>
                <a:lnTo>
                  <a:pt x="3133" y="15179"/>
                </a:lnTo>
                <a:lnTo>
                  <a:pt x="3135" y="15185"/>
                </a:lnTo>
                <a:lnTo>
                  <a:pt x="3140" y="15193"/>
                </a:lnTo>
                <a:lnTo>
                  <a:pt x="3144" y="15199"/>
                </a:lnTo>
                <a:lnTo>
                  <a:pt x="3156" y="15213"/>
                </a:lnTo>
                <a:lnTo>
                  <a:pt x="3170" y="15227"/>
                </a:lnTo>
                <a:lnTo>
                  <a:pt x="3323" y="15365"/>
                </a:lnTo>
                <a:lnTo>
                  <a:pt x="3340" y="15380"/>
                </a:lnTo>
                <a:lnTo>
                  <a:pt x="3355" y="15391"/>
                </a:lnTo>
                <a:lnTo>
                  <a:pt x="3361" y="15395"/>
                </a:lnTo>
                <a:lnTo>
                  <a:pt x="3368" y="15399"/>
                </a:lnTo>
                <a:lnTo>
                  <a:pt x="3373" y="15401"/>
                </a:lnTo>
                <a:lnTo>
                  <a:pt x="3379" y="15402"/>
                </a:lnTo>
                <a:lnTo>
                  <a:pt x="3384" y="15403"/>
                </a:lnTo>
                <a:lnTo>
                  <a:pt x="3389" y="15402"/>
                </a:lnTo>
                <a:lnTo>
                  <a:pt x="3395" y="15401"/>
                </a:lnTo>
                <a:lnTo>
                  <a:pt x="3400" y="15399"/>
                </a:lnTo>
                <a:lnTo>
                  <a:pt x="3414" y="15393"/>
                </a:lnTo>
                <a:lnTo>
                  <a:pt x="3429" y="15384"/>
                </a:lnTo>
                <a:lnTo>
                  <a:pt x="4831" y="14440"/>
                </a:lnTo>
                <a:lnTo>
                  <a:pt x="4846" y="14431"/>
                </a:lnTo>
                <a:lnTo>
                  <a:pt x="4857" y="14422"/>
                </a:lnTo>
                <a:lnTo>
                  <a:pt x="4861" y="14419"/>
                </a:lnTo>
                <a:lnTo>
                  <a:pt x="4863" y="14416"/>
                </a:lnTo>
                <a:lnTo>
                  <a:pt x="4865" y="14412"/>
                </a:lnTo>
                <a:lnTo>
                  <a:pt x="4866" y="14409"/>
                </a:lnTo>
                <a:lnTo>
                  <a:pt x="4865" y="14405"/>
                </a:lnTo>
                <a:lnTo>
                  <a:pt x="4862" y="14400"/>
                </a:lnTo>
                <a:lnTo>
                  <a:pt x="4855" y="14392"/>
                </a:lnTo>
                <a:lnTo>
                  <a:pt x="4845" y="14382"/>
                </a:lnTo>
                <a:lnTo>
                  <a:pt x="4686" y="14239"/>
                </a:lnTo>
                <a:close/>
                <a:moveTo>
                  <a:pt x="5564" y="14704"/>
                </a:moveTo>
                <a:lnTo>
                  <a:pt x="5546" y="14698"/>
                </a:lnTo>
                <a:lnTo>
                  <a:pt x="5531" y="14693"/>
                </a:lnTo>
                <a:lnTo>
                  <a:pt x="5524" y="14693"/>
                </a:lnTo>
                <a:lnTo>
                  <a:pt x="5518" y="14692"/>
                </a:lnTo>
                <a:lnTo>
                  <a:pt x="5514" y="14693"/>
                </a:lnTo>
                <a:lnTo>
                  <a:pt x="5509" y="14694"/>
                </a:lnTo>
                <a:lnTo>
                  <a:pt x="5505" y="14698"/>
                </a:lnTo>
                <a:lnTo>
                  <a:pt x="5502" y="14701"/>
                </a:lnTo>
                <a:lnTo>
                  <a:pt x="5498" y="14705"/>
                </a:lnTo>
                <a:lnTo>
                  <a:pt x="5494" y="14710"/>
                </a:lnTo>
                <a:lnTo>
                  <a:pt x="5487" y="14723"/>
                </a:lnTo>
                <a:lnTo>
                  <a:pt x="5479" y="14741"/>
                </a:lnTo>
                <a:lnTo>
                  <a:pt x="4905" y="16254"/>
                </a:lnTo>
                <a:lnTo>
                  <a:pt x="4898" y="16272"/>
                </a:lnTo>
                <a:lnTo>
                  <a:pt x="4895" y="16288"/>
                </a:lnTo>
                <a:lnTo>
                  <a:pt x="4894" y="16295"/>
                </a:lnTo>
                <a:lnTo>
                  <a:pt x="4894" y="16300"/>
                </a:lnTo>
                <a:lnTo>
                  <a:pt x="4894" y="16305"/>
                </a:lnTo>
                <a:lnTo>
                  <a:pt x="4896" y="16310"/>
                </a:lnTo>
                <a:lnTo>
                  <a:pt x="4898" y="16313"/>
                </a:lnTo>
                <a:lnTo>
                  <a:pt x="4902" y="16317"/>
                </a:lnTo>
                <a:lnTo>
                  <a:pt x="4906" y="16320"/>
                </a:lnTo>
                <a:lnTo>
                  <a:pt x="4911" y="16325"/>
                </a:lnTo>
                <a:lnTo>
                  <a:pt x="4925" y="16331"/>
                </a:lnTo>
                <a:lnTo>
                  <a:pt x="4943" y="16339"/>
                </a:lnTo>
                <a:lnTo>
                  <a:pt x="5935" y="16716"/>
                </a:lnTo>
                <a:lnTo>
                  <a:pt x="5954" y="16722"/>
                </a:lnTo>
                <a:lnTo>
                  <a:pt x="5969" y="16726"/>
                </a:lnTo>
                <a:lnTo>
                  <a:pt x="5976" y="16727"/>
                </a:lnTo>
                <a:lnTo>
                  <a:pt x="5981" y="16727"/>
                </a:lnTo>
                <a:lnTo>
                  <a:pt x="5986" y="16726"/>
                </a:lnTo>
                <a:lnTo>
                  <a:pt x="5991" y="16724"/>
                </a:lnTo>
                <a:lnTo>
                  <a:pt x="5994" y="16722"/>
                </a:lnTo>
                <a:lnTo>
                  <a:pt x="5998" y="16719"/>
                </a:lnTo>
                <a:lnTo>
                  <a:pt x="6001" y="16715"/>
                </a:lnTo>
                <a:lnTo>
                  <a:pt x="6006" y="16709"/>
                </a:lnTo>
                <a:lnTo>
                  <a:pt x="6013" y="16696"/>
                </a:lnTo>
                <a:lnTo>
                  <a:pt x="6021" y="16677"/>
                </a:lnTo>
                <a:lnTo>
                  <a:pt x="6082" y="16517"/>
                </a:lnTo>
                <a:lnTo>
                  <a:pt x="6087" y="16499"/>
                </a:lnTo>
                <a:lnTo>
                  <a:pt x="6090" y="16484"/>
                </a:lnTo>
                <a:lnTo>
                  <a:pt x="6090" y="16478"/>
                </a:lnTo>
                <a:lnTo>
                  <a:pt x="6090" y="16473"/>
                </a:lnTo>
                <a:lnTo>
                  <a:pt x="6089" y="16467"/>
                </a:lnTo>
                <a:lnTo>
                  <a:pt x="6088" y="16462"/>
                </a:lnTo>
                <a:lnTo>
                  <a:pt x="6086" y="16458"/>
                </a:lnTo>
                <a:lnTo>
                  <a:pt x="6082" y="16453"/>
                </a:lnTo>
                <a:lnTo>
                  <a:pt x="6079" y="16450"/>
                </a:lnTo>
                <a:lnTo>
                  <a:pt x="6073" y="16446"/>
                </a:lnTo>
                <a:lnTo>
                  <a:pt x="6060" y="16438"/>
                </a:lnTo>
                <a:lnTo>
                  <a:pt x="6043" y="16431"/>
                </a:lnTo>
                <a:lnTo>
                  <a:pt x="5308" y="16152"/>
                </a:lnTo>
                <a:lnTo>
                  <a:pt x="5460" y="15750"/>
                </a:lnTo>
                <a:lnTo>
                  <a:pt x="6051" y="15975"/>
                </a:lnTo>
                <a:lnTo>
                  <a:pt x="6070" y="15981"/>
                </a:lnTo>
                <a:lnTo>
                  <a:pt x="6085" y="15985"/>
                </a:lnTo>
                <a:lnTo>
                  <a:pt x="6091" y="15986"/>
                </a:lnTo>
                <a:lnTo>
                  <a:pt x="6097" y="15986"/>
                </a:lnTo>
                <a:lnTo>
                  <a:pt x="6102" y="15985"/>
                </a:lnTo>
                <a:lnTo>
                  <a:pt x="6106" y="15984"/>
                </a:lnTo>
                <a:lnTo>
                  <a:pt x="6111" y="15982"/>
                </a:lnTo>
                <a:lnTo>
                  <a:pt x="6114" y="15978"/>
                </a:lnTo>
                <a:lnTo>
                  <a:pt x="6118" y="15974"/>
                </a:lnTo>
                <a:lnTo>
                  <a:pt x="6121" y="15969"/>
                </a:lnTo>
                <a:lnTo>
                  <a:pt x="6129" y="15955"/>
                </a:lnTo>
                <a:lnTo>
                  <a:pt x="6136" y="15937"/>
                </a:lnTo>
                <a:lnTo>
                  <a:pt x="6198" y="15775"/>
                </a:lnTo>
                <a:lnTo>
                  <a:pt x="6204" y="15757"/>
                </a:lnTo>
                <a:lnTo>
                  <a:pt x="6207" y="15743"/>
                </a:lnTo>
                <a:lnTo>
                  <a:pt x="6208" y="15736"/>
                </a:lnTo>
                <a:lnTo>
                  <a:pt x="6208" y="15731"/>
                </a:lnTo>
                <a:lnTo>
                  <a:pt x="6208" y="15725"/>
                </a:lnTo>
                <a:lnTo>
                  <a:pt x="6206" y="15722"/>
                </a:lnTo>
                <a:lnTo>
                  <a:pt x="6204" y="15718"/>
                </a:lnTo>
                <a:lnTo>
                  <a:pt x="6201" y="15715"/>
                </a:lnTo>
                <a:lnTo>
                  <a:pt x="6197" y="15710"/>
                </a:lnTo>
                <a:lnTo>
                  <a:pt x="6191" y="15707"/>
                </a:lnTo>
                <a:lnTo>
                  <a:pt x="6177" y="15700"/>
                </a:lnTo>
                <a:lnTo>
                  <a:pt x="6159" y="15692"/>
                </a:lnTo>
                <a:lnTo>
                  <a:pt x="5567" y="15468"/>
                </a:lnTo>
                <a:lnTo>
                  <a:pt x="5714" y="15083"/>
                </a:lnTo>
                <a:lnTo>
                  <a:pt x="6425" y="15354"/>
                </a:lnTo>
                <a:lnTo>
                  <a:pt x="6444" y="15360"/>
                </a:lnTo>
                <a:lnTo>
                  <a:pt x="6459" y="15364"/>
                </a:lnTo>
                <a:lnTo>
                  <a:pt x="6466" y="15365"/>
                </a:lnTo>
                <a:lnTo>
                  <a:pt x="6471" y="15365"/>
                </a:lnTo>
                <a:lnTo>
                  <a:pt x="6476" y="15364"/>
                </a:lnTo>
                <a:lnTo>
                  <a:pt x="6481" y="15363"/>
                </a:lnTo>
                <a:lnTo>
                  <a:pt x="6484" y="15361"/>
                </a:lnTo>
                <a:lnTo>
                  <a:pt x="6488" y="15358"/>
                </a:lnTo>
                <a:lnTo>
                  <a:pt x="6491" y="15355"/>
                </a:lnTo>
                <a:lnTo>
                  <a:pt x="6494" y="15349"/>
                </a:lnTo>
                <a:lnTo>
                  <a:pt x="6502" y="15335"/>
                </a:lnTo>
                <a:lnTo>
                  <a:pt x="6509" y="15318"/>
                </a:lnTo>
                <a:lnTo>
                  <a:pt x="6571" y="15156"/>
                </a:lnTo>
                <a:lnTo>
                  <a:pt x="6577" y="15138"/>
                </a:lnTo>
                <a:lnTo>
                  <a:pt x="6580" y="15122"/>
                </a:lnTo>
                <a:lnTo>
                  <a:pt x="6581" y="15116"/>
                </a:lnTo>
                <a:lnTo>
                  <a:pt x="6581" y="15110"/>
                </a:lnTo>
                <a:lnTo>
                  <a:pt x="6580" y="15106"/>
                </a:lnTo>
                <a:lnTo>
                  <a:pt x="6579" y="15102"/>
                </a:lnTo>
                <a:lnTo>
                  <a:pt x="6577" y="15097"/>
                </a:lnTo>
                <a:lnTo>
                  <a:pt x="6574" y="15093"/>
                </a:lnTo>
                <a:lnTo>
                  <a:pt x="6570" y="15090"/>
                </a:lnTo>
                <a:lnTo>
                  <a:pt x="6564" y="15087"/>
                </a:lnTo>
                <a:lnTo>
                  <a:pt x="6550" y="15079"/>
                </a:lnTo>
                <a:lnTo>
                  <a:pt x="6532" y="15072"/>
                </a:lnTo>
                <a:lnTo>
                  <a:pt x="5564" y="14704"/>
                </a:lnTo>
                <a:close/>
                <a:moveTo>
                  <a:pt x="7528" y="15307"/>
                </a:moveTo>
                <a:lnTo>
                  <a:pt x="7508" y="15306"/>
                </a:lnTo>
                <a:lnTo>
                  <a:pt x="7492" y="15307"/>
                </a:lnTo>
                <a:lnTo>
                  <a:pt x="7486" y="15309"/>
                </a:lnTo>
                <a:lnTo>
                  <a:pt x="7481" y="15310"/>
                </a:lnTo>
                <a:lnTo>
                  <a:pt x="7476" y="15312"/>
                </a:lnTo>
                <a:lnTo>
                  <a:pt x="7473" y="15315"/>
                </a:lnTo>
                <a:lnTo>
                  <a:pt x="7470" y="15318"/>
                </a:lnTo>
                <a:lnTo>
                  <a:pt x="7467" y="15321"/>
                </a:lnTo>
                <a:lnTo>
                  <a:pt x="7465" y="15327"/>
                </a:lnTo>
                <a:lnTo>
                  <a:pt x="7462" y="15333"/>
                </a:lnTo>
                <a:lnTo>
                  <a:pt x="7459" y="15348"/>
                </a:lnTo>
                <a:lnTo>
                  <a:pt x="7457" y="15369"/>
                </a:lnTo>
                <a:lnTo>
                  <a:pt x="7334" y="16981"/>
                </a:lnTo>
                <a:lnTo>
                  <a:pt x="7334" y="17000"/>
                </a:lnTo>
                <a:lnTo>
                  <a:pt x="7334" y="17016"/>
                </a:lnTo>
                <a:lnTo>
                  <a:pt x="7335" y="17022"/>
                </a:lnTo>
                <a:lnTo>
                  <a:pt x="7337" y="17028"/>
                </a:lnTo>
                <a:lnTo>
                  <a:pt x="7339" y="17032"/>
                </a:lnTo>
                <a:lnTo>
                  <a:pt x="7341" y="17036"/>
                </a:lnTo>
                <a:lnTo>
                  <a:pt x="7344" y="17040"/>
                </a:lnTo>
                <a:lnTo>
                  <a:pt x="7349" y="17042"/>
                </a:lnTo>
                <a:lnTo>
                  <a:pt x="7354" y="17044"/>
                </a:lnTo>
                <a:lnTo>
                  <a:pt x="7361" y="17046"/>
                </a:lnTo>
                <a:lnTo>
                  <a:pt x="7376" y="17049"/>
                </a:lnTo>
                <a:lnTo>
                  <a:pt x="7395" y="17051"/>
                </a:lnTo>
                <a:lnTo>
                  <a:pt x="7603" y="17067"/>
                </a:lnTo>
                <a:lnTo>
                  <a:pt x="7622" y="17069"/>
                </a:lnTo>
                <a:lnTo>
                  <a:pt x="7638" y="17067"/>
                </a:lnTo>
                <a:lnTo>
                  <a:pt x="7645" y="17066"/>
                </a:lnTo>
                <a:lnTo>
                  <a:pt x="7650" y="17065"/>
                </a:lnTo>
                <a:lnTo>
                  <a:pt x="7655" y="17063"/>
                </a:lnTo>
                <a:lnTo>
                  <a:pt x="7659" y="17060"/>
                </a:lnTo>
                <a:lnTo>
                  <a:pt x="7662" y="17057"/>
                </a:lnTo>
                <a:lnTo>
                  <a:pt x="7664" y="17052"/>
                </a:lnTo>
                <a:lnTo>
                  <a:pt x="7666" y="17048"/>
                </a:lnTo>
                <a:lnTo>
                  <a:pt x="7668" y="17042"/>
                </a:lnTo>
                <a:lnTo>
                  <a:pt x="7671" y="17027"/>
                </a:lnTo>
                <a:lnTo>
                  <a:pt x="7674" y="17006"/>
                </a:lnTo>
                <a:lnTo>
                  <a:pt x="7719" y="16425"/>
                </a:lnTo>
                <a:lnTo>
                  <a:pt x="7863" y="16436"/>
                </a:lnTo>
                <a:lnTo>
                  <a:pt x="7892" y="16439"/>
                </a:lnTo>
                <a:lnTo>
                  <a:pt x="7919" y="16443"/>
                </a:lnTo>
                <a:lnTo>
                  <a:pt x="7944" y="16447"/>
                </a:lnTo>
                <a:lnTo>
                  <a:pt x="7966" y="16452"/>
                </a:lnTo>
                <a:lnTo>
                  <a:pt x="7987" y="16459"/>
                </a:lnTo>
                <a:lnTo>
                  <a:pt x="8006" y="16466"/>
                </a:lnTo>
                <a:lnTo>
                  <a:pt x="8024" y="16476"/>
                </a:lnTo>
                <a:lnTo>
                  <a:pt x="8040" y="16487"/>
                </a:lnTo>
                <a:lnTo>
                  <a:pt x="8056" y="16498"/>
                </a:lnTo>
                <a:lnTo>
                  <a:pt x="8070" y="16512"/>
                </a:lnTo>
                <a:lnTo>
                  <a:pt x="8083" y="16527"/>
                </a:lnTo>
                <a:lnTo>
                  <a:pt x="8096" y="16544"/>
                </a:lnTo>
                <a:lnTo>
                  <a:pt x="8108" y="16564"/>
                </a:lnTo>
                <a:lnTo>
                  <a:pt x="8118" y="16584"/>
                </a:lnTo>
                <a:lnTo>
                  <a:pt x="8129" y="16608"/>
                </a:lnTo>
                <a:lnTo>
                  <a:pt x="8140" y="16632"/>
                </a:lnTo>
                <a:lnTo>
                  <a:pt x="8300" y="17043"/>
                </a:lnTo>
                <a:lnTo>
                  <a:pt x="8304" y="17054"/>
                </a:lnTo>
                <a:lnTo>
                  <a:pt x="8309" y="17064"/>
                </a:lnTo>
                <a:lnTo>
                  <a:pt x="8315" y="17074"/>
                </a:lnTo>
                <a:lnTo>
                  <a:pt x="8321" y="17082"/>
                </a:lnTo>
                <a:lnTo>
                  <a:pt x="8326" y="17090"/>
                </a:lnTo>
                <a:lnTo>
                  <a:pt x="8334" y="17096"/>
                </a:lnTo>
                <a:lnTo>
                  <a:pt x="8340" y="17103"/>
                </a:lnTo>
                <a:lnTo>
                  <a:pt x="8349" y="17108"/>
                </a:lnTo>
                <a:lnTo>
                  <a:pt x="8360" y="17112"/>
                </a:lnTo>
                <a:lnTo>
                  <a:pt x="8370" y="17117"/>
                </a:lnTo>
                <a:lnTo>
                  <a:pt x="8384" y="17121"/>
                </a:lnTo>
                <a:lnTo>
                  <a:pt x="8398" y="17124"/>
                </a:lnTo>
                <a:lnTo>
                  <a:pt x="8414" y="17127"/>
                </a:lnTo>
                <a:lnTo>
                  <a:pt x="8432" y="17130"/>
                </a:lnTo>
                <a:lnTo>
                  <a:pt x="8452" y="17132"/>
                </a:lnTo>
                <a:lnTo>
                  <a:pt x="8473" y="17134"/>
                </a:lnTo>
                <a:lnTo>
                  <a:pt x="8679" y="17150"/>
                </a:lnTo>
                <a:lnTo>
                  <a:pt x="8689" y="17150"/>
                </a:lnTo>
                <a:lnTo>
                  <a:pt x="8697" y="17150"/>
                </a:lnTo>
                <a:lnTo>
                  <a:pt x="8705" y="17148"/>
                </a:lnTo>
                <a:lnTo>
                  <a:pt x="8710" y="17146"/>
                </a:lnTo>
                <a:lnTo>
                  <a:pt x="8712" y="17145"/>
                </a:lnTo>
                <a:lnTo>
                  <a:pt x="8713" y="17144"/>
                </a:lnTo>
                <a:lnTo>
                  <a:pt x="8713" y="17141"/>
                </a:lnTo>
                <a:lnTo>
                  <a:pt x="8714" y="17138"/>
                </a:lnTo>
                <a:lnTo>
                  <a:pt x="8714" y="17131"/>
                </a:lnTo>
                <a:lnTo>
                  <a:pt x="8712" y="17122"/>
                </a:lnTo>
                <a:lnTo>
                  <a:pt x="8709" y="17112"/>
                </a:lnTo>
                <a:lnTo>
                  <a:pt x="8704" y="17101"/>
                </a:lnTo>
                <a:lnTo>
                  <a:pt x="8701" y="17099"/>
                </a:lnTo>
                <a:lnTo>
                  <a:pt x="8476" y="16573"/>
                </a:lnTo>
                <a:lnTo>
                  <a:pt x="8469" y="16556"/>
                </a:lnTo>
                <a:lnTo>
                  <a:pt x="8461" y="16542"/>
                </a:lnTo>
                <a:lnTo>
                  <a:pt x="8456" y="16530"/>
                </a:lnTo>
                <a:lnTo>
                  <a:pt x="8451" y="16520"/>
                </a:lnTo>
                <a:lnTo>
                  <a:pt x="8443" y="16506"/>
                </a:lnTo>
                <a:lnTo>
                  <a:pt x="8438" y="16495"/>
                </a:lnTo>
                <a:lnTo>
                  <a:pt x="8434" y="16487"/>
                </a:lnTo>
                <a:lnTo>
                  <a:pt x="8431" y="16482"/>
                </a:lnTo>
                <a:lnTo>
                  <a:pt x="8408" y="16441"/>
                </a:lnTo>
                <a:lnTo>
                  <a:pt x="8452" y="16425"/>
                </a:lnTo>
                <a:lnTo>
                  <a:pt x="8469" y="16419"/>
                </a:lnTo>
                <a:lnTo>
                  <a:pt x="8486" y="16411"/>
                </a:lnTo>
                <a:lnTo>
                  <a:pt x="8502" y="16404"/>
                </a:lnTo>
                <a:lnTo>
                  <a:pt x="8518" y="16395"/>
                </a:lnTo>
                <a:lnTo>
                  <a:pt x="8534" y="16387"/>
                </a:lnTo>
                <a:lnTo>
                  <a:pt x="8549" y="16378"/>
                </a:lnTo>
                <a:lnTo>
                  <a:pt x="8563" y="16368"/>
                </a:lnTo>
                <a:lnTo>
                  <a:pt x="8577" y="16358"/>
                </a:lnTo>
                <a:lnTo>
                  <a:pt x="8591" y="16347"/>
                </a:lnTo>
                <a:lnTo>
                  <a:pt x="8604" y="16335"/>
                </a:lnTo>
                <a:lnTo>
                  <a:pt x="8616" y="16325"/>
                </a:lnTo>
                <a:lnTo>
                  <a:pt x="8629" y="16312"/>
                </a:lnTo>
                <a:lnTo>
                  <a:pt x="8639" y="16299"/>
                </a:lnTo>
                <a:lnTo>
                  <a:pt x="8650" y="16286"/>
                </a:lnTo>
                <a:lnTo>
                  <a:pt x="8661" y="16272"/>
                </a:lnTo>
                <a:lnTo>
                  <a:pt x="8670" y="16258"/>
                </a:lnTo>
                <a:lnTo>
                  <a:pt x="8680" y="16243"/>
                </a:lnTo>
                <a:lnTo>
                  <a:pt x="8690" y="16228"/>
                </a:lnTo>
                <a:lnTo>
                  <a:pt x="8698" y="16212"/>
                </a:lnTo>
                <a:lnTo>
                  <a:pt x="8706" y="16195"/>
                </a:lnTo>
                <a:lnTo>
                  <a:pt x="8714" y="16178"/>
                </a:lnTo>
                <a:lnTo>
                  <a:pt x="8721" y="16161"/>
                </a:lnTo>
                <a:lnTo>
                  <a:pt x="8727" y="16142"/>
                </a:lnTo>
                <a:lnTo>
                  <a:pt x="8734" y="16124"/>
                </a:lnTo>
                <a:lnTo>
                  <a:pt x="8739" y="16105"/>
                </a:lnTo>
                <a:lnTo>
                  <a:pt x="8744" y="16085"/>
                </a:lnTo>
                <a:lnTo>
                  <a:pt x="8749" y="16065"/>
                </a:lnTo>
                <a:lnTo>
                  <a:pt x="8753" y="16044"/>
                </a:lnTo>
                <a:lnTo>
                  <a:pt x="8756" y="16022"/>
                </a:lnTo>
                <a:lnTo>
                  <a:pt x="8759" y="16001"/>
                </a:lnTo>
                <a:lnTo>
                  <a:pt x="8761" y="15978"/>
                </a:lnTo>
                <a:lnTo>
                  <a:pt x="8764" y="15956"/>
                </a:lnTo>
                <a:lnTo>
                  <a:pt x="8766" y="15924"/>
                </a:lnTo>
                <a:lnTo>
                  <a:pt x="8766" y="15893"/>
                </a:lnTo>
                <a:lnTo>
                  <a:pt x="8766" y="15862"/>
                </a:lnTo>
                <a:lnTo>
                  <a:pt x="8764" y="15832"/>
                </a:lnTo>
                <a:lnTo>
                  <a:pt x="8760" y="15803"/>
                </a:lnTo>
                <a:lnTo>
                  <a:pt x="8755" y="15775"/>
                </a:lnTo>
                <a:lnTo>
                  <a:pt x="8750" y="15747"/>
                </a:lnTo>
                <a:lnTo>
                  <a:pt x="8742" y="15720"/>
                </a:lnTo>
                <a:lnTo>
                  <a:pt x="8735" y="15694"/>
                </a:lnTo>
                <a:lnTo>
                  <a:pt x="8725" y="15670"/>
                </a:lnTo>
                <a:lnTo>
                  <a:pt x="8714" y="15645"/>
                </a:lnTo>
                <a:lnTo>
                  <a:pt x="8703" y="15623"/>
                </a:lnTo>
                <a:lnTo>
                  <a:pt x="8690" y="15600"/>
                </a:lnTo>
                <a:lnTo>
                  <a:pt x="8675" y="15579"/>
                </a:lnTo>
                <a:lnTo>
                  <a:pt x="8660" y="15558"/>
                </a:lnTo>
                <a:lnTo>
                  <a:pt x="8644" y="15539"/>
                </a:lnTo>
                <a:lnTo>
                  <a:pt x="8626" y="15521"/>
                </a:lnTo>
                <a:lnTo>
                  <a:pt x="8607" y="15503"/>
                </a:lnTo>
                <a:lnTo>
                  <a:pt x="8588" y="15486"/>
                </a:lnTo>
                <a:lnTo>
                  <a:pt x="8567" y="15470"/>
                </a:lnTo>
                <a:lnTo>
                  <a:pt x="8545" y="15455"/>
                </a:lnTo>
                <a:lnTo>
                  <a:pt x="8522" y="15441"/>
                </a:lnTo>
                <a:lnTo>
                  <a:pt x="8499" y="15429"/>
                </a:lnTo>
                <a:lnTo>
                  <a:pt x="8473" y="15417"/>
                </a:lnTo>
                <a:lnTo>
                  <a:pt x="8447" y="15406"/>
                </a:lnTo>
                <a:lnTo>
                  <a:pt x="8421" y="15396"/>
                </a:lnTo>
                <a:lnTo>
                  <a:pt x="8393" y="15388"/>
                </a:lnTo>
                <a:lnTo>
                  <a:pt x="8364" y="15380"/>
                </a:lnTo>
                <a:lnTo>
                  <a:pt x="8334" y="15374"/>
                </a:lnTo>
                <a:lnTo>
                  <a:pt x="8304" y="15369"/>
                </a:lnTo>
                <a:lnTo>
                  <a:pt x="8272" y="15364"/>
                </a:lnTo>
                <a:lnTo>
                  <a:pt x="8239" y="15362"/>
                </a:lnTo>
                <a:lnTo>
                  <a:pt x="7528" y="15307"/>
                </a:lnTo>
                <a:close/>
                <a:moveTo>
                  <a:pt x="8330" y="16106"/>
                </a:moveTo>
                <a:lnTo>
                  <a:pt x="8320" y="16113"/>
                </a:lnTo>
                <a:lnTo>
                  <a:pt x="8310" y="16121"/>
                </a:lnTo>
                <a:lnTo>
                  <a:pt x="8300" y="16127"/>
                </a:lnTo>
                <a:lnTo>
                  <a:pt x="8289" y="16134"/>
                </a:lnTo>
                <a:lnTo>
                  <a:pt x="8278" y="16139"/>
                </a:lnTo>
                <a:lnTo>
                  <a:pt x="8266" y="16144"/>
                </a:lnTo>
                <a:lnTo>
                  <a:pt x="8254" y="16148"/>
                </a:lnTo>
                <a:lnTo>
                  <a:pt x="8243" y="16152"/>
                </a:lnTo>
                <a:lnTo>
                  <a:pt x="8231" y="16154"/>
                </a:lnTo>
                <a:lnTo>
                  <a:pt x="8218" y="16156"/>
                </a:lnTo>
                <a:lnTo>
                  <a:pt x="8206" y="16159"/>
                </a:lnTo>
                <a:lnTo>
                  <a:pt x="8193" y="16160"/>
                </a:lnTo>
                <a:lnTo>
                  <a:pt x="8166" y="16161"/>
                </a:lnTo>
                <a:lnTo>
                  <a:pt x="8138" y="16160"/>
                </a:lnTo>
                <a:lnTo>
                  <a:pt x="7741" y="16130"/>
                </a:lnTo>
                <a:lnTo>
                  <a:pt x="7779" y="15629"/>
                </a:lnTo>
                <a:lnTo>
                  <a:pt x="8175" y="15659"/>
                </a:lnTo>
                <a:lnTo>
                  <a:pt x="8204" y="15662"/>
                </a:lnTo>
                <a:lnTo>
                  <a:pt x="8230" y="15668"/>
                </a:lnTo>
                <a:lnTo>
                  <a:pt x="8243" y="15671"/>
                </a:lnTo>
                <a:lnTo>
                  <a:pt x="8254" y="15674"/>
                </a:lnTo>
                <a:lnTo>
                  <a:pt x="8266" y="15678"/>
                </a:lnTo>
                <a:lnTo>
                  <a:pt x="8278" y="15683"/>
                </a:lnTo>
                <a:lnTo>
                  <a:pt x="8290" y="15688"/>
                </a:lnTo>
                <a:lnTo>
                  <a:pt x="8301" y="15694"/>
                </a:lnTo>
                <a:lnTo>
                  <a:pt x="8311" y="15700"/>
                </a:lnTo>
                <a:lnTo>
                  <a:pt x="8321" y="15707"/>
                </a:lnTo>
                <a:lnTo>
                  <a:pt x="8331" y="15714"/>
                </a:lnTo>
                <a:lnTo>
                  <a:pt x="8339" y="15721"/>
                </a:lnTo>
                <a:lnTo>
                  <a:pt x="8349" y="15730"/>
                </a:lnTo>
                <a:lnTo>
                  <a:pt x="8356" y="15738"/>
                </a:lnTo>
                <a:lnTo>
                  <a:pt x="8358" y="15740"/>
                </a:lnTo>
                <a:lnTo>
                  <a:pt x="8366" y="15750"/>
                </a:lnTo>
                <a:lnTo>
                  <a:pt x="8372" y="15760"/>
                </a:lnTo>
                <a:lnTo>
                  <a:pt x="8379" y="15770"/>
                </a:lnTo>
                <a:lnTo>
                  <a:pt x="8384" y="15780"/>
                </a:lnTo>
                <a:lnTo>
                  <a:pt x="8390" y="15792"/>
                </a:lnTo>
                <a:lnTo>
                  <a:pt x="8394" y="15803"/>
                </a:lnTo>
                <a:lnTo>
                  <a:pt x="8398" y="15814"/>
                </a:lnTo>
                <a:lnTo>
                  <a:pt x="8401" y="15826"/>
                </a:lnTo>
                <a:lnTo>
                  <a:pt x="8403" y="15838"/>
                </a:lnTo>
                <a:lnTo>
                  <a:pt x="8406" y="15850"/>
                </a:lnTo>
                <a:lnTo>
                  <a:pt x="8408" y="15863"/>
                </a:lnTo>
                <a:lnTo>
                  <a:pt x="8409" y="15874"/>
                </a:lnTo>
                <a:lnTo>
                  <a:pt x="8410" y="15901"/>
                </a:lnTo>
                <a:lnTo>
                  <a:pt x="8409" y="15929"/>
                </a:lnTo>
                <a:lnTo>
                  <a:pt x="8406" y="15956"/>
                </a:lnTo>
                <a:lnTo>
                  <a:pt x="8401" y="15983"/>
                </a:lnTo>
                <a:lnTo>
                  <a:pt x="8398" y="15995"/>
                </a:lnTo>
                <a:lnTo>
                  <a:pt x="8394" y="16006"/>
                </a:lnTo>
                <a:lnTo>
                  <a:pt x="8390" y="16018"/>
                </a:lnTo>
                <a:lnTo>
                  <a:pt x="8385" y="16029"/>
                </a:lnTo>
                <a:lnTo>
                  <a:pt x="8380" y="16041"/>
                </a:lnTo>
                <a:lnTo>
                  <a:pt x="8375" y="16051"/>
                </a:lnTo>
                <a:lnTo>
                  <a:pt x="8368" y="16062"/>
                </a:lnTo>
                <a:lnTo>
                  <a:pt x="8362" y="16072"/>
                </a:lnTo>
                <a:lnTo>
                  <a:pt x="8354" y="16080"/>
                </a:lnTo>
                <a:lnTo>
                  <a:pt x="8347" y="16090"/>
                </a:lnTo>
                <a:lnTo>
                  <a:pt x="8338" y="16098"/>
                </a:lnTo>
                <a:lnTo>
                  <a:pt x="8330" y="16106"/>
                </a:lnTo>
                <a:close/>
                <a:moveTo>
                  <a:pt x="9735" y="15270"/>
                </a:moveTo>
                <a:lnTo>
                  <a:pt x="9717" y="15275"/>
                </a:lnTo>
                <a:lnTo>
                  <a:pt x="9702" y="15281"/>
                </a:lnTo>
                <a:lnTo>
                  <a:pt x="9696" y="15283"/>
                </a:lnTo>
                <a:lnTo>
                  <a:pt x="9691" y="15286"/>
                </a:lnTo>
                <a:lnTo>
                  <a:pt x="9688" y="15289"/>
                </a:lnTo>
                <a:lnTo>
                  <a:pt x="9684" y="15294"/>
                </a:lnTo>
                <a:lnTo>
                  <a:pt x="9682" y="15297"/>
                </a:lnTo>
                <a:lnTo>
                  <a:pt x="9681" y="15302"/>
                </a:lnTo>
                <a:lnTo>
                  <a:pt x="9680" y="15307"/>
                </a:lnTo>
                <a:lnTo>
                  <a:pt x="9680" y="15314"/>
                </a:lnTo>
                <a:lnTo>
                  <a:pt x="9682" y="15330"/>
                </a:lnTo>
                <a:lnTo>
                  <a:pt x="9685" y="15349"/>
                </a:lnTo>
                <a:lnTo>
                  <a:pt x="10049" y="16925"/>
                </a:lnTo>
                <a:lnTo>
                  <a:pt x="10054" y="16944"/>
                </a:lnTo>
                <a:lnTo>
                  <a:pt x="10060" y="16959"/>
                </a:lnTo>
                <a:lnTo>
                  <a:pt x="10062" y="16965"/>
                </a:lnTo>
                <a:lnTo>
                  <a:pt x="10065" y="16969"/>
                </a:lnTo>
                <a:lnTo>
                  <a:pt x="10068" y="16973"/>
                </a:lnTo>
                <a:lnTo>
                  <a:pt x="10072" y="16975"/>
                </a:lnTo>
                <a:lnTo>
                  <a:pt x="10076" y="16977"/>
                </a:lnTo>
                <a:lnTo>
                  <a:pt x="10081" y="16980"/>
                </a:lnTo>
                <a:lnTo>
                  <a:pt x="10086" y="16980"/>
                </a:lnTo>
                <a:lnTo>
                  <a:pt x="10093" y="16980"/>
                </a:lnTo>
                <a:lnTo>
                  <a:pt x="10109" y="16979"/>
                </a:lnTo>
                <a:lnTo>
                  <a:pt x="10128" y="16974"/>
                </a:lnTo>
                <a:lnTo>
                  <a:pt x="10331" y="16928"/>
                </a:lnTo>
                <a:lnTo>
                  <a:pt x="10350" y="16923"/>
                </a:lnTo>
                <a:lnTo>
                  <a:pt x="10365" y="16917"/>
                </a:lnTo>
                <a:lnTo>
                  <a:pt x="10370" y="16914"/>
                </a:lnTo>
                <a:lnTo>
                  <a:pt x="10376" y="16911"/>
                </a:lnTo>
                <a:lnTo>
                  <a:pt x="10379" y="16908"/>
                </a:lnTo>
                <a:lnTo>
                  <a:pt x="10382" y="16905"/>
                </a:lnTo>
                <a:lnTo>
                  <a:pt x="10384" y="16900"/>
                </a:lnTo>
                <a:lnTo>
                  <a:pt x="10385" y="16896"/>
                </a:lnTo>
                <a:lnTo>
                  <a:pt x="10386" y="16890"/>
                </a:lnTo>
                <a:lnTo>
                  <a:pt x="10386" y="16883"/>
                </a:lnTo>
                <a:lnTo>
                  <a:pt x="10384" y="16868"/>
                </a:lnTo>
                <a:lnTo>
                  <a:pt x="10381" y="16849"/>
                </a:lnTo>
                <a:lnTo>
                  <a:pt x="10262" y="16333"/>
                </a:lnTo>
                <a:lnTo>
                  <a:pt x="10667" y="16240"/>
                </a:lnTo>
                <a:lnTo>
                  <a:pt x="10701" y="16231"/>
                </a:lnTo>
                <a:lnTo>
                  <a:pt x="10733" y="16222"/>
                </a:lnTo>
                <a:lnTo>
                  <a:pt x="10764" y="16212"/>
                </a:lnTo>
                <a:lnTo>
                  <a:pt x="10793" y="16200"/>
                </a:lnTo>
                <a:lnTo>
                  <a:pt x="10822" y="16189"/>
                </a:lnTo>
                <a:lnTo>
                  <a:pt x="10850" y="16175"/>
                </a:lnTo>
                <a:lnTo>
                  <a:pt x="10875" y="16161"/>
                </a:lnTo>
                <a:lnTo>
                  <a:pt x="10901" y="16146"/>
                </a:lnTo>
                <a:lnTo>
                  <a:pt x="10925" y="16130"/>
                </a:lnTo>
                <a:lnTo>
                  <a:pt x="10947" y="16112"/>
                </a:lnTo>
                <a:lnTo>
                  <a:pt x="10968" y="16095"/>
                </a:lnTo>
                <a:lnTo>
                  <a:pt x="10989" y="16076"/>
                </a:lnTo>
                <a:lnTo>
                  <a:pt x="11007" y="16057"/>
                </a:lnTo>
                <a:lnTo>
                  <a:pt x="11025" y="16036"/>
                </a:lnTo>
                <a:lnTo>
                  <a:pt x="11041" y="16016"/>
                </a:lnTo>
                <a:lnTo>
                  <a:pt x="11056" y="15993"/>
                </a:lnTo>
                <a:lnTo>
                  <a:pt x="11070" y="15971"/>
                </a:lnTo>
                <a:lnTo>
                  <a:pt x="11082" y="15947"/>
                </a:lnTo>
                <a:lnTo>
                  <a:pt x="11094" y="15924"/>
                </a:lnTo>
                <a:lnTo>
                  <a:pt x="11104" y="15898"/>
                </a:lnTo>
                <a:lnTo>
                  <a:pt x="11112" y="15872"/>
                </a:lnTo>
                <a:lnTo>
                  <a:pt x="11119" y="15847"/>
                </a:lnTo>
                <a:lnTo>
                  <a:pt x="11125" y="15819"/>
                </a:lnTo>
                <a:lnTo>
                  <a:pt x="11129" y="15791"/>
                </a:lnTo>
                <a:lnTo>
                  <a:pt x="11132" y="15763"/>
                </a:lnTo>
                <a:lnTo>
                  <a:pt x="11134" y="15734"/>
                </a:lnTo>
                <a:lnTo>
                  <a:pt x="11134" y="15704"/>
                </a:lnTo>
                <a:lnTo>
                  <a:pt x="11132" y="15673"/>
                </a:lnTo>
                <a:lnTo>
                  <a:pt x="11130" y="15642"/>
                </a:lnTo>
                <a:lnTo>
                  <a:pt x="11126" y="15611"/>
                </a:lnTo>
                <a:lnTo>
                  <a:pt x="11121" y="15579"/>
                </a:lnTo>
                <a:lnTo>
                  <a:pt x="11114" y="15545"/>
                </a:lnTo>
                <a:lnTo>
                  <a:pt x="11106" y="15513"/>
                </a:lnTo>
                <a:lnTo>
                  <a:pt x="11097" y="15482"/>
                </a:lnTo>
                <a:lnTo>
                  <a:pt x="11086" y="15452"/>
                </a:lnTo>
                <a:lnTo>
                  <a:pt x="11075" y="15423"/>
                </a:lnTo>
                <a:lnTo>
                  <a:pt x="11063" y="15395"/>
                </a:lnTo>
                <a:lnTo>
                  <a:pt x="11050" y="15369"/>
                </a:lnTo>
                <a:lnTo>
                  <a:pt x="11035" y="15343"/>
                </a:lnTo>
                <a:lnTo>
                  <a:pt x="11020" y="15318"/>
                </a:lnTo>
                <a:lnTo>
                  <a:pt x="11004" y="15296"/>
                </a:lnTo>
                <a:lnTo>
                  <a:pt x="10987" y="15273"/>
                </a:lnTo>
                <a:lnTo>
                  <a:pt x="10968" y="15253"/>
                </a:lnTo>
                <a:lnTo>
                  <a:pt x="10950" y="15233"/>
                </a:lnTo>
                <a:lnTo>
                  <a:pt x="10930" y="15215"/>
                </a:lnTo>
                <a:lnTo>
                  <a:pt x="10910" y="15198"/>
                </a:lnTo>
                <a:lnTo>
                  <a:pt x="10888" y="15182"/>
                </a:lnTo>
                <a:lnTo>
                  <a:pt x="10866" y="15168"/>
                </a:lnTo>
                <a:lnTo>
                  <a:pt x="10842" y="15154"/>
                </a:lnTo>
                <a:lnTo>
                  <a:pt x="10818" y="15142"/>
                </a:lnTo>
                <a:lnTo>
                  <a:pt x="10794" y="15132"/>
                </a:lnTo>
                <a:lnTo>
                  <a:pt x="10768" y="15122"/>
                </a:lnTo>
                <a:lnTo>
                  <a:pt x="10742" y="15115"/>
                </a:lnTo>
                <a:lnTo>
                  <a:pt x="10714" y="15108"/>
                </a:lnTo>
                <a:lnTo>
                  <a:pt x="10687" y="15102"/>
                </a:lnTo>
                <a:lnTo>
                  <a:pt x="10659" y="15098"/>
                </a:lnTo>
                <a:lnTo>
                  <a:pt x="10630" y="15095"/>
                </a:lnTo>
                <a:lnTo>
                  <a:pt x="10600" y="15094"/>
                </a:lnTo>
                <a:lnTo>
                  <a:pt x="10569" y="15094"/>
                </a:lnTo>
                <a:lnTo>
                  <a:pt x="10538" y="15095"/>
                </a:lnTo>
                <a:lnTo>
                  <a:pt x="10507" y="15098"/>
                </a:lnTo>
                <a:lnTo>
                  <a:pt x="10474" y="15103"/>
                </a:lnTo>
                <a:lnTo>
                  <a:pt x="10441" y="15108"/>
                </a:lnTo>
                <a:lnTo>
                  <a:pt x="10408" y="15115"/>
                </a:lnTo>
                <a:lnTo>
                  <a:pt x="9735" y="15270"/>
                </a:lnTo>
                <a:close/>
                <a:moveTo>
                  <a:pt x="10185" y="15998"/>
                </a:moveTo>
                <a:lnTo>
                  <a:pt x="10070" y="15503"/>
                </a:lnTo>
                <a:lnTo>
                  <a:pt x="10433" y="15419"/>
                </a:lnTo>
                <a:lnTo>
                  <a:pt x="10449" y="15416"/>
                </a:lnTo>
                <a:lnTo>
                  <a:pt x="10464" y="15414"/>
                </a:lnTo>
                <a:lnTo>
                  <a:pt x="10480" y="15411"/>
                </a:lnTo>
                <a:lnTo>
                  <a:pt x="10494" y="15410"/>
                </a:lnTo>
                <a:lnTo>
                  <a:pt x="10509" y="15409"/>
                </a:lnTo>
                <a:lnTo>
                  <a:pt x="10523" y="15409"/>
                </a:lnTo>
                <a:lnTo>
                  <a:pt x="10537" y="15410"/>
                </a:lnTo>
                <a:lnTo>
                  <a:pt x="10550" y="15411"/>
                </a:lnTo>
                <a:lnTo>
                  <a:pt x="10564" y="15414"/>
                </a:lnTo>
                <a:lnTo>
                  <a:pt x="10577" y="15417"/>
                </a:lnTo>
                <a:lnTo>
                  <a:pt x="10590" y="15420"/>
                </a:lnTo>
                <a:lnTo>
                  <a:pt x="10602" y="15423"/>
                </a:lnTo>
                <a:lnTo>
                  <a:pt x="10614" y="15429"/>
                </a:lnTo>
                <a:lnTo>
                  <a:pt x="10625" y="15433"/>
                </a:lnTo>
                <a:lnTo>
                  <a:pt x="10637" y="15439"/>
                </a:lnTo>
                <a:lnTo>
                  <a:pt x="10648" y="15446"/>
                </a:lnTo>
                <a:lnTo>
                  <a:pt x="10659" y="15452"/>
                </a:lnTo>
                <a:lnTo>
                  <a:pt x="10669" y="15461"/>
                </a:lnTo>
                <a:lnTo>
                  <a:pt x="10679" y="15468"/>
                </a:lnTo>
                <a:lnTo>
                  <a:pt x="10689" y="15478"/>
                </a:lnTo>
                <a:lnTo>
                  <a:pt x="10698" y="15486"/>
                </a:lnTo>
                <a:lnTo>
                  <a:pt x="10707" y="15497"/>
                </a:lnTo>
                <a:lnTo>
                  <a:pt x="10714" y="15507"/>
                </a:lnTo>
                <a:lnTo>
                  <a:pt x="10723" y="15519"/>
                </a:lnTo>
                <a:lnTo>
                  <a:pt x="10729" y="15530"/>
                </a:lnTo>
                <a:lnTo>
                  <a:pt x="10737" y="15542"/>
                </a:lnTo>
                <a:lnTo>
                  <a:pt x="10743" y="15555"/>
                </a:lnTo>
                <a:lnTo>
                  <a:pt x="10749" y="15568"/>
                </a:lnTo>
                <a:lnTo>
                  <a:pt x="10754" y="15582"/>
                </a:lnTo>
                <a:lnTo>
                  <a:pt x="10758" y="15596"/>
                </a:lnTo>
                <a:lnTo>
                  <a:pt x="10764" y="15611"/>
                </a:lnTo>
                <a:lnTo>
                  <a:pt x="10767" y="15626"/>
                </a:lnTo>
                <a:lnTo>
                  <a:pt x="10770" y="15641"/>
                </a:lnTo>
                <a:lnTo>
                  <a:pt x="10772" y="15656"/>
                </a:lnTo>
                <a:lnTo>
                  <a:pt x="10774" y="15671"/>
                </a:lnTo>
                <a:lnTo>
                  <a:pt x="10776" y="15686"/>
                </a:lnTo>
                <a:lnTo>
                  <a:pt x="10777" y="15700"/>
                </a:lnTo>
                <a:lnTo>
                  <a:pt x="10777" y="15714"/>
                </a:lnTo>
                <a:lnTo>
                  <a:pt x="10776" y="15728"/>
                </a:lnTo>
                <a:lnTo>
                  <a:pt x="10773" y="15740"/>
                </a:lnTo>
                <a:lnTo>
                  <a:pt x="10771" y="15754"/>
                </a:lnTo>
                <a:lnTo>
                  <a:pt x="10769" y="15767"/>
                </a:lnTo>
                <a:lnTo>
                  <a:pt x="10766" y="15779"/>
                </a:lnTo>
                <a:lnTo>
                  <a:pt x="10762" y="15792"/>
                </a:lnTo>
                <a:lnTo>
                  <a:pt x="10756" y="15804"/>
                </a:lnTo>
                <a:lnTo>
                  <a:pt x="10751" y="15814"/>
                </a:lnTo>
                <a:lnTo>
                  <a:pt x="10746" y="15826"/>
                </a:lnTo>
                <a:lnTo>
                  <a:pt x="10739" y="15837"/>
                </a:lnTo>
                <a:lnTo>
                  <a:pt x="10732" y="15848"/>
                </a:lnTo>
                <a:lnTo>
                  <a:pt x="10724" y="15857"/>
                </a:lnTo>
                <a:lnTo>
                  <a:pt x="10716" y="15867"/>
                </a:lnTo>
                <a:lnTo>
                  <a:pt x="10707" y="15877"/>
                </a:lnTo>
                <a:lnTo>
                  <a:pt x="10697" y="15885"/>
                </a:lnTo>
                <a:lnTo>
                  <a:pt x="10688" y="15894"/>
                </a:lnTo>
                <a:lnTo>
                  <a:pt x="10677" y="15901"/>
                </a:lnTo>
                <a:lnTo>
                  <a:pt x="10665" y="15909"/>
                </a:lnTo>
                <a:lnTo>
                  <a:pt x="10653" y="15916"/>
                </a:lnTo>
                <a:lnTo>
                  <a:pt x="10642" y="15923"/>
                </a:lnTo>
                <a:lnTo>
                  <a:pt x="10629" y="15929"/>
                </a:lnTo>
                <a:lnTo>
                  <a:pt x="10615" y="15934"/>
                </a:lnTo>
                <a:lnTo>
                  <a:pt x="10601" y="15940"/>
                </a:lnTo>
                <a:lnTo>
                  <a:pt x="10587" y="15945"/>
                </a:lnTo>
                <a:lnTo>
                  <a:pt x="10572" y="15950"/>
                </a:lnTo>
                <a:lnTo>
                  <a:pt x="10556" y="15953"/>
                </a:lnTo>
                <a:lnTo>
                  <a:pt x="10194" y="16036"/>
                </a:lnTo>
                <a:lnTo>
                  <a:pt x="10185" y="15998"/>
                </a:lnTo>
                <a:close/>
                <a:moveTo>
                  <a:pt x="12238" y="15639"/>
                </a:moveTo>
                <a:lnTo>
                  <a:pt x="12259" y="15670"/>
                </a:lnTo>
                <a:lnTo>
                  <a:pt x="12282" y="15700"/>
                </a:lnTo>
                <a:lnTo>
                  <a:pt x="12305" y="15728"/>
                </a:lnTo>
                <a:lnTo>
                  <a:pt x="12329" y="15754"/>
                </a:lnTo>
                <a:lnTo>
                  <a:pt x="12352" y="15779"/>
                </a:lnTo>
                <a:lnTo>
                  <a:pt x="12377" y="15803"/>
                </a:lnTo>
                <a:lnTo>
                  <a:pt x="12403" y="15824"/>
                </a:lnTo>
                <a:lnTo>
                  <a:pt x="12429" y="15843"/>
                </a:lnTo>
                <a:lnTo>
                  <a:pt x="12456" y="15862"/>
                </a:lnTo>
                <a:lnTo>
                  <a:pt x="12483" y="15878"/>
                </a:lnTo>
                <a:lnTo>
                  <a:pt x="12511" y="15892"/>
                </a:lnTo>
                <a:lnTo>
                  <a:pt x="12540" y="15904"/>
                </a:lnTo>
                <a:lnTo>
                  <a:pt x="12569" y="15916"/>
                </a:lnTo>
                <a:lnTo>
                  <a:pt x="12598" y="15925"/>
                </a:lnTo>
                <a:lnTo>
                  <a:pt x="12628" y="15932"/>
                </a:lnTo>
                <a:lnTo>
                  <a:pt x="12658" y="15939"/>
                </a:lnTo>
                <a:lnTo>
                  <a:pt x="12689" y="15943"/>
                </a:lnTo>
                <a:lnTo>
                  <a:pt x="12720" y="15945"/>
                </a:lnTo>
                <a:lnTo>
                  <a:pt x="12752" y="15945"/>
                </a:lnTo>
                <a:lnTo>
                  <a:pt x="12784" y="15944"/>
                </a:lnTo>
                <a:lnTo>
                  <a:pt x="12817" y="15942"/>
                </a:lnTo>
                <a:lnTo>
                  <a:pt x="12850" y="15937"/>
                </a:lnTo>
                <a:lnTo>
                  <a:pt x="12884" y="15930"/>
                </a:lnTo>
                <a:lnTo>
                  <a:pt x="12917" y="15922"/>
                </a:lnTo>
                <a:lnTo>
                  <a:pt x="12951" y="15912"/>
                </a:lnTo>
                <a:lnTo>
                  <a:pt x="12986" y="15900"/>
                </a:lnTo>
                <a:lnTo>
                  <a:pt x="13021" y="15886"/>
                </a:lnTo>
                <a:lnTo>
                  <a:pt x="13055" y="15871"/>
                </a:lnTo>
                <a:lnTo>
                  <a:pt x="13091" y="15854"/>
                </a:lnTo>
                <a:lnTo>
                  <a:pt x="13126" y="15835"/>
                </a:lnTo>
                <a:lnTo>
                  <a:pt x="13163" y="15814"/>
                </a:lnTo>
                <a:lnTo>
                  <a:pt x="13198" y="15792"/>
                </a:lnTo>
                <a:lnTo>
                  <a:pt x="13233" y="15767"/>
                </a:lnTo>
                <a:lnTo>
                  <a:pt x="13268" y="15744"/>
                </a:lnTo>
                <a:lnTo>
                  <a:pt x="13299" y="15718"/>
                </a:lnTo>
                <a:lnTo>
                  <a:pt x="13329" y="15692"/>
                </a:lnTo>
                <a:lnTo>
                  <a:pt x="13358" y="15667"/>
                </a:lnTo>
                <a:lnTo>
                  <a:pt x="13383" y="15641"/>
                </a:lnTo>
                <a:lnTo>
                  <a:pt x="13409" y="15613"/>
                </a:lnTo>
                <a:lnTo>
                  <a:pt x="13432" y="15586"/>
                </a:lnTo>
                <a:lnTo>
                  <a:pt x="13453" y="15558"/>
                </a:lnTo>
                <a:lnTo>
                  <a:pt x="13472" y="15530"/>
                </a:lnTo>
                <a:lnTo>
                  <a:pt x="13490" y="15503"/>
                </a:lnTo>
                <a:lnTo>
                  <a:pt x="13506" y="15474"/>
                </a:lnTo>
                <a:lnTo>
                  <a:pt x="13520" y="15445"/>
                </a:lnTo>
                <a:lnTo>
                  <a:pt x="13532" y="15415"/>
                </a:lnTo>
                <a:lnTo>
                  <a:pt x="13543" y="15385"/>
                </a:lnTo>
                <a:lnTo>
                  <a:pt x="13552" y="15355"/>
                </a:lnTo>
                <a:lnTo>
                  <a:pt x="13558" y="15325"/>
                </a:lnTo>
                <a:lnTo>
                  <a:pt x="13563" y="15295"/>
                </a:lnTo>
                <a:lnTo>
                  <a:pt x="13567" y="15264"/>
                </a:lnTo>
                <a:lnTo>
                  <a:pt x="13569" y="15232"/>
                </a:lnTo>
                <a:lnTo>
                  <a:pt x="13568" y="15201"/>
                </a:lnTo>
                <a:lnTo>
                  <a:pt x="13566" y="15170"/>
                </a:lnTo>
                <a:lnTo>
                  <a:pt x="13562" y="15138"/>
                </a:lnTo>
                <a:lnTo>
                  <a:pt x="13557" y="15107"/>
                </a:lnTo>
                <a:lnTo>
                  <a:pt x="13550" y="15075"/>
                </a:lnTo>
                <a:lnTo>
                  <a:pt x="13540" y="15043"/>
                </a:lnTo>
                <a:lnTo>
                  <a:pt x="13529" y="15011"/>
                </a:lnTo>
                <a:lnTo>
                  <a:pt x="13516" y="14978"/>
                </a:lnTo>
                <a:lnTo>
                  <a:pt x="13501" y="14946"/>
                </a:lnTo>
                <a:lnTo>
                  <a:pt x="13484" y="14914"/>
                </a:lnTo>
                <a:lnTo>
                  <a:pt x="13466" y="14882"/>
                </a:lnTo>
                <a:lnTo>
                  <a:pt x="13446" y="14850"/>
                </a:lnTo>
                <a:lnTo>
                  <a:pt x="13162" y="14415"/>
                </a:lnTo>
                <a:lnTo>
                  <a:pt x="13140" y="14382"/>
                </a:lnTo>
                <a:lnTo>
                  <a:pt x="13118" y="14352"/>
                </a:lnTo>
                <a:lnTo>
                  <a:pt x="13095" y="14325"/>
                </a:lnTo>
                <a:lnTo>
                  <a:pt x="13071" y="14299"/>
                </a:lnTo>
                <a:lnTo>
                  <a:pt x="13047" y="14273"/>
                </a:lnTo>
                <a:lnTo>
                  <a:pt x="13022" y="14251"/>
                </a:lnTo>
                <a:lnTo>
                  <a:pt x="12996" y="14229"/>
                </a:lnTo>
                <a:lnTo>
                  <a:pt x="12971" y="14210"/>
                </a:lnTo>
                <a:lnTo>
                  <a:pt x="12944" y="14192"/>
                </a:lnTo>
                <a:lnTo>
                  <a:pt x="12916" y="14176"/>
                </a:lnTo>
                <a:lnTo>
                  <a:pt x="12888" y="14161"/>
                </a:lnTo>
                <a:lnTo>
                  <a:pt x="12860" y="14148"/>
                </a:lnTo>
                <a:lnTo>
                  <a:pt x="12830" y="14137"/>
                </a:lnTo>
                <a:lnTo>
                  <a:pt x="12801" y="14127"/>
                </a:lnTo>
                <a:lnTo>
                  <a:pt x="12771" y="14120"/>
                </a:lnTo>
                <a:lnTo>
                  <a:pt x="12741" y="14114"/>
                </a:lnTo>
                <a:lnTo>
                  <a:pt x="12710" y="14110"/>
                </a:lnTo>
                <a:lnTo>
                  <a:pt x="12678" y="14108"/>
                </a:lnTo>
                <a:lnTo>
                  <a:pt x="12647" y="14108"/>
                </a:lnTo>
                <a:lnTo>
                  <a:pt x="12615" y="14109"/>
                </a:lnTo>
                <a:lnTo>
                  <a:pt x="12582" y="14111"/>
                </a:lnTo>
                <a:lnTo>
                  <a:pt x="12548" y="14117"/>
                </a:lnTo>
                <a:lnTo>
                  <a:pt x="12515" y="14123"/>
                </a:lnTo>
                <a:lnTo>
                  <a:pt x="12481" y="14132"/>
                </a:lnTo>
                <a:lnTo>
                  <a:pt x="12447" y="14141"/>
                </a:lnTo>
                <a:lnTo>
                  <a:pt x="12412" y="14153"/>
                </a:lnTo>
                <a:lnTo>
                  <a:pt x="12378" y="14167"/>
                </a:lnTo>
                <a:lnTo>
                  <a:pt x="12343" y="14182"/>
                </a:lnTo>
                <a:lnTo>
                  <a:pt x="12307" y="14200"/>
                </a:lnTo>
                <a:lnTo>
                  <a:pt x="12271" y="14218"/>
                </a:lnTo>
                <a:lnTo>
                  <a:pt x="12235" y="14240"/>
                </a:lnTo>
                <a:lnTo>
                  <a:pt x="12199" y="14262"/>
                </a:lnTo>
                <a:lnTo>
                  <a:pt x="12199" y="14262"/>
                </a:lnTo>
                <a:lnTo>
                  <a:pt x="12164" y="14287"/>
                </a:lnTo>
                <a:lnTo>
                  <a:pt x="12130" y="14311"/>
                </a:lnTo>
                <a:lnTo>
                  <a:pt x="12098" y="14336"/>
                </a:lnTo>
                <a:lnTo>
                  <a:pt x="12068" y="14361"/>
                </a:lnTo>
                <a:lnTo>
                  <a:pt x="12040" y="14388"/>
                </a:lnTo>
                <a:lnTo>
                  <a:pt x="12014" y="14414"/>
                </a:lnTo>
                <a:lnTo>
                  <a:pt x="11989" y="14440"/>
                </a:lnTo>
                <a:lnTo>
                  <a:pt x="11966" y="14468"/>
                </a:lnTo>
                <a:lnTo>
                  <a:pt x="11945" y="14496"/>
                </a:lnTo>
                <a:lnTo>
                  <a:pt x="11926" y="14524"/>
                </a:lnTo>
                <a:lnTo>
                  <a:pt x="11909" y="14553"/>
                </a:lnTo>
                <a:lnTo>
                  <a:pt x="11892" y="14582"/>
                </a:lnTo>
                <a:lnTo>
                  <a:pt x="11879" y="14611"/>
                </a:lnTo>
                <a:lnTo>
                  <a:pt x="11867" y="14640"/>
                </a:lnTo>
                <a:lnTo>
                  <a:pt x="11856" y="14670"/>
                </a:lnTo>
                <a:lnTo>
                  <a:pt x="11847" y="14700"/>
                </a:lnTo>
                <a:lnTo>
                  <a:pt x="11841" y="14730"/>
                </a:lnTo>
                <a:lnTo>
                  <a:pt x="11836" y="14760"/>
                </a:lnTo>
                <a:lnTo>
                  <a:pt x="11832" y="14791"/>
                </a:lnTo>
                <a:lnTo>
                  <a:pt x="11831" y="14822"/>
                </a:lnTo>
                <a:lnTo>
                  <a:pt x="11831" y="14853"/>
                </a:lnTo>
                <a:lnTo>
                  <a:pt x="11833" y="14884"/>
                </a:lnTo>
                <a:lnTo>
                  <a:pt x="11838" y="14915"/>
                </a:lnTo>
                <a:lnTo>
                  <a:pt x="11843" y="14946"/>
                </a:lnTo>
                <a:lnTo>
                  <a:pt x="11851" y="14978"/>
                </a:lnTo>
                <a:lnTo>
                  <a:pt x="11860" y="15011"/>
                </a:lnTo>
                <a:lnTo>
                  <a:pt x="11871" y="15042"/>
                </a:lnTo>
                <a:lnTo>
                  <a:pt x="11884" y="15074"/>
                </a:lnTo>
                <a:lnTo>
                  <a:pt x="11899" y="15106"/>
                </a:lnTo>
                <a:lnTo>
                  <a:pt x="11915" y="15138"/>
                </a:lnTo>
                <a:lnTo>
                  <a:pt x="11933" y="15170"/>
                </a:lnTo>
                <a:lnTo>
                  <a:pt x="11954" y="15202"/>
                </a:lnTo>
                <a:lnTo>
                  <a:pt x="12238" y="15639"/>
                </a:lnTo>
                <a:close/>
                <a:moveTo>
                  <a:pt x="13165" y="15043"/>
                </a:moveTo>
                <a:lnTo>
                  <a:pt x="13177" y="15060"/>
                </a:lnTo>
                <a:lnTo>
                  <a:pt x="13186" y="15077"/>
                </a:lnTo>
                <a:lnTo>
                  <a:pt x="13195" y="15094"/>
                </a:lnTo>
                <a:lnTo>
                  <a:pt x="13203" y="15112"/>
                </a:lnTo>
                <a:lnTo>
                  <a:pt x="13211" y="15130"/>
                </a:lnTo>
                <a:lnTo>
                  <a:pt x="13216" y="15146"/>
                </a:lnTo>
                <a:lnTo>
                  <a:pt x="13222" y="15163"/>
                </a:lnTo>
                <a:lnTo>
                  <a:pt x="13226" y="15180"/>
                </a:lnTo>
                <a:lnTo>
                  <a:pt x="13229" y="15197"/>
                </a:lnTo>
                <a:lnTo>
                  <a:pt x="13231" y="15213"/>
                </a:lnTo>
                <a:lnTo>
                  <a:pt x="13232" y="15229"/>
                </a:lnTo>
                <a:lnTo>
                  <a:pt x="13232" y="15246"/>
                </a:lnTo>
                <a:lnTo>
                  <a:pt x="13231" y="15262"/>
                </a:lnTo>
                <a:lnTo>
                  <a:pt x="13229" y="15279"/>
                </a:lnTo>
                <a:lnTo>
                  <a:pt x="13226" y="15295"/>
                </a:lnTo>
                <a:lnTo>
                  <a:pt x="13223" y="15311"/>
                </a:lnTo>
                <a:lnTo>
                  <a:pt x="13217" y="15326"/>
                </a:lnTo>
                <a:lnTo>
                  <a:pt x="13212" y="15341"/>
                </a:lnTo>
                <a:lnTo>
                  <a:pt x="13205" y="15356"/>
                </a:lnTo>
                <a:lnTo>
                  <a:pt x="13198" y="15371"/>
                </a:lnTo>
                <a:lnTo>
                  <a:pt x="13189" y="15385"/>
                </a:lnTo>
                <a:lnTo>
                  <a:pt x="13180" y="15400"/>
                </a:lnTo>
                <a:lnTo>
                  <a:pt x="13170" y="15414"/>
                </a:lnTo>
                <a:lnTo>
                  <a:pt x="13158" y="15427"/>
                </a:lnTo>
                <a:lnTo>
                  <a:pt x="13147" y="15441"/>
                </a:lnTo>
                <a:lnTo>
                  <a:pt x="13134" y="15455"/>
                </a:lnTo>
                <a:lnTo>
                  <a:pt x="13120" y="15468"/>
                </a:lnTo>
                <a:lnTo>
                  <a:pt x="13105" y="15482"/>
                </a:lnTo>
                <a:lnTo>
                  <a:pt x="13089" y="15495"/>
                </a:lnTo>
                <a:lnTo>
                  <a:pt x="13071" y="15509"/>
                </a:lnTo>
                <a:lnTo>
                  <a:pt x="13054" y="15522"/>
                </a:lnTo>
                <a:lnTo>
                  <a:pt x="13036" y="15534"/>
                </a:lnTo>
                <a:lnTo>
                  <a:pt x="13032" y="15537"/>
                </a:lnTo>
                <a:lnTo>
                  <a:pt x="13013" y="15549"/>
                </a:lnTo>
                <a:lnTo>
                  <a:pt x="12994" y="15559"/>
                </a:lnTo>
                <a:lnTo>
                  <a:pt x="12976" y="15569"/>
                </a:lnTo>
                <a:lnTo>
                  <a:pt x="12958" y="15579"/>
                </a:lnTo>
                <a:lnTo>
                  <a:pt x="12940" y="15587"/>
                </a:lnTo>
                <a:lnTo>
                  <a:pt x="12921" y="15594"/>
                </a:lnTo>
                <a:lnTo>
                  <a:pt x="12904" y="15600"/>
                </a:lnTo>
                <a:lnTo>
                  <a:pt x="12886" y="15605"/>
                </a:lnTo>
                <a:lnTo>
                  <a:pt x="12869" y="15611"/>
                </a:lnTo>
                <a:lnTo>
                  <a:pt x="12852" y="15614"/>
                </a:lnTo>
                <a:lnTo>
                  <a:pt x="12835" y="15617"/>
                </a:lnTo>
                <a:lnTo>
                  <a:pt x="12817" y="15618"/>
                </a:lnTo>
                <a:lnTo>
                  <a:pt x="12800" y="15619"/>
                </a:lnTo>
                <a:lnTo>
                  <a:pt x="12784" y="15619"/>
                </a:lnTo>
                <a:lnTo>
                  <a:pt x="12768" y="15618"/>
                </a:lnTo>
                <a:lnTo>
                  <a:pt x="12752" y="15617"/>
                </a:lnTo>
                <a:lnTo>
                  <a:pt x="12736" y="15614"/>
                </a:lnTo>
                <a:lnTo>
                  <a:pt x="12720" y="15611"/>
                </a:lnTo>
                <a:lnTo>
                  <a:pt x="12704" y="15605"/>
                </a:lnTo>
                <a:lnTo>
                  <a:pt x="12689" y="15600"/>
                </a:lnTo>
                <a:lnTo>
                  <a:pt x="12674" y="15594"/>
                </a:lnTo>
                <a:lnTo>
                  <a:pt x="12660" y="15586"/>
                </a:lnTo>
                <a:lnTo>
                  <a:pt x="12645" y="15579"/>
                </a:lnTo>
                <a:lnTo>
                  <a:pt x="12631" y="15569"/>
                </a:lnTo>
                <a:lnTo>
                  <a:pt x="12617" y="15559"/>
                </a:lnTo>
                <a:lnTo>
                  <a:pt x="12604" y="15548"/>
                </a:lnTo>
                <a:lnTo>
                  <a:pt x="12590" y="15536"/>
                </a:lnTo>
                <a:lnTo>
                  <a:pt x="12577" y="15523"/>
                </a:lnTo>
                <a:lnTo>
                  <a:pt x="12566" y="15510"/>
                </a:lnTo>
                <a:lnTo>
                  <a:pt x="12553" y="15495"/>
                </a:lnTo>
                <a:lnTo>
                  <a:pt x="12541" y="15479"/>
                </a:lnTo>
                <a:lnTo>
                  <a:pt x="12530" y="15463"/>
                </a:lnTo>
                <a:lnTo>
                  <a:pt x="12234" y="15011"/>
                </a:lnTo>
                <a:lnTo>
                  <a:pt x="12224" y="14993"/>
                </a:lnTo>
                <a:lnTo>
                  <a:pt x="12214" y="14976"/>
                </a:lnTo>
                <a:lnTo>
                  <a:pt x="12205" y="14959"/>
                </a:lnTo>
                <a:lnTo>
                  <a:pt x="12197" y="14942"/>
                </a:lnTo>
                <a:lnTo>
                  <a:pt x="12190" y="14925"/>
                </a:lnTo>
                <a:lnTo>
                  <a:pt x="12184" y="14908"/>
                </a:lnTo>
                <a:lnTo>
                  <a:pt x="12180" y="14890"/>
                </a:lnTo>
                <a:lnTo>
                  <a:pt x="12175" y="14874"/>
                </a:lnTo>
                <a:lnTo>
                  <a:pt x="12173" y="14857"/>
                </a:lnTo>
                <a:lnTo>
                  <a:pt x="12171" y="14840"/>
                </a:lnTo>
                <a:lnTo>
                  <a:pt x="12170" y="14824"/>
                </a:lnTo>
                <a:lnTo>
                  <a:pt x="12170" y="14808"/>
                </a:lnTo>
                <a:lnTo>
                  <a:pt x="12171" y="14792"/>
                </a:lnTo>
                <a:lnTo>
                  <a:pt x="12173" y="14775"/>
                </a:lnTo>
                <a:lnTo>
                  <a:pt x="12175" y="14759"/>
                </a:lnTo>
                <a:lnTo>
                  <a:pt x="12180" y="14744"/>
                </a:lnTo>
                <a:lnTo>
                  <a:pt x="12184" y="14728"/>
                </a:lnTo>
                <a:lnTo>
                  <a:pt x="12190" y="14713"/>
                </a:lnTo>
                <a:lnTo>
                  <a:pt x="12197" y="14696"/>
                </a:lnTo>
                <a:lnTo>
                  <a:pt x="12204" y="14681"/>
                </a:lnTo>
                <a:lnTo>
                  <a:pt x="12213" y="14666"/>
                </a:lnTo>
                <a:lnTo>
                  <a:pt x="12223" y="14653"/>
                </a:lnTo>
                <a:lnTo>
                  <a:pt x="12232" y="14638"/>
                </a:lnTo>
                <a:lnTo>
                  <a:pt x="12244" y="14624"/>
                </a:lnTo>
                <a:lnTo>
                  <a:pt x="12256" y="14610"/>
                </a:lnTo>
                <a:lnTo>
                  <a:pt x="12269" y="14596"/>
                </a:lnTo>
                <a:lnTo>
                  <a:pt x="12283" y="14582"/>
                </a:lnTo>
                <a:lnTo>
                  <a:pt x="12298" y="14569"/>
                </a:lnTo>
                <a:lnTo>
                  <a:pt x="12314" y="14555"/>
                </a:lnTo>
                <a:lnTo>
                  <a:pt x="12330" y="14542"/>
                </a:lnTo>
                <a:lnTo>
                  <a:pt x="12347" y="14530"/>
                </a:lnTo>
                <a:lnTo>
                  <a:pt x="12366" y="14517"/>
                </a:lnTo>
                <a:lnTo>
                  <a:pt x="12385" y="14505"/>
                </a:lnTo>
                <a:lnTo>
                  <a:pt x="12405" y="14494"/>
                </a:lnTo>
                <a:lnTo>
                  <a:pt x="12423" y="14483"/>
                </a:lnTo>
                <a:lnTo>
                  <a:pt x="12442" y="14474"/>
                </a:lnTo>
                <a:lnTo>
                  <a:pt x="12461" y="14465"/>
                </a:lnTo>
                <a:lnTo>
                  <a:pt x="12479" y="14457"/>
                </a:lnTo>
                <a:lnTo>
                  <a:pt x="12497" y="14451"/>
                </a:lnTo>
                <a:lnTo>
                  <a:pt x="12515" y="14446"/>
                </a:lnTo>
                <a:lnTo>
                  <a:pt x="12532" y="14440"/>
                </a:lnTo>
                <a:lnTo>
                  <a:pt x="12549" y="14437"/>
                </a:lnTo>
                <a:lnTo>
                  <a:pt x="12567" y="14434"/>
                </a:lnTo>
                <a:lnTo>
                  <a:pt x="12584" y="14432"/>
                </a:lnTo>
                <a:lnTo>
                  <a:pt x="12601" y="14431"/>
                </a:lnTo>
                <a:lnTo>
                  <a:pt x="12617" y="14431"/>
                </a:lnTo>
                <a:lnTo>
                  <a:pt x="12633" y="14432"/>
                </a:lnTo>
                <a:lnTo>
                  <a:pt x="12649" y="14434"/>
                </a:lnTo>
                <a:lnTo>
                  <a:pt x="12665" y="14437"/>
                </a:lnTo>
                <a:lnTo>
                  <a:pt x="12681" y="14440"/>
                </a:lnTo>
                <a:lnTo>
                  <a:pt x="12697" y="14446"/>
                </a:lnTo>
                <a:lnTo>
                  <a:pt x="12712" y="14451"/>
                </a:lnTo>
                <a:lnTo>
                  <a:pt x="12727" y="14457"/>
                </a:lnTo>
                <a:lnTo>
                  <a:pt x="12742" y="14465"/>
                </a:lnTo>
                <a:lnTo>
                  <a:pt x="12756" y="14474"/>
                </a:lnTo>
                <a:lnTo>
                  <a:pt x="12770" y="14483"/>
                </a:lnTo>
                <a:lnTo>
                  <a:pt x="12784" y="14494"/>
                </a:lnTo>
                <a:lnTo>
                  <a:pt x="12798" y="14506"/>
                </a:lnTo>
                <a:lnTo>
                  <a:pt x="12811" y="14517"/>
                </a:lnTo>
                <a:lnTo>
                  <a:pt x="12824" y="14531"/>
                </a:lnTo>
                <a:lnTo>
                  <a:pt x="12837" y="14545"/>
                </a:lnTo>
                <a:lnTo>
                  <a:pt x="12849" y="14560"/>
                </a:lnTo>
                <a:lnTo>
                  <a:pt x="12860" y="14576"/>
                </a:lnTo>
                <a:lnTo>
                  <a:pt x="12872" y="14594"/>
                </a:lnTo>
                <a:lnTo>
                  <a:pt x="13165" y="15043"/>
                </a:lnTo>
                <a:close/>
                <a:moveTo>
                  <a:pt x="14754" y="14359"/>
                </a:moveTo>
                <a:lnTo>
                  <a:pt x="14768" y="14371"/>
                </a:lnTo>
                <a:lnTo>
                  <a:pt x="14781" y="14379"/>
                </a:lnTo>
                <a:lnTo>
                  <a:pt x="14786" y="14382"/>
                </a:lnTo>
                <a:lnTo>
                  <a:pt x="14792" y="14385"/>
                </a:lnTo>
                <a:lnTo>
                  <a:pt x="14796" y="14386"/>
                </a:lnTo>
                <a:lnTo>
                  <a:pt x="14800" y="14386"/>
                </a:lnTo>
                <a:lnTo>
                  <a:pt x="14805" y="14386"/>
                </a:lnTo>
                <a:lnTo>
                  <a:pt x="14809" y="14383"/>
                </a:lnTo>
                <a:lnTo>
                  <a:pt x="14814" y="14381"/>
                </a:lnTo>
                <a:lnTo>
                  <a:pt x="14820" y="14378"/>
                </a:lnTo>
                <a:lnTo>
                  <a:pt x="14830" y="14368"/>
                </a:lnTo>
                <a:lnTo>
                  <a:pt x="14844" y="14355"/>
                </a:lnTo>
                <a:lnTo>
                  <a:pt x="14987" y="14196"/>
                </a:lnTo>
                <a:lnTo>
                  <a:pt x="14999" y="14182"/>
                </a:lnTo>
                <a:lnTo>
                  <a:pt x="15007" y="14169"/>
                </a:lnTo>
                <a:lnTo>
                  <a:pt x="15009" y="14164"/>
                </a:lnTo>
                <a:lnTo>
                  <a:pt x="15012" y="14158"/>
                </a:lnTo>
                <a:lnTo>
                  <a:pt x="15013" y="14154"/>
                </a:lnTo>
                <a:lnTo>
                  <a:pt x="15013" y="14150"/>
                </a:lnTo>
                <a:lnTo>
                  <a:pt x="15013" y="14144"/>
                </a:lnTo>
                <a:lnTo>
                  <a:pt x="15011" y="14140"/>
                </a:lnTo>
                <a:lnTo>
                  <a:pt x="15008" y="14135"/>
                </a:lnTo>
                <a:lnTo>
                  <a:pt x="15005" y="14129"/>
                </a:lnTo>
                <a:lnTo>
                  <a:pt x="14996" y="14119"/>
                </a:lnTo>
                <a:lnTo>
                  <a:pt x="14983" y="14106"/>
                </a:lnTo>
                <a:lnTo>
                  <a:pt x="13778" y="13019"/>
                </a:lnTo>
                <a:lnTo>
                  <a:pt x="13764" y="13008"/>
                </a:lnTo>
                <a:lnTo>
                  <a:pt x="13752" y="13000"/>
                </a:lnTo>
                <a:lnTo>
                  <a:pt x="13746" y="12996"/>
                </a:lnTo>
                <a:lnTo>
                  <a:pt x="13741" y="12995"/>
                </a:lnTo>
                <a:lnTo>
                  <a:pt x="13736" y="12994"/>
                </a:lnTo>
                <a:lnTo>
                  <a:pt x="13732" y="12993"/>
                </a:lnTo>
                <a:lnTo>
                  <a:pt x="13727" y="12994"/>
                </a:lnTo>
                <a:lnTo>
                  <a:pt x="13722" y="12996"/>
                </a:lnTo>
                <a:lnTo>
                  <a:pt x="13718" y="12999"/>
                </a:lnTo>
                <a:lnTo>
                  <a:pt x="13712" y="13002"/>
                </a:lnTo>
                <a:lnTo>
                  <a:pt x="13701" y="13011"/>
                </a:lnTo>
                <a:lnTo>
                  <a:pt x="13688" y="13024"/>
                </a:lnTo>
                <a:lnTo>
                  <a:pt x="13545" y="13183"/>
                </a:lnTo>
                <a:lnTo>
                  <a:pt x="13532" y="13198"/>
                </a:lnTo>
                <a:lnTo>
                  <a:pt x="13524" y="13210"/>
                </a:lnTo>
                <a:lnTo>
                  <a:pt x="13522" y="13215"/>
                </a:lnTo>
                <a:lnTo>
                  <a:pt x="13520" y="13221"/>
                </a:lnTo>
                <a:lnTo>
                  <a:pt x="13518" y="13226"/>
                </a:lnTo>
                <a:lnTo>
                  <a:pt x="13518" y="13230"/>
                </a:lnTo>
                <a:lnTo>
                  <a:pt x="13518" y="13234"/>
                </a:lnTo>
                <a:lnTo>
                  <a:pt x="13521" y="13239"/>
                </a:lnTo>
                <a:lnTo>
                  <a:pt x="13523" y="13243"/>
                </a:lnTo>
                <a:lnTo>
                  <a:pt x="13527" y="13248"/>
                </a:lnTo>
                <a:lnTo>
                  <a:pt x="13537" y="13259"/>
                </a:lnTo>
                <a:lnTo>
                  <a:pt x="13550" y="13272"/>
                </a:lnTo>
                <a:lnTo>
                  <a:pt x="14754" y="14359"/>
                </a:lnTo>
                <a:close/>
                <a:moveTo>
                  <a:pt x="14853" y="11180"/>
                </a:moveTo>
                <a:lnTo>
                  <a:pt x="14845" y="11198"/>
                </a:lnTo>
                <a:lnTo>
                  <a:pt x="14840" y="11213"/>
                </a:lnTo>
                <a:lnTo>
                  <a:pt x="14838" y="11219"/>
                </a:lnTo>
                <a:lnTo>
                  <a:pt x="14838" y="11225"/>
                </a:lnTo>
                <a:lnTo>
                  <a:pt x="14838" y="11230"/>
                </a:lnTo>
                <a:lnTo>
                  <a:pt x="14839" y="11234"/>
                </a:lnTo>
                <a:lnTo>
                  <a:pt x="14841" y="11238"/>
                </a:lnTo>
                <a:lnTo>
                  <a:pt x="14843" y="11242"/>
                </a:lnTo>
                <a:lnTo>
                  <a:pt x="14848" y="11246"/>
                </a:lnTo>
                <a:lnTo>
                  <a:pt x="14853" y="11250"/>
                </a:lnTo>
                <a:lnTo>
                  <a:pt x="14866" y="11259"/>
                </a:lnTo>
                <a:lnTo>
                  <a:pt x="14883" y="11269"/>
                </a:lnTo>
                <a:lnTo>
                  <a:pt x="15434" y="11543"/>
                </a:lnTo>
                <a:lnTo>
                  <a:pt x="15851" y="11752"/>
                </a:lnTo>
                <a:lnTo>
                  <a:pt x="14522" y="11913"/>
                </a:lnTo>
                <a:lnTo>
                  <a:pt x="14513" y="11915"/>
                </a:lnTo>
                <a:lnTo>
                  <a:pt x="14505" y="11917"/>
                </a:lnTo>
                <a:lnTo>
                  <a:pt x="14497" y="11921"/>
                </a:lnTo>
                <a:lnTo>
                  <a:pt x="14490" y="11926"/>
                </a:lnTo>
                <a:lnTo>
                  <a:pt x="14482" y="11932"/>
                </a:lnTo>
                <a:lnTo>
                  <a:pt x="14476" y="11940"/>
                </a:lnTo>
                <a:lnTo>
                  <a:pt x="14470" y="11948"/>
                </a:lnTo>
                <a:lnTo>
                  <a:pt x="14464" y="11959"/>
                </a:lnTo>
                <a:lnTo>
                  <a:pt x="14368" y="12150"/>
                </a:lnTo>
                <a:lnTo>
                  <a:pt x="14361" y="12168"/>
                </a:lnTo>
                <a:lnTo>
                  <a:pt x="14356" y="12183"/>
                </a:lnTo>
                <a:lnTo>
                  <a:pt x="14353" y="12189"/>
                </a:lnTo>
                <a:lnTo>
                  <a:pt x="14353" y="12195"/>
                </a:lnTo>
                <a:lnTo>
                  <a:pt x="14353" y="12200"/>
                </a:lnTo>
                <a:lnTo>
                  <a:pt x="14355" y="12204"/>
                </a:lnTo>
                <a:lnTo>
                  <a:pt x="14357" y="12208"/>
                </a:lnTo>
                <a:lnTo>
                  <a:pt x="14359" y="12212"/>
                </a:lnTo>
                <a:lnTo>
                  <a:pt x="14363" y="12216"/>
                </a:lnTo>
                <a:lnTo>
                  <a:pt x="14368" y="12220"/>
                </a:lnTo>
                <a:lnTo>
                  <a:pt x="14381" y="12229"/>
                </a:lnTo>
                <a:lnTo>
                  <a:pt x="14398" y="12239"/>
                </a:lnTo>
                <a:lnTo>
                  <a:pt x="15846" y="12961"/>
                </a:lnTo>
                <a:lnTo>
                  <a:pt x="15863" y="12970"/>
                </a:lnTo>
                <a:lnTo>
                  <a:pt x="15878" y="12975"/>
                </a:lnTo>
                <a:lnTo>
                  <a:pt x="15884" y="12976"/>
                </a:lnTo>
                <a:lnTo>
                  <a:pt x="15889" y="12977"/>
                </a:lnTo>
                <a:lnTo>
                  <a:pt x="15895" y="12976"/>
                </a:lnTo>
                <a:lnTo>
                  <a:pt x="15899" y="12976"/>
                </a:lnTo>
                <a:lnTo>
                  <a:pt x="15903" y="12974"/>
                </a:lnTo>
                <a:lnTo>
                  <a:pt x="15908" y="12971"/>
                </a:lnTo>
                <a:lnTo>
                  <a:pt x="15912" y="12968"/>
                </a:lnTo>
                <a:lnTo>
                  <a:pt x="15916" y="12962"/>
                </a:lnTo>
                <a:lnTo>
                  <a:pt x="15925" y="12949"/>
                </a:lnTo>
                <a:lnTo>
                  <a:pt x="15933" y="12932"/>
                </a:lnTo>
                <a:lnTo>
                  <a:pt x="16019" y="12762"/>
                </a:lnTo>
                <a:lnTo>
                  <a:pt x="16028" y="12744"/>
                </a:lnTo>
                <a:lnTo>
                  <a:pt x="16032" y="12729"/>
                </a:lnTo>
                <a:lnTo>
                  <a:pt x="16034" y="12722"/>
                </a:lnTo>
                <a:lnTo>
                  <a:pt x="16034" y="12717"/>
                </a:lnTo>
                <a:lnTo>
                  <a:pt x="16034" y="12711"/>
                </a:lnTo>
                <a:lnTo>
                  <a:pt x="16033" y="12707"/>
                </a:lnTo>
                <a:lnTo>
                  <a:pt x="16032" y="12703"/>
                </a:lnTo>
                <a:lnTo>
                  <a:pt x="16029" y="12700"/>
                </a:lnTo>
                <a:lnTo>
                  <a:pt x="16025" y="12695"/>
                </a:lnTo>
                <a:lnTo>
                  <a:pt x="16020" y="12691"/>
                </a:lnTo>
                <a:lnTo>
                  <a:pt x="16006" y="12682"/>
                </a:lnTo>
                <a:lnTo>
                  <a:pt x="15989" y="12673"/>
                </a:lnTo>
                <a:lnTo>
                  <a:pt x="15014" y="12185"/>
                </a:lnTo>
                <a:lnTo>
                  <a:pt x="16353" y="12026"/>
                </a:lnTo>
                <a:lnTo>
                  <a:pt x="16361" y="12025"/>
                </a:lnTo>
                <a:lnTo>
                  <a:pt x="16369" y="12022"/>
                </a:lnTo>
                <a:lnTo>
                  <a:pt x="16376" y="12019"/>
                </a:lnTo>
                <a:lnTo>
                  <a:pt x="16383" y="12015"/>
                </a:lnTo>
                <a:lnTo>
                  <a:pt x="16390" y="12008"/>
                </a:lnTo>
                <a:lnTo>
                  <a:pt x="16398" y="12000"/>
                </a:lnTo>
                <a:lnTo>
                  <a:pt x="16404" y="11990"/>
                </a:lnTo>
                <a:lnTo>
                  <a:pt x="16410" y="11978"/>
                </a:lnTo>
                <a:lnTo>
                  <a:pt x="16504" y="11792"/>
                </a:lnTo>
                <a:lnTo>
                  <a:pt x="16511" y="11773"/>
                </a:lnTo>
                <a:lnTo>
                  <a:pt x="16517" y="11760"/>
                </a:lnTo>
                <a:lnTo>
                  <a:pt x="16518" y="11753"/>
                </a:lnTo>
                <a:lnTo>
                  <a:pt x="16519" y="11748"/>
                </a:lnTo>
                <a:lnTo>
                  <a:pt x="16519" y="11743"/>
                </a:lnTo>
                <a:lnTo>
                  <a:pt x="16518" y="11739"/>
                </a:lnTo>
                <a:lnTo>
                  <a:pt x="16515" y="11735"/>
                </a:lnTo>
                <a:lnTo>
                  <a:pt x="16512" y="11732"/>
                </a:lnTo>
                <a:lnTo>
                  <a:pt x="16509" y="11727"/>
                </a:lnTo>
                <a:lnTo>
                  <a:pt x="16504" y="11723"/>
                </a:lnTo>
                <a:lnTo>
                  <a:pt x="16491" y="11715"/>
                </a:lnTo>
                <a:lnTo>
                  <a:pt x="16473" y="11705"/>
                </a:lnTo>
                <a:lnTo>
                  <a:pt x="15026" y="10982"/>
                </a:lnTo>
                <a:lnTo>
                  <a:pt x="15007" y="10974"/>
                </a:lnTo>
                <a:lnTo>
                  <a:pt x="14993" y="10968"/>
                </a:lnTo>
                <a:lnTo>
                  <a:pt x="14987" y="10967"/>
                </a:lnTo>
                <a:lnTo>
                  <a:pt x="14981" y="10966"/>
                </a:lnTo>
                <a:lnTo>
                  <a:pt x="14976" y="10966"/>
                </a:lnTo>
                <a:lnTo>
                  <a:pt x="14972" y="10967"/>
                </a:lnTo>
                <a:lnTo>
                  <a:pt x="14968" y="10968"/>
                </a:lnTo>
                <a:lnTo>
                  <a:pt x="14964" y="10972"/>
                </a:lnTo>
                <a:lnTo>
                  <a:pt x="14960" y="10975"/>
                </a:lnTo>
                <a:lnTo>
                  <a:pt x="14956" y="10980"/>
                </a:lnTo>
                <a:lnTo>
                  <a:pt x="14947" y="10992"/>
                </a:lnTo>
                <a:lnTo>
                  <a:pt x="14939" y="11009"/>
                </a:lnTo>
                <a:lnTo>
                  <a:pt x="14853" y="11180"/>
                </a:lnTo>
                <a:close/>
                <a:moveTo>
                  <a:pt x="15210" y="10198"/>
                </a:moveTo>
                <a:lnTo>
                  <a:pt x="15208" y="10218"/>
                </a:lnTo>
                <a:lnTo>
                  <a:pt x="15208" y="10233"/>
                </a:lnTo>
                <a:lnTo>
                  <a:pt x="15209" y="10240"/>
                </a:lnTo>
                <a:lnTo>
                  <a:pt x="15210" y="10245"/>
                </a:lnTo>
                <a:lnTo>
                  <a:pt x="15212" y="10250"/>
                </a:lnTo>
                <a:lnTo>
                  <a:pt x="15214" y="10254"/>
                </a:lnTo>
                <a:lnTo>
                  <a:pt x="15217" y="10257"/>
                </a:lnTo>
                <a:lnTo>
                  <a:pt x="15222" y="10260"/>
                </a:lnTo>
                <a:lnTo>
                  <a:pt x="15227" y="10262"/>
                </a:lnTo>
                <a:lnTo>
                  <a:pt x="15233" y="10264"/>
                </a:lnTo>
                <a:lnTo>
                  <a:pt x="15248" y="10269"/>
                </a:lnTo>
                <a:lnTo>
                  <a:pt x="15268" y="10272"/>
                </a:lnTo>
                <a:lnTo>
                  <a:pt x="15439" y="10291"/>
                </a:lnTo>
                <a:lnTo>
                  <a:pt x="15459" y="10292"/>
                </a:lnTo>
                <a:lnTo>
                  <a:pt x="15474" y="10292"/>
                </a:lnTo>
                <a:lnTo>
                  <a:pt x="15480" y="10292"/>
                </a:lnTo>
                <a:lnTo>
                  <a:pt x="15485" y="10290"/>
                </a:lnTo>
                <a:lnTo>
                  <a:pt x="15490" y="10289"/>
                </a:lnTo>
                <a:lnTo>
                  <a:pt x="15493" y="10287"/>
                </a:lnTo>
                <a:lnTo>
                  <a:pt x="15496" y="10284"/>
                </a:lnTo>
                <a:lnTo>
                  <a:pt x="15498" y="10279"/>
                </a:lnTo>
                <a:lnTo>
                  <a:pt x="15501" y="10274"/>
                </a:lnTo>
                <a:lnTo>
                  <a:pt x="15504" y="10267"/>
                </a:lnTo>
                <a:lnTo>
                  <a:pt x="15507" y="10252"/>
                </a:lnTo>
                <a:lnTo>
                  <a:pt x="15510" y="10232"/>
                </a:lnTo>
                <a:lnTo>
                  <a:pt x="15560" y="9792"/>
                </a:lnTo>
                <a:lnTo>
                  <a:pt x="16932" y="9949"/>
                </a:lnTo>
                <a:lnTo>
                  <a:pt x="16953" y="9950"/>
                </a:lnTo>
                <a:lnTo>
                  <a:pt x="16969" y="9950"/>
                </a:lnTo>
                <a:lnTo>
                  <a:pt x="16975" y="9950"/>
                </a:lnTo>
                <a:lnTo>
                  <a:pt x="16981" y="9949"/>
                </a:lnTo>
                <a:lnTo>
                  <a:pt x="16985" y="9947"/>
                </a:lnTo>
                <a:lnTo>
                  <a:pt x="16989" y="9945"/>
                </a:lnTo>
                <a:lnTo>
                  <a:pt x="16991" y="9942"/>
                </a:lnTo>
                <a:lnTo>
                  <a:pt x="16995" y="9938"/>
                </a:lnTo>
                <a:lnTo>
                  <a:pt x="16997" y="9933"/>
                </a:lnTo>
                <a:lnTo>
                  <a:pt x="16999" y="9928"/>
                </a:lnTo>
                <a:lnTo>
                  <a:pt x="17003" y="9913"/>
                </a:lnTo>
                <a:lnTo>
                  <a:pt x="17005" y="9893"/>
                </a:lnTo>
                <a:lnTo>
                  <a:pt x="17029" y="9687"/>
                </a:lnTo>
                <a:lnTo>
                  <a:pt x="17031" y="9666"/>
                </a:lnTo>
                <a:lnTo>
                  <a:pt x="17031" y="9651"/>
                </a:lnTo>
                <a:lnTo>
                  <a:pt x="17030" y="9645"/>
                </a:lnTo>
                <a:lnTo>
                  <a:pt x="17029" y="9639"/>
                </a:lnTo>
                <a:lnTo>
                  <a:pt x="17027" y="9634"/>
                </a:lnTo>
                <a:lnTo>
                  <a:pt x="17025" y="9631"/>
                </a:lnTo>
                <a:lnTo>
                  <a:pt x="17021" y="9628"/>
                </a:lnTo>
                <a:lnTo>
                  <a:pt x="17017" y="9624"/>
                </a:lnTo>
                <a:lnTo>
                  <a:pt x="17012" y="9622"/>
                </a:lnTo>
                <a:lnTo>
                  <a:pt x="17006" y="9620"/>
                </a:lnTo>
                <a:lnTo>
                  <a:pt x="16990" y="9616"/>
                </a:lnTo>
                <a:lnTo>
                  <a:pt x="16971" y="9614"/>
                </a:lnTo>
                <a:lnTo>
                  <a:pt x="15599" y="9456"/>
                </a:lnTo>
                <a:lnTo>
                  <a:pt x="15649" y="9018"/>
                </a:lnTo>
                <a:lnTo>
                  <a:pt x="15650" y="8997"/>
                </a:lnTo>
                <a:lnTo>
                  <a:pt x="15650" y="8981"/>
                </a:lnTo>
                <a:lnTo>
                  <a:pt x="15650" y="8975"/>
                </a:lnTo>
                <a:lnTo>
                  <a:pt x="15649" y="8969"/>
                </a:lnTo>
                <a:lnTo>
                  <a:pt x="15647" y="8965"/>
                </a:lnTo>
                <a:lnTo>
                  <a:pt x="15645" y="8961"/>
                </a:lnTo>
                <a:lnTo>
                  <a:pt x="15642" y="8958"/>
                </a:lnTo>
                <a:lnTo>
                  <a:pt x="15639" y="8956"/>
                </a:lnTo>
                <a:lnTo>
                  <a:pt x="15633" y="8953"/>
                </a:lnTo>
                <a:lnTo>
                  <a:pt x="15628" y="8951"/>
                </a:lnTo>
                <a:lnTo>
                  <a:pt x="15613" y="8947"/>
                </a:lnTo>
                <a:lnTo>
                  <a:pt x="15594" y="8945"/>
                </a:lnTo>
                <a:lnTo>
                  <a:pt x="15422" y="8924"/>
                </a:lnTo>
                <a:lnTo>
                  <a:pt x="15403" y="8923"/>
                </a:lnTo>
                <a:lnTo>
                  <a:pt x="15387" y="8923"/>
                </a:lnTo>
                <a:lnTo>
                  <a:pt x="15380" y="8924"/>
                </a:lnTo>
                <a:lnTo>
                  <a:pt x="15375" y="8926"/>
                </a:lnTo>
                <a:lnTo>
                  <a:pt x="15371" y="8928"/>
                </a:lnTo>
                <a:lnTo>
                  <a:pt x="15366" y="8930"/>
                </a:lnTo>
                <a:lnTo>
                  <a:pt x="15363" y="8933"/>
                </a:lnTo>
                <a:lnTo>
                  <a:pt x="15360" y="8937"/>
                </a:lnTo>
                <a:lnTo>
                  <a:pt x="15358" y="8942"/>
                </a:lnTo>
                <a:lnTo>
                  <a:pt x="15356" y="8948"/>
                </a:lnTo>
                <a:lnTo>
                  <a:pt x="15352" y="8963"/>
                </a:lnTo>
                <a:lnTo>
                  <a:pt x="15349" y="8982"/>
                </a:lnTo>
                <a:lnTo>
                  <a:pt x="15210" y="10198"/>
                </a:lnTo>
                <a:close/>
                <a:moveTo>
                  <a:pt x="6125" y="2219"/>
                </a:moveTo>
                <a:lnTo>
                  <a:pt x="6132" y="2237"/>
                </a:lnTo>
                <a:lnTo>
                  <a:pt x="6139" y="2252"/>
                </a:lnTo>
                <a:lnTo>
                  <a:pt x="6142" y="2257"/>
                </a:lnTo>
                <a:lnTo>
                  <a:pt x="6146" y="2262"/>
                </a:lnTo>
                <a:lnTo>
                  <a:pt x="6149" y="2265"/>
                </a:lnTo>
                <a:lnTo>
                  <a:pt x="6154" y="2268"/>
                </a:lnTo>
                <a:lnTo>
                  <a:pt x="6158" y="2269"/>
                </a:lnTo>
                <a:lnTo>
                  <a:pt x="6163" y="2270"/>
                </a:lnTo>
                <a:lnTo>
                  <a:pt x="6169" y="2271"/>
                </a:lnTo>
                <a:lnTo>
                  <a:pt x="6176" y="2270"/>
                </a:lnTo>
                <a:lnTo>
                  <a:pt x="6191" y="2267"/>
                </a:lnTo>
                <a:lnTo>
                  <a:pt x="6212" y="2262"/>
                </a:lnTo>
                <a:lnTo>
                  <a:pt x="6423" y="2190"/>
                </a:lnTo>
                <a:lnTo>
                  <a:pt x="6440" y="2183"/>
                </a:lnTo>
                <a:lnTo>
                  <a:pt x="6454" y="2176"/>
                </a:lnTo>
                <a:lnTo>
                  <a:pt x="6460" y="2173"/>
                </a:lnTo>
                <a:lnTo>
                  <a:pt x="6464" y="2168"/>
                </a:lnTo>
                <a:lnTo>
                  <a:pt x="6468" y="2164"/>
                </a:lnTo>
                <a:lnTo>
                  <a:pt x="6470" y="2160"/>
                </a:lnTo>
                <a:lnTo>
                  <a:pt x="6472" y="2156"/>
                </a:lnTo>
                <a:lnTo>
                  <a:pt x="6473" y="2150"/>
                </a:lnTo>
                <a:lnTo>
                  <a:pt x="6473" y="2144"/>
                </a:lnTo>
                <a:lnTo>
                  <a:pt x="6473" y="2137"/>
                </a:lnTo>
                <a:lnTo>
                  <a:pt x="6470" y="2122"/>
                </a:lnTo>
                <a:lnTo>
                  <a:pt x="6464" y="2104"/>
                </a:lnTo>
                <a:lnTo>
                  <a:pt x="5921" y="501"/>
                </a:lnTo>
                <a:lnTo>
                  <a:pt x="5915" y="482"/>
                </a:lnTo>
                <a:lnTo>
                  <a:pt x="5907" y="468"/>
                </a:lnTo>
                <a:lnTo>
                  <a:pt x="5904" y="463"/>
                </a:lnTo>
                <a:lnTo>
                  <a:pt x="5900" y="459"/>
                </a:lnTo>
                <a:lnTo>
                  <a:pt x="5895" y="456"/>
                </a:lnTo>
                <a:lnTo>
                  <a:pt x="5891" y="452"/>
                </a:lnTo>
                <a:lnTo>
                  <a:pt x="5887" y="451"/>
                </a:lnTo>
                <a:lnTo>
                  <a:pt x="5881" y="450"/>
                </a:lnTo>
                <a:lnTo>
                  <a:pt x="5876" y="449"/>
                </a:lnTo>
                <a:lnTo>
                  <a:pt x="5869" y="450"/>
                </a:lnTo>
                <a:lnTo>
                  <a:pt x="5854" y="452"/>
                </a:lnTo>
                <a:lnTo>
                  <a:pt x="5835" y="458"/>
                </a:lnTo>
                <a:lnTo>
                  <a:pt x="5624" y="530"/>
                </a:lnTo>
                <a:lnTo>
                  <a:pt x="5605" y="537"/>
                </a:lnTo>
                <a:lnTo>
                  <a:pt x="5590" y="545"/>
                </a:lnTo>
                <a:lnTo>
                  <a:pt x="5584" y="548"/>
                </a:lnTo>
                <a:lnTo>
                  <a:pt x="5580" y="551"/>
                </a:lnTo>
                <a:lnTo>
                  <a:pt x="5577" y="555"/>
                </a:lnTo>
                <a:lnTo>
                  <a:pt x="5575" y="560"/>
                </a:lnTo>
                <a:lnTo>
                  <a:pt x="5573" y="564"/>
                </a:lnTo>
                <a:lnTo>
                  <a:pt x="5572" y="569"/>
                </a:lnTo>
                <a:lnTo>
                  <a:pt x="5572" y="575"/>
                </a:lnTo>
                <a:lnTo>
                  <a:pt x="5573" y="581"/>
                </a:lnTo>
                <a:lnTo>
                  <a:pt x="5576" y="597"/>
                </a:lnTo>
                <a:lnTo>
                  <a:pt x="5581" y="615"/>
                </a:lnTo>
                <a:lnTo>
                  <a:pt x="6125" y="2219"/>
                </a:lnTo>
                <a:close/>
                <a:moveTo>
                  <a:pt x="8043" y="0"/>
                </a:moveTo>
                <a:lnTo>
                  <a:pt x="8022" y="0"/>
                </a:lnTo>
                <a:lnTo>
                  <a:pt x="8006" y="2"/>
                </a:lnTo>
                <a:lnTo>
                  <a:pt x="7998" y="3"/>
                </a:lnTo>
                <a:lnTo>
                  <a:pt x="7993" y="5"/>
                </a:lnTo>
                <a:lnTo>
                  <a:pt x="7988" y="8"/>
                </a:lnTo>
                <a:lnTo>
                  <a:pt x="7984" y="11"/>
                </a:lnTo>
                <a:lnTo>
                  <a:pt x="7981" y="15"/>
                </a:lnTo>
                <a:lnTo>
                  <a:pt x="7978" y="19"/>
                </a:lnTo>
                <a:lnTo>
                  <a:pt x="7976" y="25"/>
                </a:lnTo>
                <a:lnTo>
                  <a:pt x="7974" y="31"/>
                </a:lnTo>
                <a:lnTo>
                  <a:pt x="7972" y="48"/>
                </a:lnTo>
                <a:lnTo>
                  <a:pt x="7970" y="69"/>
                </a:lnTo>
                <a:lnTo>
                  <a:pt x="7965" y="249"/>
                </a:lnTo>
                <a:lnTo>
                  <a:pt x="7965" y="269"/>
                </a:lnTo>
                <a:lnTo>
                  <a:pt x="7967" y="285"/>
                </a:lnTo>
                <a:lnTo>
                  <a:pt x="7968" y="292"/>
                </a:lnTo>
                <a:lnTo>
                  <a:pt x="7970" y="298"/>
                </a:lnTo>
                <a:lnTo>
                  <a:pt x="7973" y="302"/>
                </a:lnTo>
                <a:lnTo>
                  <a:pt x="7976" y="305"/>
                </a:lnTo>
                <a:lnTo>
                  <a:pt x="7979" y="309"/>
                </a:lnTo>
                <a:lnTo>
                  <a:pt x="7984" y="311"/>
                </a:lnTo>
                <a:lnTo>
                  <a:pt x="7990" y="313"/>
                </a:lnTo>
                <a:lnTo>
                  <a:pt x="7996" y="315"/>
                </a:lnTo>
                <a:lnTo>
                  <a:pt x="8013" y="317"/>
                </a:lnTo>
                <a:lnTo>
                  <a:pt x="8034" y="318"/>
                </a:lnTo>
                <a:lnTo>
                  <a:pt x="8859" y="341"/>
                </a:lnTo>
                <a:lnTo>
                  <a:pt x="7946" y="1512"/>
                </a:lnTo>
                <a:lnTo>
                  <a:pt x="7938" y="1523"/>
                </a:lnTo>
                <a:lnTo>
                  <a:pt x="7933" y="1534"/>
                </a:lnTo>
                <a:lnTo>
                  <a:pt x="7928" y="1545"/>
                </a:lnTo>
                <a:lnTo>
                  <a:pt x="7923" y="1554"/>
                </a:lnTo>
                <a:lnTo>
                  <a:pt x="7920" y="1565"/>
                </a:lnTo>
                <a:lnTo>
                  <a:pt x="7918" y="1577"/>
                </a:lnTo>
                <a:lnTo>
                  <a:pt x="7916" y="1587"/>
                </a:lnTo>
                <a:lnTo>
                  <a:pt x="7916" y="1599"/>
                </a:lnTo>
                <a:lnTo>
                  <a:pt x="7911" y="1756"/>
                </a:lnTo>
                <a:lnTo>
                  <a:pt x="7911" y="1776"/>
                </a:lnTo>
                <a:lnTo>
                  <a:pt x="7913" y="1793"/>
                </a:lnTo>
                <a:lnTo>
                  <a:pt x="7915" y="1800"/>
                </a:lnTo>
                <a:lnTo>
                  <a:pt x="7917" y="1805"/>
                </a:lnTo>
                <a:lnTo>
                  <a:pt x="7919" y="1810"/>
                </a:lnTo>
                <a:lnTo>
                  <a:pt x="7922" y="1814"/>
                </a:lnTo>
                <a:lnTo>
                  <a:pt x="7925" y="1817"/>
                </a:lnTo>
                <a:lnTo>
                  <a:pt x="7930" y="1820"/>
                </a:lnTo>
                <a:lnTo>
                  <a:pt x="7936" y="1822"/>
                </a:lnTo>
                <a:lnTo>
                  <a:pt x="7943" y="1824"/>
                </a:lnTo>
                <a:lnTo>
                  <a:pt x="7959" y="1826"/>
                </a:lnTo>
                <a:lnTo>
                  <a:pt x="7980" y="1829"/>
                </a:lnTo>
                <a:lnTo>
                  <a:pt x="9202" y="1861"/>
                </a:lnTo>
                <a:lnTo>
                  <a:pt x="9222" y="1861"/>
                </a:lnTo>
                <a:lnTo>
                  <a:pt x="9240" y="1860"/>
                </a:lnTo>
                <a:lnTo>
                  <a:pt x="9246" y="1858"/>
                </a:lnTo>
                <a:lnTo>
                  <a:pt x="9252" y="1856"/>
                </a:lnTo>
                <a:lnTo>
                  <a:pt x="9257" y="1853"/>
                </a:lnTo>
                <a:lnTo>
                  <a:pt x="9261" y="1851"/>
                </a:lnTo>
                <a:lnTo>
                  <a:pt x="9264" y="1847"/>
                </a:lnTo>
                <a:lnTo>
                  <a:pt x="9266" y="1843"/>
                </a:lnTo>
                <a:lnTo>
                  <a:pt x="9268" y="1836"/>
                </a:lnTo>
                <a:lnTo>
                  <a:pt x="9271" y="1830"/>
                </a:lnTo>
                <a:lnTo>
                  <a:pt x="9274" y="1814"/>
                </a:lnTo>
                <a:lnTo>
                  <a:pt x="9275" y="1793"/>
                </a:lnTo>
                <a:lnTo>
                  <a:pt x="9279" y="1613"/>
                </a:lnTo>
                <a:lnTo>
                  <a:pt x="9279" y="1594"/>
                </a:lnTo>
                <a:lnTo>
                  <a:pt x="9277" y="1578"/>
                </a:lnTo>
                <a:lnTo>
                  <a:pt x="9275" y="1571"/>
                </a:lnTo>
                <a:lnTo>
                  <a:pt x="9273" y="1565"/>
                </a:lnTo>
                <a:lnTo>
                  <a:pt x="9270" y="1561"/>
                </a:lnTo>
                <a:lnTo>
                  <a:pt x="9266" y="1556"/>
                </a:lnTo>
                <a:lnTo>
                  <a:pt x="9263" y="1552"/>
                </a:lnTo>
                <a:lnTo>
                  <a:pt x="9258" y="1549"/>
                </a:lnTo>
                <a:lnTo>
                  <a:pt x="9252" y="1547"/>
                </a:lnTo>
                <a:lnTo>
                  <a:pt x="9246" y="1545"/>
                </a:lnTo>
                <a:lnTo>
                  <a:pt x="9230" y="1541"/>
                </a:lnTo>
                <a:lnTo>
                  <a:pt x="9211" y="1540"/>
                </a:lnTo>
                <a:lnTo>
                  <a:pt x="8358" y="1517"/>
                </a:lnTo>
                <a:lnTo>
                  <a:pt x="9270" y="347"/>
                </a:lnTo>
                <a:lnTo>
                  <a:pt x="9277" y="337"/>
                </a:lnTo>
                <a:lnTo>
                  <a:pt x="9283" y="326"/>
                </a:lnTo>
                <a:lnTo>
                  <a:pt x="9289" y="315"/>
                </a:lnTo>
                <a:lnTo>
                  <a:pt x="9294" y="304"/>
                </a:lnTo>
                <a:lnTo>
                  <a:pt x="9297" y="294"/>
                </a:lnTo>
                <a:lnTo>
                  <a:pt x="9301" y="283"/>
                </a:lnTo>
                <a:lnTo>
                  <a:pt x="9302" y="272"/>
                </a:lnTo>
                <a:lnTo>
                  <a:pt x="9303" y="262"/>
                </a:lnTo>
                <a:lnTo>
                  <a:pt x="9307" y="105"/>
                </a:lnTo>
                <a:lnTo>
                  <a:pt x="9307" y="85"/>
                </a:lnTo>
                <a:lnTo>
                  <a:pt x="9305" y="68"/>
                </a:lnTo>
                <a:lnTo>
                  <a:pt x="9304" y="61"/>
                </a:lnTo>
                <a:lnTo>
                  <a:pt x="9302" y="56"/>
                </a:lnTo>
                <a:lnTo>
                  <a:pt x="9300" y="50"/>
                </a:lnTo>
                <a:lnTo>
                  <a:pt x="9296" y="46"/>
                </a:lnTo>
                <a:lnTo>
                  <a:pt x="9293" y="43"/>
                </a:lnTo>
                <a:lnTo>
                  <a:pt x="9288" y="41"/>
                </a:lnTo>
                <a:lnTo>
                  <a:pt x="9282" y="39"/>
                </a:lnTo>
                <a:lnTo>
                  <a:pt x="9276" y="36"/>
                </a:lnTo>
                <a:lnTo>
                  <a:pt x="9259" y="34"/>
                </a:lnTo>
                <a:lnTo>
                  <a:pt x="9238" y="32"/>
                </a:lnTo>
                <a:lnTo>
                  <a:pt x="8043" y="0"/>
                </a:lnTo>
                <a:close/>
                <a:moveTo>
                  <a:pt x="12290" y="937"/>
                </a:moveTo>
                <a:lnTo>
                  <a:pt x="12291" y="919"/>
                </a:lnTo>
                <a:lnTo>
                  <a:pt x="12290" y="904"/>
                </a:lnTo>
                <a:lnTo>
                  <a:pt x="12289" y="897"/>
                </a:lnTo>
                <a:lnTo>
                  <a:pt x="12287" y="891"/>
                </a:lnTo>
                <a:lnTo>
                  <a:pt x="12285" y="885"/>
                </a:lnTo>
                <a:lnTo>
                  <a:pt x="12282" y="881"/>
                </a:lnTo>
                <a:lnTo>
                  <a:pt x="12278" y="876"/>
                </a:lnTo>
                <a:lnTo>
                  <a:pt x="12273" y="871"/>
                </a:lnTo>
                <a:lnTo>
                  <a:pt x="12268" y="866"/>
                </a:lnTo>
                <a:lnTo>
                  <a:pt x="12261" y="862"/>
                </a:lnTo>
                <a:lnTo>
                  <a:pt x="12246" y="852"/>
                </a:lnTo>
                <a:lnTo>
                  <a:pt x="12227" y="842"/>
                </a:lnTo>
                <a:lnTo>
                  <a:pt x="12038" y="758"/>
                </a:lnTo>
                <a:lnTo>
                  <a:pt x="12018" y="749"/>
                </a:lnTo>
                <a:lnTo>
                  <a:pt x="12001" y="744"/>
                </a:lnTo>
                <a:lnTo>
                  <a:pt x="11993" y="742"/>
                </a:lnTo>
                <a:lnTo>
                  <a:pt x="11986" y="741"/>
                </a:lnTo>
                <a:lnTo>
                  <a:pt x="11979" y="741"/>
                </a:lnTo>
                <a:lnTo>
                  <a:pt x="11973" y="742"/>
                </a:lnTo>
                <a:lnTo>
                  <a:pt x="11967" y="743"/>
                </a:lnTo>
                <a:lnTo>
                  <a:pt x="11962" y="745"/>
                </a:lnTo>
                <a:lnTo>
                  <a:pt x="11956" y="748"/>
                </a:lnTo>
                <a:lnTo>
                  <a:pt x="11950" y="751"/>
                </a:lnTo>
                <a:lnTo>
                  <a:pt x="11937" y="762"/>
                </a:lnTo>
                <a:lnTo>
                  <a:pt x="11924" y="776"/>
                </a:lnTo>
                <a:lnTo>
                  <a:pt x="10633" y="2070"/>
                </a:lnTo>
                <a:lnTo>
                  <a:pt x="10621" y="2083"/>
                </a:lnTo>
                <a:lnTo>
                  <a:pt x="10614" y="2092"/>
                </a:lnTo>
                <a:lnTo>
                  <a:pt x="10610" y="2098"/>
                </a:lnTo>
                <a:lnTo>
                  <a:pt x="10609" y="2101"/>
                </a:lnTo>
                <a:lnTo>
                  <a:pt x="10608" y="2105"/>
                </a:lnTo>
                <a:lnTo>
                  <a:pt x="10608" y="2108"/>
                </a:lnTo>
                <a:lnTo>
                  <a:pt x="10609" y="2111"/>
                </a:lnTo>
                <a:lnTo>
                  <a:pt x="10612" y="2114"/>
                </a:lnTo>
                <a:lnTo>
                  <a:pt x="10614" y="2117"/>
                </a:lnTo>
                <a:lnTo>
                  <a:pt x="10618" y="2120"/>
                </a:lnTo>
                <a:lnTo>
                  <a:pt x="10629" y="2127"/>
                </a:lnTo>
                <a:lnTo>
                  <a:pt x="10643" y="2134"/>
                </a:lnTo>
                <a:lnTo>
                  <a:pt x="10811" y="2210"/>
                </a:lnTo>
                <a:lnTo>
                  <a:pt x="10831" y="2219"/>
                </a:lnTo>
                <a:lnTo>
                  <a:pt x="10848" y="2226"/>
                </a:lnTo>
                <a:lnTo>
                  <a:pt x="10865" y="2232"/>
                </a:lnTo>
                <a:lnTo>
                  <a:pt x="10880" y="2237"/>
                </a:lnTo>
                <a:lnTo>
                  <a:pt x="10892" y="2240"/>
                </a:lnTo>
                <a:lnTo>
                  <a:pt x="10905" y="2243"/>
                </a:lnTo>
                <a:lnTo>
                  <a:pt x="10916" y="2245"/>
                </a:lnTo>
                <a:lnTo>
                  <a:pt x="10926" y="2245"/>
                </a:lnTo>
                <a:lnTo>
                  <a:pt x="10933" y="2243"/>
                </a:lnTo>
                <a:lnTo>
                  <a:pt x="10941" y="2241"/>
                </a:lnTo>
                <a:lnTo>
                  <a:pt x="10948" y="2238"/>
                </a:lnTo>
                <a:lnTo>
                  <a:pt x="10956" y="2235"/>
                </a:lnTo>
                <a:lnTo>
                  <a:pt x="10963" y="2230"/>
                </a:lnTo>
                <a:lnTo>
                  <a:pt x="10971" y="2224"/>
                </a:lnTo>
                <a:lnTo>
                  <a:pt x="10978" y="2217"/>
                </a:lnTo>
                <a:lnTo>
                  <a:pt x="10987" y="2209"/>
                </a:lnTo>
                <a:lnTo>
                  <a:pt x="11188" y="1994"/>
                </a:lnTo>
                <a:lnTo>
                  <a:pt x="11844" y="2291"/>
                </a:lnTo>
                <a:lnTo>
                  <a:pt x="11841" y="2325"/>
                </a:lnTo>
                <a:lnTo>
                  <a:pt x="11836" y="2362"/>
                </a:lnTo>
                <a:lnTo>
                  <a:pt x="11830" y="2401"/>
                </a:lnTo>
                <a:lnTo>
                  <a:pt x="11826" y="2440"/>
                </a:lnTo>
                <a:lnTo>
                  <a:pt x="11821" y="2479"/>
                </a:lnTo>
                <a:lnTo>
                  <a:pt x="11817" y="2517"/>
                </a:lnTo>
                <a:lnTo>
                  <a:pt x="11814" y="2552"/>
                </a:lnTo>
                <a:lnTo>
                  <a:pt x="11813" y="2584"/>
                </a:lnTo>
                <a:lnTo>
                  <a:pt x="11812" y="2595"/>
                </a:lnTo>
                <a:lnTo>
                  <a:pt x="11812" y="2605"/>
                </a:lnTo>
                <a:lnTo>
                  <a:pt x="11812" y="2614"/>
                </a:lnTo>
                <a:lnTo>
                  <a:pt x="11813" y="2623"/>
                </a:lnTo>
                <a:lnTo>
                  <a:pt x="11815" y="2630"/>
                </a:lnTo>
                <a:lnTo>
                  <a:pt x="11817" y="2638"/>
                </a:lnTo>
                <a:lnTo>
                  <a:pt x="11822" y="2644"/>
                </a:lnTo>
                <a:lnTo>
                  <a:pt x="11826" y="2651"/>
                </a:lnTo>
                <a:lnTo>
                  <a:pt x="11833" y="2659"/>
                </a:lnTo>
                <a:lnTo>
                  <a:pt x="11842" y="2667"/>
                </a:lnTo>
                <a:lnTo>
                  <a:pt x="11852" y="2674"/>
                </a:lnTo>
                <a:lnTo>
                  <a:pt x="11865" y="2682"/>
                </a:lnTo>
                <a:lnTo>
                  <a:pt x="11879" y="2690"/>
                </a:lnTo>
                <a:lnTo>
                  <a:pt x="11894" y="2699"/>
                </a:lnTo>
                <a:lnTo>
                  <a:pt x="11911" y="2708"/>
                </a:lnTo>
                <a:lnTo>
                  <a:pt x="11930" y="2716"/>
                </a:lnTo>
                <a:lnTo>
                  <a:pt x="12114" y="2800"/>
                </a:lnTo>
                <a:lnTo>
                  <a:pt x="12129" y="2805"/>
                </a:lnTo>
                <a:lnTo>
                  <a:pt x="12141" y="2808"/>
                </a:lnTo>
                <a:lnTo>
                  <a:pt x="12145" y="2809"/>
                </a:lnTo>
                <a:lnTo>
                  <a:pt x="12150" y="2809"/>
                </a:lnTo>
                <a:lnTo>
                  <a:pt x="12153" y="2809"/>
                </a:lnTo>
                <a:lnTo>
                  <a:pt x="12156" y="2808"/>
                </a:lnTo>
                <a:lnTo>
                  <a:pt x="12158" y="2806"/>
                </a:lnTo>
                <a:lnTo>
                  <a:pt x="12160" y="2803"/>
                </a:lnTo>
                <a:lnTo>
                  <a:pt x="12163" y="2799"/>
                </a:lnTo>
                <a:lnTo>
                  <a:pt x="12165" y="2794"/>
                </a:lnTo>
                <a:lnTo>
                  <a:pt x="12167" y="2782"/>
                </a:lnTo>
                <a:lnTo>
                  <a:pt x="12169" y="2764"/>
                </a:lnTo>
                <a:lnTo>
                  <a:pt x="12290" y="937"/>
                </a:lnTo>
                <a:close/>
                <a:moveTo>
                  <a:pt x="11829" y="1982"/>
                </a:moveTo>
                <a:lnTo>
                  <a:pt x="11382" y="1779"/>
                </a:lnTo>
                <a:lnTo>
                  <a:pt x="11964" y="1165"/>
                </a:lnTo>
                <a:lnTo>
                  <a:pt x="11880" y="2004"/>
                </a:lnTo>
                <a:lnTo>
                  <a:pt x="11829" y="1982"/>
                </a:lnTo>
                <a:close/>
                <a:moveTo>
                  <a:pt x="13230" y="3647"/>
                </a:moveTo>
                <a:lnTo>
                  <a:pt x="13216" y="3662"/>
                </a:lnTo>
                <a:lnTo>
                  <a:pt x="13208" y="3674"/>
                </a:lnTo>
                <a:lnTo>
                  <a:pt x="13204" y="3680"/>
                </a:lnTo>
                <a:lnTo>
                  <a:pt x="13201" y="3685"/>
                </a:lnTo>
                <a:lnTo>
                  <a:pt x="13200" y="3690"/>
                </a:lnTo>
                <a:lnTo>
                  <a:pt x="13199" y="3695"/>
                </a:lnTo>
                <a:lnTo>
                  <a:pt x="13200" y="3700"/>
                </a:lnTo>
                <a:lnTo>
                  <a:pt x="13201" y="3704"/>
                </a:lnTo>
                <a:lnTo>
                  <a:pt x="13204" y="3710"/>
                </a:lnTo>
                <a:lnTo>
                  <a:pt x="13208" y="3716"/>
                </a:lnTo>
                <a:lnTo>
                  <a:pt x="13217" y="3728"/>
                </a:lnTo>
                <a:lnTo>
                  <a:pt x="13232" y="3743"/>
                </a:lnTo>
                <a:lnTo>
                  <a:pt x="13393" y="3897"/>
                </a:lnTo>
                <a:lnTo>
                  <a:pt x="13408" y="3910"/>
                </a:lnTo>
                <a:lnTo>
                  <a:pt x="13421" y="3919"/>
                </a:lnTo>
                <a:lnTo>
                  <a:pt x="13426" y="3922"/>
                </a:lnTo>
                <a:lnTo>
                  <a:pt x="13432" y="3924"/>
                </a:lnTo>
                <a:lnTo>
                  <a:pt x="13437" y="3925"/>
                </a:lnTo>
                <a:lnTo>
                  <a:pt x="13442" y="3925"/>
                </a:lnTo>
                <a:lnTo>
                  <a:pt x="13447" y="3925"/>
                </a:lnTo>
                <a:lnTo>
                  <a:pt x="13452" y="3924"/>
                </a:lnTo>
                <a:lnTo>
                  <a:pt x="13457" y="3921"/>
                </a:lnTo>
                <a:lnTo>
                  <a:pt x="13463" y="3918"/>
                </a:lnTo>
                <a:lnTo>
                  <a:pt x="13476" y="3908"/>
                </a:lnTo>
                <a:lnTo>
                  <a:pt x="13490" y="3895"/>
                </a:lnTo>
                <a:lnTo>
                  <a:pt x="14659" y="2671"/>
                </a:lnTo>
                <a:lnTo>
                  <a:pt x="14672" y="2656"/>
                </a:lnTo>
                <a:lnTo>
                  <a:pt x="14680" y="2643"/>
                </a:lnTo>
                <a:lnTo>
                  <a:pt x="14684" y="2638"/>
                </a:lnTo>
                <a:lnTo>
                  <a:pt x="14686" y="2633"/>
                </a:lnTo>
                <a:lnTo>
                  <a:pt x="14687" y="2627"/>
                </a:lnTo>
                <a:lnTo>
                  <a:pt x="14688" y="2622"/>
                </a:lnTo>
                <a:lnTo>
                  <a:pt x="14687" y="2618"/>
                </a:lnTo>
                <a:lnTo>
                  <a:pt x="14686" y="2612"/>
                </a:lnTo>
                <a:lnTo>
                  <a:pt x="14683" y="2607"/>
                </a:lnTo>
                <a:lnTo>
                  <a:pt x="14679" y="2600"/>
                </a:lnTo>
                <a:lnTo>
                  <a:pt x="14670" y="2589"/>
                </a:lnTo>
                <a:lnTo>
                  <a:pt x="14657" y="2575"/>
                </a:lnTo>
                <a:lnTo>
                  <a:pt x="14495" y="2420"/>
                </a:lnTo>
                <a:lnTo>
                  <a:pt x="14480" y="2407"/>
                </a:lnTo>
                <a:lnTo>
                  <a:pt x="14467" y="2398"/>
                </a:lnTo>
                <a:lnTo>
                  <a:pt x="14461" y="2395"/>
                </a:lnTo>
                <a:lnTo>
                  <a:pt x="14455" y="2392"/>
                </a:lnTo>
                <a:lnTo>
                  <a:pt x="14450" y="2390"/>
                </a:lnTo>
                <a:lnTo>
                  <a:pt x="14446" y="2390"/>
                </a:lnTo>
                <a:lnTo>
                  <a:pt x="14441" y="2391"/>
                </a:lnTo>
                <a:lnTo>
                  <a:pt x="14436" y="2392"/>
                </a:lnTo>
                <a:lnTo>
                  <a:pt x="14431" y="2396"/>
                </a:lnTo>
                <a:lnTo>
                  <a:pt x="14425" y="2399"/>
                </a:lnTo>
                <a:lnTo>
                  <a:pt x="14413" y="2409"/>
                </a:lnTo>
                <a:lnTo>
                  <a:pt x="14400" y="2422"/>
                </a:lnTo>
                <a:lnTo>
                  <a:pt x="13230" y="3647"/>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 name="组合 1"/>
          <p:cNvGrpSpPr/>
          <p:nvPr/>
        </p:nvGrpSpPr>
        <p:grpSpPr>
          <a:xfrm>
            <a:off x="1689299" y="-236562"/>
            <a:ext cx="5771306" cy="5585692"/>
            <a:chOff x="1689299" y="-236562"/>
            <a:chExt cx="5771306" cy="5585692"/>
          </a:xfrm>
        </p:grpSpPr>
        <p:sp>
          <p:nvSpPr>
            <p:cNvPr id="8" name="椭圆 7"/>
            <p:cNvSpPr/>
            <p:nvPr/>
          </p:nvSpPr>
          <p:spPr>
            <a:xfrm>
              <a:off x="1779154" y="-236562"/>
              <a:ext cx="5585692" cy="558569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1689299" y="2163862"/>
              <a:ext cx="192782" cy="796727"/>
              <a:chOff x="1689299" y="2163862"/>
              <a:chExt cx="192782" cy="796727"/>
            </a:xfrm>
          </p:grpSpPr>
          <p:sp>
            <p:nvSpPr>
              <p:cNvPr id="16" name="椭圆 15"/>
              <p:cNvSpPr/>
              <p:nvPr/>
            </p:nvSpPr>
            <p:spPr>
              <a:xfrm>
                <a:off x="1689299" y="2464941"/>
                <a:ext cx="192782" cy="1927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748831" y="2163862"/>
                <a:ext cx="103783" cy="103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748831" y="2856806"/>
                <a:ext cx="103783" cy="103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H="1">
              <a:off x="7267823" y="2163862"/>
              <a:ext cx="192782" cy="796727"/>
              <a:chOff x="1689299" y="2163862"/>
              <a:chExt cx="192782" cy="796727"/>
            </a:xfrm>
          </p:grpSpPr>
          <p:sp>
            <p:nvSpPr>
              <p:cNvPr id="21" name="椭圆 20"/>
              <p:cNvSpPr/>
              <p:nvPr/>
            </p:nvSpPr>
            <p:spPr>
              <a:xfrm>
                <a:off x="1689299" y="2464941"/>
                <a:ext cx="192782" cy="1927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748831" y="2163862"/>
                <a:ext cx="103783" cy="103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1748831" y="2856806"/>
                <a:ext cx="103783" cy="103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2656"/>
    </mc:Choice>
    <mc:Fallback xmlns="">
      <p:transition spd="slow" advTm="1265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21" presetClass="entr" presetSubtype="2"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heel(2)">
                                      <p:cBhvr>
                                        <p:cTn id="13" dur="2000"/>
                                        <p:tgtEl>
                                          <p:spTgt spid="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直接连接符 67"/>
          <p:cNvCxnSpPr/>
          <p:nvPr/>
        </p:nvCxnSpPr>
        <p:spPr>
          <a:xfrm>
            <a:off x="0" y="2596133"/>
            <a:ext cx="9144000"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2718450" y="-1779662"/>
            <a:ext cx="3559323" cy="3629993"/>
            <a:chOff x="2718450" y="-1779662"/>
            <a:chExt cx="3559323" cy="3629993"/>
          </a:xfrm>
        </p:grpSpPr>
        <p:sp>
          <p:nvSpPr>
            <p:cNvPr id="4" name="弦形 3"/>
            <p:cNvSpPr/>
            <p:nvPr/>
          </p:nvSpPr>
          <p:spPr>
            <a:xfrm>
              <a:off x="2869192" y="-1628920"/>
              <a:ext cx="3257838" cy="3257839"/>
            </a:xfrm>
            <a:prstGeom prst="chord">
              <a:avLst>
                <a:gd name="adj1" fmla="val 2481"/>
                <a:gd name="adj2" fmla="val 1081241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弦形 4"/>
            <p:cNvSpPr/>
            <p:nvPr/>
          </p:nvSpPr>
          <p:spPr>
            <a:xfrm>
              <a:off x="2718450" y="-1779662"/>
              <a:ext cx="3559323" cy="3559324"/>
            </a:xfrm>
            <a:prstGeom prst="chord">
              <a:avLst>
                <a:gd name="adj1" fmla="val 21487366"/>
                <a:gd name="adj2" fmla="val 10923987"/>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357389" y="378743"/>
              <a:ext cx="2160240" cy="1471588"/>
              <a:chOff x="3357389" y="378743"/>
              <a:chExt cx="2160240" cy="1471588"/>
            </a:xfrm>
          </p:grpSpPr>
          <p:grpSp>
            <p:nvGrpSpPr>
              <p:cNvPr id="14" name="组合 13"/>
              <p:cNvGrpSpPr/>
              <p:nvPr/>
            </p:nvGrpSpPr>
            <p:grpSpPr>
              <a:xfrm rot="5400000" flipH="1">
                <a:off x="4387974" y="1535063"/>
                <a:ext cx="122845" cy="507692"/>
                <a:chOff x="1689299" y="2163862"/>
                <a:chExt cx="192782" cy="796727"/>
              </a:xfrm>
              <a:solidFill>
                <a:schemeClr val="accent1"/>
              </a:solidFill>
            </p:grpSpPr>
            <p:sp>
              <p:nvSpPr>
                <p:cNvPr id="15" name="椭圆 14"/>
                <p:cNvSpPr/>
                <p:nvPr/>
              </p:nvSpPr>
              <p:spPr>
                <a:xfrm>
                  <a:off x="1689299" y="2464941"/>
                  <a:ext cx="192782" cy="1927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748831" y="2163862"/>
                  <a:ext cx="103783" cy="10378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748831" y="2856806"/>
                  <a:ext cx="103783" cy="10378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itle 1"/>
              <p:cNvSpPr txBox="1"/>
              <p:nvPr/>
            </p:nvSpPr>
            <p:spPr>
              <a:xfrm>
                <a:off x="3357389" y="378743"/>
                <a:ext cx="2160240" cy="623248"/>
              </a:xfrm>
              <a:prstGeom prst="rect">
                <a:avLst/>
              </a:prstGeom>
            </p:spPr>
            <p:txBody>
              <a:bodyPr vert="horz" wrap="square" lIns="68580" tIns="34290" rIns="68580" bIns="3429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spc="-113">
                    <a:solidFill>
                      <a:schemeClr val="bg1"/>
                    </a:solidFill>
                    <a:latin typeface="微软雅黑" panose="020B0503020204020204" pitchFamily="34" charset="-122"/>
                    <a:ea typeface="微软雅黑" panose="020B0503020204020204" pitchFamily="34" charset="-122"/>
                    <a:cs typeface="Open Sans" panose="020B0606030504020204" pitchFamily="34" charset="0"/>
                  </a:rPr>
                  <a:t>contacts</a:t>
                </a:r>
                <a:endParaRPr lang="en-US" sz="4000" spc="-113" dirty="0">
                  <a:solidFill>
                    <a:schemeClr val="bg1"/>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grpSp>
        <p:nvGrpSpPr>
          <p:cNvPr id="79" name="组合 78"/>
          <p:cNvGrpSpPr/>
          <p:nvPr/>
        </p:nvGrpSpPr>
        <p:grpSpPr>
          <a:xfrm>
            <a:off x="2321750" y="2078657"/>
            <a:ext cx="1090865" cy="1040536"/>
            <a:chOff x="2399549" y="2078657"/>
            <a:chExt cx="1090865" cy="1040536"/>
          </a:xfrm>
        </p:grpSpPr>
        <p:sp>
          <p:nvSpPr>
            <p:cNvPr id="37" name="椭圆 36"/>
            <p:cNvSpPr/>
            <p:nvPr/>
          </p:nvSpPr>
          <p:spPr>
            <a:xfrm>
              <a:off x="2498759" y="2152402"/>
              <a:ext cx="893046" cy="8930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1</a:t>
              </a:r>
              <a:endParaRPr lang="zh-CN" altLang="en-US" sz="3600" dirty="0"/>
            </a:p>
          </p:txBody>
        </p:sp>
        <p:sp>
          <p:nvSpPr>
            <p:cNvPr id="38" name="椭圆 37"/>
            <p:cNvSpPr/>
            <p:nvPr/>
          </p:nvSpPr>
          <p:spPr>
            <a:xfrm>
              <a:off x="2425015" y="2078657"/>
              <a:ext cx="1040536" cy="1040536"/>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组合 38"/>
            <p:cNvGrpSpPr/>
            <p:nvPr/>
          </p:nvGrpSpPr>
          <p:grpSpPr>
            <a:xfrm>
              <a:off x="2399549" y="2481885"/>
              <a:ext cx="54277" cy="224309"/>
              <a:chOff x="1689299" y="2163862"/>
              <a:chExt cx="192782" cy="796727"/>
            </a:xfrm>
            <a:solidFill>
              <a:schemeClr val="accent1"/>
            </a:solidFill>
          </p:grpSpPr>
          <p:sp>
            <p:nvSpPr>
              <p:cNvPr id="40" name="椭圆 39"/>
              <p:cNvSpPr/>
              <p:nvPr/>
            </p:nvSpPr>
            <p:spPr>
              <a:xfrm>
                <a:off x="1689299" y="2464941"/>
                <a:ext cx="192782" cy="1927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748831" y="2163862"/>
                <a:ext cx="103783" cy="10378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748831" y="2856806"/>
                <a:ext cx="103783" cy="10378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flipH="1">
              <a:off x="3436137" y="2481885"/>
              <a:ext cx="54277" cy="224309"/>
              <a:chOff x="1689299" y="2163862"/>
              <a:chExt cx="192782" cy="796727"/>
            </a:xfrm>
            <a:solidFill>
              <a:schemeClr val="accent1"/>
            </a:solidFill>
          </p:grpSpPr>
          <p:sp>
            <p:nvSpPr>
              <p:cNvPr id="44" name="椭圆 43"/>
              <p:cNvSpPr/>
              <p:nvPr/>
            </p:nvSpPr>
            <p:spPr>
              <a:xfrm>
                <a:off x="1689299" y="2464941"/>
                <a:ext cx="192782" cy="1927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748831" y="2163862"/>
                <a:ext cx="103783" cy="10378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748831" y="2856806"/>
                <a:ext cx="103783" cy="10378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80" name="组合 79"/>
          <p:cNvGrpSpPr/>
          <p:nvPr/>
        </p:nvGrpSpPr>
        <p:grpSpPr>
          <a:xfrm>
            <a:off x="4031940" y="2078657"/>
            <a:ext cx="1090865" cy="1040536"/>
            <a:chOff x="3953743" y="2078657"/>
            <a:chExt cx="1090865" cy="1040536"/>
          </a:xfrm>
        </p:grpSpPr>
        <p:sp>
          <p:nvSpPr>
            <p:cNvPr id="47" name="椭圆 46"/>
            <p:cNvSpPr/>
            <p:nvPr/>
          </p:nvSpPr>
          <p:spPr>
            <a:xfrm>
              <a:off x="4052953" y="2152402"/>
              <a:ext cx="893046" cy="8930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2</a:t>
              </a:r>
              <a:endParaRPr lang="zh-CN" altLang="en-US" sz="3600" dirty="0"/>
            </a:p>
          </p:txBody>
        </p:sp>
        <p:sp>
          <p:nvSpPr>
            <p:cNvPr id="48" name="椭圆 47"/>
            <p:cNvSpPr/>
            <p:nvPr/>
          </p:nvSpPr>
          <p:spPr>
            <a:xfrm>
              <a:off x="3979209" y="2078657"/>
              <a:ext cx="1040536" cy="1040536"/>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9" name="组合 48"/>
            <p:cNvGrpSpPr/>
            <p:nvPr/>
          </p:nvGrpSpPr>
          <p:grpSpPr>
            <a:xfrm>
              <a:off x="3953743" y="2481885"/>
              <a:ext cx="54277" cy="224309"/>
              <a:chOff x="1689299" y="2163862"/>
              <a:chExt cx="192782" cy="796727"/>
            </a:xfrm>
            <a:solidFill>
              <a:schemeClr val="accent1"/>
            </a:solidFill>
          </p:grpSpPr>
          <p:sp>
            <p:nvSpPr>
              <p:cNvPr id="50" name="椭圆 49"/>
              <p:cNvSpPr/>
              <p:nvPr/>
            </p:nvSpPr>
            <p:spPr>
              <a:xfrm>
                <a:off x="1689299" y="2464941"/>
                <a:ext cx="192782" cy="1927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1748831" y="2163862"/>
                <a:ext cx="103783" cy="10378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1748831" y="2856806"/>
                <a:ext cx="103783" cy="10378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p:cNvGrpSpPr/>
            <p:nvPr/>
          </p:nvGrpSpPr>
          <p:grpSpPr>
            <a:xfrm flipH="1">
              <a:off x="4990331" y="2481885"/>
              <a:ext cx="54277" cy="224309"/>
              <a:chOff x="1689299" y="2163862"/>
              <a:chExt cx="192782" cy="796727"/>
            </a:xfrm>
            <a:solidFill>
              <a:schemeClr val="accent1"/>
            </a:solidFill>
          </p:grpSpPr>
          <p:sp>
            <p:nvSpPr>
              <p:cNvPr id="54" name="椭圆 53"/>
              <p:cNvSpPr/>
              <p:nvPr/>
            </p:nvSpPr>
            <p:spPr>
              <a:xfrm>
                <a:off x="1689299" y="2464941"/>
                <a:ext cx="192782" cy="1927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1748831" y="2163862"/>
                <a:ext cx="103783" cy="10378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1748831" y="2856806"/>
                <a:ext cx="103783" cy="10378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7" name="组合 76"/>
          <p:cNvGrpSpPr/>
          <p:nvPr/>
        </p:nvGrpSpPr>
        <p:grpSpPr>
          <a:xfrm>
            <a:off x="5742130" y="2078657"/>
            <a:ext cx="1090865" cy="1040536"/>
            <a:chOff x="5696926" y="2078657"/>
            <a:chExt cx="1090865" cy="1040536"/>
          </a:xfrm>
        </p:grpSpPr>
        <p:sp>
          <p:nvSpPr>
            <p:cNvPr id="57" name="椭圆 56"/>
            <p:cNvSpPr/>
            <p:nvPr/>
          </p:nvSpPr>
          <p:spPr>
            <a:xfrm>
              <a:off x="5796136" y="2152402"/>
              <a:ext cx="893046" cy="8930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3</a:t>
              </a:r>
              <a:endParaRPr lang="zh-CN" altLang="en-US" sz="3600" dirty="0"/>
            </a:p>
          </p:txBody>
        </p:sp>
        <p:sp>
          <p:nvSpPr>
            <p:cNvPr id="58" name="椭圆 57"/>
            <p:cNvSpPr/>
            <p:nvPr/>
          </p:nvSpPr>
          <p:spPr>
            <a:xfrm>
              <a:off x="5722392" y="2078657"/>
              <a:ext cx="1040536" cy="1040536"/>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p:cNvGrpSpPr/>
            <p:nvPr/>
          </p:nvGrpSpPr>
          <p:grpSpPr>
            <a:xfrm>
              <a:off x="5696926" y="2481885"/>
              <a:ext cx="54277" cy="224309"/>
              <a:chOff x="1689299" y="2163862"/>
              <a:chExt cx="192782" cy="796727"/>
            </a:xfrm>
            <a:solidFill>
              <a:schemeClr val="accent1"/>
            </a:solidFill>
          </p:grpSpPr>
          <p:sp>
            <p:nvSpPr>
              <p:cNvPr id="60" name="椭圆 59"/>
              <p:cNvSpPr/>
              <p:nvPr/>
            </p:nvSpPr>
            <p:spPr>
              <a:xfrm>
                <a:off x="1689299" y="2464941"/>
                <a:ext cx="192782" cy="1927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748831" y="2163862"/>
                <a:ext cx="103783" cy="10378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748831" y="2856806"/>
                <a:ext cx="103783" cy="10378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3" name="组合 62"/>
            <p:cNvGrpSpPr/>
            <p:nvPr/>
          </p:nvGrpSpPr>
          <p:grpSpPr>
            <a:xfrm flipH="1">
              <a:off x="6733514" y="2481885"/>
              <a:ext cx="54277" cy="224309"/>
              <a:chOff x="1689299" y="2163862"/>
              <a:chExt cx="192782" cy="796727"/>
            </a:xfrm>
            <a:solidFill>
              <a:schemeClr val="accent1"/>
            </a:solidFill>
          </p:grpSpPr>
          <p:sp>
            <p:nvSpPr>
              <p:cNvPr id="64" name="椭圆 63"/>
              <p:cNvSpPr/>
              <p:nvPr/>
            </p:nvSpPr>
            <p:spPr>
              <a:xfrm>
                <a:off x="1689299" y="2464941"/>
                <a:ext cx="192782" cy="1927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1748831" y="2163862"/>
                <a:ext cx="103783" cy="10378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1748831" y="2856806"/>
                <a:ext cx="103783" cy="10378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TextBox 14"/>
          <p:cNvSpPr txBox="1"/>
          <p:nvPr/>
        </p:nvSpPr>
        <p:spPr>
          <a:xfrm>
            <a:off x="2423157" y="3219822"/>
            <a:ext cx="1020600" cy="369332"/>
          </a:xfrm>
          <a:prstGeom prst="rect">
            <a:avLst/>
          </a:prstGeom>
          <a:noFill/>
        </p:spPr>
        <p:txBody>
          <a:bodyPr wrap="none" rtlCol="0">
            <a:spAutoFit/>
          </a:bodyPr>
          <a:lstStyle/>
          <a:p>
            <a:pPr algn="ctr"/>
            <a:r>
              <a:rPr lang="en-US" altLang="zh-CN" b="1" dirty="0">
                <a:solidFill>
                  <a:schemeClr val="accent1"/>
                </a:solidFill>
                <a:latin typeface="+mj-ea"/>
                <a:ea typeface="+mj-ea"/>
                <a:cs typeface="Open Sans Extrabold" panose="020B0906030804020204" pitchFamily="34" charset="0"/>
              </a:rPr>
              <a:t>System</a:t>
            </a:r>
            <a:endParaRPr lang="zh-CN" altLang="en-US" b="1" dirty="0">
              <a:solidFill>
                <a:schemeClr val="accent1"/>
              </a:solidFill>
              <a:latin typeface="+mj-ea"/>
              <a:ea typeface="+mj-ea"/>
              <a:cs typeface="Open Sans Extrabold" panose="020B0906030804020204" pitchFamily="34" charset="0"/>
            </a:endParaRPr>
          </a:p>
        </p:txBody>
      </p:sp>
      <p:sp>
        <p:nvSpPr>
          <p:cNvPr id="72" name="TextBox 14"/>
          <p:cNvSpPr txBox="1"/>
          <p:nvPr/>
        </p:nvSpPr>
        <p:spPr>
          <a:xfrm>
            <a:off x="2034379" y="3579862"/>
            <a:ext cx="1821332" cy="626646"/>
          </a:xfrm>
          <a:prstGeom prst="rect">
            <a:avLst/>
          </a:prstGeom>
          <a:noFill/>
        </p:spPr>
        <p:txBody>
          <a:bodyPr wrap="none" rtlCol="0">
            <a:spAutoFit/>
          </a:bodyPr>
          <a:lstStyle/>
          <a:p>
            <a:pPr algn="ctr">
              <a:lnSpc>
                <a:spcPct val="130000"/>
              </a:lnSpc>
            </a:pPr>
            <a:r>
              <a:rPr lang="en-US" altLang="zh-CN" sz="1400" dirty="0">
                <a:solidFill>
                  <a:schemeClr val="tx1">
                    <a:lumMod val="50000"/>
                    <a:lumOff val="50000"/>
                  </a:schemeClr>
                </a:solidFill>
                <a:latin typeface="+mn-ea"/>
                <a:cs typeface="Open Sans Extrabold" panose="020B0906030804020204" pitchFamily="34" charset="0"/>
              </a:rPr>
              <a:t> Fingerprint Making </a:t>
            </a:r>
          </a:p>
          <a:p>
            <a:pPr algn="ctr">
              <a:lnSpc>
                <a:spcPct val="130000"/>
              </a:lnSpc>
            </a:pPr>
            <a:r>
              <a:rPr lang="en-US" altLang="zh-CN" sz="1400" dirty="0">
                <a:solidFill>
                  <a:schemeClr val="tx1">
                    <a:lumMod val="50000"/>
                    <a:lumOff val="50000"/>
                  </a:schemeClr>
                </a:solidFill>
                <a:latin typeface="+mn-ea"/>
                <a:cs typeface="Open Sans Extrabold" panose="020B0906030804020204" pitchFamily="34" charset="0"/>
              </a:rPr>
              <a:t>Classiﬁer Training</a:t>
            </a:r>
            <a:endParaRPr lang="zh-CN" altLang="en-US" sz="1400" dirty="0">
              <a:solidFill>
                <a:schemeClr val="tx1">
                  <a:lumMod val="50000"/>
                  <a:lumOff val="50000"/>
                </a:schemeClr>
              </a:solidFill>
              <a:latin typeface="+mn-ea"/>
              <a:cs typeface="Open Sans Extrabold" panose="020B0906030804020204" pitchFamily="34" charset="0"/>
            </a:endParaRPr>
          </a:p>
        </p:txBody>
      </p:sp>
      <p:sp>
        <p:nvSpPr>
          <p:cNvPr id="73" name="TextBox 14"/>
          <p:cNvSpPr txBox="1"/>
          <p:nvPr/>
        </p:nvSpPr>
        <p:spPr>
          <a:xfrm>
            <a:off x="3692105" y="3219822"/>
            <a:ext cx="2018501" cy="369332"/>
          </a:xfrm>
          <a:prstGeom prst="rect">
            <a:avLst/>
          </a:prstGeom>
          <a:noFill/>
        </p:spPr>
        <p:txBody>
          <a:bodyPr wrap="none" rtlCol="0">
            <a:spAutoFit/>
          </a:bodyPr>
          <a:lstStyle/>
          <a:p>
            <a:pPr algn="ctr"/>
            <a:r>
              <a:rPr lang="en-US" altLang="zh-CN" b="1" dirty="0">
                <a:solidFill>
                  <a:schemeClr val="accent1"/>
                </a:solidFill>
                <a:latin typeface="+mj-ea"/>
                <a:ea typeface="+mj-ea"/>
                <a:cs typeface="Open Sans Extrabold" panose="020B0906030804020204" pitchFamily="34" charset="0"/>
              </a:rPr>
              <a:t>Dataset &amp; Code</a:t>
            </a:r>
            <a:endParaRPr lang="zh-CN" altLang="en-US" b="1" dirty="0">
              <a:solidFill>
                <a:schemeClr val="accent1"/>
              </a:solidFill>
              <a:latin typeface="+mj-ea"/>
              <a:ea typeface="+mj-ea"/>
              <a:cs typeface="Open Sans Extrabold" panose="020B0906030804020204" pitchFamily="34" charset="0"/>
            </a:endParaRPr>
          </a:p>
        </p:txBody>
      </p:sp>
      <p:sp>
        <p:nvSpPr>
          <p:cNvPr id="74" name="TextBox 14"/>
          <p:cNvSpPr txBox="1"/>
          <p:nvPr/>
        </p:nvSpPr>
        <p:spPr>
          <a:xfrm>
            <a:off x="3753883" y="3579862"/>
            <a:ext cx="1899879" cy="626646"/>
          </a:xfrm>
          <a:prstGeom prst="rect">
            <a:avLst/>
          </a:prstGeom>
          <a:noFill/>
        </p:spPr>
        <p:txBody>
          <a:bodyPr wrap="none" rtlCol="0">
            <a:spAutoFit/>
          </a:bodyPr>
          <a:lstStyle/>
          <a:p>
            <a:pPr algn="ctr">
              <a:lnSpc>
                <a:spcPct val="130000"/>
              </a:lnSpc>
            </a:pPr>
            <a:r>
              <a:rPr lang="en-US" altLang="zh-CN" sz="1400" dirty="0">
                <a:solidFill>
                  <a:schemeClr val="tx1">
                    <a:lumMod val="50000"/>
                    <a:lumOff val="50000"/>
                  </a:schemeClr>
                </a:solidFill>
                <a:latin typeface="+mn-ea"/>
                <a:cs typeface="Open Sans Extrabold" panose="020B0906030804020204" pitchFamily="34" charset="0"/>
              </a:rPr>
              <a:t>Dataset</a:t>
            </a:r>
          </a:p>
          <a:p>
            <a:pPr algn="ctr">
              <a:lnSpc>
                <a:spcPct val="130000"/>
              </a:lnSpc>
            </a:pPr>
            <a:r>
              <a:rPr lang="en-US" altLang="zh-CN" sz="1400" dirty="0">
                <a:solidFill>
                  <a:schemeClr val="tx1">
                    <a:lumMod val="50000"/>
                    <a:lumOff val="50000"/>
                  </a:schemeClr>
                </a:solidFill>
                <a:latin typeface="+mn-ea"/>
                <a:cs typeface="Open Sans Extrabold" panose="020B0906030804020204" pitchFamily="34" charset="0"/>
              </a:rPr>
              <a:t>Ambiguity Detection </a:t>
            </a:r>
            <a:endParaRPr lang="zh-CN" altLang="en-US" sz="1400" dirty="0">
              <a:solidFill>
                <a:schemeClr val="tx1">
                  <a:lumMod val="50000"/>
                  <a:lumOff val="50000"/>
                </a:schemeClr>
              </a:solidFill>
              <a:latin typeface="+mn-ea"/>
              <a:cs typeface="Open Sans Extrabold" panose="020B0906030804020204" pitchFamily="34" charset="0"/>
            </a:endParaRPr>
          </a:p>
        </p:txBody>
      </p:sp>
      <p:sp>
        <p:nvSpPr>
          <p:cNvPr id="75" name="TextBox 14"/>
          <p:cNvSpPr txBox="1"/>
          <p:nvPr/>
        </p:nvSpPr>
        <p:spPr>
          <a:xfrm>
            <a:off x="5655890" y="3219822"/>
            <a:ext cx="1395895" cy="369332"/>
          </a:xfrm>
          <a:prstGeom prst="rect">
            <a:avLst/>
          </a:prstGeom>
          <a:noFill/>
        </p:spPr>
        <p:txBody>
          <a:bodyPr wrap="none" rtlCol="0">
            <a:spAutoFit/>
          </a:bodyPr>
          <a:lstStyle/>
          <a:p>
            <a:pPr algn="ctr"/>
            <a:r>
              <a:rPr lang="en-US" altLang="zh-CN" b="1" dirty="0">
                <a:solidFill>
                  <a:schemeClr val="accent1"/>
                </a:solidFill>
                <a:latin typeface="+mj-ea"/>
                <a:ea typeface="+mj-ea"/>
                <a:cs typeface="Open Sans Extrabold" panose="020B0906030804020204" pitchFamily="34" charset="0"/>
              </a:rPr>
              <a:t>Evaluation</a:t>
            </a:r>
            <a:endParaRPr lang="en-US" b="1" dirty="0">
              <a:solidFill>
                <a:schemeClr val="accent1"/>
              </a:solidFill>
              <a:latin typeface="+mj-ea"/>
              <a:ea typeface="+mj-ea"/>
              <a:cs typeface="Open Sans Extrabold" panose="020B0906030804020204" pitchFamily="34" charset="0"/>
            </a:endParaRPr>
          </a:p>
        </p:txBody>
      </p:sp>
      <p:sp>
        <p:nvSpPr>
          <p:cNvPr id="76" name="TextBox 14"/>
          <p:cNvSpPr txBox="1"/>
          <p:nvPr/>
        </p:nvSpPr>
        <p:spPr>
          <a:xfrm>
            <a:off x="5721851" y="3579862"/>
            <a:ext cx="1276310" cy="626646"/>
          </a:xfrm>
          <a:prstGeom prst="rect">
            <a:avLst/>
          </a:prstGeom>
          <a:noFill/>
        </p:spPr>
        <p:txBody>
          <a:bodyPr wrap="none" rtlCol="0">
            <a:spAutoFit/>
          </a:bodyPr>
          <a:lstStyle/>
          <a:p>
            <a:pPr algn="ctr">
              <a:lnSpc>
                <a:spcPct val="130000"/>
              </a:lnSpc>
            </a:pPr>
            <a:r>
              <a:rPr lang="en-US" altLang="zh-CN" sz="1400" dirty="0">
                <a:solidFill>
                  <a:schemeClr val="tx1">
                    <a:lumMod val="50000"/>
                    <a:lumOff val="50000"/>
                  </a:schemeClr>
                </a:solidFill>
                <a:latin typeface="+mn-ea"/>
                <a:cs typeface="Open Sans Extrabold" panose="020B0906030804020204" pitchFamily="34" charset="0"/>
              </a:rPr>
              <a:t> Comparison </a:t>
            </a:r>
          </a:p>
          <a:p>
            <a:pPr algn="ctr">
              <a:lnSpc>
                <a:spcPct val="130000"/>
              </a:lnSpc>
            </a:pPr>
            <a:r>
              <a:rPr lang="en-US" altLang="zh-CN" sz="1400" dirty="0">
                <a:solidFill>
                  <a:schemeClr val="tx1">
                    <a:lumMod val="50000"/>
                    <a:lumOff val="50000"/>
                  </a:schemeClr>
                </a:solidFill>
                <a:latin typeface="+mn-ea"/>
                <a:cs typeface="Open Sans Extrabold" panose="020B0906030804020204" pitchFamily="34" charset="0"/>
              </a:rPr>
              <a:t> Limitations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500"/>
                                        <p:tgtEl>
                                          <p:spTgt spid="3"/>
                                        </p:tgtEl>
                                      </p:cBhvr>
                                    </p:animEffect>
                                  </p:childTnLst>
                                </p:cTn>
                              </p:par>
                            </p:childTnLst>
                          </p:cTn>
                        </p:par>
                        <p:par>
                          <p:cTn id="8" fill="hold">
                            <p:stCondLst>
                              <p:cond delay="1500"/>
                            </p:stCondLst>
                            <p:childTnLst>
                              <p:par>
                                <p:cTn id="9" presetID="22" presetClass="entr" presetSubtype="8" fill="hold" nodeType="afterEffect">
                                  <p:stCondLst>
                                    <p:cond delay="0"/>
                                  </p:stCondLst>
                                  <p:childTnLst>
                                    <p:set>
                                      <p:cBhvr>
                                        <p:cTn id="10" dur="1" fill="hold">
                                          <p:stCondLst>
                                            <p:cond delay="0"/>
                                          </p:stCondLst>
                                        </p:cTn>
                                        <p:tgtEl>
                                          <p:spTgt spid="68"/>
                                        </p:tgtEl>
                                        <p:attrNameLst>
                                          <p:attrName>style.visibility</p:attrName>
                                        </p:attrNameLst>
                                      </p:cBhvr>
                                      <p:to>
                                        <p:strVal val="visible"/>
                                      </p:to>
                                    </p:set>
                                    <p:animEffect transition="in" filter="wipe(left)">
                                      <p:cBhvr>
                                        <p:cTn id="11" dur="500"/>
                                        <p:tgtEl>
                                          <p:spTgt spid="68"/>
                                        </p:tgtEl>
                                      </p:cBhvr>
                                    </p:animEffect>
                                  </p:childTnLst>
                                </p:cTn>
                              </p:par>
                            </p:childTnLst>
                          </p:cTn>
                        </p:par>
                        <p:par>
                          <p:cTn id="12" fill="hold">
                            <p:stCondLst>
                              <p:cond delay="2000"/>
                            </p:stCondLst>
                            <p:childTnLst>
                              <p:par>
                                <p:cTn id="13" presetID="53" presetClass="entr" presetSubtype="16" fill="hold" nodeType="afterEffect">
                                  <p:stCondLst>
                                    <p:cond delay="0"/>
                                  </p:stCondLst>
                                  <p:childTnLst>
                                    <p:set>
                                      <p:cBhvr>
                                        <p:cTn id="14" dur="1" fill="hold">
                                          <p:stCondLst>
                                            <p:cond delay="0"/>
                                          </p:stCondLst>
                                        </p:cTn>
                                        <p:tgtEl>
                                          <p:spTgt spid="79"/>
                                        </p:tgtEl>
                                        <p:attrNameLst>
                                          <p:attrName>style.visibility</p:attrName>
                                        </p:attrNameLst>
                                      </p:cBhvr>
                                      <p:to>
                                        <p:strVal val="visible"/>
                                      </p:to>
                                    </p:set>
                                    <p:anim calcmode="lin" valueType="num">
                                      <p:cBhvr>
                                        <p:cTn id="15" dur="500" fill="hold"/>
                                        <p:tgtEl>
                                          <p:spTgt spid="79"/>
                                        </p:tgtEl>
                                        <p:attrNameLst>
                                          <p:attrName>ppt_w</p:attrName>
                                        </p:attrNameLst>
                                      </p:cBhvr>
                                      <p:tavLst>
                                        <p:tav tm="0">
                                          <p:val>
                                            <p:fltVal val="0"/>
                                          </p:val>
                                        </p:tav>
                                        <p:tav tm="100000">
                                          <p:val>
                                            <p:strVal val="#ppt_w"/>
                                          </p:val>
                                        </p:tav>
                                      </p:tavLst>
                                    </p:anim>
                                    <p:anim calcmode="lin" valueType="num">
                                      <p:cBhvr>
                                        <p:cTn id="16" dur="500" fill="hold"/>
                                        <p:tgtEl>
                                          <p:spTgt spid="79"/>
                                        </p:tgtEl>
                                        <p:attrNameLst>
                                          <p:attrName>ppt_h</p:attrName>
                                        </p:attrNameLst>
                                      </p:cBhvr>
                                      <p:tavLst>
                                        <p:tav tm="0">
                                          <p:val>
                                            <p:fltVal val="0"/>
                                          </p:val>
                                        </p:tav>
                                        <p:tav tm="100000">
                                          <p:val>
                                            <p:strVal val="#ppt_h"/>
                                          </p:val>
                                        </p:tav>
                                      </p:tavLst>
                                    </p:anim>
                                    <p:animEffect transition="in" filter="fade">
                                      <p:cBhvr>
                                        <p:cTn id="17" dur="500"/>
                                        <p:tgtEl>
                                          <p:spTgt spid="79"/>
                                        </p:tgtEl>
                                      </p:cBhvr>
                                    </p:animEffect>
                                  </p:childTnLst>
                                </p:cTn>
                              </p:par>
                            </p:childTnLst>
                          </p:cTn>
                        </p:par>
                        <p:par>
                          <p:cTn id="18" fill="hold">
                            <p:stCondLst>
                              <p:cond delay="2500"/>
                            </p:stCondLst>
                            <p:childTnLst>
                              <p:par>
                                <p:cTn id="19" presetID="42" presetClass="entr" presetSubtype="0" fill="hold" grpId="0" nodeType="afterEffect">
                                  <p:stCondLst>
                                    <p:cond delay="0"/>
                                  </p:stCondLst>
                                  <p:childTnLst>
                                    <p:set>
                                      <p:cBhvr>
                                        <p:cTn id="20" dur="1" fill="hold">
                                          <p:stCondLst>
                                            <p:cond delay="0"/>
                                          </p:stCondLst>
                                        </p:cTn>
                                        <p:tgtEl>
                                          <p:spTgt spid="71"/>
                                        </p:tgtEl>
                                        <p:attrNameLst>
                                          <p:attrName>style.visibility</p:attrName>
                                        </p:attrNameLst>
                                      </p:cBhvr>
                                      <p:to>
                                        <p:strVal val="visible"/>
                                      </p:to>
                                    </p:set>
                                    <p:animEffect transition="in" filter="fade">
                                      <p:cBhvr>
                                        <p:cTn id="21" dur="1000"/>
                                        <p:tgtEl>
                                          <p:spTgt spid="71"/>
                                        </p:tgtEl>
                                      </p:cBhvr>
                                    </p:animEffect>
                                    <p:anim calcmode="lin" valueType="num">
                                      <p:cBhvr>
                                        <p:cTn id="22" dur="1000" fill="hold"/>
                                        <p:tgtEl>
                                          <p:spTgt spid="71"/>
                                        </p:tgtEl>
                                        <p:attrNameLst>
                                          <p:attrName>ppt_x</p:attrName>
                                        </p:attrNameLst>
                                      </p:cBhvr>
                                      <p:tavLst>
                                        <p:tav tm="0">
                                          <p:val>
                                            <p:strVal val="#ppt_x"/>
                                          </p:val>
                                        </p:tav>
                                        <p:tav tm="100000">
                                          <p:val>
                                            <p:strVal val="#ppt_x"/>
                                          </p:val>
                                        </p:tav>
                                      </p:tavLst>
                                    </p:anim>
                                    <p:anim calcmode="lin" valueType="num">
                                      <p:cBhvr>
                                        <p:cTn id="23" dur="1000" fill="hold"/>
                                        <p:tgtEl>
                                          <p:spTgt spid="71"/>
                                        </p:tgtEl>
                                        <p:attrNameLst>
                                          <p:attrName>ppt_y</p:attrName>
                                        </p:attrNameLst>
                                      </p:cBhvr>
                                      <p:tavLst>
                                        <p:tav tm="0">
                                          <p:val>
                                            <p:strVal val="#ppt_y+.1"/>
                                          </p:val>
                                        </p:tav>
                                        <p:tav tm="100000">
                                          <p:val>
                                            <p:strVal val="#ppt_y"/>
                                          </p:val>
                                        </p:tav>
                                      </p:tavLst>
                                    </p:anim>
                                  </p:childTnLst>
                                </p:cTn>
                              </p:par>
                            </p:childTnLst>
                          </p:cTn>
                        </p:par>
                        <p:par>
                          <p:cTn id="24" fill="hold">
                            <p:stCondLst>
                              <p:cond delay="3500"/>
                            </p:stCondLst>
                            <p:childTnLst>
                              <p:par>
                                <p:cTn id="25" presetID="42" presetClass="entr" presetSubtype="0" fill="hold" grpId="0" nodeType="after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fade">
                                      <p:cBhvr>
                                        <p:cTn id="27" dur="1000"/>
                                        <p:tgtEl>
                                          <p:spTgt spid="72"/>
                                        </p:tgtEl>
                                      </p:cBhvr>
                                    </p:animEffect>
                                    <p:anim calcmode="lin" valueType="num">
                                      <p:cBhvr>
                                        <p:cTn id="28" dur="1000" fill="hold"/>
                                        <p:tgtEl>
                                          <p:spTgt spid="72"/>
                                        </p:tgtEl>
                                        <p:attrNameLst>
                                          <p:attrName>ppt_x</p:attrName>
                                        </p:attrNameLst>
                                      </p:cBhvr>
                                      <p:tavLst>
                                        <p:tav tm="0">
                                          <p:val>
                                            <p:strVal val="#ppt_x"/>
                                          </p:val>
                                        </p:tav>
                                        <p:tav tm="100000">
                                          <p:val>
                                            <p:strVal val="#ppt_x"/>
                                          </p:val>
                                        </p:tav>
                                      </p:tavLst>
                                    </p:anim>
                                    <p:anim calcmode="lin" valueType="num">
                                      <p:cBhvr>
                                        <p:cTn id="29" dur="1000" fill="hold"/>
                                        <p:tgtEl>
                                          <p:spTgt spid="72"/>
                                        </p:tgtEl>
                                        <p:attrNameLst>
                                          <p:attrName>ppt_y</p:attrName>
                                        </p:attrNameLst>
                                      </p:cBhvr>
                                      <p:tavLst>
                                        <p:tav tm="0">
                                          <p:val>
                                            <p:strVal val="#ppt_y+.1"/>
                                          </p:val>
                                        </p:tav>
                                        <p:tav tm="100000">
                                          <p:val>
                                            <p:strVal val="#ppt_y"/>
                                          </p:val>
                                        </p:tav>
                                      </p:tavLst>
                                    </p:anim>
                                  </p:childTnLst>
                                </p:cTn>
                              </p:par>
                            </p:childTnLst>
                          </p:cTn>
                        </p:par>
                        <p:par>
                          <p:cTn id="30" fill="hold">
                            <p:stCondLst>
                              <p:cond delay="4500"/>
                            </p:stCondLst>
                            <p:childTnLst>
                              <p:par>
                                <p:cTn id="31" presetID="53" presetClass="entr" presetSubtype="16" fill="hold" nodeType="afterEffect">
                                  <p:stCondLst>
                                    <p:cond delay="0"/>
                                  </p:stCondLst>
                                  <p:childTnLst>
                                    <p:set>
                                      <p:cBhvr>
                                        <p:cTn id="32" dur="1" fill="hold">
                                          <p:stCondLst>
                                            <p:cond delay="0"/>
                                          </p:stCondLst>
                                        </p:cTn>
                                        <p:tgtEl>
                                          <p:spTgt spid="80"/>
                                        </p:tgtEl>
                                        <p:attrNameLst>
                                          <p:attrName>style.visibility</p:attrName>
                                        </p:attrNameLst>
                                      </p:cBhvr>
                                      <p:to>
                                        <p:strVal val="visible"/>
                                      </p:to>
                                    </p:set>
                                    <p:anim calcmode="lin" valueType="num">
                                      <p:cBhvr>
                                        <p:cTn id="33" dur="500" fill="hold"/>
                                        <p:tgtEl>
                                          <p:spTgt spid="80"/>
                                        </p:tgtEl>
                                        <p:attrNameLst>
                                          <p:attrName>ppt_w</p:attrName>
                                        </p:attrNameLst>
                                      </p:cBhvr>
                                      <p:tavLst>
                                        <p:tav tm="0">
                                          <p:val>
                                            <p:fltVal val="0"/>
                                          </p:val>
                                        </p:tav>
                                        <p:tav tm="100000">
                                          <p:val>
                                            <p:strVal val="#ppt_w"/>
                                          </p:val>
                                        </p:tav>
                                      </p:tavLst>
                                    </p:anim>
                                    <p:anim calcmode="lin" valueType="num">
                                      <p:cBhvr>
                                        <p:cTn id="34" dur="500" fill="hold"/>
                                        <p:tgtEl>
                                          <p:spTgt spid="80"/>
                                        </p:tgtEl>
                                        <p:attrNameLst>
                                          <p:attrName>ppt_h</p:attrName>
                                        </p:attrNameLst>
                                      </p:cBhvr>
                                      <p:tavLst>
                                        <p:tav tm="0">
                                          <p:val>
                                            <p:fltVal val="0"/>
                                          </p:val>
                                        </p:tav>
                                        <p:tav tm="100000">
                                          <p:val>
                                            <p:strVal val="#ppt_h"/>
                                          </p:val>
                                        </p:tav>
                                      </p:tavLst>
                                    </p:anim>
                                    <p:animEffect transition="in" filter="fade">
                                      <p:cBhvr>
                                        <p:cTn id="35" dur="500"/>
                                        <p:tgtEl>
                                          <p:spTgt spid="80"/>
                                        </p:tgtEl>
                                      </p:cBhvr>
                                    </p:animEffect>
                                  </p:childTnLst>
                                </p:cTn>
                              </p:par>
                            </p:childTnLst>
                          </p:cTn>
                        </p:par>
                        <p:par>
                          <p:cTn id="36" fill="hold">
                            <p:stCondLst>
                              <p:cond delay="5000"/>
                            </p:stCondLst>
                            <p:childTnLst>
                              <p:par>
                                <p:cTn id="37" presetID="42" presetClass="entr" presetSubtype="0" fill="hold" grpId="0" nodeType="afterEffect">
                                  <p:stCondLst>
                                    <p:cond delay="0"/>
                                  </p:stCondLst>
                                  <p:childTnLst>
                                    <p:set>
                                      <p:cBhvr>
                                        <p:cTn id="38" dur="1" fill="hold">
                                          <p:stCondLst>
                                            <p:cond delay="0"/>
                                          </p:stCondLst>
                                        </p:cTn>
                                        <p:tgtEl>
                                          <p:spTgt spid="73"/>
                                        </p:tgtEl>
                                        <p:attrNameLst>
                                          <p:attrName>style.visibility</p:attrName>
                                        </p:attrNameLst>
                                      </p:cBhvr>
                                      <p:to>
                                        <p:strVal val="visible"/>
                                      </p:to>
                                    </p:set>
                                    <p:animEffect transition="in" filter="fade">
                                      <p:cBhvr>
                                        <p:cTn id="39" dur="1000"/>
                                        <p:tgtEl>
                                          <p:spTgt spid="73"/>
                                        </p:tgtEl>
                                      </p:cBhvr>
                                    </p:animEffect>
                                    <p:anim calcmode="lin" valueType="num">
                                      <p:cBhvr>
                                        <p:cTn id="40" dur="1000" fill="hold"/>
                                        <p:tgtEl>
                                          <p:spTgt spid="73"/>
                                        </p:tgtEl>
                                        <p:attrNameLst>
                                          <p:attrName>ppt_x</p:attrName>
                                        </p:attrNameLst>
                                      </p:cBhvr>
                                      <p:tavLst>
                                        <p:tav tm="0">
                                          <p:val>
                                            <p:strVal val="#ppt_x"/>
                                          </p:val>
                                        </p:tav>
                                        <p:tav tm="100000">
                                          <p:val>
                                            <p:strVal val="#ppt_x"/>
                                          </p:val>
                                        </p:tav>
                                      </p:tavLst>
                                    </p:anim>
                                    <p:anim calcmode="lin" valueType="num">
                                      <p:cBhvr>
                                        <p:cTn id="41" dur="1000" fill="hold"/>
                                        <p:tgtEl>
                                          <p:spTgt spid="73"/>
                                        </p:tgtEl>
                                        <p:attrNameLst>
                                          <p:attrName>ppt_y</p:attrName>
                                        </p:attrNameLst>
                                      </p:cBhvr>
                                      <p:tavLst>
                                        <p:tav tm="0">
                                          <p:val>
                                            <p:strVal val="#ppt_y+.1"/>
                                          </p:val>
                                        </p:tav>
                                        <p:tav tm="100000">
                                          <p:val>
                                            <p:strVal val="#ppt_y"/>
                                          </p:val>
                                        </p:tav>
                                      </p:tavLst>
                                    </p:anim>
                                  </p:childTnLst>
                                </p:cTn>
                              </p:par>
                            </p:childTnLst>
                          </p:cTn>
                        </p:par>
                        <p:par>
                          <p:cTn id="42" fill="hold">
                            <p:stCondLst>
                              <p:cond delay="6000"/>
                            </p:stCondLst>
                            <p:childTnLst>
                              <p:par>
                                <p:cTn id="43" presetID="42" presetClass="entr" presetSubtype="0" fill="hold" grpId="0" nodeType="afterEffect">
                                  <p:stCondLst>
                                    <p:cond delay="0"/>
                                  </p:stCondLst>
                                  <p:childTnLst>
                                    <p:set>
                                      <p:cBhvr>
                                        <p:cTn id="44" dur="1" fill="hold">
                                          <p:stCondLst>
                                            <p:cond delay="0"/>
                                          </p:stCondLst>
                                        </p:cTn>
                                        <p:tgtEl>
                                          <p:spTgt spid="74"/>
                                        </p:tgtEl>
                                        <p:attrNameLst>
                                          <p:attrName>style.visibility</p:attrName>
                                        </p:attrNameLst>
                                      </p:cBhvr>
                                      <p:to>
                                        <p:strVal val="visible"/>
                                      </p:to>
                                    </p:set>
                                    <p:animEffect transition="in" filter="fade">
                                      <p:cBhvr>
                                        <p:cTn id="45" dur="1000"/>
                                        <p:tgtEl>
                                          <p:spTgt spid="74"/>
                                        </p:tgtEl>
                                      </p:cBhvr>
                                    </p:animEffect>
                                    <p:anim calcmode="lin" valueType="num">
                                      <p:cBhvr>
                                        <p:cTn id="46" dur="1000" fill="hold"/>
                                        <p:tgtEl>
                                          <p:spTgt spid="74"/>
                                        </p:tgtEl>
                                        <p:attrNameLst>
                                          <p:attrName>ppt_x</p:attrName>
                                        </p:attrNameLst>
                                      </p:cBhvr>
                                      <p:tavLst>
                                        <p:tav tm="0">
                                          <p:val>
                                            <p:strVal val="#ppt_x"/>
                                          </p:val>
                                        </p:tav>
                                        <p:tav tm="100000">
                                          <p:val>
                                            <p:strVal val="#ppt_x"/>
                                          </p:val>
                                        </p:tav>
                                      </p:tavLst>
                                    </p:anim>
                                    <p:anim calcmode="lin" valueType="num">
                                      <p:cBhvr>
                                        <p:cTn id="47" dur="1000" fill="hold"/>
                                        <p:tgtEl>
                                          <p:spTgt spid="74"/>
                                        </p:tgtEl>
                                        <p:attrNameLst>
                                          <p:attrName>ppt_y</p:attrName>
                                        </p:attrNameLst>
                                      </p:cBhvr>
                                      <p:tavLst>
                                        <p:tav tm="0">
                                          <p:val>
                                            <p:strVal val="#ppt_y+.1"/>
                                          </p:val>
                                        </p:tav>
                                        <p:tav tm="100000">
                                          <p:val>
                                            <p:strVal val="#ppt_y"/>
                                          </p:val>
                                        </p:tav>
                                      </p:tavLst>
                                    </p:anim>
                                  </p:childTnLst>
                                </p:cTn>
                              </p:par>
                            </p:childTnLst>
                          </p:cTn>
                        </p:par>
                        <p:par>
                          <p:cTn id="48" fill="hold">
                            <p:stCondLst>
                              <p:cond delay="7000"/>
                            </p:stCondLst>
                            <p:childTnLst>
                              <p:par>
                                <p:cTn id="49" presetID="53" presetClass="entr" presetSubtype="16" fill="hold" nodeType="afterEffect">
                                  <p:stCondLst>
                                    <p:cond delay="0"/>
                                  </p:stCondLst>
                                  <p:childTnLst>
                                    <p:set>
                                      <p:cBhvr>
                                        <p:cTn id="50" dur="1" fill="hold">
                                          <p:stCondLst>
                                            <p:cond delay="0"/>
                                          </p:stCondLst>
                                        </p:cTn>
                                        <p:tgtEl>
                                          <p:spTgt spid="77"/>
                                        </p:tgtEl>
                                        <p:attrNameLst>
                                          <p:attrName>style.visibility</p:attrName>
                                        </p:attrNameLst>
                                      </p:cBhvr>
                                      <p:to>
                                        <p:strVal val="visible"/>
                                      </p:to>
                                    </p:set>
                                    <p:anim calcmode="lin" valueType="num">
                                      <p:cBhvr>
                                        <p:cTn id="51" dur="500" fill="hold"/>
                                        <p:tgtEl>
                                          <p:spTgt spid="77"/>
                                        </p:tgtEl>
                                        <p:attrNameLst>
                                          <p:attrName>ppt_w</p:attrName>
                                        </p:attrNameLst>
                                      </p:cBhvr>
                                      <p:tavLst>
                                        <p:tav tm="0">
                                          <p:val>
                                            <p:fltVal val="0"/>
                                          </p:val>
                                        </p:tav>
                                        <p:tav tm="100000">
                                          <p:val>
                                            <p:strVal val="#ppt_w"/>
                                          </p:val>
                                        </p:tav>
                                      </p:tavLst>
                                    </p:anim>
                                    <p:anim calcmode="lin" valueType="num">
                                      <p:cBhvr>
                                        <p:cTn id="52" dur="500" fill="hold"/>
                                        <p:tgtEl>
                                          <p:spTgt spid="77"/>
                                        </p:tgtEl>
                                        <p:attrNameLst>
                                          <p:attrName>ppt_h</p:attrName>
                                        </p:attrNameLst>
                                      </p:cBhvr>
                                      <p:tavLst>
                                        <p:tav tm="0">
                                          <p:val>
                                            <p:fltVal val="0"/>
                                          </p:val>
                                        </p:tav>
                                        <p:tav tm="100000">
                                          <p:val>
                                            <p:strVal val="#ppt_h"/>
                                          </p:val>
                                        </p:tav>
                                      </p:tavLst>
                                    </p:anim>
                                    <p:animEffect transition="in" filter="fade">
                                      <p:cBhvr>
                                        <p:cTn id="53" dur="500"/>
                                        <p:tgtEl>
                                          <p:spTgt spid="77"/>
                                        </p:tgtEl>
                                      </p:cBhvr>
                                    </p:animEffect>
                                  </p:childTnLst>
                                </p:cTn>
                              </p:par>
                            </p:childTnLst>
                          </p:cTn>
                        </p:par>
                        <p:par>
                          <p:cTn id="54" fill="hold">
                            <p:stCondLst>
                              <p:cond delay="7500"/>
                            </p:stCondLst>
                            <p:childTnLst>
                              <p:par>
                                <p:cTn id="55" presetID="42" presetClass="entr" presetSubtype="0" fill="hold" grpId="0" nodeType="afterEffect">
                                  <p:stCondLst>
                                    <p:cond delay="0"/>
                                  </p:stCondLst>
                                  <p:childTnLst>
                                    <p:set>
                                      <p:cBhvr>
                                        <p:cTn id="56" dur="1" fill="hold">
                                          <p:stCondLst>
                                            <p:cond delay="0"/>
                                          </p:stCondLst>
                                        </p:cTn>
                                        <p:tgtEl>
                                          <p:spTgt spid="75"/>
                                        </p:tgtEl>
                                        <p:attrNameLst>
                                          <p:attrName>style.visibility</p:attrName>
                                        </p:attrNameLst>
                                      </p:cBhvr>
                                      <p:to>
                                        <p:strVal val="visible"/>
                                      </p:to>
                                    </p:set>
                                    <p:animEffect transition="in" filter="fade">
                                      <p:cBhvr>
                                        <p:cTn id="57" dur="1000"/>
                                        <p:tgtEl>
                                          <p:spTgt spid="75"/>
                                        </p:tgtEl>
                                      </p:cBhvr>
                                    </p:animEffect>
                                    <p:anim calcmode="lin" valueType="num">
                                      <p:cBhvr>
                                        <p:cTn id="58" dur="1000" fill="hold"/>
                                        <p:tgtEl>
                                          <p:spTgt spid="75"/>
                                        </p:tgtEl>
                                        <p:attrNameLst>
                                          <p:attrName>ppt_x</p:attrName>
                                        </p:attrNameLst>
                                      </p:cBhvr>
                                      <p:tavLst>
                                        <p:tav tm="0">
                                          <p:val>
                                            <p:strVal val="#ppt_x"/>
                                          </p:val>
                                        </p:tav>
                                        <p:tav tm="100000">
                                          <p:val>
                                            <p:strVal val="#ppt_x"/>
                                          </p:val>
                                        </p:tav>
                                      </p:tavLst>
                                    </p:anim>
                                    <p:anim calcmode="lin" valueType="num">
                                      <p:cBhvr>
                                        <p:cTn id="59" dur="1000" fill="hold"/>
                                        <p:tgtEl>
                                          <p:spTgt spid="75"/>
                                        </p:tgtEl>
                                        <p:attrNameLst>
                                          <p:attrName>ppt_y</p:attrName>
                                        </p:attrNameLst>
                                      </p:cBhvr>
                                      <p:tavLst>
                                        <p:tav tm="0">
                                          <p:val>
                                            <p:strVal val="#ppt_y+.1"/>
                                          </p:val>
                                        </p:tav>
                                        <p:tav tm="100000">
                                          <p:val>
                                            <p:strVal val="#ppt_y"/>
                                          </p:val>
                                        </p:tav>
                                      </p:tavLst>
                                    </p:anim>
                                  </p:childTnLst>
                                </p:cTn>
                              </p:par>
                            </p:childTnLst>
                          </p:cTn>
                        </p:par>
                        <p:par>
                          <p:cTn id="60" fill="hold">
                            <p:stCondLst>
                              <p:cond delay="8500"/>
                            </p:stCondLst>
                            <p:childTnLst>
                              <p:par>
                                <p:cTn id="61" presetID="42" presetClass="entr" presetSubtype="0" fill="hold" grpId="0" nodeType="afterEffect">
                                  <p:stCondLst>
                                    <p:cond delay="0"/>
                                  </p:stCondLst>
                                  <p:childTnLst>
                                    <p:set>
                                      <p:cBhvr>
                                        <p:cTn id="62" dur="1" fill="hold">
                                          <p:stCondLst>
                                            <p:cond delay="0"/>
                                          </p:stCondLst>
                                        </p:cTn>
                                        <p:tgtEl>
                                          <p:spTgt spid="76"/>
                                        </p:tgtEl>
                                        <p:attrNameLst>
                                          <p:attrName>style.visibility</p:attrName>
                                        </p:attrNameLst>
                                      </p:cBhvr>
                                      <p:to>
                                        <p:strVal val="visible"/>
                                      </p:to>
                                    </p:set>
                                    <p:animEffect transition="in" filter="fade">
                                      <p:cBhvr>
                                        <p:cTn id="63" dur="1000"/>
                                        <p:tgtEl>
                                          <p:spTgt spid="76"/>
                                        </p:tgtEl>
                                      </p:cBhvr>
                                    </p:animEffect>
                                    <p:anim calcmode="lin" valueType="num">
                                      <p:cBhvr>
                                        <p:cTn id="64" dur="1000" fill="hold"/>
                                        <p:tgtEl>
                                          <p:spTgt spid="76"/>
                                        </p:tgtEl>
                                        <p:attrNameLst>
                                          <p:attrName>ppt_x</p:attrName>
                                        </p:attrNameLst>
                                      </p:cBhvr>
                                      <p:tavLst>
                                        <p:tav tm="0">
                                          <p:val>
                                            <p:strVal val="#ppt_x"/>
                                          </p:val>
                                        </p:tav>
                                        <p:tav tm="100000">
                                          <p:val>
                                            <p:strVal val="#ppt_x"/>
                                          </p:val>
                                        </p:tav>
                                      </p:tavLst>
                                    </p:anim>
                                    <p:anim calcmode="lin" valueType="num">
                                      <p:cBhvr>
                                        <p:cTn id="65"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3" grpId="0"/>
      <p:bldP spid="74" grpId="0"/>
      <p:bldP spid="75" grpId="0"/>
      <p:bldP spid="7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5" name="图片 34" descr="图片包含 电子产品, 键盘, 计算机&#10;&#10;已生成极高可信度的说明"/>
          <p:cNvPicPr>
            <a:picLocks noChangeAspect="1"/>
          </p:cNvPicPr>
          <p:nvPr/>
        </p:nvPicPr>
        <p:blipFill rotWithShape="1">
          <a:blip r:embed="rId2" cstate="print">
            <a:extLst>
              <a:ext uri="{28A0092B-C50C-407E-A947-70E740481C1C}">
                <a14:useLocalDpi xmlns:a14="http://schemas.microsoft.com/office/drawing/2010/main" val="0"/>
              </a:ext>
            </a:extLst>
          </a:blip>
          <a:srcRect t="13330" b="43545"/>
          <a:stretch>
            <a:fillRect/>
          </a:stretch>
        </p:blipFill>
        <p:spPr>
          <a:xfrm>
            <a:off x="0" y="0"/>
            <a:ext cx="9144000" cy="2628900"/>
          </a:xfrm>
          <a:prstGeom prst="rect">
            <a:avLst/>
          </a:prstGeom>
        </p:spPr>
      </p:pic>
      <p:grpSp>
        <p:nvGrpSpPr>
          <p:cNvPr id="33" name="组合 32"/>
          <p:cNvGrpSpPr/>
          <p:nvPr/>
        </p:nvGrpSpPr>
        <p:grpSpPr>
          <a:xfrm>
            <a:off x="2563218" y="1059582"/>
            <a:ext cx="4017564" cy="3138450"/>
            <a:chOff x="2480147" y="1059582"/>
            <a:chExt cx="4017564" cy="3138450"/>
          </a:xfrm>
        </p:grpSpPr>
        <p:sp>
          <p:nvSpPr>
            <p:cNvPr id="3" name="椭圆 2"/>
            <p:cNvSpPr/>
            <p:nvPr/>
          </p:nvSpPr>
          <p:spPr>
            <a:xfrm>
              <a:off x="3027213" y="1192500"/>
              <a:ext cx="2872614" cy="28726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itle 1"/>
            <p:cNvSpPr txBox="1"/>
            <p:nvPr/>
          </p:nvSpPr>
          <p:spPr>
            <a:xfrm>
              <a:off x="3059832" y="2577325"/>
              <a:ext cx="2808312" cy="512448"/>
            </a:xfrm>
            <a:prstGeom prst="rect">
              <a:avLst/>
            </a:prstGeom>
          </p:spPr>
          <p:txBody>
            <a:bodyPr vert="horz" wrap="square" lIns="68580" tIns="34290" rIns="68580" bIns="3429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200" spc="-113" dirty="0">
                  <a:solidFill>
                    <a:schemeClr val="accent1"/>
                  </a:solidFill>
                  <a:latin typeface="微软雅黑" panose="020B0503020204020204" pitchFamily="34" charset="-122"/>
                  <a:ea typeface="微软雅黑" panose="020B0503020204020204" pitchFamily="34" charset="-122"/>
                  <a:cs typeface="Open Sans" panose="020B0606030504020204" pitchFamily="34" charset="0"/>
                </a:rPr>
                <a:t>System</a:t>
              </a:r>
              <a:endParaRPr lang="en-US" sz="3200" spc="-113" dirty="0">
                <a:solidFill>
                  <a:schemeClr val="accent1"/>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4" name="椭圆 3"/>
            <p:cNvSpPr/>
            <p:nvPr/>
          </p:nvSpPr>
          <p:spPr>
            <a:xfrm>
              <a:off x="2894295" y="1059582"/>
              <a:ext cx="3138450" cy="3138450"/>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2843808" y="2408316"/>
              <a:ext cx="108319" cy="447659"/>
              <a:chOff x="1689299" y="2163862"/>
              <a:chExt cx="192782" cy="796727"/>
            </a:xfrm>
          </p:grpSpPr>
          <p:sp>
            <p:nvSpPr>
              <p:cNvPr id="10" name="椭圆 9"/>
              <p:cNvSpPr/>
              <p:nvPr/>
            </p:nvSpPr>
            <p:spPr>
              <a:xfrm>
                <a:off x="1689299" y="2464941"/>
                <a:ext cx="192782" cy="1927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748831" y="2163862"/>
                <a:ext cx="103783" cy="103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748831" y="2856806"/>
                <a:ext cx="103783" cy="103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H="1">
              <a:off x="5978230" y="2408316"/>
              <a:ext cx="108319" cy="447659"/>
              <a:chOff x="1689299" y="2163862"/>
              <a:chExt cx="192782" cy="796727"/>
            </a:xfrm>
          </p:grpSpPr>
          <p:sp>
            <p:nvSpPr>
              <p:cNvPr id="14" name="椭圆 13"/>
              <p:cNvSpPr/>
              <p:nvPr/>
            </p:nvSpPr>
            <p:spPr>
              <a:xfrm>
                <a:off x="1689299" y="2464941"/>
                <a:ext cx="192782" cy="1927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748831" y="2163862"/>
                <a:ext cx="103783" cy="103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748831" y="2856806"/>
                <a:ext cx="103783" cy="103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itle 1"/>
            <p:cNvSpPr txBox="1"/>
            <p:nvPr/>
          </p:nvSpPr>
          <p:spPr>
            <a:xfrm>
              <a:off x="3563888" y="1951377"/>
              <a:ext cx="1728192" cy="346249"/>
            </a:xfrm>
            <a:prstGeom prst="rect">
              <a:avLst/>
            </a:prstGeom>
          </p:spPr>
          <p:txBody>
            <a:bodyPr vert="horz" wrap="square" lIns="68580" tIns="34290" rIns="68580" bIns="3429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000" spc="-113">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PART ONE</a:t>
              </a:r>
              <a:endParaRPr lang="en-US" sz="2000" spc="-113" dirty="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25" name="椭圆 24"/>
            <p:cNvSpPr/>
            <p:nvPr/>
          </p:nvSpPr>
          <p:spPr>
            <a:xfrm>
              <a:off x="2649216" y="2588419"/>
              <a:ext cx="84584" cy="84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2480147" y="2605088"/>
              <a:ext cx="53503" cy="53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6223421" y="2588419"/>
              <a:ext cx="84584" cy="84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6444208" y="2605088"/>
              <a:ext cx="53503" cy="53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9" name="直接连接符 28"/>
          <p:cNvCxnSpPr/>
          <p:nvPr/>
        </p:nvCxnSpPr>
        <p:spPr>
          <a:xfrm>
            <a:off x="0" y="2629471"/>
            <a:ext cx="2339752"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804248" y="2629471"/>
            <a:ext cx="2339752"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TextBox 14"/>
          <p:cNvSpPr txBox="1"/>
          <p:nvPr/>
        </p:nvSpPr>
        <p:spPr>
          <a:xfrm>
            <a:off x="3757753" y="4454870"/>
            <a:ext cx="1577676" cy="461665"/>
          </a:xfrm>
          <a:prstGeom prst="rect">
            <a:avLst/>
          </a:prstGeom>
          <a:noFill/>
        </p:spPr>
        <p:txBody>
          <a:bodyPr wrap="none" rtlCol="0">
            <a:spAutoFit/>
          </a:bodyPr>
          <a:lstStyle/>
          <a:p>
            <a:pPr algn="ctr"/>
            <a:r>
              <a:rPr lang="en-US" altLang="zh-CN" sz="1200" dirty="0">
                <a:solidFill>
                  <a:schemeClr val="bg1"/>
                </a:solidFill>
                <a:latin typeface="Open Sans" panose="020B0606030504020204" pitchFamily="34" charset="0"/>
                <a:ea typeface="Open Sans Extrabold" panose="020B0906030804020204" pitchFamily="34" charset="0"/>
                <a:cs typeface="Open Sans Extrabold" panose="020B0906030804020204" pitchFamily="34" charset="0"/>
              </a:rPr>
              <a:t>Fingerprint Making/ </a:t>
            </a:r>
          </a:p>
          <a:p>
            <a:pPr algn="ctr"/>
            <a:r>
              <a:rPr lang="en-US" altLang="zh-CN" sz="1200" dirty="0">
                <a:solidFill>
                  <a:schemeClr val="bg1"/>
                </a:solidFill>
                <a:latin typeface="Open Sans" panose="020B0606030504020204" pitchFamily="34" charset="0"/>
                <a:ea typeface="Open Sans Extrabold" panose="020B0906030804020204" pitchFamily="34" charset="0"/>
                <a:cs typeface="Open Sans Extrabold" panose="020B0906030804020204" pitchFamily="34" charset="0"/>
              </a:rPr>
              <a:t>Classiﬁer Training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750"/>
                                        <p:tgtEl>
                                          <p:spTgt spid="35"/>
                                        </p:tgtEl>
                                      </p:cBhvr>
                                    </p:animEffect>
                                    <p:anim calcmode="lin" valueType="num">
                                      <p:cBhvr>
                                        <p:cTn id="8" dur="750" fill="hold"/>
                                        <p:tgtEl>
                                          <p:spTgt spid="35"/>
                                        </p:tgtEl>
                                        <p:attrNameLst>
                                          <p:attrName>ppt_x</p:attrName>
                                        </p:attrNameLst>
                                      </p:cBhvr>
                                      <p:tavLst>
                                        <p:tav tm="0">
                                          <p:val>
                                            <p:strVal val="#ppt_x"/>
                                          </p:val>
                                        </p:tav>
                                        <p:tav tm="100000">
                                          <p:val>
                                            <p:strVal val="#ppt_x"/>
                                          </p:val>
                                        </p:tav>
                                      </p:tavLst>
                                    </p:anim>
                                    <p:anim calcmode="lin" valueType="num">
                                      <p:cBhvr>
                                        <p:cTn id="9" dur="750" fill="hold"/>
                                        <p:tgtEl>
                                          <p:spTgt spid="3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2" fill="hold" nodeType="after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heel(2)">
                                      <p:cBhvr>
                                        <p:cTn id="13" dur="1500"/>
                                        <p:tgtEl>
                                          <p:spTgt spid="33"/>
                                        </p:tgtEl>
                                      </p:cBhvr>
                                    </p:animEffect>
                                  </p:childTnLst>
                                </p:cTn>
                              </p:par>
                            </p:childTnLst>
                          </p:cTn>
                        </p:par>
                        <p:par>
                          <p:cTn id="14" fill="hold">
                            <p:stCondLst>
                              <p:cond delay="2500"/>
                            </p:stCondLst>
                            <p:childTnLst>
                              <p:par>
                                <p:cTn id="15" presetID="22" presetClass="entr" presetSubtype="2" fill="hold"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right)">
                                      <p:cBhvr>
                                        <p:cTn id="17" dur="500"/>
                                        <p:tgtEl>
                                          <p:spTgt spid="29"/>
                                        </p:tgtEl>
                                      </p:cBhvr>
                                    </p:animEffect>
                                  </p:childTnLst>
                                </p:cTn>
                              </p:par>
                              <p:par>
                                <p:cTn id="18" presetID="22" presetClass="entr" presetSubtype="8" fill="hold" nodeType="with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left)">
                                      <p:cBhvr>
                                        <p:cTn id="20" dur="500"/>
                                        <p:tgtEl>
                                          <p:spTgt spid="32"/>
                                        </p:tgtEl>
                                      </p:cBhvr>
                                    </p:animEffect>
                                  </p:childTnLst>
                                </p:cTn>
                              </p:par>
                            </p:childTnLst>
                          </p:cTn>
                        </p:par>
                        <p:par>
                          <p:cTn id="21" fill="hold">
                            <p:stCondLst>
                              <p:cond delay="3000"/>
                            </p:stCondLst>
                            <p:childTnLst>
                              <p:par>
                                <p:cTn id="22" presetID="42" presetClass="entr" presetSubtype="0"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1000"/>
                                        <p:tgtEl>
                                          <p:spTgt spid="36"/>
                                        </p:tgtEl>
                                      </p:cBhvr>
                                    </p:animEffect>
                                    <p:anim calcmode="lin" valueType="num">
                                      <p:cBhvr>
                                        <p:cTn id="25" dur="1000" fill="hold"/>
                                        <p:tgtEl>
                                          <p:spTgt spid="36"/>
                                        </p:tgtEl>
                                        <p:attrNameLst>
                                          <p:attrName>ppt_x</p:attrName>
                                        </p:attrNameLst>
                                      </p:cBhvr>
                                      <p:tavLst>
                                        <p:tav tm="0">
                                          <p:val>
                                            <p:strVal val="#ppt_x"/>
                                          </p:val>
                                        </p:tav>
                                        <p:tav tm="100000">
                                          <p:val>
                                            <p:strVal val="#ppt_x"/>
                                          </p:val>
                                        </p:tav>
                                      </p:tavLst>
                                    </p:anim>
                                    <p:anim calcmode="lin" valueType="num">
                                      <p:cBhvr>
                                        <p:cTn id="26"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dirty="0"/>
              <a:t>Fingerprint Making</a:t>
            </a:r>
            <a:endParaRPr lang="zh-CN" altLang="en-US" sz="4000" dirty="0"/>
          </a:p>
        </p:txBody>
      </p:sp>
      <p:sp>
        <p:nvSpPr>
          <p:cNvPr id="3" name="文本框 2"/>
          <p:cNvSpPr txBox="1"/>
          <p:nvPr/>
        </p:nvSpPr>
        <p:spPr>
          <a:xfrm>
            <a:off x="586105" y="1235075"/>
            <a:ext cx="6332220" cy="2585323"/>
          </a:xfrm>
          <a:prstGeom prst="rect">
            <a:avLst/>
          </a:prstGeom>
          <a:noFill/>
        </p:spPr>
        <p:txBody>
          <a:bodyPr wrap="square" rtlCol="0">
            <a:spAutoFit/>
          </a:bodyPr>
          <a:lstStyle/>
          <a:p>
            <a:pPr indent="0">
              <a:buClr>
                <a:schemeClr val="bg2">
                  <a:lumMod val="75000"/>
                </a:schemeClr>
              </a:buClr>
              <a:buSzPct val="120000"/>
              <a:buFont typeface="Courier New" panose="02070309020205020404" pitchFamily="49" charset="0"/>
              <a:buNone/>
            </a:pPr>
            <a:r>
              <a:rPr lang="en-US" altLang="zh-CN" b="1" dirty="0">
                <a:solidFill>
                  <a:schemeClr val="tx1">
                    <a:lumMod val="75000"/>
                    <a:lumOff val="25000"/>
                  </a:schemeClr>
                </a:solidFill>
                <a:latin typeface="+mn-ea"/>
                <a:cs typeface="Open Sans Light" panose="020B0306030504020204" pitchFamily="34" charset="0"/>
                <a:sym typeface="+mn-ea"/>
              </a:rPr>
              <a:t>Network Trace Capture:</a:t>
            </a:r>
            <a:endParaRPr lang="en-US" altLang="zh-CN" dirty="0">
              <a:solidFill>
                <a:schemeClr val="tx1">
                  <a:lumMod val="75000"/>
                  <a:lumOff val="25000"/>
                </a:schemeClr>
              </a:solidFill>
              <a:latin typeface="+mn-ea"/>
              <a:cs typeface="Open Sans Light" panose="020B0306030504020204" pitchFamily="34" charset="0"/>
            </a:endParaRPr>
          </a:p>
          <a:p>
            <a:pPr indent="0">
              <a:buClr>
                <a:schemeClr val="bg2">
                  <a:lumMod val="75000"/>
                </a:schemeClr>
              </a:buClr>
              <a:buSzPct val="120000"/>
              <a:buFont typeface="Courier New" panose="02070309020205020404" pitchFamily="49" charset="0"/>
              <a:buNone/>
            </a:pPr>
            <a:r>
              <a:rPr lang="en-US" altLang="zh-CN" dirty="0">
                <a:solidFill>
                  <a:schemeClr val="tx1">
                    <a:lumMod val="75000"/>
                    <a:lumOff val="25000"/>
                  </a:schemeClr>
                </a:solidFill>
                <a:latin typeface="+mn-ea"/>
                <a:cs typeface="Open Sans Light" panose="020B0306030504020204" pitchFamily="34" charset="0"/>
              </a:rPr>
              <a:t>UI fuzzing, Network Log tool</a:t>
            </a:r>
          </a:p>
          <a:p>
            <a:pPr indent="0">
              <a:buClr>
                <a:schemeClr val="bg2">
                  <a:lumMod val="75000"/>
                </a:schemeClr>
              </a:buClr>
              <a:buSzPct val="120000"/>
              <a:buFont typeface="Courier New" panose="02070309020205020404" pitchFamily="49" charset="0"/>
              <a:buNone/>
            </a:pPr>
            <a:endParaRPr lang="en-US" altLang="zh-CN" dirty="0">
              <a:solidFill>
                <a:schemeClr val="tx1">
                  <a:lumMod val="75000"/>
                  <a:lumOff val="25000"/>
                </a:schemeClr>
              </a:solidFill>
              <a:latin typeface="+mn-ea"/>
              <a:cs typeface="Open Sans Light" panose="020B0306030504020204" pitchFamily="34" charset="0"/>
            </a:endParaRPr>
          </a:p>
          <a:p>
            <a:pPr indent="0">
              <a:buClr>
                <a:schemeClr val="bg2">
                  <a:lumMod val="75000"/>
                </a:schemeClr>
              </a:buClr>
              <a:buSzPct val="120000"/>
              <a:buFont typeface="Courier New" panose="02070309020205020404" pitchFamily="49" charset="0"/>
              <a:buNone/>
            </a:pPr>
            <a:r>
              <a:rPr lang="en-US" altLang="zh-CN" b="1" dirty="0">
                <a:solidFill>
                  <a:schemeClr val="tx1">
                    <a:lumMod val="75000"/>
                    <a:lumOff val="25000"/>
                  </a:schemeClr>
                </a:solidFill>
                <a:latin typeface="+mn-ea"/>
                <a:cs typeface="Open Sans Light" panose="020B0306030504020204" pitchFamily="34" charset="0"/>
                <a:sym typeface="+mn-ea"/>
              </a:rPr>
              <a:t>Traffic </a:t>
            </a:r>
            <a:r>
              <a:rPr lang="en-US" altLang="zh-CN" b="1" dirty="0" err="1">
                <a:solidFill>
                  <a:schemeClr val="tx1">
                    <a:lumMod val="75000"/>
                    <a:lumOff val="25000"/>
                  </a:schemeClr>
                </a:solidFill>
                <a:latin typeface="+mn-ea"/>
                <a:cs typeface="Open Sans Light" panose="020B0306030504020204" pitchFamily="34" charset="0"/>
                <a:sym typeface="+mn-ea"/>
              </a:rPr>
              <a:t>Burstification</a:t>
            </a:r>
            <a:r>
              <a:rPr lang="en-US" altLang="zh-CN" b="1" dirty="0">
                <a:solidFill>
                  <a:schemeClr val="tx1">
                    <a:lumMod val="75000"/>
                    <a:lumOff val="25000"/>
                  </a:schemeClr>
                </a:solidFill>
                <a:latin typeface="+mn-ea"/>
                <a:cs typeface="Open Sans Light" panose="020B0306030504020204" pitchFamily="34" charset="0"/>
                <a:sym typeface="+mn-ea"/>
              </a:rPr>
              <a:t> and Flow Separation:</a:t>
            </a:r>
          </a:p>
          <a:p>
            <a:pPr indent="0">
              <a:buClr>
                <a:schemeClr val="bg2">
                  <a:lumMod val="75000"/>
                </a:schemeClr>
              </a:buClr>
              <a:buSzPct val="120000"/>
              <a:buFont typeface="Courier New" panose="02070309020205020404" pitchFamily="49" charset="0"/>
              <a:buNone/>
            </a:pPr>
            <a:r>
              <a:rPr lang="en-US" altLang="zh-CN" dirty="0">
                <a:solidFill>
                  <a:schemeClr val="tx1">
                    <a:lumMod val="75000"/>
                    <a:lumOff val="25000"/>
                  </a:schemeClr>
                </a:solidFill>
                <a:latin typeface="+mn-ea"/>
                <a:cs typeface="Open Sans Light" panose="020B0306030504020204" pitchFamily="34" charset="0"/>
                <a:sym typeface="+mn-ea"/>
              </a:rPr>
              <a:t>Time of burst (4.5s), Separation(remote IP address)</a:t>
            </a:r>
          </a:p>
          <a:p>
            <a:pPr indent="0">
              <a:buClr>
                <a:schemeClr val="bg2">
                  <a:lumMod val="75000"/>
                </a:schemeClr>
              </a:buClr>
              <a:buSzPct val="120000"/>
              <a:buFont typeface="Courier New" panose="02070309020205020404" pitchFamily="49" charset="0"/>
              <a:buNone/>
            </a:pPr>
            <a:endParaRPr lang="en-US" altLang="zh-CN" dirty="0">
              <a:solidFill>
                <a:schemeClr val="tx1">
                  <a:lumMod val="75000"/>
                  <a:lumOff val="25000"/>
                </a:schemeClr>
              </a:solidFill>
              <a:latin typeface="+mn-ea"/>
              <a:cs typeface="Open Sans Light" panose="020B0306030504020204" pitchFamily="34" charset="0"/>
              <a:sym typeface="+mn-ea"/>
            </a:endParaRPr>
          </a:p>
          <a:p>
            <a:pPr indent="0">
              <a:buClr>
                <a:schemeClr val="bg2">
                  <a:lumMod val="75000"/>
                </a:schemeClr>
              </a:buClr>
              <a:buSzPct val="120000"/>
              <a:buFont typeface="Courier New" panose="02070309020205020404" pitchFamily="49" charset="0"/>
              <a:buNone/>
            </a:pPr>
            <a:r>
              <a:rPr lang="en-US" altLang="zh-CN" b="1" dirty="0">
                <a:solidFill>
                  <a:schemeClr val="tx1">
                    <a:lumMod val="75000"/>
                    <a:lumOff val="25000"/>
                  </a:schemeClr>
                </a:solidFill>
                <a:latin typeface="+mn-ea"/>
                <a:cs typeface="Open Sans Light" panose="020B0306030504020204" pitchFamily="34" charset="0"/>
                <a:sym typeface="+mn-ea"/>
              </a:rPr>
              <a:t>Ambiguity Detection:</a:t>
            </a:r>
          </a:p>
          <a:p>
            <a:pPr indent="0">
              <a:buClr>
                <a:schemeClr val="bg2">
                  <a:lumMod val="75000"/>
                </a:schemeClr>
              </a:buClr>
              <a:buSzPct val="120000"/>
              <a:buFont typeface="Courier New" panose="02070309020205020404" pitchFamily="49" charset="0"/>
              <a:buNone/>
            </a:pPr>
            <a:r>
              <a:rPr lang="en-US" altLang="zh-CN" dirty="0">
                <a:solidFill>
                  <a:schemeClr val="tx1">
                    <a:lumMod val="75000"/>
                    <a:lumOff val="25000"/>
                  </a:schemeClr>
                </a:solidFill>
                <a:latin typeface="+mn-ea"/>
                <a:cs typeface="Open Sans Light" panose="020B0306030504020204" pitchFamily="34" charset="0"/>
                <a:sym typeface="+mn-ea"/>
              </a:rPr>
              <a:t>Using reinforcement learning to obtain robustness against ambiguous flows.</a:t>
            </a:r>
          </a:p>
        </p:txBody>
      </p:sp>
    </p:spTree>
    <p:extLst>
      <p:ext uri="{BB962C8B-B14F-4D97-AF65-F5344CB8AC3E}">
        <p14:creationId xmlns:p14="http://schemas.microsoft.com/office/powerpoint/2010/main" val="1198566817"/>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dirty="0"/>
              <a:t>Classiﬁer Training</a:t>
            </a:r>
            <a:endParaRPr lang="zh-CN" altLang="en-US" sz="4000" dirty="0"/>
          </a:p>
        </p:txBody>
      </p:sp>
      <p:sp>
        <p:nvSpPr>
          <p:cNvPr id="3" name="文本框 2"/>
          <p:cNvSpPr txBox="1"/>
          <p:nvPr/>
        </p:nvSpPr>
        <p:spPr>
          <a:xfrm>
            <a:off x="586105" y="1235075"/>
            <a:ext cx="6332220" cy="1477328"/>
          </a:xfrm>
          <a:prstGeom prst="rect">
            <a:avLst/>
          </a:prstGeom>
          <a:noFill/>
        </p:spPr>
        <p:txBody>
          <a:bodyPr wrap="square" rtlCol="0">
            <a:spAutoFit/>
          </a:bodyPr>
          <a:lstStyle/>
          <a:p>
            <a:pPr indent="0">
              <a:buClr>
                <a:schemeClr val="bg2">
                  <a:lumMod val="75000"/>
                </a:schemeClr>
              </a:buClr>
              <a:buSzPct val="120000"/>
              <a:buFont typeface="Courier New" panose="02070309020205020404" pitchFamily="49" charset="0"/>
              <a:buNone/>
            </a:pPr>
            <a:r>
              <a:rPr lang="en-US" altLang="zh-CN" b="1" dirty="0">
                <a:solidFill>
                  <a:schemeClr val="tx1">
                    <a:lumMod val="75000"/>
                    <a:lumOff val="25000"/>
                  </a:schemeClr>
                </a:solidFill>
                <a:latin typeface="+mn-ea"/>
                <a:cs typeface="Open Sans Light" panose="020B0306030504020204" pitchFamily="34" charset="0"/>
                <a:sym typeface="+mn-ea"/>
              </a:rPr>
              <a:t>Three sizes are used: </a:t>
            </a:r>
          </a:p>
          <a:p>
            <a:pPr indent="0">
              <a:buClr>
                <a:schemeClr val="bg2">
                  <a:lumMod val="75000"/>
                </a:schemeClr>
              </a:buClr>
              <a:buSzPct val="120000"/>
              <a:buFont typeface="Courier New" panose="02070309020205020404" pitchFamily="49" charset="0"/>
              <a:buNone/>
            </a:pPr>
            <a:r>
              <a:rPr lang="en-US" altLang="zh-CN" dirty="0">
                <a:solidFill>
                  <a:schemeClr val="tx1">
                    <a:lumMod val="75000"/>
                    <a:lumOff val="25000"/>
                  </a:schemeClr>
                </a:solidFill>
                <a:latin typeface="+mn-ea"/>
                <a:cs typeface="Open Sans Light" panose="020B0306030504020204" pitchFamily="34" charset="0"/>
                <a:sym typeface="+mn-ea"/>
              </a:rPr>
              <a:t>Size of incoming packets only, Size of outgoing packets only, Size of both incoming and outgoing packets</a:t>
            </a:r>
          </a:p>
          <a:p>
            <a:pPr indent="0">
              <a:buClr>
                <a:schemeClr val="bg2">
                  <a:lumMod val="75000"/>
                </a:schemeClr>
              </a:buClr>
              <a:buSzPct val="120000"/>
              <a:buFont typeface="Courier New" panose="02070309020205020404" pitchFamily="49" charset="0"/>
              <a:buNone/>
            </a:pPr>
            <a:r>
              <a:rPr lang="en-US" altLang="zh-CN" b="1" dirty="0">
                <a:solidFill>
                  <a:schemeClr val="tx1">
                    <a:lumMod val="75000"/>
                    <a:lumOff val="25000"/>
                  </a:schemeClr>
                </a:solidFill>
                <a:latin typeface="+mn-ea"/>
                <a:cs typeface="Open Sans Light" panose="020B0306030504020204" pitchFamily="34" charset="0"/>
                <a:sym typeface="+mn-ea"/>
              </a:rPr>
              <a:t>Ambiguity Detections:</a:t>
            </a:r>
          </a:p>
          <a:p>
            <a:pPr indent="0">
              <a:buClr>
                <a:schemeClr val="bg2">
                  <a:lumMod val="75000"/>
                </a:schemeClr>
              </a:buClr>
              <a:buSzPct val="120000"/>
              <a:buFont typeface="Courier New" panose="02070309020205020404" pitchFamily="49" charset="0"/>
              <a:buNone/>
            </a:pPr>
            <a:endParaRPr lang="en-US" altLang="zh-CN" b="1" dirty="0">
              <a:solidFill>
                <a:schemeClr val="tx1">
                  <a:lumMod val="75000"/>
                  <a:lumOff val="25000"/>
                </a:schemeClr>
              </a:solidFill>
              <a:latin typeface="+mn-ea"/>
              <a:cs typeface="Open Sans Light" panose="020B0306030504020204" pitchFamily="34" charset="0"/>
              <a:sym typeface="+mn-ea"/>
            </a:endParaRPr>
          </a:p>
        </p:txBody>
      </p:sp>
      <p:pic>
        <p:nvPicPr>
          <p:cNvPr id="5" name="图片 4">
            <a:extLst>
              <a:ext uri="{FF2B5EF4-FFF2-40B4-BE49-F238E27FC236}">
                <a16:creationId xmlns:a16="http://schemas.microsoft.com/office/drawing/2014/main" id="{CF30A1BB-21E2-43D8-A23E-E921318DAD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65" y="2557745"/>
            <a:ext cx="6111240" cy="14630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5" name="图片 34" descr="图片包含 电子产品, 键盘, 计算机&#10;&#10;已生成极高可信度的说明"/>
          <p:cNvPicPr>
            <a:picLocks noChangeAspect="1"/>
          </p:cNvPicPr>
          <p:nvPr/>
        </p:nvPicPr>
        <p:blipFill rotWithShape="1">
          <a:blip r:embed="rId2" cstate="print">
            <a:extLst>
              <a:ext uri="{28A0092B-C50C-407E-A947-70E740481C1C}">
                <a14:useLocalDpi xmlns:a14="http://schemas.microsoft.com/office/drawing/2010/main" val="0"/>
              </a:ext>
            </a:extLst>
          </a:blip>
          <a:srcRect t="13330" b="43545"/>
          <a:stretch>
            <a:fillRect/>
          </a:stretch>
        </p:blipFill>
        <p:spPr>
          <a:xfrm>
            <a:off x="0" y="0"/>
            <a:ext cx="9144000" cy="2628900"/>
          </a:xfrm>
          <a:prstGeom prst="rect">
            <a:avLst/>
          </a:prstGeom>
        </p:spPr>
      </p:pic>
      <p:grpSp>
        <p:nvGrpSpPr>
          <p:cNvPr id="33" name="组合 32"/>
          <p:cNvGrpSpPr/>
          <p:nvPr/>
        </p:nvGrpSpPr>
        <p:grpSpPr>
          <a:xfrm>
            <a:off x="2563218" y="1059582"/>
            <a:ext cx="4017564" cy="3138450"/>
            <a:chOff x="2480147" y="1059582"/>
            <a:chExt cx="4017564" cy="3138450"/>
          </a:xfrm>
        </p:grpSpPr>
        <p:sp>
          <p:nvSpPr>
            <p:cNvPr id="3" name="椭圆 2"/>
            <p:cNvSpPr/>
            <p:nvPr/>
          </p:nvSpPr>
          <p:spPr>
            <a:xfrm>
              <a:off x="3027213" y="1192500"/>
              <a:ext cx="2872614" cy="28726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itle 1"/>
            <p:cNvSpPr txBox="1"/>
            <p:nvPr/>
          </p:nvSpPr>
          <p:spPr>
            <a:xfrm>
              <a:off x="3059832" y="2355726"/>
              <a:ext cx="2808312" cy="955646"/>
            </a:xfrm>
            <a:prstGeom prst="rect">
              <a:avLst/>
            </a:prstGeom>
          </p:spPr>
          <p:txBody>
            <a:bodyPr vert="horz" wrap="square" lIns="68580" tIns="34290" rIns="68580" bIns="3429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200" b="1" dirty="0">
                  <a:solidFill>
                    <a:schemeClr val="accent1"/>
                  </a:solidFill>
                  <a:latin typeface="+mj-ea"/>
                  <a:cs typeface="Open Sans Extrabold" panose="020B0906030804020204" pitchFamily="34" charset="0"/>
                </a:rPr>
                <a:t>Dataset &amp; Code</a:t>
              </a:r>
              <a:endParaRPr lang="zh-CN" altLang="en-US" sz="3200" b="1" dirty="0">
                <a:solidFill>
                  <a:schemeClr val="accent1"/>
                </a:solidFill>
                <a:latin typeface="+mj-ea"/>
                <a:cs typeface="Open Sans Extrabold" panose="020B0906030804020204" pitchFamily="34" charset="0"/>
              </a:endParaRPr>
            </a:p>
          </p:txBody>
        </p:sp>
        <p:sp>
          <p:nvSpPr>
            <p:cNvPr id="4" name="椭圆 3"/>
            <p:cNvSpPr/>
            <p:nvPr/>
          </p:nvSpPr>
          <p:spPr>
            <a:xfrm>
              <a:off x="2894295" y="1059582"/>
              <a:ext cx="3138450" cy="3138450"/>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2843808" y="2408316"/>
              <a:ext cx="108319" cy="447659"/>
              <a:chOff x="1689299" y="2163862"/>
              <a:chExt cx="192782" cy="796727"/>
            </a:xfrm>
          </p:grpSpPr>
          <p:sp>
            <p:nvSpPr>
              <p:cNvPr id="10" name="椭圆 9"/>
              <p:cNvSpPr/>
              <p:nvPr/>
            </p:nvSpPr>
            <p:spPr>
              <a:xfrm>
                <a:off x="1689299" y="2464941"/>
                <a:ext cx="192782" cy="1927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748831" y="2163862"/>
                <a:ext cx="103783" cy="103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748831" y="2856806"/>
                <a:ext cx="103783" cy="103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H="1">
              <a:off x="5978230" y="2408316"/>
              <a:ext cx="108319" cy="447659"/>
              <a:chOff x="1689299" y="2163862"/>
              <a:chExt cx="192782" cy="796727"/>
            </a:xfrm>
          </p:grpSpPr>
          <p:sp>
            <p:nvSpPr>
              <p:cNvPr id="14" name="椭圆 13"/>
              <p:cNvSpPr/>
              <p:nvPr/>
            </p:nvSpPr>
            <p:spPr>
              <a:xfrm>
                <a:off x="1689299" y="2464941"/>
                <a:ext cx="192782" cy="1927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748831" y="2163862"/>
                <a:ext cx="103783" cy="103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748831" y="2856806"/>
                <a:ext cx="103783" cy="103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itle 1"/>
            <p:cNvSpPr txBox="1"/>
            <p:nvPr/>
          </p:nvSpPr>
          <p:spPr>
            <a:xfrm>
              <a:off x="3563888" y="1951377"/>
              <a:ext cx="1728192" cy="346249"/>
            </a:xfrm>
            <a:prstGeom prst="rect">
              <a:avLst/>
            </a:prstGeom>
          </p:spPr>
          <p:txBody>
            <a:bodyPr vert="horz" wrap="square" lIns="68580" tIns="34290" rIns="68580" bIns="3429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000" spc="-113">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PART TWO</a:t>
              </a:r>
              <a:endParaRPr lang="en-US" sz="2000" spc="-113" dirty="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25" name="椭圆 24"/>
            <p:cNvSpPr/>
            <p:nvPr/>
          </p:nvSpPr>
          <p:spPr>
            <a:xfrm>
              <a:off x="2649216" y="2588419"/>
              <a:ext cx="84584" cy="84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2480147" y="2605088"/>
              <a:ext cx="53503" cy="53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6223421" y="2588419"/>
              <a:ext cx="84584" cy="84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6444208" y="2605088"/>
              <a:ext cx="53503" cy="53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9" name="直接连接符 28"/>
          <p:cNvCxnSpPr/>
          <p:nvPr/>
        </p:nvCxnSpPr>
        <p:spPr>
          <a:xfrm>
            <a:off x="0" y="2629471"/>
            <a:ext cx="2339752"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804248" y="2629471"/>
            <a:ext cx="2339752"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TextBox 14"/>
          <p:cNvSpPr txBox="1"/>
          <p:nvPr/>
        </p:nvSpPr>
        <p:spPr>
          <a:xfrm>
            <a:off x="3698781" y="4479388"/>
            <a:ext cx="1624547" cy="461665"/>
          </a:xfrm>
          <a:prstGeom prst="rect">
            <a:avLst/>
          </a:prstGeom>
          <a:noFill/>
        </p:spPr>
        <p:txBody>
          <a:bodyPr wrap="none" rtlCol="0">
            <a:spAutoFit/>
          </a:bodyPr>
          <a:lstStyle/>
          <a:p>
            <a:pPr algn="ctr"/>
            <a:r>
              <a:rPr lang="en-US" altLang="zh-CN" sz="1200" dirty="0">
                <a:solidFill>
                  <a:schemeClr val="bg1"/>
                </a:solidFill>
                <a:latin typeface="Open Sans" panose="020B0606030504020204" pitchFamily="34" charset="0"/>
                <a:ea typeface="宋体" panose="02010600030101010101" pitchFamily="2" charset="-122"/>
                <a:cs typeface="Open Sans Extrabold" panose="020B0906030804020204" pitchFamily="34" charset="0"/>
              </a:rPr>
              <a:t>Dataset/</a:t>
            </a:r>
          </a:p>
          <a:p>
            <a:pPr algn="ctr"/>
            <a:r>
              <a:rPr lang="en-US" altLang="zh-CN" sz="1200" dirty="0">
                <a:solidFill>
                  <a:schemeClr val="bg1"/>
                </a:solidFill>
                <a:latin typeface="Open Sans" panose="020B0606030504020204" pitchFamily="34" charset="0"/>
                <a:ea typeface="宋体" panose="02010600030101010101" pitchFamily="2" charset="-122"/>
                <a:cs typeface="Open Sans Extrabold" panose="020B0906030804020204" pitchFamily="34" charset="0"/>
              </a:rPr>
              <a:t>Ambiguity Detection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heel(2)">
                                      <p:cBhvr>
                                        <p:cTn id="7" dur="2000"/>
                                        <p:tgtEl>
                                          <p:spTgt spid="33"/>
                                        </p:tgtEl>
                                      </p:cBhvr>
                                    </p:animEffect>
                                  </p:childTnLst>
                                </p:cTn>
                              </p:par>
                            </p:childTnLst>
                          </p:cTn>
                        </p:par>
                        <p:par>
                          <p:cTn id="8" fill="hold">
                            <p:stCondLst>
                              <p:cond delay="2000"/>
                            </p:stCondLst>
                            <p:childTnLst>
                              <p:par>
                                <p:cTn id="9" presetID="22" presetClass="entr" presetSubtype="2"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right)">
                                      <p:cBhvr>
                                        <p:cTn id="11" dur="500"/>
                                        <p:tgtEl>
                                          <p:spTgt spid="29"/>
                                        </p:tgtEl>
                                      </p:cBhvr>
                                    </p:animEffect>
                                  </p:childTnLst>
                                </p:cTn>
                              </p:par>
                              <p:par>
                                <p:cTn id="12" presetID="22" presetClass="entr" presetSubtype="8" fill="hold" nodeType="with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wipe(left)">
                                      <p:cBhvr>
                                        <p:cTn id="14" dur="500"/>
                                        <p:tgtEl>
                                          <p:spTgt spid="32"/>
                                        </p:tgtEl>
                                      </p:cBhvr>
                                    </p:animEffect>
                                  </p:childTnLst>
                                </p:cTn>
                              </p:par>
                            </p:childTnLst>
                          </p:cTn>
                        </p:par>
                        <p:par>
                          <p:cTn id="15" fill="hold">
                            <p:stCondLst>
                              <p:cond delay="2500"/>
                            </p:stCondLst>
                            <p:childTnLst>
                              <p:par>
                                <p:cTn id="16" presetID="42" presetClass="entr" presetSubtype="0" fill="hold" grpId="0" nodeType="after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1000"/>
                                        <p:tgtEl>
                                          <p:spTgt spid="36"/>
                                        </p:tgtEl>
                                      </p:cBhvr>
                                    </p:animEffect>
                                    <p:anim calcmode="lin" valueType="num">
                                      <p:cBhvr>
                                        <p:cTn id="19" dur="1000" fill="hold"/>
                                        <p:tgtEl>
                                          <p:spTgt spid="36"/>
                                        </p:tgtEl>
                                        <p:attrNameLst>
                                          <p:attrName>ppt_x</p:attrName>
                                        </p:attrNameLst>
                                      </p:cBhvr>
                                      <p:tavLst>
                                        <p:tav tm="0">
                                          <p:val>
                                            <p:strVal val="#ppt_x"/>
                                          </p:val>
                                        </p:tav>
                                        <p:tav tm="100000">
                                          <p:val>
                                            <p:strVal val="#ppt_x"/>
                                          </p:val>
                                        </p:tav>
                                      </p:tavLst>
                                    </p:anim>
                                    <p:anim calcmode="lin" valueType="num">
                                      <p:cBhvr>
                                        <p:cTn id="20"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dirty="0">
                <a:latin typeface="+mj-ea"/>
                <a:cs typeface="Open Sans Extrabold" panose="020B0906030804020204" pitchFamily="34" charset="0"/>
              </a:rPr>
              <a:t>Datasets</a:t>
            </a:r>
            <a:endParaRPr lang="zh-CN" altLang="en-US" sz="4000" dirty="0"/>
          </a:p>
        </p:txBody>
      </p:sp>
      <p:pic>
        <p:nvPicPr>
          <p:cNvPr id="4" name="图片 3">
            <a:extLst>
              <a:ext uri="{FF2B5EF4-FFF2-40B4-BE49-F238E27FC236}">
                <a16:creationId xmlns:a16="http://schemas.microsoft.com/office/drawing/2014/main" id="{AB0BF36F-99B3-4454-A110-9F7411C766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987574"/>
            <a:ext cx="7344816" cy="2664296"/>
          </a:xfrm>
          <a:prstGeom prst="rect">
            <a:avLst/>
          </a:prstGeom>
        </p:spPr>
      </p:pic>
      <p:sp>
        <p:nvSpPr>
          <p:cNvPr id="10" name="文本框 9">
            <a:extLst>
              <a:ext uri="{FF2B5EF4-FFF2-40B4-BE49-F238E27FC236}">
                <a16:creationId xmlns:a16="http://schemas.microsoft.com/office/drawing/2014/main" id="{C8E4ABF1-4EF8-40B9-B98C-C3F0A4178112}"/>
              </a:ext>
            </a:extLst>
          </p:cNvPr>
          <p:cNvSpPr txBox="1"/>
          <p:nvPr/>
        </p:nvSpPr>
        <p:spPr>
          <a:xfrm>
            <a:off x="1222438" y="3971260"/>
            <a:ext cx="6092630" cy="646331"/>
          </a:xfrm>
          <a:prstGeom prst="rect">
            <a:avLst/>
          </a:prstGeom>
          <a:noFill/>
        </p:spPr>
        <p:txBody>
          <a:bodyPr wrap="none" rtlCol="0">
            <a:spAutoFit/>
          </a:bodyPr>
          <a:lstStyle/>
          <a:p>
            <a:r>
              <a:rPr lang="en-US" altLang="zh-CN" dirty="0"/>
              <a:t>We divide the data into two parts. One for training (noise free)</a:t>
            </a:r>
          </a:p>
          <a:p>
            <a:r>
              <a:rPr lang="en-US" altLang="zh-CN" dirty="0"/>
              <a:t> and another for testing (with noise).</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dirty="0">
                <a:latin typeface="+mj-ea"/>
                <a:cs typeface="Open Sans Extrabold" panose="020B0906030804020204" pitchFamily="34" charset="0"/>
              </a:rPr>
              <a:t>Entry in Datasets</a:t>
            </a:r>
            <a:endParaRPr lang="zh-CN" altLang="en-US" sz="4000" dirty="0"/>
          </a:p>
        </p:txBody>
      </p:sp>
      <p:pic>
        <p:nvPicPr>
          <p:cNvPr id="6" name="图片 5">
            <a:extLst>
              <a:ext uri="{FF2B5EF4-FFF2-40B4-BE49-F238E27FC236}">
                <a16:creationId xmlns:a16="http://schemas.microsoft.com/office/drawing/2014/main" id="{6375C7C2-7735-43A3-A484-764EAEDE95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48576"/>
            <a:ext cx="9144000" cy="1308192"/>
          </a:xfrm>
          <a:prstGeom prst="rect">
            <a:avLst/>
          </a:prstGeom>
        </p:spPr>
      </p:pic>
      <p:sp>
        <p:nvSpPr>
          <p:cNvPr id="7" name="文本框 6">
            <a:extLst>
              <a:ext uri="{FF2B5EF4-FFF2-40B4-BE49-F238E27FC236}">
                <a16:creationId xmlns:a16="http://schemas.microsoft.com/office/drawing/2014/main" id="{BDE38D04-E1D5-4452-9A2C-1E70942BB8C0}"/>
              </a:ext>
            </a:extLst>
          </p:cNvPr>
          <p:cNvSpPr txBox="1"/>
          <p:nvPr/>
        </p:nvSpPr>
        <p:spPr>
          <a:xfrm>
            <a:off x="416967" y="3219822"/>
            <a:ext cx="6243265" cy="923330"/>
          </a:xfrm>
          <a:prstGeom prst="rect">
            <a:avLst/>
          </a:prstGeom>
          <a:noFill/>
        </p:spPr>
        <p:txBody>
          <a:bodyPr wrap="square" rtlCol="0">
            <a:spAutoFit/>
          </a:bodyPr>
          <a:lstStyle/>
          <a:p>
            <a:r>
              <a:rPr lang="en-US" altLang="zh-CN" dirty="0"/>
              <a:t>Flow: Array of flows, </a:t>
            </a:r>
          </a:p>
          <a:p>
            <a:r>
              <a:rPr lang="en-US" altLang="zh-CN" dirty="0"/>
              <a:t>Time: Start time and duration of each flow,</a:t>
            </a:r>
          </a:p>
          <a:p>
            <a:r>
              <a:rPr lang="en-US" altLang="zh-CN" dirty="0"/>
              <a:t>Label: The packet flow use  (</a:t>
            </a:r>
            <a:r>
              <a:rPr lang="en-US" altLang="zh-CN" dirty="0" err="1"/>
              <a:t>ie</a:t>
            </a:r>
            <a:r>
              <a:rPr lang="en-US" altLang="zh-CN" dirty="0"/>
              <a:t> : com.viber.voip-auto.csv)</a:t>
            </a:r>
          </a:p>
        </p:txBody>
      </p:sp>
    </p:spTree>
    <p:extLst>
      <p:ext uri="{BB962C8B-B14F-4D97-AF65-F5344CB8AC3E}">
        <p14:creationId xmlns:p14="http://schemas.microsoft.com/office/powerpoint/2010/main" val="3110580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dirty="0">
                <a:latin typeface="+mj-ea"/>
                <a:cs typeface="Open Sans Extrabold" panose="020B0906030804020204" pitchFamily="34" charset="0"/>
              </a:rPr>
              <a:t>Datasets order</a:t>
            </a:r>
            <a:endParaRPr lang="zh-CN" altLang="en-US" sz="4000" dirty="0"/>
          </a:p>
        </p:txBody>
      </p:sp>
      <p:sp>
        <p:nvSpPr>
          <p:cNvPr id="7" name="文本框 6">
            <a:extLst>
              <a:ext uri="{FF2B5EF4-FFF2-40B4-BE49-F238E27FC236}">
                <a16:creationId xmlns:a16="http://schemas.microsoft.com/office/drawing/2014/main" id="{BDE38D04-E1D5-4452-9A2C-1E70942BB8C0}"/>
              </a:ext>
            </a:extLst>
          </p:cNvPr>
          <p:cNvSpPr txBox="1"/>
          <p:nvPr/>
        </p:nvSpPr>
        <p:spPr>
          <a:xfrm>
            <a:off x="416967" y="3219822"/>
            <a:ext cx="5451177" cy="2031325"/>
          </a:xfrm>
          <a:prstGeom prst="rect">
            <a:avLst/>
          </a:prstGeom>
          <a:noFill/>
        </p:spPr>
        <p:txBody>
          <a:bodyPr wrap="square" rtlCol="0">
            <a:spAutoFit/>
          </a:bodyPr>
          <a:lstStyle/>
          <a:p>
            <a:r>
              <a:rPr lang="en-US" altLang="zh-CN" dirty="0"/>
              <a:t>"D-110A“: Dataset-4a Dataset-5a</a:t>
            </a:r>
          </a:p>
          <a:p>
            <a:r>
              <a:rPr lang="en-US" altLang="zh-CN" dirty="0"/>
              <a:t>"D-65“: Dataset-2 Dataset-3</a:t>
            </a:r>
          </a:p>
          <a:p>
            <a:r>
              <a:rPr lang="en-US" altLang="zh-CN" dirty="0"/>
              <a:t>"V-LG “: Dataset-3 Dataset-5a</a:t>
            </a:r>
          </a:p>
          <a:p>
            <a:r>
              <a:rPr lang="en-US" altLang="zh-CN" dirty="0"/>
              <a:t>"V-MG “: Dataset-2 Dataset-4a</a:t>
            </a:r>
          </a:p>
          <a:p>
            <a:r>
              <a:rPr lang="en-US" altLang="zh-CN" dirty="0"/>
              <a:t>"DV-110 “: Dataset-1 Dataset-5</a:t>
            </a:r>
          </a:p>
          <a:p>
            <a:r>
              <a:rPr lang="en-US" altLang="zh-CN" dirty="0"/>
              <a:t>"DV-65 “: Dataset-1a Dataset-5a</a:t>
            </a:r>
          </a:p>
          <a:p>
            <a:endParaRPr lang="zh-CN" altLang="en-US" dirty="0"/>
          </a:p>
        </p:txBody>
      </p:sp>
      <p:pic>
        <p:nvPicPr>
          <p:cNvPr id="4" name="图片 3">
            <a:extLst>
              <a:ext uri="{FF2B5EF4-FFF2-40B4-BE49-F238E27FC236}">
                <a16:creationId xmlns:a16="http://schemas.microsoft.com/office/drawing/2014/main" id="{E9365A9F-70C8-45E7-9AAB-7DEB0B512E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1104528"/>
            <a:ext cx="6696744" cy="1638300"/>
          </a:xfrm>
          <a:prstGeom prst="rect">
            <a:avLst/>
          </a:prstGeom>
        </p:spPr>
      </p:pic>
    </p:spTree>
    <p:extLst>
      <p:ext uri="{BB962C8B-B14F-4D97-AF65-F5344CB8AC3E}">
        <p14:creationId xmlns:p14="http://schemas.microsoft.com/office/powerpoint/2010/main" val="40166292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6|1.6|1.7|1.7|1.3|1.2"/>
</p:tagLst>
</file>

<file path=ppt/theme/theme1.xml><?xml version="1.0" encoding="utf-8"?>
<a:theme xmlns:a="http://schemas.openxmlformats.org/drawingml/2006/main" name="Ofis Teması">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alibri &amp; 微软雅黑">
      <a:majorFont>
        <a:latin typeface="Calibri"/>
        <a:ea typeface="微软雅黑"/>
        <a:cs typeface=""/>
      </a:majorFont>
      <a:minorFont>
        <a:latin typeface="Calibri Light"/>
        <a:ea typeface="微软雅黑 Light"/>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1360</Words>
  <Application>Microsoft Office PowerPoint</Application>
  <PresentationFormat>全屏显示(16:9)</PresentationFormat>
  <Paragraphs>109</Paragraphs>
  <Slides>15</Slides>
  <Notes>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Open Sans</vt:lpstr>
      <vt:lpstr>Open Sans Extrabold</vt:lpstr>
      <vt:lpstr>Open Sans Light</vt:lpstr>
      <vt:lpstr>宋体</vt:lpstr>
      <vt:lpstr>微软雅黑</vt:lpstr>
      <vt:lpstr>微软雅黑 Light</vt:lpstr>
      <vt:lpstr>Arial</vt:lpstr>
      <vt:lpstr>Calibri</vt:lpstr>
      <vt:lpstr>Calibri Light</vt:lpstr>
      <vt:lpstr>Courier New</vt:lpstr>
      <vt:lpstr>Ofis Teması</vt:lpstr>
      <vt:lpstr>PowerPoint 演示文稿</vt:lpstr>
      <vt:lpstr>PowerPoint 演示文稿</vt:lpstr>
      <vt:lpstr>PowerPoint 演示文稿</vt:lpstr>
      <vt:lpstr>Fingerprint Making</vt:lpstr>
      <vt:lpstr>Classiﬁer Training</vt:lpstr>
      <vt:lpstr>PowerPoint 演示文稿</vt:lpstr>
      <vt:lpstr>Datasets</vt:lpstr>
      <vt:lpstr>Entry in Datasets</vt:lpstr>
      <vt:lpstr>Datasets order</vt:lpstr>
      <vt:lpstr>Ambiguity Detection </vt:lpstr>
      <vt:lpstr>Result of running</vt:lpstr>
      <vt:lpstr>PowerPoint 演示文稿</vt:lpstr>
      <vt:lpstr>Comparation</vt:lpstr>
      <vt:lpstr>Limitations</vt:lpstr>
      <vt:lpstr>PowerPoint 演示文稿</vt:lpstr>
    </vt:vector>
  </TitlesOfParts>
  <Company>By NeC ® 2010 | Katilimsiz.Com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Serma</dc:creator>
  <cp:lastModifiedBy>Mei luoyu</cp:lastModifiedBy>
  <cp:revision>406</cp:revision>
  <dcterms:created xsi:type="dcterms:W3CDTF">2015-07-21T10:39:00Z</dcterms:created>
  <dcterms:modified xsi:type="dcterms:W3CDTF">2019-05-13T10:40:38Z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2052-10.1.0.7510</vt:lpwstr>
  </property>
</Properties>
</file>