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33"/>
  </p:notesMasterIdLst>
  <p:handoutMasterIdLst>
    <p:handoutMasterId r:id="rId34"/>
  </p:handoutMasterIdLst>
  <p:sldIdLst>
    <p:sldId id="392" r:id="rId2"/>
    <p:sldId id="393" r:id="rId3"/>
    <p:sldId id="555" r:id="rId4"/>
    <p:sldId id="552" r:id="rId5"/>
    <p:sldId id="467" r:id="rId6"/>
    <p:sldId id="553" r:id="rId7"/>
    <p:sldId id="394" r:id="rId8"/>
    <p:sldId id="395" r:id="rId9"/>
    <p:sldId id="560" r:id="rId10"/>
    <p:sldId id="563" r:id="rId11"/>
    <p:sldId id="564" r:id="rId12"/>
    <p:sldId id="565" r:id="rId13"/>
    <p:sldId id="566" r:id="rId14"/>
    <p:sldId id="545" r:id="rId15"/>
    <p:sldId id="546" r:id="rId16"/>
    <p:sldId id="567" r:id="rId17"/>
    <p:sldId id="549" r:id="rId18"/>
    <p:sldId id="396" r:id="rId19"/>
    <p:sldId id="556" r:id="rId20"/>
    <p:sldId id="538" r:id="rId21"/>
    <p:sldId id="397" r:id="rId22"/>
    <p:sldId id="520" r:id="rId23"/>
    <p:sldId id="521" r:id="rId24"/>
    <p:sldId id="539" r:id="rId25"/>
    <p:sldId id="554" r:id="rId26"/>
    <p:sldId id="540" r:id="rId27"/>
    <p:sldId id="541" r:id="rId28"/>
    <p:sldId id="542" r:id="rId29"/>
    <p:sldId id="465" r:id="rId30"/>
    <p:sldId id="550" r:id="rId31"/>
    <p:sldId id="551" r:id="rId32"/>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000000"/>
    <a:srgbClr val="07131F"/>
    <a:srgbClr val="660066"/>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711" autoAdjust="0"/>
  </p:normalViewPr>
  <p:slideViewPr>
    <p:cSldViewPr>
      <p:cViewPr varScale="1">
        <p:scale>
          <a:sx n="106" d="100"/>
          <a:sy n="106" d="100"/>
        </p:scale>
        <p:origin x="40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22</a:t>
            </a:fld>
            <a:endParaRPr lang="en-US" altLang="ko-KR" smtClean="0">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992188" y="768350"/>
            <a:ext cx="5114925" cy="3836988"/>
          </a:xfrm>
          <a:ln/>
        </p:spPr>
      </p:sp>
      <p:sp>
        <p:nvSpPr>
          <p:cNvPr id="93187"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99445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2286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2019/12/4</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2019/12/4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2019/12/4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2019/12/4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2019/12/4</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2019/12/4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2019/12/4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2019/12/4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2019/12/4</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2019/12/4</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2019/12/4</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2019/12/4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2019/12/4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2019/12/4</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0.png"/><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22.wmf"/><Relationship Id="rId5" Type="http://schemas.openxmlformats.org/officeDocument/2006/relationships/image" Target="../media/image19.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1.emf"/></Relationships>
</file>

<file path=ppt/slides/_rels/slide2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oleObject" Target="../embeddings/oleObject12.bin"/><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jpeg"/><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16.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1916832"/>
            <a:ext cx="6237312" cy="2428106"/>
          </a:xfrm>
        </p:spPr>
        <p:txBody>
          <a:bodyPr/>
          <a:lstStyle/>
          <a:p>
            <a:pPr algn="ctr" eaLnBrk="1" hangingPunct="1"/>
            <a: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t>第七章频率合成</a:t>
            </a:r>
            <a:b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br>
            <a: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4400" dirty="0" smtClean="0">
                <a:latin typeface="Times New Roman" panose="02020603050405020304" pitchFamily="18" charset="0"/>
                <a:ea typeface="微软雅黑" panose="020B0503020204020204" pitchFamily="34" charset="-122"/>
                <a:cs typeface="Times New Roman" panose="02020603050405020304" pitchFamily="18" charset="0"/>
              </a:rPr>
            </a:br>
            <a:r>
              <a:rPr lang="en-US" altLang="zh-CN" sz="4400" dirty="0" smtClean="0">
                <a:latin typeface="Times New Roman" panose="02020603050405020304" pitchFamily="18" charset="0"/>
                <a:ea typeface="微软雅黑" panose="020B0503020204020204" pitchFamily="34" charset="-122"/>
                <a:cs typeface="Times New Roman" panose="02020603050405020304" pitchFamily="18" charset="0"/>
              </a:rPr>
              <a:t>Frequency Synthesis</a:t>
            </a:r>
            <a:endPar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10</a:t>
            </a:fld>
            <a:endParaRPr lang="en-US" altLang="zh-CN"/>
          </a:p>
        </p:txBody>
      </p:sp>
      <p:sp>
        <p:nvSpPr>
          <p:cNvPr id="4" name="文本框 3"/>
          <p:cNvSpPr txBox="1"/>
          <p:nvPr/>
        </p:nvSpPr>
        <p:spPr>
          <a:xfrm>
            <a:off x="2195736" y="404664"/>
            <a:ext cx="4536504" cy="707886"/>
          </a:xfrm>
          <a:prstGeom prst="rect">
            <a:avLst/>
          </a:prstGeom>
          <a:noFill/>
        </p:spPr>
        <p:txBody>
          <a:bodyPr wrap="square" rtlCol="0">
            <a:spAutoFit/>
          </a:bodyPr>
          <a:lstStyle/>
          <a:p>
            <a:pPr algn="ctr" eaLnBrk="1" hangingPunct="1"/>
            <a:r>
              <a:rPr lang="zh-CN" altLang="en-US" sz="4000" dirty="0">
                <a:solidFill>
                  <a:schemeClr val="tx2"/>
                </a:solidFill>
                <a:latin typeface="微软雅黑" panose="020B0503020204020204" pitchFamily="34" charset="-122"/>
                <a:ea typeface="微软雅黑" panose="020B0503020204020204" pitchFamily="34" charset="-122"/>
                <a:cs typeface="+mj-cs"/>
              </a:rPr>
              <a:t>锁相环工作原理</a:t>
            </a:r>
          </a:p>
        </p:txBody>
      </p:sp>
      <p:sp>
        <p:nvSpPr>
          <p:cNvPr id="6" name="文本框 5"/>
          <p:cNvSpPr txBox="1"/>
          <p:nvPr/>
        </p:nvSpPr>
        <p:spPr>
          <a:xfrm>
            <a:off x="611560" y="4293096"/>
            <a:ext cx="8208912" cy="1754326"/>
          </a:xfrm>
          <a:prstGeom prst="rect">
            <a:avLst/>
          </a:prstGeom>
          <a:noFill/>
        </p:spPr>
        <p:txBody>
          <a:bodyPr wrap="square" rtlCol="0">
            <a:spAutoFit/>
          </a:bodyPr>
          <a:lstStyle/>
          <a:p>
            <a:pPr>
              <a:lnSpc>
                <a:spcPct val="150000"/>
              </a:lnSpc>
            </a:pPr>
            <a:r>
              <a:rPr lang="zh-CN" altLang="en-US" sz="2400" dirty="0">
                <a:cs typeface="Times New Roman" panose="02020603050405020304" pitchFamily="18" charset="0"/>
              </a:rPr>
              <a:t>第一</a:t>
            </a:r>
            <a:r>
              <a:rPr lang="zh-CN" altLang="en-US" sz="2400" dirty="0" smtClean="0">
                <a:cs typeface="Times New Roman" panose="02020603050405020304" pitchFamily="18" charset="0"/>
              </a:rPr>
              <a:t>步</a:t>
            </a:r>
            <a:r>
              <a:rPr lang="zh-CN" altLang="en-US" sz="2400" dirty="0" smtClean="0">
                <a:solidFill>
                  <a:srgbClr val="0000CC"/>
                </a:solidFill>
                <a:cs typeface="Times New Roman" panose="02020603050405020304" pitchFamily="18" charset="0"/>
              </a:rPr>
              <a:t>判断</a:t>
            </a:r>
            <a:r>
              <a:rPr lang="zh-CN" altLang="en-US" sz="2400" dirty="0" smtClean="0">
                <a:cs typeface="Times New Roman" panose="02020603050405020304" pitchFamily="18" charset="0"/>
              </a:rPr>
              <a:t>，如果输入信号</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i</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的角频率</a:t>
            </a:r>
            <a:r>
              <a:rPr lang="el-GR" altLang="zh-CN" sz="2400" i="1" dirty="0" smtClean="0">
                <a:cs typeface="Times New Roman" panose="02020603050405020304" pitchFamily="18" charset="0"/>
              </a:rPr>
              <a:t>ω</a:t>
            </a:r>
            <a:r>
              <a:rPr lang="en-US" altLang="zh-CN" sz="2400" i="1" baseline="-25000" dirty="0" smtClean="0">
                <a:cs typeface="Times New Roman" panose="02020603050405020304" pitchFamily="18" charset="0"/>
              </a:rPr>
              <a:t>i</a:t>
            </a:r>
            <a:r>
              <a:rPr lang="zh-CN" altLang="en-US" sz="2400" dirty="0" smtClean="0">
                <a:cs typeface="Times New Roman" panose="02020603050405020304" pitchFamily="18" charset="0"/>
              </a:rPr>
              <a:t>和输出信号</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o</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的频率</a:t>
            </a:r>
            <a:r>
              <a:rPr lang="el-GR" altLang="zh-CN" sz="2400" i="1" dirty="0" smtClean="0">
                <a:cs typeface="Times New Roman" panose="02020603050405020304" pitchFamily="18" charset="0"/>
              </a:rPr>
              <a:t>ω</a:t>
            </a:r>
            <a:r>
              <a:rPr lang="en-US" altLang="zh-CN" sz="2400" i="1" baseline="-25000" dirty="0" smtClean="0">
                <a:cs typeface="Times New Roman" panose="02020603050405020304" pitchFamily="18" charset="0"/>
              </a:rPr>
              <a:t>o</a:t>
            </a:r>
            <a:r>
              <a:rPr lang="zh-CN" altLang="en-US" sz="2400" dirty="0" smtClean="0">
                <a:cs typeface="Times New Roman" panose="02020603050405020304" pitchFamily="18" charset="0"/>
              </a:rPr>
              <a:t>不相等，则称锁相环路处于“</a:t>
            </a:r>
            <a:r>
              <a:rPr lang="zh-CN" altLang="en-US" sz="2400" dirty="0" smtClean="0">
                <a:solidFill>
                  <a:srgbClr val="0000CC"/>
                </a:solidFill>
                <a:cs typeface="Times New Roman" panose="02020603050405020304" pitchFamily="18" charset="0"/>
              </a:rPr>
              <a:t>失锁</a:t>
            </a:r>
            <a:r>
              <a:rPr lang="zh-CN" altLang="en-US" sz="2400" dirty="0" smtClean="0">
                <a:cs typeface="Times New Roman" panose="02020603050405020304" pitchFamily="18" charset="0"/>
              </a:rPr>
              <a:t>”状态，此时两个信号必然存在变动的相位差。</a:t>
            </a:r>
            <a:endParaRPr lang="zh-CN" altLang="en-US" sz="2400" dirty="0">
              <a:cs typeface="Times New Roman" panose="02020603050405020304" pitchFamily="18" charset="0"/>
            </a:endParaRPr>
          </a:p>
        </p:txBody>
      </p:sp>
      <p:grpSp>
        <p:nvGrpSpPr>
          <p:cNvPr id="43" name="组合 42"/>
          <p:cNvGrpSpPr/>
          <p:nvPr/>
        </p:nvGrpSpPr>
        <p:grpSpPr>
          <a:xfrm>
            <a:off x="597650" y="1582314"/>
            <a:ext cx="7605328" cy="2217543"/>
            <a:chOff x="539552" y="1292932"/>
            <a:chExt cx="7605328" cy="2217543"/>
          </a:xfrm>
        </p:grpSpPr>
        <p:sp>
          <p:nvSpPr>
            <p:cNvPr id="3" name="文本框 2"/>
            <p:cNvSpPr txBox="1"/>
            <p:nvPr/>
          </p:nvSpPr>
          <p:spPr>
            <a:xfrm>
              <a:off x="1556208"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dirty="0" smtClean="0"/>
                <a:t>PD</a:t>
              </a:r>
              <a:endParaRPr lang="zh-CN" altLang="en-US" sz="2000" dirty="0"/>
            </a:p>
          </p:txBody>
        </p:sp>
        <p:sp>
          <p:nvSpPr>
            <p:cNvPr id="8" name="文本框 7"/>
            <p:cNvSpPr txBox="1"/>
            <p:nvPr/>
          </p:nvSpPr>
          <p:spPr>
            <a:xfrm>
              <a:off x="3636016"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LF</a:t>
              </a:r>
              <a:endParaRPr lang="zh-CN" altLang="en-US" sz="2000" b="0" dirty="0"/>
            </a:p>
          </p:txBody>
        </p:sp>
        <p:sp>
          <p:nvSpPr>
            <p:cNvPr id="9" name="文本框 8"/>
            <p:cNvSpPr txBox="1"/>
            <p:nvPr/>
          </p:nvSpPr>
          <p:spPr>
            <a:xfrm>
              <a:off x="5732672"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VCO</a:t>
              </a:r>
              <a:endParaRPr lang="zh-CN" altLang="en-US" sz="2000" b="0" dirty="0"/>
            </a:p>
          </p:txBody>
        </p:sp>
        <p:cxnSp>
          <p:nvCxnSpPr>
            <p:cNvPr id="10" name="直接箭头连接符 9"/>
            <p:cNvCxnSpPr>
              <a:stCxn id="9" idx="3"/>
            </p:cNvCxnSpPr>
            <p:nvPr/>
          </p:nvCxnSpPr>
          <p:spPr bwMode="auto">
            <a:xfrm>
              <a:off x="6812672" y="1772776"/>
              <a:ext cx="108024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2" name="直接连接符 11"/>
            <p:cNvCxnSpPr>
              <a:stCxn id="8" idx="3"/>
              <a:endCxn id="9" idx="1"/>
            </p:cNvCxnSpPr>
            <p:nvPr/>
          </p:nvCxnSpPr>
          <p:spPr bwMode="auto">
            <a:xfrm>
              <a:off x="4716016"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3" name="直接连接符 12"/>
            <p:cNvCxnSpPr/>
            <p:nvPr/>
          </p:nvCxnSpPr>
          <p:spPr bwMode="auto">
            <a:xfrm>
              <a:off x="2619360"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4" name="直接连接符 13"/>
            <p:cNvCxnSpPr/>
            <p:nvPr/>
          </p:nvCxnSpPr>
          <p:spPr bwMode="auto">
            <a:xfrm>
              <a:off x="539552"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sp>
          <p:nvSpPr>
            <p:cNvPr id="20" name="文本框 19"/>
            <p:cNvSpPr txBox="1"/>
            <p:nvPr/>
          </p:nvSpPr>
          <p:spPr>
            <a:xfrm>
              <a:off x="3636016" y="2790475"/>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÷N</a:t>
              </a:r>
              <a:endParaRPr lang="zh-CN" altLang="en-US" sz="2000" b="0" dirty="0"/>
            </a:p>
          </p:txBody>
        </p:sp>
        <p:cxnSp>
          <p:nvCxnSpPr>
            <p:cNvPr id="22" name="直接连接符 21"/>
            <p:cNvCxnSpPr/>
            <p:nvPr/>
          </p:nvCxnSpPr>
          <p:spPr bwMode="auto">
            <a:xfrm rot="10800000">
              <a:off x="4716016" y="3188844"/>
              <a:ext cx="263677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25" name="直接连接符 24"/>
            <p:cNvCxnSpPr/>
            <p:nvPr/>
          </p:nvCxnSpPr>
          <p:spPr bwMode="auto">
            <a:xfrm flipV="1">
              <a:off x="7352792" y="1772776"/>
              <a:ext cx="0" cy="141606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直接箭头连接符 28"/>
            <p:cNvCxnSpPr>
              <a:endCxn id="3" idx="2"/>
            </p:cNvCxnSpPr>
            <p:nvPr/>
          </p:nvCxnSpPr>
          <p:spPr bwMode="auto">
            <a:xfrm flipV="1">
              <a:off x="2096208" y="2132776"/>
              <a:ext cx="0" cy="1008193"/>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34" name="直接连接符 33"/>
            <p:cNvCxnSpPr>
              <a:stCxn id="20" idx="1"/>
            </p:cNvCxnSpPr>
            <p:nvPr/>
          </p:nvCxnSpPr>
          <p:spPr bwMode="auto">
            <a:xfrm flipH="1" flipV="1">
              <a:off x="2096208" y="3140968"/>
              <a:ext cx="1539808" cy="950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6" name="文本框 35"/>
            <p:cNvSpPr txBox="1"/>
            <p:nvPr/>
          </p:nvSpPr>
          <p:spPr>
            <a:xfrm>
              <a:off x="723171" y="1311111"/>
              <a:ext cx="792088" cy="461665"/>
            </a:xfrm>
            <a:prstGeom prst="rect">
              <a:avLst/>
            </a:prstGeom>
            <a:noFill/>
          </p:spPr>
          <p:txBody>
            <a:bodyPr wrap="square" rtlCol="0">
              <a:spAutoFit/>
            </a:bodyPr>
            <a:lstStyle/>
            <a:p>
              <a:r>
                <a:rPr lang="en-US" altLang="zh-CN" sz="2400" i="1" dirty="0">
                  <a:solidFill>
                    <a:srgbClr val="0000CC"/>
                  </a:solidFill>
                </a:rPr>
                <a:t>u</a:t>
              </a:r>
              <a:r>
                <a:rPr lang="en-US" altLang="zh-CN" sz="2400" i="1" baseline="-25000" dirty="0" smtClean="0">
                  <a:solidFill>
                    <a:srgbClr val="0000CC"/>
                  </a:solidFill>
                </a:rPr>
                <a:t>i</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37" name="文本框 36"/>
            <p:cNvSpPr txBox="1"/>
            <p:nvPr/>
          </p:nvSpPr>
          <p:spPr>
            <a:xfrm>
              <a:off x="2843688" y="1311110"/>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d</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38" name="文本框 37"/>
            <p:cNvSpPr txBox="1"/>
            <p:nvPr/>
          </p:nvSpPr>
          <p:spPr>
            <a:xfrm>
              <a:off x="4923736" y="1322764"/>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c</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39" name="文本框 38"/>
            <p:cNvSpPr txBox="1"/>
            <p:nvPr/>
          </p:nvSpPr>
          <p:spPr>
            <a:xfrm>
              <a:off x="7101561" y="1292932"/>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o</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40" name="文本框 39"/>
            <p:cNvSpPr txBox="1"/>
            <p:nvPr/>
          </p:nvSpPr>
          <p:spPr>
            <a:xfrm>
              <a:off x="755330" y="1732363"/>
              <a:ext cx="792088" cy="461665"/>
            </a:xfrm>
            <a:prstGeom prst="rect">
              <a:avLst/>
            </a:prstGeom>
            <a:noFill/>
          </p:spPr>
          <p:txBody>
            <a:bodyPr wrap="square" rtlCol="0">
              <a:spAutoFit/>
            </a:bodyPr>
            <a:lstStyle/>
            <a:p>
              <a:r>
                <a:rPr lang="el-GR" altLang="zh-CN" sz="2400" i="1" dirty="0">
                  <a:solidFill>
                    <a:srgbClr val="0000CC"/>
                  </a:solidFill>
                </a:rPr>
                <a:t>ω</a:t>
              </a:r>
              <a:r>
                <a:rPr lang="en-US" altLang="zh-CN" sz="2400" i="1" baseline="-25000" dirty="0" smtClean="0">
                  <a:solidFill>
                    <a:srgbClr val="0000CC"/>
                  </a:solidFill>
                </a:rPr>
                <a:t>i</a:t>
              </a:r>
              <a:endParaRPr lang="zh-CN" altLang="en-US" sz="2400" dirty="0">
                <a:solidFill>
                  <a:srgbClr val="0000CC"/>
                </a:solidFill>
              </a:endParaRPr>
            </a:p>
          </p:txBody>
        </p:sp>
        <p:sp>
          <p:nvSpPr>
            <p:cNvPr id="41" name="文本框 40"/>
            <p:cNvSpPr txBox="1"/>
            <p:nvPr/>
          </p:nvSpPr>
          <p:spPr>
            <a:xfrm>
              <a:off x="1619672" y="2273224"/>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n</a:t>
              </a:r>
              <a:endParaRPr lang="zh-CN" altLang="en-US" sz="2400" dirty="0">
                <a:solidFill>
                  <a:srgbClr val="0000CC"/>
                </a:solidFill>
              </a:endParaRPr>
            </a:p>
          </p:txBody>
        </p:sp>
        <p:sp>
          <p:nvSpPr>
            <p:cNvPr id="42" name="文本框 41"/>
            <p:cNvSpPr txBox="1"/>
            <p:nvPr/>
          </p:nvSpPr>
          <p:spPr>
            <a:xfrm>
              <a:off x="7352792" y="1781866"/>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o</a:t>
              </a:r>
              <a:endParaRPr lang="zh-CN" altLang="en-US" sz="2400" dirty="0">
                <a:solidFill>
                  <a:srgbClr val="0000CC"/>
                </a:solidFill>
              </a:endParaRPr>
            </a:p>
          </p:txBody>
        </p:sp>
      </p:grpSp>
    </p:spTree>
    <p:extLst>
      <p:ext uri="{BB962C8B-B14F-4D97-AF65-F5344CB8AC3E}">
        <p14:creationId xmlns:p14="http://schemas.microsoft.com/office/powerpoint/2010/main" val="236275024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11</a:t>
            </a:fld>
            <a:endParaRPr lang="en-US" altLang="zh-CN"/>
          </a:p>
        </p:txBody>
      </p:sp>
      <p:sp>
        <p:nvSpPr>
          <p:cNvPr id="6" name="文本框 5"/>
          <p:cNvSpPr txBox="1"/>
          <p:nvPr/>
        </p:nvSpPr>
        <p:spPr>
          <a:xfrm>
            <a:off x="323528" y="3949770"/>
            <a:ext cx="8496944" cy="1754326"/>
          </a:xfrm>
          <a:prstGeom prst="rect">
            <a:avLst/>
          </a:prstGeom>
          <a:noFill/>
        </p:spPr>
        <p:txBody>
          <a:bodyPr wrap="square" rtlCol="0">
            <a:spAutoFit/>
          </a:bodyPr>
          <a:lstStyle/>
          <a:p>
            <a:pPr>
              <a:lnSpc>
                <a:spcPct val="150000"/>
              </a:lnSpc>
            </a:pPr>
            <a:r>
              <a:rPr lang="zh-CN" altLang="en-US" sz="2400" dirty="0" smtClean="0">
                <a:cs typeface="Times New Roman" panose="02020603050405020304" pitchFamily="18" charset="0"/>
              </a:rPr>
              <a:t>第二步</a:t>
            </a:r>
            <a:r>
              <a:rPr lang="zh-CN" altLang="en-US" sz="2400" dirty="0" smtClean="0">
                <a:solidFill>
                  <a:srgbClr val="0000CC"/>
                </a:solidFill>
                <a:cs typeface="Times New Roman" panose="02020603050405020304" pitchFamily="18" charset="0"/>
              </a:rPr>
              <a:t>比较与滤波</a:t>
            </a:r>
            <a:r>
              <a:rPr lang="zh-CN" altLang="en-US" sz="2400" dirty="0" smtClean="0">
                <a:cs typeface="Times New Roman" panose="02020603050405020304" pitchFamily="18" charset="0"/>
              </a:rPr>
              <a:t>，</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i</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将</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o</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进行相位比较，由</a:t>
            </a:r>
            <a:r>
              <a:rPr lang="en-US" altLang="zh-CN" sz="2400" dirty="0" smtClean="0">
                <a:cs typeface="Times New Roman" panose="02020603050405020304" pitchFamily="18" charset="0"/>
              </a:rPr>
              <a:t>PD</a:t>
            </a:r>
            <a:r>
              <a:rPr lang="zh-CN" altLang="en-US" sz="2400" dirty="0" smtClean="0">
                <a:cs typeface="Times New Roman" panose="02020603050405020304" pitchFamily="18" charset="0"/>
              </a:rPr>
              <a:t>输出一个与相位差成正比的误差电压</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d</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。误差电压</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d</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经</a:t>
            </a:r>
            <a:r>
              <a:rPr lang="en-US" altLang="zh-CN" sz="2400" dirty="0" smtClean="0">
                <a:cs typeface="Times New Roman" panose="02020603050405020304" pitchFamily="18" charset="0"/>
              </a:rPr>
              <a:t>LF</a:t>
            </a:r>
            <a:r>
              <a:rPr lang="zh-CN" altLang="en-US" sz="2400" dirty="0" smtClean="0">
                <a:cs typeface="Times New Roman" panose="02020603050405020304" pitchFamily="18" charset="0"/>
              </a:rPr>
              <a:t>滤波后去除其中缓慢变化的直流或低频电压分量</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c</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作为控制电压。</a:t>
            </a:r>
            <a:endParaRPr lang="zh-CN" altLang="en-US" sz="2400" dirty="0">
              <a:cs typeface="Times New Roman" panose="02020603050405020304" pitchFamily="18" charset="0"/>
            </a:endParaRPr>
          </a:p>
        </p:txBody>
      </p:sp>
      <p:grpSp>
        <p:nvGrpSpPr>
          <p:cNvPr id="5" name="组合 4"/>
          <p:cNvGrpSpPr/>
          <p:nvPr/>
        </p:nvGrpSpPr>
        <p:grpSpPr>
          <a:xfrm>
            <a:off x="467544" y="866293"/>
            <a:ext cx="7605328" cy="2217543"/>
            <a:chOff x="539552" y="1292932"/>
            <a:chExt cx="7605328" cy="2217543"/>
          </a:xfrm>
        </p:grpSpPr>
        <p:sp>
          <p:nvSpPr>
            <p:cNvPr id="8" name="文本框 7"/>
            <p:cNvSpPr txBox="1"/>
            <p:nvPr/>
          </p:nvSpPr>
          <p:spPr>
            <a:xfrm>
              <a:off x="1556208"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dirty="0" smtClean="0"/>
                <a:t>PD</a:t>
              </a:r>
              <a:endParaRPr lang="zh-CN" altLang="en-US" sz="2000" dirty="0"/>
            </a:p>
          </p:txBody>
        </p:sp>
        <p:sp>
          <p:nvSpPr>
            <p:cNvPr id="9" name="文本框 8"/>
            <p:cNvSpPr txBox="1"/>
            <p:nvPr/>
          </p:nvSpPr>
          <p:spPr>
            <a:xfrm>
              <a:off x="3636016"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LF</a:t>
              </a:r>
              <a:endParaRPr lang="zh-CN" altLang="en-US" sz="2000" b="0" dirty="0"/>
            </a:p>
          </p:txBody>
        </p:sp>
        <p:sp>
          <p:nvSpPr>
            <p:cNvPr id="10" name="文本框 9"/>
            <p:cNvSpPr txBox="1"/>
            <p:nvPr/>
          </p:nvSpPr>
          <p:spPr>
            <a:xfrm>
              <a:off x="5732672"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VCO</a:t>
              </a:r>
              <a:endParaRPr lang="zh-CN" altLang="en-US" sz="2000" b="0" dirty="0"/>
            </a:p>
          </p:txBody>
        </p:sp>
        <p:cxnSp>
          <p:nvCxnSpPr>
            <p:cNvPr id="11" name="直接箭头连接符 10"/>
            <p:cNvCxnSpPr>
              <a:stCxn id="10" idx="3"/>
            </p:cNvCxnSpPr>
            <p:nvPr/>
          </p:nvCxnSpPr>
          <p:spPr bwMode="auto">
            <a:xfrm>
              <a:off x="6812672" y="1772776"/>
              <a:ext cx="108024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2" name="直接连接符 11"/>
            <p:cNvCxnSpPr>
              <a:stCxn id="9" idx="3"/>
              <a:endCxn id="10" idx="1"/>
            </p:cNvCxnSpPr>
            <p:nvPr/>
          </p:nvCxnSpPr>
          <p:spPr bwMode="auto">
            <a:xfrm>
              <a:off x="4716016"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3" name="直接连接符 12"/>
            <p:cNvCxnSpPr/>
            <p:nvPr/>
          </p:nvCxnSpPr>
          <p:spPr bwMode="auto">
            <a:xfrm>
              <a:off x="2619360"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4" name="直接连接符 13"/>
            <p:cNvCxnSpPr/>
            <p:nvPr/>
          </p:nvCxnSpPr>
          <p:spPr bwMode="auto">
            <a:xfrm>
              <a:off x="539552"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sp>
          <p:nvSpPr>
            <p:cNvPr id="15" name="文本框 14"/>
            <p:cNvSpPr txBox="1"/>
            <p:nvPr/>
          </p:nvSpPr>
          <p:spPr>
            <a:xfrm>
              <a:off x="3636016" y="2790475"/>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÷N</a:t>
              </a:r>
              <a:endParaRPr lang="zh-CN" altLang="en-US" sz="2000" b="0" dirty="0"/>
            </a:p>
          </p:txBody>
        </p:sp>
        <p:cxnSp>
          <p:nvCxnSpPr>
            <p:cNvPr id="16" name="直接连接符 15"/>
            <p:cNvCxnSpPr/>
            <p:nvPr/>
          </p:nvCxnSpPr>
          <p:spPr bwMode="auto">
            <a:xfrm rot="10800000">
              <a:off x="4716016" y="3188844"/>
              <a:ext cx="263677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7" name="直接连接符 16"/>
            <p:cNvCxnSpPr/>
            <p:nvPr/>
          </p:nvCxnSpPr>
          <p:spPr bwMode="auto">
            <a:xfrm flipV="1">
              <a:off x="7352792" y="1772776"/>
              <a:ext cx="0" cy="141606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8" name="直接箭头连接符 17"/>
            <p:cNvCxnSpPr>
              <a:endCxn id="8" idx="2"/>
            </p:cNvCxnSpPr>
            <p:nvPr/>
          </p:nvCxnSpPr>
          <p:spPr bwMode="auto">
            <a:xfrm flipV="1">
              <a:off x="2096208" y="2132776"/>
              <a:ext cx="0" cy="1008193"/>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9" name="直接连接符 18"/>
            <p:cNvCxnSpPr>
              <a:stCxn id="15" idx="1"/>
            </p:cNvCxnSpPr>
            <p:nvPr/>
          </p:nvCxnSpPr>
          <p:spPr bwMode="auto">
            <a:xfrm flipH="1" flipV="1">
              <a:off x="2096208" y="3140968"/>
              <a:ext cx="1539808" cy="950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0" name="文本框 19"/>
            <p:cNvSpPr txBox="1"/>
            <p:nvPr/>
          </p:nvSpPr>
          <p:spPr>
            <a:xfrm>
              <a:off x="723171" y="1311111"/>
              <a:ext cx="792088" cy="461665"/>
            </a:xfrm>
            <a:prstGeom prst="rect">
              <a:avLst/>
            </a:prstGeom>
            <a:noFill/>
          </p:spPr>
          <p:txBody>
            <a:bodyPr wrap="square" rtlCol="0">
              <a:spAutoFit/>
            </a:bodyPr>
            <a:lstStyle/>
            <a:p>
              <a:r>
                <a:rPr lang="en-US" altLang="zh-CN" sz="2400" i="1" dirty="0">
                  <a:solidFill>
                    <a:srgbClr val="0000CC"/>
                  </a:solidFill>
                </a:rPr>
                <a:t>u</a:t>
              </a:r>
              <a:r>
                <a:rPr lang="en-US" altLang="zh-CN" sz="2400" i="1" baseline="-25000" dirty="0" smtClean="0">
                  <a:solidFill>
                    <a:srgbClr val="0000CC"/>
                  </a:solidFill>
                </a:rPr>
                <a:t>i</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1" name="文本框 20"/>
            <p:cNvSpPr txBox="1"/>
            <p:nvPr/>
          </p:nvSpPr>
          <p:spPr>
            <a:xfrm>
              <a:off x="2843688" y="1311110"/>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d</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2" name="文本框 21"/>
            <p:cNvSpPr txBox="1"/>
            <p:nvPr/>
          </p:nvSpPr>
          <p:spPr>
            <a:xfrm>
              <a:off x="4923736" y="1322764"/>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c</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3" name="文本框 22"/>
            <p:cNvSpPr txBox="1"/>
            <p:nvPr/>
          </p:nvSpPr>
          <p:spPr>
            <a:xfrm>
              <a:off x="7101561" y="1292932"/>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o</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4" name="文本框 23"/>
            <p:cNvSpPr txBox="1"/>
            <p:nvPr/>
          </p:nvSpPr>
          <p:spPr>
            <a:xfrm>
              <a:off x="755330" y="1732363"/>
              <a:ext cx="792088" cy="461665"/>
            </a:xfrm>
            <a:prstGeom prst="rect">
              <a:avLst/>
            </a:prstGeom>
            <a:noFill/>
          </p:spPr>
          <p:txBody>
            <a:bodyPr wrap="square" rtlCol="0">
              <a:spAutoFit/>
            </a:bodyPr>
            <a:lstStyle/>
            <a:p>
              <a:r>
                <a:rPr lang="el-GR" altLang="zh-CN" sz="2400" i="1" dirty="0">
                  <a:solidFill>
                    <a:srgbClr val="0000CC"/>
                  </a:solidFill>
                </a:rPr>
                <a:t>ω</a:t>
              </a:r>
              <a:r>
                <a:rPr lang="en-US" altLang="zh-CN" sz="2400" i="1" baseline="-25000" dirty="0" smtClean="0">
                  <a:solidFill>
                    <a:srgbClr val="0000CC"/>
                  </a:solidFill>
                </a:rPr>
                <a:t>i</a:t>
              </a:r>
              <a:endParaRPr lang="zh-CN" altLang="en-US" sz="2400" dirty="0">
                <a:solidFill>
                  <a:srgbClr val="0000CC"/>
                </a:solidFill>
              </a:endParaRPr>
            </a:p>
          </p:txBody>
        </p:sp>
        <p:sp>
          <p:nvSpPr>
            <p:cNvPr id="25" name="文本框 24"/>
            <p:cNvSpPr txBox="1"/>
            <p:nvPr/>
          </p:nvSpPr>
          <p:spPr>
            <a:xfrm>
              <a:off x="1619672" y="2273224"/>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n</a:t>
              </a:r>
              <a:endParaRPr lang="zh-CN" altLang="en-US" sz="2400" dirty="0">
                <a:solidFill>
                  <a:srgbClr val="0000CC"/>
                </a:solidFill>
              </a:endParaRPr>
            </a:p>
          </p:txBody>
        </p:sp>
        <p:sp>
          <p:nvSpPr>
            <p:cNvPr id="26" name="文本框 25"/>
            <p:cNvSpPr txBox="1"/>
            <p:nvPr/>
          </p:nvSpPr>
          <p:spPr>
            <a:xfrm>
              <a:off x="7352792" y="1781866"/>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o</a:t>
              </a:r>
              <a:endParaRPr lang="zh-CN" altLang="en-US" sz="2400" dirty="0">
                <a:solidFill>
                  <a:srgbClr val="0000CC"/>
                </a:solidFill>
              </a:endParaRPr>
            </a:p>
          </p:txBody>
        </p:sp>
      </p:grpSp>
    </p:spTree>
    <p:extLst>
      <p:ext uri="{BB962C8B-B14F-4D97-AF65-F5344CB8AC3E}">
        <p14:creationId xmlns:p14="http://schemas.microsoft.com/office/powerpoint/2010/main" val="986225256"/>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12</a:t>
            </a:fld>
            <a:endParaRPr lang="en-US" altLang="zh-CN"/>
          </a:p>
        </p:txBody>
      </p:sp>
      <p:sp>
        <p:nvSpPr>
          <p:cNvPr id="6" name="文本框 5"/>
          <p:cNvSpPr txBox="1"/>
          <p:nvPr/>
        </p:nvSpPr>
        <p:spPr>
          <a:xfrm>
            <a:off x="395536" y="3952577"/>
            <a:ext cx="8496944" cy="1754326"/>
          </a:xfrm>
          <a:prstGeom prst="rect">
            <a:avLst/>
          </a:prstGeom>
          <a:noFill/>
        </p:spPr>
        <p:txBody>
          <a:bodyPr wrap="square" rtlCol="0">
            <a:spAutoFit/>
          </a:bodyPr>
          <a:lstStyle/>
          <a:p>
            <a:pPr>
              <a:lnSpc>
                <a:spcPct val="150000"/>
              </a:lnSpc>
            </a:pPr>
            <a:r>
              <a:rPr lang="zh-CN" altLang="en-US" sz="2400" dirty="0" smtClean="0">
                <a:cs typeface="Times New Roman" panose="02020603050405020304" pitchFamily="18" charset="0"/>
              </a:rPr>
              <a:t>第三步</a:t>
            </a:r>
            <a:r>
              <a:rPr lang="zh-CN" altLang="en-US" sz="2400" dirty="0" smtClean="0">
                <a:solidFill>
                  <a:srgbClr val="0000CC"/>
                </a:solidFill>
                <a:cs typeface="Times New Roman" panose="02020603050405020304" pitchFamily="18" charset="0"/>
              </a:rPr>
              <a:t>锁定</a:t>
            </a:r>
            <a:r>
              <a:rPr lang="zh-CN" altLang="en-US" sz="2400" dirty="0" smtClean="0">
                <a:cs typeface="Times New Roman" panose="02020603050405020304" pitchFamily="18" charset="0"/>
              </a:rPr>
              <a:t>，环路滤波器（</a:t>
            </a:r>
            <a:r>
              <a:rPr lang="en-US" altLang="zh-CN" sz="2400" dirty="0" smtClean="0">
                <a:cs typeface="Times New Roman" panose="02020603050405020304" pitchFamily="18" charset="0"/>
              </a:rPr>
              <a:t>LF</a:t>
            </a:r>
            <a:r>
              <a:rPr lang="zh-CN" altLang="en-US" sz="2400" dirty="0" smtClean="0">
                <a:cs typeface="Times New Roman" panose="02020603050405020304" pitchFamily="18" charset="0"/>
              </a:rPr>
              <a:t>）输出</a:t>
            </a:r>
            <a:r>
              <a:rPr lang="en-US" altLang="zh-CN" sz="2400" i="1" dirty="0">
                <a:cs typeface="Times New Roman" panose="02020603050405020304" pitchFamily="18" charset="0"/>
              </a:rPr>
              <a:t>u</a:t>
            </a:r>
            <a:r>
              <a:rPr lang="en-US" altLang="zh-CN" sz="2400" i="1" baseline="-25000" dirty="0">
                <a:cs typeface="Times New Roman" panose="02020603050405020304" pitchFamily="18" charset="0"/>
              </a:rPr>
              <a:t>c</a:t>
            </a:r>
            <a:r>
              <a:rPr lang="en-US" altLang="zh-CN" sz="2400" dirty="0">
                <a:cs typeface="Times New Roman" panose="02020603050405020304" pitchFamily="18" charset="0"/>
              </a:rPr>
              <a:t>(</a:t>
            </a:r>
            <a:r>
              <a:rPr lang="en-US" altLang="zh-CN" sz="2400" i="1" dirty="0">
                <a:cs typeface="Times New Roman" panose="02020603050405020304" pitchFamily="18" charset="0"/>
              </a:rPr>
              <a:t>t</a:t>
            </a:r>
            <a:r>
              <a:rPr lang="en-US" altLang="zh-CN" sz="2400" dirty="0">
                <a:cs typeface="Times New Roman" panose="02020603050405020304" pitchFamily="18" charset="0"/>
              </a:rPr>
              <a:t>) </a:t>
            </a:r>
            <a:r>
              <a:rPr lang="zh-CN" altLang="en-US" sz="2400" dirty="0" smtClean="0">
                <a:cs typeface="Times New Roman" panose="02020603050405020304" pitchFamily="18" charset="0"/>
              </a:rPr>
              <a:t>控制</a:t>
            </a:r>
            <a:r>
              <a:rPr lang="en-US" altLang="zh-CN" sz="2400" dirty="0" smtClean="0">
                <a:cs typeface="Times New Roman" panose="02020603050405020304" pitchFamily="18" charset="0"/>
              </a:rPr>
              <a:t>VCO</a:t>
            </a:r>
            <a:r>
              <a:rPr lang="zh-CN" altLang="en-US" sz="2400" dirty="0" smtClean="0">
                <a:cs typeface="Times New Roman" panose="02020603050405020304" pitchFamily="18" charset="0"/>
              </a:rPr>
              <a:t>的振荡频率，使</a:t>
            </a:r>
            <a:r>
              <a:rPr lang="el-GR" altLang="zh-CN" sz="2400" i="1" dirty="0" smtClean="0">
                <a:cs typeface="Times New Roman" panose="02020603050405020304" pitchFamily="18" charset="0"/>
              </a:rPr>
              <a:t>ω</a:t>
            </a:r>
            <a:r>
              <a:rPr lang="en-US" altLang="zh-CN" sz="2400" i="1" baseline="-25000" dirty="0" smtClean="0">
                <a:cs typeface="Times New Roman" panose="02020603050405020304" pitchFamily="18" charset="0"/>
              </a:rPr>
              <a:t>o</a:t>
            </a:r>
            <a:r>
              <a:rPr lang="zh-CN" altLang="en-US" sz="2400" dirty="0" smtClean="0">
                <a:cs typeface="Times New Roman" panose="02020603050405020304" pitchFamily="18" charset="0"/>
              </a:rPr>
              <a:t>不断</a:t>
            </a:r>
            <a:r>
              <a:rPr lang="zh-CN" altLang="en-US" sz="2400" dirty="0" smtClean="0">
                <a:cs typeface="Times New Roman" panose="02020603050405020304" pitchFamily="18" charset="0"/>
              </a:rPr>
              <a:t>改变，</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i</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与</a:t>
            </a:r>
            <a:r>
              <a:rPr lang="en-US" altLang="zh-CN" sz="2400" i="1" dirty="0" smtClean="0">
                <a:cs typeface="Times New Roman" panose="02020603050405020304" pitchFamily="18" charset="0"/>
              </a:rPr>
              <a:t>u</a:t>
            </a:r>
            <a:r>
              <a:rPr lang="en-US" altLang="zh-CN" sz="2400" i="1" baseline="-25000" dirty="0" smtClean="0">
                <a:cs typeface="Times New Roman" panose="02020603050405020304" pitchFamily="18" charset="0"/>
              </a:rPr>
              <a:t>o</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t</a:t>
            </a:r>
            <a:r>
              <a:rPr lang="en-US" altLang="zh-CN" sz="2400" dirty="0" smtClean="0">
                <a:cs typeface="Times New Roman" panose="02020603050405020304" pitchFamily="18" charset="0"/>
              </a:rPr>
              <a:t>)</a:t>
            </a:r>
            <a:r>
              <a:rPr lang="zh-CN" altLang="en-US" sz="2400" dirty="0" smtClean="0">
                <a:cs typeface="Times New Roman" panose="02020603050405020304" pitchFamily="18" charset="0"/>
              </a:rPr>
              <a:t>的相位差不断减小，当减小到某一较小的恒定值时，就称锁相环路处于“锁定”状态。</a:t>
            </a:r>
            <a:endParaRPr lang="zh-CN" altLang="en-US" sz="2400" dirty="0">
              <a:cs typeface="Times New Roman" panose="02020603050405020304" pitchFamily="18" charset="0"/>
            </a:endParaRPr>
          </a:p>
        </p:txBody>
      </p:sp>
      <p:grpSp>
        <p:nvGrpSpPr>
          <p:cNvPr id="5" name="组合 4"/>
          <p:cNvGrpSpPr/>
          <p:nvPr/>
        </p:nvGrpSpPr>
        <p:grpSpPr>
          <a:xfrm>
            <a:off x="467544" y="1052736"/>
            <a:ext cx="7605328" cy="2217543"/>
            <a:chOff x="539552" y="1292932"/>
            <a:chExt cx="7605328" cy="2217543"/>
          </a:xfrm>
        </p:grpSpPr>
        <p:sp>
          <p:nvSpPr>
            <p:cNvPr id="7" name="文本框 6"/>
            <p:cNvSpPr txBox="1"/>
            <p:nvPr/>
          </p:nvSpPr>
          <p:spPr>
            <a:xfrm>
              <a:off x="1556208"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dirty="0" smtClean="0"/>
                <a:t>PD</a:t>
              </a:r>
              <a:endParaRPr lang="zh-CN" altLang="en-US" sz="2000" dirty="0"/>
            </a:p>
          </p:txBody>
        </p:sp>
        <p:sp>
          <p:nvSpPr>
            <p:cNvPr id="8" name="文本框 7"/>
            <p:cNvSpPr txBox="1"/>
            <p:nvPr/>
          </p:nvSpPr>
          <p:spPr>
            <a:xfrm>
              <a:off x="3636016"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LF</a:t>
              </a:r>
              <a:endParaRPr lang="zh-CN" altLang="en-US" sz="2000" b="0" dirty="0"/>
            </a:p>
          </p:txBody>
        </p:sp>
        <p:sp>
          <p:nvSpPr>
            <p:cNvPr id="9" name="文本框 8"/>
            <p:cNvSpPr txBox="1"/>
            <p:nvPr/>
          </p:nvSpPr>
          <p:spPr>
            <a:xfrm>
              <a:off x="5732672" y="1412776"/>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VCO</a:t>
              </a:r>
              <a:endParaRPr lang="zh-CN" altLang="en-US" sz="2000" b="0" dirty="0"/>
            </a:p>
          </p:txBody>
        </p:sp>
        <p:cxnSp>
          <p:nvCxnSpPr>
            <p:cNvPr id="10" name="直接箭头连接符 9"/>
            <p:cNvCxnSpPr>
              <a:stCxn id="9" idx="3"/>
            </p:cNvCxnSpPr>
            <p:nvPr/>
          </p:nvCxnSpPr>
          <p:spPr bwMode="auto">
            <a:xfrm>
              <a:off x="6812672" y="1772776"/>
              <a:ext cx="1080240" cy="0"/>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1" name="直接连接符 10"/>
            <p:cNvCxnSpPr>
              <a:stCxn id="8" idx="3"/>
              <a:endCxn id="9" idx="1"/>
            </p:cNvCxnSpPr>
            <p:nvPr/>
          </p:nvCxnSpPr>
          <p:spPr bwMode="auto">
            <a:xfrm>
              <a:off x="4716016"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2" name="直接连接符 11"/>
            <p:cNvCxnSpPr/>
            <p:nvPr/>
          </p:nvCxnSpPr>
          <p:spPr bwMode="auto">
            <a:xfrm>
              <a:off x="2619360"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3" name="直接连接符 12"/>
            <p:cNvCxnSpPr/>
            <p:nvPr/>
          </p:nvCxnSpPr>
          <p:spPr bwMode="auto">
            <a:xfrm>
              <a:off x="539552" y="1772776"/>
              <a:ext cx="101665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sp>
          <p:nvSpPr>
            <p:cNvPr id="14" name="文本框 13"/>
            <p:cNvSpPr txBox="1"/>
            <p:nvPr/>
          </p:nvSpPr>
          <p:spPr>
            <a:xfrm>
              <a:off x="3636016" y="2790475"/>
              <a:ext cx="1080000" cy="720000"/>
            </a:xfrm>
            <a:prstGeom prst="rect">
              <a:avLst/>
            </a:prstGeom>
            <a:solidFill>
              <a:schemeClr val="bg1"/>
            </a:solidFill>
            <a:ln w="25400">
              <a:solidFill>
                <a:schemeClr val="tx1"/>
              </a:solidFill>
            </a:ln>
          </p:spPr>
          <p:txBody>
            <a:bodyPr wrap="square" rtlCol="0" anchor="ctr" anchorCtr="0">
              <a:spAutoFit/>
            </a:bodyPr>
            <a:lstStyle/>
            <a:p>
              <a:pPr algn="ctr"/>
              <a:r>
                <a:rPr lang="en-US" altLang="zh-CN" sz="2000" b="0" dirty="0" smtClean="0"/>
                <a:t>÷N</a:t>
              </a:r>
              <a:endParaRPr lang="zh-CN" altLang="en-US" sz="2000" b="0" dirty="0"/>
            </a:p>
          </p:txBody>
        </p:sp>
        <p:cxnSp>
          <p:nvCxnSpPr>
            <p:cNvPr id="15" name="直接连接符 14"/>
            <p:cNvCxnSpPr/>
            <p:nvPr/>
          </p:nvCxnSpPr>
          <p:spPr bwMode="auto">
            <a:xfrm rot="10800000">
              <a:off x="4716016" y="3188844"/>
              <a:ext cx="2636776" cy="0"/>
            </a:xfrm>
            <a:prstGeom prst="line">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6" name="直接连接符 15"/>
            <p:cNvCxnSpPr/>
            <p:nvPr/>
          </p:nvCxnSpPr>
          <p:spPr bwMode="auto">
            <a:xfrm flipV="1">
              <a:off x="7352792" y="1772776"/>
              <a:ext cx="0" cy="141606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直接箭头连接符 16"/>
            <p:cNvCxnSpPr>
              <a:endCxn id="7" idx="2"/>
            </p:cNvCxnSpPr>
            <p:nvPr/>
          </p:nvCxnSpPr>
          <p:spPr bwMode="auto">
            <a:xfrm flipV="1">
              <a:off x="2096208" y="2132776"/>
              <a:ext cx="0" cy="1008193"/>
            </a:xfrm>
            <a:prstGeom prst="straightConnector1">
              <a:avLst/>
            </a:prstGeom>
            <a:solidFill>
              <a:schemeClr val="accent1"/>
            </a:solidFill>
            <a:ln w="25400" cap="flat" cmpd="sng" algn="ctr">
              <a:solidFill>
                <a:schemeClr val="tx1"/>
              </a:solidFill>
              <a:prstDash val="solid"/>
              <a:round/>
              <a:headEnd type="none" w="med" len="med"/>
              <a:tailEnd type="triangle" w="med" len="lg"/>
            </a:ln>
            <a:effectLst/>
          </p:spPr>
        </p:cxnSp>
        <p:cxnSp>
          <p:nvCxnSpPr>
            <p:cNvPr id="18" name="直接连接符 17"/>
            <p:cNvCxnSpPr>
              <a:stCxn id="14" idx="1"/>
            </p:cNvCxnSpPr>
            <p:nvPr/>
          </p:nvCxnSpPr>
          <p:spPr bwMode="auto">
            <a:xfrm flipH="1" flipV="1">
              <a:off x="2096208" y="3140968"/>
              <a:ext cx="1539808" cy="9507"/>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9" name="文本框 18"/>
            <p:cNvSpPr txBox="1"/>
            <p:nvPr/>
          </p:nvSpPr>
          <p:spPr>
            <a:xfrm>
              <a:off x="723171" y="1311111"/>
              <a:ext cx="792088" cy="461665"/>
            </a:xfrm>
            <a:prstGeom prst="rect">
              <a:avLst/>
            </a:prstGeom>
            <a:noFill/>
          </p:spPr>
          <p:txBody>
            <a:bodyPr wrap="square" rtlCol="0">
              <a:spAutoFit/>
            </a:bodyPr>
            <a:lstStyle/>
            <a:p>
              <a:r>
                <a:rPr lang="en-US" altLang="zh-CN" sz="2400" i="1" dirty="0">
                  <a:solidFill>
                    <a:srgbClr val="0000CC"/>
                  </a:solidFill>
                </a:rPr>
                <a:t>u</a:t>
              </a:r>
              <a:r>
                <a:rPr lang="en-US" altLang="zh-CN" sz="2400" i="1" baseline="-25000" dirty="0" smtClean="0">
                  <a:solidFill>
                    <a:srgbClr val="0000CC"/>
                  </a:solidFill>
                </a:rPr>
                <a:t>i</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0" name="文本框 19"/>
            <p:cNvSpPr txBox="1"/>
            <p:nvPr/>
          </p:nvSpPr>
          <p:spPr>
            <a:xfrm>
              <a:off x="2843688" y="1311110"/>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d</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1" name="文本框 20"/>
            <p:cNvSpPr txBox="1"/>
            <p:nvPr/>
          </p:nvSpPr>
          <p:spPr>
            <a:xfrm>
              <a:off x="4923736" y="1322764"/>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c</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2" name="文本框 21"/>
            <p:cNvSpPr txBox="1"/>
            <p:nvPr/>
          </p:nvSpPr>
          <p:spPr>
            <a:xfrm>
              <a:off x="7101561" y="1292932"/>
              <a:ext cx="792088" cy="461665"/>
            </a:xfrm>
            <a:prstGeom prst="rect">
              <a:avLst/>
            </a:prstGeom>
            <a:noFill/>
          </p:spPr>
          <p:txBody>
            <a:bodyPr wrap="square" rtlCol="0">
              <a:spAutoFit/>
            </a:bodyPr>
            <a:lstStyle/>
            <a:p>
              <a:r>
                <a:rPr lang="en-US" altLang="zh-CN" sz="2400" i="1" dirty="0" smtClean="0">
                  <a:solidFill>
                    <a:srgbClr val="0000CC"/>
                  </a:solidFill>
                </a:rPr>
                <a:t>u</a:t>
              </a:r>
              <a:r>
                <a:rPr lang="en-US" altLang="zh-CN" sz="2400" i="1" baseline="-25000" dirty="0" smtClean="0">
                  <a:solidFill>
                    <a:srgbClr val="0000CC"/>
                  </a:solidFill>
                </a:rPr>
                <a:t>o</a:t>
              </a:r>
              <a:r>
                <a:rPr lang="en-US" altLang="zh-CN" sz="2400" dirty="0" smtClean="0">
                  <a:solidFill>
                    <a:srgbClr val="0000CC"/>
                  </a:solidFill>
                </a:rPr>
                <a:t>(</a:t>
              </a:r>
              <a:r>
                <a:rPr lang="en-US" altLang="zh-CN" sz="2400" i="1" dirty="0" smtClean="0">
                  <a:solidFill>
                    <a:srgbClr val="0000CC"/>
                  </a:solidFill>
                </a:rPr>
                <a:t>t</a:t>
              </a:r>
              <a:r>
                <a:rPr lang="en-US" altLang="zh-CN" sz="2400" dirty="0" smtClean="0">
                  <a:solidFill>
                    <a:srgbClr val="0000CC"/>
                  </a:solidFill>
                </a:rPr>
                <a:t>)</a:t>
              </a:r>
              <a:endParaRPr lang="zh-CN" altLang="en-US" sz="2400" dirty="0">
                <a:solidFill>
                  <a:srgbClr val="0000CC"/>
                </a:solidFill>
              </a:endParaRPr>
            </a:p>
          </p:txBody>
        </p:sp>
        <p:sp>
          <p:nvSpPr>
            <p:cNvPr id="23" name="文本框 22"/>
            <p:cNvSpPr txBox="1"/>
            <p:nvPr/>
          </p:nvSpPr>
          <p:spPr>
            <a:xfrm>
              <a:off x="755330" y="1732363"/>
              <a:ext cx="792088" cy="461665"/>
            </a:xfrm>
            <a:prstGeom prst="rect">
              <a:avLst/>
            </a:prstGeom>
            <a:noFill/>
          </p:spPr>
          <p:txBody>
            <a:bodyPr wrap="square" rtlCol="0">
              <a:spAutoFit/>
            </a:bodyPr>
            <a:lstStyle/>
            <a:p>
              <a:r>
                <a:rPr lang="el-GR" altLang="zh-CN" sz="2400" i="1" dirty="0">
                  <a:solidFill>
                    <a:srgbClr val="0000CC"/>
                  </a:solidFill>
                </a:rPr>
                <a:t>ω</a:t>
              </a:r>
              <a:r>
                <a:rPr lang="en-US" altLang="zh-CN" sz="2400" i="1" baseline="-25000" dirty="0" smtClean="0">
                  <a:solidFill>
                    <a:srgbClr val="0000CC"/>
                  </a:solidFill>
                </a:rPr>
                <a:t>i</a:t>
              </a:r>
              <a:endParaRPr lang="zh-CN" altLang="en-US" sz="2400" dirty="0">
                <a:solidFill>
                  <a:srgbClr val="0000CC"/>
                </a:solidFill>
              </a:endParaRPr>
            </a:p>
          </p:txBody>
        </p:sp>
        <p:sp>
          <p:nvSpPr>
            <p:cNvPr id="24" name="文本框 23"/>
            <p:cNvSpPr txBox="1"/>
            <p:nvPr/>
          </p:nvSpPr>
          <p:spPr>
            <a:xfrm>
              <a:off x="1619672" y="2273224"/>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n</a:t>
              </a:r>
              <a:endParaRPr lang="zh-CN" altLang="en-US" sz="2400" dirty="0">
                <a:solidFill>
                  <a:srgbClr val="0000CC"/>
                </a:solidFill>
              </a:endParaRPr>
            </a:p>
          </p:txBody>
        </p:sp>
        <p:sp>
          <p:nvSpPr>
            <p:cNvPr id="25" name="文本框 24"/>
            <p:cNvSpPr txBox="1"/>
            <p:nvPr/>
          </p:nvSpPr>
          <p:spPr>
            <a:xfrm>
              <a:off x="7352792" y="1781866"/>
              <a:ext cx="792088" cy="461665"/>
            </a:xfrm>
            <a:prstGeom prst="rect">
              <a:avLst/>
            </a:prstGeom>
            <a:noFill/>
          </p:spPr>
          <p:txBody>
            <a:bodyPr wrap="square" rtlCol="0">
              <a:spAutoFit/>
            </a:bodyPr>
            <a:lstStyle/>
            <a:p>
              <a:r>
                <a:rPr lang="el-GR" altLang="zh-CN" sz="2400" i="1" dirty="0" smtClean="0">
                  <a:solidFill>
                    <a:srgbClr val="0000CC"/>
                  </a:solidFill>
                </a:rPr>
                <a:t>ω</a:t>
              </a:r>
              <a:r>
                <a:rPr lang="en-US" altLang="zh-CN" sz="2400" i="1" baseline="-25000" dirty="0" smtClean="0">
                  <a:solidFill>
                    <a:srgbClr val="0000CC"/>
                  </a:solidFill>
                </a:rPr>
                <a:t>o</a:t>
              </a:r>
              <a:endParaRPr lang="zh-CN" altLang="en-US" sz="2400" dirty="0">
                <a:solidFill>
                  <a:srgbClr val="0000CC"/>
                </a:solidFill>
              </a:endParaRPr>
            </a:p>
          </p:txBody>
        </p:sp>
      </p:grpSp>
    </p:spTree>
    <p:extLst>
      <p:ext uri="{BB962C8B-B14F-4D97-AF65-F5344CB8AC3E}">
        <p14:creationId xmlns:p14="http://schemas.microsoft.com/office/powerpoint/2010/main" val="893188064"/>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13</a:t>
            </a:fld>
            <a:endParaRPr lang="en-US" altLang="zh-CN"/>
          </a:p>
        </p:txBody>
      </p:sp>
      <p:sp>
        <p:nvSpPr>
          <p:cNvPr id="4" name="文本框 3"/>
          <p:cNvSpPr txBox="1"/>
          <p:nvPr/>
        </p:nvSpPr>
        <p:spPr>
          <a:xfrm>
            <a:off x="2195736" y="404664"/>
            <a:ext cx="4536504" cy="707886"/>
          </a:xfrm>
          <a:prstGeom prst="rect">
            <a:avLst/>
          </a:prstGeom>
          <a:noFill/>
        </p:spPr>
        <p:txBody>
          <a:bodyPr wrap="square" rtlCol="0">
            <a:spAutoFit/>
          </a:bodyPr>
          <a:lstStyle/>
          <a:p>
            <a:pPr algn="ctr" eaLnBrk="1" hangingPunct="1"/>
            <a:r>
              <a:rPr lang="zh-CN" altLang="en-US" sz="4000" dirty="0" smtClean="0">
                <a:solidFill>
                  <a:schemeClr val="tx2"/>
                </a:solidFill>
                <a:latin typeface="微软雅黑" panose="020B0503020204020204" pitchFamily="34" charset="-122"/>
                <a:ea typeface="微软雅黑" panose="020B0503020204020204" pitchFamily="34" charset="-122"/>
                <a:cs typeface="+mj-cs"/>
              </a:rPr>
              <a:t>锁相环小结</a:t>
            </a:r>
            <a:endParaRPr lang="zh-CN" altLang="en-US" sz="4000" dirty="0">
              <a:solidFill>
                <a:schemeClr val="tx2"/>
              </a:solidFill>
              <a:latin typeface="微软雅黑" panose="020B0503020204020204" pitchFamily="34" charset="-122"/>
              <a:ea typeface="微软雅黑" panose="020B0503020204020204" pitchFamily="34" charset="-122"/>
              <a:cs typeface="+mj-cs"/>
            </a:endParaRPr>
          </a:p>
        </p:txBody>
      </p:sp>
      <p:sp>
        <p:nvSpPr>
          <p:cNvPr id="5" name="文本框 4"/>
          <p:cNvSpPr txBox="1"/>
          <p:nvPr/>
        </p:nvSpPr>
        <p:spPr>
          <a:xfrm>
            <a:off x="379131" y="1700808"/>
            <a:ext cx="8280920"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smtClean="0"/>
              <a:t>锁相环路是一种以消除频率误差为目的的反馈控制电路。</a:t>
            </a:r>
            <a:endParaRPr lang="en-US" altLang="zh-CN" sz="2400" dirty="0" smtClean="0"/>
          </a:p>
          <a:p>
            <a:pPr marL="285750" indent="-285750">
              <a:lnSpc>
                <a:spcPct val="150000"/>
              </a:lnSpc>
              <a:buFont typeface="Wingdings" panose="05000000000000000000" pitchFamily="2" charset="2"/>
              <a:buChar char="Ø"/>
            </a:pPr>
            <a:r>
              <a:rPr lang="zh-CN" altLang="en-US" sz="2400" dirty="0" smtClean="0"/>
              <a:t>利用相位误差电压去消除频率误差，是一个闭环的相位控制系统；</a:t>
            </a:r>
            <a:endParaRPr lang="en-US" altLang="zh-CN" sz="2400" dirty="0" smtClean="0"/>
          </a:p>
          <a:p>
            <a:pPr marL="285750" indent="-285750">
              <a:lnSpc>
                <a:spcPct val="150000"/>
              </a:lnSpc>
              <a:buFont typeface="Wingdings" panose="05000000000000000000" pitchFamily="2" charset="2"/>
              <a:buChar char="Ø"/>
            </a:pPr>
            <a:r>
              <a:rPr lang="zh-CN" altLang="en-US" sz="2400" dirty="0" smtClean="0"/>
              <a:t>输出信号的相位能自动跟踪输入信号的相位，从而实现无频差的频率跟踪和相位跟踪。</a:t>
            </a:r>
            <a:endParaRPr lang="zh-CN" altLang="en-US" sz="2400" dirty="0"/>
          </a:p>
        </p:txBody>
      </p:sp>
    </p:spTree>
    <p:extLst>
      <p:ext uri="{BB962C8B-B14F-4D97-AF65-F5344CB8AC3E}">
        <p14:creationId xmlns:p14="http://schemas.microsoft.com/office/powerpoint/2010/main" val="2990189367"/>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xfrm>
            <a:off x="6553200" y="6104004"/>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A198E3-C5DC-4C08-8B26-B0761044D5AD}" type="slidenum">
              <a:rPr lang="zh-CN" altLang="en-US" sz="1000"/>
              <a:pPr>
                <a:spcBef>
                  <a:spcPct val="0"/>
                </a:spcBef>
                <a:buClrTx/>
                <a:buSzTx/>
                <a:buFontTx/>
                <a:buNone/>
              </a:pPr>
              <a:t>14</a:t>
            </a:fld>
            <a:endParaRPr lang="en-US" altLang="zh-CN" sz="1000"/>
          </a:p>
        </p:txBody>
      </p:sp>
      <p:sp>
        <p:nvSpPr>
          <p:cNvPr id="55299" name="Rectangle 2"/>
          <p:cNvSpPr>
            <a:spLocks noGrp="1" noChangeArrowheads="1"/>
          </p:cNvSpPr>
          <p:nvPr>
            <p:ph type="title"/>
          </p:nvPr>
        </p:nvSpPr>
        <p:spPr>
          <a:xfrm>
            <a:off x="2699792" y="116632"/>
            <a:ext cx="4114800" cy="641350"/>
          </a:xfrm>
        </p:spPr>
        <p:txBody>
          <a:bodyPr/>
          <a:lstStyle/>
          <a:p>
            <a:pPr eaLnBrk="1" hangingPunct="1"/>
            <a:r>
              <a:rPr lang="zh-CN" altLang="en-US" sz="4000" dirty="0">
                <a:latin typeface="微软雅黑" panose="020B0503020204020204" pitchFamily="34" charset="-122"/>
                <a:ea typeface="微软雅黑" panose="020B0503020204020204" pitchFamily="34" charset="-122"/>
              </a:rPr>
              <a:t>锁相频率合成</a:t>
            </a:r>
          </a:p>
        </p:txBody>
      </p:sp>
      <p:sp>
        <p:nvSpPr>
          <p:cNvPr id="334851" name="Rectangle 3"/>
          <p:cNvSpPr>
            <a:spLocks noGrp="1" noChangeArrowheads="1"/>
          </p:cNvSpPr>
          <p:nvPr>
            <p:ph type="body" idx="1"/>
          </p:nvPr>
        </p:nvSpPr>
        <p:spPr>
          <a:xfrm>
            <a:off x="152400" y="914401"/>
            <a:ext cx="8991600" cy="1578496"/>
          </a:xfrm>
        </p:spPr>
        <p:txBody>
          <a:bodyPr/>
          <a:lstStyle/>
          <a:p>
            <a:pPr eaLnBrk="1" hangingPunct="1">
              <a:buFont typeface="Wingdings" panose="05000000000000000000" pitchFamily="2" charset="2"/>
              <a:buNone/>
            </a:pPr>
            <a:r>
              <a:rPr lang="zh-CN" altLang="en-US" sz="2800" b="1" dirty="0" smtClean="0">
                <a:solidFill>
                  <a:srgbClr val="0000CC"/>
                </a:solidFill>
              </a:rPr>
              <a:t>单环锁相频率合成器</a:t>
            </a:r>
            <a:endParaRPr lang="zh-CN" altLang="en-US" sz="2800" b="1" dirty="0" smtClean="0"/>
          </a:p>
          <a:p>
            <a:pPr eaLnBrk="1" hangingPunct="1">
              <a:spcBef>
                <a:spcPts val="2000"/>
              </a:spcBef>
              <a:buFont typeface="Wingdings" panose="05000000000000000000" pitchFamily="2" charset="2"/>
              <a:buNone/>
            </a:pPr>
            <a:r>
              <a:rPr lang="zh-CN" altLang="en-US" sz="2800" b="1" dirty="0" smtClean="0"/>
              <a:t>1. 基本型单环频率合成器</a:t>
            </a:r>
          </a:p>
        </p:txBody>
      </p:sp>
      <p:graphicFrame>
        <p:nvGraphicFramePr>
          <p:cNvPr id="334852" name="Object 4"/>
          <p:cNvGraphicFramePr>
            <a:graphicFrameLocks noChangeAspect="1"/>
          </p:cNvGraphicFramePr>
          <p:nvPr>
            <p:extLst>
              <p:ext uri="{D42A27DB-BD31-4B8C-83A1-F6EECF244321}">
                <p14:modId xmlns:p14="http://schemas.microsoft.com/office/powerpoint/2010/main" val="42958972"/>
              </p:ext>
            </p:extLst>
          </p:nvPr>
        </p:nvGraphicFramePr>
        <p:xfrm>
          <a:off x="36513" y="2060575"/>
          <a:ext cx="9144000" cy="3200400"/>
        </p:xfrm>
        <a:graphic>
          <a:graphicData uri="http://schemas.openxmlformats.org/presentationml/2006/ole">
            <mc:AlternateContent xmlns:mc="http://schemas.openxmlformats.org/markup-compatibility/2006">
              <mc:Choice xmlns:v="urn:schemas-microsoft-com:vml" Requires="v">
                <p:oleObj spid="_x0000_s102505" name="Visio" r:id="rId3" imgW="6134136" imgH="1933534" progId="Visio.Drawing.11">
                  <p:embed/>
                </p:oleObj>
              </mc:Choice>
              <mc:Fallback>
                <p:oleObj name="Visio" r:id="rId3" imgW="6134136" imgH="1933534" progId="Visio.Drawing.11">
                  <p:embed/>
                  <p:pic>
                    <p:nvPicPr>
                      <p:cNvPr id="3348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2060575"/>
                        <a:ext cx="9144000" cy="3200400"/>
                      </a:xfrm>
                      <a:prstGeom prst="rect">
                        <a:avLst/>
                      </a:prstGeom>
                      <a:noFill/>
                      <a:ln>
                        <a:noFill/>
                      </a:ln>
                      <a:effectLst/>
                      <a:extLst/>
                    </p:spPr>
                  </p:pic>
                </p:oleObj>
              </mc:Fallback>
            </mc:AlternateContent>
          </a:graphicData>
        </a:graphic>
      </p:graphicFrame>
      <p:grpSp>
        <p:nvGrpSpPr>
          <p:cNvPr id="7" name="组合 6"/>
          <p:cNvGrpSpPr/>
          <p:nvPr/>
        </p:nvGrpSpPr>
        <p:grpSpPr>
          <a:xfrm>
            <a:off x="899592" y="5753593"/>
            <a:ext cx="5966991" cy="699743"/>
            <a:chOff x="899592" y="5753593"/>
            <a:chExt cx="5966991" cy="699743"/>
          </a:xfrm>
        </p:grpSpPr>
        <mc:AlternateContent xmlns:mc="http://schemas.openxmlformats.org/markup-compatibility/2006" xmlns:a14="http://schemas.microsoft.com/office/drawing/2010/main">
          <mc:Choice Requires="a14">
            <p:sp>
              <p:nvSpPr>
                <p:cNvPr id="2" name="文本框 1"/>
                <p:cNvSpPr txBox="1"/>
                <p:nvPr/>
              </p:nvSpPr>
              <p:spPr>
                <a:xfrm>
                  <a:off x="899592" y="5753593"/>
                  <a:ext cx="2376264" cy="6997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r>
                          <a:rPr lang="en-US" altLang="zh-CN" sz="2400" b="1" i="1" baseline="-25000" smtClean="0">
                            <a:latin typeface="Cambria Math" panose="02040503050406030204" pitchFamily="18" charset="0"/>
                          </a:rPr>
                          <m:t>𝒓</m:t>
                        </m:r>
                        <m:r>
                          <a:rPr lang="en-US" altLang="zh-CN" sz="2400" b="1" i="1" smtClean="0">
                            <a:latin typeface="Cambria Math" panose="02040503050406030204" pitchFamily="18" charset="0"/>
                          </a:rPr>
                          <m:t>=</m:t>
                        </m:r>
                        <m:box>
                          <m:boxPr>
                            <m:ctrlPr>
                              <a:rPr lang="en-US" altLang="zh-CN" sz="2400" i="1">
                                <a:latin typeface="Cambria Math" panose="02040503050406030204" pitchFamily="18" charset="0"/>
                              </a:rPr>
                            </m:ctrlPr>
                          </m:box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𝒇</m:t>
                                    </m:r>
                                  </m:e>
                                  <m:sub>
                                    <m:r>
                                      <a:rPr lang="en-US" altLang="zh-CN" sz="2400" i="1">
                                        <a:latin typeface="Cambria Math" panose="02040503050406030204" pitchFamily="18" charset="0"/>
                                      </a:rPr>
                                      <m:t>𝒊</m:t>
                                    </m:r>
                                  </m:sub>
                                </m:sSub>
                              </m:num>
                              <m:den>
                                <m:r>
                                  <a:rPr lang="en-US" altLang="zh-CN" sz="2400" i="1">
                                    <a:latin typeface="Cambria Math" panose="02040503050406030204" pitchFamily="18" charset="0"/>
                                  </a:rPr>
                                  <m:t>𝑹</m:t>
                                </m:r>
                              </m:den>
                            </m:f>
                            <m:r>
                              <a:rPr lang="en-US" altLang="zh-CN" sz="2400" i="1">
                                <a:latin typeface="Cambria Math" panose="02040503050406030204" pitchFamily="18" charset="0"/>
                              </a:rPr>
                              <m:t>=</m:t>
                            </m:r>
                          </m:e>
                        </m:box>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𝒐</m:t>
                                    </m:r>
                                  </m:sub>
                                </m:sSub>
                              </m:num>
                              <m:den>
                                <m:r>
                                  <a:rPr lang="en-US" altLang="zh-CN" sz="2400" b="1" i="1" smtClean="0">
                                    <a:latin typeface="Cambria Math" panose="02040503050406030204" pitchFamily="18" charset="0"/>
                                  </a:rPr>
                                  <m:t>𝑵</m:t>
                                </m:r>
                              </m:den>
                            </m:f>
                          </m:e>
                        </m:box>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899592" y="5753593"/>
                  <a:ext cx="2376264" cy="699743"/>
                </a:xfrm>
                <a:prstGeom prst="rect">
                  <a:avLst/>
                </a:prstGeom>
                <a:blipFill rotWithShape="0">
                  <a:blip r:embed="rId5"/>
                  <a:stretch>
                    <a:fillRect/>
                  </a:stretch>
                </a:blipFill>
              </p:spPr>
              <p:txBody>
                <a:bodyPr/>
                <a:lstStyle/>
                <a:p>
                  <a:r>
                    <a:rPr lang="zh-CN" altLang="en-US">
                      <a:noFill/>
                    </a:rPr>
                    <a:t> </a:t>
                  </a:r>
                </a:p>
              </p:txBody>
            </p:sp>
          </mc:Fallback>
        </mc:AlternateContent>
        <p:sp>
          <p:nvSpPr>
            <p:cNvPr id="3" name="右箭头 2"/>
            <p:cNvSpPr/>
            <p:nvPr/>
          </p:nvSpPr>
          <p:spPr bwMode="auto">
            <a:xfrm>
              <a:off x="3523383" y="5933215"/>
              <a:ext cx="720080" cy="372616"/>
            </a:xfrm>
            <a:prstGeom prst="rightArrow">
              <a:avLst/>
            </a:prstGeom>
            <a:solidFill>
              <a:srgbClr val="0000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8" name="文本框 7"/>
                <p:cNvSpPr txBox="1"/>
                <p:nvPr/>
              </p:nvSpPr>
              <p:spPr>
                <a:xfrm>
                  <a:off x="4490319" y="5764301"/>
                  <a:ext cx="2376264" cy="689035"/>
                </a:xfrm>
                <a:prstGeom prst="rect">
                  <a:avLst/>
                </a:prstGeom>
                <a:solidFill>
                  <a:schemeClr val="accent5"/>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𝒐</m:t>
                            </m:r>
                          </m:sub>
                        </m:sSub>
                        <m:box>
                          <m:boxPr>
                            <m:ctrlPr>
                              <a:rPr lang="en-US" altLang="zh-CN" sz="2400" i="1">
                                <a:latin typeface="Cambria Math" panose="02040503050406030204" pitchFamily="18" charset="0"/>
                              </a:rPr>
                            </m:ctrlPr>
                          </m:boxPr>
                          <m:e>
                            <m:r>
                              <a:rPr lang="en-US" altLang="zh-CN" sz="2400" b="1"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1" i="1" smtClean="0">
                                    <a:latin typeface="Cambria Math" panose="02040503050406030204" pitchFamily="18" charset="0"/>
                                  </a:rPr>
                                  <m:t>𝑵</m:t>
                                </m:r>
                              </m:num>
                              <m:den>
                                <m:r>
                                  <a:rPr lang="en-US" altLang="zh-CN" sz="2400" i="1">
                                    <a:latin typeface="Cambria Math" panose="02040503050406030204" pitchFamily="18" charset="0"/>
                                  </a:rPr>
                                  <m:t>𝑹</m:t>
                                </m:r>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𝒇</m:t>
                                </m:r>
                              </m:e>
                              <m:sub>
                                <m:r>
                                  <a:rPr lang="en-US" altLang="zh-CN" sz="2400" i="1">
                                    <a:latin typeface="Cambria Math" panose="02040503050406030204" pitchFamily="18" charset="0"/>
                                  </a:rPr>
                                  <m:t>𝒊</m:t>
                                </m:r>
                              </m:sub>
                            </m:sSub>
                          </m:e>
                        </m:box>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4490319" y="5764301"/>
                  <a:ext cx="2376264" cy="68903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 name="组合 5"/>
          <p:cNvGrpSpPr/>
          <p:nvPr/>
        </p:nvGrpSpPr>
        <p:grpSpPr>
          <a:xfrm>
            <a:off x="5502290" y="4869160"/>
            <a:ext cx="3534206" cy="923330"/>
            <a:chOff x="5502290" y="4869160"/>
            <a:chExt cx="3534206" cy="923330"/>
          </a:xfrm>
        </p:grpSpPr>
        <p:sp>
          <p:nvSpPr>
            <p:cNvPr id="4" name="文本框 3"/>
            <p:cNvSpPr txBox="1"/>
            <p:nvPr/>
          </p:nvSpPr>
          <p:spPr>
            <a:xfrm>
              <a:off x="7092280" y="4869160"/>
              <a:ext cx="1944216" cy="923330"/>
            </a:xfrm>
            <a:prstGeom prst="rect">
              <a:avLst/>
            </a:prstGeom>
            <a:solidFill>
              <a:schemeClr val="accent6">
                <a:lumMod val="20000"/>
                <a:lumOff val="80000"/>
              </a:schemeClr>
            </a:solidFill>
          </p:spPr>
          <p:txBody>
            <a:bodyPr wrap="square" rtlCol="0">
              <a:spAutoFit/>
            </a:bodyPr>
            <a:lstStyle/>
            <a:p>
              <a:r>
                <a:rPr lang="en-US" altLang="zh-CN" dirty="0" smtClean="0">
                  <a:ea typeface="+mn-ea"/>
                  <a:cs typeface="Times New Roman" panose="02020603050405020304" pitchFamily="18" charset="0"/>
                </a:rPr>
                <a:t>VCO</a:t>
              </a:r>
              <a:r>
                <a:rPr lang="zh-CN" altLang="en-US" dirty="0" smtClean="0">
                  <a:ea typeface="+mn-ea"/>
                  <a:cs typeface="Times New Roman" panose="02020603050405020304" pitchFamily="18" charset="0"/>
                </a:rPr>
                <a:t>输出的瞬时频率锁定在输入的</a:t>
              </a:r>
              <a:r>
                <a:rPr lang="en-US" altLang="zh-CN" dirty="0" smtClean="0">
                  <a:ea typeface="+mn-ea"/>
                  <a:cs typeface="Times New Roman" panose="02020603050405020304" pitchFamily="18" charset="0"/>
                </a:rPr>
                <a:t>N</a:t>
              </a:r>
              <a:r>
                <a:rPr lang="zh-CN" altLang="en-US" dirty="0" smtClean="0">
                  <a:ea typeface="+mn-ea"/>
                  <a:cs typeface="Times New Roman" panose="02020603050405020304" pitchFamily="18" charset="0"/>
                </a:rPr>
                <a:t>次谐波上。</a:t>
              </a:r>
              <a:endParaRPr lang="zh-CN" altLang="en-US" dirty="0">
                <a:ea typeface="+mn-ea"/>
                <a:cs typeface="Times New Roman" panose="02020603050405020304" pitchFamily="18" charset="0"/>
              </a:endParaRPr>
            </a:p>
          </p:txBody>
        </p:sp>
        <p:sp>
          <p:nvSpPr>
            <p:cNvPr id="5" name="直角上箭头 4"/>
            <p:cNvSpPr/>
            <p:nvPr/>
          </p:nvSpPr>
          <p:spPr bwMode="auto">
            <a:xfrm flipH="1">
              <a:off x="5502290" y="5230343"/>
              <a:ext cx="1588557" cy="426090"/>
            </a:xfrm>
            <a:prstGeom prst="bentUpArrow">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28985239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2C50C8-79CA-4A27-A51D-3AB3899514FB}" type="slidenum">
              <a:rPr lang="zh-CN" altLang="en-US" sz="1000"/>
              <a:pPr>
                <a:spcBef>
                  <a:spcPct val="0"/>
                </a:spcBef>
                <a:buClrTx/>
                <a:buSzTx/>
                <a:buFontTx/>
                <a:buNone/>
              </a:pPr>
              <a:t>15</a:t>
            </a:fld>
            <a:endParaRPr lang="en-US" altLang="zh-CN" sz="1000"/>
          </a:p>
        </p:txBody>
      </p:sp>
      <p:sp>
        <p:nvSpPr>
          <p:cNvPr id="57347" name="Rectangle 2"/>
          <p:cNvSpPr>
            <a:spLocks noGrp="1" noChangeArrowheads="1"/>
          </p:cNvSpPr>
          <p:nvPr>
            <p:ph type="title"/>
          </p:nvPr>
        </p:nvSpPr>
        <p:spPr>
          <a:xfrm>
            <a:off x="1403648" y="260648"/>
            <a:ext cx="6019800" cy="641350"/>
          </a:xfrm>
        </p:spPr>
        <p:txBody>
          <a:bodyPr/>
          <a:lstStyle/>
          <a:p>
            <a:pPr eaLnBrk="1" hangingPunct="1"/>
            <a:r>
              <a:rPr lang="zh-CN" altLang="en-US" sz="3000" dirty="0" smtClean="0">
                <a:latin typeface="黑体" panose="02010609060101010101" pitchFamily="49" charset="-122"/>
                <a:ea typeface="黑体" panose="02010609060101010101" pitchFamily="49" charset="-122"/>
              </a:rPr>
              <a:t>　</a:t>
            </a:r>
            <a:r>
              <a:rPr lang="zh-CN" altLang="en-US" sz="4000" dirty="0">
                <a:latin typeface="微软雅黑" panose="020B0503020204020204" pitchFamily="34" charset="-122"/>
                <a:ea typeface="微软雅黑" panose="020B0503020204020204" pitchFamily="34" charset="-122"/>
              </a:rPr>
              <a:t>单环锁相频率合成器</a:t>
            </a:r>
          </a:p>
        </p:txBody>
      </p:sp>
      <p:sp>
        <p:nvSpPr>
          <p:cNvPr id="336899" name="Rectangle 3"/>
          <p:cNvSpPr>
            <a:spLocks noGrp="1" noChangeArrowheads="1"/>
          </p:cNvSpPr>
          <p:nvPr>
            <p:ph type="body" idx="1"/>
          </p:nvPr>
        </p:nvSpPr>
        <p:spPr>
          <a:xfrm>
            <a:off x="152400" y="1052736"/>
            <a:ext cx="8991600" cy="2730624"/>
          </a:xfrm>
        </p:spPr>
        <p:txBody>
          <a:bodyPr/>
          <a:lstStyle/>
          <a:p>
            <a:pPr eaLnBrk="1" hangingPunct="1">
              <a:lnSpc>
                <a:spcPct val="150000"/>
              </a:lnSpc>
            </a:pPr>
            <a:r>
              <a:rPr lang="zh-CN" altLang="en-US" sz="2800" b="1" dirty="0" smtClean="0">
                <a:latin typeface="黑体" panose="02010609060101010101" pitchFamily="49" charset="-122"/>
                <a:ea typeface="黑体" panose="02010609060101010101" pitchFamily="49" charset="-122"/>
              </a:rPr>
              <a:t>基本单环频率合成的优缺点</a:t>
            </a:r>
          </a:p>
          <a:p>
            <a:pPr eaLnBrk="1" hangingPunct="1">
              <a:lnSpc>
                <a:spcPct val="150000"/>
              </a:lnSpc>
              <a:buFont typeface="Wingdings" panose="05000000000000000000" pitchFamily="2" charset="2"/>
              <a:buNone/>
            </a:pP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b="1" dirty="0" smtClean="0">
                <a:latin typeface="黑体" panose="02010609060101010101" pitchFamily="49" charset="-122"/>
                <a:ea typeface="黑体" panose="02010609060101010101" pitchFamily="49" charset="-122"/>
              </a:rPr>
              <a:t>电路简单，易实现。</a:t>
            </a:r>
          </a:p>
          <a:p>
            <a:pPr eaLnBrk="1" hangingPunct="1">
              <a:lnSpc>
                <a:spcPct val="150000"/>
              </a:lnSpc>
              <a:buFont typeface="Wingdings" panose="05000000000000000000" pitchFamily="2" charset="2"/>
              <a:buNone/>
            </a:pPr>
            <a:r>
              <a:rPr lang="zh-CN" altLang="en-US" sz="2800" b="1" dirty="0" smtClean="0">
                <a:latin typeface="黑体" panose="02010609060101010101" pitchFamily="49" charset="-122"/>
                <a:ea typeface="黑体" panose="02010609060101010101" pitchFamily="49" charset="-122"/>
              </a:rPr>
              <a:t>◆可编程分频器 </a:t>
            </a:r>
            <a:r>
              <a:rPr lang="en-US" altLang="zh-CN" sz="2800" b="1" dirty="0" smtClean="0">
                <a:latin typeface="黑体" panose="02010609060101010101" pitchFamily="49" charset="-122"/>
                <a:ea typeface="黑体" panose="02010609060101010101" pitchFamily="49" charset="-122"/>
              </a:rPr>
              <a:t>N </a:t>
            </a:r>
            <a:r>
              <a:rPr lang="zh-CN" altLang="en-US" sz="2800" b="1" dirty="0" smtClean="0">
                <a:latin typeface="黑体" panose="02010609060101010101" pitchFamily="49" charset="-122"/>
                <a:ea typeface="黑体" panose="02010609060101010101" pitchFamily="49" charset="-122"/>
              </a:rPr>
              <a:t>的输入频率限制了合成器输出频率。</a:t>
            </a:r>
          </a:p>
        </p:txBody>
      </p:sp>
      <p:sp>
        <p:nvSpPr>
          <p:cNvPr id="2" name="文本框 1"/>
          <p:cNvSpPr txBox="1"/>
          <p:nvPr/>
        </p:nvSpPr>
        <p:spPr>
          <a:xfrm>
            <a:off x="323528" y="3284984"/>
            <a:ext cx="7920880" cy="2492990"/>
          </a:xfrm>
          <a:prstGeom prst="rect">
            <a:avLst/>
          </a:prstGeom>
          <a:noFill/>
        </p:spPr>
        <p:txBody>
          <a:bodyPr wrap="square" rtlCol="0">
            <a:spAutoFit/>
          </a:bodyPr>
          <a:lstStyle/>
          <a:p>
            <a:pPr>
              <a:lnSpc>
                <a:spcPct val="150000"/>
              </a:lnSpc>
            </a:pPr>
            <a:r>
              <a:rPr lang="zh-CN" altLang="en-US" sz="2400" dirty="0" smtClean="0">
                <a:solidFill>
                  <a:srgbClr val="0000CC"/>
                </a:solidFill>
              </a:rPr>
              <a:t>锁相倍频器与普通倍频器的比较：</a:t>
            </a:r>
            <a:endParaRPr lang="en-US" altLang="zh-CN" sz="2400" dirty="0" smtClean="0">
              <a:solidFill>
                <a:srgbClr val="0000CC"/>
              </a:solidFill>
            </a:endParaRPr>
          </a:p>
          <a:p>
            <a:pPr marL="285750" indent="-285750">
              <a:lnSpc>
                <a:spcPct val="150000"/>
              </a:lnSpc>
              <a:buFont typeface="Wingdings" panose="05000000000000000000" pitchFamily="2" charset="2"/>
              <a:buChar char="Ø"/>
            </a:pPr>
            <a:r>
              <a:rPr lang="zh-CN" altLang="en-US" sz="2000" dirty="0" smtClean="0"/>
              <a:t>锁相环路具有良好的窄带滤波特性，容易得到高纯度的输出频率，而普通倍频的输出有谐波干扰；</a:t>
            </a:r>
            <a:endParaRPr lang="en-US" altLang="zh-CN" sz="2000" dirty="0" smtClean="0"/>
          </a:p>
          <a:p>
            <a:pPr marL="285750" indent="-285750">
              <a:lnSpc>
                <a:spcPct val="150000"/>
              </a:lnSpc>
              <a:buFont typeface="Wingdings" panose="05000000000000000000" pitchFamily="2" charset="2"/>
              <a:buChar char="Ø"/>
            </a:pPr>
            <a:r>
              <a:rPr lang="zh-CN" altLang="en-US" sz="2000" dirty="0" smtClean="0"/>
              <a:t>锁相环路具有良好的跟踪特性和滤波特性，适用于信号频率在较大范围内漂移，并同时伴有噪声干扰的情况；</a:t>
            </a:r>
            <a:endParaRPr lang="zh-CN" altLang="en-US" sz="2000" dirty="0"/>
          </a:p>
        </p:txBody>
      </p:sp>
    </p:spTree>
    <p:extLst>
      <p:ext uri="{BB962C8B-B14F-4D97-AF65-F5344CB8AC3E}">
        <p14:creationId xmlns:p14="http://schemas.microsoft.com/office/powerpoint/2010/main" val="21044029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6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6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6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16</a:t>
            </a:fld>
            <a:endParaRPr lang="en-US" altLang="zh-CN"/>
          </a:p>
        </p:txBody>
      </p:sp>
      <p:pic>
        <p:nvPicPr>
          <p:cNvPr id="5" name="图片 4"/>
          <p:cNvPicPr/>
          <p:nvPr/>
        </p:nvPicPr>
        <p:blipFill rotWithShape="1">
          <a:blip r:embed="rId3"/>
          <a:srcRect l="30036" t="50096" r="20127" b="21358"/>
          <a:stretch/>
        </p:blipFill>
        <p:spPr>
          <a:xfrm>
            <a:off x="5372429" y="947155"/>
            <a:ext cx="2628571" cy="940965"/>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847575175"/>
              </p:ext>
            </p:extLst>
          </p:nvPr>
        </p:nvGraphicFramePr>
        <p:xfrm>
          <a:off x="395536" y="1556792"/>
          <a:ext cx="8436003" cy="2952601"/>
        </p:xfrm>
        <a:graphic>
          <a:graphicData uri="http://schemas.openxmlformats.org/presentationml/2006/ole">
            <mc:AlternateContent xmlns:mc="http://schemas.openxmlformats.org/markup-compatibility/2006">
              <mc:Choice xmlns:v="urn:schemas-microsoft-com:vml" Requires="v">
                <p:oleObj spid="_x0000_s108558" name="Visio" r:id="rId4" imgW="6134082" imgH="1930400" progId="Visio.Drawing.11">
                  <p:embed/>
                </p:oleObj>
              </mc:Choice>
              <mc:Fallback>
                <p:oleObj name="Visio" r:id="rId4" imgW="6134082" imgH="1930400" progId="Visio.Drawing.11">
                  <p:embed/>
                  <p:pic>
                    <p:nvPicPr>
                      <p:cNvPr id="0" name=""/>
                      <p:cNvPicPr>
                        <a:picLocks noChangeAspect="1" noChangeArrowheads="1"/>
                      </p:cNvPicPr>
                      <p:nvPr/>
                    </p:nvPicPr>
                    <p:blipFill>
                      <a:blip r:embed="rId5"/>
                      <a:srcRect/>
                      <a:stretch>
                        <a:fillRect/>
                      </a:stretch>
                    </p:blipFill>
                    <p:spPr bwMode="auto">
                      <a:xfrm>
                        <a:off x="395536" y="1556792"/>
                        <a:ext cx="8436003" cy="2952601"/>
                      </a:xfrm>
                      <a:prstGeom prst="rect">
                        <a:avLst/>
                      </a:prstGeom>
                      <a:noFill/>
                      <a:ln>
                        <a:noFill/>
                      </a:ln>
                      <a:effectLst/>
                      <a:extLst/>
                    </p:spPr>
                  </p:pic>
                </p:oleObj>
              </mc:Fallback>
            </mc:AlternateContent>
          </a:graphicData>
        </a:graphic>
      </p:graphicFrame>
      <p:sp>
        <p:nvSpPr>
          <p:cNvPr id="7" name="文本框 6"/>
          <p:cNvSpPr txBox="1"/>
          <p:nvPr/>
        </p:nvSpPr>
        <p:spPr>
          <a:xfrm>
            <a:off x="6669925" y="4665050"/>
            <a:ext cx="2376264" cy="1200329"/>
          </a:xfrm>
          <a:prstGeom prst="rect">
            <a:avLst/>
          </a:prstGeom>
          <a:solidFill>
            <a:schemeClr val="accent6">
              <a:lumMod val="20000"/>
              <a:lumOff val="80000"/>
            </a:schemeClr>
          </a:solidFill>
        </p:spPr>
        <p:txBody>
          <a:bodyPr wrap="square" rtlCol="0">
            <a:spAutoFit/>
          </a:bodyPr>
          <a:lstStyle/>
          <a:p>
            <a:r>
              <a:rPr lang="en-US" altLang="zh-CN" dirty="0" smtClean="0">
                <a:ea typeface="+mn-ea"/>
                <a:cs typeface="Times New Roman" panose="02020603050405020304" pitchFamily="18" charset="0"/>
              </a:rPr>
              <a:t>VCO</a:t>
            </a:r>
            <a:r>
              <a:rPr lang="zh-CN" altLang="en-US" dirty="0" smtClean="0">
                <a:ea typeface="+mn-ea"/>
                <a:cs typeface="Times New Roman" panose="02020603050405020304" pitchFamily="18" charset="0"/>
              </a:rPr>
              <a:t>输出的瞬时频率锁定在输入的</a:t>
            </a:r>
            <a:r>
              <a:rPr lang="en-US" altLang="zh-CN" dirty="0" smtClean="0">
                <a:ea typeface="+mn-ea"/>
                <a:cs typeface="Times New Roman" panose="02020603050405020304" pitchFamily="18" charset="0"/>
              </a:rPr>
              <a:t>1/n</a:t>
            </a:r>
            <a:r>
              <a:rPr lang="zh-CN" altLang="en-US" dirty="0" smtClean="0">
                <a:ea typeface="+mn-ea"/>
                <a:cs typeface="Times New Roman" panose="02020603050405020304" pitchFamily="18" charset="0"/>
              </a:rPr>
              <a:t>次谐波上，该环路称为锁相分频器。</a:t>
            </a:r>
            <a:endParaRPr lang="zh-CN" altLang="en-US" dirty="0">
              <a:ea typeface="+mn-ea"/>
              <a:cs typeface="Times New Roman" panose="02020603050405020304" pitchFamily="18" charset="0"/>
            </a:endParaRPr>
          </a:p>
        </p:txBody>
      </p:sp>
      <p:sp>
        <p:nvSpPr>
          <p:cNvPr id="8" name="直角上箭头 7"/>
          <p:cNvSpPr/>
          <p:nvPr/>
        </p:nvSpPr>
        <p:spPr bwMode="auto">
          <a:xfrm flipH="1">
            <a:off x="5285364" y="4478110"/>
            <a:ext cx="1377845" cy="880599"/>
          </a:xfrm>
          <a:prstGeom prst="bentUpArrow">
            <a:avLst>
              <a:gd name="adj1" fmla="val 14719"/>
              <a:gd name="adj2" fmla="val 25000"/>
              <a:gd name="adj3" fmla="val 34253"/>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853076618"/>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80A340-45E6-4A7C-BFB3-58DB270DF954}" type="slidenum">
              <a:rPr lang="zh-CN" altLang="en-US" sz="1000"/>
              <a:pPr>
                <a:spcBef>
                  <a:spcPct val="0"/>
                </a:spcBef>
                <a:buClrTx/>
                <a:buSzTx/>
                <a:buFontTx/>
                <a:buNone/>
              </a:pPr>
              <a:t>17</a:t>
            </a:fld>
            <a:endParaRPr lang="en-US" altLang="zh-CN" sz="1000"/>
          </a:p>
        </p:txBody>
      </p:sp>
      <p:sp>
        <p:nvSpPr>
          <p:cNvPr id="417800" name="Rectangle 8"/>
          <p:cNvSpPr>
            <a:spLocks noGrp="1" noChangeArrowheads="1"/>
          </p:cNvSpPr>
          <p:nvPr>
            <p:ph type="body" idx="1"/>
          </p:nvPr>
        </p:nvSpPr>
        <p:spPr>
          <a:xfrm>
            <a:off x="0" y="548680"/>
            <a:ext cx="8839200" cy="6156920"/>
          </a:xfrm>
          <a:noFill/>
        </p:spPr>
        <p:txBody>
          <a:bodyPr/>
          <a:lstStyle/>
          <a:p>
            <a:pPr algn="ctr" eaLnBrk="1" hangingPunct="1">
              <a:spcBef>
                <a:spcPct val="0"/>
              </a:spcBef>
              <a:buFont typeface="Wingdings" panose="05000000000000000000" pitchFamily="2" charset="2"/>
              <a:buNone/>
            </a:pPr>
            <a:r>
              <a:rPr lang="zh-CN" altLang="en-US" sz="4000" b="1" kern="1200" dirty="0">
                <a:solidFill>
                  <a:schemeClr val="tx2"/>
                </a:solidFill>
                <a:latin typeface="微软雅黑" panose="020B0503020204020204" pitchFamily="34" charset="-122"/>
                <a:ea typeface="微软雅黑" panose="020B0503020204020204" pitchFamily="34" charset="-122"/>
                <a:cs typeface="+mj-cs"/>
              </a:rPr>
              <a:t>下变频型单环频率合成器</a:t>
            </a:r>
          </a:p>
          <a:p>
            <a:pPr eaLnBrk="1" hangingPunct="1">
              <a:buFont typeface="Wingdings" panose="05000000000000000000" pitchFamily="2" charset="2"/>
              <a:buNone/>
            </a:pPr>
            <a:r>
              <a:rPr lang="zh-CN" altLang="en-US" sz="2600" b="1" dirty="0" smtClean="0">
                <a:latin typeface="Times New Roman" panose="02020603050405020304" pitchFamily="18" charset="0"/>
              </a:rPr>
              <a:t>　环路内插入混频器，</a:t>
            </a:r>
            <a:r>
              <a:rPr lang="zh-CN" altLang="en-US" sz="2600" b="1" dirty="0" smtClean="0">
                <a:solidFill>
                  <a:srgbClr val="0000CC"/>
                </a:solidFill>
                <a:latin typeface="Times New Roman" panose="02020603050405020304" pitchFamily="18" charset="0"/>
              </a:rPr>
              <a:t>用下变频方法降低输入 </a:t>
            </a:r>
            <a:r>
              <a:rPr lang="en-US" altLang="zh-CN" sz="2600" b="1" dirty="0" smtClean="0">
                <a:solidFill>
                  <a:srgbClr val="0000CC"/>
                </a:solidFill>
                <a:latin typeface="Times New Roman" panose="02020603050405020304" pitchFamily="18" charset="0"/>
              </a:rPr>
              <a:t>N </a:t>
            </a:r>
            <a:r>
              <a:rPr lang="zh-CN" altLang="en-US" sz="2600" b="1" dirty="0" smtClean="0">
                <a:solidFill>
                  <a:srgbClr val="0000CC"/>
                </a:solidFill>
                <a:latin typeface="Times New Roman" panose="02020603050405020304" pitchFamily="18" charset="0"/>
              </a:rPr>
              <a:t>频率（毫米波频率合成器）。</a:t>
            </a:r>
          </a:p>
        </p:txBody>
      </p:sp>
      <p:graphicFrame>
        <p:nvGraphicFramePr>
          <p:cNvPr id="417801" name="Object 9"/>
          <p:cNvGraphicFramePr>
            <a:graphicFrameLocks noChangeAspect="1"/>
          </p:cNvGraphicFramePr>
          <p:nvPr>
            <p:extLst>
              <p:ext uri="{D42A27DB-BD31-4B8C-83A1-F6EECF244321}">
                <p14:modId xmlns:p14="http://schemas.microsoft.com/office/powerpoint/2010/main" val="1914557867"/>
              </p:ext>
            </p:extLst>
          </p:nvPr>
        </p:nvGraphicFramePr>
        <p:xfrm>
          <a:off x="457200" y="2518335"/>
          <a:ext cx="8229600" cy="2303463"/>
        </p:xfrm>
        <a:graphic>
          <a:graphicData uri="http://schemas.openxmlformats.org/presentationml/2006/ole">
            <mc:AlternateContent xmlns:mc="http://schemas.openxmlformats.org/markup-compatibility/2006">
              <mc:Choice xmlns:v="urn:schemas-microsoft-com:vml" Requires="v">
                <p:oleObj spid="_x0000_s107618" name="Visio" r:id="rId3" imgW="6334163" imgH="1838248" progId="Visio.Drawing.6">
                  <p:embed/>
                </p:oleObj>
              </mc:Choice>
              <mc:Fallback>
                <p:oleObj name="Visio" r:id="rId3" imgW="6334163" imgH="1838248" progId="Visio.Drawing.6">
                  <p:embed/>
                  <p:pic>
                    <p:nvPicPr>
                      <p:cNvPr id="41780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8335"/>
                        <a:ext cx="8229600"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文本框 6"/>
              <p:cNvSpPr txBox="1"/>
              <p:nvPr/>
            </p:nvSpPr>
            <p:spPr>
              <a:xfrm>
                <a:off x="3275856" y="5456837"/>
                <a:ext cx="288032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𝒇</m:t>
                          </m:r>
                        </m:e>
                        <m:sub>
                          <m:r>
                            <a:rPr lang="en-US" altLang="zh-CN" sz="3200" b="1" i="1" smtClean="0">
                              <a:latin typeface="Cambria Math" panose="02040503050406030204" pitchFamily="18" charset="0"/>
                            </a:rPr>
                            <m:t>𝒐</m:t>
                          </m:r>
                        </m:sub>
                      </m:sSub>
                      <m:r>
                        <a:rPr lang="en-US" altLang="zh-CN" sz="3200" b="1" i="1" smtClean="0">
                          <a:latin typeface="Cambria Math" panose="02040503050406030204" pitchFamily="18" charset="0"/>
                        </a:rPr>
                        <m:t>=</m:t>
                      </m:r>
                      <m:box>
                        <m:boxPr>
                          <m:ctrlPr>
                            <a:rPr lang="en-US" altLang="zh-CN" sz="3200" i="1">
                              <a:latin typeface="Cambria Math" panose="02040503050406030204" pitchFamily="18" charset="0"/>
                            </a:rPr>
                          </m:ctrlPr>
                        </m:box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𝒇</m:t>
                              </m:r>
                            </m:e>
                            <m:sub>
                              <m:r>
                                <a:rPr lang="en-US" altLang="zh-CN" sz="3200" b="1" i="1" smtClean="0">
                                  <a:latin typeface="Cambria Math" panose="02040503050406030204" pitchFamily="18" charset="0"/>
                                </a:rPr>
                                <m:t>𝑳</m:t>
                              </m:r>
                            </m:sub>
                          </m:sSub>
                          <m:r>
                            <a:rPr lang="en-US" altLang="zh-CN" sz="3200" i="1" smtClean="0">
                              <a:latin typeface="Cambria Math" panose="02040503050406030204" pitchFamily="18" charset="0"/>
                              <a:ea typeface="Cambria Math" panose="02040503050406030204" pitchFamily="18" charset="0"/>
                            </a:rPr>
                            <m:t>±</m:t>
                          </m:r>
                          <m:r>
                            <a:rPr lang="en-US" altLang="zh-CN" sz="3200" b="1" i="1" smtClean="0">
                              <a:latin typeface="Cambria Math" panose="02040503050406030204" pitchFamily="18" charset="0"/>
                              <a:ea typeface="Cambria Math" panose="02040503050406030204" pitchFamily="18" charset="0"/>
                            </a:rPr>
                            <m:t>𝑵</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𝒇</m:t>
                              </m:r>
                            </m:e>
                            <m:sub>
                              <m:r>
                                <a:rPr lang="en-US" altLang="zh-CN" sz="3200" i="1">
                                  <a:latin typeface="Cambria Math" panose="02040503050406030204" pitchFamily="18" charset="0"/>
                                </a:rPr>
                                <m:t>𝒊</m:t>
                              </m:r>
                            </m:sub>
                          </m:sSub>
                        </m:e>
                      </m:box>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275856" y="5456837"/>
                <a:ext cx="2880320" cy="492443"/>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1154505"/>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48803" y="-75585"/>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a:t>
            </a: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合成</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a:t>
            </a: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6421" name="Rectangle 5"/>
          <p:cNvSpPr>
            <a:spLocks noChangeArrowheads="1"/>
          </p:cNvSpPr>
          <p:nvPr/>
        </p:nvSpPr>
        <p:spPr bwMode="auto">
          <a:xfrm>
            <a:off x="152400" y="938064"/>
            <a:ext cx="809200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ts val="3200"/>
              </a:lnSpc>
              <a:buClrTx/>
              <a:buSzPct val="85000"/>
              <a:buBlip>
                <a:blip r:embed="rId2"/>
              </a:buBlip>
            </a:pPr>
            <a:r>
              <a:rPr kumimoji="1" lang="zh-CN" altLang="en-US" sz="2000" dirty="0">
                <a:latin typeface="Times New Roman" panose="02020603050405020304" pitchFamily="18" charset="0"/>
                <a:ea typeface="+mn-ea"/>
                <a:cs typeface="Times New Roman" panose="02020603050405020304" pitchFamily="18" charset="0"/>
              </a:rPr>
              <a:t>工作</a:t>
            </a:r>
            <a:r>
              <a:rPr kumimoji="1" lang="zh-CN" altLang="en-US" sz="2000" dirty="0" smtClean="0">
                <a:latin typeface="Times New Roman" panose="02020603050405020304" pitchFamily="18" charset="0"/>
                <a:ea typeface="+mn-ea"/>
                <a:cs typeface="Times New Roman" panose="02020603050405020304" pitchFamily="18" charset="0"/>
              </a:rPr>
              <a:t>原理：</a:t>
            </a:r>
            <a:r>
              <a:rPr lang="zh-CN" altLang="zh-CN" sz="2000" dirty="0">
                <a:latin typeface="Times New Roman" panose="02020603050405020304" pitchFamily="18" charset="0"/>
                <a:ea typeface="+mn-ea"/>
                <a:cs typeface="Times New Roman" panose="02020603050405020304" pitchFamily="18" charset="0"/>
              </a:rPr>
              <a:t>直接数字频率合成器</a:t>
            </a:r>
            <a:r>
              <a:rPr lang="en-US" altLang="zh-CN" sz="2000" dirty="0">
                <a:latin typeface="Times New Roman" panose="02020603050405020304" pitchFamily="18" charset="0"/>
                <a:ea typeface="+mn-ea"/>
                <a:cs typeface="Times New Roman" panose="02020603050405020304" pitchFamily="18" charset="0"/>
              </a:rPr>
              <a:t>DDS</a:t>
            </a:r>
            <a:r>
              <a:rPr lang="zh-CN" altLang="zh-CN" sz="2000" dirty="0">
                <a:latin typeface="Times New Roman" panose="02020603050405020304" pitchFamily="18" charset="0"/>
                <a:ea typeface="+mn-ea"/>
                <a:cs typeface="Times New Roman" panose="02020603050405020304" pitchFamily="18" charset="0"/>
              </a:rPr>
              <a:t>是直接对参考标频时钟正弦信号进行抽样，数字化，然后用数字计算技术和</a:t>
            </a:r>
            <a:r>
              <a:rPr lang="en-US" altLang="zh-CN" sz="2000" dirty="0">
                <a:latin typeface="Times New Roman" panose="02020603050405020304" pitchFamily="18" charset="0"/>
                <a:ea typeface="+mn-ea"/>
                <a:cs typeface="Times New Roman" panose="02020603050405020304" pitchFamily="18" charset="0"/>
              </a:rPr>
              <a:t>DAC</a:t>
            </a:r>
            <a:r>
              <a:rPr lang="zh-CN" altLang="zh-CN" sz="2000" dirty="0">
                <a:latin typeface="Times New Roman" panose="02020603050405020304" pitchFamily="18" charset="0"/>
                <a:ea typeface="+mn-ea"/>
                <a:cs typeface="Times New Roman" panose="02020603050405020304" pitchFamily="18" charset="0"/>
              </a:rPr>
              <a:t>变换很大成模拟量形式的合成频率</a:t>
            </a:r>
            <a:r>
              <a:rPr lang="zh-CN" altLang="zh-CN" sz="2000" dirty="0" smtClean="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a:p>
            <a:pPr algn="just" eaLnBrk="1" hangingPunct="1">
              <a:lnSpc>
                <a:spcPts val="3200"/>
              </a:lnSpc>
              <a:buClrTx/>
              <a:buSzPct val="85000"/>
              <a:buBlip>
                <a:blip r:embed="rId2"/>
              </a:buBlip>
            </a:pPr>
            <a:r>
              <a:rPr kumimoji="1" lang="zh-CN" altLang="en-US" sz="2000" dirty="0">
                <a:latin typeface="Times New Roman" panose="02020603050405020304" pitchFamily="18" charset="0"/>
                <a:ea typeface="+mn-ea"/>
                <a:cs typeface="Times New Roman" panose="02020603050405020304" pitchFamily="18" charset="0"/>
              </a:rPr>
              <a:t>方法：</a:t>
            </a:r>
            <a:r>
              <a:rPr kumimoji="1" lang="en-US" altLang="zh-CN" sz="2000" dirty="0">
                <a:latin typeface="Times New Roman" panose="02020603050405020304" pitchFamily="18" charset="0"/>
                <a:ea typeface="+mn-ea"/>
                <a:cs typeface="Times New Roman" panose="02020603050405020304" pitchFamily="18" charset="0"/>
              </a:rPr>
              <a:t>DDS</a:t>
            </a:r>
            <a:r>
              <a:rPr kumimoji="1" lang="zh-CN" altLang="zh-CN" sz="2000" dirty="0">
                <a:latin typeface="Times New Roman" panose="02020603050405020304" pitchFamily="18" charset="0"/>
                <a:ea typeface="+mn-ea"/>
                <a:cs typeface="Times New Roman" panose="02020603050405020304" pitchFamily="18" charset="0"/>
              </a:rPr>
              <a:t>是根据正弦函数，从相位出发，不同的相位给出不同的电压幅度输出，再用滤波器平滑，得到所需的输出频率</a:t>
            </a:r>
            <a:r>
              <a:rPr kumimoji="1" lang="zh-CN" altLang="zh-CN" sz="2000" dirty="0" smtClean="0">
                <a:latin typeface="Times New Roman" panose="02020603050405020304" pitchFamily="18" charset="0"/>
                <a:ea typeface="+mn-ea"/>
                <a:cs typeface="Times New Roman" panose="02020603050405020304" pitchFamily="18" charset="0"/>
              </a:rPr>
              <a:t>。</a:t>
            </a:r>
            <a:endParaRPr kumimoji="1" lang="en-US" altLang="zh-CN" sz="2000" dirty="0" smtClean="0">
              <a:latin typeface="Times New Roman" panose="02020603050405020304" pitchFamily="18" charset="0"/>
              <a:ea typeface="+mn-ea"/>
              <a:cs typeface="Times New Roman" panose="02020603050405020304" pitchFamily="18" charset="0"/>
            </a:endParaRPr>
          </a:p>
          <a:p>
            <a:pPr marL="0" indent="0" algn="just" eaLnBrk="1" hangingPunct="1">
              <a:lnSpc>
                <a:spcPts val="3200"/>
              </a:lnSpc>
              <a:buClrTx/>
              <a:buSzPct val="85000"/>
              <a:buNone/>
            </a:pP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若</a:t>
            </a:r>
            <a:r>
              <a:rPr lang="zh-CN" altLang="zh-CN" sz="2000" dirty="0">
                <a:latin typeface="Times New Roman" pitchFamily="18" charset="0"/>
                <a:cs typeface="Times New Roman" pitchFamily="18" charset="0"/>
              </a:rPr>
              <a:t>正弦波的相位不是连续增长的，而是以等步长的增量阶跃式增加，输出将得到阶梯式的近似正弦函数。</a:t>
            </a:r>
            <a:r>
              <a:rPr lang="zh-CN" altLang="zh-CN" sz="2000" dirty="0">
                <a:solidFill>
                  <a:srgbClr val="0000CC"/>
                </a:solidFill>
                <a:latin typeface="Times New Roman" pitchFamily="18" charset="0"/>
                <a:cs typeface="Times New Roman" pitchFamily="18" charset="0"/>
              </a:rPr>
              <a:t>当步长数目增加时，阶梯式正弦波就接近实际的正弦波</a:t>
            </a:r>
            <a:r>
              <a:rPr lang="zh-CN" altLang="zh-CN" sz="2000" dirty="0">
                <a:latin typeface="Times New Roman" pitchFamily="18" charset="0"/>
                <a:cs typeface="Times New Roman" pitchFamily="18" charset="0"/>
              </a:rPr>
              <a:t>。</a:t>
            </a:r>
          </a:p>
          <a:p>
            <a:pPr marL="0" indent="0" eaLnBrk="1" hangingPunct="1">
              <a:buClrTx/>
              <a:buSzPct val="85000"/>
              <a:buNone/>
            </a:pPr>
            <a:endParaRPr kumimoji="1" lang="zh-CN" altLang="zh-CN" sz="2400" dirty="0">
              <a:latin typeface="Times New Roman" panose="02020603050405020304" pitchFamily="18" charset="0"/>
              <a:ea typeface="+mn-ea"/>
              <a:cs typeface="Times New Roman" panose="02020603050405020304" pitchFamily="18" charset="0"/>
            </a:endParaRPr>
          </a:p>
          <a:p>
            <a:pPr marL="0" indent="0" eaLnBrk="1" hangingPunct="1">
              <a:buClrTx/>
              <a:buSzPct val="85000"/>
              <a:buNone/>
            </a:pPr>
            <a:endParaRPr kumimoji="1" lang="zh-CN" altLang="en-US" dirty="0"/>
          </a:p>
        </p:txBody>
      </p:sp>
      <p:pic>
        <p:nvPicPr>
          <p:cNvPr id="9" name="Picture 2"/>
          <p:cNvPicPr>
            <a:picLocks noChangeAspect="1" noChangeArrowheads="1"/>
          </p:cNvPicPr>
          <p:nvPr/>
        </p:nvPicPr>
        <p:blipFill>
          <a:blip r:embed="rId3" cstate="print"/>
          <a:srcRect/>
          <a:stretch>
            <a:fillRect/>
          </a:stretch>
        </p:blipFill>
        <p:spPr bwMode="auto">
          <a:xfrm>
            <a:off x="42801" y="4434668"/>
            <a:ext cx="6401407" cy="2230288"/>
          </a:xfrm>
          <a:prstGeom prst="rect">
            <a:avLst/>
          </a:prstGeom>
          <a:noFill/>
          <a:ln w="9525">
            <a:noFill/>
            <a:miter lim="800000"/>
            <a:headEnd/>
            <a:tailEnd/>
          </a:ln>
        </p:spPr>
      </p:pic>
      <p:sp>
        <p:nvSpPr>
          <p:cNvPr id="4" name="矩形 3"/>
          <p:cNvSpPr/>
          <p:nvPr/>
        </p:nvSpPr>
        <p:spPr>
          <a:xfrm>
            <a:off x="6444208" y="4437112"/>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71400"/>
            <a:ext cx="7543800" cy="1295400"/>
          </a:xfrm>
        </p:spPr>
        <p:txBody>
          <a:bodyPr/>
          <a:lstStyle/>
          <a:p>
            <a:pPr algn="ctr" eaLnBrk="1" hangingPunct="1"/>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DDS</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工作原理</a:t>
            </a:r>
          </a:p>
        </p:txBody>
      </p:sp>
      <p:sp>
        <p:nvSpPr>
          <p:cNvPr id="3" name="内容占位符 2"/>
          <p:cNvSpPr>
            <a:spLocks noGrp="1"/>
          </p:cNvSpPr>
          <p:nvPr>
            <p:ph idx="1"/>
          </p:nvPr>
        </p:nvSpPr>
        <p:spPr>
          <a:xfrm>
            <a:off x="323528" y="1484784"/>
            <a:ext cx="8445624" cy="4824536"/>
          </a:xfrm>
        </p:spPr>
        <p:txBody>
          <a:bodyPr/>
          <a:lstStyle/>
          <a:p>
            <a:pPr marL="0" indent="0">
              <a:lnSpc>
                <a:spcPts val="3600"/>
              </a:lnSpc>
              <a:buNone/>
            </a:pPr>
            <a:r>
              <a:rPr lang="zh-CN" altLang="en-US" sz="2400" dirty="0" smtClean="0">
                <a:latin typeface="Times New Roman" panose="02020603050405020304" pitchFamily="18" charset="0"/>
                <a:cs typeface="Times New Roman" panose="02020603050405020304" pitchFamily="18" charset="0"/>
              </a:rPr>
              <a:t>        相位累加器</a:t>
            </a:r>
            <a:r>
              <a:rPr lang="en-US" altLang="zh-CN" sz="2400" dirty="0" smtClean="0">
                <a:latin typeface="Times New Roman" panose="02020603050405020304" pitchFamily="18" charset="0"/>
                <a:cs typeface="Times New Roman" panose="02020603050405020304" pitchFamily="18" charset="0"/>
              </a:rPr>
              <a:t>ACCU</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位；最低有效位相当于</a:t>
            </a:r>
            <a:r>
              <a:rPr lang="en-US" altLang="zh-CN" sz="2400" dirty="0" smtClean="0">
                <a:latin typeface="Times New Roman" panose="02020603050405020304" pitchFamily="18" charset="0"/>
                <a:cs typeface="Times New Roman" panose="02020603050405020304" pitchFamily="18" charset="0"/>
              </a:rPr>
              <a:t>2</a:t>
            </a:r>
            <a:r>
              <a:rPr lang="el-GR" altLang="zh-CN" sz="2400" dirty="0" smtClean="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rad/s</a:t>
            </a:r>
            <a:r>
              <a:rPr lang="zh-CN" altLang="en-US" sz="2400" dirty="0" smtClean="0">
                <a:latin typeface="Times New Roman" panose="02020603050405020304" pitchFamily="18" charset="0"/>
                <a:cs typeface="Times New Roman" panose="02020603050405020304" pitchFamily="18" charset="0"/>
              </a:rPr>
              <a:t>，即最小相位增量；频率控制字</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值相对应为相位增量为</a:t>
            </a:r>
            <a:r>
              <a:rPr lang="en-US" altLang="zh-CN" sz="2400" dirty="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2</a:t>
            </a:r>
            <a:r>
              <a:rPr lang="el-GR" altLang="zh-CN" sz="2400" dirty="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rad/s</a:t>
            </a:r>
            <a:r>
              <a:rPr lang="zh-CN" altLang="en-US" sz="2400" dirty="0" smtClean="0">
                <a:latin typeface="Times New Roman" panose="02020603050405020304" pitchFamily="18" charset="0"/>
                <a:cs typeface="Times New Roman" panose="02020603050405020304" pitchFamily="18" charset="0"/>
              </a:rPr>
              <a:t>。这样完成一周期的正弦波需要</a:t>
            </a:r>
            <a:r>
              <a:rPr lang="en-US" altLang="zh-CN" sz="2400" dirty="0">
                <a:latin typeface="Times New Roman" panose="02020603050405020304" pitchFamily="18" charset="0"/>
                <a:cs typeface="Times New Roman" panose="02020603050405020304" pitchFamily="18" charset="0"/>
              </a:rPr>
              <a:t>2</a:t>
            </a:r>
            <a:r>
              <a:rPr lang="el-GR" altLang="zh-CN" sz="2400" dirty="0" smtClean="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 2</a:t>
            </a:r>
            <a:r>
              <a:rPr lang="el-GR" altLang="zh-CN" sz="2400" dirty="0">
                <a:latin typeface="Times New Roman" panose="02020603050405020304" pitchFamily="18" charset="0"/>
                <a:cs typeface="Times New Roman" panose="02020603050405020304" pitchFamily="18" charset="0"/>
              </a:rPr>
              <a:t>π</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个参考时钟，即</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个周期。故输出频率的周期为</a:t>
            </a:r>
            <a:endParaRPr lang="en-US" altLang="zh-CN" sz="2400" dirty="0" smtClean="0">
              <a:latin typeface="Times New Roman" panose="02020603050405020304" pitchFamily="18" charset="0"/>
              <a:cs typeface="Times New Roman" panose="02020603050405020304" pitchFamily="18" charset="0"/>
            </a:endParaRPr>
          </a:p>
          <a:p>
            <a:pPr marL="0" indent="0" algn="ctr">
              <a:lnSpc>
                <a:spcPts val="3600"/>
              </a:lnSpc>
              <a:buNone/>
            </a:pPr>
            <a:r>
              <a:rPr lang="en-US" altLang="zh-CN" sz="2400" dirty="0" smtClean="0">
                <a:solidFill>
                  <a:srgbClr val="0000CC"/>
                </a:solidFill>
                <a:latin typeface="Times New Roman" panose="02020603050405020304" pitchFamily="18" charset="0"/>
                <a:cs typeface="Times New Roman" panose="02020603050405020304" pitchFamily="18" charset="0"/>
              </a:rPr>
              <a:t>T</a:t>
            </a:r>
            <a:r>
              <a:rPr lang="en-US" altLang="zh-CN" sz="2400" baseline="-25000" dirty="0" smtClean="0">
                <a:solidFill>
                  <a:srgbClr val="0000CC"/>
                </a:solidFill>
                <a:latin typeface="Times New Roman" panose="02020603050405020304" pitchFamily="18" charset="0"/>
                <a:cs typeface="Times New Roman" panose="02020603050405020304" pitchFamily="18" charset="0"/>
              </a:rPr>
              <a:t>0</a:t>
            </a:r>
            <a:r>
              <a:rPr lang="en-US" altLang="zh-CN" sz="2400" dirty="0" smtClean="0">
                <a:solidFill>
                  <a:srgbClr val="0000CC"/>
                </a:solidFill>
                <a:latin typeface="Times New Roman" panose="02020603050405020304" pitchFamily="18" charset="0"/>
                <a:cs typeface="Times New Roman" panose="02020603050405020304" pitchFamily="18" charset="0"/>
              </a:rPr>
              <a:t>=2</a:t>
            </a:r>
            <a:r>
              <a:rPr lang="en-US" altLang="zh-CN" sz="2400" baseline="30000" dirty="0" smtClean="0">
                <a:solidFill>
                  <a:srgbClr val="0000CC"/>
                </a:solidFill>
                <a:latin typeface="Times New Roman" panose="02020603050405020304" pitchFamily="18" charset="0"/>
                <a:cs typeface="Times New Roman" panose="02020603050405020304" pitchFamily="18" charset="0"/>
              </a:rPr>
              <a:t>N</a:t>
            </a:r>
            <a:r>
              <a:rPr lang="en-US" altLang="zh-CN" sz="2400" dirty="0" smtClean="0">
                <a:solidFill>
                  <a:srgbClr val="0000CC"/>
                </a:solidFill>
                <a:latin typeface="Times New Roman" panose="02020603050405020304" pitchFamily="18" charset="0"/>
                <a:cs typeface="Times New Roman" panose="02020603050405020304" pitchFamily="18" charset="0"/>
              </a:rPr>
              <a:t>/M·T</a:t>
            </a:r>
            <a:r>
              <a:rPr lang="en-US" altLang="zh-CN" sz="2400" baseline="-25000" dirty="0" smtClean="0">
                <a:solidFill>
                  <a:srgbClr val="0000CC"/>
                </a:solidFill>
                <a:latin typeface="Times New Roman" panose="02020603050405020304" pitchFamily="18" charset="0"/>
                <a:cs typeface="Times New Roman" panose="02020603050405020304" pitchFamily="18" charset="0"/>
              </a:rPr>
              <a:t>CLK</a:t>
            </a:r>
            <a:endParaRPr lang="en-US" altLang="zh-CN" sz="2400" dirty="0">
              <a:solidFill>
                <a:srgbClr val="0000CC"/>
              </a:solidFill>
              <a:latin typeface="Times New Roman" panose="02020603050405020304" pitchFamily="18" charset="0"/>
              <a:cs typeface="Times New Roman" panose="02020603050405020304" pitchFamily="18" charset="0"/>
            </a:endParaRPr>
          </a:p>
          <a:p>
            <a:pPr marL="0" indent="0">
              <a:lnSpc>
                <a:spcPts val="3600"/>
              </a:lnSpc>
              <a:buNone/>
            </a:pPr>
            <a:r>
              <a:rPr lang="zh-CN" altLang="en-US" sz="2400" dirty="0" smtClean="0">
                <a:latin typeface="Times New Roman" panose="02020603050405020304" pitchFamily="18" charset="0"/>
                <a:cs typeface="Times New Roman" panose="02020603050405020304" pitchFamily="18" charset="0"/>
              </a:rPr>
              <a:t>其中，</a:t>
            </a:r>
            <a:r>
              <a:rPr lang="en-US" altLang="zh-CN" sz="2400" dirty="0" smtClean="0">
                <a:latin typeface="Times New Roman" panose="02020603050405020304" pitchFamily="18" charset="0"/>
                <a:cs typeface="Times New Roman" panose="02020603050405020304" pitchFamily="18" charset="0"/>
              </a:rPr>
              <a:t>T</a:t>
            </a:r>
            <a:r>
              <a:rPr lang="en-US" altLang="zh-CN" sz="2400" baseline="-25000" dirty="0" smtClean="0">
                <a:latin typeface="Times New Roman" panose="02020603050405020304" pitchFamily="18" charset="0"/>
                <a:cs typeface="Times New Roman" panose="02020603050405020304" pitchFamily="18" charset="0"/>
              </a:rPr>
              <a:t>CLK</a:t>
            </a:r>
            <a:r>
              <a:rPr lang="zh-CN" altLang="en-US" sz="2400" dirty="0" smtClean="0">
                <a:latin typeface="Times New Roman" panose="02020603050405020304" pitchFamily="18" charset="0"/>
                <a:cs typeface="Times New Roman" panose="02020603050405020304" pitchFamily="18" charset="0"/>
              </a:rPr>
              <a:t>为参考时钟频率</a:t>
            </a:r>
            <a:r>
              <a:rPr lang="en-US" altLang="zh-CN" sz="2400" dirty="0" err="1" smtClean="0">
                <a:latin typeface="Times New Roman" panose="02020603050405020304" pitchFamily="18" charset="0"/>
                <a:cs typeface="Times New Roman" panose="02020603050405020304" pitchFamily="18" charset="0"/>
              </a:rPr>
              <a:t>f</a:t>
            </a:r>
            <a:r>
              <a:rPr lang="en-US" altLang="zh-CN" sz="2400" baseline="-25000" dirty="0" err="1" smtClean="0">
                <a:latin typeface="Times New Roman" panose="02020603050405020304" pitchFamily="18" charset="0"/>
                <a:cs typeface="Times New Roman" panose="02020603050405020304" pitchFamily="18" charset="0"/>
              </a:rPr>
              <a:t>CLK</a:t>
            </a:r>
            <a:r>
              <a:rPr lang="zh-CN" altLang="en-US" sz="2400" dirty="0" smtClean="0">
                <a:latin typeface="Times New Roman" panose="02020603050405020304" pitchFamily="18" charset="0"/>
                <a:cs typeface="Times New Roman" panose="02020603050405020304" pitchFamily="18" charset="0"/>
              </a:rPr>
              <a:t>的周期，则输出频率为</a:t>
            </a:r>
            <a:endParaRPr lang="en-US" altLang="zh-CN" sz="2400" dirty="0" smtClean="0">
              <a:latin typeface="Times New Roman" panose="02020603050405020304" pitchFamily="18" charset="0"/>
              <a:cs typeface="Times New Roman" panose="02020603050405020304" pitchFamily="18" charset="0"/>
            </a:endParaRPr>
          </a:p>
          <a:p>
            <a:pPr marL="0" indent="0" algn="ctr">
              <a:lnSpc>
                <a:spcPts val="3600"/>
              </a:lnSpc>
              <a:buNone/>
            </a:pPr>
            <a:r>
              <a:rPr lang="en-US" altLang="zh-CN" sz="2400" dirty="0" smtClean="0">
                <a:solidFill>
                  <a:srgbClr val="0000CC"/>
                </a:solidFill>
                <a:latin typeface="Times New Roman" panose="02020603050405020304" pitchFamily="18" charset="0"/>
                <a:cs typeface="Times New Roman" panose="02020603050405020304" pitchFamily="18" charset="0"/>
              </a:rPr>
              <a:t>f</a:t>
            </a:r>
            <a:r>
              <a:rPr lang="en-US" altLang="zh-CN" sz="2400" baseline="-25000" dirty="0" smtClean="0">
                <a:solidFill>
                  <a:srgbClr val="0000CC"/>
                </a:solidFill>
                <a:latin typeface="Times New Roman" panose="02020603050405020304" pitchFamily="18" charset="0"/>
                <a:cs typeface="Times New Roman" panose="02020603050405020304" pitchFamily="18" charset="0"/>
              </a:rPr>
              <a:t>0</a:t>
            </a:r>
            <a:r>
              <a:rPr lang="en-US" altLang="zh-CN" sz="2400" dirty="0" smtClean="0">
                <a:solidFill>
                  <a:srgbClr val="0000CC"/>
                </a:solidFill>
                <a:latin typeface="Times New Roman" panose="02020603050405020304" pitchFamily="18" charset="0"/>
                <a:cs typeface="Times New Roman" panose="02020603050405020304" pitchFamily="18" charset="0"/>
              </a:rPr>
              <a:t>=</a:t>
            </a:r>
            <a:r>
              <a:rPr lang="en-US" altLang="zh-CN" sz="2400" dirty="0" err="1" smtClean="0">
                <a:solidFill>
                  <a:srgbClr val="0000CC"/>
                </a:solidFill>
                <a:latin typeface="Times New Roman" panose="02020603050405020304" pitchFamily="18" charset="0"/>
                <a:cs typeface="Times New Roman" panose="02020603050405020304" pitchFamily="18" charset="0"/>
              </a:rPr>
              <a:t>M·f</a:t>
            </a:r>
            <a:r>
              <a:rPr lang="en-US" altLang="zh-CN" sz="2400" baseline="-25000" dirty="0" err="1" smtClean="0">
                <a:solidFill>
                  <a:srgbClr val="0000CC"/>
                </a:solidFill>
                <a:latin typeface="Times New Roman" panose="02020603050405020304" pitchFamily="18" charset="0"/>
                <a:cs typeface="Times New Roman" panose="02020603050405020304" pitchFamily="18" charset="0"/>
              </a:rPr>
              <a:t>CLK</a:t>
            </a:r>
            <a:r>
              <a:rPr lang="en-US" altLang="zh-CN" sz="2400" dirty="0" smtClean="0">
                <a:solidFill>
                  <a:srgbClr val="0000CC"/>
                </a:solidFill>
                <a:latin typeface="Times New Roman" panose="02020603050405020304" pitchFamily="18" charset="0"/>
                <a:cs typeface="Times New Roman" panose="02020603050405020304" pitchFamily="18" charset="0"/>
              </a:rPr>
              <a:t>/2</a:t>
            </a:r>
            <a:r>
              <a:rPr lang="en-US" altLang="zh-CN" sz="2400" baseline="30000" dirty="0" smtClean="0">
                <a:solidFill>
                  <a:srgbClr val="0000CC"/>
                </a:solidFill>
                <a:latin typeface="Times New Roman" panose="02020603050405020304" pitchFamily="18" charset="0"/>
                <a:cs typeface="Times New Roman" panose="02020603050405020304" pitchFamily="18" charset="0"/>
              </a:rPr>
              <a:t>N</a:t>
            </a:r>
          </a:p>
          <a:p>
            <a:pPr marL="0" indent="0">
              <a:lnSpc>
                <a:spcPts val="3600"/>
              </a:lnSpc>
              <a:buNone/>
            </a:pP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为频率控制字，</a:t>
            </a:r>
            <a:r>
              <a:rPr lang="en-US" altLang="zh-CN" sz="2400" dirty="0" smtClean="0">
                <a:latin typeface="Times New Roman" panose="02020603050405020304" pitchFamily="18" charset="0"/>
                <a:cs typeface="Times New Roman" panose="02020603050405020304" pitchFamily="18" charset="0"/>
              </a:rPr>
              <a:t>0&lt;M&lt;2</a:t>
            </a:r>
            <a:r>
              <a:rPr lang="en-US" altLang="zh-CN" sz="2400" baseline="30000" dirty="0" smtClean="0">
                <a:latin typeface="Times New Roman" panose="02020603050405020304" pitchFamily="18" charset="0"/>
                <a:cs typeface="Times New Roman" panose="02020603050405020304" pitchFamily="18" charset="0"/>
              </a:rPr>
              <a:t>N-1</a:t>
            </a:r>
            <a:endParaRPr lang="en-US" altLang="zh-CN" sz="2400" baseline="30000" dirty="0">
              <a:latin typeface="Times New Roman" panose="02020603050405020304" pitchFamily="18" charset="0"/>
              <a:cs typeface="Times New Roman" panose="02020603050405020304" pitchFamily="18" charset="0"/>
            </a:endParaRPr>
          </a:p>
          <a:p>
            <a:pPr marL="0" indent="0">
              <a:lnSpc>
                <a:spcPts val="3600"/>
              </a:lnSpc>
              <a:buNone/>
            </a:pPr>
            <a:r>
              <a:rPr lang="zh-CN" altLang="en-US" sz="2400" dirty="0">
                <a:latin typeface="Times New Roman" panose="02020603050405020304" pitchFamily="18" charset="0"/>
                <a:cs typeface="Times New Roman" panose="02020603050405020304" pitchFamily="18" charset="0"/>
              </a:rPr>
              <a:t>频率分辨率</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
            </a:r>
            <a:r>
              <a:rPr lang="en-US" altLang="zh-CN" sz="2400" baseline="-25000" dirty="0" smtClean="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f</a:t>
            </a:r>
            <a:r>
              <a:rPr lang="en-US" altLang="zh-CN" sz="2400" baseline="-25000" dirty="0" err="1" smtClean="0">
                <a:latin typeface="Times New Roman" panose="02020603050405020304" pitchFamily="18" charset="0"/>
                <a:cs typeface="Times New Roman" panose="02020603050405020304" pitchFamily="18" charset="0"/>
              </a:rPr>
              <a:t>CLK</a:t>
            </a:r>
            <a:r>
              <a:rPr lang="en-US" altLang="zh-CN" sz="2400" dirty="0" smtClean="0">
                <a:latin typeface="Times New Roman" panose="02020603050405020304" pitchFamily="18" charset="0"/>
                <a:cs typeface="Times New Roman" panose="02020603050405020304" pitchFamily="18" charset="0"/>
              </a:rPr>
              <a:t>/2</a:t>
            </a:r>
            <a:r>
              <a:rPr lang="en-US" altLang="zh-CN" sz="2400" baseline="30000" dirty="0" smtClean="0">
                <a:latin typeface="Times New Roman" panose="02020603050405020304" pitchFamily="18" charset="0"/>
                <a:cs typeface="Times New Roman" panose="02020603050405020304" pitchFamily="18" charset="0"/>
              </a:rPr>
              <a:t>N</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19</a:t>
            </a:fld>
            <a:endParaRPr lang="en-US" altLang="zh-CN"/>
          </a:p>
        </p:txBody>
      </p:sp>
    </p:spTree>
    <p:extLst>
      <p:ext uri="{BB962C8B-B14F-4D97-AF65-F5344CB8AC3E}">
        <p14:creationId xmlns:p14="http://schemas.microsoft.com/office/powerpoint/2010/main" val="3867558884"/>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6F1F33-E358-4292-AE1F-836613CCADE2}" type="slidenum">
              <a:rPr lang="zh-CN" altLang="en-US" sz="1000"/>
              <a:pPr>
                <a:spcBef>
                  <a:spcPct val="0"/>
                </a:spcBef>
                <a:buClrTx/>
                <a:buSzTx/>
                <a:buFontTx/>
                <a:buNone/>
              </a:pPr>
              <a:t>2</a:t>
            </a:fld>
            <a:endParaRPr lang="en-US" altLang="zh-CN" sz="1000"/>
          </a:p>
        </p:txBody>
      </p:sp>
      <p:sp>
        <p:nvSpPr>
          <p:cNvPr id="7171" name="Rectangle 2"/>
          <p:cNvSpPr>
            <a:spLocks noGrp="1" noChangeArrowheads="1"/>
          </p:cNvSpPr>
          <p:nvPr>
            <p:ph type="title"/>
          </p:nvPr>
        </p:nvSpPr>
        <p:spPr>
          <a:xfrm>
            <a:off x="1691680" y="244760"/>
            <a:ext cx="5328592" cy="641350"/>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频率合成的概念及应用</a:t>
            </a:r>
            <a:endParaRPr lang="en-US" altLang="zh-CN" sz="4000" dirty="0" smtClean="0">
              <a:latin typeface="微软雅黑" panose="020B0503020204020204" pitchFamily="34" charset="-122"/>
              <a:ea typeface="微软雅黑" panose="020B0503020204020204" pitchFamily="34" charset="-122"/>
            </a:endParaRPr>
          </a:p>
        </p:txBody>
      </p:sp>
      <p:sp>
        <p:nvSpPr>
          <p:cNvPr id="313347" name="Rectangle 3"/>
          <p:cNvSpPr>
            <a:spLocks noGrp="1" noChangeArrowheads="1"/>
          </p:cNvSpPr>
          <p:nvPr>
            <p:ph type="body" idx="1"/>
          </p:nvPr>
        </p:nvSpPr>
        <p:spPr>
          <a:xfrm>
            <a:off x="467544" y="1268760"/>
            <a:ext cx="8425184" cy="4823990"/>
          </a:xfrm>
        </p:spPr>
        <p:txBody>
          <a:bodyPr/>
          <a:lstStyle/>
          <a:p>
            <a:pPr eaLnBrk="1" hangingPunct="1">
              <a:lnSpc>
                <a:spcPts val="4200"/>
              </a:lnSpc>
            </a:pPr>
            <a:r>
              <a:rPr lang="zh-CN" altLang="en-US" b="1" dirty="0" smtClean="0">
                <a:solidFill>
                  <a:srgbClr val="0000CC"/>
                </a:solidFill>
                <a:latin typeface="黑体" panose="02010609060101010101" pitchFamily="49" charset="-122"/>
                <a:ea typeface="黑体" panose="02010609060101010101" pitchFamily="49" charset="-122"/>
              </a:rPr>
              <a:t>频率合成</a:t>
            </a:r>
            <a:endParaRPr lang="en-US" altLang="zh-CN" b="1" dirty="0" smtClean="0">
              <a:solidFill>
                <a:srgbClr val="0000CC"/>
              </a:solidFill>
              <a:latin typeface="黑体" panose="02010609060101010101" pitchFamily="49" charset="-122"/>
              <a:ea typeface="黑体" panose="02010609060101010101" pitchFamily="49" charset="-122"/>
            </a:endParaRPr>
          </a:p>
          <a:p>
            <a:pPr marL="0" indent="0" eaLnBrk="1" hangingPunct="1">
              <a:lnSpc>
                <a:spcPts val="3000"/>
              </a:lnSpc>
              <a:spcBef>
                <a:spcPts val="500"/>
              </a:spcBef>
              <a:spcAft>
                <a:spcPts val="500"/>
              </a:spcAft>
              <a:buNone/>
            </a:pPr>
            <a:r>
              <a:rPr lang="zh-CN" altLang="en-US" sz="2400" b="1" dirty="0" smtClean="0">
                <a:latin typeface="+mn-ea"/>
              </a:rPr>
              <a:t>    将一个高稳定度和高精度的频率</a:t>
            </a:r>
            <a:r>
              <a:rPr lang="en-US" altLang="zh-CN" sz="2400" b="1" dirty="0" smtClean="0">
                <a:latin typeface="+mn-ea"/>
              </a:rPr>
              <a:t>——</a:t>
            </a:r>
            <a:r>
              <a:rPr lang="zh-CN" altLang="en-US" sz="2400" b="1" dirty="0" smtClean="0">
                <a:latin typeface="+mn-ea"/>
              </a:rPr>
              <a:t>参考频率，经过加（混频取和频）</a:t>
            </a:r>
            <a:r>
              <a:rPr lang="zh-CN" altLang="en-US" sz="2400" b="1" dirty="0">
                <a:latin typeface="+mn-ea"/>
              </a:rPr>
              <a:t>、减（混频</a:t>
            </a:r>
            <a:r>
              <a:rPr lang="zh-CN" altLang="en-US" sz="2400" b="1" dirty="0" smtClean="0">
                <a:latin typeface="+mn-ea"/>
              </a:rPr>
              <a:t>取差频</a:t>
            </a:r>
            <a:r>
              <a:rPr lang="zh-CN" altLang="en-US" sz="2400" b="1" dirty="0">
                <a:latin typeface="+mn-ea"/>
              </a:rPr>
              <a:t>） 、</a:t>
            </a:r>
            <a:r>
              <a:rPr lang="zh-CN" altLang="en-US" sz="2400" b="1" dirty="0" smtClean="0">
                <a:latin typeface="+mn-ea"/>
              </a:rPr>
              <a:t>乘（倍频器）、除（分频器）四则运算后产生同样稳定度和精度的技术。</a:t>
            </a:r>
          </a:p>
          <a:p>
            <a:pPr eaLnBrk="1" hangingPunct="1">
              <a:lnSpc>
                <a:spcPts val="4200"/>
              </a:lnSpc>
            </a:pPr>
            <a:r>
              <a:rPr lang="zh-CN" altLang="en-US" b="1" dirty="0" smtClean="0">
                <a:solidFill>
                  <a:srgbClr val="0000CC"/>
                </a:solidFill>
                <a:latin typeface="黑体" panose="02010609060101010101" pitchFamily="49" charset="-122"/>
                <a:ea typeface="黑体" panose="02010609060101010101" pitchFamily="49" charset="-122"/>
              </a:rPr>
              <a:t>频率合成技术的应用</a:t>
            </a:r>
          </a:p>
          <a:p>
            <a:pPr eaLnBrk="1" hangingPunct="1">
              <a:lnSpc>
                <a:spcPts val="2400"/>
              </a:lnSpc>
              <a:spcBef>
                <a:spcPts val="1000"/>
              </a:spcBef>
              <a:spcAft>
                <a:spcPts val="1000"/>
              </a:spcAft>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   </a:t>
            </a:r>
            <a:r>
              <a:rPr lang="zh-CN" altLang="en-US" sz="2400" b="1" dirty="0" smtClean="0">
                <a:latin typeface="+mn-ea"/>
              </a:rPr>
              <a:t>如</a:t>
            </a:r>
            <a:r>
              <a:rPr lang="zh-CN" altLang="en-US" sz="2400" b="1" dirty="0">
                <a:latin typeface="+mn-ea"/>
              </a:rPr>
              <a:t>通信机的本振</a:t>
            </a:r>
            <a:r>
              <a:rPr lang="zh-CN" altLang="en-US" sz="2400" b="1" dirty="0" smtClean="0">
                <a:latin typeface="+mn-ea"/>
              </a:rPr>
              <a:t>等。</a:t>
            </a:r>
            <a:endParaRPr lang="zh-CN" altLang="en-US" sz="2400" b="1" dirty="0">
              <a:latin typeface="+mn-ea"/>
            </a:endParaRPr>
          </a:p>
          <a:p>
            <a:pPr eaLnBrk="1" hangingPunct="1">
              <a:lnSpc>
                <a:spcPts val="4200"/>
              </a:lnSpc>
            </a:pPr>
            <a:r>
              <a:rPr lang="zh-CN" altLang="en-US" b="1" dirty="0" smtClean="0">
                <a:solidFill>
                  <a:srgbClr val="0000CC"/>
                </a:solidFill>
                <a:latin typeface="黑体" panose="02010609060101010101" pitchFamily="49" charset="-122"/>
                <a:ea typeface="黑体" panose="02010609060101010101" pitchFamily="49" charset="-122"/>
              </a:rPr>
              <a:t>频率合成技术的分类</a:t>
            </a:r>
          </a:p>
          <a:p>
            <a:pPr eaLnBrk="1" hangingPunct="1">
              <a:lnSpc>
                <a:spcPts val="3000"/>
              </a:lnSpc>
              <a:spcBef>
                <a:spcPts val="1000"/>
              </a:spcBef>
              <a:buFont typeface="Wingdings" panose="05000000000000000000" pitchFamily="2" charset="2"/>
              <a:buNone/>
            </a:pPr>
            <a:r>
              <a:rPr lang="en-US" altLang="zh-CN" sz="2400" b="1" dirty="0">
                <a:latin typeface="+mn-ea"/>
              </a:rPr>
              <a:t> </a:t>
            </a:r>
            <a:r>
              <a:rPr lang="en-US" altLang="zh-CN" sz="2400" b="1" dirty="0" smtClean="0">
                <a:latin typeface="+mn-ea"/>
              </a:rPr>
              <a:t>  </a:t>
            </a:r>
            <a:r>
              <a:rPr lang="zh-CN" altLang="en-US" sz="2400" b="1" dirty="0" smtClean="0">
                <a:latin typeface="+mn-ea"/>
              </a:rPr>
              <a:t>直接 </a:t>
            </a:r>
            <a:r>
              <a:rPr lang="en-US" altLang="zh-CN" sz="2400" b="1" dirty="0">
                <a:latin typeface="+mn-ea"/>
              </a:rPr>
              <a:t>– </a:t>
            </a:r>
            <a:r>
              <a:rPr lang="zh-CN" altLang="en-US" sz="2400" b="1" dirty="0">
                <a:latin typeface="+mn-ea"/>
              </a:rPr>
              <a:t>模拟、数字</a:t>
            </a:r>
            <a:r>
              <a:rPr lang="en-US" altLang="zh-CN" sz="2400" b="1" dirty="0">
                <a:latin typeface="Times New Roman" panose="02020603050405020304" pitchFamily="18" charset="0"/>
                <a:cs typeface="Times New Roman" panose="02020603050405020304" pitchFamily="18" charset="0"/>
              </a:rPr>
              <a:t>(Direct Digital </a:t>
            </a:r>
            <a:r>
              <a:rPr lang="en-US" altLang="zh-CN" sz="2400" b="1" dirty="0" smtClean="0">
                <a:latin typeface="Times New Roman" panose="02020603050405020304" pitchFamily="18" charset="0"/>
                <a:cs typeface="Times New Roman" panose="02020603050405020304" pitchFamily="18" charset="0"/>
              </a:rPr>
              <a:t>Synthesis</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DDS</a:t>
            </a:r>
            <a:r>
              <a:rPr lang="en-US" altLang="zh-CN" sz="2400" b="1" dirty="0">
                <a:latin typeface="Times New Roman" panose="02020603050405020304" pitchFamily="18" charset="0"/>
                <a:cs typeface="Times New Roman" panose="02020603050405020304" pitchFamily="18" charset="0"/>
              </a:rPr>
              <a:t>)</a:t>
            </a:r>
          </a:p>
          <a:p>
            <a:pPr eaLnBrk="1" hangingPunct="1">
              <a:lnSpc>
                <a:spcPts val="3000"/>
              </a:lnSpc>
              <a:spcBef>
                <a:spcPts val="1000"/>
              </a:spcBef>
              <a:buFont typeface="Wingdings" panose="05000000000000000000" pitchFamily="2" charset="2"/>
              <a:buNone/>
            </a:pPr>
            <a:r>
              <a:rPr lang="zh-CN" altLang="en-US" sz="2400" b="1" dirty="0">
                <a:latin typeface="+mn-ea"/>
              </a:rPr>
              <a:t>   </a:t>
            </a:r>
            <a:r>
              <a:rPr lang="zh-CN" altLang="en-US" sz="2400" b="1" dirty="0" smtClean="0">
                <a:latin typeface="+mn-ea"/>
              </a:rPr>
              <a:t>间接 </a:t>
            </a:r>
            <a:r>
              <a:rPr lang="en-US" altLang="zh-CN" sz="2400" b="1" dirty="0">
                <a:latin typeface="+mn-ea"/>
              </a:rPr>
              <a:t>- </a:t>
            </a:r>
            <a:r>
              <a:rPr lang="zh-CN" altLang="en-US" sz="2400" b="1" dirty="0">
                <a:latin typeface="+mn-ea"/>
              </a:rPr>
              <a:t>锁相频率合成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3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3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3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3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3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195736" y="9250"/>
            <a:ext cx="4015408" cy="1098323"/>
          </a:xfrm>
        </p:spPr>
        <p:txBody>
          <a:bodyPr/>
          <a:lstStyle/>
          <a:p>
            <a:pPr algn="ctr" eaLnBrk="1" hangingPunct="1"/>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DDS</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芯片现状</a:t>
            </a:r>
          </a:p>
        </p:txBody>
      </p:sp>
      <p:pic>
        <p:nvPicPr>
          <p:cNvPr id="53251" name="Picture 2"/>
          <p:cNvPicPr>
            <a:picLocks noChangeAspect="1" noChangeArrowheads="1"/>
          </p:cNvPicPr>
          <p:nvPr/>
        </p:nvPicPr>
        <p:blipFill>
          <a:blip r:embed="rId2" cstate="print"/>
          <a:srcRect l="24242" t="13712" r="25491" b="36954"/>
          <a:stretch>
            <a:fillRect/>
          </a:stretch>
        </p:blipFill>
        <p:spPr bwMode="auto">
          <a:xfrm>
            <a:off x="144463" y="1196975"/>
            <a:ext cx="8999537" cy="4968875"/>
          </a:xfrm>
          <a:prstGeom prst="rect">
            <a:avLst/>
          </a:prstGeom>
          <a:noFill/>
          <a:ln w="9525" algn="ctr">
            <a:noFill/>
            <a:miter lim="800000"/>
            <a:headEnd/>
            <a:tailEnd type="none" w="med" len="lg"/>
          </a:ln>
        </p:spPr>
      </p:pic>
      <mc:AlternateContent xmlns:mc="http://schemas.openxmlformats.org/markup-compatibility/2006" xmlns:a14="http://schemas.microsoft.com/office/drawing/2010/main">
        <mc:Choice Requires="a14">
          <p:sp>
            <p:nvSpPr>
              <p:cNvPr id="4" name="文本框 3"/>
              <p:cNvSpPr txBox="1"/>
              <p:nvPr/>
            </p:nvSpPr>
            <p:spPr>
              <a:xfrm>
                <a:off x="3779912" y="5805264"/>
                <a:ext cx="2808312" cy="803810"/>
              </a:xfrm>
              <a:prstGeom prst="rect">
                <a:avLst/>
              </a:prstGeom>
              <a:solidFill>
                <a:srgbClr val="FFC0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3779912" y="5805264"/>
                <a:ext cx="2808312" cy="80381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2273385"/>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48E18B-EB90-4C51-B5AE-ADA90C35ADE6}" type="slidenum">
              <a:rPr lang="zh-CN" altLang="en-US" sz="1000"/>
              <a:pPr>
                <a:spcBef>
                  <a:spcPct val="0"/>
                </a:spcBef>
                <a:buClrTx/>
                <a:buSzTx/>
                <a:buFontTx/>
                <a:buNone/>
              </a:pPr>
              <a:t>21</a:t>
            </a:fld>
            <a:endParaRPr lang="en-US" altLang="zh-CN" sz="1000"/>
          </a:p>
        </p:txBody>
      </p:sp>
      <p:sp>
        <p:nvSpPr>
          <p:cNvPr id="13315" name="Rectangle 2"/>
          <p:cNvSpPr>
            <a:spLocks noGrp="1" noChangeArrowheads="1"/>
          </p:cNvSpPr>
          <p:nvPr>
            <p:ph type="title"/>
          </p:nvPr>
        </p:nvSpPr>
        <p:spPr>
          <a:xfrm>
            <a:off x="1547664" y="116632"/>
            <a:ext cx="5715744" cy="641350"/>
          </a:xfrm>
        </p:spPr>
        <p:txBody>
          <a:bodyPr/>
          <a:lstStyle/>
          <a:p>
            <a:pPr algn="ctr" eaLnBrk="1" hangingPunct="1"/>
            <a:r>
              <a:rPr lang="zh-CN" altLang="en-US" sz="4000" dirty="0" smtClean="0">
                <a:latin typeface="Times New Roman" panose="02020603050405020304" pitchFamily="18" charset="0"/>
                <a:ea typeface="微软雅黑" panose="020B0503020204020204" pitchFamily="34" charset="-122"/>
                <a:cs typeface="Times New Roman" panose="02020603050405020304" pitchFamily="18" charset="0"/>
              </a:rPr>
              <a:t>组合式</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频率合成</a:t>
            </a:r>
            <a:endParaRPr lang="en-US" altLang="zh-CN" sz="4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43" name="Rectangle 3"/>
          <p:cNvSpPr>
            <a:spLocks noGrp="1" noChangeArrowheads="1"/>
          </p:cNvSpPr>
          <p:nvPr>
            <p:ph type="body" idx="1"/>
          </p:nvPr>
        </p:nvSpPr>
        <p:spPr>
          <a:xfrm>
            <a:off x="152400" y="990600"/>
            <a:ext cx="7803976" cy="5715000"/>
          </a:xfrm>
        </p:spPr>
        <p:txBody>
          <a:bodyPr/>
          <a:lstStyle/>
          <a:p>
            <a:pPr marL="0" indent="0" eaLnBrk="1" hangingPunct="1">
              <a:buNone/>
            </a:pPr>
            <a:r>
              <a:rPr lang="zh-CN" altLang="en-US" sz="2800" b="1" dirty="0" smtClean="0">
                <a:solidFill>
                  <a:srgbClr val="0000CC"/>
                </a:solidFill>
                <a:latin typeface="Times New Roman" panose="02020603050405020304" pitchFamily="18" charset="0"/>
                <a:cs typeface="Times New Roman" panose="02020603050405020304" pitchFamily="18" charset="0"/>
              </a:rPr>
              <a:t>       利用模拟直接合成、</a:t>
            </a:r>
            <a:r>
              <a:rPr lang="en-US" altLang="zh-CN" sz="2800" b="1" dirty="0" smtClean="0">
                <a:solidFill>
                  <a:srgbClr val="0000CC"/>
                </a:solidFill>
                <a:latin typeface="Times New Roman" panose="02020603050405020304" pitchFamily="18" charset="0"/>
                <a:cs typeface="Times New Roman" panose="02020603050405020304" pitchFamily="18" charset="0"/>
              </a:rPr>
              <a:t>PLL</a:t>
            </a:r>
            <a:r>
              <a:rPr lang="zh-CN" altLang="en-US" sz="2800" b="1" dirty="0" smtClean="0">
                <a:solidFill>
                  <a:srgbClr val="0000CC"/>
                </a:solidFill>
                <a:latin typeface="Times New Roman" panose="02020603050405020304" pitchFamily="18" charset="0"/>
                <a:cs typeface="Times New Roman" panose="02020603050405020304" pitchFamily="18" charset="0"/>
              </a:rPr>
              <a:t>和</a:t>
            </a:r>
            <a:r>
              <a:rPr lang="en-US" altLang="zh-CN" sz="2800" b="1" dirty="0" smtClean="0">
                <a:solidFill>
                  <a:srgbClr val="0000CC"/>
                </a:solidFill>
                <a:latin typeface="Times New Roman" panose="02020603050405020304" pitchFamily="18" charset="0"/>
                <a:cs typeface="Times New Roman" panose="02020603050405020304" pitchFamily="18" charset="0"/>
              </a:rPr>
              <a:t>DDS</a:t>
            </a:r>
            <a:r>
              <a:rPr lang="zh-CN" altLang="en-US" sz="2800" b="1" dirty="0" smtClean="0">
                <a:solidFill>
                  <a:srgbClr val="0000CC"/>
                </a:solidFill>
                <a:latin typeface="Times New Roman" panose="02020603050405020304" pitchFamily="18" charset="0"/>
                <a:cs typeface="Times New Roman" panose="02020603050405020304" pitchFamily="18" charset="0"/>
              </a:rPr>
              <a:t>合成三者的优点设计而成。</a:t>
            </a:r>
            <a:r>
              <a:rPr lang="zh-CN" altLang="en-US" b="1" dirty="0" smtClean="0"/>
              <a:t>　</a:t>
            </a:r>
          </a:p>
          <a:p>
            <a:pPr eaLnBrk="1" hangingPunct="1">
              <a:spcBef>
                <a:spcPts val="1600"/>
              </a:spcBef>
              <a:buFont typeface="Wingdings" panose="05000000000000000000" pitchFamily="2" charset="2"/>
              <a:buNone/>
            </a:pPr>
            <a:r>
              <a:rPr lang="zh-CN" altLang="en-US" b="1" dirty="0" smtClean="0">
                <a:solidFill>
                  <a:srgbClr val="FF0000"/>
                </a:solidFill>
              </a:rPr>
              <a:t>频率合成器的主要技术指标</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频率范围</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频率分辨率</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频率准确度和稳定度</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换频时间</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t>频谱纯度</a:t>
            </a:r>
          </a:p>
          <a:p>
            <a:pPr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  </a:t>
            </a:r>
            <a:r>
              <a:rPr lang="zh-CN" altLang="en-US" b="1" dirty="0" smtClean="0">
                <a:solidFill>
                  <a:srgbClr val="0000CC"/>
                </a:solidFill>
                <a:latin typeface="Times New Roman" panose="02020603050405020304" pitchFamily="18" charset="0"/>
                <a:cs typeface="Times New Roman" panose="02020603050405020304" pitchFamily="18" charset="0"/>
              </a:rPr>
              <a:t>相位噪声</a:t>
            </a:r>
            <a:endParaRPr lang="zh-CN" altLang="en-US" b="1" dirty="0" smtClean="0">
              <a:solidFill>
                <a:srgbClr val="0000CC"/>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4067944" y="4724524"/>
            <a:ext cx="3888482" cy="1728812"/>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4072361" y="2749632"/>
            <a:ext cx="3888928" cy="1735804"/>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4069369" y="895527"/>
            <a:ext cx="3960490" cy="1753122"/>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9" name="Rectangle 5"/>
          <p:cNvSpPr>
            <a:spLocks noChangeArrowheads="1"/>
          </p:cNvSpPr>
          <p:nvPr/>
        </p:nvSpPr>
        <p:spPr bwMode="auto">
          <a:xfrm>
            <a:off x="107504" y="979489"/>
            <a:ext cx="2555776" cy="5401839"/>
          </a:xfrm>
          <a:prstGeom prst="rect">
            <a:avLst/>
          </a:prstGeom>
          <a:noFill/>
          <a:ln w="9525">
            <a:noFill/>
            <a:miter lim="800000"/>
            <a:headEnd/>
            <a:tailEnd/>
          </a:ln>
          <a:effectLst/>
        </p:spPr>
        <p:txBody>
          <a:bodyPr anchor="ctr"/>
          <a:lstStyle/>
          <a:p>
            <a:pPr eaLnBrk="0" hangingPunct="0">
              <a:spcBef>
                <a:spcPts val="0"/>
              </a:spcBef>
              <a:spcAft>
                <a:spcPts val="600"/>
              </a:spcAft>
              <a:defRPr/>
            </a:pP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1</a:t>
            </a: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 </a:t>
            </a:r>
            <a:r>
              <a:rPr lang="zh-CN" altLang="en-US" sz="2000" kern="0" dirty="0">
                <a:solidFill>
                  <a:schemeClr val="tx2">
                    <a:lumMod val="50000"/>
                  </a:schemeClr>
                </a:solidFill>
                <a:latin typeface="微软雅黑" pitchFamily="34" charset="-122"/>
                <a:ea typeface="微软雅黑" pitchFamily="34" charset="-122"/>
                <a:cs typeface="+mj-cs"/>
              </a:rPr>
              <a:t>直接频率</a:t>
            </a:r>
            <a:r>
              <a:rPr lang="zh-CN" altLang="en-US" sz="2000" kern="0" dirty="0" smtClean="0">
                <a:solidFill>
                  <a:schemeClr val="tx2">
                    <a:lumMod val="50000"/>
                  </a:schemeClr>
                </a:solidFill>
                <a:latin typeface="微软雅黑" pitchFamily="34" charset="-122"/>
                <a:ea typeface="微软雅黑" pitchFamily="34" charset="-122"/>
                <a:cs typeface="+mj-cs"/>
              </a:rPr>
              <a:t>合成</a:t>
            </a:r>
            <a:endParaRPr lang="en-US" altLang="zh-CN" sz="2000" kern="0" dirty="0" smtClean="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微软雅黑" pitchFamily="34" charset="-122"/>
                <a:ea typeface="微软雅黑" pitchFamily="34" charset="-122"/>
                <a:cs typeface="+mj-cs"/>
              </a:rPr>
              <a:t> </a:t>
            </a:r>
            <a:r>
              <a:rPr lang="en-US" altLang="zh-CN" sz="2000" kern="0" dirty="0" smtClean="0">
                <a:solidFill>
                  <a:schemeClr val="tx2">
                    <a:lumMod val="50000"/>
                  </a:schemeClr>
                </a:solidFill>
                <a:latin typeface="微软雅黑" pitchFamily="34" charset="-122"/>
                <a:ea typeface="微软雅黑" pitchFamily="34" charset="-122"/>
                <a:cs typeface="+mj-cs"/>
              </a:rPr>
              <a:t>              </a:t>
            </a:r>
            <a:r>
              <a:rPr lang="zh-CN" altLang="en-US" sz="2000" kern="0" dirty="0" smtClean="0">
                <a:solidFill>
                  <a:schemeClr val="tx2">
                    <a:lumMod val="50000"/>
                  </a:schemeClr>
                </a:solidFill>
                <a:latin typeface="微软雅黑" pitchFamily="34" charset="-122"/>
                <a:ea typeface="微软雅黑" pitchFamily="34" charset="-122"/>
                <a:cs typeface="+mj-cs"/>
              </a:rPr>
              <a:t>技术</a:t>
            </a:r>
            <a:endParaRPr lang="en-US" altLang="zh-CN" sz="2000" kern="0" dirty="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宋体" pitchFamily="2" charset="-122"/>
                <a:cs typeface="+mj-cs"/>
              </a:rPr>
              <a:t>      </a:t>
            </a:r>
            <a:r>
              <a:rPr lang="zh-CN" altLang="en-US" sz="2000" kern="0" dirty="0">
                <a:solidFill>
                  <a:srgbClr val="0000CC"/>
                </a:solidFill>
                <a:latin typeface="宋体" pitchFamily="2" charset="-122"/>
                <a:cs typeface="+mj-cs"/>
              </a:rPr>
              <a:t>模拟频率合成</a:t>
            </a:r>
            <a:endParaRPr lang="en-US" altLang="zh-CN" sz="2000" kern="0" dirty="0">
              <a:solidFill>
                <a:srgbClr val="0000CC"/>
              </a:solidFill>
              <a:latin typeface="宋体" pitchFamily="2" charset="-122"/>
              <a:cs typeface="+mj-cs"/>
            </a:endParaRPr>
          </a:p>
          <a:p>
            <a:pPr eaLnBrk="0" hangingPunct="0">
              <a:spcBef>
                <a:spcPts val="0"/>
              </a:spcBef>
              <a:spcAft>
                <a:spcPts val="600"/>
              </a:spcAft>
              <a:defRPr/>
            </a:pPr>
            <a:endParaRPr lang="en-US" altLang="zh-CN" sz="2000" kern="0" dirty="0">
              <a:solidFill>
                <a:schemeClr val="tx2">
                  <a:lumMod val="50000"/>
                </a:schemeClr>
              </a:solidFill>
              <a:latin typeface="宋体" pitchFamily="2" charset="-122"/>
              <a:cs typeface="+mj-cs"/>
            </a:endParaRPr>
          </a:p>
          <a:p>
            <a:pPr eaLnBrk="0" hangingPunct="0">
              <a:spcBef>
                <a:spcPts val="0"/>
              </a:spcBef>
              <a:spcAft>
                <a:spcPts val="600"/>
              </a:spcAft>
              <a:defRPr/>
            </a:pPr>
            <a:endParaRPr lang="en-US" altLang="zh-CN" sz="2000" kern="0" dirty="0">
              <a:solidFill>
                <a:schemeClr val="tx2">
                  <a:lumMod val="50000"/>
                </a:schemeClr>
              </a:solidFill>
              <a:latin typeface="宋体" pitchFamily="2" charset="-122"/>
              <a:cs typeface="+mj-cs"/>
            </a:endParaRPr>
          </a:p>
          <a:p>
            <a:pPr eaLnBrk="0" hangingPunct="0">
              <a:spcBef>
                <a:spcPts val="0"/>
              </a:spcBef>
              <a:spcAft>
                <a:spcPts val="600"/>
              </a:spcAft>
              <a:defRPr/>
            </a:pP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2</a:t>
            </a: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 </a:t>
            </a:r>
            <a:r>
              <a:rPr lang="zh-CN" altLang="en-US" sz="2000" kern="0" dirty="0">
                <a:solidFill>
                  <a:schemeClr val="tx2">
                    <a:lumMod val="50000"/>
                  </a:schemeClr>
                </a:solidFill>
                <a:latin typeface="微软雅黑" pitchFamily="34" charset="-122"/>
                <a:ea typeface="微软雅黑" pitchFamily="34" charset="-122"/>
                <a:cs typeface="+mj-cs"/>
              </a:rPr>
              <a:t>间接频率</a:t>
            </a:r>
            <a:r>
              <a:rPr lang="zh-CN" altLang="en-US" sz="2000" kern="0" dirty="0" smtClean="0">
                <a:solidFill>
                  <a:schemeClr val="tx2">
                    <a:lumMod val="50000"/>
                  </a:schemeClr>
                </a:solidFill>
                <a:latin typeface="微软雅黑" pitchFamily="34" charset="-122"/>
                <a:ea typeface="微软雅黑" pitchFamily="34" charset="-122"/>
                <a:cs typeface="+mj-cs"/>
              </a:rPr>
              <a:t>合成</a:t>
            </a:r>
            <a:endParaRPr lang="en-US" altLang="zh-CN" sz="2000" kern="0" dirty="0" smtClean="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微软雅黑" pitchFamily="34" charset="-122"/>
                <a:ea typeface="微软雅黑" pitchFamily="34" charset="-122"/>
                <a:cs typeface="+mj-cs"/>
              </a:rPr>
              <a:t> </a:t>
            </a:r>
            <a:r>
              <a:rPr lang="en-US" altLang="zh-CN" sz="2000" kern="0" dirty="0" smtClean="0">
                <a:solidFill>
                  <a:schemeClr val="tx2">
                    <a:lumMod val="50000"/>
                  </a:schemeClr>
                </a:solidFill>
                <a:latin typeface="微软雅黑" pitchFamily="34" charset="-122"/>
                <a:ea typeface="微软雅黑" pitchFamily="34" charset="-122"/>
                <a:cs typeface="+mj-cs"/>
              </a:rPr>
              <a:t>             </a:t>
            </a:r>
            <a:r>
              <a:rPr lang="zh-CN" altLang="en-US" sz="2000" kern="0" dirty="0" smtClean="0">
                <a:solidFill>
                  <a:schemeClr val="tx2">
                    <a:lumMod val="50000"/>
                  </a:schemeClr>
                </a:solidFill>
                <a:latin typeface="微软雅黑" pitchFamily="34" charset="-122"/>
                <a:ea typeface="微软雅黑" pitchFamily="34" charset="-122"/>
                <a:cs typeface="+mj-cs"/>
              </a:rPr>
              <a:t>技术</a:t>
            </a:r>
            <a:endParaRPr lang="en-US" altLang="zh-CN" sz="2000" kern="0" dirty="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cs typeface="Times New Roman" pitchFamily="18" charset="0"/>
              </a:rPr>
              <a:t>             </a:t>
            </a:r>
            <a:r>
              <a:rPr lang="en-US" altLang="zh-CN" sz="2000" kern="0" dirty="0">
                <a:solidFill>
                  <a:srgbClr val="0000CC"/>
                </a:solidFill>
                <a:cs typeface="Times New Roman" pitchFamily="18" charset="0"/>
              </a:rPr>
              <a:t>PLL</a:t>
            </a:r>
          </a:p>
          <a:p>
            <a:pPr eaLnBrk="0" hangingPunct="0">
              <a:spcBef>
                <a:spcPts val="0"/>
              </a:spcBef>
              <a:spcAft>
                <a:spcPts val="600"/>
              </a:spcAft>
              <a:defRPr/>
            </a:pPr>
            <a:endParaRPr lang="en-US" altLang="zh-CN" sz="2000" kern="0" dirty="0">
              <a:solidFill>
                <a:schemeClr val="tx2">
                  <a:lumMod val="50000"/>
                </a:schemeClr>
              </a:solidFill>
              <a:cs typeface="Times New Roman" pitchFamily="18" charset="0"/>
            </a:endParaRPr>
          </a:p>
          <a:p>
            <a:pPr eaLnBrk="0" hangingPunct="0">
              <a:spcBef>
                <a:spcPts val="0"/>
              </a:spcBef>
              <a:spcAft>
                <a:spcPts val="600"/>
              </a:spcAft>
              <a:defRPr/>
            </a:pPr>
            <a:endParaRPr lang="en-US" altLang="zh-CN" sz="2000" kern="0" dirty="0">
              <a:solidFill>
                <a:schemeClr val="tx2">
                  <a:lumMod val="50000"/>
                </a:schemeClr>
              </a:solidFill>
              <a:cs typeface="Times New Roman" pitchFamily="18" charset="0"/>
            </a:endParaRPr>
          </a:p>
          <a:p>
            <a:pPr eaLnBrk="0" hangingPunct="0">
              <a:spcBef>
                <a:spcPts val="0"/>
              </a:spcBef>
              <a:spcAft>
                <a:spcPts val="600"/>
              </a:spcAft>
              <a:defRPr/>
            </a:pPr>
            <a:r>
              <a:rPr lang="zh-CN" altLang="en-US" sz="2000" kern="0" dirty="0">
                <a:solidFill>
                  <a:schemeClr val="tx2">
                    <a:lumMod val="50000"/>
                  </a:schemeClr>
                </a:solidFill>
                <a:latin typeface="微软雅黑" pitchFamily="34" charset="-122"/>
                <a:ea typeface="微软雅黑" pitchFamily="34" charset="-122"/>
                <a:cs typeface="+mj-cs"/>
              </a:rPr>
              <a:t>（</a:t>
            </a:r>
            <a:r>
              <a:rPr lang="en-US" altLang="zh-CN" sz="2000" kern="0" dirty="0">
                <a:solidFill>
                  <a:schemeClr val="tx2">
                    <a:lumMod val="50000"/>
                  </a:schemeClr>
                </a:solidFill>
                <a:latin typeface="微软雅黑" pitchFamily="34" charset="-122"/>
                <a:ea typeface="微软雅黑" pitchFamily="34" charset="-122"/>
                <a:cs typeface="+mj-cs"/>
              </a:rPr>
              <a:t>3</a:t>
            </a:r>
            <a:r>
              <a:rPr lang="zh-CN" altLang="en-US" sz="2000" kern="0" dirty="0">
                <a:solidFill>
                  <a:schemeClr val="tx2">
                    <a:lumMod val="50000"/>
                  </a:schemeClr>
                </a:solidFill>
                <a:latin typeface="微软雅黑" pitchFamily="34" charset="-122"/>
                <a:ea typeface="微软雅黑" pitchFamily="34" charset="-122"/>
                <a:cs typeface="+mj-cs"/>
              </a:rPr>
              <a:t>） 直接数字</a:t>
            </a:r>
            <a:r>
              <a:rPr lang="zh-CN" altLang="en-US" sz="2000" kern="0" dirty="0" smtClean="0">
                <a:solidFill>
                  <a:schemeClr val="tx2">
                    <a:lumMod val="50000"/>
                  </a:schemeClr>
                </a:solidFill>
                <a:latin typeface="微软雅黑" pitchFamily="34" charset="-122"/>
                <a:ea typeface="微软雅黑" pitchFamily="34" charset="-122"/>
                <a:cs typeface="+mj-cs"/>
              </a:rPr>
              <a:t>频率</a:t>
            </a:r>
            <a:endParaRPr lang="en-US" altLang="zh-CN" sz="2000" kern="0" dirty="0" smtClean="0">
              <a:solidFill>
                <a:schemeClr val="tx2">
                  <a:lumMod val="50000"/>
                </a:schemeClr>
              </a:solidFill>
              <a:latin typeface="微软雅黑" pitchFamily="34" charset="-122"/>
              <a:ea typeface="微软雅黑" pitchFamily="34" charset="-122"/>
              <a:cs typeface="+mj-cs"/>
            </a:endParaRPr>
          </a:p>
          <a:p>
            <a:pPr eaLnBrk="0" hangingPunct="0">
              <a:spcBef>
                <a:spcPts val="0"/>
              </a:spcBef>
              <a:spcAft>
                <a:spcPts val="600"/>
              </a:spcAft>
              <a:defRPr/>
            </a:pPr>
            <a:r>
              <a:rPr lang="en-US" altLang="zh-CN" sz="2000" kern="0" dirty="0">
                <a:solidFill>
                  <a:schemeClr val="tx2">
                    <a:lumMod val="50000"/>
                  </a:schemeClr>
                </a:solidFill>
                <a:latin typeface="微软雅黑" pitchFamily="34" charset="-122"/>
                <a:ea typeface="微软雅黑" pitchFamily="34" charset="-122"/>
                <a:cs typeface="+mj-cs"/>
              </a:rPr>
              <a:t> </a:t>
            </a:r>
            <a:r>
              <a:rPr lang="en-US" altLang="zh-CN" sz="2000" kern="0" dirty="0" smtClean="0">
                <a:solidFill>
                  <a:schemeClr val="tx2">
                    <a:lumMod val="50000"/>
                  </a:schemeClr>
                </a:solidFill>
                <a:latin typeface="微软雅黑" pitchFamily="34" charset="-122"/>
                <a:ea typeface="微软雅黑" pitchFamily="34" charset="-122"/>
                <a:cs typeface="+mj-cs"/>
              </a:rPr>
              <a:t>        </a:t>
            </a:r>
            <a:r>
              <a:rPr lang="zh-CN" altLang="en-US" sz="2000" kern="0" dirty="0" smtClean="0">
                <a:solidFill>
                  <a:schemeClr val="tx2">
                    <a:lumMod val="50000"/>
                  </a:schemeClr>
                </a:solidFill>
                <a:latin typeface="微软雅黑" pitchFamily="34" charset="-122"/>
                <a:ea typeface="微软雅黑" pitchFamily="34" charset="-122"/>
                <a:cs typeface="+mj-cs"/>
              </a:rPr>
              <a:t>合成</a:t>
            </a:r>
            <a:r>
              <a:rPr lang="zh-CN" altLang="en-US" sz="2000" kern="0" dirty="0">
                <a:solidFill>
                  <a:schemeClr val="tx2">
                    <a:lumMod val="50000"/>
                  </a:schemeClr>
                </a:solidFill>
                <a:latin typeface="微软雅黑" pitchFamily="34" charset="-122"/>
                <a:ea typeface="微软雅黑" pitchFamily="34" charset="-122"/>
                <a:cs typeface="+mj-cs"/>
              </a:rPr>
              <a:t>技术</a:t>
            </a:r>
            <a:endParaRPr lang="en-US" altLang="zh-CN" sz="2000" kern="0" dirty="0">
              <a:solidFill>
                <a:schemeClr val="tx2">
                  <a:lumMod val="50000"/>
                </a:schemeClr>
              </a:solidFill>
              <a:latin typeface="微软雅黑" pitchFamily="34" charset="-122"/>
              <a:ea typeface="微软雅黑" pitchFamily="34" charset="-122"/>
              <a:cs typeface="+mj-cs"/>
            </a:endParaRPr>
          </a:p>
          <a:p>
            <a:pPr eaLnBrk="0" hangingPunct="0">
              <a:lnSpc>
                <a:spcPct val="200000"/>
              </a:lnSpc>
              <a:spcBef>
                <a:spcPts val="0"/>
              </a:spcBef>
              <a:spcAft>
                <a:spcPts val="600"/>
              </a:spcAft>
              <a:defRPr/>
            </a:pPr>
            <a:r>
              <a:rPr lang="en-US" altLang="zh-CN" kern="0" dirty="0">
                <a:solidFill>
                  <a:schemeClr val="tx2">
                    <a:lumMod val="50000"/>
                  </a:schemeClr>
                </a:solidFill>
                <a:cs typeface="Times New Roman" pitchFamily="18" charset="0"/>
              </a:rPr>
              <a:t>             </a:t>
            </a:r>
            <a:r>
              <a:rPr lang="en-US" altLang="zh-CN" kern="0" dirty="0">
                <a:solidFill>
                  <a:srgbClr val="0000CC"/>
                </a:solidFill>
                <a:cs typeface="Times New Roman" pitchFamily="18" charset="0"/>
              </a:rPr>
              <a:t>DDS</a:t>
            </a: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1164672518"/>
              </p:ext>
            </p:extLst>
          </p:nvPr>
        </p:nvGraphicFramePr>
        <p:xfrm>
          <a:off x="4164199" y="1074302"/>
          <a:ext cx="3782917" cy="996948"/>
        </p:xfrm>
        <a:graphic>
          <a:graphicData uri="http://schemas.openxmlformats.org/presentationml/2006/ole">
            <mc:AlternateContent xmlns:mc="http://schemas.openxmlformats.org/markup-compatibility/2006">
              <mc:Choice xmlns:v="urn:schemas-microsoft-com:vml" Requires="v">
                <p:oleObj spid="_x0000_s97743"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4199" y="1074302"/>
                        <a:ext cx="3782917" cy="996948"/>
                      </a:xfrm>
                      <a:prstGeom prst="rect">
                        <a:avLst/>
                      </a:prstGeom>
                      <a:noFill/>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1638646942"/>
              </p:ext>
            </p:extLst>
          </p:nvPr>
        </p:nvGraphicFramePr>
        <p:xfrm>
          <a:off x="4421025" y="2806929"/>
          <a:ext cx="3390042" cy="1316901"/>
        </p:xfrm>
        <a:graphic>
          <a:graphicData uri="http://schemas.openxmlformats.org/presentationml/2006/ole">
            <mc:AlternateContent xmlns:mc="http://schemas.openxmlformats.org/markup-compatibility/2006">
              <mc:Choice xmlns:v="urn:schemas-microsoft-com:vml" Requires="v">
                <p:oleObj spid="_x0000_s97744"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1025" y="2806929"/>
                        <a:ext cx="3390042" cy="1316901"/>
                      </a:xfrm>
                      <a:prstGeom prst="rect">
                        <a:avLst/>
                      </a:prstGeom>
                      <a:noFill/>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1294900788"/>
              </p:ext>
            </p:extLst>
          </p:nvPr>
        </p:nvGraphicFramePr>
        <p:xfrm>
          <a:off x="4275667" y="4840037"/>
          <a:ext cx="3680759" cy="1449299"/>
        </p:xfrm>
        <a:graphic>
          <a:graphicData uri="http://schemas.openxmlformats.org/presentationml/2006/ole">
            <mc:AlternateContent xmlns:mc="http://schemas.openxmlformats.org/markup-compatibility/2006">
              <mc:Choice xmlns:v="urn:schemas-microsoft-com:vml" Requires="v">
                <p:oleObj spid="_x0000_s97745"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5667" y="4840037"/>
                        <a:ext cx="3680759" cy="1449299"/>
                      </a:xfrm>
                      <a:prstGeom prst="rect">
                        <a:avLst/>
                      </a:prstGeom>
                      <a:noFill/>
                      <a:extLst/>
                    </p:spPr>
                  </p:pic>
                </p:oleObj>
              </mc:Fallback>
            </mc:AlternateContent>
          </a:graphicData>
        </a:graphic>
      </p:graphicFrame>
      <p:sp>
        <p:nvSpPr>
          <p:cNvPr id="8" name="矩形 7"/>
          <p:cNvSpPr/>
          <p:nvPr/>
        </p:nvSpPr>
        <p:spPr>
          <a:xfrm>
            <a:off x="4892083" y="2172969"/>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itchFamily="49" charset="-122"/>
                <a:ea typeface="黑体" pitchFamily="49" charset="-122"/>
              </a:rPr>
              <a:t>典型</a:t>
            </a:r>
            <a:r>
              <a:rPr lang="zh-CN" altLang="en-US" sz="1400" kern="0" dirty="0">
                <a:solidFill>
                  <a:schemeClr val="tx2">
                    <a:lumMod val="50000"/>
                  </a:schemeClr>
                </a:solidFill>
                <a:latin typeface="黑体" pitchFamily="49" charset="-122"/>
                <a:ea typeface="黑体" pitchFamily="49" charset="-122"/>
              </a:rPr>
              <a:t>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5206752" y="4108492"/>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5175919" y="6068048"/>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 name="右箭头 1"/>
          <p:cNvSpPr>
            <a:spLocks noChangeArrowheads="1"/>
          </p:cNvSpPr>
          <p:nvPr/>
        </p:nvSpPr>
        <p:spPr bwMode="auto">
          <a:xfrm>
            <a:off x="2764880" y="1836738"/>
            <a:ext cx="100806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
        <p:nvSpPr>
          <p:cNvPr id="23" name="右箭头 22"/>
          <p:cNvSpPr>
            <a:spLocks noChangeArrowheads="1"/>
          </p:cNvSpPr>
          <p:nvPr/>
        </p:nvSpPr>
        <p:spPr bwMode="auto">
          <a:xfrm>
            <a:off x="2764880" y="3136900"/>
            <a:ext cx="100806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
        <p:nvSpPr>
          <p:cNvPr id="24" name="右箭头 23"/>
          <p:cNvSpPr>
            <a:spLocks noChangeArrowheads="1"/>
          </p:cNvSpPr>
          <p:nvPr/>
        </p:nvSpPr>
        <p:spPr bwMode="auto">
          <a:xfrm>
            <a:off x="2764880" y="5004594"/>
            <a:ext cx="100806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3" name="文本框 2"/>
          <p:cNvSpPr txBox="1"/>
          <p:nvPr/>
        </p:nvSpPr>
        <p:spPr>
          <a:xfrm>
            <a:off x="6658793" y="3824867"/>
            <a:ext cx="1702463" cy="369332"/>
          </a:xfrm>
          <a:prstGeom prst="rect">
            <a:avLst/>
          </a:prstGeom>
          <a:noFill/>
        </p:spPr>
        <p:txBody>
          <a:bodyPr wrap="square" rtlCol="0">
            <a:spAutoFit/>
          </a:bodyPr>
          <a:lstStyle/>
          <a:p>
            <a:r>
              <a:rPr lang="en-US" altLang="zh-CN" i="1" dirty="0" smtClean="0">
                <a:solidFill>
                  <a:srgbClr val="0000CC"/>
                </a:solidFill>
              </a:rPr>
              <a:t>f</a:t>
            </a:r>
            <a:r>
              <a:rPr lang="en-US" altLang="zh-CN" i="1" baseline="-25000" dirty="0" smtClean="0">
                <a:solidFill>
                  <a:srgbClr val="0000CC"/>
                </a:solidFill>
              </a:rPr>
              <a:t>PLL</a:t>
            </a:r>
            <a:r>
              <a:rPr lang="en-US" altLang="zh-CN" dirty="0" smtClean="0">
                <a:solidFill>
                  <a:srgbClr val="0000CC"/>
                </a:solidFill>
              </a:rPr>
              <a:t>=N*</a:t>
            </a:r>
            <a:r>
              <a:rPr lang="en-US" altLang="zh-CN" i="1" dirty="0" err="1" smtClean="0">
                <a:solidFill>
                  <a:srgbClr val="0000CC"/>
                </a:solidFill>
              </a:rPr>
              <a:t>f</a:t>
            </a:r>
            <a:r>
              <a:rPr lang="en-US" altLang="zh-CN" i="1" baseline="-25000" dirty="0" err="1">
                <a:solidFill>
                  <a:srgbClr val="0000CC"/>
                </a:solidFill>
              </a:rPr>
              <a:t>REF</a:t>
            </a:r>
            <a:endParaRPr lang="zh-CN" altLang="en-US" i="1" baseline="-25000" dirty="0">
              <a:solidFill>
                <a:srgbClr val="0000CC"/>
              </a:solidFill>
            </a:endParaRPr>
          </a:p>
        </p:txBody>
      </p:sp>
      <p:sp>
        <p:nvSpPr>
          <p:cNvPr id="21" name="文本框 20"/>
          <p:cNvSpPr txBox="1"/>
          <p:nvPr/>
        </p:nvSpPr>
        <p:spPr>
          <a:xfrm>
            <a:off x="6629433" y="4116465"/>
            <a:ext cx="1702463" cy="369332"/>
          </a:xfrm>
          <a:prstGeom prst="rect">
            <a:avLst/>
          </a:prstGeom>
          <a:noFill/>
        </p:spPr>
        <p:txBody>
          <a:bodyPr wrap="square" rtlCol="0">
            <a:spAutoFit/>
          </a:bodyPr>
          <a:lstStyle/>
          <a:p>
            <a:r>
              <a:rPr lang="en-US" altLang="zh-CN" i="1" dirty="0">
                <a:solidFill>
                  <a:srgbClr val="0000CC"/>
                </a:solidFill>
              </a:rPr>
              <a:t>△</a:t>
            </a:r>
            <a:r>
              <a:rPr lang="en-US" altLang="zh-CN" i="1" dirty="0" smtClean="0">
                <a:solidFill>
                  <a:srgbClr val="0000CC"/>
                </a:solidFill>
              </a:rPr>
              <a:t>f</a:t>
            </a:r>
            <a:r>
              <a:rPr lang="en-US" altLang="zh-CN" dirty="0" smtClean="0">
                <a:solidFill>
                  <a:srgbClr val="0000CC"/>
                </a:solidFill>
              </a:rPr>
              <a:t>=</a:t>
            </a:r>
            <a:r>
              <a:rPr lang="en-US" altLang="zh-CN" i="1" dirty="0" err="1" smtClean="0">
                <a:solidFill>
                  <a:srgbClr val="0000CC"/>
                </a:solidFill>
              </a:rPr>
              <a:t>f</a:t>
            </a:r>
            <a:r>
              <a:rPr lang="en-US" altLang="zh-CN" i="1" baseline="-25000" dirty="0" err="1" smtClean="0">
                <a:solidFill>
                  <a:srgbClr val="0000CC"/>
                </a:solidFill>
              </a:rPr>
              <a:t>REF</a:t>
            </a:r>
            <a:endParaRPr lang="zh-CN" altLang="en-US" i="1" baseline="-25000" dirty="0">
              <a:solidFill>
                <a:srgbClr val="0000CC"/>
              </a:solidFill>
            </a:endParaRPr>
          </a:p>
        </p:txBody>
      </p:sp>
      <p:sp>
        <p:nvSpPr>
          <p:cNvPr id="22" name="文本框 21"/>
          <p:cNvSpPr txBox="1"/>
          <p:nvPr/>
        </p:nvSpPr>
        <p:spPr>
          <a:xfrm>
            <a:off x="6855029" y="2002637"/>
            <a:ext cx="2202793" cy="369332"/>
          </a:xfrm>
          <a:prstGeom prst="rect">
            <a:avLst/>
          </a:prstGeom>
          <a:noFill/>
        </p:spPr>
        <p:txBody>
          <a:bodyPr wrap="square" rtlCol="0">
            <a:spAutoFit/>
          </a:bodyPr>
          <a:lstStyle/>
          <a:p>
            <a:r>
              <a:rPr lang="en-US" altLang="zh-CN" i="1" dirty="0" smtClean="0">
                <a:solidFill>
                  <a:srgbClr val="0000CC"/>
                </a:solidFill>
              </a:rPr>
              <a:t>f</a:t>
            </a:r>
            <a:r>
              <a:rPr lang="en-US" altLang="zh-CN" i="1" baseline="-25000" dirty="0" smtClean="0">
                <a:solidFill>
                  <a:srgbClr val="0000CC"/>
                </a:solidFill>
              </a:rPr>
              <a:t>3</a:t>
            </a:r>
            <a:r>
              <a:rPr lang="en-US" altLang="zh-CN" dirty="0" smtClean="0">
                <a:solidFill>
                  <a:srgbClr val="0000CC"/>
                </a:solidFill>
              </a:rPr>
              <a:t>=N*</a:t>
            </a:r>
            <a:r>
              <a:rPr lang="en-US" altLang="zh-CN" i="1" dirty="0" smtClean="0">
                <a:solidFill>
                  <a:srgbClr val="0000CC"/>
                </a:solidFill>
              </a:rPr>
              <a:t>f</a:t>
            </a:r>
            <a:r>
              <a:rPr lang="en-US" altLang="zh-CN" i="1" baseline="-25000" dirty="0" smtClean="0">
                <a:solidFill>
                  <a:srgbClr val="0000CC"/>
                </a:solidFill>
              </a:rPr>
              <a:t>1</a:t>
            </a:r>
            <a:r>
              <a:rPr lang="en-US" altLang="zh-CN" dirty="0" smtClean="0">
                <a:solidFill>
                  <a:srgbClr val="0000CC"/>
                </a:solidFill>
              </a:rPr>
              <a:t>+</a:t>
            </a:r>
            <a:r>
              <a:rPr lang="en-US" altLang="zh-CN" i="1" dirty="0" smtClean="0">
                <a:solidFill>
                  <a:srgbClr val="0000CC"/>
                </a:solidFill>
              </a:rPr>
              <a:t>f</a:t>
            </a:r>
            <a:r>
              <a:rPr lang="en-US" altLang="zh-CN" i="1" baseline="-25000" dirty="0" smtClean="0">
                <a:solidFill>
                  <a:srgbClr val="0000CC"/>
                </a:solidFill>
              </a:rPr>
              <a:t>2</a:t>
            </a:r>
            <a:endParaRPr lang="zh-CN" altLang="en-US" i="1" baseline="-25000" dirty="0">
              <a:solidFill>
                <a:srgbClr val="0000CC"/>
              </a:solidFill>
            </a:endParaRPr>
          </a:p>
        </p:txBody>
      </p:sp>
      <p:sp>
        <p:nvSpPr>
          <p:cNvPr id="26" name="文本框 25"/>
          <p:cNvSpPr txBox="1"/>
          <p:nvPr/>
        </p:nvSpPr>
        <p:spPr>
          <a:xfrm>
            <a:off x="6805896" y="2319602"/>
            <a:ext cx="2447926" cy="369332"/>
          </a:xfrm>
          <a:prstGeom prst="rect">
            <a:avLst/>
          </a:prstGeom>
          <a:noFill/>
        </p:spPr>
        <p:txBody>
          <a:bodyPr wrap="square" rtlCol="0">
            <a:spAutoFit/>
          </a:bodyPr>
          <a:lstStyle/>
          <a:p>
            <a:r>
              <a:rPr lang="en-US" altLang="zh-CN" i="1" dirty="0" smtClean="0">
                <a:solidFill>
                  <a:srgbClr val="0000CC"/>
                </a:solidFill>
              </a:rPr>
              <a:t>△f=f</a:t>
            </a:r>
            <a:r>
              <a:rPr lang="en-US" altLang="zh-CN" i="1" baseline="-25000" dirty="0">
                <a:solidFill>
                  <a:srgbClr val="0000CC"/>
                </a:solidFill>
              </a:rPr>
              <a:t>1</a:t>
            </a:r>
            <a:endParaRPr lang="zh-CN" altLang="en-US" i="1" baseline="-25000" dirty="0">
              <a:solidFill>
                <a:srgbClr val="0000CC"/>
              </a:solidFill>
            </a:endParaRPr>
          </a:p>
        </p:txBody>
      </p:sp>
      <p:graphicFrame>
        <p:nvGraphicFramePr>
          <p:cNvPr id="27" name="Object 8"/>
          <p:cNvGraphicFramePr>
            <a:graphicFrameLocks noChangeAspect="1"/>
          </p:cNvGraphicFramePr>
          <p:nvPr>
            <p:extLst>
              <p:ext uri="{D42A27DB-BD31-4B8C-83A1-F6EECF244321}">
                <p14:modId xmlns:p14="http://schemas.microsoft.com/office/powerpoint/2010/main" val="1380537559"/>
              </p:ext>
            </p:extLst>
          </p:nvPr>
        </p:nvGraphicFramePr>
        <p:xfrm>
          <a:off x="604739" y="6073869"/>
          <a:ext cx="3463205" cy="630949"/>
        </p:xfrm>
        <a:graphic>
          <a:graphicData uri="http://schemas.openxmlformats.org/presentationml/2006/ole">
            <mc:AlternateContent xmlns:mc="http://schemas.openxmlformats.org/markup-compatibility/2006">
              <mc:Choice xmlns:v="urn:schemas-microsoft-com:vml" Requires="v">
                <p:oleObj spid="_x0000_s97746" name="公式" r:id="rId10" imgW="2171520" imgH="393480" progId="Equation.3">
                  <p:embed/>
                </p:oleObj>
              </mc:Choice>
              <mc:Fallback>
                <p:oleObj name="公式" r:id="rId10" imgW="2171520" imgH="393480" progId="Equation.3">
                  <p:embed/>
                  <p:pic>
                    <p:nvPicPr>
                      <p:cNvPr id="0" name=""/>
                      <p:cNvPicPr>
                        <a:picLocks noChangeAspect="1" noChangeArrowheads="1"/>
                      </p:cNvPicPr>
                      <p:nvPr/>
                    </p:nvPicPr>
                    <p:blipFill>
                      <a:blip r:embed="rId11">
                        <a:lum bright="-26000"/>
                      </a:blip>
                      <a:srcRect/>
                      <a:stretch>
                        <a:fillRect/>
                      </a:stretch>
                    </p:blipFill>
                    <p:spPr bwMode="auto">
                      <a:xfrm>
                        <a:off x="604739" y="6073869"/>
                        <a:ext cx="3463205" cy="630949"/>
                      </a:xfrm>
                      <a:prstGeom prst="rect">
                        <a:avLst/>
                      </a:prstGeom>
                      <a:noFill/>
                      <a:ln>
                        <a:noFill/>
                      </a:ln>
                      <a:extLst/>
                    </p:spPr>
                  </p:pic>
                </p:oleObj>
              </mc:Fallback>
            </mc:AlternateContent>
          </a:graphicData>
        </a:graphic>
      </p:graphicFrame>
      <p:sp>
        <p:nvSpPr>
          <p:cNvPr id="28" name="文本框 27"/>
          <p:cNvSpPr txBox="1"/>
          <p:nvPr/>
        </p:nvSpPr>
        <p:spPr>
          <a:xfrm>
            <a:off x="6805896" y="6114796"/>
            <a:ext cx="2338104" cy="369332"/>
          </a:xfrm>
          <a:prstGeom prst="rect">
            <a:avLst/>
          </a:prstGeom>
          <a:noFill/>
        </p:spPr>
        <p:txBody>
          <a:bodyPr wrap="square" rtlCol="0">
            <a:spAutoFit/>
          </a:bodyPr>
          <a:lstStyle/>
          <a:p>
            <a:r>
              <a:rPr lang="en-US" altLang="zh-CN" i="1" dirty="0" err="1" smtClean="0">
                <a:solidFill>
                  <a:srgbClr val="0000CC"/>
                </a:solidFill>
              </a:rPr>
              <a:t>f</a:t>
            </a:r>
            <a:r>
              <a:rPr lang="en-US" altLang="zh-CN" i="1" baseline="-25000" dirty="0" err="1" smtClean="0">
                <a:solidFill>
                  <a:srgbClr val="0000CC"/>
                </a:solidFill>
              </a:rPr>
              <a:t>DDS</a:t>
            </a:r>
            <a:r>
              <a:rPr lang="en-US" altLang="zh-CN" dirty="0" smtClean="0">
                <a:solidFill>
                  <a:srgbClr val="0000CC"/>
                </a:solidFill>
              </a:rPr>
              <a:t>=M*</a:t>
            </a:r>
            <a:r>
              <a:rPr lang="en-US" altLang="zh-CN" i="1" dirty="0" err="1" smtClean="0">
                <a:solidFill>
                  <a:srgbClr val="0000CC"/>
                </a:solidFill>
              </a:rPr>
              <a:t>f</a:t>
            </a:r>
            <a:r>
              <a:rPr lang="en-US" altLang="zh-CN" i="1" baseline="-25000" dirty="0" err="1" smtClean="0">
                <a:solidFill>
                  <a:srgbClr val="0000CC"/>
                </a:solidFill>
              </a:rPr>
              <a:t>REF</a:t>
            </a:r>
            <a:r>
              <a:rPr lang="en-US" altLang="zh-CN" dirty="0" smtClean="0">
                <a:solidFill>
                  <a:srgbClr val="0000CC"/>
                </a:solidFill>
              </a:rPr>
              <a:t>/2</a:t>
            </a:r>
            <a:r>
              <a:rPr lang="en-US" altLang="zh-CN" baseline="30000" dirty="0" smtClean="0">
                <a:solidFill>
                  <a:srgbClr val="0000CC"/>
                </a:solidFill>
              </a:rPr>
              <a:t>N</a:t>
            </a:r>
            <a:endParaRPr lang="zh-CN" altLang="en-US" i="1" baseline="30000" dirty="0">
              <a:solidFill>
                <a:srgbClr val="0000CC"/>
              </a:solidFill>
            </a:endParaRPr>
          </a:p>
        </p:txBody>
      </p:sp>
      <p:sp>
        <p:nvSpPr>
          <p:cNvPr id="29" name="文本框 28"/>
          <p:cNvSpPr txBox="1"/>
          <p:nvPr/>
        </p:nvSpPr>
        <p:spPr>
          <a:xfrm>
            <a:off x="6688131" y="6407105"/>
            <a:ext cx="1702463" cy="553998"/>
          </a:xfrm>
          <a:prstGeom prst="rect">
            <a:avLst/>
          </a:prstGeom>
          <a:noFill/>
        </p:spPr>
        <p:txBody>
          <a:bodyPr wrap="square" rtlCol="0">
            <a:spAutoFit/>
          </a:bodyPr>
          <a:lstStyle/>
          <a:p>
            <a:r>
              <a:rPr lang="en-US" altLang="zh-CN" i="1" dirty="0">
                <a:solidFill>
                  <a:srgbClr val="0000CC"/>
                </a:solidFill>
              </a:rPr>
              <a:t>△</a:t>
            </a:r>
            <a:r>
              <a:rPr lang="en-US" altLang="zh-CN" i="1" dirty="0" smtClean="0">
                <a:solidFill>
                  <a:srgbClr val="0000CC"/>
                </a:solidFill>
              </a:rPr>
              <a:t>f</a:t>
            </a:r>
            <a:r>
              <a:rPr lang="en-US" altLang="zh-CN" dirty="0" smtClean="0">
                <a:solidFill>
                  <a:srgbClr val="0000CC"/>
                </a:solidFill>
              </a:rPr>
              <a:t>=</a:t>
            </a:r>
            <a:r>
              <a:rPr lang="en-US" altLang="zh-CN" i="1" dirty="0" err="1">
                <a:solidFill>
                  <a:srgbClr val="0000CC"/>
                </a:solidFill>
              </a:rPr>
              <a:t>f</a:t>
            </a:r>
            <a:r>
              <a:rPr lang="en-US" altLang="zh-CN" i="1" baseline="-25000" dirty="0" err="1">
                <a:solidFill>
                  <a:srgbClr val="0000CC"/>
                </a:solidFill>
              </a:rPr>
              <a:t>REF</a:t>
            </a:r>
            <a:r>
              <a:rPr lang="en-US" altLang="zh-CN" dirty="0">
                <a:solidFill>
                  <a:srgbClr val="0000CC"/>
                </a:solidFill>
              </a:rPr>
              <a:t>/2</a:t>
            </a:r>
            <a:r>
              <a:rPr lang="en-US" altLang="zh-CN" baseline="30000" dirty="0">
                <a:solidFill>
                  <a:srgbClr val="0000CC"/>
                </a:solidFill>
              </a:rPr>
              <a:t>N</a:t>
            </a:r>
            <a:endParaRPr lang="zh-CN" altLang="en-US" i="1" baseline="30000" dirty="0">
              <a:solidFill>
                <a:srgbClr val="0000CC"/>
              </a:solidFill>
            </a:endParaRPr>
          </a:p>
          <a:p>
            <a:endParaRPr lang="zh-CN" altLang="en-US" i="1" baseline="-25000" dirty="0">
              <a:solidFill>
                <a:srgbClr val="0000CC"/>
              </a:solidFill>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nodeType="afterGroup">
                            <p:stCondLst>
                              <p:cond delay="2800"/>
                            </p:stCondLst>
                            <p:childTnLst>
                              <p:par>
                                <p:cTn id="13" presetID="31"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par>
                          <p:cTn id="19" fill="hold" nodeType="afterGroup">
                            <p:stCondLst>
                              <p:cond delay="3800"/>
                            </p:stCondLst>
                            <p:childTnLst>
                              <p:par>
                                <p:cTn id="20" presetID="42"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156"/>
                                        </p:tgtEl>
                                        <p:attrNameLst>
                                          <p:attrName>style.visibility</p:attrName>
                                        </p:attrNameLst>
                                      </p:cBhvr>
                                      <p:to>
                                        <p:strVal val="visible"/>
                                      </p:to>
                                    </p:set>
                                    <p:animEffect transition="in" filter="fade">
                                      <p:cBhvr>
                                        <p:cTn id="27" dur="1000"/>
                                        <p:tgtEl>
                                          <p:spTgt spid="6156"/>
                                        </p:tgtEl>
                                      </p:cBhvr>
                                    </p:animEffect>
                                    <p:anim calcmode="lin" valueType="num">
                                      <p:cBhvr>
                                        <p:cTn id="28" dur="1000" fill="hold"/>
                                        <p:tgtEl>
                                          <p:spTgt spid="6156"/>
                                        </p:tgtEl>
                                        <p:attrNameLst>
                                          <p:attrName>ppt_x</p:attrName>
                                        </p:attrNameLst>
                                      </p:cBhvr>
                                      <p:tavLst>
                                        <p:tav tm="0">
                                          <p:val>
                                            <p:strVal val="#ppt_x"/>
                                          </p:val>
                                        </p:tav>
                                        <p:tav tm="100000">
                                          <p:val>
                                            <p:strVal val="#ppt_x"/>
                                          </p:val>
                                        </p:tav>
                                      </p:tavLst>
                                    </p:anim>
                                    <p:anim calcmode="lin" valueType="num">
                                      <p:cBhvr>
                                        <p:cTn id="29" dur="1000" fill="hold"/>
                                        <p:tgtEl>
                                          <p:spTgt spid="615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nodeType="afterGroup">
                            <p:stCondLst>
                              <p:cond delay="4800"/>
                            </p:stCondLst>
                            <p:childTnLst>
                              <p:par>
                                <p:cTn id="36" presetID="3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1000" fill="hold"/>
                                        <p:tgtEl>
                                          <p:spTgt spid="23"/>
                                        </p:tgtEl>
                                        <p:attrNameLst>
                                          <p:attrName>ppt_w</p:attrName>
                                        </p:attrNameLst>
                                      </p:cBhvr>
                                      <p:tavLst>
                                        <p:tav tm="0">
                                          <p:val>
                                            <p:fltVal val="0"/>
                                          </p:val>
                                        </p:tav>
                                        <p:tav tm="100000">
                                          <p:val>
                                            <p:strVal val="#ppt_w"/>
                                          </p:val>
                                        </p:tav>
                                      </p:tavLst>
                                    </p:anim>
                                    <p:anim calcmode="lin" valueType="num">
                                      <p:cBhvr>
                                        <p:cTn id="39" dur="1000" fill="hold"/>
                                        <p:tgtEl>
                                          <p:spTgt spid="23"/>
                                        </p:tgtEl>
                                        <p:attrNameLst>
                                          <p:attrName>ppt_h</p:attrName>
                                        </p:attrNameLst>
                                      </p:cBhvr>
                                      <p:tavLst>
                                        <p:tav tm="0">
                                          <p:val>
                                            <p:fltVal val="0"/>
                                          </p:val>
                                        </p:tav>
                                        <p:tav tm="100000">
                                          <p:val>
                                            <p:strVal val="#ppt_h"/>
                                          </p:val>
                                        </p:tav>
                                      </p:tavLst>
                                    </p:anim>
                                    <p:anim calcmode="lin" valueType="num">
                                      <p:cBhvr>
                                        <p:cTn id="40" dur="1000" fill="hold"/>
                                        <p:tgtEl>
                                          <p:spTgt spid="23"/>
                                        </p:tgtEl>
                                        <p:attrNameLst>
                                          <p:attrName>style.rotation</p:attrName>
                                        </p:attrNameLst>
                                      </p:cBhvr>
                                      <p:tavLst>
                                        <p:tav tm="0">
                                          <p:val>
                                            <p:fltVal val="90"/>
                                          </p:val>
                                        </p:tav>
                                        <p:tav tm="100000">
                                          <p:val>
                                            <p:fltVal val="0"/>
                                          </p:val>
                                        </p:tav>
                                      </p:tavLst>
                                    </p:anim>
                                    <p:animEffect transition="in" filter="fade">
                                      <p:cBhvr>
                                        <p:cTn id="41" dur="1000"/>
                                        <p:tgtEl>
                                          <p:spTgt spid="23"/>
                                        </p:tgtEl>
                                      </p:cBhvr>
                                    </p:animEffect>
                                  </p:childTnLst>
                                </p:cTn>
                              </p:par>
                            </p:childTnLst>
                          </p:cTn>
                        </p:par>
                        <p:par>
                          <p:cTn id="42" fill="hold" nodeType="afterGroup">
                            <p:stCondLst>
                              <p:cond delay="5800"/>
                            </p:stCondLst>
                            <p:childTnLst>
                              <p:par>
                                <p:cTn id="43" presetID="42"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158"/>
                                        </p:tgtEl>
                                        <p:attrNameLst>
                                          <p:attrName>style.visibility</p:attrName>
                                        </p:attrNameLst>
                                      </p:cBhvr>
                                      <p:to>
                                        <p:strVal val="visible"/>
                                      </p:to>
                                    </p:set>
                                    <p:animEffect transition="in" filter="fade">
                                      <p:cBhvr>
                                        <p:cTn id="50" dur="1000"/>
                                        <p:tgtEl>
                                          <p:spTgt spid="6158"/>
                                        </p:tgtEl>
                                      </p:cBhvr>
                                    </p:animEffect>
                                    <p:anim calcmode="lin" valueType="num">
                                      <p:cBhvr>
                                        <p:cTn id="51" dur="1000" fill="hold"/>
                                        <p:tgtEl>
                                          <p:spTgt spid="6158"/>
                                        </p:tgtEl>
                                        <p:attrNameLst>
                                          <p:attrName>ppt_x</p:attrName>
                                        </p:attrNameLst>
                                      </p:cBhvr>
                                      <p:tavLst>
                                        <p:tav tm="0">
                                          <p:val>
                                            <p:strVal val="#ppt_x"/>
                                          </p:val>
                                        </p:tav>
                                        <p:tav tm="100000">
                                          <p:val>
                                            <p:strVal val="#ppt_x"/>
                                          </p:val>
                                        </p:tav>
                                      </p:tavLst>
                                    </p:anim>
                                    <p:anim calcmode="lin" valueType="num">
                                      <p:cBhvr>
                                        <p:cTn id="52" dur="1000" fill="hold"/>
                                        <p:tgtEl>
                                          <p:spTgt spid="615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childTnLst>
                          </p:cTn>
                        </p:par>
                        <p:par>
                          <p:cTn id="58" fill="hold" nodeType="afterGroup">
                            <p:stCondLst>
                              <p:cond delay="6800"/>
                            </p:stCondLst>
                            <p:childTnLst>
                              <p:par>
                                <p:cTn id="59" presetID="31"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 calcmode="lin" valueType="num">
                                      <p:cBhvr>
                                        <p:cTn id="63" dur="1000" fill="hold"/>
                                        <p:tgtEl>
                                          <p:spTgt spid="24"/>
                                        </p:tgtEl>
                                        <p:attrNameLst>
                                          <p:attrName>style.rotation</p:attrName>
                                        </p:attrNameLst>
                                      </p:cBhvr>
                                      <p:tavLst>
                                        <p:tav tm="0">
                                          <p:val>
                                            <p:fltVal val="90"/>
                                          </p:val>
                                        </p:tav>
                                        <p:tav tm="100000">
                                          <p:val>
                                            <p:fltVal val="0"/>
                                          </p:val>
                                        </p:tav>
                                      </p:tavLst>
                                    </p:anim>
                                    <p:animEffect transition="in" filter="fade">
                                      <p:cBhvr>
                                        <p:cTn id="64" dur="1000"/>
                                        <p:tgtEl>
                                          <p:spTgt spid="24"/>
                                        </p:tgtEl>
                                      </p:cBhvr>
                                    </p:animEffect>
                                  </p:childTnLst>
                                </p:cTn>
                              </p:par>
                            </p:childTnLst>
                          </p:cTn>
                        </p:par>
                        <p:par>
                          <p:cTn id="65" fill="hold" nodeType="afterGroup">
                            <p:stCondLst>
                              <p:cond delay="7800"/>
                            </p:stCondLst>
                            <p:childTnLst>
                              <p:par>
                                <p:cTn id="66" presetID="42"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160"/>
                                        </p:tgtEl>
                                        <p:attrNameLst>
                                          <p:attrName>style.visibility</p:attrName>
                                        </p:attrNameLst>
                                      </p:cBhvr>
                                      <p:to>
                                        <p:strVal val="visible"/>
                                      </p:to>
                                    </p:set>
                                    <p:animEffect transition="in" filter="fade">
                                      <p:cBhvr>
                                        <p:cTn id="73" dur="1000"/>
                                        <p:tgtEl>
                                          <p:spTgt spid="6160"/>
                                        </p:tgtEl>
                                      </p:cBhvr>
                                    </p:animEffect>
                                    <p:anim calcmode="lin" valueType="num">
                                      <p:cBhvr>
                                        <p:cTn id="74" dur="1000" fill="hold"/>
                                        <p:tgtEl>
                                          <p:spTgt spid="6160"/>
                                        </p:tgtEl>
                                        <p:attrNameLst>
                                          <p:attrName>ppt_x</p:attrName>
                                        </p:attrNameLst>
                                      </p:cBhvr>
                                      <p:tavLst>
                                        <p:tav tm="0">
                                          <p:val>
                                            <p:strVal val="#ppt_x"/>
                                          </p:val>
                                        </p:tav>
                                        <p:tav tm="100000">
                                          <p:val>
                                            <p:strVal val="#ppt_x"/>
                                          </p:val>
                                        </p:tav>
                                      </p:tavLst>
                                    </p:anim>
                                    <p:anim calcmode="lin" valueType="num">
                                      <p:cBhvr>
                                        <p:cTn id="75" dur="1000" fill="hold"/>
                                        <p:tgtEl>
                                          <p:spTgt spid="6160"/>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1000"/>
                                        <p:tgtEl>
                                          <p:spTgt spid="16"/>
                                        </p:tgtEl>
                                      </p:cBhvr>
                                    </p:animEffect>
                                    <p:anim calcmode="lin" valueType="num">
                                      <p:cBhvr>
                                        <p:cTn id="79" dur="1000" fill="hold"/>
                                        <p:tgtEl>
                                          <p:spTgt spid="16"/>
                                        </p:tgtEl>
                                        <p:attrNameLst>
                                          <p:attrName>ppt_x</p:attrName>
                                        </p:attrNameLst>
                                      </p:cBhvr>
                                      <p:tavLst>
                                        <p:tav tm="0">
                                          <p:val>
                                            <p:strVal val="#ppt_x"/>
                                          </p:val>
                                        </p:tav>
                                        <p:tav tm="100000">
                                          <p:val>
                                            <p:strVal val="#ppt_x"/>
                                          </p:val>
                                        </p:tav>
                                      </p:tavLst>
                                    </p:anim>
                                    <p:anim calcmode="lin" valueType="num">
                                      <p:cBhvr>
                                        <p:cTn id="8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9" grpId="0"/>
      <p:bldP spid="8" grpId="0"/>
      <p:bldP spid="15" grpId="0"/>
      <p:bldP spid="16" grpId="0"/>
      <p:bldP spid="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20653" y="4621398"/>
            <a:ext cx="5109072" cy="1759929"/>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5" name="矩形 4"/>
          <p:cNvSpPr/>
          <p:nvPr/>
        </p:nvSpPr>
        <p:spPr bwMode="auto">
          <a:xfrm>
            <a:off x="3203848" y="339670"/>
            <a:ext cx="5126657" cy="2018249"/>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6" name="Rectangle 5"/>
          <p:cNvSpPr>
            <a:spLocks noChangeArrowheads="1"/>
          </p:cNvSpPr>
          <p:nvPr/>
        </p:nvSpPr>
        <p:spPr bwMode="auto">
          <a:xfrm>
            <a:off x="-146050" y="1711326"/>
            <a:ext cx="2989858" cy="2449512"/>
          </a:xfrm>
          <a:prstGeom prst="rect">
            <a:avLst/>
          </a:prstGeom>
          <a:noFill/>
          <a:ln w="9525">
            <a:noFill/>
            <a:miter lim="800000"/>
            <a:headEnd/>
            <a:tailEnd/>
          </a:ln>
          <a:effectLst/>
        </p:spPr>
        <p:txBody>
          <a:bodyPr anchor="ctr"/>
          <a:lstStyle/>
          <a:p>
            <a:pPr eaLnBrk="0" hangingPunct="0">
              <a:lnSpc>
                <a:spcPct val="200000"/>
              </a:lnSpc>
              <a:spcAft>
                <a:spcPts val="600"/>
              </a:spcAft>
              <a:defRPr/>
            </a:pPr>
            <a:r>
              <a:rPr lang="zh-CN" altLang="en-US" sz="2400" kern="0" dirty="0">
                <a:solidFill>
                  <a:schemeClr val="tx2">
                    <a:lumMod val="50000"/>
                  </a:schemeClr>
                </a:solidFill>
                <a:latin typeface="微软雅黑" pitchFamily="34" charset="-122"/>
                <a:ea typeface="微软雅黑" pitchFamily="34" charset="-122"/>
                <a:cs typeface="+mj-cs"/>
              </a:rPr>
              <a:t>（</a:t>
            </a:r>
            <a:r>
              <a:rPr lang="en-US" altLang="zh-CN" sz="2400" kern="0" dirty="0">
                <a:solidFill>
                  <a:schemeClr val="tx2">
                    <a:lumMod val="50000"/>
                  </a:schemeClr>
                </a:solidFill>
                <a:latin typeface="微软雅黑" pitchFamily="34" charset="-122"/>
                <a:ea typeface="微软雅黑" pitchFamily="34" charset="-122"/>
                <a:cs typeface="+mj-cs"/>
              </a:rPr>
              <a:t>4</a:t>
            </a:r>
            <a:r>
              <a:rPr lang="zh-CN" altLang="en-US" sz="2400" kern="0" dirty="0">
                <a:solidFill>
                  <a:schemeClr val="tx2">
                    <a:lumMod val="50000"/>
                  </a:schemeClr>
                </a:solidFill>
                <a:latin typeface="微软雅黑" pitchFamily="34" charset="-122"/>
                <a:ea typeface="微软雅黑" pitchFamily="34" charset="-122"/>
                <a:cs typeface="+mj-cs"/>
              </a:rPr>
              <a:t>） 混合频率</a:t>
            </a:r>
            <a:r>
              <a:rPr lang="zh-CN" altLang="en-US" sz="2400" kern="0" dirty="0" smtClean="0">
                <a:solidFill>
                  <a:schemeClr val="tx2">
                    <a:lumMod val="50000"/>
                  </a:schemeClr>
                </a:solidFill>
                <a:latin typeface="微软雅黑" pitchFamily="34" charset="-122"/>
                <a:ea typeface="微软雅黑" pitchFamily="34" charset="-122"/>
                <a:cs typeface="+mj-cs"/>
              </a:rPr>
              <a:t>合成    </a:t>
            </a:r>
            <a:endParaRPr lang="en-US" altLang="zh-CN" sz="2400" kern="0" dirty="0" smtClean="0">
              <a:solidFill>
                <a:schemeClr val="tx2">
                  <a:lumMod val="50000"/>
                </a:schemeClr>
              </a:solidFill>
              <a:latin typeface="微软雅黑" pitchFamily="34" charset="-122"/>
              <a:ea typeface="微软雅黑" pitchFamily="34" charset="-122"/>
              <a:cs typeface="+mj-cs"/>
            </a:endParaRPr>
          </a:p>
          <a:p>
            <a:pPr eaLnBrk="0" hangingPunct="0">
              <a:lnSpc>
                <a:spcPct val="200000"/>
              </a:lnSpc>
              <a:spcAft>
                <a:spcPts val="600"/>
              </a:spcAft>
              <a:defRPr/>
            </a:pPr>
            <a:r>
              <a:rPr lang="en-US" altLang="zh-CN" sz="2400" kern="0" dirty="0">
                <a:solidFill>
                  <a:schemeClr val="tx2">
                    <a:lumMod val="50000"/>
                  </a:schemeClr>
                </a:solidFill>
                <a:latin typeface="微软雅黑" pitchFamily="34" charset="-122"/>
                <a:ea typeface="微软雅黑" pitchFamily="34" charset="-122"/>
                <a:cs typeface="+mj-cs"/>
              </a:rPr>
              <a:t> </a:t>
            </a:r>
            <a:r>
              <a:rPr lang="en-US" altLang="zh-CN" sz="2400" kern="0" dirty="0" smtClean="0">
                <a:solidFill>
                  <a:schemeClr val="tx2">
                    <a:lumMod val="50000"/>
                  </a:schemeClr>
                </a:solidFill>
                <a:latin typeface="微软雅黑" pitchFamily="34" charset="-122"/>
                <a:ea typeface="微软雅黑" pitchFamily="34" charset="-122"/>
                <a:cs typeface="+mj-cs"/>
              </a:rPr>
              <a:t>             </a:t>
            </a:r>
            <a:r>
              <a:rPr lang="zh-CN" altLang="en-US" sz="2400" kern="0" dirty="0" smtClean="0">
                <a:solidFill>
                  <a:schemeClr val="tx2">
                    <a:lumMod val="50000"/>
                  </a:schemeClr>
                </a:solidFill>
                <a:latin typeface="微软雅黑" pitchFamily="34" charset="-122"/>
                <a:ea typeface="微软雅黑" pitchFamily="34" charset="-122"/>
                <a:cs typeface="+mj-cs"/>
              </a:rPr>
              <a:t>技术</a:t>
            </a:r>
            <a:endParaRPr lang="en-US" altLang="zh-CN" sz="2400" kern="0" dirty="0">
              <a:solidFill>
                <a:schemeClr val="tx2">
                  <a:lumMod val="50000"/>
                </a:schemeClr>
              </a:solidFill>
              <a:latin typeface="微软雅黑" pitchFamily="34" charset="-122"/>
              <a:ea typeface="微软雅黑" pitchFamily="34" charset="-122"/>
              <a:cs typeface="+mj-cs"/>
            </a:endParaRPr>
          </a:p>
          <a:p>
            <a:pPr eaLnBrk="0" hangingPunct="0">
              <a:lnSpc>
                <a:spcPct val="200000"/>
              </a:lnSpc>
              <a:spcAft>
                <a:spcPts val="600"/>
              </a:spcAft>
              <a:defRPr/>
            </a:pPr>
            <a:r>
              <a:rPr lang="en-US" altLang="zh-CN" sz="2400" kern="0" dirty="0">
                <a:solidFill>
                  <a:schemeClr val="tx2">
                    <a:lumMod val="50000"/>
                  </a:schemeClr>
                </a:solidFill>
                <a:ea typeface="微软雅黑" pitchFamily="34" charset="-122"/>
                <a:cs typeface="Times New Roman" pitchFamily="18" charset="0"/>
              </a:rPr>
              <a:t>             DDS+PLL</a:t>
            </a:r>
          </a:p>
        </p:txBody>
      </p:sp>
      <p:sp>
        <p:nvSpPr>
          <p:cNvPr id="7" name="矩形 6"/>
          <p:cNvSpPr/>
          <p:nvPr/>
        </p:nvSpPr>
        <p:spPr>
          <a:xfrm>
            <a:off x="4599721" y="1886089"/>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8" name="对象 11"/>
          <p:cNvGraphicFramePr>
            <a:graphicFrameLocks noChangeAspect="1"/>
          </p:cNvGraphicFramePr>
          <p:nvPr>
            <p:extLst>
              <p:ext uri="{D42A27DB-BD31-4B8C-83A1-F6EECF244321}">
                <p14:modId xmlns:p14="http://schemas.microsoft.com/office/powerpoint/2010/main" val="1035885439"/>
              </p:ext>
            </p:extLst>
          </p:nvPr>
        </p:nvGraphicFramePr>
        <p:xfrm>
          <a:off x="3381026" y="763588"/>
          <a:ext cx="4949479" cy="939292"/>
        </p:xfrm>
        <a:graphic>
          <a:graphicData uri="http://schemas.openxmlformats.org/presentationml/2006/ole">
            <mc:AlternateContent xmlns:mc="http://schemas.openxmlformats.org/markup-compatibility/2006">
              <mc:Choice xmlns:v="urn:schemas-microsoft-com:vml" Requires="v">
                <p:oleObj spid="_x0000_s98702" name="Visio" r:id="rId3" imgW="5681436" imgH="1072980" progId="Visio.Drawing.11">
                  <p:embed/>
                </p:oleObj>
              </mc:Choice>
              <mc:Fallback>
                <p:oleObj name="Visio" r:id="rId3" imgW="5681436" imgH="10729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026" y="763588"/>
                        <a:ext cx="4949479" cy="939292"/>
                      </a:xfrm>
                      <a:prstGeom prst="rect">
                        <a:avLst/>
                      </a:prstGeom>
                      <a:noFill/>
                      <a:extLst/>
                    </p:spPr>
                  </p:pic>
                </p:oleObj>
              </mc:Fallback>
            </mc:AlternateContent>
          </a:graphicData>
        </a:graphic>
      </p:graphicFrame>
      <p:sp>
        <p:nvSpPr>
          <p:cNvPr id="9" name="矩形 8"/>
          <p:cNvSpPr/>
          <p:nvPr/>
        </p:nvSpPr>
        <p:spPr bwMode="auto">
          <a:xfrm>
            <a:off x="3203068" y="2573908"/>
            <a:ext cx="5126657" cy="184251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a:xfrm>
            <a:off x="4622007" y="3998927"/>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11" name="对象 13"/>
          <p:cNvGraphicFramePr>
            <a:graphicFrameLocks noChangeAspect="1"/>
          </p:cNvGraphicFramePr>
          <p:nvPr>
            <p:extLst>
              <p:ext uri="{D42A27DB-BD31-4B8C-83A1-F6EECF244321}">
                <p14:modId xmlns:p14="http://schemas.microsoft.com/office/powerpoint/2010/main" val="3545063139"/>
              </p:ext>
            </p:extLst>
          </p:nvPr>
        </p:nvGraphicFramePr>
        <p:xfrm>
          <a:off x="4305362" y="2665894"/>
          <a:ext cx="3428501" cy="1354859"/>
        </p:xfrm>
        <a:graphic>
          <a:graphicData uri="http://schemas.openxmlformats.org/presentationml/2006/ole">
            <mc:AlternateContent xmlns:mc="http://schemas.openxmlformats.org/markup-compatibility/2006">
              <mc:Choice xmlns:v="urn:schemas-microsoft-com:vml" Requires="v">
                <p:oleObj spid="_x0000_s98703" name="Visio" r:id="rId5" imgW="3663729" imgH="1451533" progId="Visio.Drawing.11">
                  <p:embed/>
                </p:oleObj>
              </mc:Choice>
              <mc:Fallback>
                <p:oleObj name="Visio" r:id="rId5" imgW="3663729" imgH="1451533" progId="Visio.Drawing.11">
                  <p:embed/>
                  <p:pic>
                    <p:nvPicPr>
                      <p:cNvPr id="0" name=""/>
                      <p:cNvPicPr>
                        <a:picLocks noChangeAspect="1" noChangeArrowheads="1"/>
                      </p:cNvPicPr>
                      <p:nvPr/>
                    </p:nvPicPr>
                    <p:blipFill>
                      <a:blip r:embed="rId6"/>
                      <a:srcRect/>
                      <a:stretch>
                        <a:fillRect/>
                      </a:stretch>
                    </p:blipFill>
                    <p:spPr bwMode="auto">
                      <a:xfrm>
                        <a:off x="4305362" y="2665894"/>
                        <a:ext cx="3428501" cy="1354859"/>
                      </a:xfrm>
                      <a:prstGeom prst="rect">
                        <a:avLst/>
                      </a:prstGeom>
                      <a:noFill/>
                      <a:extLst/>
                    </p:spPr>
                  </p:pic>
                </p:oleObj>
              </mc:Fallback>
            </mc:AlternateContent>
          </a:graphicData>
        </a:graphic>
      </p:graphicFrame>
      <p:graphicFrame>
        <p:nvGraphicFramePr>
          <p:cNvPr id="12" name="对象 25"/>
          <p:cNvGraphicFramePr>
            <a:graphicFrameLocks noChangeAspect="1"/>
          </p:cNvGraphicFramePr>
          <p:nvPr>
            <p:extLst>
              <p:ext uri="{D42A27DB-BD31-4B8C-83A1-F6EECF244321}">
                <p14:modId xmlns:p14="http://schemas.microsoft.com/office/powerpoint/2010/main" val="2457182618"/>
              </p:ext>
            </p:extLst>
          </p:nvPr>
        </p:nvGraphicFramePr>
        <p:xfrm>
          <a:off x="4105245" y="4670222"/>
          <a:ext cx="3435288" cy="1330583"/>
        </p:xfrm>
        <a:graphic>
          <a:graphicData uri="http://schemas.openxmlformats.org/presentationml/2006/ole">
            <mc:AlternateContent xmlns:mc="http://schemas.openxmlformats.org/markup-compatibility/2006">
              <mc:Choice xmlns:v="urn:schemas-microsoft-com:vml" Requires="v">
                <p:oleObj spid="_x0000_s98704" name="Visio" r:id="rId7" imgW="3714328" imgH="1434510" progId="Visio.Drawing.11">
                  <p:embed/>
                </p:oleObj>
              </mc:Choice>
              <mc:Fallback>
                <p:oleObj name="Visio" r:id="rId7" imgW="3714328" imgH="143451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5245" y="4670222"/>
                        <a:ext cx="3435288" cy="1330583"/>
                      </a:xfrm>
                      <a:prstGeom prst="rect">
                        <a:avLst/>
                      </a:prstGeom>
                      <a:noFill/>
                      <a:extLst/>
                    </p:spPr>
                  </p:pic>
                </p:oleObj>
              </mc:Fallback>
            </mc:AlternateContent>
          </a:graphicData>
        </a:graphic>
      </p:graphicFrame>
      <p:sp>
        <p:nvSpPr>
          <p:cNvPr id="13" name="矩形 12"/>
          <p:cNvSpPr/>
          <p:nvPr/>
        </p:nvSpPr>
        <p:spPr>
          <a:xfrm>
            <a:off x="4632768" y="6000805"/>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
        <p:nvSpPr>
          <p:cNvPr id="14" name="右箭头 13"/>
          <p:cNvSpPr>
            <a:spLocks noChangeArrowheads="1"/>
          </p:cNvSpPr>
          <p:nvPr/>
        </p:nvSpPr>
        <p:spPr bwMode="auto">
          <a:xfrm>
            <a:off x="2555701" y="2996952"/>
            <a:ext cx="576213" cy="431800"/>
          </a:xfrm>
          <a:prstGeom prst="rightArrow">
            <a:avLst>
              <a:gd name="adj1" fmla="val 50000"/>
              <a:gd name="adj2" fmla="val 50031"/>
            </a:avLst>
          </a:prstGeom>
          <a:noFill/>
          <a:ln w="9525" algn="ctr">
            <a:solidFill>
              <a:schemeClr val="tx1"/>
            </a:solidFill>
            <a:round/>
            <a:headEnd/>
            <a:tailEnd/>
          </a:ln>
        </p:spPr>
        <p:txBody>
          <a:bodyPr/>
          <a:lstStyle/>
          <a:p>
            <a:pPr eaLnBrk="0" hangingPunct="0"/>
            <a:endParaRPr lang="zh-CN" altLang="en-US"/>
          </a:p>
        </p:txBody>
      </p:sp>
    </p:spTree>
    <p:extLst>
      <p:ext uri="{BB962C8B-B14F-4D97-AF65-F5344CB8AC3E}">
        <p14:creationId xmlns:p14="http://schemas.microsoft.com/office/powerpoint/2010/main" val="1944141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350"/>
                            </p:stCondLst>
                            <p:childTnLst>
                              <p:par>
                                <p:cTn id="13" presetID="3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par>
                          <p:cTn id="19" fill="hold">
                            <p:stCondLst>
                              <p:cond delay="235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335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par>
                          <p:cTn id="51" fill="hold">
                            <p:stCondLst>
                              <p:cond delay="4350"/>
                            </p:stCondLst>
                            <p:childTnLst>
                              <p:par>
                                <p:cTn id="52" presetID="42" presetClass="entr" presetSubtype="0"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1000"/>
                                        <p:tgtEl>
                                          <p:spTgt spid="4"/>
                                        </p:tgtEl>
                                      </p:cBhvr>
                                    </p:animEffect>
                                    <p:anim calcmode="lin" valueType="num">
                                      <p:cBhvr>
                                        <p:cTn id="55" dur="1000" fill="hold"/>
                                        <p:tgtEl>
                                          <p:spTgt spid="4"/>
                                        </p:tgtEl>
                                        <p:attrNameLst>
                                          <p:attrName>ppt_x</p:attrName>
                                        </p:attrNameLst>
                                      </p:cBhvr>
                                      <p:tavLst>
                                        <p:tav tm="0">
                                          <p:val>
                                            <p:strVal val="#ppt_x"/>
                                          </p:val>
                                        </p:tav>
                                        <p:tav tm="100000">
                                          <p:val>
                                            <p:strVal val="#ppt_x"/>
                                          </p:val>
                                        </p:tav>
                                      </p:tavLst>
                                    </p:anim>
                                    <p:anim calcmode="lin" valueType="num">
                                      <p:cBhvr>
                                        <p:cTn id="56" dur="1000" fill="hold"/>
                                        <p:tgtEl>
                                          <p:spTgt spid="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9" grpId="0" animBg="1"/>
      <p:bldP spid="10" grpId="0"/>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00113" y="-171450"/>
            <a:ext cx="7793037" cy="1143000"/>
          </a:xfrm>
        </p:spPr>
        <p:txBody>
          <a:bodyPr/>
          <a:lstStyle/>
          <a:p>
            <a:pPr algn="ctr" eaLnBrk="1" hangingPunct="1"/>
            <a:r>
              <a:rPr lang="zh-CN" altLang="en-US" sz="4000" dirty="0" smtClean="0">
                <a:latin typeface="Times New Roman" panose="02020603050405020304" pitchFamily="18" charset="0"/>
                <a:ea typeface="微软雅黑" panose="020B0503020204020204" pitchFamily="34" charset="-122"/>
                <a:cs typeface="Times New Roman" panose="02020603050405020304" pitchFamily="18" charset="0"/>
              </a:rPr>
              <a:t>相位噪声</a:t>
            </a:r>
            <a:endParaRPr lang="zh-CN" altLang="en-US" sz="4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20" name="Rectangle 3"/>
          <p:cNvSpPr>
            <a:spLocks noGrp="1" noChangeArrowheads="1"/>
          </p:cNvSpPr>
          <p:nvPr>
            <p:ph type="body" sz="half" idx="1"/>
          </p:nvPr>
        </p:nvSpPr>
        <p:spPr>
          <a:xfrm>
            <a:off x="251520" y="1151732"/>
            <a:ext cx="8280920" cy="4114800"/>
          </a:xfrm>
        </p:spPr>
        <p:txBody>
          <a:bodyPr/>
          <a:lstStyle/>
          <a:p>
            <a:pPr algn="just">
              <a:lnSpc>
                <a:spcPts val="3200"/>
              </a:lnSpc>
              <a:buFont typeface="Wingdings" pitchFamily="2" charset="2"/>
              <a:buNone/>
            </a:pPr>
            <a:r>
              <a:rPr lang="zh-CN" altLang="en-US" sz="1800" b="1" dirty="0" smtClean="0">
                <a:solidFill>
                  <a:srgbClr val="07131F"/>
                </a:solidFill>
              </a:rPr>
              <a:t>            </a:t>
            </a:r>
            <a:r>
              <a:rPr lang="zh-CN" altLang="en-US" sz="2000" b="1" dirty="0" smtClean="0">
                <a:solidFill>
                  <a:srgbClr val="07131F"/>
                </a:solidFill>
                <a:latin typeface="Times New Roman" panose="02020603050405020304" pitchFamily="18" charset="0"/>
                <a:cs typeface="Times New Roman" panose="02020603050405020304" pitchFamily="18" charset="0"/>
              </a:rPr>
              <a:t>频率合成器的相位噪声通信系统的性能，增加了接收机的噪声电平</a:t>
            </a:r>
            <a:r>
              <a:rPr lang="zh-CN" altLang="en-US" sz="2000" b="1" dirty="0">
                <a:solidFill>
                  <a:srgbClr val="07131F"/>
                </a:solidFill>
                <a:latin typeface="Times New Roman" panose="02020603050405020304" pitchFamily="18" charset="0"/>
                <a:cs typeface="Times New Roman" panose="02020603050405020304" pitchFamily="18" charset="0"/>
              </a:rPr>
              <a:t>，</a:t>
            </a:r>
            <a:r>
              <a:rPr lang="zh-CN" altLang="en-US" sz="2000" b="1" dirty="0" smtClean="0">
                <a:solidFill>
                  <a:srgbClr val="07131F"/>
                </a:solidFill>
                <a:latin typeface="Times New Roman" panose="02020603050405020304" pitchFamily="18" charset="0"/>
                <a:cs typeface="Times New Roman" panose="02020603050405020304" pitchFamily="18" charset="0"/>
              </a:rPr>
              <a:t>将邻道信号引入接收机，限制接收机的选择性。</a:t>
            </a:r>
          </a:p>
          <a:p>
            <a:pPr algn="just">
              <a:lnSpc>
                <a:spcPts val="3200"/>
              </a:lnSpc>
              <a:buFont typeface="Wingdings" pitchFamily="2" charset="2"/>
              <a:buNone/>
            </a:pPr>
            <a:r>
              <a:rPr lang="zh-CN" altLang="en-US" sz="2000" b="1" dirty="0" smtClean="0">
                <a:solidFill>
                  <a:srgbClr val="07131F"/>
                </a:solidFill>
                <a:latin typeface="Times New Roman" panose="02020603050405020304" pitchFamily="18" charset="0"/>
                <a:cs typeface="Times New Roman" panose="02020603050405020304" pitchFamily="18" charset="0"/>
              </a:rPr>
              <a:t>              相位噪声是由于振荡器信号频率（或相位）的短期随机起伏。相位噪声定义为：来自信号频率特定的偏离</a:t>
            </a:r>
            <a:r>
              <a:rPr lang="en-US" altLang="zh-CN" sz="2000" b="1" dirty="0" err="1" smtClean="0">
                <a:solidFill>
                  <a:srgbClr val="07131F"/>
                </a:solidFill>
                <a:latin typeface="Times New Roman" panose="02020603050405020304" pitchFamily="18" charset="0"/>
                <a:cs typeface="Times New Roman" panose="02020603050405020304" pitchFamily="18" charset="0"/>
              </a:rPr>
              <a:t>f</a:t>
            </a:r>
            <a:r>
              <a:rPr lang="en-US" altLang="zh-CN" sz="2000" b="1" baseline="-25000" dirty="0" err="1" smtClean="0">
                <a:solidFill>
                  <a:srgbClr val="07131F"/>
                </a:solidFill>
                <a:latin typeface="Times New Roman" panose="02020603050405020304" pitchFamily="18" charset="0"/>
                <a:cs typeface="Times New Roman" panose="02020603050405020304" pitchFamily="18" charset="0"/>
              </a:rPr>
              <a:t>m</a:t>
            </a:r>
            <a:r>
              <a:rPr lang="zh-CN" altLang="en-US" sz="2000" b="1" dirty="0" smtClean="0">
                <a:solidFill>
                  <a:srgbClr val="07131F"/>
                </a:solidFill>
                <a:latin typeface="Times New Roman" panose="02020603050405020304" pitchFamily="18" charset="0"/>
                <a:cs typeface="Times New Roman" panose="02020603050405020304" pitchFamily="18" charset="0"/>
              </a:rPr>
              <a:t>处，一个相位调制边带的单位带宽（</a:t>
            </a:r>
            <a:r>
              <a:rPr lang="en-US" altLang="zh-CN" sz="2000" b="1" dirty="0" smtClean="0">
                <a:solidFill>
                  <a:srgbClr val="07131F"/>
                </a:solidFill>
                <a:latin typeface="Times New Roman" panose="02020603050405020304" pitchFamily="18" charset="0"/>
                <a:cs typeface="Times New Roman" panose="02020603050405020304" pitchFamily="18" charset="0"/>
              </a:rPr>
              <a:t>1H</a:t>
            </a:r>
            <a:r>
              <a:rPr lang="en-US" altLang="zh-CN" sz="2000" b="1" baseline="-25000" dirty="0" smtClean="0">
                <a:solidFill>
                  <a:srgbClr val="07131F"/>
                </a:solidFill>
                <a:latin typeface="Times New Roman" panose="02020603050405020304" pitchFamily="18" charset="0"/>
                <a:cs typeface="Times New Roman" panose="02020603050405020304" pitchFamily="18" charset="0"/>
              </a:rPr>
              <a:t>z</a:t>
            </a:r>
            <a:r>
              <a:rPr lang="zh-CN" altLang="en-US" sz="2000" b="1" dirty="0" smtClean="0">
                <a:solidFill>
                  <a:srgbClr val="07131F"/>
                </a:solidFill>
                <a:latin typeface="Times New Roman" panose="02020603050405020304" pitchFamily="18" charset="0"/>
                <a:cs typeface="Times New Roman" panose="02020603050405020304" pitchFamily="18" charset="0"/>
              </a:rPr>
              <a:t>）功率与总信号功率之比，表示为</a:t>
            </a:r>
            <a:r>
              <a:rPr lang="en-US" altLang="zh-CN" sz="2000" b="1" dirty="0" smtClean="0">
                <a:solidFill>
                  <a:srgbClr val="07131F"/>
                </a:solidFill>
                <a:latin typeface="Times New Roman" panose="02020603050405020304" pitchFamily="18" charset="0"/>
                <a:cs typeface="Times New Roman" panose="02020603050405020304" pitchFamily="18" charset="0"/>
              </a:rPr>
              <a:t>L(</a:t>
            </a:r>
            <a:r>
              <a:rPr lang="en-US" altLang="zh-CN" sz="2000" b="1" dirty="0" err="1" smtClean="0">
                <a:solidFill>
                  <a:srgbClr val="07131F"/>
                </a:solidFill>
                <a:latin typeface="Times New Roman" panose="02020603050405020304" pitchFamily="18" charset="0"/>
                <a:cs typeface="Times New Roman" panose="02020603050405020304" pitchFamily="18" charset="0"/>
              </a:rPr>
              <a:t>f</a:t>
            </a:r>
            <a:r>
              <a:rPr lang="en-US" altLang="zh-CN" sz="2000" b="1" baseline="-25000" dirty="0" err="1" smtClean="0">
                <a:solidFill>
                  <a:srgbClr val="07131F"/>
                </a:solidFill>
                <a:latin typeface="Times New Roman" panose="02020603050405020304" pitchFamily="18" charset="0"/>
                <a:cs typeface="Times New Roman" panose="02020603050405020304" pitchFamily="18" charset="0"/>
              </a:rPr>
              <a:t>m</a:t>
            </a:r>
            <a:r>
              <a:rPr lang="en-US" altLang="zh-CN" sz="2000" b="1" dirty="0" smtClean="0">
                <a:solidFill>
                  <a:srgbClr val="07131F"/>
                </a:solidFill>
                <a:latin typeface="Times New Roman" panose="02020603050405020304" pitchFamily="18" charset="0"/>
                <a:cs typeface="Times New Roman" panose="02020603050405020304" pitchFamily="18" charset="0"/>
              </a:rPr>
              <a:t>)</a:t>
            </a:r>
            <a:r>
              <a:rPr lang="zh-CN" altLang="en-US" sz="2000" b="1" dirty="0" smtClean="0">
                <a:solidFill>
                  <a:srgbClr val="07131F"/>
                </a:solidFill>
                <a:latin typeface="Times New Roman" panose="02020603050405020304" pitchFamily="18" charset="0"/>
                <a:cs typeface="Times New Roman" panose="02020603050405020304" pitchFamily="18" charset="0"/>
              </a:rPr>
              <a:t>，它通常用每</a:t>
            </a:r>
            <a:r>
              <a:rPr lang="en-US" altLang="zh-CN" sz="2000" b="1" dirty="0" smtClean="0">
                <a:solidFill>
                  <a:srgbClr val="07131F"/>
                </a:solidFill>
                <a:latin typeface="Times New Roman" panose="02020603050405020304" pitchFamily="18" charset="0"/>
                <a:cs typeface="Times New Roman" panose="02020603050405020304" pitchFamily="18" charset="0"/>
              </a:rPr>
              <a:t>Hz</a:t>
            </a:r>
            <a:r>
              <a:rPr lang="zh-CN" altLang="en-US" sz="2000" b="1" dirty="0" smtClean="0">
                <a:solidFill>
                  <a:srgbClr val="07131F"/>
                </a:solidFill>
                <a:latin typeface="Times New Roman" panose="02020603050405020304" pitchFamily="18" charset="0"/>
                <a:cs typeface="Times New Roman" panose="02020603050405020304" pitchFamily="18" charset="0"/>
              </a:rPr>
              <a:t>带宽内的噪声功率相对于载波功率的分贝数表示</a:t>
            </a:r>
            <a:r>
              <a:rPr lang="en-US" altLang="zh-CN" sz="2000" b="1" dirty="0" smtClean="0">
                <a:solidFill>
                  <a:srgbClr val="07131F"/>
                </a:solidFill>
                <a:latin typeface="Times New Roman" panose="02020603050405020304" pitchFamily="18" charset="0"/>
                <a:cs typeface="Times New Roman" panose="02020603050405020304" pitchFamily="18" charset="0"/>
              </a:rPr>
              <a:t>,</a:t>
            </a:r>
            <a:r>
              <a:rPr lang="zh-CN" altLang="en-US" sz="2000" b="1" dirty="0" smtClean="0">
                <a:solidFill>
                  <a:srgbClr val="07131F"/>
                </a:solidFill>
                <a:latin typeface="Times New Roman" panose="02020603050405020304" pitchFamily="18" charset="0"/>
                <a:cs typeface="Times New Roman" panose="02020603050405020304" pitchFamily="18" charset="0"/>
              </a:rPr>
              <a:t>（</a:t>
            </a:r>
            <a:r>
              <a:rPr lang="en-US" altLang="zh-CN" sz="2000" b="1" dirty="0" err="1" smtClean="0">
                <a:solidFill>
                  <a:srgbClr val="0000CC"/>
                </a:solidFill>
                <a:latin typeface="Times New Roman" panose="02020603050405020304" pitchFamily="18" charset="0"/>
                <a:cs typeface="Times New Roman" panose="02020603050405020304" pitchFamily="18" charset="0"/>
              </a:rPr>
              <a:t>dBc</a:t>
            </a:r>
            <a:r>
              <a:rPr lang="en-US" altLang="zh-CN" sz="2000" b="1" dirty="0" smtClean="0">
                <a:solidFill>
                  <a:srgbClr val="0000CC"/>
                </a:solidFill>
                <a:latin typeface="Times New Roman" panose="02020603050405020304" pitchFamily="18" charset="0"/>
                <a:cs typeface="Times New Roman" panose="02020603050405020304" pitchFamily="18" charset="0"/>
              </a:rPr>
              <a:t>/Hz</a:t>
            </a:r>
            <a:r>
              <a:rPr lang="zh-CN" altLang="en-US" sz="2000" b="1" dirty="0" smtClean="0">
                <a:solidFill>
                  <a:srgbClr val="07131F"/>
                </a:solidFill>
                <a:latin typeface="Times New Roman" panose="02020603050405020304" pitchFamily="18" charset="0"/>
                <a:cs typeface="Times New Roman" panose="02020603050405020304" pitchFamily="18" charset="0"/>
              </a:rPr>
              <a:t>）。</a:t>
            </a:r>
          </a:p>
          <a:p>
            <a:pPr>
              <a:buFont typeface="Wingdings" pitchFamily="2" charset="2"/>
              <a:buNone/>
            </a:pPr>
            <a:endParaRPr lang="en-US" altLang="zh-CN" sz="1800" b="1" dirty="0" smtClean="0">
              <a:solidFill>
                <a:schemeClr val="folHlink"/>
              </a:solidFill>
              <a:latin typeface="Times New Roman" pitchFamily="18" charset="0"/>
            </a:endParaRPr>
          </a:p>
          <a:p>
            <a:pPr>
              <a:buFont typeface="Wingdings" pitchFamily="2" charset="2"/>
              <a:buNone/>
            </a:pPr>
            <a:endParaRPr lang="zh-CN" altLang="en-US" sz="1800" dirty="0" smtClean="0">
              <a:solidFill>
                <a:schemeClr val="folHlink"/>
              </a:solidFill>
              <a:latin typeface="Times New Roman" pitchFamily="18" charset="0"/>
            </a:endParaRPr>
          </a:p>
        </p:txBody>
      </p:sp>
      <p:pic>
        <p:nvPicPr>
          <p:cNvPr id="453647" name="Picture 15"/>
          <p:cNvPicPr>
            <a:picLocks noChangeAspect="1" noChangeArrowheads="1"/>
          </p:cNvPicPr>
          <p:nvPr/>
        </p:nvPicPr>
        <p:blipFill>
          <a:blip r:embed="rId3" cstate="print"/>
          <a:srcRect r="2835"/>
          <a:stretch>
            <a:fillRect/>
          </a:stretch>
        </p:blipFill>
        <p:spPr bwMode="auto">
          <a:xfrm>
            <a:off x="4049152" y="4710748"/>
            <a:ext cx="5092180" cy="722683"/>
          </a:xfrm>
          <a:prstGeom prst="rect">
            <a:avLst/>
          </a:prstGeom>
          <a:noFill/>
          <a:ln w="9525">
            <a:noFill/>
            <a:miter lim="800000"/>
            <a:headEnd/>
            <a:tailEnd/>
          </a:ln>
        </p:spPr>
      </p:pic>
      <p:pic>
        <p:nvPicPr>
          <p:cNvPr id="9222" name="Picture 16" descr="b"/>
          <p:cNvPicPr>
            <a:picLocks noChangeAspect="1" noChangeArrowheads="1"/>
          </p:cNvPicPr>
          <p:nvPr/>
        </p:nvPicPr>
        <p:blipFill>
          <a:blip r:embed="rId4" cstate="print"/>
          <a:srcRect/>
          <a:stretch>
            <a:fillRect/>
          </a:stretch>
        </p:blipFill>
        <p:spPr bwMode="auto">
          <a:xfrm>
            <a:off x="107950" y="3933056"/>
            <a:ext cx="4144202" cy="2389957"/>
          </a:xfrm>
          <a:prstGeom prst="rect">
            <a:avLst/>
          </a:prstGeom>
          <a:noFill/>
          <a:ln w="9525">
            <a:noFill/>
            <a:miter lim="800000"/>
            <a:headEnd/>
            <a:tailEnd/>
          </a:ln>
        </p:spPr>
      </p:pic>
    </p:spTree>
    <p:extLst>
      <p:ext uri="{BB962C8B-B14F-4D97-AF65-F5344CB8AC3E}">
        <p14:creationId xmlns:p14="http://schemas.microsoft.com/office/powerpoint/2010/main" val="15131380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3647"/>
                                        </p:tgtEl>
                                        <p:attrNameLst>
                                          <p:attrName>style.visibility</p:attrName>
                                        </p:attrNameLst>
                                      </p:cBhvr>
                                      <p:to>
                                        <p:strVal val="visible"/>
                                      </p:to>
                                    </p:set>
                                    <p:anim calcmode="lin" valueType="num">
                                      <p:cBhvr additive="base">
                                        <p:cTn id="7" dur="1000" fill="hold"/>
                                        <p:tgtEl>
                                          <p:spTgt spid="453647"/>
                                        </p:tgtEl>
                                        <p:attrNameLst>
                                          <p:attrName>ppt_x</p:attrName>
                                        </p:attrNameLst>
                                      </p:cBhvr>
                                      <p:tavLst>
                                        <p:tav tm="0">
                                          <p:val>
                                            <p:strVal val="#ppt_x"/>
                                          </p:val>
                                        </p:tav>
                                        <p:tav tm="100000">
                                          <p:val>
                                            <p:strVal val="#ppt_x"/>
                                          </p:val>
                                        </p:tav>
                                      </p:tavLst>
                                    </p:anim>
                                    <p:anim calcmode="lin" valueType="num">
                                      <p:cBhvr additive="base">
                                        <p:cTn id="8" dur="1000" fill="hold"/>
                                        <p:tgtEl>
                                          <p:spTgt spid="4536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4000-6.BMP"/>
          <p:cNvPicPr>
            <a:picLocks noGrp="1" noChangeAspect="1"/>
          </p:cNvPicPr>
          <p:nvPr>
            <p:ph idx="1"/>
          </p:nvPr>
        </p:nvPicPr>
        <p:blipFill>
          <a:blip r:embed="rId2" cstate="print"/>
          <a:srcRect r="760" b="15277"/>
          <a:stretch>
            <a:fillRect/>
          </a:stretch>
        </p:blipFill>
        <p:spPr>
          <a:xfrm>
            <a:off x="1763688" y="1196752"/>
            <a:ext cx="5976664" cy="4752528"/>
          </a:xfrm>
        </p:spPr>
      </p:pic>
      <p:sp>
        <p:nvSpPr>
          <p:cNvPr id="3" name="灯片编号占位符 2"/>
          <p:cNvSpPr>
            <a:spLocks noGrp="1"/>
          </p:cNvSpPr>
          <p:nvPr>
            <p:ph type="sldNum" sz="quarter" idx="12"/>
          </p:nvPr>
        </p:nvSpPr>
        <p:spPr/>
        <p:txBody>
          <a:bodyPr/>
          <a:lstStyle/>
          <a:p>
            <a:fld id="{BFEB24BD-BE86-410A-BF7A-1F4EAF97620B}" type="slidenum">
              <a:rPr lang="en-US" altLang="zh-CN" smtClean="0"/>
              <a:pPr/>
              <a:t>25</a:t>
            </a:fld>
            <a:endParaRPr lang="en-US" altLang="zh-CN"/>
          </a:p>
        </p:txBody>
      </p:sp>
    </p:spTree>
    <p:extLst>
      <p:ext uri="{BB962C8B-B14F-4D97-AF65-F5344CB8AC3E}">
        <p14:creationId xmlns:p14="http://schemas.microsoft.com/office/powerpoint/2010/main" val="362525679"/>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l="21744" t="29520" r="23544" b="12381"/>
          <a:stretch>
            <a:fillRect/>
          </a:stretch>
        </p:blipFill>
        <p:spPr bwMode="auto">
          <a:xfrm>
            <a:off x="468313" y="1268413"/>
            <a:ext cx="8410575" cy="5022850"/>
          </a:xfrm>
          <a:prstGeom prst="rect">
            <a:avLst/>
          </a:prstGeom>
          <a:noFill/>
          <a:ln w="9525" algn="ctr">
            <a:noFill/>
            <a:miter lim="800000"/>
            <a:headEnd/>
            <a:tailEnd type="none" w="med" len="lg"/>
          </a:ln>
        </p:spPr>
      </p:pic>
    </p:spTree>
    <p:extLst>
      <p:ext uri="{BB962C8B-B14F-4D97-AF65-F5344CB8AC3E}">
        <p14:creationId xmlns:p14="http://schemas.microsoft.com/office/powerpoint/2010/main" val="1415583025"/>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497"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a:ex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dirty="0">
                  <a:solidFill>
                    <a:srgbClr val="0000CC"/>
                  </a:solidFill>
                </a:rPr>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dirty="0">
                  <a:solidFill>
                    <a:srgbClr val="0000CC"/>
                  </a:solidFill>
                </a:rPr>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dirty="0">
                  <a:solidFill>
                    <a:srgbClr val="0000CC"/>
                  </a:solidFill>
                </a:rPr>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dirty="0" smtClean="0">
                <a:latin typeface="Times New Roman" pitchFamily="18" charset="0"/>
                <a:ea typeface="微软雅黑" pitchFamily="34" charset="-122"/>
                <a:cs typeface="Times New Roman" pitchFamily="18" charset="0"/>
              </a:rPr>
              <a:t>GSM</a:t>
            </a:r>
            <a:r>
              <a:rPr lang="zh-CN" altLang="en-US" sz="4000" dirty="0" smtClean="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smtClean="0">
                <a:latin typeface="Times New Roman" pitchFamily="18" charset="0"/>
              </a:rPr>
              <a:t>       </a:t>
            </a:r>
            <a:r>
              <a:rPr lang="en-US" altLang="zh-CN" sz="2400" b="1" smtClean="0">
                <a:latin typeface="Times New Roman" pitchFamily="18" charset="0"/>
              </a:rPr>
              <a:t>GSM</a:t>
            </a:r>
            <a:r>
              <a:rPr lang="zh-CN" altLang="en-US" sz="2400" b="1" smtClean="0">
                <a:latin typeface="Times New Roman" pitchFamily="18" charset="0"/>
              </a:rPr>
              <a:t>（全球移动通信系统）蜂窝标准要求最小干扰信号抑制</a:t>
            </a:r>
          </a:p>
          <a:p>
            <a:pPr>
              <a:buFont typeface="Wingdings" pitchFamily="2" charset="2"/>
              <a:buNone/>
            </a:pPr>
            <a:r>
              <a:rPr lang="zh-CN" altLang="en-US" sz="2400" b="1" smtClean="0">
                <a:latin typeface="Times New Roman" pitchFamily="18" charset="0"/>
              </a:rPr>
              <a:t>度为</a:t>
            </a:r>
            <a:r>
              <a:rPr lang="en-US" altLang="zh-CN" sz="2400" b="1" smtClean="0">
                <a:latin typeface="Times New Roman" pitchFamily="18" charset="0"/>
              </a:rPr>
              <a:t>9dB</a:t>
            </a:r>
            <a:r>
              <a:rPr lang="zh-CN" altLang="en-US" sz="2400" b="1" smtClean="0">
                <a:latin typeface="Times New Roman" pitchFamily="18" charset="0"/>
              </a:rPr>
              <a:t>；当载波电平为</a:t>
            </a:r>
            <a:r>
              <a:rPr lang="en-US" altLang="zh-CN" sz="2400" b="1" smtClean="0">
                <a:latin typeface="Times New Roman" pitchFamily="18" charset="0"/>
              </a:rPr>
              <a:t>-99dBm</a:t>
            </a:r>
            <a:r>
              <a:rPr lang="zh-CN" altLang="en-US" sz="2400" b="1" smtClean="0">
                <a:latin typeface="Times New Roman" pitchFamily="18" charset="0"/>
              </a:rPr>
              <a:t>时，干扰信号电压在离载波</a:t>
            </a:r>
            <a:r>
              <a:rPr lang="en-US" altLang="zh-CN" sz="2400" b="1" smtClean="0">
                <a:latin typeface="Times New Roman" pitchFamily="18" charset="0"/>
              </a:rPr>
              <a:t>3MHz</a:t>
            </a:r>
          </a:p>
          <a:p>
            <a:pPr>
              <a:buFont typeface="Wingdings" pitchFamily="2" charset="2"/>
              <a:buNone/>
            </a:pPr>
            <a:r>
              <a:rPr lang="zh-CN" altLang="en-US" sz="2400" b="1" smtClean="0">
                <a:latin typeface="Times New Roman" pitchFamily="18" charset="0"/>
              </a:rPr>
              <a:t>处为</a:t>
            </a:r>
            <a:r>
              <a:rPr lang="en-US" altLang="zh-CN" sz="2400" b="1" smtClean="0">
                <a:latin typeface="Times New Roman" pitchFamily="18" charset="0"/>
              </a:rPr>
              <a:t>-23dBm</a:t>
            </a:r>
            <a:r>
              <a:rPr lang="zh-CN" altLang="en-US" sz="2400" b="1" smtClean="0">
                <a:latin typeface="Times New Roman" pitchFamily="18" charset="0"/>
              </a:rPr>
              <a:t>，离载波</a:t>
            </a:r>
            <a:r>
              <a:rPr lang="en-US" altLang="zh-CN" sz="2400" b="1" smtClean="0">
                <a:latin typeface="Times New Roman" pitchFamily="18" charset="0"/>
              </a:rPr>
              <a:t>1.6MHz</a:t>
            </a:r>
            <a:r>
              <a:rPr lang="zh-CN" altLang="en-US" sz="2400" b="1" smtClean="0">
                <a:latin typeface="Times New Roman" pitchFamily="18" charset="0"/>
              </a:rPr>
              <a:t>处为</a:t>
            </a:r>
            <a:r>
              <a:rPr lang="en-US" altLang="zh-CN" sz="2400" b="1" smtClean="0">
                <a:latin typeface="Times New Roman" pitchFamily="18" charset="0"/>
              </a:rPr>
              <a:t>-33dBm</a:t>
            </a:r>
            <a:r>
              <a:rPr lang="zh-CN" altLang="en-US" sz="2400" b="1" smtClean="0">
                <a:latin typeface="Times New Roman" pitchFamily="18" charset="0"/>
              </a:rPr>
              <a:t>；离载波</a:t>
            </a:r>
            <a:r>
              <a:rPr lang="en-US" altLang="zh-CN" sz="2400" b="1" smtClean="0">
                <a:latin typeface="Times New Roman" pitchFamily="18" charset="0"/>
              </a:rPr>
              <a:t>0.6MHz</a:t>
            </a:r>
            <a:r>
              <a:rPr lang="zh-CN" altLang="en-US" sz="2400" b="1" smtClean="0">
                <a:latin typeface="Times New Roman" pitchFamily="18" charset="0"/>
              </a:rPr>
              <a:t>处为</a:t>
            </a:r>
          </a:p>
          <a:p>
            <a:pPr>
              <a:buFont typeface="Wingdings" pitchFamily="2" charset="2"/>
              <a:buNone/>
            </a:pPr>
            <a:r>
              <a:rPr lang="en-US" altLang="zh-CN" sz="2400" b="1" smtClean="0">
                <a:latin typeface="Times New Roman" pitchFamily="18" charset="0"/>
              </a:rPr>
              <a:t>-43dBm</a:t>
            </a:r>
            <a:r>
              <a:rPr lang="zh-CN" altLang="en-US" sz="2400" b="1" smtClean="0">
                <a:latin typeface="Times New Roman" pitchFamily="18" charset="0"/>
              </a:rPr>
              <a:t>，确定在这些载波频率偏离处，所需本振的相位噪声。通</a:t>
            </a:r>
          </a:p>
          <a:p>
            <a:pPr>
              <a:buFont typeface="Wingdings" pitchFamily="2" charset="2"/>
              <a:buNone/>
            </a:pPr>
            <a:r>
              <a:rPr lang="zh-CN" altLang="en-US" sz="2400" b="1" smtClean="0">
                <a:latin typeface="Times New Roman" pitchFamily="18" charset="0"/>
              </a:rPr>
              <a:t>道带宽是</a:t>
            </a:r>
            <a:r>
              <a:rPr lang="en-US" altLang="zh-CN" sz="2400" b="1" smtClean="0">
                <a:latin typeface="Times New Roman" pitchFamily="18" charset="0"/>
              </a:rPr>
              <a:t>200kHz</a:t>
            </a:r>
            <a:r>
              <a:rPr lang="zh-CN" altLang="en-US" sz="2400" b="1" smtClean="0">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xmlns="" val="20000"/>
                    </a:ext>
                  </a:extLst>
                </a:gridCol>
                <a:gridCol w="3311525">
                  <a:extLst>
                    <a:ext uri="{9D8B030D-6E8A-4147-A177-3AD203B41FA5}">
                      <a16:colId xmlns:a16="http://schemas.microsoft.com/office/drawing/2014/main" xmlns="" val="20001"/>
                    </a:ext>
                  </a:extLst>
                </a:gridCol>
                <a:gridCol w="2447925">
                  <a:extLst>
                    <a:ext uri="{9D8B030D-6E8A-4147-A177-3AD203B41FA5}">
                      <a16:colId xmlns:a16="http://schemas.microsoft.com/office/drawing/2014/main" xmlns=""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5557CE3-0486-4DEC-9747-EA9C8AA3539E}" type="slidenum">
              <a:rPr lang="zh-CN" altLang="en-US" sz="1000"/>
              <a:pPr>
                <a:spcBef>
                  <a:spcPct val="0"/>
                </a:spcBef>
                <a:buClrTx/>
                <a:buSzTx/>
                <a:buFontTx/>
                <a:buNone/>
              </a:pPr>
              <a:t>29</a:t>
            </a:fld>
            <a:endParaRPr lang="en-US" altLang="zh-CN" sz="1000"/>
          </a:p>
        </p:txBody>
      </p:sp>
      <p:sp>
        <p:nvSpPr>
          <p:cNvPr id="77827" name="Rectangle 6"/>
          <p:cNvSpPr>
            <a:spLocks noGrp="1" noChangeArrowheads="1"/>
          </p:cNvSpPr>
          <p:nvPr>
            <p:ph type="body" idx="1"/>
          </p:nvPr>
        </p:nvSpPr>
        <p:spPr>
          <a:xfrm>
            <a:off x="685800" y="765175"/>
            <a:ext cx="7772400" cy="5330825"/>
          </a:xfrm>
          <a:noFill/>
        </p:spPr>
        <p:txBody>
          <a:bodyPr/>
          <a:lstStyle/>
          <a:p>
            <a:pPr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频率合成</a:t>
            </a:r>
          </a:p>
          <a:p>
            <a:pPr lvl="1"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原理</a:t>
            </a:r>
          </a:p>
          <a:p>
            <a:pPr lvl="1"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频率合成与</a:t>
            </a:r>
            <a:r>
              <a:rPr lang="en-US" altLang="zh-CN" sz="2800" b="1" smtClean="0">
                <a:latin typeface="Times New Roman" panose="02020603050405020304" pitchFamily="18" charset="0"/>
              </a:rPr>
              <a:t>M</a:t>
            </a:r>
            <a:r>
              <a:rPr lang="zh-CN" altLang="en-US" sz="2800" b="1" smtClean="0">
                <a:latin typeface="Times New Roman" panose="02020603050405020304" pitchFamily="18" charset="0"/>
              </a:rPr>
              <a:t>、</a:t>
            </a:r>
            <a:r>
              <a:rPr lang="en-US" altLang="zh-CN" sz="2800" b="1" smtClean="0">
                <a:latin typeface="Times New Roman" panose="02020603050405020304" pitchFamily="18" charset="0"/>
              </a:rPr>
              <a:t>ΔM</a:t>
            </a:r>
            <a:r>
              <a:rPr lang="zh-CN" altLang="en-US" sz="2800" b="1" smtClean="0">
                <a:latin typeface="Times New Roman" panose="02020603050405020304" pitchFamily="18" charset="0"/>
              </a:rPr>
              <a:t>的计算</a:t>
            </a:r>
          </a:p>
          <a:p>
            <a:pPr lvl="2" eaLnBrk="1" hangingPunct="1"/>
            <a:r>
              <a:rPr lang="en-US" altLang="zh-CN" sz="2800" b="1" smtClean="0">
                <a:latin typeface="Times New Roman" panose="02020603050405020304" pitchFamily="18" charset="0"/>
              </a:rPr>
              <a:t>DDS</a:t>
            </a:r>
            <a:r>
              <a:rPr lang="zh-CN" altLang="en-US" sz="2800" b="1" smtClean="0">
                <a:latin typeface="Times New Roman" panose="02020603050405020304" pitchFamily="18" charset="0"/>
              </a:rPr>
              <a:t>：</a:t>
            </a:r>
          </a:p>
          <a:p>
            <a:pPr lvl="2" eaLnBrk="1" hangingPunct="1"/>
            <a:endParaRPr lang="zh-CN" altLang="en-US" sz="2800" b="1" smtClean="0">
              <a:latin typeface="Times New Roman" panose="02020603050405020304" pitchFamily="18" charset="0"/>
            </a:endParaRPr>
          </a:p>
          <a:p>
            <a:pPr lvl="2" eaLnBrk="1" hangingPunct="1"/>
            <a:endParaRPr lang="en-US" altLang="zh-CN" sz="2800" b="1" smtClean="0">
              <a:latin typeface="Times New Roman" panose="02020603050405020304" pitchFamily="18" charset="0"/>
            </a:endParaRPr>
          </a:p>
          <a:p>
            <a:pPr lvl="2" eaLnBrk="1" hangingPunct="1"/>
            <a:r>
              <a:rPr lang="en-US" altLang="zh-CN" sz="2800" b="1" smtClean="0">
                <a:latin typeface="Times New Roman" panose="02020603050405020304" pitchFamily="18" charset="0"/>
              </a:rPr>
              <a:t>PLL</a:t>
            </a:r>
            <a:r>
              <a:rPr lang="zh-CN" altLang="en-US" sz="2800" b="1" smtClean="0">
                <a:latin typeface="Times New Roman" panose="02020603050405020304" pitchFamily="18" charset="0"/>
              </a:rPr>
              <a:t>： </a:t>
            </a:r>
          </a:p>
        </p:txBody>
      </p:sp>
      <p:sp>
        <p:nvSpPr>
          <p:cNvPr id="77828" name="Rectangle 7"/>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77829" name="Object 8"/>
          <p:cNvGraphicFramePr>
            <a:graphicFrameLocks noChangeAspect="1"/>
          </p:cNvGraphicFramePr>
          <p:nvPr/>
        </p:nvGraphicFramePr>
        <p:xfrm>
          <a:off x="1835150" y="2819400"/>
          <a:ext cx="6156325" cy="1104900"/>
        </p:xfrm>
        <a:graphic>
          <a:graphicData uri="http://schemas.openxmlformats.org/presentationml/2006/ole">
            <mc:AlternateContent xmlns:mc="http://schemas.openxmlformats.org/markup-compatibility/2006">
              <mc:Choice xmlns:v="urn:schemas-microsoft-com:vml" Requires="v">
                <p:oleObj spid="_x0000_s78106" name="公式" r:id="rId3" imgW="2273300" imgH="406400" progId="Equation.3">
                  <p:embed/>
                </p:oleObj>
              </mc:Choice>
              <mc:Fallback>
                <p:oleObj name="公式" r:id="rId3" imgW="2273300" imgH="406400" progId="Equation.3">
                  <p:embed/>
                  <p:pic>
                    <p:nvPicPr>
                      <p:cNvPr id="0" name="Object 8"/>
                      <p:cNvPicPr>
                        <a:picLocks noChangeAspect="1" noChangeArrowheads="1"/>
                      </p:cNvPicPr>
                      <p:nvPr/>
                    </p:nvPicPr>
                    <p:blipFill>
                      <a:blip r:embed="rId4">
                        <a:lum bright="-26000"/>
                        <a:extLst>
                          <a:ext uri="{28A0092B-C50C-407E-A947-70E740481C1C}">
                            <a14:useLocalDpi xmlns:a14="http://schemas.microsoft.com/office/drawing/2010/main" val="0"/>
                          </a:ext>
                        </a:extLst>
                      </a:blip>
                      <a:srcRect/>
                      <a:stretch>
                        <a:fillRect/>
                      </a:stretch>
                    </p:blipFill>
                    <p:spPr bwMode="auto">
                      <a:xfrm>
                        <a:off x="1835150" y="2819400"/>
                        <a:ext cx="6156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0"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graphicFrame>
        <p:nvGraphicFramePr>
          <p:cNvPr id="77831" name="Object 10"/>
          <p:cNvGraphicFramePr>
            <a:graphicFrameLocks noChangeAspect="1"/>
          </p:cNvGraphicFramePr>
          <p:nvPr/>
        </p:nvGraphicFramePr>
        <p:xfrm>
          <a:off x="1692275" y="4800600"/>
          <a:ext cx="6477000" cy="793750"/>
        </p:xfrm>
        <a:graphic>
          <a:graphicData uri="http://schemas.openxmlformats.org/presentationml/2006/ole">
            <mc:AlternateContent xmlns:mc="http://schemas.openxmlformats.org/markup-compatibility/2006">
              <mc:Choice xmlns:v="urn:schemas-microsoft-com:vml" Requires="v">
                <p:oleObj spid="_x0000_s78107" name="公式" r:id="rId5" imgW="1866900" imgH="228600" progId="Equation.3">
                  <p:embed/>
                </p:oleObj>
              </mc:Choice>
              <mc:Fallback>
                <p:oleObj name="公式" r:id="rId5" imgW="1866900" imgH="228600" progId="Equation.3">
                  <p:embed/>
                  <p:pic>
                    <p:nvPicPr>
                      <p:cNvPr id="0" name="Object 10"/>
                      <p:cNvPicPr>
                        <a:picLocks noChangeAspect="1" noChangeArrowheads="1"/>
                      </p:cNvPicPr>
                      <p:nvPr/>
                    </p:nvPicPr>
                    <p:blipFill>
                      <a:blip r:embed="rId6">
                        <a:lum bright="-26000"/>
                        <a:extLst>
                          <a:ext uri="{28A0092B-C50C-407E-A947-70E740481C1C}">
                            <a14:useLocalDpi xmlns:a14="http://schemas.microsoft.com/office/drawing/2010/main" val="0"/>
                          </a:ext>
                        </a:extLst>
                      </a:blip>
                      <a:srcRect/>
                      <a:stretch>
                        <a:fillRect/>
                      </a:stretch>
                    </p:blipFill>
                    <p:spPr bwMode="auto">
                      <a:xfrm>
                        <a:off x="1692275" y="4800600"/>
                        <a:ext cx="6477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130" y="-243408"/>
            <a:ext cx="7543800" cy="1295400"/>
          </a:xfrm>
        </p:spPr>
        <p:txBody>
          <a:bodyPr/>
          <a:lstStyle/>
          <a:p>
            <a:pPr algn="ctr"/>
            <a:r>
              <a:rPr lang="zh-CN" altLang="en-US" sz="3600" dirty="0">
                <a:latin typeface="微软雅黑" panose="020B0503020204020204" pitchFamily="34" charset="-122"/>
                <a:ea typeface="微软雅黑" panose="020B0503020204020204" pitchFamily="34" charset="-122"/>
              </a:rPr>
              <a:t>频率合成</a:t>
            </a:r>
            <a:r>
              <a:rPr lang="zh-CN" altLang="en-US" sz="3600" dirty="0" smtClean="0">
                <a:latin typeface="微软雅黑" panose="020B0503020204020204" pitchFamily="34" charset="-122"/>
                <a:ea typeface="微软雅黑" panose="020B0503020204020204" pitchFamily="34" charset="-122"/>
              </a:rPr>
              <a:t>的指标</a:t>
            </a:r>
            <a:endParaRPr lang="zh-CN" altLang="en-US" dirty="0"/>
          </a:p>
        </p:txBody>
      </p:sp>
      <p:sp>
        <p:nvSpPr>
          <p:cNvPr id="3" name="内容占位符 2"/>
          <p:cNvSpPr>
            <a:spLocks noGrp="1"/>
          </p:cNvSpPr>
          <p:nvPr>
            <p:ph idx="1"/>
          </p:nvPr>
        </p:nvSpPr>
        <p:spPr>
          <a:xfrm>
            <a:off x="539552" y="1051992"/>
            <a:ext cx="7992888" cy="5329336"/>
          </a:xfrm>
        </p:spPr>
        <p:txBody>
          <a:bodyPr/>
          <a:lstStyle/>
          <a:p>
            <a:pPr>
              <a:lnSpc>
                <a:spcPts val="2800"/>
              </a:lnSpc>
              <a:buSzPct val="100000"/>
              <a:buFont typeface="Wingdings" panose="05000000000000000000" pitchFamily="2" charset="2"/>
              <a:buChar char="Ø"/>
            </a:pPr>
            <a:r>
              <a:rPr lang="zh-CN" altLang="en-US" sz="2400" b="1" dirty="0" smtClean="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输出</a:t>
            </a:r>
            <a:r>
              <a:rPr lang="zh-CN" altLang="en-US" sz="24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a:t>
            </a:r>
            <a:r>
              <a:rPr lang="zh-CN" altLang="en-US" sz="2400" b="1" dirty="0" smtClean="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范围</a:t>
            </a:r>
            <a:endParaRPr lang="zh-CN" altLang="en-US" sz="24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ts val="3000"/>
              </a:lnSpc>
              <a:buNone/>
            </a:pPr>
            <a:r>
              <a:rPr lang="zh-CN" altLang="en-US" sz="2000" b="1" dirty="0" smtClean="0">
                <a:latin typeface="Times New Roman" panose="02020603050405020304" pitchFamily="18" charset="0"/>
                <a:ea typeface="+mj-ea"/>
                <a:cs typeface="Times New Roman" panose="02020603050405020304" pitchFamily="18" charset="0"/>
              </a:rPr>
              <a:t>       频率</a:t>
            </a:r>
            <a:r>
              <a:rPr lang="zh-CN" altLang="en-US" sz="2000" b="1" dirty="0">
                <a:latin typeface="Times New Roman" panose="02020603050405020304" pitchFamily="18" charset="0"/>
                <a:ea typeface="+mj-ea"/>
                <a:cs typeface="Times New Roman" panose="02020603050405020304" pitchFamily="18" charset="0"/>
              </a:rPr>
              <a:t>范围是指频率合成器输出最低频率和输出最高频率之间的变化范围，包括中心频率和带宽两个方面的</a:t>
            </a:r>
            <a:r>
              <a:rPr lang="zh-CN" altLang="en-US" sz="2000" b="1" dirty="0" smtClean="0">
                <a:latin typeface="Times New Roman" panose="02020603050405020304" pitchFamily="18" charset="0"/>
                <a:ea typeface="+mj-ea"/>
                <a:cs typeface="Times New Roman" panose="02020603050405020304" pitchFamily="18" charset="0"/>
              </a:rPr>
              <a:t>含义；</a:t>
            </a:r>
            <a:endParaRPr lang="en-US" altLang="zh-CN" sz="2000" b="1" dirty="0" smtClean="0">
              <a:latin typeface="Times New Roman" panose="02020603050405020304" pitchFamily="18" charset="0"/>
              <a:ea typeface="+mj-ea"/>
              <a:cs typeface="Times New Roman" panose="02020603050405020304" pitchFamily="18" charset="0"/>
            </a:endParaRPr>
          </a:p>
          <a:p>
            <a:pPr>
              <a:lnSpc>
                <a:spcPts val="2800"/>
              </a:lnSpc>
              <a:buSzPct val="100000"/>
              <a:buFont typeface="Wingdings" panose="05000000000000000000" pitchFamily="2" charset="2"/>
              <a:buChar char="Ø"/>
            </a:pPr>
            <a:r>
              <a:rPr lang="zh-CN" altLang="en-US" sz="2400" b="1" dirty="0" smtClean="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频率稳定度</a:t>
            </a:r>
            <a:endParaRPr lang="zh-CN" altLang="en-US" sz="24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ts val="2800"/>
              </a:lnSpc>
              <a:buNone/>
            </a:pPr>
            <a:r>
              <a:rPr lang="zh-CN" altLang="en-US" sz="2000" b="1" dirty="0" smtClean="0">
                <a:latin typeface="Times New Roman" panose="02020603050405020304" pitchFamily="18" charset="0"/>
                <a:ea typeface="+mj-ea"/>
                <a:cs typeface="Times New Roman" panose="02020603050405020304" pitchFamily="18" charset="0"/>
              </a:rPr>
              <a:t>      分为</a:t>
            </a:r>
            <a:r>
              <a:rPr lang="zh-CN" altLang="en-US" sz="2000" b="1" dirty="0">
                <a:latin typeface="Times New Roman" panose="02020603050405020304" pitchFamily="18" charset="0"/>
                <a:ea typeface="+mj-ea"/>
                <a:cs typeface="Times New Roman" panose="02020603050405020304" pitchFamily="18" charset="0"/>
              </a:rPr>
              <a:t>长期、短期和瞬间等</a:t>
            </a:r>
            <a:r>
              <a:rPr lang="en-US" altLang="zh-CN" sz="2000" b="1" dirty="0">
                <a:latin typeface="Times New Roman" panose="02020603050405020304" pitchFamily="18" charset="0"/>
                <a:ea typeface="+mj-ea"/>
                <a:cs typeface="Times New Roman" panose="02020603050405020304" pitchFamily="18" charset="0"/>
              </a:rPr>
              <a:t>3</a:t>
            </a:r>
            <a:r>
              <a:rPr lang="zh-CN" altLang="en-US" sz="2000" b="1" dirty="0">
                <a:latin typeface="Times New Roman" panose="02020603050405020304" pitchFamily="18" charset="0"/>
                <a:ea typeface="+mj-ea"/>
                <a:cs typeface="Times New Roman" panose="02020603050405020304" pitchFamily="18" charset="0"/>
              </a:rPr>
              <a:t>种</a:t>
            </a:r>
            <a:r>
              <a:rPr lang="zh-CN" altLang="en-US" sz="2000" b="1" dirty="0" smtClean="0">
                <a:latin typeface="Times New Roman" panose="02020603050405020304" pitchFamily="18" charset="0"/>
                <a:ea typeface="+mj-ea"/>
                <a:cs typeface="Times New Roman" panose="02020603050405020304" pitchFamily="18" charset="0"/>
              </a:rPr>
              <a:t>稳定度；</a:t>
            </a:r>
            <a:endParaRPr lang="zh-CN" altLang="en-US" sz="2000" b="1" dirty="0">
              <a:latin typeface="Times New Roman" panose="02020603050405020304" pitchFamily="18" charset="0"/>
              <a:ea typeface="+mj-ea"/>
              <a:cs typeface="Times New Roman" panose="02020603050405020304" pitchFamily="18" charset="0"/>
            </a:endParaRPr>
          </a:p>
          <a:p>
            <a:pPr>
              <a:lnSpc>
                <a:spcPts val="2800"/>
              </a:lnSpc>
              <a:buSzPct val="100000"/>
              <a:buFont typeface="Wingdings" panose="05000000000000000000" pitchFamily="2" charset="2"/>
              <a:buChar char="Ø"/>
            </a:pPr>
            <a:r>
              <a:rPr lang="zh-CN" altLang="en-US" sz="24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频率间隔（频率分辨率</a:t>
            </a:r>
            <a:r>
              <a:rPr lang="zh-CN" altLang="en-US" sz="2000" b="1" dirty="0" smtClean="0">
                <a:latin typeface="Times New Roman" panose="02020603050405020304" pitchFamily="18" charset="0"/>
                <a:ea typeface="+mj-ea"/>
                <a:cs typeface="Times New Roman" panose="02020603050405020304" pitchFamily="18" charset="0"/>
              </a:rPr>
              <a:t>）</a:t>
            </a:r>
            <a:endParaRPr lang="zh-CN" altLang="en-US" sz="2000" b="1" dirty="0">
              <a:latin typeface="Times New Roman" panose="02020603050405020304" pitchFamily="18" charset="0"/>
              <a:ea typeface="+mj-ea"/>
              <a:cs typeface="Times New Roman" panose="02020603050405020304" pitchFamily="18" charset="0"/>
            </a:endParaRPr>
          </a:p>
          <a:p>
            <a:pPr marL="0" indent="0">
              <a:lnSpc>
                <a:spcPts val="2800"/>
              </a:lnSpc>
              <a:buNone/>
            </a:pPr>
            <a:r>
              <a:rPr lang="zh-CN" altLang="en-US" sz="2000" b="1" dirty="0" smtClean="0">
                <a:latin typeface="Times New Roman" panose="02020603050405020304" pitchFamily="18" charset="0"/>
                <a:ea typeface="+mj-ea"/>
                <a:cs typeface="Times New Roman" panose="02020603050405020304" pitchFamily="18" charset="0"/>
              </a:rPr>
              <a:t>      频率</a:t>
            </a:r>
            <a:r>
              <a:rPr lang="zh-CN" altLang="en-US" sz="2000" b="1" dirty="0">
                <a:latin typeface="Times New Roman" panose="02020603050405020304" pitchFamily="18" charset="0"/>
                <a:ea typeface="+mj-ea"/>
                <a:cs typeface="Times New Roman" panose="02020603050405020304" pitchFamily="18" charset="0"/>
              </a:rPr>
              <a:t>间隔是指两个输出频率的最小</a:t>
            </a:r>
            <a:r>
              <a:rPr lang="zh-CN" altLang="en-US" sz="2000" b="1" dirty="0" smtClean="0">
                <a:latin typeface="Times New Roman" panose="02020603050405020304" pitchFamily="18" charset="0"/>
                <a:ea typeface="+mj-ea"/>
                <a:cs typeface="Times New Roman" panose="02020603050405020304" pitchFamily="18" charset="0"/>
              </a:rPr>
              <a:t>间隔；</a:t>
            </a:r>
            <a:endParaRPr lang="en-US" altLang="zh-CN" sz="2000" b="1" dirty="0" smtClean="0">
              <a:latin typeface="Times New Roman" panose="02020603050405020304" pitchFamily="18" charset="0"/>
              <a:ea typeface="+mj-ea"/>
              <a:cs typeface="Times New Roman" panose="02020603050405020304" pitchFamily="18" charset="0"/>
            </a:endParaRPr>
          </a:p>
          <a:p>
            <a:pPr>
              <a:lnSpc>
                <a:spcPts val="2800"/>
              </a:lnSpc>
              <a:buSzPct val="100000"/>
              <a:buFont typeface="Wingdings" panose="05000000000000000000" pitchFamily="2" charset="2"/>
              <a:buChar char="Ø"/>
            </a:pPr>
            <a:r>
              <a:rPr lang="zh-CN" altLang="en-US" sz="24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频率转换时间</a:t>
            </a:r>
          </a:p>
          <a:p>
            <a:pPr marL="0" indent="0">
              <a:lnSpc>
                <a:spcPts val="2800"/>
              </a:lnSpc>
              <a:buNone/>
            </a:pPr>
            <a:r>
              <a:rPr lang="zh-CN" altLang="en-US" sz="2000" b="1" dirty="0" smtClean="0">
                <a:latin typeface="Times New Roman" panose="02020603050405020304" pitchFamily="18" charset="0"/>
                <a:ea typeface="+mj-ea"/>
                <a:cs typeface="Times New Roman" panose="02020603050405020304" pitchFamily="18" charset="0"/>
              </a:rPr>
              <a:t>      频率</a:t>
            </a:r>
            <a:r>
              <a:rPr lang="zh-CN" altLang="en-US" sz="2000" b="1" dirty="0">
                <a:latin typeface="Times New Roman" panose="02020603050405020304" pitchFamily="18" charset="0"/>
                <a:ea typeface="+mj-ea"/>
                <a:cs typeface="Times New Roman" panose="02020603050405020304" pitchFamily="18" charset="0"/>
              </a:rPr>
              <a:t>转换时间是指输出频率由一个频率转换到另一个频率的时间</a:t>
            </a:r>
            <a:r>
              <a:rPr lang="zh-CN" altLang="en-US" sz="2000" b="1" dirty="0" smtClean="0">
                <a:latin typeface="Times New Roman" panose="02020603050405020304" pitchFamily="18" charset="0"/>
                <a:ea typeface="+mj-ea"/>
                <a:cs typeface="Times New Roman" panose="02020603050405020304" pitchFamily="18" charset="0"/>
              </a:rPr>
              <a:t>。</a:t>
            </a:r>
            <a:endParaRPr lang="en-US" altLang="zh-CN" sz="2000" b="1" dirty="0" smtClean="0">
              <a:latin typeface="Times New Roman" panose="02020603050405020304" pitchFamily="18" charset="0"/>
              <a:ea typeface="+mj-ea"/>
              <a:cs typeface="Times New Roman" panose="02020603050405020304" pitchFamily="18" charset="0"/>
            </a:endParaRPr>
          </a:p>
          <a:p>
            <a:pPr>
              <a:lnSpc>
                <a:spcPts val="2800"/>
              </a:lnSpc>
              <a:buSzPct val="100000"/>
              <a:buFont typeface="Wingdings" panose="05000000000000000000" pitchFamily="2" charset="2"/>
              <a:buChar char="Ø"/>
            </a:pPr>
            <a:r>
              <a:rPr lang="zh-CN" altLang="en-US" sz="2400" b="1" dirty="0">
                <a:solidFill>
                  <a:schemeClr val="tx2">
                    <a:lumMod val="75000"/>
                  </a:schemeClr>
                </a:solidFill>
                <a:latin typeface="黑体" panose="02010609060101010101" pitchFamily="49" charset="-122"/>
                <a:ea typeface="黑体" panose="02010609060101010101" pitchFamily="49" charset="-122"/>
                <a:cs typeface="Times New Roman" panose="02020603050405020304" pitchFamily="18" charset="0"/>
              </a:rPr>
              <a:t>频谱纯度</a:t>
            </a:r>
          </a:p>
          <a:p>
            <a:pPr marL="0" indent="0">
              <a:lnSpc>
                <a:spcPts val="3000"/>
              </a:lnSpc>
              <a:buNone/>
            </a:pPr>
            <a:r>
              <a:rPr lang="zh-CN" altLang="en-US" sz="2000" b="1" dirty="0" smtClean="0">
                <a:latin typeface="Times New Roman" panose="02020603050405020304" pitchFamily="18" charset="0"/>
                <a:ea typeface="+mj-ea"/>
                <a:cs typeface="Times New Roman" panose="02020603050405020304" pitchFamily="18" charset="0"/>
              </a:rPr>
              <a:t>       频谱纯度</a:t>
            </a:r>
            <a:r>
              <a:rPr lang="zh-CN" altLang="en-US" sz="2000" b="1" dirty="0">
                <a:latin typeface="Times New Roman" panose="02020603050405020304" pitchFamily="18" charset="0"/>
                <a:ea typeface="+mj-ea"/>
                <a:cs typeface="Times New Roman" panose="02020603050405020304" pitchFamily="18" charset="0"/>
              </a:rPr>
              <a:t>以杂散分量和相位噪声来衡量，杂散又称寄生信号，分为谐波分量和非谐波分量两种，主要由频率合成过程中的非线性失真产生；相位噪声是衡量输出信号相位抖动大小的</a:t>
            </a:r>
            <a:r>
              <a:rPr lang="zh-CN" altLang="en-US" sz="2000" b="1" dirty="0" smtClean="0">
                <a:latin typeface="Times New Roman" panose="02020603050405020304" pitchFamily="18" charset="0"/>
                <a:ea typeface="+mj-ea"/>
                <a:cs typeface="Times New Roman" panose="02020603050405020304" pitchFamily="18" charset="0"/>
              </a:rPr>
              <a:t>参数</a:t>
            </a:r>
            <a:endParaRPr lang="zh-CN" altLang="en-US" sz="2000" b="1" dirty="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spTree>
    <p:extLst>
      <p:ext uri="{BB962C8B-B14F-4D97-AF65-F5344CB8AC3E}">
        <p14:creationId xmlns:p14="http://schemas.microsoft.com/office/powerpoint/2010/main" val="2472922554"/>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30</a:t>
            </a:fld>
            <a:endParaRPr lang="en-US" altLang="zh-CN" dirty="0"/>
          </a:p>
        </p:txBody>
      </p:sp>
      <p:sp>
        <p:nvSpPr>
          <p:cNvPr id="5" name="文本框 4"/>
          <p:cNvSpPr txBox="1"/>
          <p:nvPr/>
        </p:nvSpPr>
        <p:spPr>
          <a:xfrm>
            <a:off x="179512" y="404664"/>
            <a:ext cx="7848872" cy="1424621"/>
          </a:xfrm>
          <a:prstGeom prst="rect">
            <a:avLst/>
          </a:prstGeom>
          <a:noFill/>
        </p:spPr>
        <p:txBody>
          <a:bodyPr wrap="square" rtlCol="0">
            <a:spAutoFit/>
          </a:bodyPr>
          <a:lstStyle/>
          <a:p>
            <a:pPr algn="just">
              <a:lnSpc>
                <a:spcPts val="3600"/>
              </a:lnSpc>
            </a:pPr>
            <a:r>
              <a:rPr lang="zh-CN" altLang="en-US" sz="2200" dirty="0" smtClean="0">
                <a:ea typeface="+mn-ea"/>
                <a:cs typeface="Times New Roman" panose="02020603050405020304" pitchFamily="18" charset="0"/>
              </a:rPr>
              <a:t>例：图所示为双环频率合成器的工作原理，其中两个</a:t>
            </a:r>
            <a:r>
              <a:rPr lang="en-US" altLang="zh-CN" sz="2200" i="1" dirty="0" smtClean="0">
                <a:ea typeface="+mn-ea"/>
                <a:cs typeface="Times New Roman" panose="02020603050405020304" pitchFamily="18" charset="0"/>
              </a:rPr>
              <a:t>N</a:t>
            </a:r>
            <a:r>
              <a:rPr lang="en-US" altLang="zh-CN" sz="2200" i="1" baseline="-25000" dirty="0" smtClean="0">
                <a:ea typeface="+mn-ea"/>
                <a:cs typeface="Times New Roman" panose="02020603050405020304" pitchFamily="18" charset="0"/>
              </a:rPr>
              <a:t>2</a:t>
            </a:r>
            <a:r>
              <a:rPr lang="zh-CN" altLang="en-US" sz="2200" dirty="0" smtClean="0">
                <a:ea typeface="+mn-ea"/>
                <a:cs typeface="Times New Roman" panose="02020603050405020304" pitchFamily="18" charset="0"/>
              </a:rPr>
              <a:t>可变分频率器是完全同步的。列出输出频率</a:t>
            </a:r>
            <a:r>
              <a:rPr lang="en-US" altLang="zh-CN" sz="2200" i="1" dirty="0" err="1" smtClean="0">
                <a:ea typeface="+mn-ea"/>
                <a:cs typeface="Times New Roman" panose="02020603050405020304" pitchFamily="18" charset="0"/>
              </a:rPr>
              <a:t>f</a:t>
            </a:r>
            <a:r>
              <a:rPr lang="en-US" altLang="zh-CN" sz="2200" i="1" baseline="-25000" dirty="0" err="1">
                <a:ea typeface="+mn-ea"/>
                <a:cs typeface="Times New Roman" panose="02020603050405020304" pitchFamily="18" charset="0"/>
              </a:rPr>
              <a:t>o</a:t>
            </a:r>
            <a:r>
              <a:rPr lang="zh-CN" altLang="en-US" sz="2200" dirty="0" smtClean="0">
                <a:ea typeface="+mn-ea"/>
                <a:cs typeface="Times New Roman" panose="02020603050405020304" pitchFamily="18" charset="0"/>
              </a:rPr>
              <a:t>与参考信号频率</a:t>
            </a:r>
            <a:r>
              <a:rPr lang="en-US" altLang="zh-CN" sz="2200" i="1" dirty="0" smtClean="0">
                <a:ea typeface="+mn-ea"/>
                <a:cs typeface="Times New Roman" panose="02020603050405020304" pitchFamily="18" charset="0"/>
              </a:rPr>
              <a:t>f</a:t>
            </a:r>
            <a:r>
              <a:rPr lang="en-US" altLang="zh-CN" sz="2200" i="1" baseline="-25000" dirty="0" smtClean="0">
                <a:ea typeface="+mn-ea"/>
                <a:cs typeface="Times New Roman" panose="02020603050405020304" pitchFamily="18" charset="0"/>
              </a:rPr>
              <a:t>r1</a:t>
            </a:r>
            <a:r>
              <a:rPr lang="zh-CN" altLang="en-US" sz="2200" dirty="0">
                <a:ea typeface="+mn-ea"/>
                <a:cs typeface="Times New Roman" panose="02020603050405020304" pitchFamily="18" charset="0"/>
              </a:rPr>
              <a:t>，</a:t>
            </a:r>
            <a:r>
              <a:rPr lang="en-US" altLang="zh-CN" sz="2200" i="1" dirty="0" smtClean="0">
                <a:ea typeface="+mn-ea"/>
                <a:cs typeface="Times New Roman" panose="02020603050405020304" pitchFamily="18" charset="0"/>
              </a:rPr>
              <a:t>f</a:t>
            </a:r>
            <a:r>
              <a:rPr lang="en-US" altLang="zh-CN" sz="2200" i="1" baseline="-25000" dirty="0" smtClean="0">
                <a:ea typeface="+mn-ea"/>
                <a:cs typeface="Times New Roman" panose="02020603050405020304" pitchFamily="18" charset="0"/>
              </a:rPr>
              <a:t>r2</a:t>
            </a:r>
            <a:r>
              <a:rPr lang="zh-CN" altLang="en-US" sz="2200" dirty="0" smtClean="0">
                <a:ea typeface="+mn-ea"/>
                <a:cs typeface="Times New Roman" panose="02020603050405020304" pitchFamily="18" charset="0"/>
              </a:rPr>
              <a:t>的关系式，计算该频率合成器的信道间隔</a:t>
            </a:r>
            <a:r>
              <a:rPr lang="en-US" altLang="zh-CN" sz="2200" i="1" dirty="0" err="1" smtClean="0">
                <a:ea typeface="+mn-ea"/>
                <a:cs typeface="Times New Roman" panose="02020603050405020304" pitchFamily="18" charset="0"/>
              </a:rPr>
              <a:t>f</a:t>
            </a:r>
            <a:r>
              <a:rPr lang="en-US" altLang="zh-CN" sz="2200" i="1" baseline="-25000" dirty="0" err="1">
                <a:ea typeface="+mn-ea"/>
                <a:cs typeface="Times New Roman" panose="02020603050405020304" pitchFamily="18" charset="0"/>
              </a:rPr>
              <a:t>ch</a:t>
            </a:r>
            <a:r>
              <a:rPr lang="zh-CN" altLang="en-US" sz="2200" dirty="0" smtClean="0">
                <a:ea typeface="+mn-ea"/>
                <a:cs typeface="Times New Roman" panose="02020603050405020304" pitchFamily="18" charset="0"/>
              </a:rPr>
              <a:t>及输出频率范围。</a:t>
            </a:r>
            <a:endParaRPr lang="zh-CN" altLang="en-US" sz="22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extLst>
      <p:ext uri="{BB962C8B-B14F-4D97-AF65-F5344CB8AC3E}">
        <p14:creationId xmlns:p14="http://schemas.microsoft.com/office/powerpoint/2010/main" val="41667323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31</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6552728"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）该频率合成器的频率</a:t>
            </a:r>
            <a:r>
              <a:rPr lang="zh-CN" altLang="en-US" sz="2400" dirty="0"/>
              <a:t>分辨率（信道</a:t>
            </a:r>
            <a:r>
              <a:rPr lang="zh-CN" altLang="en-US" sz="2400" dirty="0" smtClean="0"/>
              <a:t>间隔）</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p>
          <a:p>
            <a:pPr>
              <a:lnSpc>
                <a:spcPts val="4000"/>
              </a:lnSpc>
            </a:pPr>
            <a:r>
              <a:rPr lang="en-US" altLang="zh-CN" sz="2400" dirty="0"/>
              <a:t> </a:t>
            </a:r>
            <a:r>
              <a:rPr lang="en-US" altLang="zh-CN" sz="2400" dirty="0" smtClean="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extLst>
      <p:ext uri="{BB962C8B-B14F-4D97-AF65-F5344CB8AC3E}">
        <p14:creationId xmlns:p14="http://schemas.microsoft.com/office/powerpoint/2010/main" val="18232136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188640"/>
            <a:ext cx="4618856" cy="940966"/>
          </a:xfrm>
        </p:spPr>
        <p:txBody>
          <a:bodyPr/>
          <a:lstStyle/>
          <a:p>
            <a:pPr eaLnBrk="1" hangingPunct="1"/>
            <a:r>
              <a:rPr lang="zh-CN" altLang="en-US" sz="4000" dirty="0">
                <a:latin typeface="微软雅黑" panose="020B0503020204020204" pitchFamily="34" charset="-122"/>
                <a:ea typeface="微软雅黑" panose="020B0503020204020204" pitchFamily="34" charset="-122"/>
              </a:rPr>
              <a:t>直接频率合成</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dirty="0"/>
          </a:p>
        </p:txBody>
      </p:sp>
      <p:sp>
        <p:nvSpPr>
          <p:cNvPr id="6" name="文本框 5"/>
          <p:cNvSpPr txBox="1"/>
          <p:nvPr/>
        </p:nvSpPr>
        <p:spPr>
          <a:xfrm>
            <a:off x="4788024" y="2276872"/>
            <a:ext cx="3101516" cy="830997"/>
          </a:xfrm>
          <a:prstGeom prst="rect">
            <a:avLst/>
          </a:prstGeom>
          <a:noFill/>
        </p:spPr>
        <p:txBody>
          <a:bodyPr wrap="square" rtlCol="0">
            <a:spAutoFit/>
          </a:bodyPr>
          <a:lstStyle/>
          <a:p>
            <a:r>
              <a:rPr lang="zh-CN" altLang="en-US" sz="2400" dirty="0" smtClean="0">
                <a:solidFill>
                  <a:srgbClr val="0000CC"/>
                </a:solidFill>
              </a:rPr>
              <a:t>可产生</a:t>
            </a:r>
            <a:r>
              <a:rPr lang="en-US" altLang="zh-CN" sz="2400" dirty="0" smtClean="0">
                <a:solidFill>
                  <a:srgbClr val="0000CC"/>
                </a:solidFill>
              </a:rPr>
              <a:t>100</a:t>
            </a:r>
            <a:r>
              <a:rPr lang="zh-CN" altLang="en-US" sz="2400" dirty="0">
                <a:solidFill>
                  <a:srgbClr val="0000CC"/>
                </a:solidFill>
              </a:rPr>
              <a:t>个频点，频率间隔为</a:t>
            </a:r>
            <a:r>
              <a:rPr lang="zh-CN" altLang="en-US" sz="2400" i="1" dirty="0" smtClean="0">
                <a:solidFill>
                  <a:srgbClr val="0000CC"/>
                </a:solidFill>
              </a:rPr>
              <a:t>△</a:t>
            </a:r>
            <a:r>
              <a:rPr lang="en-US" altLang="zh-CN" sz="2400" i="1" dirty="0" smtClean="0">
                <a:solidFill>
                  <a:srgbClr val="0000CC"/>
                </a:solidFill>
              </a:rPr>
              <a:t>f</a:t>
            </a:r>
            <a:r>
              <a:rPr lang="en-US" altLang="zh-CN" sz="2400" dirty="0" smtClean="0">
                <a:solidFill>
                  <a:srgbClr val="0000CC"/>
                </a:solidFill>
              </a:rPr>
              <a:t>=10kHz</a:t>
            </a:r>
            <a:endParaRPr lang="zh-CN" altLang="en-US" sz="2400" dirty="0">
              <a:solidFill>
                <a:srgbClr val="0000CC"/>
              </a:solidFill>
            </a:endParaRPr>
          </a:p>
        </p:txBody>
      </p:sp>
      <p:sp>
        <p:nvSpPr>
          <p:cNvPr id="7" name="文本框 6"/>
          <p:cNvSpPr txBox="1"/>
          <p:nvPr/>
        </p:nvSpPr>
        <p:spPr>
          <a:xfrm>
            <a:off x="3281028" y="5879068"/>
            <a:ext cx="3024336" cy="369332"/>
          </a:xfrm>
          <a:prstGeom prst="rect">
            <a:avLst/>
          </a:prstGeom>
          <a:noFill/>
        </p:spPr>
        <p:txBody>
          <a:bodyPr wrap="square" rtlCol="0">
            <a:spAutoFit/>
          </a:bodyPr>
          <a:lstStyle/>
          <a:p>
            <a:r>
              <a:rPr lang="zh-CN" altLang="en-US" dirty="0" smtClean="0"/>
              <a:t>非相干直接合成框图</a:t>
            </a:r>
            <a:endParaRPr lang="zh-CN" altLang="en-US" dirty="0"/>
          </a:p>
        </p:txBody>
      </p:sp>
      <p:pic>
        <p:nvPicPr>
          <p:cNvPr id="3" name="图片 2"/>
          <p:cNvPicPr>
            <a:picLocks noChangeAspect="1"/>
          </p:cNvPicPr>
          <p:nvPr/>
        </p:nvPicPr>
        <p:blipFill>
          <a:blip r:embed="rId2"/>
          <a:stretch>
            <a:fillRect/>
          </a:stretch>
        </p:blipFill>
        <p:spPr>
          <a:xfrm>
            <a:off x="1046826" y="1103118"/>
            <a:ext cx="7050347" cy="4651763"/>
          </a:xfrm>
          <a:prstGeom prst="rect">
            <a:avLst/>
          </a:prstGeom>
        </p:spPr>
      </p:pic>
    </p:spTree>
    <p:extLst>
      <p:ext uri="{BB962C8B-B14F-4D97-AF65-F5344CB8AC3E}">
        <p14:creationId xmlns:p14="http://schemas.microsoft.com/office/powerpoint/2010/main" val="1744994980"/>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5</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频率合成的基本</a:t>
            </a:r>
            <a:r>
              <a:rPr lang="zh-CN" altLang="en-US" sz="4000" dirty="0" smtClean="0">
                <a:latin typeface="微软雅黑" panose="020B0503020204020204" pitchFamily="34" charset="-122"/>
                <a:ea typeface="微软雅黑" panose="020B0503020204020204" pitchFamily="34" charset="-122"/>
              </a:rPr>
              <a:t>方法</a:t>
            </a:r>
            <a:endParaRPr lang="zh-CN" altLang="en-US" sz="4000" dirty="0">
              <a:latin typeface="微软雅黑" panose="020B0503020204020204" pitchFamily="34" charset="-122"/>
              <a:ea typeface="微软雅黑" panose="020B0503020204020204" pitchFamily="34" charset="-122"/>
            </a:endParaRPr>
          </a:p>
        </p:txBody>
      </p:sp>
      <p:sp>
        <p:nvSpPr>
          <p:cNvPr id="392195" name="Rectangle 3"/>
          <p:cNvSpPr>
            <a:spLocks noGrp="1" noChangeArrowheads="1"/>
          </p:cNvSpPr>
          <p:nvPr>
            <p:ph type="body" idx="1"/>
          </p:nvPr>
        </p:nvSpPr>
        <p:spPr>
          <a:xfrm>
            <a:off x="539552" y="1340768"/>
            <a:ext cx="8280400" cy="4411662"/>
          </a:xfrm>
        </p:spPr>
        <p:txBody>
          <a:bodyPr/>
          <a:lstStyle/>
          <a:p>
            <a:pPr eaLnBrk="1" hangingPunct="1">
              <a:lnSpc>
                <a:spcPts val="4400"/>
              </a:lnSpc>
              <a:buClr>
                <a:srgbClr val="0000CC"/>
              </a:buClr>
              <a:buSzPct val="100000"/>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 </a:t>
            </a:r>
            <a:r>
              <a:rPr lang="zh-CN" altLang="en-US" b="1" dirty="0" smtClean="0">
                <a:solidFill>
                  <a:srgbClr val="0000CC"/>
                </a:solidFill>
                <a:latin typeface="黑体" panose="02010609060101010101" pitchFamily="49" charset="-122"/>
                <a:ea typeface="黑体" panose="02010609060101010101" pitchFamily="49" charset="-122"/>
              </a:rPr>
              <a:t>模拟直接频率合成</a:t>
            </a:r>
            <a:r>
              <a:rPr lang="en-US" altLang="zh-CN" b="1" dirty="0" smtClean="0">
                <a:solidFill>
                  <a:srgbClr val="0000CC"/>
                </a:solidFill>
                <a:latin typeface="黑体" panose="02010609060101010101" pitchFamily="49" charset="-122"/>
                <a:ea typeface="黑体" panose="02010609060101010101" pitchFamily="49" charset="-122"/>
              </a:rPr>
              <a:t>——</a:t>
            </a:r>
            <a:r>
              <a:rPr lang="zh-CN" altLang="en-US" b="1" dirty="0" smtClean="0">
                <a:solidFill>
                  <a:srgbClr val="0000CC"/>
                </a:solidFill>
                <a:latin typeface="黑体" panose="02010609060101010101" pitchFamily="49" charset="-122"/>
                <a:ea typeface="黑体" panose="02010609060101010101" pitchFamily="49" charset="-122"/>
              </a:rPr>
              <a:t>古典合成法</a:t>
            </a:r>
          </a:p>
          <a:p>
            <a:pPr eaLnBrk="1" hangingPunct="1">
              <a:lnSpc>
                <a:spcPts val="3600"/>
              </a:lnSpc>
              <a:buFont typeface="Wingdings" panose="05000000000000000000" pitchFamily="2" charset="2"/>
              <a:buNone/>
            </a:pPr>
            <a:r>
              <a:rPr lang="zh-CN" altLang="en-US" b="1" dirty="0" smtClean="0">
                <a:latin typeface="+mn-ea"/>
              </a:rPr>
              <a:t>　 </a:t>
            </a:r>
            <a:r>
              <a:rPr lang="zh-CN" altLang="en-US" sz="2400" b="1" dirty="0" smtClean="0">
                <a:latin typeface="+mn-ea"/>
              </a:rPr>
              <a:t>由一个或多个参考频率通过模拟器件合成的一系列所需的实用要求频率。</a:t>
            </a:r>
            <a:endParaRPr lang="en-US" altLang="zh-CN" sz="2400" b="1" dirty="0" smtClean="0">
              <a:latin typeface="+mn-ea"/>
            </a:endParaRPr>
          </a:p>
          <a:p>
            <a:pPr eaLnBrk="1" hangingPunct="1">
              <a:lnSpc>
                <a:spcPts val="4400"/>
              </a:lnSpc>
              <a:buClr>
                <a:srgbClr val="0000CC"/>
              </a:buClr>
              <a:buSzPct val="100000"/>
              <a:buFont typeface="Wingdings" panose="05000000000000000000" pitchFamily="2" charset="2"/>
              <a:buChar char="Ø"/>
            </a:pPr>
            <a:r>
              <a:rPr lang="zh-CN" altLang="en-US" b="1" dirty="0" smtClean="0">
                <a:latin typeface="黑体" panose="02010609060101010101" pitchFamily="49" charset="-122"/>
                <a:ea typeface="黑体" panose="02010609060101010101" pitchFamily="49" charset="-122"/>
              </a:rPr>
              <a:t> </a:t>
            </a:r>
            <a:r>
              <a:rPr lang="zh-CN" altLang="en-US" b="1" dirty="0" smtClean="0">
                <a:solidFill>
                  <a:srgbClr val="0000CC"/>
                </a:solidFill>
                <a:latin typeface="黑体" panose="02010609060101010101" pitchFamily="49" charset="-122"/>
                <a:ea typeface="黑体" panose="02010609060101010101" pitchFamily="49" charset="-122"/>
              </a:rPr>
              <a:t>非相干直接合成</a:t>
            </a:r>
            <a:endParaRPr lang="en-US" altLang="zh-CN" b="1" dirty="0" smtClean="0">
              <a:solidFill>
                <a:srgbClr val="0000CC"/>
              </a:solidFill>
              <a:latin typeface="Times New Roman" panose="02020603050405020304" pitchFamily="18" charset="0"/>
              <a:ea typeface="黑体" panose="02010609060101010101" pitchFamily="49" charset="-122"/>
            </a:endParaRPr>
          </a:p>
          <a:p>
            <a:pPr eaLnBrk="1" hangingPunct="1">
              <a:lnSpc>
                <a:spcPts val="4400"/>
              </a:lnSpc>
              <a:buFont typeface="Wingdings" panose="05000000000000000000" pitchFamily="2" charset="2"/>
              <a:buNone/>
            </a:pPr>
            <a:r>
              <a:rPr lang="zh-CN" altLang="en-US" b="1" dirty="0" smtClean="0">
                <a:latin typeface="黑体" panose="02010609060101010101" pitchFamily="49" charset="-122"/>
                <a:ea typeface="黑体" panose="02010609060101010101" pitchFamily="49" charset="-122"/>
              </a:rPr>
              <a:t>   </a:t>
            </a:r>
            <a:r>
              <a:rPr lang="zh-CN" altLang="en-US" sz="2400" b="1" dirty="0" smtClean="0">
                <a:latin typeface="+mn-ea"/>
              </a:rPr>
              <a:t>由</a:t>
            </a:r>
            <a:r>
              <a:rPr lang="zh-CN" altLang="en-US" sz="2400" b="1" dirty="0">
                <a:latin typeface="+mn-ea"/>
              </a:rPr>
              <a:t>若干晶振组成参考频率合成一系列所需频率</a:t>
            </a:r>
            <a:r>
              <a:rPr lang="zh-CN" altLang="en-US" sz="2400" b="1" dirty="0" smtClean="0">
                <a:latin typeface="+mn-ea"/>
              </a:rPr>
              <a:t>。（上图）</a:t>
            </a:r>
            <a:endParaRPr lang="zh-CN" altLang="en-US" sz="2400" b="1" dirty="0">
              <a:latin typeface="+mn-ea"/>
            </a:endParaRPr>
          </a:p>
          <a:p>
            <a:pPr eaLnBrk="1" hangingPunct="1">
              <a:lnSpc>
                <a:spcPts val="4400"/>
              </a:lnSpc>
              <a:buClr>
                <a:srgbClr val="0000CC"/>
              </a:buClr>
              <a:buSzPct val="100000"/>
              <a:buFont typeface="Wingdings" panose="05000000000000000000" pitchFamily="2" charset="2"/>
              <a:buChar char="Ø"/>
            </a:pPr>
            <a:r>
              <a:rPr lang="zh-CN" altLang="en-US" sz="3400" b="1" dirty="0" smtClean="0">
                <a:latin typeface="黑体" panose="02010609060101010101" pitchFamily="49" charset="-122"/>
                <a:ea typeface="黑体" panose="02010609060101010101" pitchFamily="49" charset="-122"/>
              </a:rPr>
              <a:t> </a:t>
            </a:r>
            <a:r>
              <a:rPr lang="zh-CN" altLang="en-US" b="1" dirty="0" smtClean="0">
                <a:solidFill>
                  <a:srgbClr val="0000CC"/>
                </a:solidFill>
                <a:latin typeface="黑体" panose="02010609060101010101" pitchFamily="49" charset="-122"/>
                <a:ea typeface="黑体" panose="02010609060101010101" pitchFamily="49" charset="-122"/>
              </a:rPr>
              <a:t>相干直接合成</a:t>
            </a:r>
            <a:endParaRPr lang="en-US" altLang="zh-CN" b="1" dirty="0" smtClean="0">
              <a:solidFill>
                <a:srgbClr val="0000CC"/>
              </a:solidFill>
              <a:latin typeface="Times New Roman" panose="02020603050405020304" pitchFamily="18" charset="0"/>
              <a:ea typeface="黑体" panose="02010609060101010101" pitchFamily="49" charset="-122"/>
            </a:endParaRPr>
          </a:p>
          <a:p>
            <a:pPr eaLnBrk="1" hangingPunct="1">
              <a:lnSpc>
                <a:spcPts val="4400"/>
              </a:lnSpc>
              <a:buNone/>
            </a:pPr>
            <a:r>
              <a:rPr lang="zh-CN" altLang="en-US" b="1" dirty="0" smtClean="0">
                <a:latin typeface="黑体" panose="02010609060101010101" pitchFamily="49" charset="-122"/>
                <a:ea typeface="黑体" panose="02010609060101010101" pitchFamily="49" charset="-122"/>
              </a:rPr>
              <a:t>   </a:t>
            </a:r>
            <a:r>
              <a:rPr lang="zh-CN" altLang="en-US" sz="2400" b="1" dirty="0" smtClean="0">
                <a:latin typeface="+mn-ea"/>
              </a:rPr>
              <a:t>由</a:t>
            </a:r>
            <a:r>
              <a:rPr lang="zh-CN" altLang="en-US" sz="2400" b="1" dirty="0">
                <a:latin typeface="+mn-ea"/>
              </a:rPr>
              <a:t>一个晶振组成参考频率合成一系列所需频率。</a:t>
            </a:r>
          </a:p>
          <a:p>
            <a:pPr eaLnBrk="1" hangingPunct="1">
              <a:lnSpc>
                <a:spcPts val="4400"/>
              </a:lnSpc>
              <a:buNone/>
            </a:pPr>
            <a:endParaRPr lang="zh-CN" altLang="en-US" sz="2400" b="1" dirty="0">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2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a:t>
            </a:fld>
            <a:endParaRPr lang="en-US" altLang="zh-CN"/>
          </a:p>
        </p:txBody>
      </p:sp>
      <p:sp>
        <p:nvSpPr>
          <p:cNvPr id="9" name="文本框 8"/>
          <p:cNvSpPr txBox="1"/>
          <p:nvPr/>
        </p:nvSpPr>
        <p:spPr>
          <a:xfrm>
            <a:off x="2051720" y="2852936"/>
            <a:ext cx="6264696" cy="461665"/>
          </a:xfrm>
          <a:prstGeom prst="rect">
            <a:avLst/>
          </a:prstGeom>
          <a:noFill/>
        </p:spPr>
        <p:txBody>
          <a:bodyPr wrap="square" rtlCol="0">
            <a:spAutoFit/>
          </a:bodyPr>
          <a:lstStyle/>
          <a:p>
            <a:r>
              <a:rPr lang="en-US" altLang="zh-CN" sz="2400" i="1" dirty="0" err="1"/>
              <a:t>f</a:t>
            </a:r>
            <a:r>
              <a:rPr lang="en-US" altLang="zh-CN" sz="2400" i="1" baseline="-25000" dirty="0" err="1" smtClean="0"/>
              <a:t>o</a:t>
            </a:r>
            <a:r>
              <a:rPr lang="en-US" altLang="zh-CN" sz="2400" dirty="0" smtClean="0"/>
              <a:t>=(</a:t>
            </a:r>
            <a:r>
              <a:rPr lang="en-US" altLang="zh-CN" sz="2400" i="1" dirty="0" smtClean="0"/>
              <a:t>f</a:t>
            </a:r>
            <a:r>
              <a:rPr lang="en-US" altLang="zh-CN" sz="2400" i="1" baseline="-25000" dirty="0" smtClean="0"/>
              <a:t>1</a:t>
            </a:r>
            <a:r>
              <a:rPr lang="en-US" altLang="zh-CN" sz="2400" dirty="0" smtClean="0"/>
              <a:t>+</a:t>
            </a:r>
            <a:r>
              <a:rPr lang="en-US" altLang="zh-CN" sz="2400" i="1" dirty="0" smtClean="0"/>
              <a:t>f</a:t>
            </a:r>
            <a:r>
              <a:rPr lang="en-US" altLang="zh-CN" sz="2400" i="1" baseline="-25000" dirty="0" smtClean="0"/>
              <a:t>2</a:t>
            </a:r>
            <a:r>
              <a:rPr lang="en-US" altLang="zh-CN" sz="2400" dirty="0" smtClean="0"/>
              <a:t>+</a:t>
            </a:r>
            <a:r>
              <a:rPr lang="en-US" altLang="zh-CN" sz="2400" i="1" dirty="0" smtClean="0"/>
              <a:t>f</a:t>
            </a:r>
            <a:r>
              <a:rPr lang="en-US" altLang="zh-CN" sz="2400" i="1" baseline="-25000" dirty="0" smtClean="0"/>
              <a:t>3</a:t>
            </a:r>
            <a:r>
              <a:rPr lang="en-US" altLang="zh-CN" sz="2400" dirty="0"/>
              <a:t>+</a:t>
            </a:r>
            <a:r>
              <a:rPr lang="en-US" altLang="zh-CN" sz="2400" i="1" dirty="0" smtClean="0"/>
              <a:t>△f</a:t>
            </a:r>
            <a:r>
              <a:rPr lang="en-US" altLang="zh-CN" sz="2400" i="1" baseline="-25000" dirty="0" smtClean="0"/>
              <a:t>0~9</a:t>
            </a:r>
            <a:r>
              <a:rPr lang="en-US" altLang="zh-CN" sz="2400" dirty="0" smtClean="0"/>
              <a:t>)/10</a:t>
            </a:r>
            <a:endParaRPr lang="zh-CN" altLang="en-US" sz="2400" dirty="0"/>
          </a:p>
        </p:txBody>
      </p:sp>
      <p:sp>
        <p:nvSpPr>
          <p:cNvPr id="10" name="文本框 9"/>
          <p:cNvSpPr txBox="1"/>
          <p:nvPr/>
        </p:nvSpPr>
        <p:spPr>
          <a:xfrm>
            <a:off x="1177134" y="3471483"/>
            <a:ext cx="6264696" cy="461665"/>
          </a:xfrm>
          <a:prstGeom prst="rect">
            <a:avLst/>
          </a:prstGeom>
          <a:noFill/>
        </p:spPr>
        <p:txBody>
          <a:bodyPr wrap="square" rtlCol="0">
            <a:spAutoFit/>
          </a:bodyPr>
          <a:lstStyle/>
          <a:p>
            <a:r>
              <a:rPr lang="zh-CN" altLang="en-US" sz="2400" dirty="0" smtClean="0"/>
              <a:t>若令 ：</a:t>
            </a:r>
            <a:r>
              <a:rPr lang="en-US" altLang="zh-CN" sz="2400" i="1" dirty="0" smtClean="0"/>
              <a:t>f</a:t>
            </a:r>
            <a:r>
              <a:rPr lang="en-US" altLang="zh-CN" sz="2400" i="1" baseline="-25000" dirty="0" smtClean="0"/>
              <a:t>1</a:t>
            </a:r>
            <a:r>
              <a:rPr lang="en-US" altLang="zh-CN" sz="2400" dirty="0" smtClean="0"/>
              <a:t>+</a:t>
            </a:r>
            <a:r>
              <a:rPr lang="en-US" altLang="zh-CN" sz="2400" i="1" dirty="0" smtClean="0"/>
              <a:t>f</a:t>
            </a:r>
            <a:r>
              <a:rPr lang="en-US" altLang="zh-CN" sz="2400" i="1" baseline="-25000" dirty="0" smtClean="0"/>
              <a:t>2</a:t>
            </a:r>
            <a:r>
              <a:rPr lang="en-US" altLang="zh-CN" sz="2400" dirty="0" smtClean="0"/>
              <a:t>+</a:t>
            </a:r>
            <a:r>
              <a:rPr lang="en-US" altLang="zh-CN" sz="2400" i="1" dirty="0" smtClean="0"/>
              <a:t>f</a:t>
            </a:r>
            <a:r>
              <a:rPr lang="en-US" altLang="zh-CN" sz="2400" i="1" baseline="-25000" dirty="0" smtClean="0"/>
              <a:t>3 </a:t>
            </a:r>
            <a:r>
              <a:rPr lang="en-US" altLang="zh-CN" sz="2400" dirty="0" smtClean="0"/>
              <a:t>=10</a:t>
            </a:r>
            <a:r>
              <a:rPr lang="en-US" altLang="zh-CN" sz="2400" i="1" dirty="0" smtClean="0"/>
              <a:t>f</a:t>
            </a:r>
            <a:r>
              <a:rPr lang="en-US" altLang="zh-CN" sz="2400" i="1" baseline="-25000" dirty="0" smtClean="0"/>
              <a:t>1</a:t>
            </a:r>
            <a:endParaRPr lang="zh-CN" altLang="en-US" sz="2400" dirty="0"/>
          </a:p>
        </p:txBody>
      </p:sp>
      <p:sp>
        <p:nvSpPr>
          <p:cNvPr id="11" name="文本框 10"/>
          <p:cNvSpPr txBox="1"/>
          <p:nvPr/>
        </p:nvSpPr>
        <p:spPr>
          <a:xfrm>
            <a:off x="1619672" y="3992691"/>
            <a:ext cx="6264696" cy="461665"/>
          </a:xfrm>
          <a:prstGeom prst="rect">
            <a:avLst/>
          </a:prstGeom>
          <a:noFill/>
        </p:spPr>
        <p:txBody>
          <a:bodyPr wrap="square" rtlCol="0">
            <a:spAutoFit/>
          </a:bodyPr>
          <a:lstStyle/>
          <a:p>
            <a:r>
              <a:rPr lang="zh-CN" altLang="en-US" sz="2400" dirty="0" smtClean="0"/>
              <a:t>则： </a:t>
            </a:r>
            <a:r>
              <a:rPr lang="en-US" altLang="zh-CN" sz="2400" i="1" dirty="0" err="1" smtClean="0"/>
              <a:t>f</a:t>
            </a:r>
            <a:r>
              <a:rPr lang="en-US" altLang="zh-CN" sz="2400" i="1" baseline="-25000" dirty="0" err="1" smtClean="0"/>
              <a:t>o</a:t>
            </a:r>
            <a:r>
              <a:rPr lang="en-US" altLang="zh-CN" sz="2400" dirty="0" smtClean="0"/>
              <a:t>=</a:t>
            </a:r>
            <a:r>
              <a:rPr lang="en-US" altLang="zh-CN" sz="2400" i="1" dirty="0"/>
              <a:t>f</a:t>
            </a:r>
            <a:r>
              <a:rPr lang="en-US" altLang="zh-CN" sz="2400" i="1" baseline="-25000" dirty="0"/>
              <a:t>1 </a:t>
            </a:r>
            <a:r>
              <a:rPr lang="en-US" altLang="zh-CN" sz="2400" dirty="0" smtClean="0"/>
              <a:t>+</a:t>
            </a:r>
            <a:r>
              <a:rPr lang="en-US" altLang="zh-CN" sz="2400" i="1" dirty="0" smtClean="0"/>
              <a:t>△f</a:t>
            </a:r>
            <a:r>
              <a:rPr lang="en-US" altLang="zh-CN" sz="2400" i="1" baseline="-25000" dirty="0" smtClean="0"/>
              <a:t>0~9</a:t>
            </a:r>
            <a:r>
              <a:rPr lang="en-US" altLang="zh-CN" sz="2400" dirty="0" smtClean="0"/>
              <a:t>/10</a:t>
            </a:r>
            <a:endParaRPr lang="zh-CN" altLang="en-US" sz="2400" dirty="0"/>
          </a:p>
        </p:txBody>
      </p:sp>
      <p:sp>
        <p:nvSpPr>
          <p:cNvPr id="12" name="文本框 11"/>
          <p:cNvSpPr txBox="1"/>
          <p:nvPr/>
        </p:nvSpPr>
        <p:spPr>
          <a:xfrm>
            <a:off x="1177134" y="4559886"/>
            <a:ext cx="7920880" cy="461665"/>
          </a:xfrm>
          <a:prstGeom prst="rect">
            <a:avLst/>
          </a:prstGeom>
          <a:noFill/>
        </p:spPr>
        <p:txBody>
          <a:bodyPr wrap="square" rtlCol="0">
            <a:spAutoFit/>
          </a:bodyPr>
          <a:lstStyle/>
          <a:p>
            <a:r>
              <a:rPr lang="zh-CN" altLang="en-US" sz="2400" dirty="0" smtClean="0">
                <a:solidFill>
                  <a:srgbClr val="0000CC"/>
                </a:solidFill>
              </a:rPr>
              <a:t>输出频率间隔缩小了</a:t>
            </a:r>
            <a:r>
              <a:rPr lang="en-US" altLang="zh-CN" sz="2400" dirty="0" smtClean="0">
                <a:solidFill>
                  <a:srgbClr val="0000CC"/>
                </a:solidFill>
              </a:rPr>
              <a:t>10</a:t>
            </a:r>
            <a:r>
              <a:rPr lang="zh-CN" altLang="en-US" sz="2400" dirty="0" smtClean="0">
                <a:solidFill>
                  <a:srgbClr val="0000CC"/>
                </a:solidFill>
              </a:rPr>
              <a:t>倍，频率分辨率</a:t>
            </a:r>
            <a:r>
              <a:rPr lang="en-US" altLang="zh-CN" sz="2400" i="1" dirty="0">
                <a:solidFill>
                  <a:srgbClr val="0000CC"/>
                </a:solidFill>
              </a:rPr>
              <a:t>△</a:t>
            </a:r>
            <a:r>
              <a:rPr lang="en-US" altLang="zh-CN" sz="2400" i="1" dirty="0" smtClean="0">
                <a:solidFill>
                  <a:srgbClr val="0000CC"/>
                </a:solidFill>
              </a:rPr>
              <a:t>f</a:t>
            </a:r>
            <a:r>
              <a:rPr lang="en-US" altLang="zh-CN" sz="2400" i="1" baseline="-25000" dirty="0" smtClean="0">
                <a:solidFill>
                  <a:srgbClr val="0000CC"/>
                </a:solidFill>
              </a:rPr>
              <a:t>0</a:t>
            </a:r>
            <a:r>
              <a:rPr lang="zh-CN" altLang="en-US" sz="2400" dirty="0" smtClean="0">
                <a:solidFill>
                  <a:srgbClr val="0000CC"/>
                </a:solidFill>
              </a:rPr>
              <a:t>提高了</a:t>
            </a:r>
            <a:r>
              <a:rPr lang="en-US" altLang="zh-CN" sz="2400" dirty="0" smtClean="0">
                <a:solidFill>
                  <a:srgbClr val="0000CC"/>
                </a:solidFill>
              </a:rPr>
              <a:t>10</a:t>
            </a:r>
            <a:r>
              <a:rPr lang="zh-CN" altLang="en-US" sz="2400" dirty="0" smtClean="0">
                <a:solidFill>
                  <a:srgbClr val="0000CC"/>
                </a:solidFill>
              </a:rPr>
              <a:t>倍。</a:t>
            </a:r>
            <a:endParaRPr lang="zh-CN" altLang="en-US" sz="2400" dirty="0">
              <a:solidFill>
                <a:srgbClr val="0000CC"/>
              </a:solidFill>
            </a:endParaRPr>
          </a:p>
        </p:txBody>
      </p:sp>
      <p:sp>
        <p:nvSpPr>
          <p:cNvPr id="13" name="矩形 12"/>
          <p:cNvSpPr/>
          <p:nvPr/>
        </p:nvSpPr>
        <p:spPr>
          <a:xfrm>
            <a:off x="791580" y="5192928"/>
            <a:ext cx="7920880" cy="1169551"/>
          </a:xfrm>
          <a:prstGeom prst="rect">
            <a:avLst/>
          </a:prstGeom>
        </p:spPr>
        <p:txBody>
          <a:bodyPr wrap="square">
            <a:spAutoFit/>
          </a:bodyPr>
          <a:lstStyle/>
          <a:p>
            <a:pPr marL="609600" indent="-609600" eaLnBrk="1" hangingPunct="1">
              <a:lnSpc>
                <a:spcPts val="2400"/>
              </a:lnSpc>
            </a:pPr>
            <a:r>
              <a:rPr lang="zh-CN" altLang="en-US" sz="2400" dirty="0">
                <a:solidFill>
                  <a:srgbClr val="FF0000"/>
                </a:solidFill>
                <a:latin typeface="+mn-ea"/>
              </a:rPr>
              <a:t>非相干合成的</a:t>
            </a:r>
            <a:r>
              <a:rPr lang="zh-CN" altLang="en-US" sz="2400" dirty="0" smtClean="0">
                <a:solidFill>
                  <a:srgbClr val="FF0000"/>
                </a:solidFill>
                <a:latin typeface="+mn-ea"/>
              </a:rPr>
              <a:t>缺点：</a:t>
            </a:r>
            <a:endParaRPr lang="zh-CN" altLang="en-US" sz="2400" dirty="0">
              <a:solidFill>
                <a:srgbClr val="FF0000"/>
              </a:solidFill>
              <a:latin typeface="+mn-ea"/>
            </a:endParaRPr>
          </a:p>
          <a:p>
            <a:pPr marL="609600" indent="-609600" eaLnBrk="1" hangingPunct="1">
              <a:lnSpc>
                <a:spcPts val="3000"/>
              </a:lnSpc>
              <a:buFont typeface="Wingdings" panose="05000000000000000000" pitchFamily="2" charset="2"/>
              <a:buNone/>
            </a:pPr>
            <a:r>
              <a:rPr lang="zh-CN" altLang="en-US" sz="2200" dirty="0" smtClean="0">
                <a:latin typeface="+mn-ea"/>
              </a:rPr>
              <a:t>   输出信号</a:t>
            </a:r>
            <a:r>
              <a:rPr lang="zh-CN" altLang="en-US" sz="2200" dirty="0">
                <a:latin typeface="+mn-ea"/>
              </a:rPr>
              <a:t>频率的稳定度、准确度和相位噪声由各</a:t>
            </a:r>
            <a:r>
              <a:rPr lang="zh-CN" altLang="en-US" sz="2200" dirty="0" smtClean="0">
                <a:latin typeface="+mn-ea"/>
              </a:rPr>
              <a:t>参考晶</a:t>
            </a:r>
            <a:r>
              <a:rPr lang="zh-CN" altLang="en-US" sz="2200" dirty="0">
                <a:latin typeface="+mn-ea"/>
              </a:rPr>
              <a:t>振</a:t>
            </a:r>
            <a:r>
              <a:rPr lang="zh-CN" altLang="en-US" sz="2200" dirty="0" smtClean="0">
                <a:latin typeface="+mn-ea"/>
              </a:rPr>
              <a:t>频</a:t>
            </a:r>
            <a:endParaRPr lang="en-US" altLang="zh-CN" sz="2200" dirty="0" smtClean="0">
              <a:latin typeface="+mn-ea"/>
            </a:endParaRPr>
          </a:p>
          <a:p>
            <a:pPr marL="609600" indent="-609600" eaLnBrk="1" hangingPunct="1">
              <a:lnSpc>
                <a:spcPts val="3000"/>
              </a:lnSpc>
              <a:buFont typeface="Wingdings" panose="05000000000000000000" pitchFamily="2" charset="2"/>
              <a:buNone/>
            </a:pPr>
            <a:r>
              <a:rPr lang="zh-CN" altLang="en-US" sz="2200" dirty="0" smtClean="0">
                <a:latin typeface="+mn-ea"/>
              </a:rPr>
              <a:t>率稳定度</a:t>
            </a:r>
            <a:r>
              <a:rPr lang="zh-CN" altLang="en-US" sz="2200" dirty="0">
                <a:latin typeface="+mn-ea"/>
              </a:rPr>
              <a:t>、准确度和相位噪声之和组成。</a:t>
            </a:r>
          </a:p>
        </p:txBody>
      </p:sp>
      <p:sp>
        <p:nvSpPr>
          <p:cNvPr id="14" name="文本框 13"/>
          <p:cNvSpPr txBox="1"/>
          <p:nvPr/>
        </p:nvSpPr>
        <p:spPr>
          <a:xfrm>
            <a:off x="2843808" y="2361165"/>
            <a:ext cx="3816424" cy="369332"/>
          </a:xfrm>
          <a:prstGeom prst="rect">
            <a:avLst/>
          </a:prstGeom>
          <a:noFill/>
        </p:spPr>
        <p:txBody>
          <a:bodyPr wrap="square" rtlCol="0">
            <a:spAutoFit/>
          </a:bodyPr>
          <a:lstStyle/>
          <a:p>
            <a:r>
              <a:rPr lang="zh-CN" altLang="en-US" dirty="0" smtClean="0"/>
              <a:t>非相干双混频分频直接合成框图</a:t>
            </a:r>
            <a:endParaRPr lang="zh-CN" altLang="en-US" dirty="0"/>
          </a:p>
        </p:txBody>
      </p:sp>
      <p:pic>
        <p:nvPicPr>
          <p:cNvPr id="2" name="图片 1"/>
          <p:cNvPicPr>
            <a:picLocks noChangeAspect="1"/>
          </p:cNvPicPr>
          <p:nvPr/>
        </p:nvPicPr>
        <p:blipFill>
          <a:blip r:embed="rId2"/>
          <a:stretch>
            <a:fillRect/>
          </a:stretch>
        </p:blipFill>
        <p:spPr>
          <a:xfrm>
            <a:off x="755576" y="105029"/>
            <a:ext cx="6792416" cy="2356234"/>
          </a:xfrm>
          <a:prstGeom prst="rect">
            <a:avLst/>
          </a:prstGeom>
        </p:spPr>
      </p:pic>
    </p:spTree>
    <p:extLst>
      <p:ext uri="{BB962C8B-B14F-4D97-AF65-F5344CB8AC3E}">
        <p14:creationId xmlns:p14="http://schemas.microsoft.com/office/powerpoint/2010/main" val="2595876928"/>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A19334-5072-40E6-AAAA-870206829FFB}" type="slidenum">
              <a:rPr lang="zh-CN" altLang="en-US" sz="1000"/>
              <a:pPr>
                <a:spcBef>
                  <a:spcPct val="0"/>
                </a:spcBef>
                <a:buClrTx/>
                <a:buSzTx/>
                <a:buFontTx/>
                <a:buNone/>
              </a:pPr>
              <a:t>7</a:t>
            </a:fld>
            <a:endParaRPr lang="en-US" altLang="zh-CN" sz="1000"/>
          </a:p>
        </p:txBody>
      </p:sp>
      <p:sp>
        <p:nvSpPr>
          <p:cNvPr id="10243" name="Rectangle 2"/>
          <p:cNvSpPr>
            <a:spLocks noGrp="1" noChangeArrowheads="1"/>
          </p:cNvSpPr>
          <p:nvPr>
            <p:ph type="title"/>
          </p:nvPr>
        </p:nvSpPr>
        <p:spPr>
          <a:xfrm>
            <a:off x="1691680" y="332656"/>
            <a:ext cx="6096000" cy="64135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频率合成的基本方法</a:t>
            </a:r>
          </a:p>
        </p:txBody>
      </p:sp>
      <p:sp>
        <p:nvSpPr>
          <p:cNvPr id="4" name="文本框 3"/>
          <p:cNvSpPr txBox="1"/>
          <p:nvPr/>
        </p:nvSpPr>
        <p:spPr>
          <a:xfrm>
            <a:off x="5400992" y="1628800"/>
            <a:ext cx="3312368" cy="4285084"/>
          </a:xfrm>
          <a:prstGeom prst="rect">
            <a:avLst/>
          </a:prstGeom>
          <a:noFill/>
        </p:spPr>
        <p:txBody>
          <a:bodyPr wrap="square" rtlCol="0">
            <a:spAutoFit/>
          </a:bodyPr>
          <a:lstStyle/>
          <a:p>
            <a:pPr algn="just">
              <a:lnSpc>
                <a:spcPts val="3000"/>
              </a:lnSpc>
            </a:pPr>
            <a:r>
              <a:rPr lang="zh-CN" altLang="en-US" sz="2000" dirty="0" smtClean="0"/>
              <a:t>     直接频率合成能实现快速频率切换、很高的频率分辨率、低的相位噪声和高的输出频率，所以一直沿用至今，但是，直接频率合成需要很多参考晶振、带通滤波器和分频、倍频等硬件设备，输出频率中难免包含大量由混频和倍频产生的无用寄生频率，所以，间接频率合成技术大规模的使用。</a:t>
            </a:r>
            <a:endParaRPr lang="zh-CN" altLang="en-US" sz="2000" dirty="0"/>
          </a:p>
        </p:txBody>
      </p:sp>
      <p:pic>
        <p:nvPicPr>
          <p:cNvPr id="2" name="图片 1"/>
          <p:cNvPicPr>
            <a:picLocks noChangeAspect="1"/>
          </p:cNvPicPr>
          <p:nvPr/>
        </p:nvPicPr>
        <p:blipFill>
          <a:blip r:embed="rId2"/>
          <a:stretch>
            <a:fillRect/>
          </a:stretch>
        </p:blipFill>
        <p:spPr>
          <a:xfrm>
            <a:off x="467544" y="1628800"/>
            <a:ext cx="4084279" cy="4053284"/>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8</a:t>
            </a:fld>
            <a:endParaRPr lang="en-US" altLang="zh-CN" sz="1000" dirty="0"/>
          </a:p>
        </p:txBody>
      </p:sp>
      <p:sp>
        <p:nvSpPr>
          <p:cNvPr id="11267" name="Rectangle 2"/>
          <p:cNvSpPr>
            <a:spLocks noGrp="1" noChangeArrowheads="1"/>
          </p:cNvSpPr>
          <p:nvPr>
            <p:ph type="title"/>
          </p:nvPr>
        </p:nvSpPr>
        <p:spPr>
          <a:xfrm>
            <a:off x="2073621" y="-525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r>
              <a:rPr lang="zh-CN" altLang="en-US" sz="2400" dirty="0" smtClean="0">
                <a:solidFill>
                  <a:srgbClr val="0000CC"/>
                </a:solidFill>
                <a:latin typeface="微软雅黑" panose="020B0503020204020204" pitchFamily="34" charset="-122"/>
                <a:ea typeface="微软雅黑" panose="020B0503020204020204" pitchFamily="34" charset="-122"/>
              </a:rPr>
              <a:t>（相干间接频率合成技术）</a:t>
            </a: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408" name="Text Box 16"/>
          <p:cNvSpPr txBox="1">
            <a:spLocks noChangeArrowheads="1"/>
          </p:cNvSpPr>
          <p:nvPr/>
        </p:nvSpPr>
        <p:spPr bwMode="auto">
          <a:xfrm>
            <a:off x="3563888" y="4535850"/>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304800" y="1992705"/>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dirty="0">
                  <a:latin typeface="Times New Roman" panose="02020603050405020304" pitchFamily="18" charset="0"/>
                </a:rPr>
                <a:t>环路滤波器 （</a:t>
              </a:r>
              <a:r>
                <a:rPr kumimoji="1" lang="en-US" altLang="zh-CN" sz="2400" dirty="0">
                  <a:latin typeface="Times New Roman" panose="02020603050405020304" pitchFamily="18" charset="0"/>
                </a:rPr>
                <a:t>LF ）</a:t>
              </a:r>
              <a:endParaRPr kumimoji="1" lang="zh-CN" altLang="en-US" sz="2400" dirty="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704"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705"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extLst>
                <p:ext uri="{D42A27DB-BD31-4B8C-83A1-F6EECF244321}">
                  <p14:modId xmlns:p14="http://schemas.microsoft.com/office/powerpoint/2010/main" val="2997703399"/>
                </p:ext>
              </p:extLst>
            </p:nvPr>
          </p:nvGraphicFramePr>
          <p:xfrm>
            <a:off x="1327" y="1488"/>
            <a:ext cx="377" cy="384"/>
          </p:xfrm>
          <a:graphic>
            <a:graphicData uri="http://schemas.openxmlformats.org/presentationml/2006/ole">
              <mc:AlternateContent xmlns:mc="http://schemas.openxmlformats.org/markup-compatibility/2006">
                <mc:Choice xmlns:v="urn:schemas-microsoft-com:vml" Requires="v">
                  <p:oleObj spid="_x0000_s11706"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7" y="1488"/>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372354" y="3135705"/>
            <a:ext cx="2560931" cy="2931924"/>
            <a:chOff x="6583068" y="2286001"/>
            <a:chExt cx="2560931" cy="2931924"/>
          </a:xfrm>
        </p:grpSpPr>
        <p:sp>
          <p:nvSpPr>
            <p:cNvPr id="3" name="矩形 2"/>
            <p:cNvSpPr/>
            <p:nvPr/>
          </p:nvSpPr>
          <p:spPr>
            <a:xfrm>
              <a:off x="6583068" y="2614135"/>
              <a:ext cx="2560931" cy="2603790"/>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sz="1600" kern="0" dirty="0"/>
                <a:t>压控振荡器</a:t>
              </a:r>
              <a:r>
                <a:rPr lang="en-US" altLang="zh-CN" sz="1600" kern="0" dirty="0"/>
                <a:t>(VCO)</a:t>
              </a:r>
              <a:r>
                <a:rPr lang="zh-CN" altLang="en-US" sz="1600" kern="0" dirty="0" smtClean="0"/>
                <a:t>是</a:t>
              </a:r>
              <a:r>
                <a:rPr lang="zh-CN" altLang="en-US" sz="1600" kern="0" dirty="0" smtClean="0">
                  <a:solidFill>
                    <a:srgbClr val="0000CC"/>
                  </a:solidFill>
                </a:rPr>
                <a:t>电压</a:t>
              </a:r>
              <a:r>
                <a:rPr lang="en-US" altLang="zh-CN" sz="1600" kern="0" dirty="0" smtClean="0">
                  <a:solidFill>
                    <a:srgbClr val="0000CC"/>
                  </a:solidFill>
                </a:rPr>
                <a:t>-</a:t>
              </a:r>
              <a:r>
                <a:rPr lang="zh-CN" altLang="en-US" sz="1600" kern="0" dirty="0" smtClean="0">
                  <a:solidFill>
                    <a:srgbClr val="0000CC"/>
                  </a:solidFill>
                </a:rPr>
                <a:t>频率</a:t>
              </a:r>
              <a:r>
                <a:rPr lang="zh-CN" altLang="en-US" sz="1600" kern="0" dirty="0" smtClean="0"/>
                <a:t>变换装置。</a:t>
              </a:r>
              <a:r>
                <a:rPr lang="en-US" altLang="zh-CN" sz="1600" kern="0" dirty="0" smtClean="0"/>
                <a:t>VCO</a:t>
              </a:r>
              <a:r>
                <a:rPr lang="zh-CN" altLang="en-US" sz="1600" kern="0" dirty="0" smtClean="0"/>
                <a:t>的</a:t>
              </a:r>
              <a:r>
                <a:rPr lang="zh-CN" altLang="en-US" sz="1600" kern="0" dirty="0" smtClean="0">
                  <a:solidFill>
                    <a:srgbClr val="0000CC"/>
                  </a:solidFill>
                </a:rPr>
                <a:t>输出频率</a:t>
              </a:r>
              <a:r>
                <a:rPr lang="zh-CN" altLang="en-US" sz="1600" kern="0" dirty="0" smtClean="0"/>
                <a:t>向</a:t>
              </a:r>
              <a:r>
                <a:rPr lang="zh-CN" altLang="en-US" sz="1600" kern="0" dirty="0" smtClean="0">
                  <a:solidFill>
                    <a:srgbClr val="0000CC"/>
                  </a:solidFill>
                </a:rPr>
                <a:t>输入信号的频率</a:t>
              </a:r>
              <a:r>
                <a:rPr lang="zh-CN" altLang="en-US" sz="1600" kern="0" dirty="0" smtClean="0"/>
                <a:t>靠拢，直至两者的频率相同。</a:t>
              </a:r>
              <a:r>
                <a:rPr lang="en-US" altLang="zh-CN" sz="1600" kern="0" dirty="0" smtClean="0"/>
                <a:t>VCO</a:t>
              </a:r>
              <a:r>
                <a:rPr lang="zh-CN" altLang="en-US" sz="1600" kern="0" dirty="0" smtClean="0">
                  <a:solidFill>
                    <a:srgbClr val="0000CC"/>
                  </a:solidFill>
                </a:rPr>
                <a:t>输出信号的相位</a:t>
              </a:r>
              <a:r>
                <a:rPr lang="zh-CN" altLang="en-US" sz="1600" kern="0" dirty="0" smtClean="0"/>
                <a:t>与</a:t>
              </a:r>
              <a:r>
                <a:rPr lang="zh-CN" altLang="en-US" sz="1600" kern="0" dirty="0" smtClean="0">
                  <a:solidFill>
                    <a:srgbClr val="0000CC"/>
                  </a:solidFill>
                </a:rPr>
                <a:t>输入信号的相位</a:t>
              </a:r>
              <a:r>
                <a:rPr lang="zh-CN" altLang="en-US" sz="1600" kern="0" dirty="0" smtClean="0"/>
                <a:t>保持某种关系，达到相位锁定。</a:t>
              </a:r>
              <a:endParaRPr lang="en-US" altLang="zh-CN" sz="1600" kern="0" dirty="0" smtClean="0"/>
            </a:p>
            <a:p>
              <a:pPr eaLnBrk="1" hangingPunct="1">
                <a:spcBef>
                  <a:spcPct val="20000"/>
                </a:spcBef>
                <a:defRPr/>
              </a:pPr>
              <a:r>
                <a:rPr lang="zh-CN" altLang="en-US" sz="1600" kern="0" dirty="0" smtClean="0"/>
                <a:t>压控振荡器采用压控元件作为频率控制器件，压控原件一般都是变容二极管。</a:t>
              </a:r>
              <a:endParaRPr lang="zh-CN" altLang="en-US" sz="1600" kern="0" dirty="0"/>
            </a:p>
          </p:txBody>
        </p:sp>
        <p:cxnSp>
          <p:nvCxnSpPr>
            <p:cNvPr id="5" name="直接箭头连接符 4"/>
            <p:cNvCxnSpPr>
              <a:stCxn id="3" idx="0"/>
            </p:cNvCxnSpPr>
            <p:nvPr/>
          </p:nvCxnSpPr>
          <p:spPr bwMode="auto">
            <a:xfrm flipH="1" flipV="1">
              <a:off x="7452320" y="2286001"/>
              <a:ext cx="411214" cy="328134"/>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grpSp>
        <p:nvGrpSpPr>
          <p:cNvPr id="10" name="组合 9"/>
          <p:cNvGrpSpPr/>
          <p:nvPr/>
        </p:nvGrpSpPr>
        <p:grpSpPr>
          <a:xfrm>
            <a:off x="370624" y="2895601"/>
            <a:ext cx="2332923" cy="2597234"/>
            <a:chOff x="468044" y="1737398"/>
            <a:chExt cx="2332923" cy="2578910"/>
          </a:xfrm>
        </p:grpSpPr>
        <p:sp>
          <p:nvSpPr>
            <p:cNvPr id="30" name="矩形 29"/>
            <p:cNvSpPr/>
            <p:nvPr/>
          </p:nvSpPr>
          <p:spPr>
            <a:xfrm>
              <a:off x="468044" y="2746648"/>
              <a:ext cx="2332923" cy="1569660"/>
            </a:xfrm>
            <a:prstGeom prst="rect">
              <a:avLst/>
            </a:prstGeom>
            <a:solidFill>
              <a:schemeClr val="accent6">
                <a:lumMod val="20000"/>
                <a:lumOff val="80000"/>
              </a:schemeClr>
            </a:solidFill>
          </p:spPr>
          <p:txBody>
            <a:bodyPr wrap="square">
              <a:spAutoFit/>
            </a:bodyPr>
            <a:lstStyle/>
            <a:p>
              <a:pPr algn="just" eaLnBrk="1" hangingPunct="1">
                <a:spcBef>
                  <a:spcPct val="20000"/>
                </a:spcBef>
                <a:defRPr/>
              </a:pPr>
              <a:r>
                <a:rPr lang="en-US" altLang="zh-CN" sz="1600" kern="0" dirty="0" smtClean="0"/>
                <a:t>PD</a:t>
              </a:r>
              <a:r>
                <a:rPr lang="zh-CN" altLang="en-US" sz="1600" kern="0" dirty="0" smtClean="0"/>
                <a:t>是一个</a:t>
              </a:r>
              <a:r>
                <a:rPr lang="zh-CN" altLang="en-US" sz="1600" kern="0" dirty="0" smtClean="0">
                  <a:solidFill>
                    <a:srgbClr val="0000CC"/>
                  </a:solidFill>
                </a:rPr>
                <a:t>相位</a:t>
              </a:r>
              <a:r>
                <a:rPr lang="zh-CN" altLang="en-US" sz="1600" kern="0" dirty="0" smtClean="0"/>
                <a:t>比较装置，用来检测输入信号相位与反馈信号相位之间的相位差，并将其转换为电压输出，输出的误差信号时相差的函数。</a:t>
              </a:r>
              <a:endParaRPr lang="zh-CN" altLang="en-US" sz="1600" kern="0" dirty="0"/>
            </a:p>
          </p:txBody>
        </p:sp>
        <p:sp>
          <p:nvSpPr>
            <p:cNvPr id="9" name="圆角右箭头 8"/>
            <p:cNvSpPr/>
            <p:nvPr/>
          </p:nvSpPr>
          <p:spPr bwMode="auto">
            <a:xfrm>
              <a:off x="780989" y="1737398"/>
              <a:ext cx="432444" cy="1009250"/>
            </a:xfrm>
            <a:prstGeom prst="ben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4" name="组合 13"/>
          <p:cNvGrpSpPr/>
          <p:nvPr/>
        </p:nvGrpSpPr>
        <p:grpSpPr>
          <a:xfrm>
            <a:off x="4563783" y="392147"/>
            <a:ext cx="2924387" cy="1785478"/>
            <a:chOff x="4563783" y="392147"/>
            <a:chExt cx="2924387" cy="1785478"/>
          </a:xfrm>
        </p:grpSpPr>
        <p:sp>
          <p:nvSpPr>
            <p:cNvPr id="42" name="矩形 41"/>
            <p:cNvSpPr/>
            <p:nvPr/>
          </p:nvSpPr>
          <p:spPr>
            <a:xfrm>
              <a:off x="4563783" y="392147"/>
              <a:ext cx="2924387" cy="1354217"/>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sz="1600" kern="0" dirty="0" smtClean="0"/>
                <a:t>环路滤波器是一个低通滤波器，用于滤除鉴相</a:t>
              </a:r>
              <a:r>
                <a:rPr lang="zh-CN" altLang="en-US" sz="1600" kern="0" dirty="0" smtClean="0">
                  <a:solidFill>
                    <a:srgbClr val="0000CC"/>
                  </a:solidFill>
                </a:rPr>
                <a:t>输出误差</a:t>
              </a:r>
              <a:r>
                <a:rPr lang="zh-CN" altLang="en-US" sz="1600" kern="0" dirty="0" smtClean="0"/>
                <a:t>中的高频分量及干扰分量，而让其中的低频分量或直流分量通过，得到控制电压</a:t>
              </a:r>
              <a:r>
                <a:rPr lang="zh-CN" altLang="en-US" kern="0" dirty="0" smtClean="0"/>
                <a:t>。</a:t>
              </a:r>
              <a:endParaRPr lang="zh-CN" altLang="en-US" kern="0" dirty="0"/>
            </a:p>
          </p:txBody>
        </p:sp>
        <p:sp>
          <p:nvSpPr>
            <p:cNvPr id="13" name="右弧形箭头 12"/>
            <p:cNvSpPr/>
            <p:nvPr/>
          </p:nvSpPr>
          <p:spPr bwMode="auto">
            <a:xfrm>
              <a:off x="4897388" y="1787440"/>
              <a:ext cx="360412" cy="390185"/>
            </a:xfrm>
            <a:prstGeom prst="curvedLef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9" name="组合 18"/>
          <p:cNvGrpSpPr/>
          <p:nvPr/>
        </p:nvGrpSpPr>
        <p:grpSpPr>
          <a:xfrm>
            <a:off x="2507720" y="3180124"/>
            <a:ext cx="3603615" cy="3605679"/>
            <a:chOff x="2507720" y="3180124"/>
            <a:chExt cx="3603615" cy="3605679"/>
          </a:xfrm>
        </p:grpSpPr>
        <p:pic>
          <p:nvPicPr>
            <p:cNvPr id="48" name="图片 47"/>
            <p:cNvPicPr/>
            <p:nvPr/>
          </p:nvPicPr>
          <p:blipFill rotWithShape="1">
            <a:blip r:embed="rId9"/>
            <a:srcRect l="32252" t="59301" r="40613" b="27950"/>
            <a:stretch/>
          </p:blipFill>
          <p:spPr>
            <a:xfrm>
              <a:off x="2507720" y="5631449"/>
              <a:ext cx="3603615" cy="1154354"/>
            </a:xfrm>
            <a:prstGeom prst="rect">
              <a:avLst/>
            </a:prstGeom>
          </p:spPr>
        </p:pic>
        <p:sp>
          <p:nvSpPr>
            <p:cNvPr id="53" name="矩形 52"/>
            <p:cNvSpPr/>
            <p:nvPr/>
          </p:nvSpPr>
          <p:spPr>
            <a:xfrm>
              <a:off x="2733424" y="4938039"/>
              <a:ext cx="3062712" cy="830997"/>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sz="1600" kern="0" dirty="0" smtClean="0"/>
                <a:t>常用的环路滤波器有简单</a:t>
              </a:r>
              <a:r>
                <a:rPr lang="en-US" altLang="zh-CN" sz="1600" kern="0" dirty="0" smtClean="0"/>
                <a:t>RC</a:t>
              </a:r>
              <a:r>
                <a:rPr lang="zh-CN" altLang="en-US" sz="1600" kern="0" dirty="0" smtClean="0"/>
                <a:t>积分滤波器、</a:t>
              </a:r>
              <a:r>
                <a:rPr lang="en-US" altLang="zh-CN" sz="1600" kern="0" dirty="0" smtClean="0"/>
                <a:t>RC</a:t>
              </a:r>
              <a:r>
                <a:rPr lang="zh-CN" altLang="en-US" sz="1600" kern="0" dirty="0" smtClean="0"/>
                <a:t>比例滤波器和有源比例积分滤波器等。</a:t>
              </a:r>
              <a:endParaRPr lang="zh-CN" altLang="en-US" sz="1600" kern="0" dirty="0"/>
            </a:p>
          </p:txBody>
        </p:sp>
        <p:cxnSp>
          <p:nvCxnSpPr>
            <p:cNvPr id="54" name="直接箭头连接符 53"/>
            <p:cNvCxnSpPr/>
            <p:nvPr/>
          </p:nvCxnSpPr>
          <p:spPr bwMode="auto">
            <a:xfrm flipV="1">
              <a:off x="3306252" y="3180124"/>
              <a:ext cx="1003275" cy="1755836"/>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55DAAC7-EC8B-4B9D-B468-1D826B12F9F0}" type="slidenum">
              <a:rPr lang="zh-CN" altLang="en-US" smtClean="0"/>
              <a:pPr>
                <a:defRPr/>
              </a:pPr>
              <a:t>9</a:t>
            </a:fld>
            <a:endParaRPr lang="en-US" altLang="zh-CN"/>
          </a:p>
        </p:txBody>
      </p:sp>
      <p:sp>
        <p:nvSpPr>
          <p:cNvPr id="4" name="Rectangle 3"/>
          <p:cNvSpPr txBox="1">
            <a:spLocks noChangeArrowheads="1"/>
          </p:cNvSpPr>
          <p:nvPr/>
        </p:nvSpPr>
        <p:spPr>
          <a:xfrm>
            <a:off x="395536" y="1196752"/>
            <a:ext cx="8172288" cy="3384376"/>
          </a:xfrm>
          <a:prstGeom prst="rect">
            <a:avLst/>
          </a:prstGeom>
          <a:noFill/>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1" hangingPunct="1">
              <a:lnSpc>
                <a:spcPct val="150000"/>
              </a:lnSpc>
              <a:buFont typeface="Wingdings" panose="05000000000000000000" pitchFamily="2" charset="2"/>
              <a:buNone/>
            </a:pPr>
            <a:r>
              <a:rPr lang="zh-CN" altLang="en-US" sz="2400" b="1" kern="0" dirty="0" smtClean="0">
                <a:latin typeface="Times New Roman" panose="02020603050405020304" pitchFamily="18" charset="0"/>
                <a:cs typeface="Times New Roman" panose="02020603050405020304" pitchFamily="18" charset="0"/>
              </a:rPr>
              <a:t>环路锁定时 </a:t>
            </a:r>
            <a:r>
              <a:rPr lang="en-US" altLang="zh-CN" sz="2400" b="1" i="1" kern="0" dirty="0" err="1" smtClean="0">
                <a:solidFill>
                  <a:srgbClr val="0000CC"/>
                </a:solidFill>
                <a:latin typeface="Times New Roman" panose="02020603050405020304" pitchFamily="18" charset="0"/>
                <a:cs typeface="Times New Roman" panose="02020603050405020304" pitchFamily="18" charset="0"/>
              </a:rPr>
              <a:t>f</a:t>
            </a:r>
            <a:r>
              <a:rPr lang="en-US" altLang="zh-CN" sz="2400" b="1" i="1" kern="0" baseline="-25000" dirty="0" err="1" smtClean="0">
                <a:solidFill>
                  <a:srgbClr val="0000CC"/>
                </a:solidFill>
                <a:latin typeface="Times New Roman" panose="02020603050405020304" pitchFamily="18" charset="0"/>
                <a:cs typeface="Times New Roman" panose="02020603050405020304" pitchFamily="18" charset="0"/>
              </a:rPr>
              <a:t>o</a:t>
            </a:r>
            <a:r>
              <a:rPr lang="en-US" altLang="zh-CN" sz="2400" b="1" i="1" kern="0"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kern="0" dirty="0" smtClean="0">
                <a:solidFill>
                  <a:srgbClr val="0000CC"/>
                </a:solidFill>
                <a:latin typeface="Times New Roman" panose="02020603050405020304" pitchFamily="18" charset="0"/>
                <a:cs typeface="Times New Roman" panose="02020603050405020304" pitchFamily="18" charset="0"/>
              </a:rPr>
              <a:t>= </a:t>
            </a:r>
            <a:r>
              <a:rPr lang="en-US" altLang="zh-CN" sz="2400" b="1" i="1" kern="0"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kern="0"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kern="0" dirty="0" smtClean="0">
                <a:solidFill>
                  <a:srgbClr val="0000CC"/>
                </a:solidFill>
                <a:latin typeface="Times New Roman" panose="02020603050405020304" pitchFamily="18" charset="0"/>
                <a:cs typeface="Times New Roman" panose="02020603050405020304" pitchFamily="18" charset="0"/>
              </a:rPr>
              <a:t> </a:t>
            </a:r>
            <a:r>
              <a:rPr lang="en-US" altLang="zh-CN" sz="2400" b="1" kern="0" dirty="0" smtClean="0">
                <a:latin typeface="Times New Roman" panose="02020603050405020304" pitchFamily="18" charset="0"/>
                <a:cs typeface="Times New Roman" panose="02020603050405020304" pitchFamily="18" charset="0"/>
              </a:rPr>
              <a:t>, </a:t>
            </a:r>
            <a:r>
              <a:rPr lang="zh-CN" altLang="en-US" sz="2400" b="1" kern="0" dirty="0" smtClean="0">
                <a:latin typeface="Times New Roman" panose="02020603050405020304" pitchFamily="18" charset="0"/>
                <a:cs typeface="Times New Roman" panose="02020603050405020304" pitchFamily="18" charset="0"/>
              </a:rPr>
              <a:t>改变 </a:t>
            </a:r>
            <a:r>
              <a:rPr lang="en-US" altLang="zh-CN" sz="2400" b="1" kern="0" dirty="0" smtClean="0">
                <a:latin typeface="Times New Roman" panose="02020603050405020304" pitchFamily="18" charset="0"/>
                <a:cs typeface="Times New Roman" panose="02020603050405020304" pitchFamily="18" charset="0"/>
              </a:rPr>
              <a:t>N </a:t>
            </a:r>
            <a:r>
              <a:rPr lang="zh-CN" altLang="en-US" sz="2400" b="1" kern="0" dirty="0" smtClean="0">
                <a:latin typeface="Times New Roman" panose="02020603050405020304" pitchFamily="18" charset="0"/>
                <a:cs typeface="Times New Roman" panose="02020603050405020304" pitchFamily="18" charset="0"/>
              </a:rPr>
              <a:t>则输出为一系列点频</a:t>
            </a:r>
            <a:endParaRPr lang="zh-CN" altLang="en-US" sz="2400" b="0" kern="0" dirty="0" smtClean="0">
              <a:latin typeface="Times New Roman" panose="02020603050405020304" pitchFamily="18" charset="0"/>
              <a:cs typeface="Times New Roman" panose="02020603050405020304" pitchFamily="18" charset="0"/>
            </a:endParaRPr>
          </a:p>
          <a:p>
            <a:pPr eaLnBrk="1" hangingPunct="1">
              <a:lnSpc>
                <a:spcPct val="150000"/>
              </a:lnSpc>
              <a:buClr>
                <a:srgbClr val="0000CC"/>
              </a:buClr>
              <a:buSzPct val="100000"/>
              <a:buFont typeface="Wingdings" panose="05000000000000000000" pitchFamily="2" charset="2"/>
              <a:buChar char="Ø"/>
            </a:pPr>
            <a:r>
              <a:rPr lang="zh-CN" altLang="en-US" sz="2400" b="1" kern="0" dirty="0" smtClean="0">
                <a:latin typeface="Times New Roman" panose="02020603050405020304" pitchFamily="18" charset="0"/>
                <a:cs typeface="Times New Roman" panose="02020603050405020304" pitchFamily="18" charset="0"/>
              </a:rPr>
              <a:t>当波段范围宽且分辩率高时，</a:t>
            </a:r>
            <a:r>
              <a:rPr lang="en-US" altLang="zh-CN" sz="2400" b="1" kern="0" dirty="0" smtClean="0">
                <a:latin typeface="Times New Roman" panose="02020603050405020304" pitchFamily="18" charset="0"/>
                <a:cs typeface="Times New Roman" panose="02020603050405020304" pitchFamily="18" charset="0"/>
              </a:rPr>
              <a:t>N </a:t>
            </a:r>
            <a:r>
              <a:rPr lang="zh-CN" altLang="en-US" sz="2400" b="1" kern="0" dirty="0" smtClean="0">
                <a:latin typeface="Times New Roman" panose="02020603050405020304" pitchFamily="18" charset="0"/>
                <a:cs typeface="Times New Roman" panose="02020603050405020304" pitchFamily="18" charset="0"/>
              </a:rPr>
              <a:t>要大，使得</a:t>
            </a:r>
            <a:r>
              <a:rPr lang="en-US" altLang="zh-CN" sz="2400" b="1" kern="0" dirty="0" smtClean="0">
                <a:latin typeface="Times New Roman" panose="02020603050405020304" pitchFamily="18" charset="0"/>
                <a:cs typeface="Times New Roman" panose="02020603050405020304" pitchFamily="18" charset="0"/>
              </a:rPr>
              <a:t>PLL </a:t>
            </a:r>
            <a:r>
              <a:rPr lang="zh-CN" altLang="en-US" sz="2400" b="1" kern="0" dirty="0" smtClean="0">
                <a:latin typeface="Times New Roman" panose="02020603050405020304" pitchFamily="18" charset="0"/>
                <a:cs typeface="Times New Roman" panose="02020603050405020304" pitchFamily="18" charset="0"/>
              </a:rPr>
              <a:t>性能不稳定。</a:t>
            </a:r>
            <a:endParaRPr lang="en-US" altLang="zh-CN" sz="2400" b="1" kern="0" dirty="0" smtClean="0">
              <a:latin typeface="Times New Roman" panose="02020603050405020304" pitchFamily="18" charset="0"/>
              <a:cs typeface="Times New Roman" panose="02020603050405020304" pitchFamily="18" charset="0"/>
            </a:endParaRPr>
          </a:p>
          <a:p>
            <a:pPr eaLnBrk="1" hangingPunct="1">
              <a:lnSpc>
                <a:spcPct val="150000"/>
              </a:lnSpc>
              <a:buClr>
                <a:srgbClr val="0000CC"/>
              </a:buClr>
              <a:buSzPct val="100000"/>
              <a:buFont typeface="Wingdings" panose="05000000000000000000" pitchFamily="2" charset="2"/>
              <a:buChar char="Ø"/>
            </a:pPr>
            <a:r>
              <a:rPr lang="zh-CN" altLang="en-US" sz="2400" b="1" kern="0" dirty="0" smtClean="0">
                <a:latin typeface="Times New Roman" panose="02020603050405020304" pitchFamily="18" charset="0"/>
                <a:cs typeface="Times New Roman" panose="02020603050405020304" pitchFamily="18" charset="0"/>
              </a:rPr>
              <a:t>单环 </a:t>
            </a:r>
            <a:r>
              <a:rPr lang="en-US" altLang="zh-CN" sz="2400" b="1" kern="0" dirty="0" smtClean="0">
                <a:latin typeface="Times New Roman" panose="02020603050405020304" pitchFamily="18" charset="0"/>
                <a:cs typeface="Times New Roman" panose="02020603050405020304" pitchFamily="18" charset="0"/>
              </a:rPr>
              <a:t>PLL </a:t>
            </a:r>
            <a:r>
              <a:rPr lang="zh-CN" altLang="en-US" sz="2400" b="1" kern="0" dirty="0" smtClean="0">
                <a:latin typeface="Times New Roman" panose="02020603050405020304" pitchFamily="18" charset="0"/>
                <a:cs typeface="Times New Roman" panose="02020603050405020304" pitchFamily="18" charset="0"/>
              </a:rPr>
              <a:t>合成的分辩率与</a:t>
            </a:r>
            <a:r>
              <a:rPr lang="en-US" altLang="zh-CN" sz="2400" b="1" i="1" kern="0" dirty="0" smtClean="0">
                <a:latin typeface="Times New Roman" panose="02020603050405020304" pitchFamily="18" charset="0"/>
                <a:cs typeface="Times New Roman" panose="02020603050405020304" pitchFamily="18" charset="0"/>
              </a:rPr>
              <a:t>f </a:t>
            </a:r>
            <a:r>
              <a:rPr lang="en-US" altLang="zh-CN" sz="2400" b="1" i="1" kern="0" baseline="-25000" dirty="0" smtClean="0">
                <a:latin typeface="Times New Roman" panose="02020603050405020304" pitchFamily="18" charset="0"/>
                <a:cs typeface="Times New Roman" panose="02020603050405020304" pitchFamily="18" charset="0"/>
              </a:rPr>
              <a:t>r</a:t>
            </a:r>
            <a:r>
              <a:rPr lang="zh-CN" altLang="en-US" sz="2400" b="1" kern="0" dirty="0" smtClean="0">
                <a:latin typeface="Times New Roman" panose="02020603050405020304" pitchFamily="18" charset="0"/>
                <a:cs typeface="Times New Roman" panose="02020603050405020304" pitchFamily="18" charset="0"/>
              </a:rPr>
              <a:t>相关和环路性能是矛盾的，解决办法是采用小数、多环或 </a:t>
            </a:r>
            <a:r>
              <a:rPr lang="en-US" altLang="zh-CN" sz="2400" b="1" kern="0" dirty="0" smtClean="0">
                <a:latin typeface="Times New Roman" panose="02020603050405020304" pitchFamily="18" charset="0"/>
                <a:cs typeface="Times New Roman" panose="02020603050405020304" pitchFamily="18" charset="0"/>
              </a:rPr>
              <a:t>DDS。</a:t>
            </a:r>
          </a:p>
          <a:p>
            <a:pPr eaLnBrk="1" hangingPunct="1">
              <a:buClr>
                <a:srgbClr val="0000CC"/>
              </a:buClr>
              <a:buSzPct val="100000"/>
              <a:buFont typeface="Wingdings" panose="05000000000000000000" pitchFamily="2" charset="2"/>
              <a:buChar char="Ø"/>
            </a:pPr>
            <a:endParaRPr lang="zh-CN" altLang="en-US" sz="2400" b="1" kern="0" dirty="0" smtClean="0">
              <a:latin typeface="Times New Roman" panose="02020603050405020304" pitchFamily="18" charset="0"/>
            </a:endParaRPr>
          </a:p>
        </p:txBody>
      </p:sp>
    </p:spTree>
    <p:extLst>
      <p:ext uri="{BB962C8B-B14F-4D97-AF65-F5344CB8AC3E}">
        <p14:creationId xmlns:p14="http://schemas.microsoft.com/office/powerpoint/2010/main" val="25205566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15772</TotalTime>
  <Words>1909</Words>
  <Application>Microsoft Office PowerPoint</Application>
  <PresentationFormat>全屏显示(4:3)</PresentationFormat>
  <Paragraphs>269</Paragraphs>
  <Slides>31</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31</vt:i4>
      </vt:variant>
    </vt:vector>
  </HeadingPairs>
  <TitlesOfParts>
    <vt:vector size="43" baseType="lpstr">
      <vt:lpstr>Gulim</vt:lpstr>
      <vt:lpstr>黑体</vt:lpstr>
      <vt:lpstr>宋体</vt:lpstr>
      <vt:lpstr>微软雅黑</vt:lpstr>
      <vt:lpstr>Arial</vt:lpstr>
      <vt:lpstr>Cambria Math</vt:lpstr>
      <vt:lpstr>Times New Roman</vt:lpstr>
      <vt:lpstr>Wingdings</vt:lpstr>
      <vt:lpstr>Network</vt:lpstr>
      <vt:lpstr>Equation</vt:lpstr>
      <vt:lpstr>公式</vt:lpstr>
      <vt:lpstr>Visio</vt:lpstr>
      <vt:lpstr>第七章频率合成  Frequency Synthesis</vt:lpstr>
      <vt:lpstr>频率合成的概念及应用</vt:lpstr>
      <vt:lpstr>频率合成的指标</vt:lpstr>
      <vt:lpstr>直接频率合成</vt:lpstr>
      <vt:lpstr>频率合成的基本方法</vt:lpstr>
      <vt:lpstr>PowerPoint 演示文稿</vt:lpstr>
      <vt:lpstr>频率合成的基本方法</vt:lpstr>
      <vt:lpstr>  锁相频率合成 （相干间接频率合成技术）</vt:lpstr>
      <vt:lpstr>PowerPoint 演示文稿</vt:lpstr>
      <vt:lpstr>PowerPoint 演示文稿</vt:lpstr>
      <vt:lpstr>PowerPoint 演示文稿</vt:lpstr>
      <vt:lpstr>PowerPoint 演示文稿</vt:lpstr>
      <vt:lpstr>PowerPoint 演示文稿</vt:lpstr>
      <vt:lpstr>锁相频率合成</vt:lpstr>
      <vt:lpstr>　单环锁相频率合成器</vt:lpstr>
      <vt:lpstr>PowerPoint 演示文稿</vt:lpstr>
      <vt:lpstr>PowerPoint 演示文稿</vt:lpstr>
      <vt:lpstr>PowerPoint 演示文稿</vt:lpstr>
      <vt:lpstr>DDS工作原理</vt:lpstr>
      <vt:lpstr>DDS芯片现状</vt:lpstr>
      <vt:lpstr>组合式频率合成</vt:lpstr>
      <vt:lpstr>PowerPoint 演示文稿</vt:lpstr>
      <vt:lpstr>PowerPoint 演示文稿</vt:lpstr>
      <vt:lpstr>相位噪声</vt:lpstr>
      <vt:lpstr>PowerPoint 演示文稿</vt:lpstr>
      <vt:lpstr>PowerPoint 演示文稿</vt:lpstr>
      <vt:lpstr>倒易混频</vt:lpstr>
      <vt:lpstr>GSM接收机相位噪声要求</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483</cp:revision>
  <dcterms:created xsi:type="dcterms:W3CDTF">1601-01-01T00:00:00Z</dcterms:created>
  <dcterms:modified xsi:type="dcterms:W3CDTF">2019-12-04T03:37:19Z</dcterms:modified>
</cp:coreProperties>
</file>