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76" r:id="rId2"/>
    <p:sldId id="292" r:id="rId3"/>
    <p:sldId id="300" r:id="rId4"/>
    <p:sldId id="301" r:id="rId5"/>
    <p:sldId id="293" r:id="rId6"/>
    <p:sldId id="294" r:id="rId7"/>
    <p:sldId id="280" r:id="rId8"/>
    <p:sldId id="282" r:id="rId9"/>
    <p:sldId id="283" r:id="rId10"/>
    <p:sldId id="295" r:id="rId11"/>
    <p:sldId id="296" r:id="rId12"/>
    <p:sldId id="286" r:id="rId13"/>
    <p:sldId id="297" r:id="rId14"/>
    <p:sldId id="299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hunchao" initials="WS" lastIdx="30" clrIdx="0">
    <p:extLst>
      <p:ext uri="{19B8F6BF-5375-455C-9EA6-DF929625EA0E}">
        <p15:presenceInfo xmlns:p15="http://schemas.microsoft.com/office/powerpoint/2012/main" userId="3aeb2090dcce52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5F"/>
    <a:srgbClr val="03FDCD"/>
    <a:srgbClr val="FFFFFF"/>
    <a:srgbClr val="686868"/>
    <a:srgbClr val="828282"/>
    <a:srgbClr val="6B9367"/>
    <a:srgbClr val="83A57F"/>
    <a:srgbClr val="496446"/>
    <a:srgbClr val="8693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0" autoAdjust="0"/>
    <p:restoredTop sz="94660"/>
  </p:normalViewPr>
  <p:slideViewPr>
    <p:cSldViewPr snapToGrid="0">
      <p:cViewPr>
        <p:scale>
          <a:sx n="50" d="100"/>
          <a:sy n="50" d="100"/>
        </p:scale>
        <p:origin x="9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1:32:17.262" idx="3">
    <p:pos x="2762" y="946"/>
    <p:text>点击该处，导入SUMO仿真交叉口图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41:26.465" idx="5">
    <p:pos x="4101" y="2601"/>
    <p:text>交叉口类型指十字型、T型等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42:50.902" idx="6">
    <p:pos x="4101" y="2737"/>
    <p:text>放行分布指各进口的东南西北等方向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  <p:cm authorId="1" dt="2020-01-18T11:43:44.238" idx="7">
    <p:pos x="4101" y="2873"/>
    <p:text>车型比例指各车型车辆数的比例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6:12:05.069" idx="23">
    <p:pos x="2370" y="927"/>
    <p:text>通过上面的训练，这里输出最佳方案，输出内容如框内所示。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6:12:40.730" idx="24">
    <p:pos x="6256" y="922"/>
    <p:text>该处输出最优方案的评价结果，如框内所示。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1:16.296" idx="17">
    <p:pos x="1914" y="642"/>
    <p:text>输入需要人工优化的时段的交通量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3:01:44.627" idx="18">
    <p:pos x="1834" y="2282"/>
    <p:text>输入或导入需要人工优化时段的相位分布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5:42:56.635" idx="19">
    <p:pos x="7098" y="703"/>
    <p:text>可供选择的时段与“控制时段划分”的时段对应一致。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0:22.929" idx="16">
    <p:pos x="7218" y="-814"/>
    <p:text>点击此处，输出方案与评价结果。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0:22.929" idx="16">
    <p:pos x="7218" y="-814"/>
    <p:text>点击此处，输出方案与评价结果。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6:35:09.712" idx="25">
    <p:pos x="1893" y="848"/>
    <p:text>导入历史流量的平均流量，如拥有过去30天的流量，则输入各统计时段（如15s）的各方向流量的平均值。该处可直接按照解析出来的流量格式与内容导入并显示。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6:43:55.666" idx="26">
    <p:pos x="2141" y="2758"/>
    <p:text>输入时段个数。两种情况：1，当不确定需要几个时段时，可输入最多或做少时段个数,2，当知道需要的个数时，直接输入期望时段个数。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6:44:08.117" idx="27">
    <p:pos x="5039" y="2734"/>
    <p:text>输入时段长度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6:56:00.171" idx="28">
    <p:pos x="7280" y="928"/>
    <p:text>点击此处开始执行时段划分。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6:35:09.712" idx="25">
    <p:pos x="2196" y="860"/>
    <p:text>输出时段结果，如下框所示。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1:33:14.325" idx="4">
    <p:pos x="2130" y="626"/>
    <p:text>导入交叉口各出入口的交通量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48:12.698" idx="8">
    <p:pos x="7154" y="706"/>
    <p:text>状态：排队车辆数、交通量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49:06.078" idx="9">
    <p:pos x="7154" y="842"/>
    <p:text>动作：绿灯时间</p:text>
    <p:extLst>
      <p:ext uri="{C676402C-5697-4E1C-873F-D02D1690AC5C}">
        <p15:threadingInfo xmlns:p15="http://schemas.microsoft.com/office/powerpoint/2012/main" timeZoneBias="-480">
          <p15:parentCm authorId="1" idx="8"/>
        </p15:threadingInfo>
      </p:ext>
    </p:extLst>
  </p:cm>
  <p:cm authorId="1" dt="2020-01-18T11:49:48.018" idx="10">
    <p:pos x="7154" y="978"/>
    <p:text>通过车辆数、总延误、停车次数、总排队车辆数</p:text>
    <p:extLst>
      <p:ext uri="{C676402C-5697-4E1C-873F-D02D1690AC5C}">
        <p15:threadingInfo xmlns:p15="http://schemas.microsoft.com/office/powerpoint/2012/main" timeZoneBias="-480">
          <p15:parentCm authorId="1" idx="8"/>
        </p15:threadingInfo>
      </p:ext>
    </p:extLst>
  </p:cm>
  <p:cm authorId="1" dt="2020-01-18T11:55:06.011" idx="11">
    <p:pos x="1842" y="2274"/>
    <p:text>导入控制相位，眼下可直接导入相位分布的图片。后期可能需要实现手动点击。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57:18.202" idx="12">
    <p:pos x="7234" y="2514"/>
    <p:text>手动输入迭代次数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1:31:10.482" idx="2">
    <p:pos x="2314" y="1874"/>
    <p:text>迭代过程实时演化图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1:58:23.739" idx="13">
    <p:pos x="6050" y="763"/>
    <p:text>点此处，开始训练，下面的演化图跟随动态演化。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2:01:35.177" idx="14">
    <p:pos x="5592" y="1915"/>
    <p:text>实时更新仿真训练过程的日志数据，如该次仿真次数及对应的状态、回报等。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1:16.296" idx="17">
    <p:pos x="1914" y="642"/>
    <p:text>输入需要优化的时段的交通量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3:01:44.627" idx="18">
    <p:pos x="1834" y="2282"/>
    <p:text>输入或导入需要优化时段的相位分布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0:22.929" idx="16">
    <p:pos x="7242" y="594"/>
    <p:text>点击此处，输出方案与评价结果。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7:12:56.432" idx="29">
    <p:pos x="2514" y="1147"/>
    <p:text>输出方案优化结果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7:13:11.505" idx="30">
    <p:pos x="2522" y="3332"/>
    <p:text>输出方案评价结果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1:16.296" idx="17">
    <p:pos x="1914" y="642"/>
    <p:text>输入需要优化的时段的交通量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3:01:44.627" idx="18">
    <p:pos x="1834" y="2282"/>
    <p:text>输入或导入需要优化时段的相位分布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5:42:56.635" idx="19">
    <p:pos x="7098" y="703"/>
    <p:text>可供选择的时段与“控制时段划分”的时段对应一致。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8T13:01:16.296" idx="17">
    <p:pos x="1914" y="642"/>
    <p:text>枚举时的输入的周期范围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3:01:44.627" idx="18">
    <p:pos x="2074" y="1890"/>
    <p:text>枚举时输入的各相位绿灯时间间隔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5:55:02.463" idx="20">
    <p:pos x="2213" y="3063"/>
    <p:text>枚举时，每一个方案结束后，下一方案在上一方案绿灯时间基础上增加/减小的时间。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5:57:42.017" idx="21">
    <p:pos x="4425" y="1096"/>
    <p:text>每一次仿真，即每一个方案的具体控制参数，如框内所示。</p:text>
    <p:extLst>
      <p:ext uri="{C676402C-5697-4E1C-873F-D02D1690AC5C}">
        <p15:threadingInfo xmlns:p15="http://schemas.microsoft.com/office/powerpoint/2012/main" timeZoneBias="-480"/>
      </p:ext>
    </p:extLst>
  </p:cm>
  <p:cm authorId="1" dt="2020-01-18T16:00:58.225" idx="22">
    <p:pos x="4534" y="622"/>
    <p:text>点此处，开始训练，下面的演化日志跟随动态演化。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4C75-CE91-4AA9-B667-518244E0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E7883-E7F0-4B0B-9151-042AB6E7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9D31-33D5-4B08-967C-94710228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725B-51B2-42F8-BAE3-3BCAAEB3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E13AC-CB97-423E-8131-25FA206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10E6-18F1-456D-AAD9-AB102962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43C04-F58A-4615-B129-529894A0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782DE-AC8B-4224-9042-3A821426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A99B7-28CE-4E93-A6A8-C6F61686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DA64B-685E-488A-A046-7BE19AB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FB6A8-CE45-4C0A-801D-5943745D0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19538-A709-476D-B189-03DF976C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684E-0007-4D4F-99F3-BFC20063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773BD-1D43-4A14-B0D6-3D8AD64B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5AA28-50E5-46E2-8BF0-B4EEE0A9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D483-4918-46AD-A0B5-AC7BBA26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398D-E75D-4B07-BB2D-22AE34A8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D76A8-AB07-4D85-8CEA-16394735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AA144-545C-4AA5-9E94-855D9F6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EC9BD-9FC5-4F38-8F8C-75DF1585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9573-F03D-403F-9D4A-E83BE5C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F1AEE-4AA6-4190-9EEC-C9C2EE64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4FF2E-4714-47D7-B0E6-8493AB99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59C8C-B46E-47FC-9DF6-222C4DED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CCEA1-1467-42C0-8B4B-EF238D4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B9D9-7CDF-488C-978B-C98BD73E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0FB57-44CE-4F38-B09D-4A29CDF4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A59D1-3BD1-4A20-BB98-8FED576E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B387E-D157-45C1-B822-A89CB441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D9F20-8C1F-4F4C-A8DB-388EFABD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CBDA5-1D9C-4378-9432-679A6683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9E3B-1DD9-4603-9160-790F158D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9A08E-498E-43A9-9437-6B9DE4D2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8FC28-E7DF-427A-BC7E-80046C23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793F-9640-42F1-B848-DD0858B35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E1519-D94D-41A7-9B84-00FF0EAC5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85031-6E86-4BC1-858F-9D952A65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DFC27-9CA2-4BDF-8133-611FC5D8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94349-AF6A-403E-99D9-414FB0EC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7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CE09C-AA2D-4330-854E-4D3A2BB2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1FD52-46C8-48E5-8D3B-A9385C5E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9244C-C497-451E-ABD6-F98BB2BF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F91B5-CEAA-4CDB-B2A2-7820ECB2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182F4-7D72-40E1-9423-DE5AF10E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C88B4-244A-4348-AD32-FDE8484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B951D-10A0-47B9-876D-E5377C7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15F1-C32E-4282-959A-F4395726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85D29-4DC7-4D95-818D-4434B67D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3539F-B1BA-4428-8A4C-A3ADAEA9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464A6-3934-4B7B-B6C9-5F359AC8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297A5-4439-408D-84F1-769234D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8C5CB-78C7-496A-85C3-F19438BC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9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A9553-53B4-44DC-B3FF-E852AF1F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7F58F-5BB7-4767-982C-7FD30A81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FB9994-AC06-4942-BACD-C0B1C242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9FED6-3E5F-4FD5-8FFF-E21705A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33CD5-3C86-4054-BB73-96F3773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3956-DF24-42D4-9EA6-37A8680F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4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4C17B0-89FC-4DB7-A5D6-8FDBC2AB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94CA5-92D0-439D-B82E-C8BD608F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7CC2F-4C6C-4E70-AA12-D65174AE2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727-1A9A-4FCB-AEF5-47BA4B98C3F9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C9886-3288-4F62-BC97-47F462FE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58FB-E36C-4507-BBED-FAFD4B76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006D-213C-4A43-8CBE-E5ECE795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2932" y="0"/>
            <a:ext cx="12192000" cy="6841227"/>
          </a:xfrm>
          <a:prstGeom prst="rect">
            <a:avLst/>
          </a:prstGeom>
          <a:solidFill>
            <a:srgbClr val="0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87" y="2624890"/>
            <a:ext cx="2943225" cy="304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8722" y="533223"/>
            <a:ext cx="107035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人工智能路网能力提升策略及工具系统</a:t>
            </a:r>
          </a:p>
        </p:txBody>
      </p:sp>
    </p:spTree>
    <p:extLst>
      <p:ext uri="{BB962C8B-B14F-4D97-AF65-F5344CB8AC3E}">
        <p14:creationId xmlns:p14="http://schemas.microsoft.com/office/powerpoint/2010/main" val="13954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AC3A4B-D3A7-426C-B9BB-FF4197B4797A}"/>
              </a:ext>
            </a:extLst>
          </p:cNvPr>
          <p:cNvSpPr txBox="1"/>
          <p:nvPr/>
        </p:nvSpPr>
        <p:spPr>
          <a:xfrm>
            <a:off x="3305280" y="1628811"/>
            <a:ext cx="41793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1 </a:t>
            </a:r>
            <a:r>
              <a:rPr lang="zh-CN" altLang="en-US" b="1" dirty="0"/>
              <a:t>（交通量</a:t>
            </a:r>
            <a:r>
              <a:rPr lang="en-US" altLang="zh-CN" b="1" dirty="0"/>
              <a:t>0~200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2 </a:t>
            </a:r>
            <a:r>
              <a:rPr lang="zh-CN" altLang="en-US" b="1" dirty="0"/>
              <a:t>（交通量</a:t>
            </a:r>
            <a:r>
              <a:rPr lang="en-US" altLang="zh-CN" b="1" dirty="0"/>
              <a:t>200~400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3 </a:t>
            </a:r>
            <a:r>
              <a:rPr lang="zh-CN" altLang="en-US" b="1" dirty="0"/>
              <a:t>（交通量</a:t>
            </a:r>
            <a:r>
              <a:rPr lang="en-US" altLang="zh-CN" b="1" dirty="0"/>
              <a:t>400~600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4 </a:t>
            </a:r>
            <a:r>
              <a:rPr lang="zh-CN" altLang="en-US" b="1" dirty="0"/>
              <a:t>（交通量</a:t>
            </a:r>
            <a:r>
              <a:rPr lang="en-US" altLang="zh-CN" b="1" dirty="0"/>
              <a:t>600~800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5 </a:t>
            </a:r>
            <a:r>
              <a:rPr lang="zh-CN" altLang="en-US" b="1" dirty="0"/>
              <a:t>（交通量</a:t>
            </a:r>
            <a:r>
              <a:rPr lang="en-US" altLang="zh-CN" b="1" dirty="0"/>
              <a:t>800~1000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6 </a:t>
            </a:r>
            <a:r>
              <a:rPr lang="zh-CN" altLang="en-US" b="1" dirty="0"/>
              <a:t>（交通量</a:t>
            </a:r>
            <a:r>
              <a:rPr lang="en-US" altLang="zh-CN" b="1" dirty="0"/>
              <a:t>1000~1200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7 </a:t>
            </a:r>
            <a:r>
              <a:rPr lang="zh-CN" altLang="en-US" b="1" dirty="0"/>
              <a:t>（交通量</a:t>
            </a:r>
            <a:r>
              <a:rPr lang="en-US" altLang="zh-CN" b="1" dirty="0"/>
              <a:t>&gt;1200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72D8DE-298F-4973-AF88-F8C803B5467C}"/>
              </a:ext>
            </a:extLst>
          </p:cNvPr>
          <p:cNvSpPr/>
          <p:nvPr/>
        </p:nvSpPr>
        <p:spPr>
          <a:xfrm>
            <a:off x="1449296" y="1491582"/>
            <a:ext cx="7601768" cy="189784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770187D-5587-48ED-A6AF-1FDBC2AC6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9296" y="1503645"/>
          <a:ext cx="7629303" cy="185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25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195598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3248180">
                  <a:extLst>
                    <a:ext uri="{9D8B030D-6E8A-4147-A177-3AD203B41FA5}">
                      <a16:colId xmlns:a16="http://schemas.microsoft.com/office/drawing/2014/main" val="310975444"/>
                    </a:ext>
                  </a:extLst>
                </a:gridCol>
              </a:tblGrid>
              <a:tr h="369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起点方向（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终点方向（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排队车辆数（单位：辆）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73082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977545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2806985" y="4005248"/>
            <a:ext cx="6271614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3111361" y="4055450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相位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931859-9618-4613-B3FD-CD5B8C9844A9}"/>
              </a:ext>
            </a:extLst>
          </p:cNvPr>
          <p:cNvGrpSpPr/>
          <p:nvPr/>
        </p:nvGrpSpPr>
        <p:grpSpPr>
          <a:xfrm>
            <a:off x="3013259" y="4442308"/>
            <a:ext cx="1530644" cy="1993495"/>
            <a:chOff x="3385015" y="4471583"/>
            <a:chExt cx="1530644" cy="199349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84D6AD8-D5BF-4D3D-A305-64851EB31E7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9DA58F2-16A6-4AC3-AC55-92FFC5DF3B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D43552D-F77C-4F56-B1D8-5549BA9A19D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箭头: 右 35">
                  <a:extLst>
                    <a:ext uri="{FF2B5EF4-FFF2-40B4-BE49-F238E27FC236}">
                      <a16:creationId xmlns:a16="http://schemas.microsoft.com/office/drawing/2014/main" id="{33D96F7A-F433-47D3-9354-5B6EAEC135B6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5A535524-659F-4F30-AB75-1C46090984E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554FBEC-3195-4D98-9E7C-692A1D11D2B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箭头: 圆角右 40">
                  <a:extLst>
                    <a:ext uri="{FF2B5EF4-FFF2-40B4-BE49-F238E27FC236}">
                      <a16:creationId xmlns:a16="http://schemas.microsoft.com/office/drawing/2014/main" id="{5D41DF80-99E2-4E42-9BE7-257F5C9B8907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340463A-4960-4CFF-8DE0-F2C7CE1D401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ED9D925-D6D8-42A3-BDD8-D12DC5F09CC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箭头: 圆角右 43">
                  <a:extLst>
                    <a:ext uri="{FF2B5EF4-FFF2-40B4-BE49-F238E27FC236}">
                      <a16:creationId xmlns:a16="http://schemas.microsoft.com/office/drawing/2014/main" id="{E8ADF297-ED79-4030-9D20-59FFDBD8B9BC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CBE3A92-0610-4D84-AE69-F334AADF0B87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51FBAEA0-556F-41E8-BDB3-0F9A4A26DC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E3CD533-0D60-470C-A165-B35A8EA8CE2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箭头: 右 63">
                  <a:extLst>
                    <a:ext uri="{FF2B5EF4-FFF2-40B4-BE49-F238E27FC236}">
                      <a16:creationId xmlns:a16="http://schemas.microsoft.com/office/drawing/2014/main" id="{12F0A5B5-FB4C-4CFF-ACFF-E2CEA74B10FB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73A163D-6D74-4ACB-B0F6-341B1E4A204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1D9784-EFE2-4A5A-8B17-F4F65D6A426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箭头: 圆角右 61">
                  <a:extLst>
                    <a:ext uri="{FF2B5EF4-FFF2-40B4-BE49-F238E27FC236}">
                      <a16:creationId xmlns:a16="http://schemas.microsoft.com/office/drawing/2014/main" id="{1455012E-1C93-4E2A-967B-2D585690C38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4A15B1F-4433-4D7B-A977-992A4EB7745F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57F612-0BDB-4FE3-8B7D-F2FDD920CDA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箭头: 圆角右 59">
                  <a:extLst>
                    <a:ext uri="{FF2B5EF4-FFF2-40B4-BE49-F238E27FC236}">
                      <a16:creationId xmlns:a16="http://schemas.microsoft.com/office/drawing/2014/main" id="{E5EF1C20-15E6-4C49-AE1B-ECA6A2A18CFC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67896E9-3936-4F39-A8F2-248290200E8D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E04326D6-3FB3-49CC-AFA9-9EA92AD8C4A0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78CBC48-D948-4551-9D9C-A5A0DB432AA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箭头: 右 73">
                  <a:extLst>
                    <a:ext uri="{FF2B5EF4-FFF2-40B4-BE49-F238E27FC236}">
                      <a16:creationId xmlns:a16="http://schemas.microsoft.com/office/drawing/2014/main" id="{F5591F72-EA17-490C-8E95-18CE7CEB20DF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E029F54B-547E-48A1-9FB0-27EAA2B29F9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3E7723B-8821-40CE-A065-EFA6797A402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箭头: 圆角右 71">
                  <a:extLst>
                    <a:ext uri="{FF2B5EF4-FFF2-40B4-BE49-F238E27FC236}">
                      <a16:creationId xmlns:a16="http://schemas.microsoft.com/office/drawing/2014/main" id="{4C97359B-F281-473D-AC92-120778B9B7D7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7003075-A3E9-4981-9864-177122560335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97ACA91-F731-4E0C-AA8C-2E28CA03ACA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箭头: 圆角右 69">
                  <a:extLst>
                    <a:ext uri="{FF2B5EF4-FFF2-40B4-BE49-F238E27FC236}">
                      <a16:creationId xmlns:a16="http://schemas.microsoft.com/office/drawing/2014/main" id="{B4012E43-759E-41B8-B94A-1EC0B40FFB7B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EE0E24F-7FDF-4F81-8737-6969D58661B2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3A27091-B3EB-4892-93B7-0A416A5F0C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BC24A21B-DA86-46F3-8456-52A29BAC8B6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箭头: 右 83">
                  <a:extLst>
                    <a:ext uri="{FF2B5EF4-FFF2-40B4-BE49-F238E27FC236}">
                      <a16:creationId xmlns:a16="http://schemas.microsoft.com/office/drawing/2014/main" id="{2EF2D020-160C-4E5D-8F34-A3027033C663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DF5B92B-B8B7-49E8-BE0D-0B003720DB78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2EE4041-127E-4D6F-9A97-ED9507EB4A2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箭头: 圆角右 81">
                  <a:extLst>
                    <a:ext uri="{FF2B5EF4-FFF2-40B4-BE49-F238E27FC236}">
                      <a16:creationId xmlns:a16="http://schemas.microsoft.com/office/drawing/2014/main" id="{49D33E06-5FE9-470B-8A60-9C8649D183A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214CDE5-AEEF-4546-81E8-915BB9030B9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8B35F11-957C-426C-8322-4FB9FD08E5D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箭头: 圆角右 79">
                  <a:extLst>
                    <a:ext uri="{FF2B5EF4-FFF2-40B4-BE49-F238E27FC236}">
                      <a16:creationId xmlns:a16="http://schemas.microsoft.com/office/drawing/2014/main" id="{5CE557C5-CF74-4992-9B02-AE28516100E6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5DE5381-1FF8-425C-93C7-E4F1D9B8AC58}"/>
              </a:ext>
            </a:extLst>
          </p:cNvPr>
          <p:cNvGrpSpPr/>
          <p:nvPr/>
        </p:nvGrpSpPr>
        <p:grpSpPr>
          <a:xfrm>
            <a:off x="5167927" y="4435199"/>
            <a:ext cx="1530644" cy="1993495"/>
            <a:chOff x="3385015" y="4471583"/>
            <a:chExt cx="1530644" cy="199349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CAA2615-87F7-44DF-A7D6-E25C7B170F4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4B0ED5B-31CC-4BC2-B0E7-C329AEEC4E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2F9F6D0E-683A-4AD8-8BEA-317A1689BE87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箭头: 右 248">
                  <a:extLst>
                    <a:ext uri="{FF2B5EF4-FFF2-40B4-BE49-F238E27FC236}">
                      <a16:creationId xmlns:a16="http://schemas.microsoft.com/office/drawing/2014/main" id="{13AE8253-0CA3-4A6A-AA3B-A7157A586A2C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AAA6E2D8-B726-4BCA-9EA0-0DA670ED20EF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18BCA1B6-640D-4FE6-B276-BFA97DD07AC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箭头: 圆角右 246">
                  <a:extLst>
                    <a:ext uri="{FF2B5EF4-FFF2-40B4-BE49-F238E27FC236}">
                      <a16:creationId xmlns:a16="http://schemas.microsoft.com/office/drawing/2014/main" id="{37D6BCED-6DAA-4198-8C3A-0D26B56707BB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821D87E8-36DB-45B2-A532-338863F32BE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6399CDC-BC8B-4C9A-8F82-09617D74C9D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箭头: 圆角右 244">
                  <a:extLst>
                    <a:ext uri="{FF2B5EF4-FFF2-40B4-BE49-F238E27FC236}">
                      <a16:creationId xmlns:a16="http://schemas.microsoft.com/office/drawing/2014/main" id="{812A92A1-EE4F-4FE4-B653-4CC74FF5767A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2CF7E34-77A8-4608-84E0-6A853FB53949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4DCA4AFC-B0B3-46EC-BE5E-CC45EF6F36D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7770E1D-311F-4AAF-8196-41A4D6E03543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箭头: 右 239">
                  <a:extLst>
                    <a:ext uri="{FF2B5EF4-FFF2-40B4-BE49-F238E27FC236}">
                      <a16:creationId xmlns:a16="http://schemas.microsoft.com/office/drawing/2014/main" id="{514422B9-ECE6-4CA1-9E76-5FCEDA19109F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A577B53B-FC0F-48B0-82C1-AC8CE384B4ED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42CE7E95-88F9-42DF-813E-46AF1D41328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箭头: 圆角右 237">
                  <a:extLst>
                    <a:ext uri="{FF2B5EF4-FFF2-40B4-BE49-F238E27FC236}">
                      <a16:creationId xmlns:a16="http://schemas.microsoft.com/office/drawing/2014/main" id="{079C9C14-1B25-462C-B56D-2631D3EB25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D9148FC-8B3A-444F-BE11-B29C40168C2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F453481-927A-41E1-B841-15D22D4D7E58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箭头: 圆角右 235">
                  <a:extLst>
                    <a:ext uri="{FF2B5EF4-FFF2-40B4-BE49-F238E27FC236}">
                      <a16:creationId xmlns:a16="http://schemas.microsoft.com/office/drawing/2014/main" id="{7B150E0E-5F62-44B8-A23A-30FDD8A42535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7D28406-E842-4BCB-AFC4-A568C4740B84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E7FA7016-E161-4A61-9F31-0A9B7504D64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1439C26B-1639-47AB-B035-83925D851C8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箭头: 右 230">
                  <a:extLst>
                    <a:ext uri="{FF2B5EF4-FFF2-40B4-BE49-F238E27FC236}">
                      <a16:creationId xmlns:a16="http://schemas.microsoft.com/office/drawing/2014/main" id="{07F2E00D-59FB-4435-B234-F6A036B07567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519E63FE-80EA-4FAB-8C7A-558BC048687B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0A443BC1-EFBB-4667-86C3-511C34FCA44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箭头: 圆角右 228">
                  <a:extLst>
                    <a:ext uri="{FF2B5EF4-FFF2-40B4-BE49-F238E27FC236}">
                      <a16:creationId xmlns:a16="http://schemas.microsoft.com/office/drawing/2014/main" id="{FF579D85-756B-41FC-B2F8-88D8866915D2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92366870-B33F-4572-A197-D120F3532A9A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7AE5FFC-903B-4A5F-B8D5-994C6738AD4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箭头: 圆角右 226">
                  <a:extLst>
                    <a:ext uri="{FF2B5EF4-FFF2-40B4-BE49-F238E27FC236}">
                      <a16:creationId xmlns:a16="http://schemas.microsoft.com/office/drawing/2014/main" id="{8A7EA087-4218-4C69-9B01-24EF25475E0C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DDA1C46-5328-4450-8E59-E595F28B3C1B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ED57460C-9C25-43B5-A04B-BC0F0661089D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8B04FFF6-978B-4201-886E-34EBCD5629D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箭头: 右 221">
                  <a:extLst>
                    <a:ext uri="{FF2B5EF4-FFF2-40B4-BE49-F238E27FC236}">
                      <a16:creationId xmlns:a16="http://schemas.microsoft.com/office/drawing/2014/main" id="{91E194B4-5F32-48BC-AD3A-1C3771DB671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9A04674-8D6A-442C-8207-29094D7E5AF5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75D7749-BD58-43F1-9913-DCB5905FDF0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箭头: 圆角右 219">
                  <a:extLst>
                    <a:ext uri="{FF2B5EF4-FFF2-40B4-BE49-F238E27FC236}">
                      <a16:creationId xmlns:a16="http://schemas.microsoft.com/office/drawing/2014/main" id="{79777040-2B15-41CE-AA2A-34F5162E097C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8D58F3F-469E-4104-A2F8-F8E544C963C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23F7956-378C-4A52-8A8E-6871FC7AFEB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箭头: 圆角右 217">
                  <a:extLst>
                    <a:ext uri="{FF2B5EF4-FFF2-40B4-BE49-F238E27FC236}">
                      <a16:creationId xmlns:a16="http://schemas.microsoft.com/office/drawing/2014/main" id="{E43685E5-EF1F-477A-BAD4-5C822715A7CB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C5747FF-47AF-41B4-BB86-9844430798CA}"/>
              </a:ext>
            </a:extLst>
          </p:cNvPr>
          <p:cNvGrpSpPr/>
          <p:nvPr/>
        </p:nvGrpSpPr>
        <p:grpSpPr>
          <a:xfrm>
            <a:off x="7286640" y="4442308"/>
            <a:ext cx="1530644" cy="1993495"/>
            <a:chOff x="3385015" y="4471583"/>
            <a:chExt cx="1530644" cy="1993495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1D6E736-9EC3-4818-A876-A0E2C7298542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F717D02E-03C5-4A75-9AF1-1ABC3ED6CCE1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3DEB3527-58AF-4AEA-B966-39DBF72F5C39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箭头: 右 289">
                  <a:extLst>
                    <a:ext uri="{FF2B5EF4-FFF2-40B4-BE49-F238E27FC236}">
                      <a16:creationId xmlns:a16="http://schemas.microsoft.com/office/drawing/2014/main" id="{49A74520-1C4D-4CAF-96D0-653E7EE198F2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AA23A2D9-69A1-43A7-A62E-8BA3385FEC6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FA45CE20-01C6-4A51-AFC0-24A3D4E4DA5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箭头: 圆角右 287">
                  <a:extLst>
                    <a:ext uri="{FF2B5EF4-FFF2-40B4-BE49-F238E27FC236}">
                      <a16:creationId xmlns:a16="http://schemas.microsoft.com/office/drawing/2014/main" id="{D99EC1AF-C541-4496-8F61-32B8FED61FD6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00EB4D0-30BA-4B2D-9A5B-1377E1C2C31E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A5E0DD12-A626-4C6C-9FB4-5642F2D9E7E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箭头: 圆角右 285">
                  <a:extLst>
                    <a:ext uri="{FF2B5EF4-FFF2-40B4-BE49-F238E27FC236}">
                      <a16:creationId xmlns:a16="http://schemas.microsoft.com/office/drawing/2014/main" id="{8415D89F-55A9-4F7F-9497-F53D8B22FBF4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3B80C1D-1211-4A72-AF29-05C89AEA09A0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7EDFC057-87C0-4B3E-A4CE-FECC8FA4D273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4F3525E4-FA99-4EAA-8303-EDF0E650537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箭头: 右 280">
                  <a:extLst>
                    <a:ext uri="{FF2B5EF4-FFF2-40B4-BE49-F238E27FC236}">
                      <a16:creationId xmlns:a16="http://schemas.microsoft.com/office/drawing/2014/main" id="{C46C481F-6B51-4DA0-9DA7-EA047ABF26A4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D81B4595-0794-4689-9909-EBFC3676939E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FE94EDCD-E9C0-47CA-9FAB-D2E7B969582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箭头: 圆角右 278">
                  <a:extLst>
                    <a:ext uri="{FF2B5EF4-FFF2-40B4-BE49-F238E27FC236}">
                      <a16:creationId xmlns:a16="http://schemas.microsoft.com/office/drawing/2014/main" id="{5684BD70-A662-4A65-9A6C-2CEF098B270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F199AF3D-F8AF-4649-A71A-0DEEE2EB68F2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0F98CEAE-D5FE-4B0E-BB2B-27C1C366AB5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箭头: 圆角右 276">
                  <a:extLst>
                    <a:ext uri="{FF2B5EF4-FFF2-40B4-BE49-F238E27FC236}">
                      <a16:creationId xmlns:a16="http://schemas.microsoft.com/office/drawing/2014/main" id="{00A82E35-076A-4891-9301-DFA10561BC50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0E40DF18-3A18-41F1-9618-1EE09ABD29B7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0981305C-D0AB-4545-8409-190BFC7C0C7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7491022-7F34-40FE-AC24-5AFEBC04623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箭头: 右 271">
                  <a:extLst>
                    <a:ext uri="{FF2B5EF4-FFF2-40B4-BE49-F238E27FC236}">
                      <a16:creationId xmlns:a16="http://schemas.microsoft.com/office/drawing/2014/main" id="{40FC07B4-6BFD-4360-A8E5-48CC0B9B22BB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23EAAC6-0A4B-4642-AB93-5BF479D4AC56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5FCC1A7A-1316-4F73-A225-0C706D18CF5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箭头: 圆角右 269">
                  <a:extLst>
                    <a:ext uri="{FF2B5EF4-FFF2-40B4-BE49-F238E27FC236}">
                      <a16:creationId xmlns:a16="http://schemas.microsoft.com/office/drawing/2014/main" id="{3767F9AD-BBCE-4BAC-8BB1-E540C2DAD11B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97E35742-A869-43A4-9E4B-BE8DA10A56A4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0321FFA6-40F1-44B2-B159-CBA0392DF06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箭头: 圆角右 267">
                  <a:extLst>
                    <a:ext uri="{FF2B5EF4-FFF2-40B4-BE49-F238E27FC236}">
                      <a16:creationId xmlns:a16="http://schemas.microsoft.com/office/drawing/2014/main" id="{6782E801-053E-4CEF-84C7-86C9105B5C52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07348CF-5165-495D-B8BD-5EEADB1480EF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BC738530-4A8B-4DC1-84BA-9E46F10D4DD7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D1DF84AB-14A0-4910-AF2F-5BA8E271BDC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箭头: 右 262">
                  <a:extLst>
                    <a:ext uri="{FF2B5EF4-FFF2-40B4-BE49-F238E27FC236}">
                      <a16:creationId xmlns:a16="http://schemas.microsoft.com/office/drawing/2014/main" id="{190BC976-730F-4B6C-8C19-0BFC6A766D4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4EE3CA-E771-4958-8458-61668C2A2DA7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1B3F9FAF-732B-4BE5-9AF9-D97D9512C04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箭头: 圆角右 260">
                  <a:extLst>
                    <a:ext uri="{FF2B5EF4-FFF2-40B4-BE49-F238E27FC236}">
                      <a16:creationId xmlns:a16="http://schemas.microsoft.com/office/drawing/2014/main" id="{A70BABCC-529E-414B-9650-FD50E3F6091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395E292-C75D-424D-B7DD-B9F25F5F57F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E6D73E5-F5D4-461E-A36C-CC6CF5670EA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箭头: 圆角右 258">
                  <a:extLst>
                    <a:ext uri="{FF2B5EF4-FFF2-40B4-BE49-F238E27FC236}">
                      <a16:creationId xmlns:a16="http://schemas.microsoft.com/office/drawing/2014/main" id="{E8049025-59CF-4320-A6AE-F1AEB9A38138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7" name="图片 176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8915526" y="1503645"/>
            <a:ext cx="149305" cy="1857734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3556602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5195056" y="4048341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7426649" y="4064957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1485403" y="4005249"/>
            <a:ext cx="1213603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666240" y="4307840"/>
            <a:ext cx="169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相位数：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_______</a:t>
            </a:r>
            <a:endParaRPr lang="zh-CN" altLang="en-US" sz="1600" b="1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 rot="16200000">
            <a:off x="5861246" y="3420413"/>
            <a:ext cx="149305" cy="6257867"/>
          </a:xfrm>
          <a:prstGeom prst="rect">
            <a:avLst/>
          </a:prstGeom>
        </p:spPr>
      </p:pic>
      <p:sp>
        <p:nvSpPr>
          <p:cNvPr id="16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18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67290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20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69178" y="3022791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8349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38084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107996" cy="1281003"/>
            <a:chOff x="-2" y="2468885"/>
            <a:chExt cx="1107996" cy="1281003"/>
          </a:xfrm>
        </p:grpSpPr>
        <p:sp>
          <p:nvSpPr>
            <p:cNvPr id="225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131941" y="2512346"/>
              <a:ext cx="933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AI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训练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8" name="矩形 227"/>
          <p:cNvSpPr/>
          <p:nvPr/>
        </p:nvSpPr>
        <p:spPr>
          <a:xfrm>
            <a:off x="38084" y="2587710"/>
            <a:ext cx="11332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230" name="矩形 229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1478235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9506319" y="992082"/>
            <a:ext cx="216569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控制时段输入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9549390" y="1482566"/>
            <a:ext cx="2378039" cy="157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9549359" y="1528496"/>
            <a:ext cx="22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时段</a:t>
            </a:r>
            <a:r>
              <a:rPr lang="en-US" altLang="zh-CN" b="1" dirty="0" smtClean="0"/>
              <a:t>:_______________</a:t>
            </a:r>
            <a:endParaRPr lang="en-US" altLang="zh-CN" b="1" dirty="0" smtClean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11847129" y="1492069"/>
            <a:ext cx="149305" cy="1563764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178" y="1543326"/>
            <a:ext cx="247650" cy="314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6318" y="1506724"/>
            <a:ext cx="121920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00:00-06:00</a:t>
            </a:r>
            <a:endParaRPr lang="zh-CN" altLang="en-US" sz="1400" dirty="0"/>
          </a:p>
        </p:txBody>
      </p:sp>
      <p:sp>
        <p:nvSpPr>
          <p:cNvPr id="193" name="文本框 192"/>
          <p:cNvSpPr txBox="1"/>
          <p:nvPr/>
        </p:nvSpPr>
        <p:spPr>
          <a:xfrm>
            <a:off x="10216318" y="1830319"/>
            <a:ext cx="12192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06:00-09:00</a:t>
            </a:r>
          </a:p>
          <a:p>
            <a:pPr algn="ctr"/>
            <a:r>
              <a:rPr lang="en-US" altLang="zh-CN" sz="1400" b="1" dirty="0" smtClean="0"/>
              <a:t>09:00-12:00</a:t>
            </a:r>
          </a:p>
          <a:p>
            <a:pPr algn="ctr"/>
            <a:r>
              <a:rPr lang="en-US" altLang="zh-CN" sz="1400" b="1" dirty="0" smtClean="0"/>
              <a:t>12:00-17:00</a:t>
            </a:r>
          </a:p>
          <a:p>
            <a:pPr algn="ctr"/>
            <a:r>
              <a:rPr lang="en-US" altLang="zh-CN" sz="1400" b="1" dirty="0" smtClean="0"/>
              <a:t>17:00-20:00</a:t>
            </a:r>
          </a:p>
          <a:p>
            <a:pPr algn="ctr"/>
            <a:r>
              <a:rPr lang="en-US" altLang="zh-CN" sz="1400" b="1" dirty="0" smtClean="0"/>
              <a:t>20:00-00:00</a:t>
            </a:r>
          </a:p>
        </p:txBody>
      </p:sp>
    </p:spTree>
    <p:extLst>
      <p:ext uri="{BB962C8B-B14F-4D97-AF65-F5344CB8AC3E}">
        <p14:creationId xmlns:p14="http://schemas.microsoft.com/office/powerpoint/2010/main" val="342026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596323" y="977545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周期范围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18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67290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20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69178" y="3022791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5461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38084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107996" cy="1281003"/>
            <a:chOff x="-2" y="2468885"/>
            <a:chExt cx="1107996" cy="1281003"/>
          </a:xfrm>
        </p:grpSpPr>
        <p:sp>
          <p:nvSpPr>
            <p:cNvPr id="225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131941" y="2512346"/>
              <a:ext cx="933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AI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训练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8" name="矩形 227"/>
          <p:cNvSpPr/>
          <p:nvPr/>
        </p:nvSpPr>
        <p:spPr>
          <a:xfrm>
            <a:off x="38084" y="2676610"/>
            <a:ext cx="11332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230" name="矩形 229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16086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596354" y="1506725"/>
            <a:ext cx="2378039" cy="1080986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596323" y="1552654"/>
            <a:ext cx="222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最小周期：</a:t>
            </a:r>
            <a:r>
              <a:rPr lang="en-US" altLang="zh-CN" b="1" dirty="0" smtClean="0"/>
              <a:t>_______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最大周期：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 s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600180" y="2977413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绿灯时间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范围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600211" y="3506593"/>
            <a:ext cx="2378039" cy="1080986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600180" y="3552522"/>
            <a:ext cx="222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最小绿灯：</a:t>
            </a:r>
            <a:r>
              <a:rPr lang="en-US" altLang="zh-CN" b="1" dirty="0" smtClean="0"/>
              <a:t>_______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最大绿灯：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 s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596292" y="4861843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1"/>
                </a:solidFill>
              </a:rPr>
              <a:t>迭代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时间</a:t>
            </a:r>
            <a:r>
              <a:rPr lang="zh-CN" altLang="en-US" sz="1600" b="1" dirty="0">
                <a:solidFill>
                  <a:schemeClr val="bg1"/>
                </a:solidFill>
              </a:rPr>
              <a:t>间隔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596323" y="5391023"/>
            <a:ext cx="2378039" cy="617207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596292" y="5436952"/>
            <a:ext cx="222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迭代间隔：</a:t>
            </a:r>
            <a:r>
              <a:rPr lang="en-US" altLang="zh-CN" b="1" dirty="0" smtClean="0"/>
              <a:t>_______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3DF7BC6-AC83-4840-BF1D-F036FA0369DF}"/>
              </a:ext>
            </a:extLst>
          </p:cNvPr>
          <p:cNvSpPr txBox="1"/>
          <p:nvPr/>
        </p:nvSpPr>
        <p:spPr>
          <a:xfrm>
            <a:off x="5399951" y="2141740"/>
            <a:ext cx="582424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次仿真：</a:t>
            </a:r>
            <a:endParaRPr lang="en-US" altLang="zh-CN" b="1" dirty="0"/>
          </a:p>
          <a:p>
            <a:r>
              <a:rPr lang="zh-CN" altLang="en-US" b="1" dirty="0"/>
              <a:t>第一主相位时间：</a:t>
            </a:r>
            <a:r>
              <a:rPr lang="en-US" altLang="zh-CN" b="1" dirty="0" smtClean="0"/>
              <a:t>35s</a:t>
            </a:r>
            <a:endParaRPr lang="en-US" altLang="zh-CN" b="1" dirty="0"/>
          </a:p>
          <a:p>
            <a:r>
              <a:rPr lang="zh-CN" altLang="en-US" b="1" dirty="0"/>
              <a:t>第二主相位时间：</a:t>
            </a:r>
            <a:r>
              <a:rPr lang="en-US" altLang="zh-CN" b="1" dirty="0" smtClean="0"/>
              <a:t>15s</a:t>
            </a:r>
            <a:endParaRPr lang="en-US" altLang="zh-CN" b="1" dirty="0"/>
          </a:p>
          <a:p>
            <a:r>
              <a:rPr lang="zh-CN" altLang="en-US" b="1" dirty="0"/>
              <a:t>第三主相位时间：</a:t>
            </a:r>
            <a:r>
              <a:rPr lang="en-US" altLang="zh-CN" b="1" dirty="0" smtClean="0"/>
              <a:t>30s</a:t>
            </a:r>
            <a:endParaRPr lang="en-US" altLang="zh-CN" b="1" dirty="0"/>
          </a:p>
          <a:p>
            <a:r>
              <a:rPr lang="zh-CN" altLang="en-US" b="1" dirty="0"/>
              <a:t>第一黄灯时间：</a:t>
            </a:r>
            <a:r>
              <a:rPr lang="en-US" altLang="zh-CN" b="1" dirty="0" smtClean="0"/>
              <a:t>3s</a:t>
            </a:r>
            <a:endParaRPr lang="en-US" altLang="zh-CN" b="1" dirty="0"/>
          </a:p>
          <a:p>
            <a:r>
              <a:rPr lang="zh-CN" altLang="en-US" b="1" dirty="0"/>
              <a:t>第二黄灯时间：</a:t>
            </a:r>
            <a:r>
              <a:rPr lang="en-US" altLang="zh-CN" b="1" dirty="0" smtClean="0"/>
              <a:t>3s</a:t>
            </a:r>
            <a:endParaRPr lang="en-US" altLang="zh-CN" b="1" dirty="0"/>
          </a:p>
          <a:p>
            <a:r>
              <a:rPr lang="zh-CN" altLang="en-US" b="1" dirty="0"/>
              <a:t>第三黄灯时间：</a:t>
            </a:r>
            <a:r>
              <a:rPr lang="en-US" altLang="zh-CN" b="1" dirty="0" smtClean="0"/>
              <a:t>3s</a:t>
            </a:r>
            <a:endParaRPr lang="en-US" altLang="zh-CN" b="1" dirty="0"/>
          </a:p>
          <a:p>
            <a:r>
              <a:rPr lang="zh-CN" altLang="en-US" b="1" dirty="0" smtClean="0"/>
              <a:t>总停车次数：</a:t>
            </a:r>
            <a:r>
              <a:rPr lang="en-US" altLang="zh-CN" b="1" dirty="0"/>
              <a:t>3s</a:t>
            </a:r>
          </a:p>
          <a:p>
            <a:r>
              <a:rPr lang="zh-CN" altLang="en-US" b="1" dirty="0" smtClean="0"/>
              <a:t>总延误：</a:t>
            </a:r>
            <a:r>
              <a:rPr lang="en-US" altLang="zh-CN" b="1" dirty="0"/>
              <a:t>3s</a:t>
            </a:r>
          </a:p>
          <a:p>
            <a:r>
              <a:rPr lang="zh-CN" altLang="en-US" b="1" dirty="0"/>
              <a:t>单位</a:t>
            </a:r>
            <a:r>
              <a:rPr lang="zh-CN" altLang="en-US" b="1" dirty="0" smtClean="0"/>
              <a:t>时间通过车辆数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236s</a:t>
            </a:r>
            <a:endParaRPr lang="en-US" altLang="zh-CN" b="1" dirty="0"/>
          </a:p>
          <a:p>
            <a:r>
              <a:rPr lang="en-US" altLang="zh-CN" b="1" dirty="0" smtClean="0"/>
              <a:t>-------------------------------------------------</a:t>
            </a:r>
            <a:endParaRPr lang="en-US" altLang="zh-CN" b="1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次仿真：</a:t>
            </a:r>
            <a:endParaRPr lang="en-US" altLang="zh-CN" b="1" dirty="0"/>
          </a:p>
          <a:p>
            <a:r>
              <a:rPr lang="zh-CN" altLang="en-US" b="1" dirty="0"/>
              <a:t>第一主相位时间：</a:t>
            </a:r>
            <a:r>
              <a:rPr lang="en-US" altLang="zh-CN" b="1" dirty="0"/>
              <a:t>34</a:t>
            </a:r>
          </a:p>
          <a:p>
            <a:r>
              <a:rPr lang="zh-CN" altLang="en-US" b="1" dirty="0"/>
              <a:t>第二主相位时间：</a:t>
            </a:r>
            <a:r>
              <a:rPr lang="en-US" altLang="zh-CN" b="1" dirty="0"/>
              <a:t>15</a:t>
            </a:r>
          </a:p>
          <a:p>
            <a:r>
              <a:rPr lang="zh-CN" altLang="en-US" b="1" dirty="0"/>
              <a:t>第三主相位时间：</a:t>
            </a:r>
            <a:r>
              <a:rPr lang="en-US" altLang="zh-CN" b="1" dirty="0"/>
              <a:t>30</a:t>
            </a:r>
          </a:p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5399951" y="1650660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训练日志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5425589" y="987749"/>
            <a:ext cx="1771728" cy="5214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3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6E1C90-1AA6-4275-B241-642B5410511E}"/>
              </a:ext>
            </a:extLst>
          </p:cNvPr>
          <p:cNvSpPr txBox="1"/>
          <p:nvPr/>
        </p:nvSpPr>
        <p:spPr>
          <a:xfrm>
            <a:off x="1846300" y="1962624"/>
            <a:ext cx="473871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最优方案：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总周期：</a:t>
            </a:r>
            <a:r>
              <a:rPr lang="en-US" altLang="zh-CN" b="1" dirty="0" smtClean="0"/>
              <a:t>85</a:t>
            </a:r>
          </a:p>
          <a:p>
            <a:r>
              <a:rPr lang="en-US" altLang="zh-CN" b="1" dirty="0" smtClean="0"/>
              <a:t>------------------------------------</a:t>
            </a:r>
            <a:endParaRPr lang="en-US" altLang="zh-CN" b="1" dirty="0"/>
          </a:p>
          <a:p>
            <a:r>
              <a:rPr lang="zh-CN" altLang="en-US" b="1" dirty="0"/>
              <a:t>第一主相位：南北直行</a:t>
            </a:r>
            <a:endParaRPr lang="en-US" altLang="zh-CN" b="1" dirty="0"/>
          </a:p>
          <a:p>
            <a:r>
              <a:rPr lang="zh-CN" altLang="en-US" b="1" dirty="0"/>
              <a:t>第一主相位绿灯时间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35</a:t>
            </a:r>
          </a:p>
          <a:p>
            <a:r>
              <a:rPr lang="zh-CN" altLang="en-US" b="1" dirty="0"/>
              <a:t>第一主相位黄灯时间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3</a:t>
            </a:r>
          </a:p>
          <a:p>
            <a:r>
              <a:rPr lang="en-US" altLang="zh-CN" b="1" dirty="0" smtClean="0"/>
              <a:t>------------------------------------</a:t>
            </a:r>
            <a:endParaRPr lang="en-US" altLang="zh-CN" b="1" dirty="0"/>
          </a:p>
          <a:p>
            <a:r>
              <a:rPr lang="zh-CN" altLang="en-US" b="1" dirty="0"/>
              <a:t>第二主相位：南北左转</a:t>
            </a:r>
            <a:endParaRPr lang="en-US" altLang="zh-CN" b="1" dirty="0"/>
          </a:p>
          <a:p>
            <a:r>
              <a:rPr lang="zh-CN" altLang="en-US" b="1" dirty="0"/>
              <a:t>第二主相位绿灯时间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15</a:t>
            </a:r>
          </a:p>
          <a:p>
            <a:r>
              <a:rPr lang="zh-CN" altLang="en-US" b="1" dirty="0"/>
              <a:t>第二主相位黄灯时间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3</a:t>
            </a:r>
            <a:endParaRPr lang="zh-CN" altLang="en-US" b="1" dirty="0"/>
          </a:p>
          <a:p>
            <a:r>
              <a:rPr lang="en-US" altLang="zh-CN" b="1" dirty="0" smtClean="0"/>
              <a:t>------------------------------------</a:t>
            </a:r>
            <a:endParaRPr lang="en-US" altLang="zh-CN" b="1" dirty="0"/>
          </a:p>
          <a:p>
            <a:r>
              <a:rPr lang="zh-CN" altLang="en-US" b="1" dirty="0"/>
              <a:t>第三主相位：东西直左右</a:t>
            </a:r>
            <a:endParaRPr lang="en-US" altLang="zh-CN" b="1" dirty="0"/>
          </a:p>
          <a:p>
            <a:r>
              <a:rPr lang="zh-CN" altLang="en-US" b="1" dirty="0"/>
              <a:t>第三主相位绿灯时间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26</a:t>
            </a:r>
          </a:p>
          <a:p>
            <a:r>
              <a:rPr lang="zh-CN" altLang="en-US" b="1" dirty="0"/>
              <a:t>第三主相位黄灯时间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 smtClean="0"/>
              <a:t>3</a:t>
            </a:r>
            <a:endParaRPr lang="zh-CN" altLang="en-US" b="1" dirty="0" smtClean="0"/>
          </a:p>
          <a:p>
            <a:r>
              <a:rPr lang="en-US" altLang="zh-CN" b="1" dirty="0" smtClean="0"/>
              <a:t>------------------------------------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74" y="1962624"/>
            <a:ext cx="130843" cy="424731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66E1C90-1AA6-4275-B241-642B5410511E}"/>
              </a:ext>
            </a:extLst>
          </p:cNvPr>
          <p:cNvSpPr txBox="1"/>
          <p:nvPr/>
        </p:nvSpPr>
        <p:spPr>
          <a:xfrm>
            <a:off x="7096701" y="1962623"/>
            <a:ext cx="473871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最优方案评价结果：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/>
              <a:t>单位</a:t>
            </a:r>
            <a:r>
              <a:rPr lang="zh-CN" altLang="en-US" b="1" dirty="0" smtClean="0"/>
              <a:t>时间通过车辆数：</a:t>
            </a:r>
            <a:r>
              <a:rPr lang="en-US" altLang="zh-CN" b="1" dirty="0" smtClean="0"/>
              <a:t>85</a:t>
            </a:r>
          </a:p>
          <a:p>
            <a:r>
              <a:rPr lang="en-US" altLang="zh-CN" b="1" dirty="0" smtClean="0"/>
              <a:t>------------------------------------</a:t>
            </a:r>
          </a:p>
          <a:p>
            <a:r>
              <a:rPr lang="zh-CN" altLang="en-US" b="1" dirty="0" smtClean="0"/>
              <a:t>总延误：</a:t>
            </a:r>
            <a:r>
              <a:rPr lang="en-US" altLang="zh-CN" b="1" dirty="0" smtClean="0"/>
              <a:t>200s</a:t>
            </a:r>
          </a:p>
          <a:p>
            <a:r>
              <a:rPr lang="zh-CN" altLang="en-US" b="1" dirty="0" smtClean="0"/>
              <a:t>总停车次数：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次</a:t>
            </a:r>
            <a:endParaRPr lang="en-US" altLang="zh-CN" b="1" dirty="0" smtClean="0"/>
          </a:p>
          <a:p>
            <a:r>
              <a:rPr lang="zh-CN" altLang="en-US" b="1" dirty="0" smtClean="0"/>
              <a:t>平均排队车辆数：</a:t>
            </a:r>
            <a:r>
              <a:rPr lang="en-US" altLang="zh-CN" b="1" dirty="0" smtClean="0"/>
              <a:t>200</a:t>
            </a:r>
            <a:r>
              <a:rPr lang="zh-CN" altLang="en-US" b="1" dirty="0" smtClean="0"/>
              <a:t>辆</a:t>
            </a:r>
            <a:endParaRPr lang="en-US" altLang="zh-CN" b="1" dirty="0" smtClean="0"/>
          </a:p>
          <a:p>
            <a:r>
              <a:rPr lang="en-US" altLang="zh-CN" b="1" dirty="0"/>
              <a:t>------------------------------------</a:t>
            </a:r>
          </a:p>
          <a:p>
            <a:r>
              <a:rPr lang="zh-CN" altLang="en-US" b="1" dirty="0" smtClean="0"/>
              <a:t>平均速度</a:t>
            </a:r>
            <a:r>
              <a:rPr lang="zh-CN" altLang="en-US" b="1" dirty="0"/>
              <a:t>（</a:t>
            </a:r>
            <a:r>
              <a:rPr lang="en-US" altLang="zh-CN" b="1" dirty="0"/>
              <a:t>m/s)</a:t>
            </a:r>
            <a:r>
              <a:rPr lang="zh-CN" altLang="en-US" b="1" dirty="0"/>
              <a:t>：</a:t>
            </a:r>
            <a:r>
              <a:rPr lang="en-US" altLang="zh-CN" b="1" dirty="0"/>
              <a:t>17.2</a:t>
            </a:r>
          </a:p>
          <a:p>
            <a:r>
              <a:rPr lang="zh-CN" altLang="en-US" b="1" dirty="0"/>
              <a:t>平均通过时间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/>
              <a:t>204.74</a:t>
            </a:r>
          </a:p>
          <a:p>
            <a:r>
              <a:rPr lang="zh-CN" altLang="en-US" b="1" dirty="0"/>
              <a:t>平均等待时间</a:t>
            </a:r>
            <a:r>
              <a:rPr lang="en-US" altLang="zh-CN" b="1" dirty="0"/>
              <a:t>(s)</a:t>
            </a:r>
            <a:r>
              <a:rPr lang="zh-CN" altLang="en-US" b="1" dirty="0"/>
              <a:t>：</a:t>
            </a:r>
            <a:r>
              <a:rPr lang="en-US" altLang="zh-CN" b="1" dirty="0" smtClean="0"/>
              <a:t>8.27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995" y="1962622"/>
            <a:ext cx="130843" cy="424731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846300" y="1471924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最优方案输出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7079044" y="1463427"/>
            <a:ext cx="2852356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最优方案评价结果输出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39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67290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53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69178" y="3022791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22065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38084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107996" cy="1281003"/>
            <a:chOff x="-2" y="2468885"/>
            <a:chExt cx="1107996" cy="1281003"/>
          </a:xfrm>
        </p:grpSpPr>
        <p:sp>
          <p:nvSpPr>
            <p:cNvPr id="57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131941" y="2512346"/>
              <a:ext cx="933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AI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训练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38084" y="2676610"/>
            <a:ext cx="11332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60" name="矩形 59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83396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5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AC3A4B-D3A7-426C-B9BB-FF4197B4797A}"/>
              </a:ext>
            </a:extLst>
          </p:cNvPr>
          <p:cNvSpPr txBox="1"/>
          <p:nvPr/>
        </p:nvSpPr>
        <p:spPr>
          <a:xfrm>
            <a:off x="3305280" y="1628811"/>
            <a:ext cx="41793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1 </a:t>
            </a:r>
            <a:r>
              <a:rPr lang="zh-CN" altLang="en-US" b="1" dirty="0"/>
              <a:t>（交通量</a:t>
            </a:r>
            <a:r>
              <a:rPr lang="en-US" altLang="zh-CN" b="1" dirty="0"/>
              <a:t>0~200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2 </a:t>
            </a:r>
            <a:r>
              <a:rPr lang="zh-CN" altLang="en-US" b="1" dirty="0"/>
              <a:t>（交通量</a:t>
            </a:r>
            <a:r>
              <a:rPr lang="en-US" altLang="zh-CN" b="1" dirty="0"/>
              <a:t>200~400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3 </a:t>
            </a:r>
            <a:r>
              <a:rPr lang="zh-CN" altLang="en-US" b="1" dirty="0"/>
              <a:t>（交通量</a:t>
            </a:r>
            <a:r>
              <a:rPr lang="en-US" altLang="zh-CN" b="1" dirty="0"/>
              <a:t>400~600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4 </a:t>
            </a:r>
            <a:r>
              <a:rPr lang="zh-CN" altLang="en-US" b="1" dirty="0"/>
              <a:t>（交通量</a:t>
            </a:r>
            <a:r>
              <a:rPr lang="en-US" altLang="zh-CN" b="1" dirty="0"/>
              <a:t>600~800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5 </a:t>
            </a:r>
            <a:r>
              <a:rPr lang="zh-CN" altLang="en-US" b="1" dirty="0"/>
              <a:t>（交通量</a:t>
            </a:r>
            <a:r>
              <a:rPr lang="en-US" altLang="zh-CN" b="1" dirty="0"/>
              <a:t>800~1000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6 </a:t>
            </a:r>
            <a:r>
              <a:rPr lang="zh-CN" altLang="en-US" b="1" dirty="0"/>
              <a:t>（交通量</a:t>
            </a:r>
            <a:r>
              <a:rPr lang="en-US" altLang="zh-CN" b="1" dirty="0"/>
              <a:t>1000~1200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7 </a:t>
            </a:r>
            <a:r>
              <a:rPr lang="zh-CN" altLang="en-US" b="1" dirty="0"/>
              <a:t>（交通量</a:t>
            </a:r>
            <a:r>
              <a:rPr lang="en-US" altLang="zh-CN" b="1" dirty="0"/>
              <a:t>&gt;1200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72D8DE-298F-4973-AF88-F8C803B5467C}"/>
              </a:ext>
            </a:extLst>
          </p:cNvPr>
          <p:cNvSpPr/>
          <p:nvPr/>
        </p:nvSpPr>
        <p:spPr>
          <a:xfrm>
            <a:off x="1449296" y="1491582"/>
            <a:ext cx="7601768" cy="189784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770187D-5587-48ED-A6AF-1FDBC2AC6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9296" y="1503645"/>
          <a:ext cx="7629303" cy="185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25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195598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3248180">
                  <a:extLst>
                    <a:ext uri="{9D8B030D-6E8A-4147-A177-3AD203B41FA5}">
                      <a16:colId xmlns:a16="http://schemas.microsoft.com/office/drawing/2014/main" val="310975444"/>
                    </a:ext>
                  </a:extLst>
                </a:gridCol>
              </a:tblGrid>
              <a:tr h="369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起点方向（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终点方向（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排队车辆数（单位：辆）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73082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977545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2806985" y="4005248"/>
            <a:ext cx="6271614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3111361" y="4055450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相位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931859-9618-4613-B3FD-CD5B8C9844A9}"/>
              </a:ext>
            </a:extLst>
          </p:cNvPr>
          <p:cNvGrpSpPr/>
          <p:nvPr/>
        </p:nvGrpSpPr>
        <p:grpSpPr>
          <a:xfrm>
            <a:off x="3013259" y="4442308"/>
            <a:ext cx="1530644" cy="1993495"/>
            <a:chOff x="3385015" y="4471583"/>
            <a:chExt cx="1530644" cy="199349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84D6AD8-D5BF-4D3D-A305-64851EB31E7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9DA58F2-16A6-4AC3-AC55-92FFC5DF3B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D43552D-F77C-4F56-B1D8-5549BA9A19D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箭头: 右 35">
                  <a:extLst>
                    <a:ext uri="{FF2B5EF4-FFF2-40B4-BE49-F238E27FC236}">
                      <a16:creationId xmlns:a16="http://schemas.microsoft.com/office/drawing/2014/main" id="{33D96F7A-F433-47D3-9354-5B6EAEC135B6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5A535524-659F-4F30-AB75-1C46090984E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554FBEC-3195-4D98-9E7C-692A1D11D2B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箭头: 圆角右 40">
                  <a:extLst>
                    <a:ext uri="{FF2B5EF4-FFF2-40B4-BE49-F238E27FC236}">
                      <a16:creationId xmlns:a16="http://schemas.microsoft.com/office/drawing/2014/main" id="{5D41DF80-99E2-4E42-9BE7-257F5C9B8907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340463A-4960-4CFF-8DE0-F2C7CE1D401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ED9D925-D6D8-42A3-BDD8-D12DC5F09CC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箭头: 圆角右 43">
                  <a:extLst>
                    <a:ext uri="{FF2B5EF4-FFF2-40B4-BE49-F238E27FC236}">
                      <a16:creationId xmlns:a16="http://schemas.microsoft.com/office/drawing/2014/main" id="{E8ADF297-ED79-4030-9D20-59FFDBD8B9BC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CBE3A92-0610-4D84-AE69-F334AADF0B87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51FBAEA0-556F-41E8-BDB3-0F9A4A26DC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E3CD533-0D60-470C-A165-B35A8EA8CE2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箭头: 右 63">
                  <a:extLst>
                    <a:ext uri="{FF2B5EF4-FFF2-40B4-BE49-F238E27FC236}">
                      <a16:creationId xmlns:a16="http://schemas.microsoft.com/office/drawing/2014/main" id="{12F0A5B5-FB4C-4CFF-ACFF-E2CEA74B10FB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73A163D-6D74-4ACB-B0F6-341B1E4A204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1D9784-EFE2-4A5A-8B17-F4F65D6A426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箭头: 圆角右 61">
                  <a:extLst>
                    <a:ext uri="{FF2B5EF4-FFF2-40B4-BE49-F238E27FC236}">
                      <a16:creationId xmlns:a16="http://schemas.microsoft.com/office/drawing/2014/main" id="{1455012E-1C93-4E2A-967B-2D585690C38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4A15B1F-4433-4D7B-A977-992A4EB7745F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57F612-0BDB-4FE3-8B7D-F2FDD920CDA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箭头: 圆角右 59">
                  <a:extLst>
                    <a:ext uri="{FF2B5EF4-FFF2-40B4-BE49-F238E27FC236}">
                      <a16:creationId xmlns:a16="http://schemas.microsoft.com/office/drawing/2014/main" id="{E5EF1C20-15E6-4C49-AE1B-ECA6A2A18CFC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67896E9-3936-4F39-A8F2-248290200E8D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E04326D6-3FB3-49CC-AFA9-9EA92AD8C4A0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78CBC48-D948-4551-9D9C-A5A0DB432AA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箭头: 右 73">
                  <a:extLst>
                    <a:ext uri="{FF2B5EF4-FFF2-40B4-BE49-F238E27FC236}">
                      <a16:creationId xmlns:a16="http://schemas.microsoft.com/office/drawing/2014/main" id="{F5591F72-EA17-490C-8E95-18CE7CEB20DF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E029F54B-547E-48A1-9FB0-27EAA2B29F9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3E7723B-8821-40CE-A065-EFA6797A402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箭头: 圆角右 71">
                  <a:extLst>
                    <a:ext uri="{FF2B5EF4-FFF2-40B4-BE49-F238E27FC236}">
                      <a16:creationId xmlns:a16="http://schemas.microsoft.com/office/drawing/2014/main" id="{4C97359B-F281-473D-AC92-120778B9B7D7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7003075-A3E9-4981-9864-177122560335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97ACA91-F731-4E0C-AA8C-2E28CA03ACA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箭头: 圆角右 69">
                  <a:extLst>
                    <a:ext uri="{FF2B5EF4-FFF2-40B4-BE49-F238E27FC236}">
                      <a16:creationId xmlns:a16="http://schemas.microsoft.com/office/drawing/2014/main" id="{B4012E43-759E-41B8-B94A-1EC0B40FFB7B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EE0E24F-7FDF-4F81-8737-6969D58661B2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3A27091-B3EB-4892-93B7-0A416A5F0C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BC24A21B-DA86-46F3-8456-52A29BAC8B6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箭头: 右 83">
                  <a:extLst>
                    <a:ext uri="{FF2B5EF4-FFF2-40B4-BE49-F238E27FC236}">
                      <a16:creationId xmlns:a16="http://schemas.microsoft.com/office/drawing/2014/main" id="{2EF2D020-160C-4E5D-8F34-A3027033C663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DF5B92B-B8B7-49E8-BE0D-0B003720DB78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2EE4041-127E-4D6F-9A97-ED9507EB4A2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箭头: 圆角右 81">
                  <a:extLst>
                    <a:ext uri="{FF2B5EF4-FFF2-40B4-BE49-F238E27FC236}">
                      <a16:creationId xmlns:a16="http://schemas.microsoft.com/office/drawing/2014/main" id="{49D33E06-5FE9-470B-8A60-9C8649D183A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214CDE5-AEEF-4546-81E8-915BB9030B9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8B35F11-957C-426C-8322-4FB9FD08E5D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箭头: 圆角右 79">
                  <a:extLst>
                    <a:ext uri="{FF2B5EF4-FFF2-40B4-BE49-F238E27FC236}">
                      <a16:creationId xmlns:a16="http://schemas.microsoft.com/office/drawing/2014/main" id="{5CE557C5-CF74-4992-9B02-AE28516100E6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5DE5381-1FF8-425C-93C7-E4F1D9B8AC58}"/>
              </a:ext>
            </a:extLst>
          </p:cNvPr>
          <p:cNvGrpSpPr/>
          <p:nvPr/>
        </p:nvGrpSpPr>
        <p:grpSpPr>
          <a:xfrm>
            <a:off x="5167927" y="4435199"/>
            <a:ext cx="1530644" cy="1993495"/>
            <a:chOff x="3385015" y="4471583"/>
            <a:chExt cx="1530644" cy="199349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CAA2615-87F7-44DF-A7D6-E25C7B170F4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4B0ED5B-31CC-4BC2-B0E7-C329AEEC4E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2F9F6D0E-683A-4AD8-8BEA-317A1689BE87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箭头: 右 248">
                  <a:extLst>
                    <a:ext uri="{FF2B5EF4-FFF2-40B4-BE49-F238E27FC236}">
                      <a16:creationId xmlns:a16="http://schemas.microsoft.com/office/drawing/2014/main" id="{13AE8253-0CA3-4A6A-AA3B-A7157A586A2C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AAA6E2D8-B726-4BCA-9EA0-0DA670ED20EF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18BCA1B6-640D-4FE6-B276-BFA97DD07AC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箭头: 圆角右 246">
                  <a:extLst>
                    <a:ext uri="{FF2B5EF4-FFF2-40B4-BE49-F238E27FC236}">
                      <a16:creationId xmlns:a16="http://schemas.microsoft.com/office/drawing/2014/main" id="{37D6BCED-6DAA-4198-8C3A-0D26B56707BB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821D87E8-36DB-45B2-A532-338863F32BE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6399CDC-BC8B-4C9A-8F82-09617D74C9D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箭头: 圆角右 244">
                  <a:extLst>
                    <a:ext uri="{FF2B5EF4-FFF2-40B4-BE49-F238E27FC236}">
                      <a16:creationId xmlns:a16="http://schemas.microsoft.com/office/drawing/2014/main" id="{812A92A1-EE4F-4FE4-B653-4CC74FF5767A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2CF7E34-77A8-4608-84E0-6A853FB53949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4DCA4AFC-B0B3-46EC-BE5E-CC45EF6F36D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7770E1D-311F-4AAF-8196-41A4D6E03543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箭头: 右 239">
                  <a:extLst>
                    <a:ext uri="{FF2B5EF4-FFF2-40B4-BE49-F238E27FC236}">
                      <a16:creationId xmlns:a16="http://schemas.microsoft.com/office/drawing/2014/main" id="{514422B9-ECE6-4CA1-9E76-5FCEDA19109F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A577B53B-FC0F-48B0-82C1-AC8CE384B4ED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42CE7E95-88F9-42DF-813E-46AF1D41328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箭头: 圆角右 237">
                  <a:extLst>
                    <a:ext uri="{FF2B5EF4-FFF2-40B4-BE49-F238E27FC236}">
                      <a16:creationId xmlns:a16="http://schemas.microsoft.com/office/drawing/2014/main" id="{079C9C14-1B25-462C-B56D-2631D3EB25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D9148FC-8B3A-444F-BE11-B29C40168C2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F453481-927A-41E1-B841-15D22D4D7E58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箭头: 圆角右 235">
                  <a:extLst>
                    <a:ext uri="{FF2B5EF4-FFF2-40B4-BE49-F238E27FC236}">
                      <a16:creationId xmlns:a16="http://schemas.microsoft.com/office/drawing/2014/main" id="{7B150E0E-5F62-44B8-A23A-30FDD8A42535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7D28406-E842-4BCB-AFC4-A568C4740B84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E7FA7016-E161-4A61-9F31-0A9B7504D64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1439C26B-1639-47AB-B035-83925D851C8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箭头: 右 230">
                  <a:extLst>
                    <a:ext uri="{FF2B5EF4-FFF2-40B4-BE49-F238E27FC236}">
                      <a16:creationId xmlns:a16="http://schemas.microsoft.com/office/drawing/2014/main" id="{07F2E00D-59FB-4435-B234-F6A036B07567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519E63FE-80EA-4FAB-8C7A-558BC048687B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0A443BC1-EFBB-4667-86C3-511C34FCA44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箭头: 圆角右 228">
                  <a:extLst>
                    <a:ext uri="{FF2B5EF4-FFF2-40B4-BE49-F238E27FC236}">
                      <a16:creationId xmlns:a16="http://schemas.microsoft.com/office/drawing/2014/main" id="{FF579D85-756B-41FC-B2F8-88D8866915D2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92366870-B33F-4572-A197-D120F3532A9A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7AE5FFC-903B-4A5F-B8D5-994C6738AD4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箭头: 圆角右 226">
                  <a:extLst>
                    <a:ext uri="{FF2B5EF4-FFF2-40B4-BE49-F238E27FC236}">
                      <a16:creationId xmlns:a16="http://schemas.microsoft.com/office/drawing/2014/main" id="{8A7EA087-4218-4C69-9B01-24EF25475E0C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DDA1C46-5328-4450-8E59-E595F28B3C1B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ED57460C-9C25-43B5-A04B-BC0F0661089D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8B04FFF6-978B-4201-886E-34EBCD5629D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箭头: 右 221">
                  <a:extLst>
                    <a:ext uri="{FF2B5EF4-FFF2-40B4-BE49-F238E27FC236}">
                      <a16:creationId xmlns:a16="http://schemas.microsoft.com/office/drawing/2014/main" id="{91E194B4-5F32-48BC-AD3A-1C3771DB671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9A04674-8D6A-442C-8207-29094D7E5AF5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75D7749-BD58-43F1-9913-DCB5905FDF0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箭头: 圆角右 219">
                  <a:extLst>
                    <a:ext uri="{FF2B5EF4-FFF2-40B4-BE49-F238E27FC236}">
                      <a16:creationId xmlns:a16="http://schemas.microsoft.com/office/drawing/2014/main" id="{79777040-2B15-41CE-AA2A-34F5162E097C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8D58F3F-469E-4104-A2F8-F8E544C963C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23F7956-378C-4A52-8A8E-6871FC7AFEB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箭头: 圆角右 217">
                  <a:extLst>
                    <a:ext uri="{FF2B5EF4-FFF2-40B4-BE49-F238E27FC236}">
                      <a16:creationId xmlns:a16="http://schemas.microsoft.com/office/drawing/2014/main" id="{E43685E5-EF1F-477A-BAD4-5C822715A7CB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C5747FF-47AF-41B4-BB86-9844430798CA}"/>
              </a:ext>
            </a:extLst>
          </p:cNvPr>
          <p:cNvGrpSpPr/>
          <p:nvPr/>
        </p:nvGrpSpPr>
        <p:grpSpPr>
          <a:xfrm>
            <a:off x="7286640" y="4442308"/>
            <a:ext cx="1530644" cy="1993495"/>
            <a:chOff x="3385015" y="4471583"/>
            <a:chExt cx="1530644" cy="1993495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1D6E736-9EC3-4818-A876-A0E2C7298542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F717D02E-03C5-4A75-9AF1-1ABC3ED6CCE1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3DEB3527-58AF-4AEA-B966-39DBF72F5C39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箭头: 右 289">
                  <a:extLst>
                    <a:ext uri="{FF2B5EF4-FFF2-40B4-BE49-F238E27FC236}">
                      <a16:creationId xmlns:a16="http://schemas.microsoft.com/office/drawing/2014/main" id="{49A74520-1C4D-4CAF-96D0-653E7EE198F2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AA23A2D9-69A1-43A7-A62E-8BA3385FEC6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FA45CE20-01C6-4A51-AFC0-24A3D4E4DA5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箭头: 圆角右 287">
                  <a:extLst>
                    <a:ext uri="{FF2B5EF4-FFF2-40B4-BE49-F238E27FC236}">
                      <a16:creationId xmlns:a16="http://schemas.microsoft.com/office/drawing/2014/main" id="{D99EC1AF-C541-4496-8F61-32B8FED61FD6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00EB4D0-30BA-4B2D-9A5B-1377E1C2C31E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A5E0DD12-A626-4C6C-9FB4-5642F2D9E7E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箭头: 圆角右 285">
                  <a:extLst>
                    <a:ext uri="{FF2B5EF4-FFF2-40B4-BE49-F238E27FC236}">
                      <a16:creationId xmlns:a16="http://schemas.microsoft.com/office/drawing/2014/main" id="{8415D89F-55A9-4F7F-9497-F53D8B22FBF4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3B80C1D-1211-4A72-AF29-05C89AEA09A0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7EDFC057-87C0-4B3E-A4CE-FECC8FA4D273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4F3525E4-FA99-4EAA-8303-EDF0E650537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箭头: 右 280">
                  <a:extLst>
                    <a:ext uri="{FF2B5EF4-FFF2-40B4-BE49-F238E27FC236}">
                      <a16:creationId xmlns:a16="http://schemas.microsoft.com/office/drawing/2014/main" id="{C46C481F-6B51-4DA0-9DA7-EA047ABF26A4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D81B4595-0794-4689-9909-EBFC3676939E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FE94EDCD-E9C0-47CA-9FAB-D2E7B969582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箭头: 圆角右 278">
                  <a:extLst>
                    <a:ext uri="{FF2B5EF4-FFF2-40B4-BE49-F238E27FC236}">
                      <a16:creationId xmlns:a16="http://schemas.microsoft.com/office/drawing/2014/main" id="{5684BD70-A662-4A65-9A6C-2CEF098B270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F199AF3D-F8AF-4649-A71A-0DEEE2EB68F2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0F98CEAE-D5FE-4B0E-BB2B-27C1C366AB5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箭头: 圆角右 276">
                  <a:extLst>
                    <a:ext uri="{FF2B5EF4-FFF2-40B4-BE49-F238E27FC236}">
                      <a16:creationId xmlns:a16="http://schemas.microsoft.com/office/drawing/2014/main" id="{00A82E35-076A-4891-9301-DFA10561BC50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0E40DF18-3A18-41F1-9618-1EE09ABD29B7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0981305C-D0AB-4545-8409-190BFC7C0C7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7491022-7F34-40FE-AC24-5AFEBC04623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箭头: 右 271">
                  <a:extLst>
                    <a:ext uri="{FF2B5EF4-FFF2-40B4-BE49-F238E27FC236}">
                      <a16:creationId xmlns:a16="http://schemas.microsoft.com/office/drawing/2014/main" id="{40FC07B4-6BFD-4360-A8E5-48CC0B9B22BB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23EAAC6-0A4B-4642-AB93-5BF479D4AC56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5FCC1A7A-1316-4F73-A225-0C706D18CF5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箭头: 圆角右 269">
                  <a:extLst>
                    <a:ext uri="{FF2B5EF4-FFF2-40B4-BE49-F238E27FC236}">
                      <a16:creationId xmlns:a16="http://schemas.microsoft.com/office/drawing/2014/main" id="{3767F9AD-BBCE-4BAC-8BB1-E540C2DAD11B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97E35742-A869-43A4-9E4B-BE8DA10A56A4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0321FFA6-40F1-44B2-B159-CBA0392DF06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箭头: 圆角右 267">
                  <a:extLst>
                    <a:ext uri="{FF2B5EF4-FFF2-40B4-BE49-F238E27FC236}">
                      <a16:creationId xmlns:a16="http://schemas.microsoft.com/office/drawing/2014/main" id="{6782E801-053E-4CEF-84C7-86C9105B5C52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07348CF-5165-495D-B8BD-5EEADB1480EF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BC738530-4A8B-4DC1-84BA-9E46F10D4DD7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D1DF84AB-14A0-4910-AF2F-5BA8E271BDC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箭头: 右 262">
                  <a:extLst>
                    <a:ext uri="{FF2B5EF4-FFF2-40B4-BE49-F238E27FC236}">
                      <a16:creationId xmlns:a16="http://schemas.microsoft.com/office/drawing/2014/main" id="{190BC976-730F-4B6C-8C19-0BFC6A766D4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4EE3CA-E771-4958-8458-61668C2A2DA7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1B3F9FAF-732B-4BE5-9AF9-D97D9512C04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箭头: 圆角右 260">
                  <a:extLst>
                    <a:ext uri="{FF2B5EF4-FFF2-40B4-BE49-F238E27FC236}">
                      <a16:creationId xmlns:a16="http://schemas.microsoft.com/office/drawing/2014/main" id="{A70BABCC-529E-414B-9650-FD50E3F6091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395E292-C75D-424D-B7DD-B9F25F5F57F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E6D73E5-F5D4-461E-A36C-CC6CF5670EA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箭头: 圆角右 258">
                  <a:extLst>
                    <a:ext uri="{FF2B5EF4-FFF2-40B4-BE49-F238E27FC236}">
                      <a16:creationId xmlns:a16="http://schemas.microsoft.com/office/drawing/2014/main" id="{E8049025-59CF-4320-A6AE-F1AEB9A38138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7" name="图片 176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8915526" y="1503645"/>
            <a:ext cx="149305" cy="1857734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3556602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5195056" y="4048341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7426649" y="4064957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1485403" y="4005249"/>
            <a:ext cx="1213603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666240" y="4307840"/>
            <a:ext cx="169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相位数：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_______</a:t>
            </a:r>
            <a:endParaRPr lang="zh-CN" altLang="en-US" sz="1600" b="1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 rot="16200000">
            <a:off x="5861246" y="3420413"/>
            <a:ext cx="149305" cy="6257867"/>
          </a:xfrm>
          <a:prstGeom prst="rect">
            <a:avLst/>
          </a:prstGeom>
        </p:spPr>
      </p:pic>
      <p:sp>
        <p:nvSpPr>
          <p:cNvPr id="16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18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84308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20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69178" y="3022791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8349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12991" y="1322205"/>
            <a:ext cx="1205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239939" cy="1281003"/>
            <a:chOff x="-2" y="2468885"/>
            <a:chExt cx="1239939" cy="1281003"/>
          </a:xfrm>
        </p:grpSpPr>
        <p:sp>
          <p:nvSpPr>
            <p:cNvPr id="225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-2" y="2512346"/>
              <a:ext cx="12399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方案输入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8" name="矩形 227"/>
          <p:cNvSpPr/>
          <p:nvPr/>
        </p:nvSpPr>
        <p:spPr>
          <a:xfrm>
            <a:off x="-13819" y="2587710"/>
            <a:ext cx="1261921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230" name="矩形 229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1478235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9506319" y="992082"/>
            <a:ext cx="216569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控制时段输入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9549390" y="1482566"/>
            <a:ext cx="2378039" cy="157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9549359" y="1528496"/>
            <a:ext cx="22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时段</a:t>
            </a:r>
            <a:r>
              <a:rPr lang="en-US" altLang="zh-CN" b="1" dirty="0" smtClean="0"/>
              <a:t>:_______________</a:t>
            </a:r>
            <a:endParaRPr lang="en-US" altLang="zh-CN" b="1" dirty="0" smtClean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11847129" y="1492069"/>
            <a:ext cx="149305" cy="1563764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178" y="1543326"/>
            <a:ext cx="247650" cy="314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6318" y="1506724"/>
            <a:ext cx="121920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00:00-06:00</a:t>
            </a:r>
            <a:endParaRPr lang="zh-CN" altLang="en-US" sz="1400" dirty="0"/>
          </a:p>
        </p:txBody>
      </p:sp>
      <p:sp>
        <p:nvSpPr>
          <p:cNvPr id="193" name="文本框 192"/>
          <p:cNvSpPr txBox="1"/>
          <p:nvPr/>
        </p:nvSpPr>
        <p:spPr>
          <a:xfrm>
            <a:off x="10216318" y="1830319"/>
            <a:ext cx="12192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06:00-09:00</a:t>
            </a:r>
          </a:p>
          <a:p>
            <a:pPr algn="ctr"/>
            <a:r>
              <a:rPr lang="en-US" altLang="zh-CN" sz="1400" b="1" dirty="0" smtClean="0"/>
              <a:t>09:00-12:00</a:t>
            </a:r>
          </a:p>
          <a:p>
            <a:pPr algn="ctr"/>
            <a:r>
              <a:rPr lang="en-US" altLang="zh-CN" sz="1400" b="1" dirty="0" smtClean="0"/>
              <a:t>12:00-17:00</a:t>
            </a:r>
          </a:p>
          <a:p>
            <a:pPr algn="ctr"/>
            <a:r>
              <a:rPr lang="en-US" altLang="zh-CN" sz="1400" b="1" dirty="0" smtClean="0"/>
              <a:t>17:00-20:00</a:t>
            </a:r>
          </a:p>
          <a:p>
            <a:pPr algn="ctr"/>
            <a:r>
              <a:rPr lang="en-US" altLang="zh-CN" sz="1400" b="1" dirty="0" smtClean="0"/>
              <a:t>20:00-00:00</a:t>
            </a:r>
          </a:p>
        </p:txBody>
      </p:sp>
    </p:spTree>
    <p:extLst>
      <p:ext uri="{BB962C8B-B14F-4D97-AF65-F5344CB8AC3E}">
        <p14:creationId xmlns:p14="http://schemas.microsoft.com/office/powerpoint/2010/main" val="7248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683964" y="1474712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4193481" y="1428131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641127" y="3130264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控制方案人工输入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1125" y="3557027"/>
            <a:ext cx="10145930" cy="2850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1BC9564A-DFEB-4082-90DF-B9E4580F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97273"/>
              </p:ext>
            </p:extLst>
          </p:nvPr>
        </p:nvGraphicFramePr>
        <p:xfrm>
          <a:off x="1614790" y="3557028"/>
          <a:ext cx="10140258" cy="281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59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507718328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835499886"/>
                    </a:ext>
                  </a:extLst>
                </a:gridCol>
              </a:tblGrid>
              <a:tr h="405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绿灯时间（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黄灯时间（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周期（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422267"/>
                  </a:ext>
                </a:extLst>
              </a:tr>
              <a:tr h="4061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65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079338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47" y="3557023"/>
            <a:ext cx="226201" cy="28204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386533" y="1310124"/>
            <a:ext cx="2072887" cy="681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开始优化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9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8418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43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6684919" y="1443117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bg1"/>
                </a:solidFill>
              </a:rPr>
              <a:t>方案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557295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12991" y="1322205"/>
            <a:ext cx="1205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239939" cy="1281003"/>
            <a:chOff x="-2" y="2468885"/>
            <a:chExt cx="1239939" cy="1281003"/>
          </a:xfrm>
        </p:grpSpPr>
        <p:sp>
          <p:nvSpPr>
            <p:cNvPr id="47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-2" y="2512346"/>
              <a:ext cx="12399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方案输入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-13819" y="2587710"/>
            <a:ext cx="1261921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182323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0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9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8418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72327" y="1541653"/>
            <a:ext cx="10109200" cy="23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672327" y="1147074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方案评价结果输出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74422" y="2317817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19122" y="2302849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49365" y="2317130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557295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12991" y="1322205"/>
            <a:ext cx="1205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239939" cy="1281003"/>
            <a:chOff x="-2" y="2468885"/>
            <a:chExt cx="1239939" cy="1281003"/>
          </a:xfrm>
        </p:grpSpPr>
        <p:sp>
          <p:nvSpPr>
            <p:cNvPr id="64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-2" y="2512346"/>
              <a:ext cx="12399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方案输入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-13819" y="2587710"/>
            <a:ext cx="1261921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优化评价</a:t>
            </a:r>
            <a:endParaRPr lang="zh-CN" altLang="en-US" b="1" dirty="0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182323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850102" y="1602798"/>
            <a:ext cx="96278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单位时间通过车辆数</a:t>
            </a:r>
            <a:r>
              <a:rPr lang="en-US" altLang="zh-CN" b="1" dirty="0"/>
              <a:t>100</a:t>
            </a:r>
            <a:r>
              <a:rPr lang="zh-CN" altLang="en-US" b="1" dirty="0"/>
              <a:t>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停车</a:t>
            </a:r>
            <a:r>
              <a:rPr lang="zh-CN" altLang="en-US" b="1" dirty="0" smtClean="0"/>
              <a:t>次数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次</a:t>
            </a:r>
            <a:endParaRPr lang="zh-CN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总延误</a:t>
            </a:r>
            <a:r>
              <a:rPr lang="en-US" altLang="zh-CN" b="1" dirty="0" smtClean="0"/>
              <a:t>100s</a:t>
            </a:r>
            <a:endParaRPr lang="zh-CN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平均排队车辆</a:t>
            </a:r>
            <a:r>
              <a:rPr lang="zh-CN" altLang="en-US" b="1" dirty="0" smtClean="0"/>
              <a:t>数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辆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··· ···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5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57201" y="2668122"/>
            <a:ext cx="148856" cy="13822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5246" y="933272"/>
            <a:ext cx="3934288" cy="5769466"/>
          </a:xfrm>
          <a:prstGeom prst="rect">
            <a:avLst/>
          </a:prstGeom>
          <a:solidFill>
            <a:schemeClr val="bg2">
              <a:lumMod val="10000"/>
              <a:alpha val="46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42253" y="925248"/>
            <a:ext cx="3307979" cy="3002044"/>
          </a:xfrm>
          <a:prstGeom prst="rect">
            <a:avLst/>
          </a:prstGeom>
          <a:solidFill>
            <a:schemeClr val="bg2">
              <a:lumMod val="10000"/>
              <a:alpha val="46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17522" y="1002300"/>
            <a:ext cx="2634343" cy="39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道路几何输入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59321" y="970648"/>
            <a:ext cx="2634343" cy="39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参数标定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5173" y="1480902"/>
            <a:ext cx="2370675" cy="3502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Sumo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net</a:t>
            </a:r>
            <a:r>
              <a:rPr lang="zh-CN" altLang="en-US" sz="1600" dirty="0" smtClean="0"/>
              <a:t>文件导入</a:t>
            </a:r>
            <a:endParaRPr lang="zh-CN" altLang="en-US" sz="16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6" y="1955502"/>
            <a:ext cx="3618411" cy="452952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582895" y="4090577"/>
            <a:ext cx="6467337" cy="2604137"/>
          </a:xfrm>
          <a:prstGeom prst="rect">
            <a:avLst/>
          </a:prstGeom>
          <a:solidFill>
            <a:schemeClr val="bg2">
              <a:lumMod val="10000"/>
              <a:alpha val="46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210904" y="1403849"/>
            <a:ext cx="2370675" cy="3502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驾驶参数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9210903" y="2263064"/>
            <a:ext cx="2370675" cy="3502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换道参数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9210903" y="3122278"/>
            <a:ext cx="2370675" cy="3502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其他参数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646017" y="4090577"/>
            <a:ext cx="2634343" cy="39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0017" y="4449823"/>
            <a:ext cx="3732610" cy="1271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交叉口类型及进口方向分布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各进口道车道功能及对应车道数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各出口道车道数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各行车方向的“大、中、小车型”比例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1806301" y="170988"/>
            <a:ext cx="371278" cy="994519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1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3288406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72D8DE-298F-4973-AF88-F8C803B5467C}"/>
              </a:ext>
            </a:extLst>
          </p:cNvPr>
          <p:cNvSpPr/>
          <p:nvPr/>
        </p:nvSpPr>
        <p:spPr>
          <a:xfrm>
            <a:off x="1461996" y="1829284"/>
            <a:ext cx="7601768" cy="189784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770187D-5587-48ED-A6AF-1FDBC2AC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19703"/>
              </p:ext>
            </p:extLst>
          </p:nvPr>
        </p:nvGraphicFramePr>
        <p:xfrm>
          <a:off x="1461996" y="1841347"/>
          <a:ext cx="7629302" cy="20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4">
                  <a:extLst>
                    <a:ext uri="{9D8B030D-6E8A-4147-A177-3AD203B41FA5}">
                      <a16:colId xmlns:a16="http://schemas.microsoft.com/office/drawing/2014/main" val="320721762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2068198">
                  <a:extLst>
                    <a:ext uri="{9D8B030D-6E8A-4147-A177-3AD203B41FA5}">
                      <a16:colId xmlns:a16="http://schemas.microsoft.com/office/drawing/2014/main" val="310975444"/>
                    </a:ext>
                  </a:extLst>
                </a:gridCol>
              </a:tblGrid>
              <a:tr h="369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流量时段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起点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方向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S/N/E/W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终点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方向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交通流（单位：辆）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00:00:00-00:00:15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00:00:16-00:00:30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73082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00:00:31-00:00:45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56623" y="1315247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/>
          <a:srcRect l="35106" t="4045" r="7269" b="2530"/>
          <a:stretch/>
        </p:blipFill>
        <p:spPr>
          <a:xfrm>
            <a:off x="8928226" y="1841347"/>
            <a:ext cx="149305" cy="185773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82054" y="4378338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时段个数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482086" y="4907518"/>
            <a:ext cx="2560046" cy="1645682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482054" y="4953447"/>
            <a:ext cx="2560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最多时段个数：</a:t>
            </a:r>
            <a:r>
              <a:rPr lang="en-US" altLang="zh-CN" b="1" dirty="0" smtClean="0"/>
              <a:t>_____ </a:t>
            </a:r>
            <a:r>
              <a:rPr lang="zh-CN" altLang="en-US" b="1" dirty="0" smtClean="0"/>
              <a:t>个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最少时段个数：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期望时段个数：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6454261" y="4311676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时段长度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6454292" y="4840856"/>
            <a:ext cx="2560108" cy="1080986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6454261" y="4886785"/>
            <a:ext cx="267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最长时段长度：</a:t>
            </a:r>
            <a:r>
              <a:rPr lang="en-US" altLang="zh-CN" b="1" dirty="0" smtClean="0"/>
              <a:t>___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分钟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最短时段长度：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79965" y="1829284"/>
            <a:ext cx="2072887" cy="681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开始划分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8349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38084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顶角 3">
            <a:extLst>
              <a:ext uri="{FF2B5EF4-FFF2-40B4-BE49-F238E27FC236}">
                <a16:creationId xmlns:a16="http://schemas.microsoft.com/office/drawing/2014/main" id="{52806B08-C4B3-436B-B827-183E7DFA17BF}"/>
              </a:ext>
            </a:extLst>
          </p:cNvPr>
          <p:cNvSpPr/>
          <p:nvPr/>
        </p:nvSpPr>
        <p:spPr>
          <a:xfrm rot="5400000">
            <a:off x="355230" y="1617902"/>
            <a:ext cx="397536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1478235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25075" y="2095031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划分结果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3288406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56623" y="1315247"/>
            <a:ext cx="221060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时段划分结果输出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633815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38084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顶角 3">
            <a:extLst>
              <a:ext uri="{FF2B5EF4-FFF2-40B4-BE49-F238E27FC236}">
                <a16:creationId xmlns:a16="http://schemas.microsoft.com/office/drawing/2014/main" id="{52806B08-C4B3-436B-B827-183E7DFA17BF}"/>
              </a:ext>
            </a:extLst>
          </p:cNvPr>
          <p:cNvSpPr/>
          <p:nvPr/>
        </p:nvSpPr>
        <p:spPr>
          <a:xfrm rot="5400000">
            <a:off x="355230" y="1617902"/>
            <a:ext cx="397536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229008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25075" y="2095031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划分结果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2900" y="1739900"/>
            <a:ext cx="7721600" cy="482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04403" y="2308834"/>
            <a:ext cx="3432877" cy="4031873"/>
          </a:xfrm>
          <a:prstGeom prst="rect">
            <a:avLst/>
          </a:prstGeom>
          <a:ln w="19050">
            <a:solidFill>
              <a:srgbClr val="017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[00:00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06:30]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[06:30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07:20]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[07:20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09:30]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[09:30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16:50]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[16:50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18:50]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[18:50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21:30]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[21:30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22:00]</a:t>
            </a:r>
          </a:p>
          <a:p>
            <a:pPr algn="ctr">
              <a:lnSpc>
                <a:spcPct val="20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时段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[22:00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00:00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l="35106" t="4045" r="7269" b="2530"/>
          <a:stretch/>
        </p:blipFill>
        <p:spPr>
          <a:xfrm>
            <a:off x="8887975" y="2375841"/>
            <a:ext cx="149305" cy="396486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770916" y="2324738"/>
            <a:ext cx="3168458" cy="1877897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798451" y="2370668"/>
            <a:ext cx="3025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/>
              <a:t>时段个数：</a:t>
            </a:r>
            <a:r>
              <a:rPr lang="en-US" altLang="zh-CN" sz="1600" b="1" dirty="0" smtClean="0"/>
              <a:t>8</a:t>
            </a:r>
            <a:r>
              <a:rPr lang="zh-CN" altLang="en-US" sz="1600" b="1" dirty="0" smtClean="0"/>
              <a:t>个</a:t>
            </a:r>
            <a:endParaRPr lang="en-US" altLang="zh-CN" sz="1600" b="1" dirty="0" smtClean="0"/>
          </a:p>
          <a:p>
            <a:pPr>
              <a:lnSpc>
                <a:spcPct val="200000"/>
              </a:lnSpc>
            </a:pPr>
            <a:r>
              <a:rPr lang="zh-CN" altLang="en-US" sz="1600" b="1" dirty="0" smtClean="0"/>
              <a:t>最小时段长度：</a:t>
            </a:r>
            <a:r>
              <a:rPr lang="en-US" altLang="zh-CN" sz="1600" b="1" dirty="0" smtClean="0"/>
              <a:t>50</a:t>
            </a:r>
            <a:r>
              <a:rPr lang="zh-CN" altLang="en-US" sz="1600" b="1" dirty="0" smtClean="0"/>
              <a:t>分钟</a:t>
            </a:r>
            <a:endParaRPr lang="en-US" altLang="zh-CN" sz="1600" b="1" dirty="0" smtClean="0"/>
          </a:p>
          <a:p>
            <a:pPr>
              <a:lnSpc>
                <a:spcPct val="200000"/>
              </a:lnSpc>
            </a:pPr>
            <a:r>
              <a:rPr lang="zh-CN" altLang="en-US" sz="1600" b="1" dirty="0" smtClean="0"/>
              <a:t>最大时段长度：</a:t>
            </a:r>
            <a:r>
              <a:rPr lang="en-US" altLang="zh-CN" sz="1600" b="1" dirty="0" smtClean="0"/>
              <a:t>390</a:t>
            </a:r>
            <a:r>
              <a:rPr lang="zh-CN" altLang="en-US" sz="1600" b="1" dirty="0" smtClean="0"/>
              <a:t>分钟</a:t>
            </a:r>
            <a:endParaRPr lang="en-US" altLang="zh-CN" sz="16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770916" y="1865141"/>
            <a:ext cx="1481764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时段概要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5604403" y="1821212"/>
            <a:ext cx="1481764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时段详要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72D8DE-298F-4973-AF88-F8C803B5467C}"/>
              </a:ext>
            </a:extLst>
          </p:cNvPr>
          <p:cNvSpPr/>
          <p:nvPr/>
        </p:nvSpPr>
        <p:spPr>
          <a:xfrm>
            <a:off x="1449296" y="1491582"/>
            <a:ext cx="7601768" cy="189784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770187D-5587-48ED-A6AF-1FDBC2AC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8728"/>
              </p:ext>
            </p:extLst>
          </p:nvPr>
        </p:nvGraphicFramePr>
        <p:xfrm>
          <a:off x="1449296" y="1503645"/>
          <a:ext cx="7629303" cy="185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25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195598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3248180">
                  <a:extLst>
                    <a:ext uri="{9D8B030D-6E8A-4147-A177-3AD203B41FA5}">
                      <a16:colId xmlns:a16="http://schemas.microsoft.com/office/drawing/2014/main" val="310975444"/>
                    </a:ext>
                  </a:extLst>
                </a:gridCol>
              </a:tblGrid>
              <a:tr h="369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起点方向（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终点方向（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排队车辆数（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单位：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辆）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73082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977545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0000152" y="4393098"/>
            <a:ext cx="1914480" cy="1326823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0027687" y="4439028"/>
            <a:ext cx="18603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注：深度学习模型训练迭代次数宜大于</a:t>
            </a:r>
            <a:r>
              <a:rPr lang="en-US" altLang="zh-CN" sz="1400" b="1" dirty="0"/>
              <a:t>300</a:t>
            </a:r>
            <a:r>
              <a:rPr lang="zh-CN" altLang="en-US" sz="1400" b="1" dirty="0"/>
              <a:t>，以使训练结果收敛。</a:t>
            </a:r>
            <a:endParaRPr lang="en-US" altLang="zh-CN" sz="1400" b="1" dirty="0"/>
          </a:p>
          <a:p>
            <a:r>
              <a:rPr lang="en-US" altLang="zh-CN" b="1" dirty="0" smtClean="0"/>
              <a:t>Iteration: _______</a:t>
            </a:r>
            <a:endParaRPr lang="zh-CN" altLang="en-US" b="1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8915526" y="1503645"/>
            <a:ext cx="149305" cy="185773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0005418" y="3959530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迭代次数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2806985" y="4005248"/>
            <a:ext cx="6271614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3111361" y="4055450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相位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0931859-9618-4613-B3FD-CD5B8C9844A9}"/>
              </a:ext>
            </a:extLst>
          </p:cNvPr>
          <p:cNvGrpSpPr/>
          <p:nvPr/>
        </p:nvGrpSpPr>
        <p:grpSpPr>
          <a:xfrm>
            <a:off x="3013259" y="4442308"/>
            <a:ext cx="1530644" cy="1993495"/>
            <a:chOff x="3385015" y="4471583"/>
            <a:chExt cx="1530644" cy="199349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84D6AD8-D5BF-4D3D-A305-64851EB31E7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09DA58F2-16A6-4AC3-AC55-92FFC5DF3B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5D43552D-F77C-4F56-B1D8-5549BA9A19D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箭头: 右 35">
                  <a:extLst>
                    <a:ext uri="{FF2B5EF4-FFF2-40B4-BE49-F238E27FC236}">
                      <a16:creationId xmlns:a16="http://schemas.microsoft.com/office/drawing/2014/main" id="{33D96F7A-F433-47D3-9354-5B6EAEC135B6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5A535524-659F-4F30-AB75-1C46090984E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8554FBEC-3195-4D98-9E7C-692A1D11D2B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箭头: 圆角右 40">
                  <a:extLst>
                    <a:ext uri="{FF2B5EF4-FFF2-40B4-BE49-F238E27FC236}">
                      <a16:creationId xmlns:a16="http://schemas.microsoft.com/office/drawing/2014/main" id="{5D41DF80-99E2-4E42-9BE7-257F5C9B8907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340463A-4960-4CFF-8DE0-F2C7CE1D401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9ED9D925-D6D8-42A3-BDD8-D12DC5F09CC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箭头: 圆角右 43">
                  <a:extLst>
                    <a:ext uri="{FF2B5EF4-FFF2-40B4-BE49-F238E27FC236}">
                      <a16:creationId xmlns:a16="http://schemas.microsoft.com/office/drawing/2014/main" id="{E8ADF297-ED79-4030-9D20-59FFDBD8B9BC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CBE3A92-0610-4D84-AE69-F334AADF0B87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1FBAEA0-556F-41E8-BDB3-0F9A4A26DC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E3CD533-0D60-470C-A165-B35A8EA8CE2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箭头: 右 63">
                  <a:extLst>
                    <a:ext uri="{FF2B5EF4-FFF2-40B4-BE49-F238E27FC236}">
                      <a16:creationId xmlns:a16="http://schemas.microsoft.com/office/drawing/2014/main" id="{12F0A5B5-FB4C-4CFF-ACFF-E2CEA74B10FB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F73A163D-6D74-4ACB-B0F6-341B1E4A204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A1D9784-EFE2-4A5A-8B17-F4F65D6A426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箭头: 圆角右 61">
                  <a:extLst>
                    <a:ext uri="{FF2B5EF4-FFF2-40B4-BE49-F238E27FC236}">
                      <a16:creationId xmlns:a16="http://schemas.microsoft.com/office/drawing/2014/main" id="{1455012E-1C93-4E2A-967B-2D585690C38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84A15B1F-4433-4D7B-A977-992A4EB7745F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457F612-0BDB-4FE3-8B7D-F2FDD920CDA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箭头: 圆角右 59">
                  <a:extLst>
                    <a:ext uri="{FF2B5EF4-FFF2-40B4-BE49-F238E27FC236}">
                      <a16:creationId xmlns:a16="http://schemas.microsoft.com/office/drawing/2014/main" id="{E5EF1C20-15E6-4C49-AE1B-ECA6A2A18CFC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67896E9-3936-4F39-A8F2-248290200E8D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04326D6-3FB3-49CC-AFA9-9EA92AD8C4A0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78CBC48-D948-4551-9D9C-A5A0DB432AA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箭头: 右 73">
                  <a:extLst>
                    <a:ext uri="{FF2B5EF4-FFF2-40B4-BE49-F238E27FC236}">
                      <a16:creationId xmlns:a16="http://schemas.microsoft.com/office/drawing/2014/main" id="{F5591F72-EA17-490C-8E95-18CE7CEB20DF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029F54B-547E-48A1-9FB0-27EAA2B29F9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3E7723B-8821-40CE-A065-EFA6797A402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箭头: 圆角右 71">
                  <a:extLst>
                    <a:ext uri="{FF2B5EF4-FFF2-40B4-BE49-F238E27FC236}">
                      <a16:creationId xmlns:a16="http://schemas.microsoft.com/office/drawing/2014/main" id="{4C97359B-F281-473D-AC92-120778B9B7D7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7003075-A3E9-4981-9864-177122560335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97ACA91-F731-4E0C-AA8C-2E28CA03ACA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箭头: 圆角右 69">
                  <a:extLst>
                    <a:ext uri="{FF2B5EF4-FFF2-40B4-BE49-F238E27FC236}">
                      <a16:creationId xmlns:a16="http://schemas.microsoft.com/office/drawing/2014/main" id="{B4012E43-759E-41B8-B94A-1EC0B40FFB7B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EE0E24F-7FDF-4F81-8737-6969D58661B2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3A27091-B3EB-4892-93B7-0A416A5F0C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BC24A21B-DA86-46F3-8456-52A29BAC8B6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箭头: 右 83">
                  <a:extLst>
                    <a:ext uri="{FF2B5EF4-FFF2-40B4-BE49-F238E27FC236}">
                      <a16:creationId xmlns:a16="http://schemas.microsoft.com/office/drawing/2014/main" id="{2EF2D020-160C-4E5D-8F34-A3027033C663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DF5B92B-B8B7-49E8-BE0D-0B003720DB78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42EE4041-127E-4D6F-9A97-ED9507EB4A2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箭头: 圆角右 81">
                  <a:extLst>
                    <a:ext uri="{FF2B5EF4-FFF2-40B4-BE49-F238E27FC236}">
                      <a16:creationId xmlns:a16="http://schemas.microsoft.com/office/drawing/2014/main" id="{49D33E06-5FE9-470B-8A60-9C8649D183A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214CDE5-AEEF-4546-81E8-915BB9030B9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8B35F11-957C-426C-8322-4FB9FD08E5D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箭头: 圆角右 79">
                  <a:extLst>
                    <a:ext uri="{FF2B5EF4-FFF2-40B4-BE49-F238E27FC236}">
                      <a16:creationId xmlns:a16="http://schemas.microsoft.com/office/drawing/2014/main" id="{5CE557C5-CF74-4992-9B02-AE28516100E6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5DE5381-1FF8-425C-93C7-E4F1D9B8AC58}"/>
              </a:ext>
            </a:extLst>
          </p:cNvPr>
          <p:cNvGrpSpPr/>
          <p:nvPr/>
        </p:nvGrpSpPr>
        <p:grpSpPr>
          <a:xfrm>
            <a:off x="5167927" y="4435199"/>
            <a:ext cx="1530644" cy="1993495"/>
            <a:chOff x="3385015" y="4471583"/>
            <a:chExt cx="1530644" cy="199349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CAA2615-87F7-44DF-A7D6-E25C7B170F4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94B0ED5B-31CC-4BC2-B0E7-C329AEEC4E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F9F6D0E-683A-4AD8-8BEA-317A1689BE87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箭头: 右 248">
                  <a:extLst>
                    <a:ext uri="{FF2B5EF4-FFF2-40B4-BE49-F238E27FC236}">
                      <a16:creationId xmlns:a16="http://schemas.microsoft.com/office/drawing/2014/main" id="{13AE8253-0CA3-4A6A-AA3B-A7157A586A2C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AAA6E2D8-B726-4BCA-9EA0-0DA670ED20EF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8BCA1B6-640D-4FE6-B276-BFA97DD07AC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箭头: 圆角右 246">
                  <a:extLst>
                    <a:ext uri="{FF2B5EF4-FFF2-40B4-BE49-F238E27FC236}">
                      <a16:creationId xmlns:a16="http://schemas.microsoft.com/office/drawing/2014/main" id="{37D6BCED-6DAA-4198-8C3A-0D26B56707BB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821D87E8-36DB-45B2-A532-338863F32BE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96399CDC-BC8B-4C9A-8F82-09617D74C9D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箭头: 圆角右 244">
                  <a:extLst>
                    <a:ext uri="{FF2B5EF4-FFF2-40B4-BE49-F238E27FC236}">
                      <a16:creationId xmlns:a16="http://schemas.microsoft.com/office/drawing/2014/main" id="{812A92A1-EE4F-4FE4-B653-4CC74FF5767A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2CF7E34-77A8-4608-84E0-6A853FB53949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DCA4AFC-B0B3-46EC-BE5E-CC45EF6F36D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37770E1D-311F-4AAF-8196-41A4D6E03543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箭头: 右 239">
                  <a:extLst>
                    <a:ext uri="{FF2B5EF4-FFF2-40B4-BE49-F238E27FC236}">
                      <a16:creationId xmlns:a16="http://schemas.microsoft.com/office/drawing/2014/main" id="{514422B9-ECE6-4CA1-9E76-5FCEDA19109F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A577B53B-FC0F-48B0-82C1-AC8CE384B4ED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42CE7E95-88F9-42DF-813E-46AF1D41328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箭头: 圆角右 237">
                  <a:extLst>
                    <a:ext uri="{FF2B5EF4-FFF2-40B4-BE49-F238E27FC236}">
                      <a16:creationId xmlns:a16="http://schemas.microsoft.com/office/drawing/2014/main" id="{079C9C14-1B25-462C-B56D-2631D3EB25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0D9148FC-8B3A-444F-BE11-B29C40168C2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FF453481-927A-41E1-B841-15D22D4D7E58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箭头: 圆角右 235">
                  <a:extLst>
                    <a:ext uri="{FF2B5EF4-FFF2-40B4-BE49-F238E27FC236}">
                      <a16:creationId xmlns:a16="http://schemas.microsoft.com/office/drawing/2014/main" id="{7B150E0E-5F62-44B8-A23A-30FDD8A42535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7D28406-E842-4BCB-AFC4-A568C4740B84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E7FA7016-E161-4A61-9F31-0A9B7504D64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439C26B-1639-47AB-B035-83925D851C8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箭头: 右 230">
                  <a:extLst>
                    <a:ext uri="{FF2B5EF4-FFF2-40B4-BE49-F238E27FC236}">
                      <a16:creationId xmlns:a16="http://schemas.microsoft.com/office/drawing/2014/main" id="{07F2E00D-59FB-4435-B234-F6A036B07567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19E63FE-80EA-4FAB-8C7A-558BC048687B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0A443BC1-EFBB-4667-86C3-511C34FCA44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箭头: 圆角右 228">
                  <a:extLst>
                    <a:ext uri="{FF2B5EF4-FFF2-40B4-BE49-F238E27FC236}">
                      <a16:creationId xmlns:a16="http://schemas.microsoft.com/office/drawing/2014/main" id="{FF579D85-756B-41FC-B2F8-88D8866915D2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92366870-B33F-4572-A197-D120F3532A9A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57AE5FFC-903B-4A5F-B8D5-994C6738AD4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箭头: 圆角右 226">
                  <a:extLst>
                    <a:ext uri="{FF2B5EF4-FFF2-40B4-BE49-F238E27FC236}">
                      <a16:creationId xmlns:a16="http://schemas.microsoft.com/office/drawing/2014/main" id="{8A7EA087-4218-4C69-9B01-24EF25475E0C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2DDA1C46-5328-4450-8E59-E595F28B3C1B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ED57460C-9C25-43B5-A04B-BC0F0661089D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B04FFF6-978B-4201-886E-34EBCD5629D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箭头: 右 221">
                  <a:extLst>
                    <a:ext uri="{FF2B5EF4-FFF2-40B4-BE49-F238E27FC236}">
                      <a16:creationId xmlns:a16="http://schemas.microsoft.com/office/drawing/2014/main" id="{91E194B4-5F32-48BC-AD3A-1C3771DB671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59A04674-8D6A-442C-8207-29094D7E5AF5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675D7749-BD58-43F1-9913-DCB5905FDF0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箭头: 圆角右 219">
                  <a:extLst>
                    <a:ext uri="{FF2B5EF4-FFF2-40B4-BE49-F238E27FC236}">
                      <a16:creationId xmlns:a16="http://schemas.microsoft.com/office/drawing/2014/main" id="{79777040-2B15-41CE-AA2A-34F5162E097C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8D58F3F-469E-4104-A2F8-F8E544C963C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23F7956-378C-4A52-8A8E-6871FC7AFEB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箭头: 圆角右 217">
                  <a:extLst>
                    <a:ext uri="{FF2B5EF4-FFF2-40B4-BE49-F238E27FC236}">
                      <a16:creationId xmlns:a16="http://schemas.microsoft.com/office/drawing/2014/main" id="{E43685E5-EF1F-477A-BAD4-5C822715A7CB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C5747FF-47AF-41B4-BB86-9844430798CA}"/>
              </a:ext>
            </a:extLst>
          </p:cNvPr>
          <p:cNvGrpSpPr/>
          <p:nvPr/>
        </p:nvGrpSpPr>
        <p:grpSpPr>
          <a:xfrm>
            <a:off x="7286640" y="4442308"/>
            <a:ext cx="1530644" cy="1993495"/>
            <a:chOff x="3385015" y="4471583"/>
            <a:chExt cx="1530644" cy="199349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F1D6E736-9EC3-4818-A876-A0E2C7298542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F717D02E-03C5-4A75-9AF1-1ABC3ED6CCE1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3DEB3527-58AF-4AEA-B966-39DBF72F5C39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箭头: 右 289">
                  <a:extLst>
                    <a:ext uri="{FF2B5EF4-FFF2-40B4-BE49-F238E27FC236}">
                      <a16:creationId xmlns:a16="http://schemas.microsoft.com/office/drawing/2014/main" id="{49A74520-1C4D-4CAF-96D0-653E7EE198F2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AA23A2D9-69A1-43A7-A62E-8BA3385FEC6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FA45CE20-01C6-4A51-AFC0-24A3D4E4DA5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箭头: 圆角右 287">
                  <a:extLst>
                    <a:ext uri="{FF2B5EF4-FFF2-40B4-BE49-F238E27FC236}">
                      <a16:creationId xmlns:a16="http://schemas.microsoft.com/office/drawing/2014/main" id="{D99EC1AF-C541-4496-8F61-32B8FED61FD6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900EB4D0-30BA-4B2D-9A5B-1377E1C2C31E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A5E0DD12-A626-4C6C-9FB4-5642F2D9E7E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箭头: 圆角右 285">
                  <a:extLst>
                    <a:ext uri="{FF2B5EF4-FFF2-40B4-BE49-F238E27FC236}">
                      <a16:creationId xmlns:a16="http://schemas.microsoft.com/office/drawing/2014/main" id="{8415D89F-55A9-4F7F-9497-F53D8B22FBF4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3B80C1D-1211-4A72-AF29-05C89AEA09A0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7EDFC057-87C0-4B3E-A4CE-FECC8FA4D273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4F3525E4-FA99-4EAA-8303-EDF0E650537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箭头: 右 280">
                  <a:extLst>
                    <a:ext uri="{FF2B5EF4-FFF2-40B4-BE49-F238E27FC236}">
                      <a16:creationId xmlns:a16="http://schemas.microsoft.com/office/drawing/2014/main" id="{C46C481F-6B51-4DA0-9DA7-EA047ABF26A4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D81B4595-0794-4689-9909-EBFC3676939E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FE94EDCD-E9C0-47CA-9FAB-D2E7B969582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箭头: 圆角右 278">
                  <a:extLst>
                    <a:ext uri="{FF2B5EF4-FFF2-40B4-BE49-F238E27FC236}">
                      <a16:creationId xmlns:a16="http://schemas.microsoft.com/office/drawing/2014/main" id="{5684BD70-A662-4A65-9A6C-2CEF098B270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F199AF3D-F8AF-4649-A71A-0DEEE2EB68F2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0F98CEAE-D5FE-4B0E-BB2B-27C1C366AB5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箭头: 圆角右 276">
                  <a:extLst>
                    <a:ext uri="{FF2B5EF4-FFF2-40B4-BE49-F238E27FC236}">
                      <a16:creationId xmlns:a16="http://schemas.microsoft.com/office/drawing/2014/main" id="{00A82E35-076A-4891-9301-DFA10561BC50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E40DF18-3A18-41F1-9618-1EE09ABD29B7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0981305C-D0AB-4545-8409-190BFC7C0C7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D7491022-7F34-40FE-AC24-5AFEBC04623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箭头: 右 271">
                  <a:extLst>
                    <a:ext uri="{FF2B5EF4-FFF2-40B4-BE49-F238E27FC236}">
                      <a16:creationId xmlns:a16="http://schemas.microsoft.com/office/drawing/2014/main" id="{40FC07B4-6BFD-4360-A8E5-48CC0B9B22BB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423EAAC6-0A4B-4642-AB93-5BF479D4AC56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5FCC1A7A-1316-4F73-A225-0C706D18CF5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箭头: 圆角右 269">
                  <a:extLst>
                    <a:ext uri="{FF2B5EF4-FFF2-40B4-BE49-F238E27FC236}">
                      <a16:creationId xmlns:a16="http://schemas.microsoft.com/office/drawing/2014/main" id="{3767F9AD-BBCE-4BAC-8BB1-E540C2DAD11B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97E35742-A869-43A4-9E4B-BE8DA10A56A4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0321FFA6-40F1-44B2-B159-CBA0392DF06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箭头: 圆角右 267">
                  <a:extLst>
                    <a:ext uri="{FF2B5EF4-FFF2-40B4-BE49-F238E27FC236}">
                      <a16:creationId xmlns:a16="http://schemas.microsoft.com/office/drawing/2014/main" id="{6782E801-053E-4CEF-84C7-86C9105B5C52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07348CF-5165-495D-B8BD-5EEADB1480EF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BC738530-4A8B-4DC1-84BA-9E46F10D4DD7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1DF84AB-14A0-4910-AF2F-5BA8E271BDC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箭头: 右 262">
                  <a:extLst>
                    <a:ext uri="{FF2B5EF4-FFF2-40B4-BE49-F238E27FC236}">
                      <a16:creationId xmlns:a16="http://schemas.microsoft.com/office/drawing/2014/main" id="{190BC976-730F-4B6C-8C19-0BFC6A766D4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F44EE3CA-E771-4958-8458-61668C2A2DA7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1B3F9FAF-732B-4BE5-9AF9-D97D9512C04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箭头: 圆角右 260">
                  <a:extLst>
                    <a:ext uri="{FF2B5EF4-FFF2-40B4-BE49-F238E27FC236}">
                      <a16:creationId xmlns:a16="http://schemas.microsoft.com/office/drawing/2014/main" id="{A70BABCC-529E-414B-9650-FD50E3F6091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9395E292-C75D-424D-B7DD-B9F25F5F57F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E6D73E5-F5D4-461E-A36C-CC6CF5670EA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箭头: 圆角右 258">
                  <a:extLst>
                    <a:ext uri="{FF2B5EF4-FFF2-40B4-BE49-F238E27FC236}">
                      <a16:creationId xmlns:a16="http://schemas.microsoft.com/office/drawing/2014/main" id="{E8049025-59CF-4320-A6AE-F1AEB9A38138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3556602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5195056" y="4048341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7426649" y="4064957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1485403" y="4005249"/>
            <a:ext cx="1213603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1666240" y="4307840"/>
            <a:ext cx="169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相位数：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______</a:t>
            </a:r>
            <a:r>
              <a:rPr lang="zh-CN" altLang="en-US" sz="1600" b="1" dirty="0" smtClean="0"/>
              <a:t>个</a:t>
            </a:r>
            <a:endParaRPr lang="zh-CN" altLang="en-US" sz="1600" b="1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 rot="16200000">
            <a:off x="5861246" y="3420413"/>
            <a:ext cx="149305" cy="6257867"/>
          </a:xfrm>
          <a:prstGeom prst="rect">
            <a:avLst/>
          </a:prstGeom>
        </p:spPr>
      </p:pic>
      <p:sp>
        <p:nvSpPr>
          <p:cNvPr id="179" name="矩形 178">
            <a:extLst>
              <a:ext uri="{FF2B5EF4-FFF2-40B4-BE49-F238E27FC236}">
                <a16:creationId xmlns:a16="http://schemas.microsoft.com/office/drawing/2014/main" id="{588A7BC5-C7CE-4D1D-A36F-0910F55C66B7}"/>
              </a:ext>
            </a:extLst>
          </p:cNvPr>
          <p:cNvSpPr/>
          <p:nvPr/>
        </p:nvSpPr>
        <p:spPr>
          <a:xfrm>
            <a:off x="10000152" y="1502922"/>
            <a:ext cx="1914480" cy="1877897"/>
          </a:xfrm>
          <a:prstGeom prst="rect">
            <a:avLst/>
          </a:prstGeom>
          <a:solidFill>
            <a:schemeClr val="bg1"/>
          </a:solidFill>
          <a:ln w="19050">
            <a:solidFill>
              <a:srgbClr val="017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55050A5-4A82-46B8-A106-911E89AE034A}"/>
              </a:ext>
            </a:extLst>
          </p:cNvPr>
          <p:cNvSpPr txBox="1"/>
          <p:nvPr/>
        </p:nvSpPr>
        <p:spPr>
          <a:xfrm>
            <a:off x="10027687" y="1548852"/>
            <a:ext cx="186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状态</a:t>
            </a:r>
            <a:r>
              <a:rPr lang="en-US" altLang="zh-CN" b="1" dirty="0" smtClean="0"/>
              <a:t>:</a:t>
            </a:r>
            <a:r>
              <a:rPr lang="en-US" altLang="zh-CN" b="1" u="sng" dirty="0" smtClean="0"/>
              <a:t>           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动作</a:t>
            </a:r>
            <a:r>
              <a:rPr lang="en-US" altLang="zh-CN" b="1" dirty="0" smtClean="0"/>
              <a:t>:</a:t>
            </a:r>
            <a:r>
              <a:rPr lang="en-US" altLang="zh-CN" b="1" u="sng" dirty="0" smtClean="0"/>
              <a:t>           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；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回报</a:t>
            </a:r>
            <a:r>
              <a:rPr lang="en-US" altLang="zh-CN" b="1" dirty="0" smtClean="0"/>
              <a:t>:</a:t>
            </a:r>
            <a:r>
              <a:rPr lang="en-US" altLang="zh-CN" b="1" u="sng" dirty="0" smtClean="0"/>
              <a:t>           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；</a:t>
            </a:r>
            <a:endParaRPr lang="en-US" altLang="zh-CN" b="1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0005418" y="1069354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算法参数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11765327" y="1512425"/>
            <a:ext cx="149305" cy="1857734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45" y="1617163"/>
            <a:ext cx="247650" cy="314325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45" y="2144814"/>
            <a:ext cx="247650" cy="314325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085" y="2680673"/>
            <a:ext cx="247650" cy="314325"/>
          </a:xfrm>
          <a:prstGeom prst="rect">
            <a:avLst/>
          </a:prstGeom>
        </p:spPr>
      </p:pic>
      <p:sp>
        <p:nvSpPr>
          <p:cNvPr id="186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188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4989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190" name="矩形 189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273EF1A-8411-4AD8-836C-4D25B259CCFB}"/>
              </a:ext>
            </a:extLst>
          </p:cNvPr>
          <p:cNvGrpSpPr/>
          <p:nvPr/>
        </p:nvGrpSpPr>
        <p:grpSpPr>
          <a:xfrm>
            <a:off x="-18" y="1208958"/>
            <a:ext cx="1261904" cy="564705"/>
            <a:chOff x="-2" y="2468884"/>
            <a:chExt cx="1107996" cy="579119"/>
          </a:xfrm>
        </p:grpSpPr>
        <p:sp>
          <p:nvSpPr>
            <p:cNvPr id="193" name="矩形: 圆顶角 3">
              <a:extLst>
                <a:ext uri="{FF2B5EF4-FFF2-40B4-BE49-F238E27FC236}">
                  <a16:creationId xmlns:a16="http://schemas.microsoft.com/office/drawing/2014/main" id="{9884013A-9193-4CE4-BC4E-A9B752B35A09}"/>
                </a:ext>
              </a:extLst>
            </p:cNvPr>
            <p:cNvSpPr/>
            <p:nvPr/>
          </p:nvSpPr>
          <p:spPr>
            <a:xfrm rot="5400000">
              <a:off x="264436" y="2204446"/>
              <a:ext cx="579119" cy="1107996"/>
            </a:xfrm>
            <a:prstGeom prst="rect">
              <a:avLst/>
            </a:prstGeom>
            <a:solidFill>
              <a:srgbClr val="869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32798FE-F3DC-4A4A-92C8-67054C1ACC42}"/>
                </a:ext>
              </a:extLst>
            </p:cNvPr>
            <p:cNvSpPr/>
            <p:nvPr/>
          </p:nvSpPr>
          <p:spPr>
            <a:xfrm>
              <a:off x="0" y="2585025"/>
              <a:ext cx="1036336" cy="347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3611431"/>
            <a:ext cx="1200555" cy="1281003"/>
            <a:chOff x="-2" y="2468885"/>
            <a:chExt cx="1200555" cy="1281003"/>
          </a:xfrm>
        </p:grpSpPr>
        <p:sp>
          <p:nvSpPr>
            <p:cNvPr id="196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61330" y="2585025"/>
              <a:ext cx="113922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实时优化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矩形 197"/>
          <p:cNvSpPr/>
          <p:nvPr/>
        </p:nvSpPr>
        <p:spPr>
          <a:xfrm>
            <a:off x="223520" y="1773664"/>
            <a:ext cx="1038365" cy="14457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223501" y="1895260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数据输入</a:t>
            </a:r>
            <a:endParaRPr lang="zh-CN" altLang="en-US" sz="1400" b="1" dirty="0"/>
          </a:p>
        </p:txBody>
      </p:sp>
      <p:sp>
        <p:nvSpPr>
          <p:cNvPr id="200" name="矩形 199"/>
          <p:cNvSpPr/>
          <p:nvPr/>
        </p:nvSpPr>
        <p:spPr>
          <a:xfrm>
            <a:off x="223501" y="2357652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开始训练</a:t>
            </a:r>
            <a:endParaRPr lang="zh-CN" altLang="en-US" sz="1400" b="1" dirty="0"/>
          </a:p>
        </p:txBody>
      </p:sp>
      <p:sp>
        <p:nvSpPr>
          <p:cNvPr id="201" name="矩形 200"/>
          <p:cNvSpPr/>
          <p:nvPr/>
        </p:nvSpPr>
        <p:spPr>
          <a:xfrm>
            <a:off x="201306" y="281414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结果输出</a:t>
            </a:r>
            <a:endParaRPr lang="zh-CN" altLang="en-US" sz="1400" b="1" dirty="0"/>
          </a:p>
        </p:txBody>
      </p:sp>
      <p:sp>
        <p:nvSpPr>
          <p:cNvPr id="203" name="等腰三角形 202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4498" y="2018751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09" y="1155236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bg1"/>
                </a:solidFill>
              </a:rPr>
              <a:t>交通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流量输入完毕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70497" y="1707872"/>
            <a:ext cx="2159666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迭代次数输入完毕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10" y="2246632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89" name="图片 1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16" y="2971753"/>
            <a:ext cx="5224082" cy="3920038"/>
          </a:xfrm>
          <a:prstGeom prst="rect">
            <a:avLst/>
          </a:prstGeom>
        </p:spPr>
      </p:pic>
      <p:sp>
        <p:nvSpPr>
          <p:cNvPr id="191" name="矩形 190"/>
          <p:cNvSpPr/>
          <p:nvPr/>
        </p:nvSpPr>
        <p:spPr>
          <a:xfrm>
            <a:off x="7697165" y="1554325"/>
            <a:ext cx="2072887" cy="681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7330695" y="2951950"/>
            <a:ext cx="4366005" cy="3728916"/>
          </a:xfrm>
          <a:prstGeom prst="rect">
            <a:avLst/>
          </a:prstGeom>
          <a:solidFill>
            <a:schemeClr val="bg2">
              <a:lumMod val="10000"/>
              <a:alpha val="46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7388966" y="3010053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演化日志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09" y="2951950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训练演化图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8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00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4989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1" name="图片 20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02" name="矩形 201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04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5273EF1A-8411-4AD8-836C-4D25B259CCFB}"/>
              </a:ext>
            </a:extLst>
          </p:cNvPr>
          <p:cNvGrpSpPr/>
          <p:nvPr/>
        </p:nvGrpSpPr>
        <p:grpSpPr>
          <a:xfrm>
            <a:off x="-18" y="1208958"/>
            <a:ext cx="1261904" cy="564705"/>
            <a:chOff x="-2" y="2468884"/>
            <a:chExt cx="1107996" cy="579119"/>
          </a:xfrm>
        </p:grpSpPr>
        <p:sp>
          <p:nvSpPr>
            <p:cNvPr id="206" name="矩形: 圆顶角 3">
              <a:extLst>
                <a:ext uri="{FF2B5EF4-FFF2-40B4-BE49-F238E27FC236}">
                  <a16:creationId xmlns:a16="http://schemas.microsoft.com/office/drawing/2014/main" id="{9884013A-9193-4CE4-BC4E-A9B752B35A09}"/>
                </a:ext>
              </a:extLst>
            </p:cNvPr>
            <p:cNvSpPr/>
            <p:nvPr/>
          </p:nvSpPr>
          <p:spPr>
            <a:xfrm rot="5400000">
              <a:off x="264436" y="2204446"/>
              <a:ext cx="579119" cy="1107996"/>
            </a:xfrm>
            <a:prstGeom prst="rect">
              <a:avLst/>
            </a:prstGeom>
            <a:solidFill>
              <a:srgbClr val="869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32798FE-F3DC-4A4A-92C8-67054C1ACC42}"/>
                </a:ext>
              </a:extLst>
            </p:cNvPr>
            <p:cNvSpPr/>
            <p:nvPr/>
          </p:nvSpPr>
          <p:spPr>
            <a:xfrm>
              <a:off x="0" y="2585025"/>
              <a:ext cx="1036336" cy="347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3611431"/>
            <a:ext cx="1200555" cy="1281003"/>
            <a:chOff x="-2" y="2468885"/>
            <a:chExt cx="1200555" cy="1281003"/>
          </a:xfrm>
        </p:grpSpPr>
        <p:sp>
          <p:nvSpPr>
            <p:cNvPr id="209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61330" y="2585025"/>
              <a:ext cx="113922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实时优化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223520" y="1773664"/>
            <a:ext cx="1038365" cy="14457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223501" y="1895260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数据输入</a:t>
            </a:r>
            <a:endParaRPr lang="zh-CN" altLang="en-US" sz="1400" b="1" dirty="0"/>
          </a:p>
        </p:txBody>
      </p:sp>
      <p:sp>
        <p:nvSpPr>
          <p:cNvPr id="213" name="矩形 212"/>
          <p:cNvSpPr/>
          <p:nvPr/>
        </p:nvSpPr>
        <p:spPr>
          <a:xfrm>
            <a:off x="223501" y="2357652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开始训练</a:t>
            </a:r>
            <a:endParaRPr lang="zh-CN" altLang="en-US" sz="1400" b="1" dirty="0"/>
          </a:p>
        </p:txBody>
      </p:sp>
      <p:sp>
        <p:nvSpPr>
          <p:cNvPr id="214" name="矩形 213"/>
          <p:cNvSpPr/>
          <p:nvPr/>
        </p:nvSpPr>
        <p:spPr>
          <a:xfrm>
            <a:off x="201306" y="281414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结果输出</a:t>
            </a:r>
            <a:endParaRPr lang="zh-CN" altLang="en-US" sz="1400" b="1" dirty="0"/>
          </a:p>
        </p:txBody>
      </p:sp>
      <p:sp>
        <p:nvSpPr>
          <p:cNvPr id="216" name="等腰三角形 215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4498" y="250981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09" y="1155236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bg1"/>
                </a:solidFill>
              </a:rPr>
              <a:t>交通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流量输入完毕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70497" y="1707872"/>
            <a:ext cx="2159666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迭代次数输入完毕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10" y="2246632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1209" y="3905186"/>
            <a:ext cx="8242857" cy="240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5238774" y="1707872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训练完毕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47FABD-D7C4-4105-A83F-7CCFED891C76}"/>
              </a:ext>
            </a:extLst>
          </p:cNvPr>
          <p:cNvSpPr/>
          <p:nvPr/>
        </p:nvSpPr>
        <p:spPr>
          <a:xfrm>
            <a:off x="3424444" y="4040297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/>
              <a:t>文件</a:t>
            </a:r>
            <a:r>
              <a:rPr lang="en-US" altLang="zh-CN" i="1" u="sng" dirty="0"/>
              <a:t>save_net.ckpt</a:t>
            </a:r>
            <a:r>
              <a:rPr lang="zh-CN" altLang="en-US" i="1" u="sng" dirty="0"/>
              <a:t>已保存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222176-76F0-4EDD-AA40-BD4B964B43F0}"/>
              </a:ext>
            </a:extLst>
          </p:cNvPr>
          <p:cNvSpPr/>
          <p:nvPr/>
        </p:nvSpPr>
        <p:spPr>
          <a:xfrm>
            <a:off x="3396531" y="4458642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/>
              <a:t>checkpoint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EB2392-8F41-4857-842B-FB4A69CAA536}"/>
              </a:ext>
            </a:extLst>
          </p:cNvPr>
          <p:cNvSpPr/>
          <p:nvPr/>
        </p:nvSpPr>
        <p:spPr>
          <a:xfrm>
            <a:off x="3409459" y="529533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/>
              <a:t>save_net.ckpt.index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136B776-47D1-4396-A640-6D872E63661E}"/>
              </a:ext>
            </a:extLst>
          </p:cNvPr>
          <p:cNvSpPr/>
          <p:nvPr/>
        </p:nvSpPr>
        <p:spPr>
          <a:xfrm>
            <a:off x="3408793" y="5713676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/>
              <a:t>save_net.ckpt.meta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AF5E9F-2976-4ED1-8101-44C976CC70AA}"/>
              </a:ext>
            </a:extLst>
          </p:cNvPr>
          <p:cNvSpPr/>
          <p:nvPr/>
        </p:nvSpPr>
        <p:spPr>
          <a:xfrm>
            <a:off x="3390466" y="4876987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/>
              <a:t>save_net.ckpt.data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2151209" y="3423265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模型训练结果输出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35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4989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40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273EF1A-8411-4AD8-836C-4D25B259CCFB}"/>
              </a:ext>
            </a:extLst>
          </p:cNvPr>
          <p:cNvGrpSpPr/>
          <p:nvPr/>
        </p:nvGrpSpPr>
        <p:grpSpPr>
          <a:xfrm>
            <a:off x="-18" y="1208958"/>
            <a:ext cx="1261904" cy="564705"/>
            <a:chOff x="-2" y="2468884"/>
            <a:chExt cx="1107996" cy="579119"/>
          </a:xfrm>
        </p:grpSpPr>
        <p:sp>
          <p:nvSpPr>
            <p:cNvPr id="42" name="矩形: 圆顶角 3">
              <a:extLst>
                <a:ext uri="{FF2B5EF4-FFF2-40B4-BE49-F238E27FC236}">
                  <a16:creationId xmlns:a16="http://schemas.microsoft.com/office/drawing/2014/main" id="{9884013A-9193-4CE4-BC4E-A9B752B35A09}"/>
                </a:ext>
              </a:extLst>
            </p:cNvPr>
            <p:cNvSpPr/>
            <p:nvPr/>
          </p:nvSpPr>
          <p:spPr>
            <a:xfrm rot="5400000">
              <a:off x="264436" y="2204446"/>
              <a:ext cx="579119" cy="1107996"/>
            </a:xfrm>
            <a:prstGeom prst="rect">
              <a:avLst/>
            </a:prstGeom>
            <a:solidFill>
              <a:srgbClr val="869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32798FE-F3DC-4A4A-92C8-67054C1ACC42}"/>
                </a:ext>
              </a:extLst>
            </p:cNvPr>
            <p:cNvSpPr/>
            <p:nvPr/>
          </p:nvSpPr>
          <p:spPr>
            <a:xfrm>
              <a:off x="0" y="2585025"/>
              <a:ext cx="1036336" cy="347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3611431"/>
            <a:ext cx="1200555" cy="1281003"/>
            <a:chOff x="-2" y="2468885"/>
            <a:chExt cx="1200555" cy="1281003"/>
          </a:xfrm>
        </p:grpSpPr>
        <p:sp>
          <p:nvSpPr>
            <p:cNvPr id="45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61330" y="2585025"/>
              <a:ext cx="113922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实时优化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223520" y="1773664"/>
            <a:ext cx="1038365" cy="14457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23501" y="1895260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数据输入</a:t>
            </a:r>
            <a:endParaRPr lang="zh-CN" altLang="en-US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223501" y="2357652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开始训练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01306" y="281414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结果输出</a:t>
            </a:r>
            <a:endParaRPr lang="zh-CN" altLang="en-US" sz="1400" b="1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4498" y="296701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AC3A4B-D3A7-426C-B9BB-FF4197B4797A}"/>
              </a:ext>
            </a:extLst>
          </p:cNvPr>
          <p:cNvSpPr txBox="1"/>
          <p:nvPr/>
        </p:nvSpPr>
        <p:spPr>
          <a:xfrm>
            <a:off x="3305280" y="1628811"/>
            <a:ext cx="41793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1 </a:t>
            </a:r>
            <a:r>
              <a:rPr lang="zh-CN" altLang="en-US" b="1" dirty="0"/>
              <a:t>（交通量</a:t>
            </a:r>
            <a:r>
              <a:rPr lang="en-US" altLang="zh-CN" b="1" dirty="0"/>
              <a:t>0~200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2 </a:t>
            </a:r>
            <a:r>
              <a:rPr lang="zh-CN" altLang="en-US" b="1" dirty="0"/>
              <a:t>（交通量</a:t>
            </a:r>
            <a:r>
              <a:rPr lang="en-US" altLang="zh-CN" b="1" dirty="0"/>
              <a:t>200~400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3 </a:t>
            </a:r>
            <a:r>
              <a:rPr lang="zh-CN" altLang="en-US" b="1" dirty="0"/>
              <a:t>（交通量</a:t>
            </a:r>
            <a:r>
              <a:rPr lang="en-US" altLang="zh-CN" b="1" dirty="0"/>
              <a:t>400~600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4 </a:t>
            </a:r>
            <a:r>
              <a:rPr lang="zh-CN" altLang="en-US" b="1" dirty="0"/>
              <a:t>（交通量</a:t>
            </a:r>
            <a:r>
              <a:rPr lang="en-US" altLang="zh-CN" b="1" dirty="0"/>
              <a:t>600~800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5 </a:t>
            </a:r>
            <a:r>
              <a:rPr lang="zh-CN" altLang="en-US" b="1" dirty="0"/>
              <a:t>（交通量</a:t>
            </a:r>
            <a:r>
              <a:rPr lang="en-US" altLang="zh-CN" b="1" dirty="0"/>
              <a:t>800~1000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6 </a:t>
            </a:r>
            <a:r>
              <a:rPr lang="zh-CN" altLang="en-US" b="1" dirty="0"/>
              <a:t>（交通量</a:t>
            </a:r>
            <a:r>
              <a:rPr lang="en-US" altLang="zh-CN" b="1" dirty="0"/>
              <a:t>1000~1200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参数</a:t>
            </a:r>
            <a:r>
              <a:rPr lang="en-US" altLang="zh-CN" b="1" dirty="0"/>
              <a:t>7 </a:t>
            </a:r>
            <a:r>
              <a:rPr lang="zh-CN" altLang="en-US" b="1" dirty="0"/>
              <a:t>（交通量</a:t>
            </a:r>
            <a:r>
              <a:rPr lang="en-US" altLang="zh-CN" b="1" dirty="0"/>
              <a:t>&gt;1200</a:t>
            </a:r>
            <a:r>
              <a:rPr lang="zh-CN" altLang="en-US" b="1" dirty="0"/>
              <a:t>辆</a:t>
            </a:r>
            <a:r>
              <a:rPr lang="en-US" altLang="zh-CN" b="1" dirty="0"/>
              <a:t>/h</a:t>
            </a:r>
            <a:r>
              <a:rPr lang="zh-CN" altLang="en-US" b="1" dirty="0"/>
              <a:t>可选）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72D8DE-298F-4973-AF88-F8C803B5467C}"/>
              </a:ext>
            </a:extLst>
          </p:cNvPr>
          <p:cNvSpPr/>
          <p:nvPr/>
        </p:nvSpPr>
        <p:spPr>
          <a:xfrm>
            <a:off x="1449296" y="1491582"/>
            <a:ext cx="7601768" cy="189784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770187D-5587-48ED-A6AF-1FDBC2AC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3946"/>
              </p:ext>
            </p:extLst>
          </p:nvPr>
        </p:nvGraphicFramePr>
        <p:xfrm>
          <a:off x="1449296" y="1503645"/>
          <a:ext cx="7629303" cy="185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25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195598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3248180">
                  <a:extLst>
                    <a:ext uri="{9D8B030D-6E8A-4147-A177-3AD203B41FA5}">
                      <a16:colId xmlns:a16="http://schemas.microsoft.com/office/drawing/2014/main" val="310975444"/>
                    </a:ext>
                  </a:extLst>
                </a:gridCol>
              </a:tblGrid>
              <a:tr h="369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起点方向（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终点方向（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S/N/E/W)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排队车辆数（单位：辆）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73082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37194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977545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2806985" y="4005248"/>
            <a:ext cx="6271614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3111361" y="4055450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相位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931859-9618-4613-B3FD-CD5B8C9844A9}"/>
              </a:ext>
            </a:extLst>
          </p:cNvPr>
          <p:cNvGrpSpPr/>
          <p:nvPr/>
        </p:nvGrpSpPr>
        <p:grpSpPr>
          <a:xfrm>
            <a:off x="3013259" y="4442308"/>
            <a:ext cx="1530644" cy="1993495"/>
            <a:chOff x="3385015" y="4471583"/>
            <a:chExt cx="1530644" cy="199349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84D6AD8-D5BF-4D3D-A305-64851EB31E7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9DA58F2-16A6-4AC3-AC55-92FFC5DF3B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D43552D-F77C-4F56-B1D8-5549BA9A19D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箭头: 右 35">
                  <a:extLst>
                    <a:ext uri="{FF2B5EF4-FFF2-40B4-BE49-F238E27FC236}">
                      <a16:creationId xmlns:a16="http://schemas.microsoft.com/office/drawing/2014/main" id="{33D96F7A-F433-47D3-9354-5B6EAEC135B6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5A535524-659F-4F30-AB75-1C46090984E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554FBEC-3195-4D98-9E7C-692A1D11D2B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箭头: 圆角右 40">
                  <a:extLst>
                    <a:ext uri="{FF2B5EF4-FFF2-40B4-BE49-F238E27FC236}">
                      <a16:creationId xmlns:a16="http://schemas.microsoft.com/office/drawing/2014/main" id="{5D41DF80-99E2-4E42-9BE7-257F5C9B8907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340463A-4960-4CFF-8DE0-F2C7CE1D401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ED9D925-D6D8-42A3-BDD8-D12DC5F09CC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箭头: 圆角右 43">
                  <a:extLst>
                    <a:ext uri="{FF2B5EF4-FFF2-40B4-BE49-F238E27FC236}">
                      <a16:creationId xmlns:a16="http://schemas.microsoft.com/office/drawing/2014/main" id="{E8ADF297-ED79-4030-9D20-59FFDBD8B9BC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CBE3A92-0610-4D84-AE69-F334AADF0B87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51FBAEA0-556F-41E8-BDB3-0F9A4A26DC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E3CD533-0D60-470C-A165-B35A8EA8CE2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箭头: 右 63">
                  <a:extLst>
                    <a:ext uri="{FF2B5EF4-FFF2-40B4-BE49-F238E27FC236}">
                      <a16:creationId xmlns:a16="http://schemas.microsoft.com/office/drawing/2014/main" id="{12F0A5B5-FB4C-4CFF-ACFF-E2CEA74B10FB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73A163D-6D74-4ACB-B0F6-341B1E4A204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1D9784-EFE2-4A5A-8B17-F4F65D6A426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箭头: 圆角右 61">
                  <a:extLst>
                    <a:ext uri="{FF2B5EF4-FFF2-40B4-BE49-F238E27FC236}">
                      <a16:creationId xmlns:a16="http://schemas.microsoft.com/office/drawing/2014/main" id="{1455012E-1C93-4E2A-967B-2D585690C38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4A15B1F-4433-4D7B-A977-992A4EB7745F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57F612-0BDB-4FE3-8B7D-F2FDD920CDA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箭头: 圆角右 59">
                  <a:extLst>
                    <a:ext uri="{FF2B5EF4-FFF2-40B4-BE49-F238E27FC236}">
                      <a16:creationId xmlns:a16="http://schemas.microsoft.com/office/drawing/2014/main" id="{E5EF1C20-15E6-4C49-AE1B-ECA6A2A18CFC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67896E9-3936-4F39-A8F2-248290200E8D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E04326D6-3FB3-49CC-AFA9-9EA92AD8C4A0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78CBC48-D948-4551-9D9C-A5A0DB432AA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箭头: 右 73">
                  <a:extLst>
                    <a:ext uri="{FF2B5EF4-FFF2-40B4-BE49-F238E27FC236}">
                      <a16:creationId xmlns:a16="http://schemas.microsoft.com/office/drawing/2014/main" id="{F5591F72-EA17-490C-8E95-18CE7CEB20DF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E029F54B-547E-48A1-9FB0-27EAA2B29F99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3E7723B-8821-40CE-A065-EFA6797A402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箭头: 圆角右 71">
                  <a:extLst>
                    <a:ext uri="{FF2B5EF4-FFF2-40B4-BE49-F238E27FC236}">
                      <a16:creationId xmlns:a16="http://schemas.microsoft.com/office/drawing/2014/main" id="{4C97359B-F281-473D-AC92-120778B9B7D7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7003075-A3E9-4981-9864-177122560335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97ACA91-F731-4E0C-AA8C-2E28CA03ACA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箭头: 圆角右 69">
                  <a:extLst>
                    <a:ext uri="{FF2B5EF4-FFF2-40B4-BE49-F238E27FC236}">
                      <a16:creationId xmlns:a16="http://schemas.microsoft.com/office/drawing/2014/main" id="{B4012E43-759E-41B8-B94A-1EC0B40FFB7B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EE0E24F-7FDF-4F81-8737-6969D58661B2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3A27091-B3EB-4892-93B7-0A416A5F0C76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BC24A21B-DA86-46F3-8456-52A29BAC8B6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箭头: 右 83">
                  <a:extLst>
                    <a:ext uri="{FF2B5EF4-FFF2-40B4-BE49-F238E27FC236}">
                      <a16:creationId xmlns:a16="http://schemas.microsoft.com/office/drawing/2014/main" id="{2EF2D020-160C-4E5D-8F34-A3027033C663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DF5B92B-B8B7-49E8-BE0D-0B003720DB78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2EE4041-127E-4D6F-9A97-ED9507EB4A2A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箭头: 圆角右 81">
                  <a:extLst>
                    <a:ext uri="{FF2B5EF4-FFF2-40B4-BE49-F238E27FC236}">
                      <a16:creationId xmlns:a16="http://schemas.microsoft.com/office/drawing/2014/main" id="{49D33E06-5FE9-470B-8A60-9C8649D183A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214CDE5-AEEF-4546-81E8-915BB9030B9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8B35F11-957C-426C-8322-4FB9FD08E5D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箭头: 圆角右 79">
                  <a:extLst>
                    <a:ext uri="{FF2B5EF4-FFF2-40B4-BE49-F238E27FC236}">
                      <a16:creationId xmlns:a16="http://schemas.microsoft.com/office/drawing/2014/main" id="{5CE557C5-CF74-4992-9B02-AE28516100E6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5DE5381-1FF8-425C-93C7-E4F1D9B8AC58}"/>
              </a:ext>
            </a:extLst>
          </p:cNvPr>
          <p:cNvGrpSpPr/>
          <p:nvPr/>
        </p:nvGrpSpPr>
        <p:grpSpPr>
          <a:xfrm>
            <a:off x="5167927" y="4435199"/>
            <a:ext cx="1530644" cy="1993495"/>
            <a:chOff x="3385015" y="4471583"/>
            <a:chExt cx="1530644" cy="199349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CAA2615-87F7-44DF-A7D6-E25C7B170F49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4B0ED5B-31CC-4BC2-B0E7-C329AEEC4E9A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2F9F6D0E-683A-4AD8-8BEA-317A1689BE87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箭头: 右 248">
                  <a:extLst>
                    <a:ext uri="{FF2B5EF4-FFF2-40B4-BE49-F238E27FC236}">
                      <a16:creationId xmlns:a16="http://schemas.microsoft.com/office/drawing/2014/main" id="{13AE8253-0CA3-4A6A-AA3B-A7157A586A2C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AAA6E2D8-B726-4BCA-9EA0-0DA670ED20EF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18BCA1B6-640D-4FE6-B276-BFA97DD07AC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箭头: 圆角右 246">
                  <a:extLst>
                    <a:ext uri="{FF2B5EF4-FFF2-40B4-BE49-F238E27FC236}">
                      <a16:creationId xmlns:a16="http://schemas.microsoft.com/office/drawing/2014/main" id="{37D6BCED-6DAA-4198-8C3A-0D26B56707BB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821D87E8-36DB-45B2-A532-338863F32BE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6399CDC-BC8B-4C9A-8F82-09617D74C9D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箭头: 圆角右 244">
                  <a:extLst>
                    <a:ext uri="{FF2B5EF4-FFF2-40B4-BE49-F238E27FC236}">
                      <a16:creationId xmlns:a16="http://schemas.microsoft.com/office/drawing/2014/main" id="{812A92A1-EE4F-4FE4-B653-4CC74FF5767A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2CF7E34-77A8-4608-84E0-6A853FB53949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4DCA4AFC-B0B3-46EC-BE5E-CC45EF6F36D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7770E1D-311F-4AAF-8196-41A4D6E03543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箭头: 右 239">
                  <a:extLst>
                    <a:ext uri="{FF2B5EF4-FFF2-40B4-BE49-F238E27FC236}">
                      <a16:creationId xmlns:a16="http://schemas.microsoft.com/office/drawing/2014/main" id="{514422B9-ECE6-4CA1-9E76-5FCEDA19109F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A577B53B-FC0F-48B0-82C1-AC8CE384B4ED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42CE7E95-88F9-42DF-813E-46AF1D41328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箭头: 圆角右 237">
                  <a:extLst>
                    <a:ext uri="{FF2B5EF4-FFF2-40B4-BE49-F238E27FC236}">
                      <a16:creationId xmlns:a16="http://schemas.microsoft.com/office/drawing/2014/main" id="{079C9C14-1B25-462C-B56D-2631D3EB25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D9148FC-8B3A-444F-BE11-B29C40168C28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F453481-927A-41E1-B841-15D22D4D7E58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箭头: 圆角右 235">
                  <a:extLst>
                    <a:ext uri="{FF2B5EF4-FFF2-40B4-BE49-F238E27FC236}">
                      <a16:creationId xmlns:a16="http://schemas.microsoft.com/office/drawing/2014/main" id="{7B150E0E-5F62-44B8-A23A-30FDD8A42535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7D28406-E842-4BCB-AFC4-A568C4740B84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E7FA7016-E161-4A61-9F31-0A9B7504D64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1439C26B-1639-47AB-B035-83925D851C8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箭头: 右 230">
                  <a:extLst>
                    <a:ext uri="{FF2B5EF4-FFF2-40B4-BE49-F238E27FC236}">
                      <a16:creationId xmlns:a16="http://schemas.microsoft.com/office/drawing/2014/main" id="{07F2E00D-59FB-4435-B234-F6A036B07567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519E63FE-80EA-4FAB-8C7A-558BC048687B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0A443BC1-EFBB-4667-86C3-511C34FCA44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箭头: 圆角右 228">
                  <a:extLst>
                    <a:ext uri="{FF2B5EF4-FFF2-40B4-BE49-F238E27FC236}">
                      <a16:creationId xmlns:a16="http://schemas.microsoft.com/office/drawing/2014/main" id="{FF579D85-756B-41FC-B2F8-88D8866915D2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92366870-B33F-4572-A197-D120F3532A9A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7AE5FFC-903B-4A5F-B8D5-994C6738AD4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箭头: 圆角右 226">
                  <a:extLst>
                    <a:ext uri="{FF2B5EF4-FFF2-40B4-BE49-F238E27FC236}">
                      <a16:creationId xmlns:a16="http://schemas.microsoft.com/office/drawing/2014/main" id="{8A7EA087-4218-4C69-9B01-24EF25475E0C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DDA1C46-5328-4450-8E59-E595F28B3C1B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ED57460C-9C25-43B5-A04B-BC0F0661089D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8B04FFF6-978B-4201-886E-34EBCD5629D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箭头: 右 221">
                  <a:extLst>
                    <a:ext uri="{FF2B5EF4-FFF2-40B4-BE49-F238E27FC236}">
                      <a16:creationId xmlns:a16="http://schemas.microsoft.com/office/drawing/2014/main" id="{91E194B4-5F32-48BC-AD3A-1C3771DB671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9A04674-8D6A-442C-8207-29094D7E5AF5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75D7749-BD58-43F1-9913-DCB5905FDF0E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箭头: 圆角右 219">
                  <a:extLst>
                    <a:ext uri="{FF2B5EF4-FFF2-40B4-BE49-F238E27FC236}">
                      <a16:creationId xmlns:a16="http://schemas.microsoft.com/office/drawing/2014/main" id="{79777040-2B15-41CE-AA2A-34F5162E097C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8D58F3F-469E-4104-A2F8-F8E544C963C3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23F7956-378C-4A52-8A8E-6871FC7AFEB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箭头: 圆角右 217">
                  <a:extLst>
                    <a:ext uri="{FF2B5EF4-FFF2-40B4-BE49-F238E27FC236}">
                      <a16:creationId xmlns:a16="http://schemas.microsoft.com/office/drawing/2014/main" id="{E43685E5-EF1F-477A-BAD4-5C822715A7CB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C5747FF-47AF-41B4-BB86-9844430798CA}"/>
              </a:ext>
            </a:extLst>
          </p:cNvPr>
          <p:cNvGrpSpPr/>
          <p:nvPr/>
        </p:nvGrpSpPr>
        <p:grpSpPr>
          <a:xfrm>
            <a:off x="7286640" y="4442308"/>
            <a:ext cx="1530644" cy="1993495"/>
            <a:chOff x="3385015" y="4471583"/>
            <a:chExt cx="1530644" cy="1993495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1D6E736-9EC3-4818-A876-A0E2C7298542}"/>
                </a:ext>
              </a:extLst>
            </p:cNvPr>
            <p:cNvGrpSpPr/>
            <p:nvPr/>
          </p:nvGrpSpPr>
          <p:grpSpPr>
            <a:xfrm>
              <a:off x="3385015" y="4471583"/>
              <a:ext cx="1530644" cy="430671"/>
              <a:chOff x="2897945" y="4499429"/>
              <a:chExt cx="1759838" cy="522514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F717D02E-03C5-4A75-9AF1-1ABC3ED6CCE1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3DEB3527-58AF-4AEA-B966-39DBF72F5C39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箭头: 右 289">
                  <a:extLst>
                    <a:ext uri="{FF2B5EF4-FFF2-40B4-BE49-F238E27FC236}">
                      <a16:creationId xmlns:a16="http://schemas.microsoft.com/office/drawing/2014/main" id="{49A74520-1C4D-4CAF-96D0-653E7EE198F2}"/>
                    </a:ext>
                  </a:extLst>
                </p:cNvPr>
                <p:cNvSpPr/>
                <p:nvPr/>
              </p:nvSpPr>
              <p:spPr>
                <a:xfrm>
                  <a:off x="2987137" y="4646873"/>
                  <a:ext cx="350063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AA23A2D9-69A1-43A7-A62E-8BA3385FEC6A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FA45CE20-01C6-4A51-AFC0-24A3D4E4DA5F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箭头: 圆角右 287">
                  <a:extLst>
                    <a:ext uri="{FF2B5EF4-FFF2-40B4-BE49-F238E27FC236}">
                      <a16:creationId xmlns:a16="http://schemas.microsoft.com/office/drawing/2014/main" id="{D99EC1AF-C541-4496-8F61-32B8FED61FD6}"/>
                    </a:ext>
                  </a:extLst>
                </p:cNvPr>
                <p:cNvSpPr/>
                <p:nvPr/>
              </p:nvSpPr>
              <p:spPr>
                <a:xfrm rot="5400000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00EB4D0-30BA-4B2D-9A5B-1377E1C2C31E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A5E0DD12-A626-4C6C-9FB4-5642F2D9E7E2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箭头: 圆角右 285">
                  <a:extLst>
                    <a:ext uri="{FF2B5EF4-FFF2-40B4-BE49-F238E27FC236}">
                      <a16:creationId xmlns:a16="http://schemas.microsoft.com/office/drawing/2014/main" id="{8415D89F-55A9-4F7F-9497-F53D8B22FBF4}"/>
                    </a:ext>
                  </a:extLst>
                </p:cNvPr>
                <p:cNvSpPr/>
                <p:nvPr/>
              </p:nvSpPr>
              <p:spPr>
                <a:xfrm rot="16200000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3B80C1D-1211-4A72-AF29-05C89AEA09A0}"/>
                </a:ext>
              </a:extLst>
            </p:cNvPr>
            <p:cNvGrpSpPr/>
            <p:nvPr/>
          </p:nvGrpSpPr>
          <p:grpSpPr>
            <a:xfrm>
              <a:off x="3385015" y="4998862"/>
              <a:ext cx="1530644" cy="430671"/>
              <a:chOff x="2897945" y="4499429"/>
              <a:chExt cx="1759838" cy="522514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7EDFC057-87C0-4B3E-A4CE-FECC8FA4D273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4F3525E4-FA99-4EAA-8303-EDF0E650537D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箭头: 右 280">
                  <a:extLst>
                    <a:ext uri="{FF2B5EF4-FFF2-40B4-BE49-F238E27FC236}">
                      <a16:creationId xmlns:a16="http://schemas.microsoft.com/office/drawing/2014/main" id="{C46C481F-6B51-4DA0-9DA7-EA047ABF26A4}"/>
                    </a:ext>
                  </a:extLst>
                </p:cNvPr>
                <p:cNvSpPr/>
                <p:nvPr/>
              </p:nvSpPr>
              <p:spPr>
                <a:xfrm flipH="1">
                  <a:off x="2987137" y="4646874"/>
                  <a:ext cx="350064" cy="227626"/>
                </a:xfrm>
                <a:prstGeom prst="righ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D81B4595-0794-4689-9909-EBFC3676939E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FE94EDCD-E9C0-47CA-9FAB-D2E7B969582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箭头: 圆角右 278">
                  <a:extLst>
                    <a:ext uri="{FF2B5EF4-FFF2-40B4-BE49-F238E27FC236}">
                      <a16:creationId xmlns:a16="http://schemas.microsoft.com/office/drawing/2014/main" id="{5684BD70-A662-4A65-9A6C-2CEF098B270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F199AF3D-F8AF-4649-A71A-0DEEE2EB68F2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0F98CEAE-D5FE-4B0E-BB2B-27C1C366AB50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箭头: 圆角右 276">
                  <a:extLst>
                    <a:ext uri="{FF2B5EF4-FFF2-40B4-BE49-F238E27FC236}">
                      <a16:creationId xmlns:a16="http://schemas.microsoft.com/office/drawing/2014/main" id="{00A82E35-076A-4891-9301-DFA10561BC50}"/>
                    </a:ext>
                  </a:extLst>
                </p:cNvPr>
                <p:cNvSpPr/>
                <p:nvPr/>
              </p:nvSpPr>
              <p:spPr>
                <a:xfrm rot="16200000" flipH="1">
                  <a:off x="2987137" y="4646873"/>
                  <a:ext cx="350063" cy="227626"/>
                </a:xfrm>
                <a:prstGeom prst="bentArrow">
                  <a:avLst/>
                </a:prstGeom>
                <a:solidFill>
                  <a:srgbClr val="0174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0E40DF18-3A18-41F1-9618-1EE09ABD29B7}"/>
                </a:ext>
              </a:extLst>
            </p:cNvPr>
            <p:cNvGrpSpPr/>
            <p:nvPr/>
          </p:nvGrpSpPr>
          <p:grpSpPr>
            <a:xfrm>
              <a:off x="3385015" y="5526141"/>
              <a:ext cx="1530644" cy="430671"/>
              <a:chOff x="2897945" y="4499429"/>
              <a:chExt cx="1759838" cy="522514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0981305C-D0AB-4545-8409-190BFC7C0C74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7491022-7F34-40FE-AC24-5AFEBC046236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箭头: 右 271">
                  <a:extLst>
                    <a:ext uri="{FF2B5EF4-FFF2-40B4-BE49-F238E27FC236}">
                      <a16:creationId xmlns:a16="http://schemas.microsoft.com/office/drawing/2014/main" id="{40FC07B4-6BFD-4360-A8E5-48CC0B9B22BB}"/>
                    </a:ext>
                  </a:extLst>
                </p:cNvPr>
                <p:cNvSpPr/>
                <p:nvPr/>
              </p:nvSpPr>
              <p:spPr>
                <a:xfrm rot="54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23EAAC6-0A4B-4642-AB93-5BF479D4AC56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5FCC1A7A-1316-4F73-A225-0C706D18CF5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箭头: 圆角右 269">
                  <a:extLst>
                    <a:ext uri="{FF2B5EF4-FFF2-40B4-BE49-F238E27FC236}">
                      <a16:creationId xmlns:a16="http://schemas.microsoft.com/office/drawing/2014/main" id="{3767F9AD-BBCE-4BAC-8BB1-E540C2DAD11B}"/>
                    </a:ext>
                  </a:extLst>
                </p:cNvPr>
                <p:cNvSpPr/>
                <p:nvPr/>
              </p:nvSpPr>
              <p:spPr>
                <a:xfrm rot="10800000">
                  <a:off x="2996300" y="4640589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97E35742-A869-43A4-9E4B-BE8DA10A56A4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0321FFA6-40F1-44B2-B159-CBA0392DF065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箭头: 圆角右 267">
                  <a:extLst>
                    <a:ext uri="{FF2B5EF4-FFF2-40B4-BE49-F238E27FC236}">
                      <a16:creationId xmlns:a16="http://schemas.microsoft.com/office/drawing/2014/main" id="{6782E801-053E-4CEF-84C7-86C9105B5C52}"/>
                    </a:ext>
                  </a:extLst>
                </p:cNvPr>
                <p:cNvSpPr/>
                <p:nvPr/>
              </p:nvSpPr>
              <p:spPr>
                <a:xfrm rot="10800000" flipH="1">
                  <a:off x="2996300" y="4640586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07348CF-5165-495D-B8BD-5EEADB1480EF}"/>
                </a:ext>
              </a:extLst>
            </p:cNvPr>
            <p:cNvGrpSpPr/>
            <p:nvPr/>
          </p:nvGrpSpPr>
          <p:grpSpPr>
            <a:xfrm>
              <a:off x="3385015" y="6034407"/>
              <a:ext cx="1530644" cy="430671"/>
              <a:chOff x="2897945" y="4499429"/>
              <a:chExt cx="1759838" cy="522514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BC738530-4A8B-4DC1-84BA-9E46F10D4DD7}"/>
                  </a:ext>
                </a:extLst>
              </p:cNvPr>
              <p:cNvGrpSpPr/>
              <p:nvPr/>
            </p:nvGrpSpPr>
            <p:grpSpPr>
              <a:xfrm>
                <a:off x="289794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D1DF84AB-14A0-4910-AF2F-5BA8E271BDC4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箭头: 右 262">
                  <a:extLst>
                    <a:ext uri="{FF2B5EF4-FFF2-40B4-BE49-F238E27FC236}">
                      <a16:creationId xmlns:a16="http://schemas.microsoft.com/office/drawing/2014/main" id="{190BC976-730F-4B6C-8C19-0BFC6A766D4D}"/>
                    </a:ext>
                  </a:extLst>
                </p:cNvPr>
                <p:cNvSpPr/>
                <p:nvPr/>
              </p:nvSpPr>
              <p:spPr>
                <a:xfrm rot="16200000">
                  <a:off x="2977467" y="4652832"/>
                  <a:ext cx="369404" cy="215709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4EE3CA-E771-4958-8458-61668C2A2DA7}"/>
                  </a:ext>
                </a:extLst>
              </p:cNvPr>
              <p:cNvGrpSpPr/>
              <p:nvPr/>
            </p:nvGrpSpPr>
            <p:grpSpPr>
              <a:xfrm>
                <a:off x="3531685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1B3F9FAF-732B-4BE5-9AF9-D97D9512C041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箭头: 圆角右 260">
                  <a:extLst>
                    <a:ext uri="{FF2B5EF4-FFF2-40B4-BE49-F238E27FC236}">
                      <a16:creationId xmlns:a16="http://schemas.microsoft.com/office/drawing/2014/main" id="{A70BABCC-529E-414B-9650-FD50E3F60915}"/>
                    </a:ext>
                  </a:extLst>
                </p:cNvPr>
                <p:cNvSpPr/>
                <p:nvPr/>
              </p:nvSpPr>
              <p:spPr>
                <a:xfrm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395E292-C75D-424D-B7DD-B9F25F5F57F6}"/>
                  </a:ext>
                </a:extLst>
              </p:cNvPr>
              <p:cNvGrpSpPr/>
              <p:nvPr/>
            </p:nvGrpSpPr>
            <p:grpSpPr>
              <a:xfrm>
                <a:off x="4161557" y="4499429"/>
                <a:ext cx="496226" cy="522514"/>
                <a:chOff x="2897945" y="4499429"/>
                <a:chExt cx="496226" cy="522514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E6D73E5-F5D4-461E-A36C-CC6CF5670EAB}"/>
                    </a:ext>
                  </a:extLst>
                </p:cNvPr>
                <p:cNvSpPr/>
                <p:nvPr/>
              </p:nvSpPr>
              <p:spPr>
                <a:xfrm>
                  <a:off x="2897945" y="4499429"/>
                  <a:ext cx="496226" cy="5225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箭头: 圆角右 258">
                  <a:extLst>
                    <a:ext uri="{FF2B5EF4-FFF2-40B4-BE49-F238E27FC236}">
                      <a16:creationId xmlns:a16="http://schemas.microsoft.com/office/drawing/2014/main" id="{E8049025-59CF-4320-A6AE-F1AEB9A38138}"/>
                    </a:ext>
                  </a:extLst>
                </p:cNvPr>
                <p:cNvSpPr/>
                <p:nvPr/>
              </p:nvSpPr>
              <p:spPr>
                <a:xfrm rot="10800000" flipV="1">
                  <a:off x="2996300" y="4640585"/>
                  <a:ext cx="331736" cy="240202"/>
                </a:xfrm>
                <a:prstGeom prst="ben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7" name="图片 176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>
            <a:off x="8915526" y="1503645"/>
            <a:ext cx="149305" cy="1857734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443923" y="3556602"/>
            <a:ext cx="1916368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5195056" y="4048341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4A1649B-21BB-40EA-8214-9829636DA4A1}"/>
              </a:ext>
            </a:extLst>
          </p:cNvPr>
          <p:cNvSpPr txBox="1"/>
          <p:nvPr/>
        </p:nvSpPr>
        <p:spPr>
          <a:xfrm>
            <a:off x="7426649" y="4064957"/>
            <a:ext cx="1324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相位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4C0AE19-1697-4172-8A59-1F27606C29F3}"/>
              </a:ext>
            </a:extLst>
          </p:cNvPr>
          <p:cNvSpPr/>
          <p:nvPr/>
        </p:nvSpPr>
        <p:spPr>
          <a:xfrm>
            <a:off x="1485403" y="4005249"/>
            <a:ext cx="1213603" cy="26187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666240" y="4307840"/>
            <a:ext cx="169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相位数：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_______</a:t>
            </a:r>
            <a:endParaRPr lang="zh-CN" altLang="en-US" sz="1600" b="1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2"/>
          <a:srcRect l="35106" t="4045" r="7269" b="2530"/>
          <a:stretch/>
        </p:blipFill>
        <p:spPr>
          <a:xfrm rot="16200000">
            <a:off x="5861246" y="3420413"/>
            <a:ext cx="149305" cy="6257867"/>
          </a:xfrm>
          <a:prstGeom prst="rect">
            <a:avLst/>
          </a:prstGeom>
        </p:spPr>
      </p:pic>
      <p:sp>
        <p:nvSpPr>
          <p:cNvPr id="163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186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4989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188" name="矩形 187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220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5588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-16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182266" cy="1281003"/>
            <a:chOff x="-2" y="2468885"/>
            <a:chExt cx="1182266" cy="1281003"/>
          </a:xfrm>
        </p:grpSpPr>
        <p:sp>
          <p:nvSpPr>
            <p:cNvPr id="225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43041" y="2512346"/>
              <a:ext cx="113922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实时优化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4" name="矩形 233"/>
          <p:cNvSpPr/>
          <p:nvPr/>
        </p:nvSpPr>
        <p:spPr>
          <a:xfrm>
            <a:off x="221903" y="2466114"/>
            <a:ext cx="1038365" cy="1040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221884" y="2587710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数据输入</a:t>
            </a:r>
            <a:endParaRPr lang="zh-CN" altLang="en-US" sz="1400" b="1" dirty="0"/>
          </a:p>
        </p:txBody>
      </p:sp>
      <p:sp>
        <p:nvSpPr>
          <p:cNvPr id="229" name="矩形 228"/>
          <p:cNvSpPr/>
          <p:nvPr/>
        </p:nvSpPr>
        <p:spPr>
          <a:xfrm>
            <a:off x="221884" y="3050102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优化评价</a:t>
            </a:r>
            <a:endParaRPr lang="zh-CN" altLang="en-US" sz="1400" b="1" dirty="0"/>
          </a:p>
        </p:txBody>
      </p:sp>
      <p:sp>
        <p:nvSpPr>
          <p:cNvPr id="230" name="矩形 229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274506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>
            <a:extLst>
              <a:ext uri="{FF2B5EF4-FFF2-40B4-BE49-F238E27FC236}">
                <a16:creationId xmlns:a16="http://schemas.microsoft.com/office/drawing/2014/main" id="{BD8CEEB3-CE1B-433A-B4AD-001BC929555B}"/>
              </a:ext>
            </a:extLst>
          </p:cNvPr>
          <p:cNvSpPr/>
          <p:nvPr/>
        </p:nvSpPr>
        <p:spPr>
          <a:xfrm>
            <a:off x="-19" y="0"/>
            <a:ext cx="12191989" cy="6858000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781376" y="1086967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交通流量输入完毕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5485622" y="1102584"/>
            <a:ext cx="2178953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相位输入完毕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811378" y="1820092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方案优化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结果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1376" y="2246855"/>
            <a:ext cx="10145930" cy="2850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1BC9564A-DFEB-4082-90DF-B9E4580F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1996"/>
              </p:ext>
            </p:extLst>
          </p:nvPr>
        </p:nvGraphicFramePr>
        <p:xfrm>
          <a:off x="1785041" y="2246856"/>
          <a:ext cx="10140258" cy="281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59">
                  <a:extLst>
                    <a:ext uri="{9D8B030D-6E8A-4147-A177-3AD203B41FA5}">
                      <a16:colId xmlns:a16="http://schemas.microsoft.com/office/drawing/2014/main" val="191729655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56625569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507718328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835499886"/>
                    </a:ext>
                  </a:extLst>
                </a:gridCol>
              </a:tblGrid>
              <a:tr h="405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绿灯时间（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黄灯时间（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周期（</a:t>
                      </a:r>
                      <a:r>
                        <a:rPr lang="en-US" altLang="zh-CN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4536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7163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753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006852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422267"/>
                  </a:ext>
                </a:extLst>
              </a:tr>
              <a:tr h="4061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6560"/>
                  </a:ext>
                </a:extLst>
              </a:tr>
              <a:tr h="401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相位</a:t>
                      </a:r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079338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98" y="2246851"/>
            <a:ext cx="226201" cy="28204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382356" y="1086967"/>
            <a:ext cx="2072887" cy="681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开始优化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顶角 3">
            <a:extLst>
              <a:ext uri="{FF2B5EF4-FFF2-40B4-BE49-F238E27FC236}">
                <a16:creationId xmlns:a16="http://schemas.microsoft.com/office/drawing/2014/main" id="{083D2359-8D9B-485E-82FB-26EE0502FB4B}"/>
              </a:ext>
            </a:extLst>
          </p:cNvPr>
          <p:cNvSpPr/>
          <p:nvPr/>
        </p:nvSpPr>
        <p:spPr>
          <a:xfrm rot="5400000">
            <a:off x="5895102" y="-5426544"/>
            <a:ext cx="401797" cy="12192000"/>
          </a:xfrm>
          <a:prstGeom prst="rect">
            <a:avLst/>
          </a:prstGeom>
          <a:solidFill>
            <a:srgbClr val="017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909C3B-D058-463B-B68E-2E4597C8C7B1}"/>
              </a:ext>
            </a:extLst>
          </p:cNvPr>
          <p:cNvSpPr/>
          <p:nvPr/>
        </p:nvSpPr>
        <p:spPr>
          <a:xfrm>
            <a:off x="553994" y="23665"/>
            <a:ext cx="554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人工智能路网能力提升策略及工具系统</a:t>
            </a:r>
          </a:p>
        </p:txBody>
      </p:sp>
      <p:sp>
        <p:nvSpPr>
          <p:cNvPr id="29" name="矩形: 圆顶角 3">
            <a:extLst>
              <a:ext uri="{FF2B5EF4-FFF2-40B4-BE49-F238E27FC236}">
                <a16:creationId xmlns:a16="http://schemas.microsoft.com/office/drawing/2014/main" id="{D68DD360-4FC1-4DF9-AD8F-1583EE826DDD}"/>
              </a:ext>
            </a:extLst>
          </p:cNvPr>
          <p:cNvSpPr/>
          <p:nvPr/>
        </p:nvSpPr>
        <p:spPr>
          <a:xfrm rot="5400000">
            <a:off x="4989190" y="-56940"/>
            <a:ext cx="371278" cy="1450375"/>
          </a:xfrm>
          <a:prstGeom prst="round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678F141E-781B-4B66-A450-F45234D7950D}"/>
              </a:ext>
            </a:extLst>
          </p:cNvPr>
          <p:cNvSpPr/>
          <p:nvPr/>
        </p:nvSpPr>
        <p:spPr>
          <a:xfrm>
            <a:off x="1107992" y="487276"/>
            <a:ext cx="11420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路网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     控制时段划分     实时在线优化     定时周期优化     人工交互优化     优化对比评价     帮助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691A329-BF57-48CE-ABB9-378150C1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3" t="40254" r="56250" b="37181"/>
          <a:stretch/>
        </p:blipFill>
        <p:spPr>
          <a:xfrm>
            <a:off x="38100" y="61761"/>
            <a:ext cx="596900" cy="343879"/>
          </a:xfrm>
          <a:prstGeom prst="rect">
            <a:avLst/>
          </a:prstGeom>
        </p:spPr>
      </p:pic>
      <p:sp>
        <p:nvSpPr>
          <p:cNvPr id="43" name="矩形: 圆顶角 3">
            <a:extLst>
              <a:ext uri="{FF2B5EF4-FFF2-40B4-BE49-F238E27FC236}">
                <a16:creationId xmlns:a16="http://schemas.microsoft.com/office/drawing/2014/main" id="{64BF15CF-C72D-4A94-AAEF-2BE8AC6E5F7D}"/>
              </a:ext>
            </a:extLst>
          </p:cNvPr>
          <p:cNvSpPr/>
          <p:nvPr/>
        </p:nvSpPr>
        <p:spPr>
          <a:xfrm rot="5400000">
            <a:off x="-2555396" y="3023947"/>
            <a:ext cx="6372670" cy="126189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顶角 3">
            <a:extLst>
              <a:ext uri="{FF2B5EF4-FFF2-40B4-BE49-F238E27FC236}">
                <a16:creationId xmlns:a16="http://schemas.microsoft.com/office/drawing/2014/main" id="{9884013A-9193-4CE4-BC4E-A9B752B35A09}"/>
              </a:ext>
            </a:extLst>
          </p:cNvPr>
          <p:cNvSpPr/>
          <p:nvPr/>
        </p:nvSpPr>
        <p:spPr>
          <a:xfrm rot="5400000">
            <a:off x="348580" y="1558819"/>
            <a:ext cx="564705" cy="1261904"/>
          </a:xfrm>
          <a:prstGeom prst="rect">
            <a:avLst/>
          </a:prstGeom>
          <a:solidFill>
            <a:srgbClr val="86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2798FE-F3DC-4A4A-92C8-67054C1ACC42}"/>
              </a:ext>
            </a:extLst>
          </p:cNvPr>
          <p:cNvSpPr/>
          <p:nvPr/>
        </p:nvSpPr>
        <p:spPr>
          <a:xfrm>
            <a:off x="-16" y="1322205"/>
            <a:ext cx="118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EC8186-C892-4FC8-9824-1A93B3A31A83}"/>
              </a:ext>
            </a:extLst>
          </p:cNvPr>
          <p:cNvGrpSpPr/>
          <p:nvPr/>
        </p:nvGrpSpPr>
        <p:grpSpPr>
          <a:xfrm>
            <a:off x="0" y="1973131"/>
            <a:ext cx="1182266" cy="1281003"/>
            <a:chOff x="-2" y="2468885"/>
            <a:chExt cx="1182266" cy="1281003"/>
          </a:xfrm>
        </p:grpSpPr>
        <p:sp>
          <p:nvSpPr>
            <p:cNvPr id="47" name="矩形: 圆顶角 3">
              <a:extLst>
                <a:ext uri="{FF2B5EF4-FFF2-40B4-BE49-F238E27FC236}">
                  <a16:creationId xmlns:a16="http://schemas.microsoft.com/office/drawing/2014/main" id="{52806B08-C4B3-436B-B827-183E7DFA17BF}"/>
                </a:ext>
              </a:extLst>
            </p:cNvPr>
            <p:cNvSpPr/>
            <p:nvPr/>
          </p:nvSpPr>
          <p:spPr>
            <a:xfrm rot="5400000">
              <a:off x="-86506" y="2555389"/>
              <a:ext cx="1281003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E037C52-32E4-4876-8EF9-AE9A3376CE25}"/>
                </a:ext>
              </a:extLst>
            </p:cNvPr>
            <p:cNvSpPr/>
            <p:nvPr/>
          </p:nvSpPr>
          <p:spPr>
            <a:xfrm>
              <a:off x="43041" y="2512346"/>
              <a:ext cx="113922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实时优化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21903" y="2466114"/>
            <a:ext cx="1038365" cy="1040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21884" y="2587710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数据输入</a:t>
            </a:r>
            <a:endParaRPr lang="zh-CN" altLang="en-US" sz="1400" b="1" dirty="0"/>
          </a:p>
        </p:txBody>
      </p:sp>
      <p:sp>
        <p:nvSpPr>
          <p:cNvPr id="51" name="矩形 50"/>
          <p:cNvSpPr/>
          <p:nvPr/>
        </p:nvSpPr>
        <p:spPr>
          <a:xfrm>
            <a:off x="221884" y="3050102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优化评价</a:t>
            </a:r>
            <a:endParaRPr lang="zh-CN" altLang="en-US" sz="1400" b="1" dirty="0"/>
          </a:p>
        </p:txBody>
      </p:sp>
      <p:sp>
        <p:nvSpPr>
          <p:cNvPr id="6" name="矩形 5"/>
          <p:cNvSpPr/>
          <p:nvPr/>
        </p:nvSpPr>
        <p:spPr>
          <a:xfrm>
            <a:off x="1811378" y="5808440"/>
            <a:ext cx="10113921" cy="77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9689" y="3506593"/>
            <a:ext cx="1038384" cy="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BE1DAF6-1111-475F-8F72-211FF9464D31}"/>
              </a:ext>
            </a:extLst>
          </p:cNvPr>
          <p:cNvSpPr/>
          <p:nvPr/>
        </p:nvSpPr>
        <p:spPr>
          <a:xfrm rot="5400000">
            <a:off x="1122881" y="3164160"/>
            <a:ext cx="125733" cy="773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1ED056-A604-4208-BB8E-02FA48E076B3}"/>
              </a:ext>
            </a:extLst>
          </p:cNvPr>
          <p:cNvSpPr/>
          <p:nvPr/>
        </p:nvSpPr>
        <p:spPr>
          <a:xfrm>
            <a:off x="1824078" y="5290232"/>
            <a:ext cx="2178952" cy="394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方案评价结果输出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24078" y="5833135"/>
            <a:ext cx="3127588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单位时间通过车辆数</a:t>
            </a:r>
            <a:r>
              <a:rPr lang="zh-CN" altLang="en-US" sz="16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51697" y="5823408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停车次数</a:t>
            </a:r>
            <a:r>
              <a:rPr lang="zh-CN" altLang="en-US" sz="16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96397" y="5808440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总延误</a:t>
            </a:r>
            <a:r>
              <a:rPr lang="zh-CN" altLang="en-US" sz="16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26640" y="5822721"/>
            <a:ext cx="2528603" cy="64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平均排队车辆数</a:t>
            </a:r>
            <a:r>
              <a:rPr lang="zh-CN" altLang="en-US" sz="16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45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1385</Words>
  <Application>Microsoft Office PowerPoint</Application>
  <PresentationFormat>宽屏</PresentationFormat>
  <Paragraphs>318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隶书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10040</dc:creator>
  <cp:lastModifiedBy>Wang Shunchao</cp:lastModifiedBy>
  <cp:revision>100</cp:revision>
  <dcterms:created xsi:type="dcterms:W3CDTF">2019-12-30T13:38:03Z</dcterms:created>
  <dcterms:modified xsi:type="dcterms:W3CDTF">2020-01-18T09:13:54Z</dcterms:modified>
</cp:coreProperties>
</file>