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i9jUS2aG0Jsj8u6soJNAuFd38g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customschemas.google.com/relationships/presentationmetadata" Target="meta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add93ecf8a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g1add93ecf8a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7" name="Google Shape;24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4" name="Google Shape;26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5" name="Google Shape;28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grey BG">
  <p:cSld name="Title and Content - grey BG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22"/>
          <p:cNvSpPr txBox="1"/>
          <p:nvPr>
            <p:ph idx="1" type="body"/>
          </p:nvPr>
        </p:nvSpPr>
        <p:spPr>
          <a:xfrm>
            <a:off x="615951" y="1600200"/>
            <a:ext cx="10966451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type="title"/>
          </p:nvPr>
        </p:nvSpPr>
        <p:spPr>
          <a:xfrm>
            <a:off x="602402" y="473688"/>
            <a:ext cx="10979999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1.png"/><Relationship Id="rId4" Type="http://schemas.openxmlformats.org/officeDocument/2006/relationships/image" Target="../media/image39.png"/><Relationship Id="rId5" Type="http://schemas.openxmlformats.org/officeDocument/2006/relationships/image" Target="../media/image55.png"/><Relationship Id="rId6" Type="http://schemas.openxmlformats.org/officeDocument/2006/relationships/image" Target="../media/image4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5.png"/><Relationship Id="rId4" Type="http://schemas.openxmlformats.org/officeDocument/2006/relationships/image" Target="../media/image4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4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3.png"/><Relationship Id="rId4" Type="http://schemas.openxmlformats.org/officeDocument/2006/relationships/image" Target="../media/image5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2.png"/><Relationship Id="rId4" Type="http://schemas.openxmlformats.org/officeDocument/2006/relationships/image" Target="../media/image51.png"/><Relationship Id="rId5" Type="http://schemas.openxmlformats.org/officeDocument/2006/relationships/image" Target="../media/image5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medium.com/@lorenagongang/sentiment-analysis-on-streaming-twitter-data-using-kafka-spark-structured-streaming-python-part-b27aecca697a" TargetMode="External"/><Relationship Id="rId4" Type="http://schemas.openxmlformats.org/officeDocument/2006/relationships/hyperlink" Target="https://nb.recohut.com/spark/pyspark/kafka/movie/2021/06/25/kafka-spark-streaming-colab.html" TargetMode="External"/><Relationship Id="rId5" Type="http://schemas.openxmlformats.org/officeDocument/2006/relationships/hyperlink" Target="https://towardsdatascience.com/connecting-the-dots-python-spark-and-kafka-19e6beba6404" TargetMode="External"/><Relationship Id="rId6" Type="http://schemas.openxmlformats.org/officeDocument/2006/relationships/hyperlink" Target="https://sites.google.com/a/ku.th/big-data/pyspar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7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15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jpg"/><Relationship Id="rId9" Type="http://schemas.openxmlformats.org/officeDocument/2006/relationships/image" Target="../media/image19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23.png"/><Relationship Id="rId6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image" Target="../media/image22.jpg"/><Relationship Id="rId6" Type="http://schemas.openxmlformats.org/officeDocument/2006/relationships/image" Target="../media/image24.png"/><Relationship Id="rId7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36.png"/><Relationship Id="rId1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Relationship Id="rId4" Type="http://schemas.openxmlformats.org/officeDocument/2006/relationships/image" Target="../media/image16.png"/><Relationship Id="rId9" Type="http://schemas.openxmlformats.org/officeDocument/2006/relationships/image" Target="../media/image35.png"/><Relationship Id="rId5" Type="http://schemas.openxmlformats.org/officeDocument/2006/relationships/image" Target="../media/image23.png"/><Relationship Id="rId6" Type="http://schemas.openxmlformats.org/officeDocument/2006/relationships/image" Target="../media/image33.png"/><Relationship Id="rId7" Type="http://schemas.openxmlformats.org/officeDocument/2006/relationships/image" Target="../media/image31.png"/><Relationship Id="rId8" Type="http://schemas.openxmlformats.org/officeDocument/2006/relationships/image" Target="../media/image4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 Text Analytics Approaches: A Comprehensive Review" id="93" name="Google Shape;93;p1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0" y="-1"/>
            <a:ext cx="12192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94" name="Google Shape;94;p1"/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rgbClr val="266F8B">
              <a:alpha val="7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lang="en-US" sz="6000">
                <a:solidFill>
                  <a:schemeClr val="lt1"/>
                </a:solidFill>
              </a:rPr>
              <a:t>Textual Sentiment Analysis</a:t>
            </a:r>
            <a:endParaRPr/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en-US">
                <a:solidFill>
                  <a:schemeClr val="lt1"/>
                </a:solidFill>
              </a:rPr>
              <a:t>A Project to Identify Intensity Variation in Trending Twitter Topics over a Decade using Big Data Tools &amp; Technologies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3448050" y="6094453"/>
            <a:ext cx="874395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This Project Is Carried Out as Part of the Academic Course </a:t>
            </a:r>
            <a:br>
              <a:rPr b="0" i="0" lang="en-US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i="0" lang="en-US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DATA 603 Platforms for Big Data Processing” </a:t>
            </a:r>
            <a:r>
              <a:rPr b="0" i="0" lang="en-US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offered in MPS Data Science Graduate Program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at University of Maryland, Baltimore County (UMBC)</a:t>
            </a:r>
            <a:endParaRPr b="0" i="0" sz="14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0" y="5879050"/>
            <a:ext cx="4572000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By: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Ayesha Nasim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Laxmi Yadav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Akhila Amaranayani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0"/>
          <p:cNvSpPr txBox="1"/>
          <p:nvPr/>
        </p:nvSpPr>
        <p:spPr>
          <a:xfrm>
            <a:off x="180974" y="192088"/>
            <a:ext cx="2543175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1"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0"/>
          <p:cNvSpPr txBox="1"/>
          <p:nvPr/>
        </p:nvSpPr>
        <p:spPr>
          <a:xfrm>
            <a:off x="2590396" y="172174"/>
            <a:ext cx="4176163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| Visualizations &amp; Results</a:t>
            </a:r>
            <a:endParaRPr sz="24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0"/>
          <p:cNvSpPr/>
          <p:nvPr/>
        </p:nvSpPr>
        <p:spPr>
          <a:xfrm>
            <a:off x="177801" y="1804749"/>
            <a:ext cx="5833746" cy="572691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Historical Data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0"/>
          <p:cNvSpPr/>
          <p:nvPr/>
        </p:nvSpPr>
        <p:spPr>
          <a:xfrm>
            <a:off x="6026786" y="1804749"/>
            <a:ext cx="6011545" cy="572691"/>
          </a:xfrm>
          <a:prstGeom prst="rect">
            <a:avLst/>
          </a:prstGeom>
          <a:solidFill>
            <a:srgbClr val="1C6294"/>
          </a:solidFill>
          <a:ln cap="flat" cmpd="sng" w="9525">
            <a:solidFill>
              <a:srgbClr val="1C62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Current Data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0"/>
          <p:cNvSpPr/>
          <p:nvPr/>
        </p:nvSpPr>
        <p:spPr>
          <a:xfrm>
            <a:off x="3111400" y="973752"/>
            <a:ext cx="591206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Polarity Distribution Plot (KDE)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5187" y="2654439"/>
            <a:ext cx="3314700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7743" y="2654439"/>
            <a:ext cx="335280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10"/>
          <p:cNvSpPr/>
          <p:nvPr/>
        </p:nvSpPr>
        <p:spPr>
          <a:xfrm>
            <a:off x="180974" y="2428240"/>
            <a:ext cx="5833746" cy="3973106"/>
          </a:xfrm>
          <a:prstGeom prst="rect">
            <a:avLst/>
          </a:prstGeom>
          <a:noFill/>
          <a:ln cap="flat" cmpd="sng" w="12700">
            <a:solidFill>
              <a:srgbClr val="256C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0"/>
          <p:cNvSpPr/>
          <p:nvPr/>
        </p:nvSpPr>
        <p:spPr>
          <a:xfrm>
            <a:off x="6016626" y="2428240"/>
            <a:ext cx="6018532" cy="3973106"/>
          </a:xfrm>
          <a:prstGeom prst="rect">
            <a:avLst/>
          </a:prstGeom>
          <a:noFill/>
          <a:ln cap="flat" cmpd="sng" w="12700">
            <a:solidFill>
              <a:srgbClr val="256C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1"/>
          <p:cNvSpPr txBox="1"/>
          <p:nvPr/>
        </p:nvSpPr>
        <p:spPr>
          <a:xfrm>
            <a:off x="180974" y="192088"/>
            <a:ext cx="2543175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1"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1"/>
          <p:cNvSpPr txBox="1"/>
          <p:nvPr/>
        </p:nvSpPr>
        <p:spPr>
          <a:xfrm>
            <a:off x="2590396" y="172174"/>
            <a:ext cx="4176163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| Visualizations &amp; Results</a:t>
            </a:r>
            <a:endParaRPr sz="24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1"/>
          <p:cNvSpPr/>
          <p:nvPr/>
        </p:nvSpPr>
        <p:spPr>
          <a:xfrm>
            <a:off x="180974" y="1743789"/>
            <a:ext cx="5833746" cy="572691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Historical Data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1"/>
          <p:cNvSpPr/>
          <p:nvPr/>
        </p:nvSpPr>
        <p:spPr>
          <a:xfrm>
            <a:off x="6029959" y="1743789"/>
            <a:ext cx="6011545" cy="572691"/>
          </a:xfrm>
          <a:prstGeom prst="rect">
            <a:avLst/>
          </a:prstGeom>
          <a:solidFill>
            <a:srgbClr val="1C6294"/>
          </a:solidFill>
          <a:ln cap="flat" cmpd="sng" w="9525">
            <a:solidFill>
              <a:srgbClr val="1C62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Current Data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1"/>
          <p:cNvSpPr/>
          <p:nvPr/>
        </p:nvSpPr>
        <p:spPr>
          <a:xfrm>
            <a:off x="2899551" y="873035"/>
            <a:ext cx="644516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Sentiments Counts &amp; Percentages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6" name="Google Shape;39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5067" y="2488129"/>
            <a:ext cx="3214370" cy="3180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52937" y="5092033"/>
            <a:ext cx="2257740" cy="1152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76650" y="2593479"/>
            <a:ext cx="3311319" cy="3180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59431" y="5095783"/>
            <a:ext cx="2219635" cy="1152686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11"/>
          <p:cNvSpPr/>
          <p:nvPr/>
        </p:nvSpPr>
        <p:spPr>
          <a:xfrm>
            <a:off x="184147" y="2367280"/>
            <a:ext cx="5833746" cy="3973106"/>
          </a:xfrm>
          <a:prstGeom prst="rect">
            <a:avLst/>
          </a:prstGeom>
          <a:noFill/>
          <a:ln cap="flat" cmpd="sng" w="12700">
            <a:solidFill>
              <a:srgbClr val="256C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1"/>
          <p:cNvSpPr/>
          <p:nvPr/>
        </p:nvSpPr>
        <p:spPr>
          <a:xfrm>
            <a:off x="6019799" y="2367280"/>
            <a:ext cx="6018532" cy="3973106"/>
          </a:xfrm>
          <a:prstGeom prst="rect">
            <a:avLst/>
          </a:prstGeom>
          <a:noFill/>
          <a:ln cap="flat" cmpd="sng" w="12700">
            <a:solidFill>
              <a:srgbClr val="256C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2"/>
          <p:cNvSpPr txBox="1"/>
          <p:nvPr/>
        </p:nvSpPr>
        <p:spPr>
          <a:xfrm>
            <a:off x="180974" y="192088"/>
            <a:ext cx="2543175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1"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2"/>
          <p:cNvSpPr txBox="1"/>
          <p:nvPr/>
        </p:nvSpPr>
        <p:spPr>
          <a:xfrm>
            <a:off x="2590396" y="172174"/>
            <a:ext cx="4176163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| Visualizations &amp; Results</a:t>
            </a:r>
            <a:endParaRPr sz="24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8" name="Google Shape;40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974" y="2675738"/>
            <a:ext cx="6011545" cy="32132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9" name="Google Shape;40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4720" y="2675739"/>
            <a:ext cx="6011545" cy="32132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0" name="Google Shape;410;p12"/>
          <p:cNvSpPr/>
          <p:nvPr/>
        </p:nvSpPr>
        <p:spPr>
          <a:xfrm>
            <a:off x="165735" y="2048589"/>
            <a:ext cx="5833746" cy="572691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Historical Data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2"/>
          <p:cNvSpPr/>
          <p:nvPr/>
        </p:nvSpPr>
        <p:spPr>
          <a:xfrm>
            <a:off x="6014720" y="2048589"/>
            <a:ext cx="6011545" cy="572691"/>
          </a:xfrm>
          <a:prstGeom prst="rect">
            <a:avLst/>
          </a:prstGeom>
          <a:solidFill>
            <a:srgbClr val="1C6294"/>
          </a:solidFill>
          <a:ln cap="flat" cmpd="sng" w="9525">
            <a:solidFill>
              <a:srgbClr val="1C62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Current Data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2"/>
          <p:cNvSpPr/>
          <p:nvPr/>
        </p:nvSpPr>
        <p:spPr>
          <a:xfrm>
            <a:off x="4924249" y="969010"/>
            <a:ext cx="226222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Cloud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3"/>
          <p:cNvSpPr txBox="1"/>
          <p:nvPr/>
        </p:nvSpPr>
        <p:spPr>
          <a:xfrm>
            <a:off x="180974" y="192088"/>
            <a:ext cx="2543175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1"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13"/>
          <p:cNvSpPr txBox="1"/>
          <p:nvPr/>
        </p:nvSpPr>
        <p:spPr>
          <a:xfrm>
            <a:off x="2590396" y="172174"/>
            <a:ext cx="4176163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| Visualizations &amp; Results</a:t>
            </a:r>
            <a:endParaRPr sz="24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3"/>
          <p:cNvSpPr/>
          <p:nvPr/>
        </p:nvSpPr>
        <p:spPr>
          <a:xfrm>
            <a:off x="2590396" y="831462"/>
            <a:ext cx="7680960" cy="353832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Historical Data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3"/>
          <p:cNvSpPr/>
          <p:nvPr/>
        </p:nvSpPr>
        <p:spPr>
          <a:xfrm>
            <a:off x="2590396" y="3732273"/>
            <a:ext cx="7680960" cy="353832"/>
          </a:xfrm>
          <a:prstGeom prst="rect">
            <a:avLst/>
          </a:prstGeom>
          <a:solidFill>
            <a:srgbClr val="1C6294"/>
          </a:solidFill>
          <a:ln cap="flat" cmpd="sng" w="9525">
            <a:solidFill>
              <a:srgbClr val="1C62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Current Data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3"/>
          <p:cNvSpPr/>
          <p:nvPr/>
        </p:nvSpPr>
        <p:spPr>
          <a:xfrm rot="-5400000">
            <a:off x="4180446" y="995676"/>
            <a:ext cx="553998" cy="56268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6E4DB"/>
                </a:solidFill>
                <a:latin typeface="Calibri"/>
                <a:ea typeface="Calibri"/>
                <a:cs typeface="Calibri"/>
                <a:sym typeface="Calibri"/>
              </a:rPr>
              <a:t>Sentiments Wise 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Count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2" name="Google Shape;42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396" y="4217606"/>
            <a:ext cx="7680960" cy="2448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0396" y="1259726"/>
            <a:ext cx="7680960" cy="2457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&#10;&#10;Description automatically generated" id="428" name="Google Shape;428;p14"/>
          <p:cNvPicPr preferRelativeResize="0"/>
          <p:nvPr/>
        </p:nvPicPr>
        <p:blipFill rotWithShape="1">
          <a:blip r:embed="rId3">
            <a:alphaModFix/>
          </a:blip>
          <a:srcRect b="9969" l="16111" r="16526" t="5555"/>
          <a:stretch/>
        </p:blipFill>
        <p:spPr>
          <a:xfrm>
            <a:off x="180974" y="1497026"/>
            <a:ext cx="5966885" cy="467674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hart&#10;&#10;Description automatically generated" id="429" name="Google Shape;42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8744" y="1497026"/>
            <a:ext cx="5966885" cy="467674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0" name="Google Shape;430;p14"/>
          <p:cNvSpPr txBox="1"/>
          <p:nvPr/>
        </p:nvSpPr>
        <p:spPr>
          <a:xfrm>
            <a:off x="180974" y="192088"/>
            <a:ext cx="2543175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1"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4"/>
          <p:cNvSpPr txBox="1"/>
          <p:nvPr/>
        </p:nvSpPr>
        <p:spPr>
          <a:xfrm>
            <a:off x="2590396" y="172174"/>
            <a:ext cx="4176163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| Visualizations &amp; Results</a:t>
            </a:r>
            <a:endParaRPr sz="24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4"/>
          <p:cNvSpPr/>
          <p:nvPr/>
        </p:nvSpPr>
        <p:spPr>
          <a:xfrm>
            <a:off x="3905286" y="794932"/>
            <a:ext cx="422692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Tableau Visualizations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5"/>
          <p:cNvSpPr txBox="1"/>
          <p:nvPr/>
        </p:nvSpPr>
        <p:spPr>
          <a:xfrm>
            <a:off x="180974" y="192088"/>
            <a:ext cx="2543175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1"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5"/>
          <p:cNvSpPr txBox="1"/>
          <p:nvPr/>
        </p:nvSpPr>
        <p:spPr>
          <a:xfrm>
            <a:off x="2590396" y="172174"/>
            <a:ext cx="4176163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| Visualizations &amp; Results</a:t>
            </a:r>
            <a:endParaRPr sz="24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5"/>
          <p:cNvSpPr/>
          <p:nvPr/>
        </p:nvSpPr>
        <p:spPr>
          <a:xfrm>
            <a:off x="4327006" y="794932"/>
            <a:ext cx="338349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 MongoDB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0" name="Google Shape;440;p15"/>
          <p:cNvPicPr preferRelativeResize="0"/>
          <p:nvPr/>
        </p:nvPicPr>
        <p:blipFill rotWithShape="1">
          <a:blip r:embed="rId3">
            <a:alphaModFix/>
          </a:blip>
          <a:srcRect b="14354" l="0" r="3033" t="0"/>
          <a:stretch/>
        </p:blipFill>
        <p:spPr>
          <a:xfrm>
            <a:off x="321406" y="1958203"/>
            <a:ext cx="7114769" cy="294159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441" name="Google Shape;441;p15"/>
          <p:cNvPicPr preferRelativeResize="0"/>
          <p:nvPr/>
        </p:nvPicPr>
        <p:blipFill rotWithShape="1">
          <a:blip r:embed="rId4">
            <a:alphaModFix/>
          </a:blip>
          <a:srcRect b="12599" l="0" r="2245" t="0"/>
          <a:stretch/>
        </p:blipFill>
        <p:spPr>
          <a:xfrm>
            <a:off x="3878791" y="2660297"/>
            <a:ext cx="7724369" cy="321709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piration with solid fill" id="446" name="Google Shape;4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666061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16"/>
          <p:cNvSpPr txBox="1"/>
          <p:nvPr/>
        </p:nvSpPr>
        <p:spPr>
          <a:xfrm>
            <a:off x="640663" y="868561"/>
            <a:ext cx="10910675" cy="2816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 per our analysis, we see a</a:t>
            </a: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rise</a:t>
            </a: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</a:t>
            </a: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US" sz="240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positive sentiments </a:t>
            </a: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towards Facebook in 10 years</a:t>
            </a:r>
            <a:endParaRPr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6850" lvl="0" marL="425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6850" lvl="0" marL="425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is </a:t>
            </a:r>
            <a:r>
              <a:rPr lang="en-US" sz="180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27% </a:t>
            </a: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increase </a:t>
            </a: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</a:t>
            </a:r>
            <a:r>
              <a:rPr lang="en-US" sz="180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positive sentiments </a:t>
            </a: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while </a:t>
            </a:r>
            <a:r>
              <a:rPr lang="en-U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negative sentiment </a:t>
            </a: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have </a:t>
            </a: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reduced </a:t>
            </a: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</a:t>
            </a:r>
            <a:r>
              <a:rPr b="1" lang="en-U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22%</a:t>
            </a:r>
            <a:endParaRPr/>
          </a:p>
        </p:txBody>
      </p:sp>
      <p:sp>
        <p:nvSpPr>
          <p:cNvPr id="448" name="Google Shape;448;p16"/>
          <p:cNvSpPr txBox="1"/>
          <p:nvPr/>
        </p:nvSpPr>
        <p:spPr>
          <a:xfrm>
            <a:off x="180974" y="192088"/>
            <a:ext cx="2543175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Key Learnings</a:t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9" name="Google Shape;44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9040" y="2039145"/>
            <a:ext cx="3296110" cy="847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67587" y="2062961"/>
            <a:ext cx="3362794" cy="8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16"/>
          <p:cNvSpPr/>
          <p:nvPr/>
        </p:nvSpPr>
        <p:spPr>
          <a:xfrm>
            <a:off x="2267587" y="1709129"/>
            <a:ext cx="3362794" cy="353832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Historical Data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16"/>
          <p:cNvSpPr/>
          <p:nvPr/>
        </p:nvSpPr>
        <p:spPr>
          <a:xfrm>
            <a:off x="6289041" y="1709130"/>
            <a:ext cx="3296109" cy="353832"/>
          </a:xfrm>
          <a:prstGeom prst="rect">
            <a:avLst/>
          </a:prstGeom>
          <a:solidFill>
            <a:srgbClr val="1C6294"/>
          </a:solidFill>
          <a:ln cap="flat" cmpd="sng" w="9525">
            <a:solidFill>
              <a:srgbClr val="1C62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Current Data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16"/>
          <p:cNvSpPr txBox="1"/>
          <p:nvPr/>
        </p:nvSpPr>
        <p:spPr>
          <a:xfrm>
            <a:off x="843570" y="3984154"/>
            <a:ext cx="10504859" cy="2539157"/>
          </a:xfrm>
          <a:prstGeom prst="rect">
            <a:avLst/>
          </a:prstGeom>
          <a:solidFill>
            <a:srgbClr val="E4E7E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 far as professional development and learning is concerned, we gained hands-on experience in working with:</a:t>
            </a:r>
            <a:endParaRPr/>
          </a:p>
          <a:p>
            <a:pPr indent="-285750" lvl="0" marL="425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Big Data Tools &amp; Technologies</a:t>
            </a:r>
            <a:endParaRPr/>
          </a:p>
          <a:p>
            <a:pPr indent="-285750" lvl="0" marL="425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Streams</a:t>
            </a:r>
            <a:endParaRPr/>
          </a:p>
          <a:p>
            <a:pPr indent="-285750" lvl="0" marL="425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Real-Time Data Processing </a:t>
            </a:r>
            <a:endParaRPr/>
          </a:p>
          <a:p>
            <a:pPr indent="-285750" lvl="0" marL="425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Sentiment Analysis Techniques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 u="sng">
                <a:solidFill>
                  <a:srgbClr val="D8D8D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https://medium.com/@lorenagongang/sentiment-analysis-on-streaming-twitter-data-using-kafka-spark-structured-streaming-python-part-b27aecca697a</a:t>
            </a:r>
            <a:endParaRPr sz="2000">
              <a:solidFill>
                <a:srgbClr val="D8D8D8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 u="sng">
                <a:solidFill>
                  <a:srgbClr val="D8D8D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https://nb.recohut.com/spark/pyspark/kafka/movie/2021/06/25/kafka-spark-streaming-colab.html</a:t>
            </a:r>
            <a:endParaRPr sz="2000">
              <a:solidFill>
                <a:srgbClr val="D8D8D8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 u="sng">
                <a:solidFill>
                  <a:srgbClr val="D8D8D8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https://towardsdatascience.com/connecting-the-dots-python-spark-and-kafka-19e6beba6404</a:t>
            </a:r>
            <a:endParaRPr sz="2000">
              <a:solidFill>
                <a:srgbClr val="D8D8D8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 u="sng">
                <a:solidFill>
                  <a:srgbClr val="D8D8D8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https://sites.google.com/a/ku.th/big-data/pyspart</a:t>
            </a:r>
            <a:endParaRPr sz="2000">
              <a:solidFill>
                <a:srgbClr val="D8D8D8"/>
              </a:solidFill>
            </a:endParaRPr>
          </a:p>
          <a:p>
            <a:pPr indent="-101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D8D8D8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59" name="Google Shape;459;p18"/>
          <p:cNvSpPr txBox="1"/>
          <p:nvPr/>
        </p:nvSpPr>
        <p:spPr>
          <a:xfrm>
            <a:off x="180974" y="192088"/>
            <a:ext cx="2543175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7"/>
          <p:cNvSpPr txBox="1"/>
          <p:nvPr/>
        </p:nvSpPr>
        <p:spPr>
          <a:xfrm>
            <a:off x="3047260" y="3246553"/>
            <a:ext cx="60945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 QUESTIONS?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add93ecf8a_0_4"/>
          <p:cNvSpPr txBox="1"/>
          <p:nvPr/>
        </p:nvSpPr>
        <p:spPr>
          <a:xfrm>
            <a:off x="3047260" y="3246553"/>
            <a:ext cx="609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Thank you.!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73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2"/>
          <p:cNvGrpSpPr/>
          <p:nvPr/>
        </p:nvGrpSpPr>
        <p:grpSpPr>
          <a:xfrm>
            <a:off x="2361799" y="572806"/>
            <a:ext cx="7557024" cy="765989"/>
            <a:chOff x="1771349" y="429604"/>
            <a:chExt cx="5667768" cy="574492"/>
          </a:xfrm>
        </p:grpSpPr>
        <p:sp>
          <p:nvSpPr>
            <p:cNvPr id="104" name="Google Shape;104;p2"/>
            <p:cNvSpPr/>
            <p:nvPr/>
          </p:nvSpPr>
          <p:spPr>
            <a:xfrm>
              <a:off x="4054657" y="429604"/>
              <a:ext cx="1103090" cy="430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733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Agenda</a:t>
              </a:r>
              <a:endParaRPr b="0" i="0" sz="1467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1771349" y="781005"/>
              <a:ext cx="5667768" cy="2230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33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Twitter Sentiment Analysis Using Big Data Tools</a:t>
              </a:r>
              <a:endParaRPr/>
            </a:p>
          </p:txBody>
        </p:sp>
      </p:grpSp>
      <p:sp>
        <p:nvSpPr>
          <p:cNvPr id="106" name="Google Shape;106;p2"/>
          <p:cNvSpPr/>
          <p:nvPr/>
        </p:nvSpPr>
        <p:spPr>
          <a:xfrm>
            <a:off x="5447636" y="1358856"/>
            <a:ext cx="1387885" cy="378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552264" y="2206558"/>
            <a:ext cx="2482891" cy="1159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3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 i="1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Idea &amp; Goals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Technology Stack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About the Data</a:t>
            </a:r>
            <a:endParaRPr/>
          </a:p>
        </p:txBody>
      </p:sp>
      <p:grpSp>
        <p:nvGrpSpPr>
          <p:cNvPr id="108" name="Google Shape;108;p2"/>
          <p:cNvGrpSpPr/>
          <p:nvPr/>
        </p:nvGrpSpPr>
        <p:grpSpPr>
          <a:xfrm>
            <a:off x="3172103" y="1979182"/>
            <a:ext cx="1108364" cy="1108364"/>
            <a:chOff x="2370009" y="2647950"/>
            <a:chExt cx="831273" cy="831273"/>
          </a:xfrm>
        </p:grpSpPr>
        <p:sp>
          <p:nvSpPr>
            <p:cNvPr id="109" name="Google Shape;109;p2"/>
            <p:cNvSpPr/>
            <p:nvPr/>
          </p:nvSpPr>
          <p:spPr>
            <a:xfrm>
              <a:off x="2370009" y="2647950"/>
              <a:ext cx="831273" cy="831273"/>
            </a:xfrm>
            <a:prstGeom prst="ellipse">
              <a:avLst/>
            </a:prstGeom>
            <a:noFill/>
            <a:ln cap="rnd" cmpd="sng" w="25400">
              <a:solidFill>
                <a:schemeClr val="lt1"/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442144" y="2720085"/>
              <a:ext cx="687003" cy="687003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" name="Google Shape;111;p2"/>
          <p:cNvGrpSpPr/>
          <p:nvPr/>
        </p:nvGrpSpPr>
        <p:grpSpPr>
          <a:xfrm>
            <a:off x="3159214" y="5003013"/>
            <a:ext cx="1108364" cy="1108364"/>
            <a:chOff x="2379077" y="3015581"/>
            <a:chExt cx="831273" cy="831273"/>
          </a:xfrm>
        </p:grpSpPr>
        <p:sp>
          <p:nvSpPr>
            <p:cNvPr id="112" name="Google Shape;112;p2"/>
            <p:cNvSpPr/>
            <p:nvPr/>
          </p:nvSpPr>
          <p:spPr>
            <a:xfrm>
              <a:off x="2379077" y="3015581"/>
              <a:ext cx="831273" cy="831273"/>
            </a:xfrm>
            <a:prstGeom prst="ellipse">
              <a:avLst/>
            </a:prstGeom>
            <a:noFill/>
            <a:ln cap="rnd" cmpd="sng" w="25400">
              <a:solidFill>
                <a:schemeClr val="lt1"/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451212" y="3087716"/>
              <a:ext cx="687003" cy="6870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4" name="Google Shape;114;p2"/>
          <p:cNvCxnSpPr>
            <a:stCxn id="115" idx="0"/>
          </p:cNvCxnSpPr>
          <p:nvPr/>
        </p:nvCxnSpPr>
        <p:spPr>
          <a:xfrm rot="10800000">
            <a:off x="6140311" y="1701805"/>
            <a:ext cx="0" cy="744600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" name="Google Shape;116;p2"/>
          <p:cNvCxnSpPr>
            <a:stCxn id="115" idx="6"/>
            <a:endCxn id="109" idx="6"/>
          </p:cNvCxnSpPr>
          <p:nvPr/>
        </p:nvCxnSpPr>
        <p:spPr>
          <a:xfrm rot="10800000">
            <a:off x="4280351" y="2533365"/>
            <a:ext cx="1773000" cy="0"/>
          </a:xfrm>
          <a:prstGeom prst="straightConnector1">
            <a:avLst/>
          </a:prstGeom>
          <a:noFill/>
          <a:ln cap="rnd" cmpd="sng" w="25400">
            <a:solidFill>
              <a:schemeClr val="lt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17" name="Google Shape;117;p2"/>
          <p:cNvCxnSpPr>
            <a:stCxn id="118" idx="6"/>
            <a:endCxn id="119" idx="2"/>
          </p:cNvCxnSpPr>
          <p:nvPr/>
        </p:nvCxnSpPr>
        <p:spPr>
          <a:xfrm flipH="1" rot="10800000">
            <a:off x="6227271" y="3927483"/>
            <a:ext cx="1773000" cy="10200"/>
          </a:xfrm>
          <a:prstGeom prst="straightConnector1">
            <a:avLst/>
          </a:prstGeom>
          <a:noFill/>
          <a:ln cap="rnd" cmpd="sng" w="25400">
            <a:solidFill>
              <a:schemeClr val="lt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20" name="Google Shape;120;p2"/>
          <p:cNvCxnSpPr>
            <a:stCxn id="121" idx="6"/>
            <a:endCxn id="112" idx="6"/>
          </p:cNvCxnSpPr>
          <p:nvPr/>
        </p:nvCxnSpPr>
        <p:spPr>
          <a:xfrm flipH="1">
            <a:off x="4267461" y="5540188"/>
            <a:ext cx="1773000" cy="17100"/>
          </a:xfrm>
          <a:prstGeom prst="straightConnector1">
            <a:avLst/>
          </a:prstGeom>
          <a:noFill/>
          <a:ln cap="rnd" cmpd="sng" w="25400">
            <a:solidFill>
              <a:schemeClr val="lt1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p2"/>
          <p:cNvSpPr txBox="1"/>
          <p:nvPr/>
        </p:nvSpPr>
        <p:spPr>
          <a:xfrm>
            <a:off x="9137188" y="3339491"/>
            <a:ext cx="2634865" cy="1405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33" u="none" cap="none" strike="noStrike">
                <a:solidFill>
                  <a:srgbClr val="A2D6F4"/>
                </a:solidFill>
                <a:latin typeface="Calibri"/>
                <a:ea typeface="Calibri"/>
                <a:cs typeface="Calibri"/>
                <a:sym typeface="Calibri"/>
              </a:rPr>
              <a:t>STRATEGY &amp; PLAN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Architecture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Planned Vs. Achieved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552251" y="5174960"/>
            <a:ext cx="2482891" cy="91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33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Visualizations &amp; Results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Learnings</a:t>
            </a:r>
            <a:endParaRPr/>
          </a:p>
        </p:txBody>
      </p:sp>
      <p:grpSp>
        <p:nvGrpSpPr>
          <p:cNvPr id="124" name="Google Shape;124;p2"/>
          <p:cNvGrpSpPr/>
          <p:nvPr/>
        </p:nvGrpSpPr>
        <p:grpSpPr>
          <a:xfrm>
            <a:off x="8000155" y="3373334"/>
            <a:ext cx="1108364" cy="1108364"/>
            <a:chOff x="6000116" y="2250868"/>
            <a:chExt cx="831273" cy="831273"/>
          </a:xfrm>
        </p:grpSpPr>
        <p:sp>
          <p:nvSpPr>
            <p:cNvPr id="119" name="Google Shape;119;p2"/>
            <p:cNvSpPr/>
            <p:nvPr/>
          </p:nvSpPr>
          <p:spPr>
            <a:xfrm>
              <a:off x="6000116" y="2250868"/>
              <a:ext cx="831273" cy="831273"/>
            </a:xfrm>
            <a:prstGeom prst="ellipse">
              <a:avLst/>
            </a:prstGeom>
            <a:noFill/>
            <a:ln cap="rnd" cmpd="sng" w="25400">
              <a:solidFill>
                <a:schemeClr val="lt1"/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072251" y="2323003"/>
              <a:ext cx="687004" cy="687004"/>
            </a:xfrm>
            <a:prstGeom prst="ellipse">
              <a:avLst/>
            </a:prstGeom>
            <a:solidFill>
              <a:srgbClr val="266F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2"/>
          <p:cNvSpPr/>
          <p:nvPr/>
        </p:nvSpPr>
        <p:spPr>
          <a:xfrm flipH="1">
            <a:off x="6053351" y="2446405"/>
            <a:ext cx="173920" cy="173920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/>
          <p:nvPr/>
        </p:nvSpPr>
        <p:spPr>
          <a:xfrm flipH="1">
            <a:off x="6040461" y="5453228"/>
            <a:ext cx="173920" cy="173920"/>
          </a:xfrm>
          <a:prstGeom prst="ellipse">
            <a:avLst/>
          </a:prstGeom>
          <a:solidFill>
            <a:schemeClr val="accent3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2"/>
          <p:cNvCxnSpPr>
            <a:stCxn id="115" idx="4"/>
            <a:endCxn id="118" idx="0"/>
          </p:cNvCxnSpPr>
          <p:nvPr/>
        </p:nvCxnSpPr>
        <p:spPr>
          <a:xfrm>
            <a:off x="6140311" y="2620325"/>
            <a:ext cx="0" cy="1230300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2"/>
          <p:cNvCxnSpPr>
            <a:stCxn id="118" idx="4"/>
            <a:endCxn id="121" idx="0"/>
          </p:cNvCxnSpPr>
          <p:nvPr/>
        </p:nvCxnSpPr>
        <p:spPr>
          <a:xfrm flipH="1">
            <a:off x="6127411" y="4024643"/>
            <a:ext cx="12900" cy="1428600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Icon&#10;&#10;Description automatically generated" id="128" name="Google Shape;12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1577" y="2248658"/>
            <a:ext cx="569415" cy="569415"/>
          </a:xfrm>
          <a:prstGeom prst="rect">
            <a:avLst/>
          </a:prstGeom>
          <a:noFill/>
          <a:ln>
            <a:noFill/>
          </a:ln>
        </p:spPr>
      </p:pic>
      <p:sp>
        <p:nvSpPr>
          <p:cNvPr descr="Tableau Software Vector Logo - Download Free SVG Icon | Worldvectorlogo" id="129" name="Google Shape;129;p2"/>
          <p:cNvSpPr/>
          <p:nvPr/>
        </p:nvSpPr>
        <p:spPr>
          <a:xfrm>
            <a:off x="5892800" y="3607768"/>
            <a:ext cx="4064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6053351" y="3850723"/>
            <a:ext cx="173920" cy="173920"/>
          </a:xfrm>
          <a:prstGeom prst="ellipse">
            <a:avLst/>
          </a:prstGeom>
          <a:solidFill>
            <a:srgbClr val="A3CEE7"/>
          </a:solidFill>
          <a:ln cap="flat" cmpd="sng" w="12700">
            <a:solidFill>
              <a:srgbClr val="A2D6F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lueprint outline" id="130" name="Google Shape;13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075" y="3539443"/>
            <a:ext cx="776146" cy="7761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sentation with bar chart outline" id="131" name="Google Shape;13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72599" y="5211283"/>
            <a:ext cx="691823" cy="691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 txBox="1"/>
          <p:nvPr/>
        </p:nvSpPr>
        <p:spPr>
          <a:xfrm>
            <a:off x="180974" y="192088"/>
            <a:ext cx="2543175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3"/>
          <p:cNvPicPr preferRelativeResize="0"/>
          <p:nvPr/>
        </p:nvPicPr>
        <p:blipFill rotWithShape="1">
          <a:blip r:embed="rId3">
            <a:alphaModFix/>
          </a:blip>
          <a:srcRect b="50000" l="0" r="38812" t="0"/>
          <a:stretch/>
        </p:blipFill>
        <p:spPr>
          <a:xfrm>
            <a:off x="-1" y="3857625"/>
            <a:ext cx="6121705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"/>
          <p:cNvSpPr/>
          <p:nvPr/>
        </p:nvSpPr>
        <p:spPr>
          <a:xfrm>
            <a:off x="5524500" y="3505199"/>
            <a:ext cx="6219825" cy="1095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power of big data tools, social media, and advance NLP techniques, deduce how people used to think about a certain topic 10 years ago vs. Now </a:t>
            </a:r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6447098" y="5248274"/>
            <a:ext cx="5297227" cy="1095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sentiment analysis and calculate Polarity, Subjectivity, and Sentiment for each Tweet &amp; Cumulatively</a:t>
            </a:r>
            <a:endParaRPr/>
          </a:p>
        </p:txBody>
      </p:sp>
      <p:sp>
        <p:nvSpPr>
          <p:cNvPr id="140" name="Google Shape;140;p3"/>
          <p:cNvSpPr/>
          <p:nvPr/>
        </p:nvSpPr>
        <p:spPr>
          <a:xfrm>
            <a:off x="585870" y="1538287"/>
            <a:ext cx="11071667" cy="10953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A696B"/>
                </a:solidFill>
                <a:latin typeface="Calibri"/>
                <a:ea typeface="Calibri"/>
                <a:cs typeface="Calibri"/>
                <a:sym typeface="Calibri"/>
              </a:rPr>
              <a:t>The Project we undertook is Twitter Sentiment Analysis in which we used multiple tools to create to effectively perform our analysis and learn new tools &amp; technologies. Our Project Goals include:</a:t>
            </a:r>
            <a:endParaRPr/>
          </a:p>
        </p:txBody>
      </p:sp>
      <p:sp>
        <p:nvSpPr>
          <p:cNvPr id="141" name="Google Shape;141;p3"/>
          <p:cNvSpPr txBox="1"/>
          <p:nvPr/>
        </p:nvSpPr>
        <p:spPr>
          <a:xfrm>
            <a:off x="2188414" y="153988"/>
            <a:ext cx="303456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| Project Goals</a:t>
            </a:r>
            <a:endParaRPr sz="24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4"/>
          <p:cNvGrpSpPr/>
          <p:nvPr/>
        </p:nvGrpSpPr>
        <p:grpSpPr>
          <a:xfrm>
            <a:off x="1114805" y="2703227"/>
            <a:ext cx="5233416" cy="1911341"/>
            <a:chOff x="1029219" y="1595444"/>
            <a:chExt cx="3925062" cy="1433506"/>
          </a:xfrm>
        </p:grpSpPr>
        <p:pic>
          <p:nvPicPr>
            <p:cNvPr id="148" name="Google Shape;148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9219" y="2800350"/>
              <a:ext cx="3925062" cy="2286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" name="Google Shape;149;p4"/>
            <p:cNvGrpSpPr/>
            <p:nvPr/>
          </p:nvGrpSpPr>
          <p:grpSpPr>
            <a:xfrm>
              <a:off x="1278744" y="1595444"/>
              <a:ext cx="2070549" cy="1332260"/>
              <a:chOff x="1012718" y="1292226"/>
              <a:chExt cx="2755900" cy="1773238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1014305" y="1473201"/>
                <a:ext cx="2754313" cy="1592263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1012718" y="1292226"/>
                <a:ext cx="2755900" cy="179388"/>
                <a:chOff x="3192463" y="1292226"/>
                <a:chExt cx="2755900" cy="179388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3194050" y="1292226"/>
                  <a:ext cx="2754313" cy="179388"/>
                </a:xfrm>
                <a:prstGeom prst="rect">
                  <a:avLst/>
                </a:prstGeom>
                <a:solidFill>
                  <a:srgbClr val="73B5E4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3194050" y="1292226"/>
                  <a:ext cx="2754313" cy="82550"/>
                </a:xfrm>
                <a:custGeom>
                  <a:rect b="b" l="l" r="r" t="t"/>
                  <a:pathLst>
                    <a:path extrusionOk="0" h="47" w="1574">
                      <a:moveTo>
                        <a:pt x="19" y="4"/>
                      </a:moveTo>
                      <a:cubicBezTo>
                        <a:pt x="28" y="4"/>
                        <a:pt x="234" y="4"/>
                        <a:pt x="243" y="4"/>
                      </a:cubicBezTo>
                      <a:cubicBezTo>
                        <a:pt x="252" y="4"/>
                        <a:pt x="253" y="8"/>
                        <a:pt x="255" y="14"/>
                      </a:cubicBezTo>
                      <a:cubicBezTo>
                        <a:pt x="258" y="21"/>
                        <a:pt x="265" y="47"/>
                        <a:pt x="265" y="47"/>
                      </a:cubicBezTo>
                      <a:cubicBezTo>
                        <a:pt x="1574" y="47"/>
                        <a:pt x="1574" y="47"/>
                        <a:pt x="1574" y="47"/>
                      </a:cubicBezTo>
                      <a:cubicBezTo>
                        <a:pt x="1574" y="0"/>
                        <a:pt x="1574" y="0"/>
                        <a:pt x="157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4" y="29"/>
                        <a:pt x="12" y="4"/>
                        <a:pt x="19" y="4"/>
                      </a:cubicBezTo>
                      <a:close/>
                    </a:path>
                  </a:pathLst>
                </a:custGeom>
                <a:solidFill>
                  <a:srgbClr val="B4CCD3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154;p4"/>
                <p:cNvSpPr/>
                <p:nvPr/>
              </p:nvSpPr>
              <p:spPr>
                <a:xfrm>
                  <a:off x="3192463" y="1363663"/>
                  <a:ext cx="1588" cy="11113"/>
                </a:xfrm>
                <a:custGeom>
                  <a:rect b="b" l="l" r="r" t="t"/>
                  <a:pathLst>
                    <a:path extrusionOk="0" h="6" w="1">
                      <a:moveTo>
                        <a:pt x="0" y="6"/>
                      </a:move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3"/>
                        <a:pt x="0" y="6"/>
                        <a:pt x="0" y="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" name="Google Shape;155;p4"/>
                <p:cNvSpPr/>
                <p:nvPr/>
              </p:nvSpPr>
              <p:spPr>
                <a:xfrm>
                  <a:off x="3194050" y="1300163"/>
                  <a:ext cx="463550" cy="74613"/>
                </a:xfrm>
                <a:custGeom>
                  <a:rect b="b" l="l" r="r" t="t"/>
                  <a:pathLst>
                    <a:path extrusionOk="0" h="43" w="265">
                      <a:moveTo>
                        <a:pt x="255" y="10"/>
                      </a:moveTo>
                      <a:cubicBezTo>
                        <a:pt x="253" y="4"/>
                        <a:pt x="252" y="0"/>
                        <a:pt x="243" y="0"/>
                      </a:cubicBezTo>
                      <a:cubicBezTo>
                        <a:pt x="234" y="0"/>
                        <a:pt x="28" y="0"/>
                        <a:pt x="19" y="0"/>
                      </a:cubicBezTo>
                      <a:cubicBezTo>
                        <a:pt x="12" y="0"/>
                        <a:pt x="4" y="25"/>
                        <a:pt x="0" y="37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265" y="43"/>
                        <a:pt x="265" y="43"/>
                        <a:pt x="265" y="43"/>
                      </a:cubicBezTo>
                      <a:cubicBezTo>
                        <a:pt x="265" y="43"/>
                        <a:pt x="258" y="17"/>
                        <a:pt x="255" y="10"/>
                      </a:cubicBezTo>
                      <a:close/>
                    </a:path>
                  </a:pathLst>
                </a:custGeom>
                <a:solidFill>
                  <a:srgbClr val="73B5E4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3448050" y="1381126"/>
                  <a:ext cx="2373313" cy="76200"/>
                </a:xfrm>
                <a:custGeom>
                  <a:rect b="b" l="l" r="r" t="t"/>
                  <a:pathLst>
                    <a:path extrusionOk="0" h="43" w="1357">
                      <a:moveTo>
                        <a:pt x="1357" y="31"/>
                      </a:moveTo>
                      <a:cubicBezTo>
                        <a:pt x="1357" y="37"/>
                        <a:pt x="1352" y="43"/>
                        <a:pt x="1346" y="43"/>
                      </a:cubicBezTo>
                      <a:cubicBezTo>
                        <a:pt x="12" y="43"/>
                        <a:pt x="12" y="43"/>
                        <a:pt x="12" y="43"/>
                      </a:cubicBezTo>
                      <a:cubicBezTo>
                        <a:pt x="5" y="43"/>
                        <a:pt x="0" y="37"/>
                        <a:pt x="0" y="3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6"/>
                        <a:pt x="5" y="0"/>
                        <a:pt x="12" y="0"/>
                      </a:cubicBezTo>
                      <a:cubicBezTo>
                        <a:pt x="1346" y="0"/>
                        <a:pt x="1346" y="0"/>
                        <a:pt x="1346" y="0"/>
                      </a:cubicBezTo>
                      <a:cubicBezTo>
                        <a:pt x="1352" y="0"/>
                        <a:pt x="1357" y="6"/>
                        <a:pt x="1357" y="12"/>
                      </a:cubicBezTo>
                      <a:lnTo>
                        <a:pt x="1357" y="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Google Shape;157;p4"/>
                <p:cNvSpPr/>
                <p:nvPr/>
              </p:nvSpPr>
              <p:spPr>
                <a:xfrm>
                  <a:off x="5853113" y="1397001"/>
                  <a:ext cx="68263" cy="11113"/>
                </a:xfrm>
                <a:custGeom>
                  <a:rect b="b" l="l" r="r" t="t"/>
                  <a:pathLst>
                    <a:path extrusionOk="0" h="6" w="39">
                      <a:moveTo>
                        <a:pt x="39" y="3"/>
                      </a:moveTo>
                      <a:cubicBezTo>
                        <a:pt x="39" y="4"/>
                        <a:pt x="37" y="6"/>
                        <a:pt x="36" y="6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2" y="6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7" y="0"/>
                        <a:pt x="39" y="1"/>
                        <a:pt x="39" y="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158;p4"/>
                <p:cNvSpPr/>
                <p:nvPr/>
              </p:nvSpPr>
              <p:spPr>
                <a:xfrm>
                  <a:off x="5757863" y="1343026"/>
                  <a:ext cx="46038" cy="9525"/>
                </a:xfrm>
                <a:custGeom>
                  <a:rect b="b" l="l" r="r" t="t"/>
                  <a:pathLst>
                    <a:path extrusionOk="0" h="5" w="27">
                      <a:moveTo>
                        <a:pt x="27" y="2"/>
                      </a:moveTo>
                      <a:cubicBezTo>
                        <a:pt x="27" y="4"/>
                        <a:pt x="26" y="5"/>
                        <a:pt x="25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5"/>
                        <a:pt x="0" y="4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6" y="0"/>
                        <a:pt x="27" y="1"/>
                        <a:pt x="27" y="2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5883275" y="1319213"/>
                  <a:ext cx="36513" cy="34925"/>
                </a:xfrm>
                <a:custGeom>
                  <a:rect b="b" l="l" r="r" t="t"/>
                  <a:pathLst>
                    <a:path extrusionOk="0" h="20" w="21">
                      <a:moveTo>
                        <a:pt x="20" y="16"/>
                      </a:move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1" y="3"/>
                        <a:pt x="21" y="1"/>
                        <a:pt x="20" y="1"/>
                      </a:cubicBezTo>
                      <a:cubicBezTo>
                        <a:pt x="19" y="0"/>
                        <a:pt x="18" y="0"/>
                        <a:pt x="17" y="1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2" y="0"/>
                        <a:pt x="1" y="1"/>
                      </a:cubicBezTo>
                      <a:cubicBezTo>
                        <a:pt x="0" y="1"/>
                        <a:pt x="0" y="3"/>
                        <a:pt x="1" y="4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0" y="17"/>
                        <a:pt x="0" y="19"/>
                        <a:pt x="1" y="19"/>
                      </a:cubicBezTo>
                      <a:cubicBezTo>
                        <a:pt x="2" y="20"/>
                        <a:pt x="3" y="20"/>
                        <a:pt x="4" y="19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8" y="20"/>
                        <a:pt x="19" y="20"/>
                        <a:pt x="20" y="19"/>
                      </a:cubicBezTo>
                      <a:cubicBezTo>
                        <a:pt x="21" y="19"/>
                        <a:pt x="21" y="17"/>
                        <a:pt x="20" y="1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160;p4"/>
                <p:cNvSpPr/>
                <p:nvPr/>
              </p:nvSpPr>
              <p:spPr>
                <a:xfrm>
                  <a:off x="5853113" y="1414463"/>
                  <a:ext cx="68263" cy="11113"/>
                </a:xfrm>
                <a:custGeom>
                  <a:rect b="b" l="l" r="r" t="t"/>
                  <a:pathLst>
                    <a:path extrusionOk="0" h="6" w="39">
                      <a:moveTo>
                        <a:pt x="39" y="3"/>
                      </a:moveTo>
                      <a:cubicBezTo>
                        <a:pt x="39" y="4"/>
                        <a:pt x="37" y="6"/>
                        <a:pt x="36" y="6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2" y="6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7" y="0"/>
                        <a:pt x="39" y="1"/>
                        <a:pt x="39" y="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161;p4"/>
                <p:cNvSpPr/>
                <p:nvPr/>
              </p:nvSpPr>
              <p:spPr>
                <a:xfrm>
                  <a:off x="5853113" y="1431926"/>
                  <a:ext cx="68263" cy="11113"/>
                </a:xfrm>
                <a:custGeom>
                  <a:rect b="b" l="l" r="r" t="t"/>
                  <a:pathLst>
                    <a:path extrusionOk="0" h="6" w="39">
                      <a:moveTo>
                        <a:pt x="39" y="3"/>
                      </a:moveTo>
                      <a:cubicBezTo>
                        <a:pt x="39" y="4"/>
                        <a:pt x="37" y="6"/>
                        <a:pt x="36" y="6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2" y="6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7" y="0"/>
                        <a:pt x="39" y="1"/>
                        <a:pt x="39" y="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p4"/>
                <p:cNvSpPr/>
                <p:nvPr/>
              </p:nvSpPr>
              <p:spPr>
                <a:xfrm>
                  <a:off x="5829300" y="1317626"/>
                  <a:ext cx="30163" cy="30163"/>
                </a:xfrm>
                <a:custGeom>
                  <a:rect b="b" l="l" r="r" t="t"/>
                  <a:pathLst>
                    <a:path extrusionOk="0" h="19" w="19">
                      <a:moveTo>
                        <a:pt x="0" y="19"/>
                      </a:moveTo>
                      <a:lnTo>
                        <a:pt x="12" y="19"/>
                      </a:lnTo>
                      <a:lnTo>
                        <a:pt x="12" y="6"/>
                      </a:lnTo>
                      <a:lnTo>
                        <a:pt x="0" y="6"/>
                      </a:lnTo>
                      <a:lnTo>
                        <a:pt x="0" y="19"/>
                      </a:lnTo>
                      <a:close/>
                      <a:moveTo>
                        <a:pt x="5" y="0"/>
                      </a:moveTo>
                      <a:lnTo>
                        <a:pt x="5" y="4"/>
                      </a:lnTo>
                      <a:lnTo>
                        <a:pt x="14" y="4"/>
                      </a:lnTo>
                      <a:lnTo>
                        <a:pt x="14" y="12"/>
                      </a:lnTo>
                      <a:lnTo>
                        <a:pt x="19" y="12"/>
                      </a:lnTo>
                      <a:lnTo>
                        <a:pt x="19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4"/>
                <p:cNvSpPr/>
                <p:nvPr/>
              </p:nvSpPr>
              <p:spPr>
                <a:xfrm>
                  <a:off x="3295650" y="1404938"/>
                  <a:ext cx="42863" cy="28575"/>
                </a:xfrm>
                <a:custGeom>
                  <a:rect b="b" l="l" r="r" t="t"/>
                  <a:pathLst>
                    <a:path extrusionOk="0" h="18" w="27">
                      <a:moveTo>
                        <a:pt x="18" y="0"/>
                      </a:moveTo>
                      <a:lnTo>
                        <a:pt x="14" y="2"/>
                      </a:lnTo>
                      <a:lnTo>
                        <a:pt x="19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19" y="12"/>
                      </a:lnTo>
                      <a:lnTo>
                        <a:pt x="14" y="16"/>
                      </a:lnTo>
                      <a:lnTo>
                        <a:pt x="18" y="18"/>
                      </a:lnTo>
                      <a:lnTo>
                        <a:pt x="27" y="1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4"/>
                <p:cNvSpPr/>
                <p:nvPr/>
              </p:nvSpPr>
              <p:spPr>
                <a:xfrm>
                  <a:off x="3224213" y="1404938"/>
                  <a:ext cx="41275" cy="28575"/>
                </a:xfrm>
                <a:custGeom>
                  <a:rect b="b" l="l" r="r" t="t"/>
                  <a:pathLst>
                    <a:path extrusionOk="0" h="18" w="26">
                      <a:moveTo>
                        <a:pt x="9" y="0"/>
                      </a:moveTo>
                      <a:lnTo>
                        <a:pt x="12" y="2"/>
                      </a:lnTo>
                      <a:lnTo>
                        <a:pt x="8" y="6"/>
                      </a:lnTo>
                      <a:lnTo>
                        <a:pt x="26" y="6"/>
                      </a:lnTo>
                      <a:lnTo>
                        <a:pt x="26" y="12"/>
                      </a:lnTo>
                      <a:lnTo>
                        <a:pt x="8" y="12"/>
                      </a:lnTo>
                      <a:lnTo>
                        <a:pt x="12" y="16"/>
                      </a:lnTo>
                      <a:lnTo>
                        <a:pt x="9" y="18"/>
                      </a:lnTo>
                      <a:lnTo>
                        <a:pt x="0" y="1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4"/>
                <p:cNvSpPr/>
                <p:nvPr/>
              </p:nvSpPr>
              <p:spPr>
                <a:xfrm>
                  <a:off x="3365500" y="1387476"/>
                  <a:ext cx="49213" cy="55563"/>
                </a:xfrm>
                <a:custGeom>
                  <a:rect b="b" l="l" r="r" t="t"/>
                  <a:pathLst>
                    <a:path extrusionOk="0" h="32" w="28">
                      <a:moveTo>
                        <a:pt x="23" y="20"/>
                      </a:moveTo>
                      <a:cubicBezTo>
                        <a:pt x="22" y="24"/>
                        <a:pt x="19" y="27"/>
                        <a:pt x="14" y="27"/>
                      </a:cubicBezTo>
                      <a:cubicBezTo>
                        <a:pt x="9" y="27"/>
                        <a:pt x="5" y="23"/>
                        <a:pt x="5" y="18"/>
                      </a:cubicBezTo>
                      <a:cubicBezTo>
                        <a:pt x="5" y="13"/>
                        <a:pt x="9" y="9"/>
                        <a:pt x="14" y="9"/>
                      </a:cubicBezTo>
                      <a:cubicBezTo>
                        <a:pt x="15" y="9"/>
                        <a:pt x="16" y="9"/>
                        <a:pt x="17" y="10"/>
                      </a:cubicBezTo>
                      <a:cubicBezTo>
                        <a:pt x="14" y="15"/>
                        <a:pt x="14" y="15"/>
                        <a:pt x="14" y="15"/>
                      </a:cubicBezTo>
                      <a:cubicBezTo>
                        <a:pt x="26" y="11"/>
                        <a:pt x="26" y="11"/>
                        <a:pt x="26" y="11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7" y="5"/>
                        <a:pt x="16" y="4"/>
                        <a:pt x="14" y="4"/>
                      </a:cubicBezTo>
                      <a:cubicBezTo>
                        <a:pt x="6" y="4"/>
                        <a:pt x="0" y="11"/>
                        <a:pt x="0" y="18"/>
                      </a:cubicBezTo>
                      <a:cubicBezTo>
                        <a:pt x="0" y="26"/>
                        <a:pt x="6" y="32"/>
                        <a:pt x="14" y="32"/>
                      </a:cubicBezTo>
                      <a:cubicBezTo>
                        <a:pt x="21" y="32"/>
                        <a:pt x="27" y="27"/>
                        <a:pt x="28" y="20"/>
                      </a:cubicBezTo>
                      <a:lnTo>
                        <a:pt x="23" y="2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166;p4"/>
                <p:cNvSpPr/>
                <p:nvPr/>
              </p:nvSpPr>
              <p:spPr>
                <a:xfrm>
                  <a:off x="3600450" y="1327151"/>
                  <a:ext cx="22225" cy="22225"/>
                </a:xfrm>
                <a:custGeom>
                  <a:rect b="b" l="l" r="r" t="t"/>
                  <a:pathLst>
                    <a:path extrusionOk="0" h="13" w="13">
                      <a:moveTo>
                        <a:pt x="12" y="11"/>
                      </a:move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2"/>
                        <a:pt x="13" y="1"/>
                        <a:pt x="12" y="1"/>
                      </a:cubicBezTo>
                      <a:cubicBezTo>
                        <a:pt x="12" y="0"/>
                        <a:pt x="11" y="0"/>
                        <a:pt x="10" y="1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0" y="11"/>
                        <a:pt x="0" y="12"/>
                        <a:pt x="1" y="12"/>
                      </a:cubicBezTo>
                      <a:cubicBezTo>
                        <a:pt x="1" y="13"/>
                        <a:pt x="2" y="13"/>
                        <a:pt x="2" y="12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11" y="13"/>
                        <a:pt x="12" y="13"/>
                        <a:pt x="12" y="12"/>
                      </a:cubicBezTo>
                      <a:cubicBezTo>
                        <a:pt x="13" y="12"/>
                        <a:pt x="13" y="11"/>
                        <a:pt x="12" y="1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" name="Google Shape;167;p4"/>
                <p:cNvSpPr/>
                <p:nvPr/>
              </p:nvSpPr>
              <p:spPr>
                <a:xfrm>
                  <a:off x="3663950" y="1312863"/>
                  <a:ext cx="80963" cy="46038"/>
                </a:xfrm>
                <a:custGeom>
                  <a:rect b="b" l="l" r="r" t="t"/>
                  <a:pathLst>
                    <a:path extrusionOk="0" h="26" w="47">
                      <a:moveTo>
                        <a:pt x="11" y="25"/>
                      </a:moveTo>
                      <a:cubicBezTo>
                        <a:pt x="11" y="25"/>
                        <a:pt x="8" y="26"/>
                        <a:pt x="7" y="22"/>
                      </a:cubicBezTo>
                      <a:cubicBezTo>
                        <a:pt x="5" y="19"/>
                        <a:pt x="2" y="8"/>
                        <a:pt x="1" y="5"/>
                      </a:cubicBezTo>
                      <a:cubicBezTo>
                        <a:pt x="1" y="3"/>
                        <a:pt x="0" y="0"/>
                        <a:pt x="4" y="0"/>
                      </a:cubicBezTo>
                      <a:cubicBezTo>
                        <a:pt x="7" y="0"/>
                        <a:pt x="29" y="0"/>
                        <a:pt x="35" y="0"/>
                      </a:cubicBezTo>
                      <a:cubicBezTo>
                        <a:pt x="40" y="0"/>
                        <a:pt x="40" y="1"/>
                        <a:pt x="41" y="4"/>
                      </a:cubicBezTo>
                      <a:cubicBezTo>
                        <a:pt x="42" y="6"/>
                        <a:pt x="46" y="18"/>
                        <a:pt x="46" y="21"/>
                      </a:cubicBezTo>
                      <a:cubicBezTo>
                        <a:pt x="47" y="24"/>
                        <a:pt x="46" y="25"/>
                        <a:pt x="42" y="25"/>
                      </a:cubicBezTo>
                      <a:cubicBezTo>
                        <a:pt x="37" y="25"/>
                        <a:pt x="11" y="25"/>
                        <a:pt x="11" y="2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" name="Google Shape;168;p4"/>
                <p:cNvSpPr/>
                <p:nvPr/>
              </p:nvSpPr>
              <p:spPr>
                <a:xfrm>
                  <a:off x="3471863" y="1404938"/>
                  <a:ext cx="34925" cy="34925"/>
                </a:xfrm>
                <a:custGeom>
                  <a:rect b="b" l="l" r="r" t="t"/>
                  <a:pathLst>
                    <a:path extrusionOk="0" h="20" w="20">
                      <a:moveTo>
                        <a:pt x="19" y="20"/>
                      </a:move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4"/>
                        <a:pt x="9" y="15"/>
                        <a:pt x="7" y="15"/>
                      </a:cubicBezTo>
                      <a:cubicBezTo>
                        <a:pt x="3" y="15"/>
                        <a:pt x="0" y="11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1" y="0"/>
                        <a:pt x="14" y="3"/>
                        <a:pt x="14" y="7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0" y="18"/>
                        <a:pt x="20" y="18"/>
                        <a:pt x="20" y="19"/>
                      </a:cubicBezTo>
                      <a:cubicBezTo>
                        <a:pt x="20" y="19"/>
                        <a:pt x="19" y="20"/>
                        <a:pt x="19" y="20"/>
                      </a:cubicBezTo>
                      <a:close/>
                      <a:moveTo>
                        <a:pt x="7" y="2"/>
                      </a:moveTo>
                      <a:cubicBezTo>
                        <a:pt x="4" y="2"/>
                        <a:pt x="2" y="4"/>
                        <a:pt x="2" y="7"/>
                      </a:cubicBezTo>
                      <a:cubicBezTo>
                        <a:pt x="2" y="10"/>
                        <a:pt x="4" y="12"/>
                        <a:pt x="7" y="12"/>
                      </a:cubicBezTo>
                      <a:cubicBezTo>
                        <a:pt x="10" y="12"/>
                        <a:pt x="12" y="10"/>
                        <a:pt x="12" y="7"/>
                      </a:cubicBezTo>
                      <a:cubicBezTo>
                        <a:pt x="12" y="4"/>
                        <a:pt x="10" y="2"/>
                        <a:pt x="7" y="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169;p4"/>
                <p:cNvSpPr/>
                <p:nvPr/>
              </p:nvSpPr>
              <p:spPr>
                <a:xfrm>
                  <a:off x="5753100" y="1390651"/>
                  <a:ext cx="60325" cy="55563"/>
                </a:xfrm>
                <a:custGeom>
                  <a:rect b="b" l="l" r="r" t="t"/>
                  <a:pathLst>
                    <a:path extrusionOk="0" h="32" w="34">
                      <a:moveTo>
                        <a:pt x="25" y="32"/>
                      </a:moveTo>
                      <a:cubicBezTo>
                        <a:pt x="17" y="26"/>
                        <a:pt x="17" y="26"/>
                        <a:pt x="17" y="26"/>
                      </a:cubicBezTo>
                      <a:cubicBezTo>
                        <a:pt x="9" y="32"/>
                        <a:pt x="9" y="32"/>
                        <a:pt x="9" y="32"/>
                      </a:cubicBezTo>
                      <a:cubicBezTo>
                        <a:pt x="8" y="32"/>
                        <a:pt x="7" y="32"/>
                        <a:pt x="6" y="32"/>
                      </a:cubicBezTo>
                      <a:cubicBezTo>
                        <a:pt x="6" y="32"/>
                        <a:pt x="6" y="32"/>
                        <a:pt x="6" y="32"/>
                      </a:cubicBezTo>
                      <a:cubicBezTo>
                        <a:pt x="6" y="31"/>
                        <a:pt x="5" y="31"/>
                        <a:pt x="6" y="30"/>
                      </a:cubicBezTo>
                      <a:cubicBezTo>
                        <a:pt x="6" y="30"/>
                        <a:pt x="6" y="30"/>
                        <a:pt x="6" y="3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0" y="14"/>
                        <a:pt x="0" y="13"/>
                        <a:pt x="0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1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2" y="11"/>
                        <a:pt x="12" y="11"/>
                        <a:pt x="12" y="11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1"/>
                        <a:pt x="16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8" y="0"/>
                        <a:pt x="18" y="1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22" y="11"/>
                        <a:pt x="22" y="11"/>
                        <a:pt x="22" y="11"/>
                      </a:cubicBezTo>
                      <a:cubicBezTo>
                        <a:pt x="31" y="11"/>
                        <a:pt x="31" y="11"/>
                        <a:pt x="31" y="11"/>
                      </a:cubicBezTo>
                      <a:cubicBezTo>
                        <a:pt x="32" y="11"/>
                        <a:pt x="33" y="12"/>
                        <a:pt x="33" y="12"/>
                      </a:cubicBezTo>
                      <a:cubicBezTo>
                        <a:pt x="33" y="12"/>
                        <a:pt x="33" y="12"/>
                        <a:pt x="33" y="12"/>
                      </a:cubicBezTo>
                      <a:cubicBezTo>
                        <a:pt x="34" y="13"/>
                        <a:pt x="33" y="14"/>
                        <a:pt x="33" y="15"/>
                      </a:cubicBez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8" y="30"/>
                        <a:pt x="28" y="30"/>
                        <a:pt x="28" y="30"/>
                      </a:cubicBezTo>
                      <a:cubicBezTo>
                        <a:pt x="28" y="31"/>
                        <a:pt x="28" y="31"/>
                        <a:pt x="27" y="32"/>
                      </a:cubicBezTo>
                      <a:cubicBezTo>
                        <a:pt x="27" y="32"/>
                        <a:pt x="27" y="32"/>
                        <a:pt x="27" y="32"/>
                      </a:cubicBezTo>
                      <a:cubicBezTo>
                        <a:pt x="27" y="32"/>
                        <a:pt x="26" y="32"/>
                        <a:pt x="26" y="32"/>
                      </a:cubicBezTo>
                      <a:cubicBezTo>
                        <a:pt x="26" y="32"/>
                        <a:pt x="26" y="32"/>
                        <a:pt x="26" y="32"/>
                      </a:cubicBezTo>
                      <a:cubicBezTo>
                        <a:pt x="25" y="32"/>
                        <a:pt x="25" y="32"/>
                        <a:pt x="25" y="32"/>
                      </a:cubicBezTo>
                      <a:close/>
                      <a:moveTo>
                        <a:pt x="18" y="22"/>
                      </a:move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19"/>
                        <a:pt x="20" y="19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5" y="15"/>
                        <a:pt x="25" y="15"/>
                        <a:pt x="25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19" y="15"/>
                        <a:pt x="19" y="14"/>
                        <a:pt x="18" y="14"/>
                      </a:cubicBezTo>
                      <a:cubicBezTo>
                        <a:pt x="18" y="14"/>
                        <a:pt x="18" y="14"/>
                        <a:pt x="18" y="14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4" y="15"/>
                        <a:pt x="13" y="15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12" y="18"/>
                        <a:pt x="12" y="18"/>
                        <a:pt x="12" y="18"/>
                      </a:cubicBezTo>
                      <a:cubicBezTo>
                        <a:pt x="13" y="19"/>
                        <a:pt x="13" y="19"/>
                        <a:pt x="13" y="20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6" y="22"/>
                        <a:pt x="16" y="22"/>
                        <a:pt x="16" y="22"/>
                      </a:cubicBezTo>
                      <a:cubicBezTo>
                        <a:pt x="16" y="22"/>
                        <a:pt x="16" y="22"/>
                        <a:pt x="17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7" y="22"/>
                        <a:pt x="18" y="22"/>
                        <a:pt x="18" y="2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descr="Chart&#10;&#10;Description automatically generated" id="170" name="Google Shape;17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7505" y="2898174"/>
            <a:ext cx="2592073" cy="16394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4"/>
          <p:cNvGrpSpPr/>
          <p:nvPr/>
        </p:nvGrpSpPr>
        <p:grpSpPr>
          <a:xfrm>
            <a:off x="5769857" y="2703227"/>
            <a:ext cx="5233416" cy="1941821"/>
            <a:chOff x="4520508" y="1595444"/>
            <a:chExt cx="3925062" cy="1456366"/>
          </a:xfrm>
        </p:grpSpPr>
        <p:pic>
          <p:nvPicPr>
            <p:cNvPr id="172" name="Google Shape;172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20508" y="2823210"/>
              <a:ext cx="3925062" cy="2286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3" name="Google Shape;173;p4"/>
            <p:cNvGrpSpPr/>
            <p:nvPr/>
          </p:nvGrpSpPr>
          <p:grpSpPr>
            <a:xfrm>
              <a:off x="5851843" y="1595444"/>
              <a:ext cx="2070549" cy="1332260"/>
              <a:chOff x="1012718" y="1292226"/>
              <a:chExt cx="2755900" cy="1773238"/>
            </a:xfrm>
          </p:grpSpPr>
          <p:sp>
            <p:nvSpPr>
              <p:cNvPr id="174" name="Google Shape;174;p4"/>
              <p:cNvSpPr/>
              <p:nvPr/>
            </p:nvSpPr>
            <p:spPr>
              <a:xfrm>
                <a:off x="1014305" y="1473201"/>
                <a:ext cx="2754313" cy="1592263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5" name="Google Shape;175;p4"/>
              <p:cNvGrpSpPr/>
              <p:nvPr/>
            </p:nvGrpSpPr>
            <p:grpSpPr>
              <a:xfrm>
                <a:off x="1012718" y="1292226"/>
                <a:ext cx="2755900" cy="179388"/>
                <a:chOff x="3192463" y="1292226"/>
                <a:chExt cx="2755900" cy="179388"/>
              </a:xfrm>
            </p:grpSpPr>
            <p:sp>
              <p:nvSpPr>
                <p:cNvPr id="176" name="Google Shape;176;p4"/>
                <p:cNvSpPr/>
                <p:nvPr/>
              </p:nvSpPr>
              <p:spPr>
                <a:xfrm>
                  <a:off x="3194050" y="1292226"/>
                  <a:ext cx="2754313" cy="179388"/>
                </a:xfrm>
                <a:prstGeom prst="rect">
                  <a:avLst/>
                </a:prstGeom>
                <a:solidFill>
                  <a:srgbClr val="73B5E4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" name="Google Shape;177;p4"/>
                <p:cNvSpPr/>
                <p:nvPr/>
              </p:nvSpPr>
              <p:spPr>
                <a:xfrm>
                  <a:off x="3194050" y="1292226"/>
                  <a:ext cx="2754313" cy="82550"/>
                </a:xfrm>
                <a:custGeom>
                  <a:rect b="b" l="l" r="r" t="t"/>
                  <a:pathLst>
                    <a:path extrusionOk="0" h="47" w="1574">
                      <a:moveTo>
                        <a:pt x="19" y="4"/>
                      </a:moveTo>
                      <a:cubicBezTo>
                        <a:pt x="28" y="4"/>
                        <a:pt x="234" y="4"/>
                        <a:pt x="243" y="4"/>
                      </a:cubicBezTo>
                      <a:cubicBezTo>
                        <a:pt x="252" y="4"/>
                        <a:pt x="253" y="8"/>
                        <a:pt x="255" y="14"/>
                      </a:cubicBezTo>
                      <a:cubicBezTo>
                        <a:pt x="258" y="21"/>
                        <a:pt x="265" y="47"/>
                        <a:pt x="265" y="47"/>
                      </a:cubicBezTo>
                      <a:cubicBezTo>
                        <a:pt x="1574" y="47"/>
                        <a:pt x="1574" y="47"/>
                        <a:pt x="1574" y="47"/>
                      </a:cubicBezTo>
                      <a:cubicBezTo>
                        <a:pt x="1574" y="0"/>
                        <a:pt x="1574" y="0"/>
                        <a:pt x="157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4" y="29"/>
                        <a:pt x="12" y="4"/>
                        <a:pt x="19" y="4"/>
                      </a:cubicBezTo>
                      <a:close/>
                    </a:path>
                  </a:pathLst>
                </a:custGeom>
                <a:solidFill>
                  <a:srgbClr val="B4CCD3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" name="Google Shape;178;p4"/>
                <p:cNvSpPr/>
                <p:nvPr/>
              </p:nvSpPr>
              <p:spPr>
                <a:xfrm>
                  <a:off x="3192463" y="1363663"/>
                  <a:ext cx="1588" cy="11113"/>
                </a:xfrm>
                <a:custGeom>
                  <a:rect b="b" l="l" r="r" t="t"/>
                  <a:pathLst>
                    <a:path extrusionOk="0" h="6" w="1">
                      <a:moveTo>
                        <a:pt x="0" y="6"/>
                      </a:move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3"/>
                        <a:pt x="0" y="6"/>
                        <a:pt x="0" y="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" name="Google Shape;179;p4"/>
                <p:cNvSpPr/>
                <p:nvPr/>
              </p:nvSpPr>
              <p:spPr>
                <a:xfrm>
                  <a:off x="3194050" y="1300163"/>
                  <a:ext cx="463550" cy="74613"/>
                </a:xfrm>
                <a:custGeom>
                  <a:rect b="b" l="l" r="r" t="t"/>
                  <a:pathLst>
                    <a:path extrusionOk="0" h="43" w="265">
                      <a:moveTo>
                        <a:pt x="255" y="10"/>
                      </a:moveTo>
                      <a:cubicBezTo>
                        <a:pt x="253" y="4"/>
                        <a:pt x="252" y="0"/>
                        <a:pt x="243" y="0"/>
                      </a:cubicBezTo>
                      <a:cubicBezTo>
                        <a:pt x="234" y="0"/>
                        <a:pt x="28" y="0"/>
                        <a:pt x="19" y="0"/>
                      </a:cubicBezTo>
                      <a:cubicBezTo>
                        <a:pt x="12" y="0"/>
                        <a:pt x="4" y="25"/>
                        <a:pt x="0" y="37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265" y="43"/>
                        <a:pt x="265" y="43"/>
                        <a:pt x="265" y="43"/>
                      </a:cubicBezTo>
                      <a:cubicBezTo>
                        <a:pt x="265" y="43"/>
                        <a:pt x="258" y="17"/>
                        <a:pt x="255" y="10"/>
                      </a:cubicBezTo>
                      <a:close/>
                    </a:path>
                  </a:pathLst>
                </a:custGeom>
                <a:solidFill>
                  <a:srgbClr val="73B5E4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" name="Google Shape;180;p4"/>
                <p:cNvSpPr/>
                <p:nvPr/>
              </p:nvSpPr>
              <p:spPr>
                <a:xfrm>
                  <a:off x="3448050" y="1381126"/>
                  <a:ext cx="2373313" cy="76200"/>
                </a:xfrm>
                <a:custGeom>
                  <a:rect b="b" l="l" r="r" t="t"/>
                  <a:pathLst>
                    <a:path extrusionOk="0" h="43" w="1357">
                      <a:moveTo>
                        <a:pt x="1357" y="31"/>
                      </a:moveTo>
                      <a:cubicBezTo>
                        <a:pt x="1357" y="37"/>
                        <a:pt x="1352" y="43"/>
                        <a:pt x="1346" y="43"/>
                      </a:cubicBezTo>
                      <a:cubicBezTo>
                        <a:pt x="12" y="43"/>
                        <a:pt x="12" y="43"/>
                        <a:pt x="12" y="43"/>
                      </a:cubicBezTo>
                      <a:cubicBezTo>
                        <a:pt x="5" y="43"/>
                        <a:pt x="0" y="37"/>
                        <a:pt x="0" y="3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6"/>
                        <a:pt x="5" y="0"/>
                        <a:pt x="12" y="0"/>
                      </a:cubicBezTo>
                      <a:cubicBezTo>
                        <a:pt x="1346" y="0"/>
                        <a:pt x="1346" y="0"/>
                        <a:pt x="1346" y="0"/>
                      </a:cubicBezTo>
                      <a:cubicBezTo>
                        <a:pt x="1352" y="0"/>
                        <a:pt x="1357" y="6"/>
                        <a:pt x="1357" y="12"/>
                      </a:cubicBezTo>
                      <a:lnTo>
                        <a:pt x="1357" y="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" name="Google Shape;181;p4"/>
                <p:cNvSpPr/>
                <p:nvPr/>
              </p:nvSpPr>
              <p:spPr>
                <a:xfrm>
                  <a:off x="5853113" y="1397001"/>
                  <a:ext cx="68263" cy="11113"/>
                </a:xfrm>
                <a:custGeom>
                  <a:rect b="b" l="l" r="r" t="t"/>
                  <a:pathLst>
                    <a:path extrusionOk="0" h="6" w="39">
                      <a:moveTo>
                        <a:pt x="39" y="3"/>
                      </a:moveTo>
                      <a:cubicBezTo>
                        <a:pt x="39" y="4"/>
                        <a:pt x="37" y="6"/>
                        <a:pt x="36" y="6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2" y="6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7" y="0"/>
                        <a:pt x="39" y="1"/>
                        <a:pt x="39" y="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" name="Google Shape;182;p4"/>
                <p:cNvSpPr/>
                <p:nvPr/>
              </p:nvSpPr>
              <p:spPr>
                <a:xfrm>
                  <a:off x="5757863" y="1343026"/>
                  <a:ext cx="46038" cy="9525"/>
                </a:xfrm>
                <a:custGeom>
                  <a:rect b="b" l="l" r="r" t="t"/>
                  <a:pathLst>
                    <a:path extrusionOk="0" h="5" w="27">
                      <a:moveTo>
                        <a:pt x="27" y="2"/>
                      </a:moveTo>
                      <a:cubicBezTo>
                        <a:pt x="27" y="4"/>
                        <a:pt x="26" y="5"/>
                        <a:pt x="25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5"/>
                        <a:pt x="0" y="4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6" y="0"/>
                        <a:pt x="27" y="1"/>
                        <a:pt x="27" y="2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Google Shape;183;p4"/>
                <p:cNvSpPr/>
                <p:nvPr/>
              </p:nvSpPr>
              <p:spPr>
                <a:xfrm>
                  <a:off x="5883275" y="1319213"/>
                  <a:ext cx="36513" cy="34925"/>
                </a:xfrm>
                <a:custGeom>
                  <a:rect b="b" l="l" r="r" t="t"/>
                  <a:pathLst>
                    <a:path extrusionOk="0" h="20" w="21">
                      <a:moveTo>
                        <a:pt x="20" y="16"/>
                      </a:move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1" y="3"/>
                        <a:pt x="21" y="1"/>
                        <a:pt x="20" y="1"/>
                      </a:cubicBezTo>
                      <a:cubicBezTo>
                        <a:pt x="19" y="0"/>
                        <a:pt x="18" y="0"/>
                        <a:pt x="17" y="1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2" y="0"/>
                        <a:pt x="1" y="1"/>
                      </a:cubicBezTo>
                      <a:cubicBezTo>
                        <a:pt x="0" y="1"/>
                        <a:pt x="0" y="3"/>
                        <a:pt x="1" y="4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0" y="17"/>
                        <a:pt x="0" y="19"/>
                        <a:pt x="1" y="19"/>
                      </a:cubicBezTo>
                      <a:cubicBezTo>
                        <a:pt x="2" y="20"/>
                        <a:pt x="3" y="20"/>
                        <a:pt x="4" y="19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8" y="20"/>
                        <a:pt x="19" y="20"/>
                        <a:pt x="20" y="19"/>
                      </a:cubicBezTo>
                      <a:cubicBezTo>
                        <a:pt x="21" y="19"/>
                        <a:pt x="21" y="17"/>
                        <a:pt x="20" y="1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" name="Google Shape;184;p4"/>
                <p:cNvSpPr/>
                <p:nvPr/>
              </p:nvSpPr>
              <p:spPr>
                <a:xfrm>
                  <a:off x="5853113" y="1414463"/>
                  <a:ext cx="68263" cy="11113"/>
                </a:xfrm>
                <a:custGeom>
                  <a:rect b="b" l="l" r="r" t="t"/>
                  <a:pathLst>
                    <a:path extrusionOk="0" h="6" w="39">
                      <a:moveTo>
                        <a:pt x="39" y="3"/>
                      </a:moveTo>
                      <a:cubicBezTo>
                        <a:pt x="39" y="4"/>
                        <a:pt x="37" y="6"/>
                        <a:pt x="36" y="6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2" y="6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7" y="0"/>
                        <a:pt x="39" y="1"/>
                        <a:pt x="39" y="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Google Shape;185;p4"/>
                <p:cNvSpPr/>
                <p:nvPr/>
              </p:nvSpPr>
              <p:spPr>
                <a:xfrm>
                  <a:off x="5853113" y="1431926"/>
                  <a:ext cx="68263" cy="11113"/>
                </a:xfrm>
                <a:custGeom>
                  <a:rect b="b" l="l" r="r" t="t"/>
                  <a:pathLst>
                    <a:path extrusionOk="0" h="6" w="39">
                      <a:moveTo>
                        <a:pt x="39" y="3"/>
                      </a:moveTo>
                      <a:cubicBezTo>
                        <a:pt x="39" y="4"/>
                        <a:pt x="37" y="6"/>
                        <a:pt x="36" y="6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2" y="6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7" y="0"/>
                        <a:pt x="39" y="1"/>
                        <a:pt x="39" y="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" name="Google Shape;186;p4"/>
                <p:cNvSpPr/>
                <p:nvPr/>
              </p:nvSpPr>
              <p:spPr>
                <a:xfrm>
                  <a:off x="5829300" y="1317626"/>
                  <a:ext cx="30163" cy="30163"/>
                </a:xfrm>
                <a:custGeom>
                  <a:rect b="b" l="l" r="r" t="t"/>
                  <a:pathLst>
                    <a:path extrusionOk="0" h="19" w="19">
                      <a:moveTo>
                        <a:pt x="0" y="19"/>
                      </a:moveTo>
                      <a:lnTo>
                        <a:pt x="12" y="19"/>
                      </a:lnTo>
                      <a:lnTo>
                        <a:pt x="12" y="6"/>
                      </a:lnTo>
                      <a:lnTo>
                        <a:pt x="0" y="6"/>
                      </a:lnTo>
                      <a:lnTo>
                        <a:pt x="0" y="19"/>
                      </a:lnTo>
                      <a:close/>
                      <a:moveTo>
                        <a:pt x="5" y="0"/>
                      </a:moveTo>
                      <a:lnTo>
                        <a:pt x="5" y="4"/>
                      </a:lnTo>
                      <a:lnTo>
                        <a:pt x="14" y="4"/>
                      </a:lnTo>
                      <a:lnTo>
                        <a:pt x="14" y="12"/>
                      </a:lnTo>
                      <a:lnTo>
                        <a:pt x="19" y="12"/>
                      </a:lnTo>
                      <a:lnTo>
                        <a:pt x="19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" name="Google Shape;187;p4"/>
                <p:cNvSpPr/>
                <p:nvPr/>
              </p:nvSpPr>
              <p:spPr>
                <a:xfrm>
                  <a:off x="3295650" y="1404938"/>
                  <a:ext cx="42863" cy="28575"/>
                </a:xfrm>
                <a:custGeom>
                  <a:rect b="b" l="l" r="r" t="t"/>
                  <a:pathLst>
                    <a:path extrusionOk="0" h="18" w="27">
                      <a:moveTo>
                        <a:pt x="18" y="0"/>
                      </a:moveTo>
                      <a:lnTo>
                        <a:pt x="14" y="2"/>
                      </a:lnTo>
                      <a:lnTo>
                        <a:pt x="19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19" y="12"/>
                      </a:lnTo>
                      <a:lnTo>
                        <a:pt x="14" y="16"/>
                      </a:lnTo>
                      <a:lnTo>
                        <a:pt x="18" y="18"/>
                      </a:lnTo>
                      <a:lnTo>
                        <a:pt x="27" y="1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" name="Google Shape;188;p4"/>
                <p:cNvSpPr/>
                <p:nvPr/>
              </p:nvSpPr>
              <p:spPr>
                <a:xfrm>
                  <a:off x="3224213" y="1404938"/>
                  <a:ext cx="41275" cy="28575"/>
                </a:xfrm>
                <a:custGeom>
                  <a:rect b="b" l="l" r="r" t="t"/>
                  <a:pathLst>
                    <a:path extrusionOk="0" h="18" w="26">
                      <a:moveTo>
                        <a:pt x="9" y="0"/>
                      </a:moveTo>
                      <a:lnTo>
                        <a:pt x="12" y="2"/>
                      </a:lnTo>
                      <a:lnTo>
                        <a:pt x="8" y="6"/>
                      </a:lnTo>
                      <a:lnTo>
                        <a:pt x="26" y="6"/>
                      </a:lnTo>
                      <a:lnTo>
                        <a:pt x="26" y="12"/>
                      </a:lnTo>
                      <a:lnTo>
                        <a:pt x="8" y="12"/>
                      </a:lnTo>
                      <a:lnTo>
                        <a:pt x="12" y="16"/>
                      </a:lnTo>
                      <a:lnTo>
                        <a:pt x="9" y="18"/>
                      </a:lnTo>
                      <a:lnTo>
                        <a:pt x="0" y="1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Google Shape;189;p4"/>
                <p:cNvSpPr/>
                <p:nvPr/>
              </p:nvSpPr>
              <p:spPr>
                <a:xfrm>
                  <a:off x="3365500" y="1387476"/>
                  <a:ext cx="49213" cy="55563"/>
                </a:xfrm>
                <a:custGeom>
                  <a:rect b="b" l="l" r="r" t="t"/>
                  <a:pathLst>
                    <a:path extrusionOk="0" h="32" w="28">
                      <a:moveTo>
                        <a:pt x="23" y="20"/>
                      </a:moveTo>
                      <a:cubicBezTo>
                        <a:pt x="22" y="24"/>
                        <a:pt x="19" y="27"/>
                        <a:pt x="14" y="27"/>
                      </a:cubicBezTo>
                      <a:cubicBezTo>
                        <a:pt x="9" y="27"/>
                        <a:pt x="5" y="23"/>
                        <a:pt x="5" y="18"/>
                      </a:cubicBezTo>
                      <a:cubicBezTo>
                        <a:pt x="5" y="13"/>
                        <a:pt x="9" y="9"/>
                        <a:pt x="14" y="9"/>
                      </a:cubicBezTo>
                      <a:cubicBezTo>
                        <a:pt x="15" y="9"/>
                        <a:pt x="16" y="9"/>
                        <a:pt x="17" y="10"/>
                      </a:cubicBezTo>
                      <a:cubicBezTo>
                        <a:pt x="14" y="15"/>
                        <a:pt x="14" y="15"/>
                        <a:pt x="14" y="15"/>
                      </a:cubicBezTo>
                      <a:cubicBezTo>
                        <a:pt x="26" y="11"/>
                        <a:pt x="26" y="11"/>
                        <a:pt x="26" y="11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7" y="5"/>
                        <a:pt x="16" y="4"/>
                        <a:pt x="14" y="4"/>
                      </a:cubicBezTo>
                      <a:cubicBezTo>
                        <a:pt x="6" y="4"/>
                        <a:pt x="0" y="11"/>
                        <a:pt x="0" y="18"/>
                      </a:cubicBezTo>
                      <a:cubicBezTo>
                        <a:pt x="0" y="26"/>
                        <a:pt x="6" y="32"/>
                        <a:pt x="14" y="32"/>
                      </a:cubicBezTo>
                      <a:cubicBezTo>
                        <a:pt x="21" y="32"/>
                        <a:pt x="27" y="27"/>
                        <a:pt x="28" y="20"/>
                      </a:cubicBezTo>
                      <a:lnTo>
                        <a:pt x="23" y="2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" name="Google Shape;190;p4"/>
                <p:cNvSpPr/>
                <p:nvPr/>
              </p:nvSpPr>
              <p:spPr>
                <a:xfrm>
                  <a:off x="3600450" y="1327151"/>
                  <a:ext cx="22225" cy="22225"/>
                </a:xfrm>
                <a:custGeom>
                  <a:rect b="b" l="l" r="r" t="t"/>
                  <a:pathLst>
                    <a:path extrusionOk="0" h="13" w="13">
                      <a:moveTo>
                        <a:pt x="12" y="11"/>
                      </a:move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2"/>
                        <a:pt x="13" y="1"/>
                        <a:pt x="12" y="1"/>
                      </a:cubicBezTo>
                      <a:cubicBezTo>
                        <a:pt x="12" y="0"/>
                        <a:pt x="11" y="0"/>
                        <a:pt x="10" y="1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0" y="11"/>
                        <a:pt x="0" y="12"/>
                        <a:pt x="1" y="12"/>
                      </a:cubicBezTo>
                      <a:cubicBezTo>
                        <a:pt x="1" y="13"/>
                        <a:pt x="2" y="13"/>
                        <a:pt x="2" y="12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11" y="13"/>
                        <a:pt x="12" y="13"/>
                        <a:pt x="12" y="12"/>
                      </a:cubicBezTo>
                      <a:cubicBezTo>
                        <a:pt x="13" y="12"/>
                        <a:pt x="13" y="11"/>
                        <a:pt x="12" y="1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Google Shape;191;p4"/>
                <p:cNvSpPr/>
                <p:nvPr/>
              </p:nvSpPr>
              <p:spPr>
                <a:xfrm>
                  <a:off x="3663950" y="1312863"/>
                  <a:ext cx="80963" cy="46038"/>
                </a:xfrm>
                <a:custGeom>
                  <a:rect b="b" l="l" r="r" t="t"/>
                  <a:pathLst>
                    <a:path extrusionOk="0" h="26" w="47">
                      <a:moveTo>
                        <a:pt x="11" y="25"/>
                      </a:moveTo>
                      <a:cubicBezTo>
                        <a:pt x="11" y="25"/>
                        <a:pt x="8" y="26"/>
                        <a:pt x="7" y="22"/>
                      </a:cubicBezTo>
                      <a:cubicBezTo>
                        <a:pt x="5" y="19"/>
                        <a:pt x="2" y="8"/>
                        <a:pt x="1" y="5"/>
                      </a:cubicBezTo>
                      <a:cubicBezTo>
                        <a:pt x="1" y="3"/>
                        <a:pt x="0" y="0"/>
                        <a:pt x="4" y="0"/>
                      </a:cubicBezTo>
                      <a:cubicBezTo>
                        <a:pt x="7" y="0"/>
                        <a:pt x="29" y="0"/>
                        <a:pt x="35" y="0"/>
                      </a:cubicBezTo>
                      <a:cubicBezTo>
                        <a:pt x="40" y="0"/>
                        <a:pt x="40" y="1"/>
                        <a:pt x="41" y="4"/>
                      </a:cubicBezTo>
                      <a:cubicBezTo>
                        <a:pt x="42" y="6"/>
                        <a:pt x="46" y="18"/>
                        <a:pt x="46" y="21"/>
                      </a:cubicBezTo>
                      <a:cubicBezTo>
                        <a:pt x="47" y="24"/>
                        <a:pt x="46" y="25"/>
                        <a:pt x="42" y="25"/>
                      </a:cubicBezTo>
                      <a:cubicBezTo>
                        <a:pt x="37" y="25"/>
                        <a:pt x="11" y="25"/>
                        <a:pt x="11" y="2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Google Shape;192;p4"/>
                <p:cNvSpPr/>
                <p:nvPr/>
              </p:nvSpPr>
              <p:spPr>
                <a:xfrm>
                  <a:off x="3471863" y="1404938"/>
                  <a:ext cx="34925" cy="34925"/>
                </a:xfrm>
                <a:custGeom>
                  <a:rect b="b" l="l" r="r" t="t"/>
                  <a:pathLst>
                    <a:path extrusionOk="0" h="20" w="20">
                      <a:moveTo>
                        <a:pt x="19" y="20"/>
                      </a:move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4"/>
                        <a:pt x="9" y="15"/>
                        <a:pt x="7" y="15"/>
                      </a:cubicBezTo>
                      <a:cubicBezTo>
                        <a:pt x="3" y="15"/>
                        <a:pt x="0" y="11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1" y="0"/>
                        <a:pt x="14" y="3"/>
                        <a:pt x="14" y="7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0" y="18"/>
                        <a:pt x="20" y="18"/>
                        <a:pt x="20" y="19"/>
                      </a:cubicBezTo>
                      <a:cubicBezTo>
                        <a:pt x="20" y="19"/>
                        <a:pt x="19" y="20"/>
                        <a:pt x="19" y="20"/>
                      </a:cubicBezTo>
                      <a:close/>
                      <a:moveTo>
                        <a:pt x="7" y="2"/>
                      </a:moveTo>
                      <a:cubicBezTo>
                        <a:pt x="4" y="2"/>
                        <a:pt x="2" y="4"/>
                        <a:pt x="2" y="7"/>
                      </a:cubicBezTo>
                      <a:cubicBezTo>
                        <a:pt x="2" y="10"/>
                        <a:pt x="4" y="12"/>
                        <a:pt x="7" y="12"/>
                      </a:cubicBezTo>
                      <a:cubicBezTo>
                        <a:pt x="10" y="12"/>
                        <a:pt x="12" y="10"/>
                        <a:pt x="12" y="7"/>
                      </a:cubicBezTo>
                      <a:cubicBezTo>
                        <a:pt x="12" y="4"/>
                        <a:pt x="10" y="2"/>
                        <a:pt x="7" y="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Google Shape;193;p4"/>
                <p:cNvSpPr/>
                <p:nvPr/>
              </p:nvSpPr>
              <p:spPr>
                <a:xfrm>
                  <a:off x="5753100" y="1390651"/>
                  <a:ext cx="60325" cy="55563"/>
                </a:xfrm>
                <a:custGeom>
                  <a:rect b="b" l="l" r="r" t="t"/>
                  <a:pathLst>
                    <a:path extrusionOk="0" h="32" w="34">
                      <a:moveTo>
                        <a:pt x="25" y="32"/>
                      </a:moveTo>
                      <a:cubicBezTo>
                        <a:pt x="17" y="26"/>
                        <a:pt x="17" y="26"/>
                        <a:pt x="17" y="26"/>
                      </a:cubicBezTo>
                      <a:cubicBezTo>
                        <a:pt x="9" y="32"/>
                        <a:pt x="9" y="32"/>
                        <a:pt x="9" y="32"/>
                      </a:cubicBezTo>
                      <a:cubicBezTo>
                        <a:pt x="8" y="32"/>
                        <a:pt x="7" y="32"/>
                        <a:pt x="6" y="32"/>
                      </a:cubicBezTo>
                      <a:cubicBezTo>
                        <a:pt x="6" y="32"/>
                        <a:pt x="6" y="32"/>
                        <a:pt x="6" y="32"/>
                      </a:cubicBezTo>
                      <a:cubicBezTo>
                        <a:pt x="6" y="31"/>
                        <a:pt x="5" y="31"/>
                        <a:pt x="6" y="30"/>
                      </a:cubicBezTo>
                      <a:cubicBezTo>
                        <a:pt x="6" y="30"/>
                        <a:pt x="6" y="30"/>
                        <a:pt x="6" y="3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0" y="14"/>
                        <a:pt x="0" y="13"/>
                        <a:pt x="0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1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2" y="11"/>
                        <a:pt x="12" y="11"/>
                        <a:pt x="12" y="11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1"/>
                        <a:pt x="16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8" y="0"/>
                        <a:pt x="18" y="1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22" y="11"/>
                        <a:pt x="22" y="11"/>
                        <a:pt x="22" y="11"/>
                      </a:cubicBezTo>
                      <a:cubicBezTo>
                        <a:pt x="31" y="11"/>
                        <a:pt x="31" y="11"/>
                        <a:pt x="31" y="11"/>
                      </a:cubicBezTo>
                      <a:cubicBezTo>
                        <a:pt x="32" y="11"/>
                        <a:pt x="33" y="12"/>
                        <a:pt x="33" y="12"/>
                      </a:cubicBezTo>
                      <a:cubicBezTo>
                        <a:pt x="33" y="12"/>
                        <a:pt x="33" y="12"/>
                        <a:pt x="33" y="12"/>
                      </a:cubicBezTo>
                      <a:cubicBezTo>
                        <a:pt x="34" y="13"/>
                        <a:pt x="33" y="14"/>
                        <a:pt x="33" y="15"/>
                      </a:cubicBez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8" y="30"/>
                        <a:pt x="28" y="30"/>
                        <a:pt x="28" y="30"/>
                      </a:cubicBezTo>
                      <a:cubicBezTo>
                        <a:pt x="28" y="31"/>
                        <a:pt x="28" y="31"/>
                        <a:pt x="27" y="32"/>
                      </a:cubicBezTo>
                      <a:cubicBezTo>
                        <a:pt x="27" y="32"/>
                        <a:pt x="27" y="32"/>
                        <a:pt x="27" y="32"/>
                      </a:cubicBezTo>
                      <a:cubicBezTo>
                        <a:pt x="27" y="32"/>
                        <a:pt x="26" y="32"/>
                        <a:pt x="26" y="32"/>
                      </a:cubicBezTo>
                      <a:cubicBezTo>
                        <a:pt x="26" y="32"/>
                        <a:pt x="26" y="32"/>
                        <a:pt x="26" y="32"/>
                      </a:cubicBezTo>
                      <a:cubicBezTo>
                        <a:pt x="25" y="32"/>
                        <a:pt x="25" y="32"/>
                        <a:pt x="25" y="32"/>
                      </a:cubicBezTo>
                      <a:close/>
                      <a:moveTo>
                        <a:pt x="18" y="22"/>
                      </a:move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19"/>
                        <a:pt x="20" y="19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5" y="15"/>
                        <a:pt x="25" y="15"/>
                        <a:pt x="25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19" y="15"/>
                        <a:pt x="19" y="14"/>
                        <a:pt x="18" y="14"/>
                      </a:cubicBezTo>
                      <a:cubicBezTo>
                        <a:pt x="18" y="14"/>
                        <a:pt x="18" y="14"/>
                        <a:pt x="18" y="14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4" y="15"/>
                        <a:pt x="13" y="15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12" y="18"/>
                        <a:pt x="12" y="18"/>
                        <a:pt x="12" y="18"/>
                      </a:cubicBezTo>
                      <a:cubicBezTo>
                        <a:pt x="13" y="19"/>
                        <a:pt x="13" y="19"/>
                        <a:pt x="13" y="20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6" y="22"/>
                        <a:pt x="16" y="22"/>
                        <a:pt x="16" y="22"/>
                      </a:cubicBezTo>
                      <a:cubicBezTo>
                        <a:pt x="16" y="22"/>
                        <a:pt x="16" y="22"/>
                        <a:pt x="17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7" y="22"/>
                        <a:pt x="18" y="22"/>
                        <a:pt x="18" y="2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194" name="Google Shape;194;p4"/>
          <p:cNvPicPr preferRelativeResize="0"/>
          <p:nvPr/>
        </p:nvPicPr>
        <p:blipFill rotWithShape="1">
          <a:blip r:embed="rId6">
            <a:alphaModFix/>
          </a:blip>
          <a:srcRect b="0" l="31689" r="792" t="14850"/>
          <a:stretch/>
        </p:blipFill>
        <p:spPr>
          <a:xfrm>
            <a:off x="7669807" y="2893018"/>
            <a:ext cx="2635895" cy="15950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" name="Google Shape;195;p4"/>
          <p:cNvGrpSpPr/>
          <p:nvPr/>
        </p:nvGrpSpPr>
        <p:grpSpPr>
          <a:xfrm>
            <a:off x="3884407" y="2268456"/>
            <a:ext cx="3921995" cy="2367796"/>
            <a:chOff x="3106421" y="1269366"/>
            <a:chExt cx="2941496" cy="1775847"/>
          </a:xfrm>
        </p:grpSpPr>
        <p:pic>
          <p:nvPicPr>
            <p:cNvPr id="196" name="Google Shape;196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-5400000">
              <a:off x="2475756" y="2185948"/>
              <a:ext cx="1489929" cy="22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-5400000">
              <a:off x="5188652" y="2185948"/>
              <a:ext cx="1489929" cy="228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4"/>
            <p:cNvSpPr/>
            <p:nvPr/>
          </p:nvSpPr>
          <p:spPr>
            <a:xfrm>
              <a:off x="3194050" y="1450341"/>
              <a:ext cx="2754313" cy="159226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9" name="Google Shape;199;p4"/>
            <p:cNvGrpSpPr/>
            <p:nvPr/>
          </p:nvGrpSpPr>
          <p:grpSpPr>
            <a:xfrm>
              <a:off x="3192463" y="1269366"/>
              <a:ext cx="2755900" cy="179388"/>
              <a:chOff x="3192463" y="1292226"/>
              <a:chExt cx="2755900" cy="179388"/>
            </a:xfrm>
          </p:grpSpPr>
          <p:sp>
            <p:nvSpPr>
              <p:cNvPr id="200" name="Google Shape;200;p4"/>
              <p:cNvSpPr/>
              <p:nvPr/>
            </p:nvSpPr>
            <p:spPr>
              <a:xfrm>
                <a:off x="3194050" y="1292226"/>
                <a:ext cx="2754313" cy="179388"/>
              </a:xfrm>
              <a:prstGeom prst="rect">
                <a:avLst/>
              </a:prstGeom>
              <a:solidFill>
                <a:srgbClr val="73B5E4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3194050" y="1292226"/>
                <a:ext cx="2754313" cy="82550"/>
              </a:xfrm>
              <a:custGeom>
                <a:rect b="b" l="l" r="r" t="t"/>
                <a:pathLst>
                  <a:path extrusionOk="0" h="47" w="1574">
                    <a:moveTo>
                      <a:pt x="19" y="4"/>
                    </a:moveTo>
                    <a:cubicBezTo>
                      <a:pt x="28" y="4"/>
                      <a:pt x="234" y="4"/>
                      <a:pt x="243" y="4"/>
                    </a:cubicBezTo>
                    <a:cubicBezTo>
                      <a:pt x="252" y="4"/>
                      <a:pt x="253" y="8"/>
                      <a:pt x="255" y="14"/>
                    </a:cubicBezTo>
                    <a:cubicBezTo>
                      <a:pt x="258" y="21"/>
                      <a:pt x="265" y="47"/>
                      <a:pt x="265" y="47"/>
                    </a:cubicBezTo>
                    <a:cubicBezTo>
                      <a:pt x="1574" y="47"/>
                      <a:pt x="1574" y="47"/>
                      <a:pt x="1574" y="47"/>
                    </a:cubicBezTo>
                    <a:cubicBezTo>
                      <a:pt x="1574" y="0"/>
                      <a:pt x="1574" y="0"/>
                      <a:pt x="157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4" y="29"/>
                      <a:pt x="12" y="4"/>
                      <a:pt x="19" y="4"/>
                    </a:cubicBezTo>
                    <a:close/>
                  </a:path>
                </a:pathLst>
              </a:custGeom>
              <a:solidFill>
                <a:srgbClr val="B4CCD3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3192463" y="1363663"/>
                <a:ext cx="1588" cy="11113"/>
              </a:xfrm>
              <a:custGeom>
                <a:rect b="b" l="l" r="r" t="t"/>
                <a:pathLst>
                  <a:path extrusionOk="0" h="6" w="1">
                    <a:moveTo>
                      <a:pt x="0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3"/>
                      <a:pt x="0" y="6"/>
                      <a:pt x="0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3194050" y="1300163"/>
                <a:ext cx="463550" cy="74613"/>
              </a:xfrm>
              <a:custGeom>
                <a:rect b="b" l="l" r="r" t="t"/>
                <a:pathLst>
                  <a:path extrusionOk="0" h="43" w="265">
                    <a:moveTo>
                      <a:pt x="255" y="10"/>
                    </a:moveTo>
                    <a:cubicBezTo>
                      <a:pt x="253" y="4"/>
                      <a:pt x="252" y="0"/>
                      <a:pt x="243" y="0"/>
                    </a:cubicBezTo>
                    <a:cubicBezTo>
                      <a:pt x="234" y="0"/>
                      <a:pt x="28" y="0"/>
                      <a:pt x="19" y="0"/>
                    </a:cubicBezTo>
                    <a:cubicBezTo>
                      <a:pt x="12" y="0"/>
                      <a:pt x="4" y="25"/>
                      <a:pt x="0" y="37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265" y="43"/>
                      <a:pt x="265" y="43"/>
                      <a:pt x="265" y="43"/>
                    </a:cubicBezTo>
                    <a:cubicBezTo>
                      <a:pt x="265" y="43"/>
                      <a:pt x="258" y="17"/>
                      <a:pt x="255" y="10"/>
                    </a:cubicBezTo>
                    <a:close/>
                  </a:path>
                </a:pathLst>
              </a:custGeom>
              <a:solidFill>
                <a:srgbClr val="73B5E4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448050" y="1381126"/>
                <a:ext cx="2373313" cy="76200"/>
              </a:xfrm>
              <a:custGeom>
                <a:rect b="b" l="l" r="r" t="t"/>
                <a:pathLst>
                  <a:path extrusionOk="0" h="43" w="1357">
                    <a:moveTo>
                      <a:pt x="1357" y="31"/>
                    </a:moveTo>
                    <a:cubicBezTo>
                      <a:pt x="1357" y="37"/>
                      <a:pt x="1352" y="43"/>
                      <a:pt x="1346" y="43"/>
                    </a:cubicBezTo>
                    <a:cubicBezTo>
                      <a:pt x="12" y="43"/>
                      <a:pt x="12" y="43"/>
                      <a:pt x="12" y="43"/>
                    </a:cubicBezTo>
                    <a:cubicBezTo>
                      <a:pt x="5" y="43"/>
                      <a:pt x="0" y="37"/>
                      <a:pt x="0" y="3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346" y="0"/>
                      <a:pt x="1346" y="0"/>
                      <a:pt x="1346" y="0"/>
                    </a:cubicBezTo>
                    <a:cubicBezTo>
                      <a:pt x="1352" y="0"/>
                      <a:pt x="1357" y="6"/>
                      <a:pt x="1357" y="12"/>
                    </a:cubicBezTo>
                    <a:lnTo>
                      <a:pt x="1357" y="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5853113" y="1397001"/>
                <a:ext cx="68263" cy="11113"/>
              </a:xfrm>
              <a:custGeom>
                <a:rect b="b" l="l" r="r" t="t"/>
                <a:pathLst>
                  <a:path extrusionOk="0" h="6" w="39">
                    <a:moveTo>
                      <a:pt x="39" y="3"/>
                    </a:moveTo>
                    <a:cubicBezTo>
                      <a:pt x="39" y="4"/>
                      <a:pt x="37" y="6"/>
                      <a:pt x="36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7" y="0"/>
                      <a:pt x="39" y="1"/>
                      <a:pt x="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5757863" y="1343026"/>
                <a:ext cx="46038" cy="9525"/>
              </a:xfrm>
              <a:custGeom>
                <a:rect b="b" l="l" r="r" t="t"/>
                <a:pathLst>
                  <a:path extrusionOk="0" h="5" w="27">
                    <a:moveTo>
                      <a:pt x="27" y="2"/>
                    </a:moveTo>
                    <a:cubicBezTo>
                      <a:pt x="27" y="4"/>
                      <a:pt x="26" y="5"/>
                      <a:pt x="25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5883275" y="1319213"/>
                <a:ext cx="36513" cy="34925"/>
              </a:xfrm>
              <a:custGeom>
                <a:rect b="b" l="l" r="r" t="t"/>
                <a:pathLst>
                  <a:path extrusionOk="0" h="20" w="21">
                    <a:moveTo>
                      <a:pt x="20" y="16"/>
                    </a:moveTo>
                    <a:cubicBezTo>
                      <a:pt x="14" y="10"/>
                      <a:pt x="14" y="10"/>
                      <a:pt x="14" y="1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1" y="3"/>
                      <a:pt x="21" y="1"/>
                      <a:pt x="20" y="1"/>
                    </a:cubicBezTo>
                    <a:cubicBezTo>
                      <a:pt x="19" y="0"/>
                      <a:pt x="18" y="0"/>
                      <a:pt x="17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3"/>
                      <a:pt x="1" y="4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7"/>
                      <a:pt x="0" y="19"/>
                      <a:pt x="1" y="19"/>
                    </a:cubicBezTo>
                    <a:cubicBezTo>
                      <a:pt x="2" y="20"/>
                      <a:pt x="3" y="20"/>
                      <a:pt x="4" y="19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20"/>
                      <a:pt x="19" y="20"/>
                      <a:pt x="20" y="19"/>
                    </a:cubicBezTo>
                    <a:cubicBezTo>
                      <a:pt x="21" y="19"/>
                      <a:pt x="21" y="17"/>
                      <a:pt x="20" y="1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5853113" y="1414463"/>
                <a:ext cx="68263" cy="11113"/>
              </a:xfrm>
              <a:custGeom>
                <a:rect b="b" l="l" r="r" t="t"/>
                <a:pathLst>
                  <a:path extrusionOk="0" h="6" w="39">
                    <a:moveTo>
                      <a:pt x="39" y="3"/>
                    </a:moveTo>
                    <a:cubicBezTo>
                      <a:pt x="39" y="4"/>
                      <a:pt x="37" y="6"/>
                      <a:pt x="36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7" y="0"/>
                      <a:pt x="39" y="1"/>
                      <a:pt x="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5853113" y="1431926"/>
                <a:ext cx="68263" cy="11113"/>
              </a:xfrm>
              <a:custGeom>
                <a:rect b="b" l="l" r="r" t="t"/>
                <a:pathLst>
                  <a:path extrusionOk="0" h="6" w="39">
                    <a:moveTo>
                      <a:pt x="39" y="3"/>
                    </a:moveTo>
                    <a:cubicBezTo>
                      <a:pt x="39" y="4"/>
                      <a:pt x="37" y="6"/>
                      <a:pt x="36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7" y="0"/>
                      <a:pt x="39" y="1"/>
                      <a:pt x="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5829300" y="1317626"/>
                <a:ext cx="30163" cy="30163"/>
              </a:xfrm>
              <a:custGeom>
                <a:rect b="b" l="l" r="r" t="t"/>
                <a:pathLst>
                  <a:path extrusionOk="0" h="19" w="19">
                    <a:moveTo>
                      <a:pt x="0" y="19"/>
                    </a:moveTo>
                    <a:lnTo>
                      <a:pt x="12" y="19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0" y="19"/>
                    </a:lnTo>
                    <a:close/>
                    <a:moveTo>
                      <a:pt x="5" y="0"/>
                    </a:moveTo>
                    <a:lnTo>
                      <a:pt x="5" y="4"/>
                    </a:lnTo>
                    <a:lnTo>
                      <a:pt x="14" y="4"/>
                    </a:lnTo>
                    <a:lnTo>
                      <a:pt x="14" y="12"/>
                    </a:lnTo>
                    <a:lnTo>
                      <a:pt x="19" y="12"/>
                    </a:lnTo>
                    <a:lnTo>
                      <a:pt x="19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3295650" y="1404938"/>
                <a:ext cx="42863" cy="28575"/>
              </a:xfrm>
              <a:custGeom>
                <a:rect b="b" l="l" r="r" t="t"/>
                <a:pathLst>
                  <a:path extrusionOk="0" h="18" w="27">
                    <a:moveTo>
                      <a:pt x="18" y="0"/>
                    </a:moveTo>
                    <a:lnTo>
                      <a:pt x="14" y="2"/>
                    </a:lnTo>
                    <a:lnTo>
                      <a:pt x="19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19" y="12"/>
                    </a:lnTo>
                    <a:lnTo>
                      <a:pt x="14" y="16"/>
                    </a:lnTo>
                    <a:lnTo>
                      <a:pt x="18" y="18"/>
                    </a:lnTo>
                    <a:lnTo>
                      <a:pt x="27" y="1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3224213" y="1404938"/>
                <a:ext cx="41275" cy="28575"/>
              </a:xfrm>
              <a:custGeom>
                <a:rect b="b" l="l" r="r" t="t"/>
                <a:pathLst>
                  <a:path extrusionOk="0" h="18" w="26">
                    <a:moveTo>
                      <a:pt x="9" y="0"/>
                    </a:moveTo>
                    <a:lnTo>
                      <a:pt x="12" y="2"/>
                    </a:lnTo>
                    <a:lnTo>
                      <a:pt x="8" y="6"/>
                    </a:lnTo>
                    <a:lnTo>
                      <a:pt x="26" y="6"/>
                    </a:lnTo>
                    <a:lnTo>
                      <a:pt x="26" y="12"/>
                    </a:lnTo>
                    <a:lnTo>
                      <a:pt x="8" y="12"/>
                    </a:lnTo>
                    <a:lnTo>
                      <a:pt x="12" y="16"/>
                    </a:lnTo>
                    <a:lnTo>
                      <a:pt x="9" y="18"/>
                    </a:lnTo>
                    <a:lnTo>
                      <a:pt x="0" y="1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3365500" y="1387476"/>
                <a:ext cx="49213" cy="55563"/>
              </a:xfrm>
              <a:custGeom>
                <a:rect b="b" l="l" r="r" t="t"/>
                <a:pathLst>
                  <a:path extrusionOk="0" h="32" w="28">
                    <a:moveTo>
                      <a:pt x="23" y="20"/>
                    </a:moveTo>
                    <a:cubicBezTo>
                      <a:pt x="22" y="24"/>
                      <a:pt x="19" y="27"/>
                      <a:pt x="14" y="27"/>
                    </a:cubicBezTo>
                    <a:cubicBezTo>
                      <a:pt x="9" y="27"/>
                      <a:pt x="5" y="23"/>
                      <a:pt x="5" y="18"/>
                    </a:cubicBezTo>
                    <a:cubicBezTo>
                      <a:pt x="5" y="13"/>
                      <a:pt x="9" y="9"/>
                      <a:pt x="14" y="9"/>
                    </a:cubicBezTo>
                    <a:cubicBezTo>
                      <a:pt x="15" y="9"/>
                      <a:pt x="16" y="9"/>
                      <a:pt x="17" y="10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7" y="5"/>
                      <a:pt x="16" y="4"/>
                      <a:pt x="14" y="4"/>
                    </a:cubicBezTo>
                    <a:cubicBezTo>
                      <a:pt x="6" y="4"/>
                      <a:pt x="0" y="11"/>
                      <a:pt x="0" y="18"/>
                    </a:cubicBezTo>
                    <a:cubicBezTo>
                      <a:pt x="0" y="26"/>
                      <a:pt x="6" y="32"/>
                      <a:pt x="14" y="32"/>
                    </a:cubicBezTo>
                    <a:cubicBezTo>
                      <a:pt x="21" y="32"/>
                      <a:pt x="27" y="27"/>
                      <a:pt x="28" y="20"/>
                    </a:cubicBezTo>
                    <a:lnTo>
                      <a:pt x="23" y="2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3600450" y="1327151"/>
                <a:ext cx="22225" cy="22225"/>
              </a:xfrm>
              <a:custGeom>
                <a:rect b="b" l="l" r="r" t="t"/>
                <a:pathLst>
                  <a:path extrusionOk="0" h="13" w="13">
                    <a:moveTo>
                      <a:pt x="12" y="11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2"/>
                      <a:pt x="13" y="1"/>
                      <a:pt x="12" y="1"/>
                    </a:cubicBezTo>
                    <a:cubicBezTo>
                      <a:pt x="12" y="0"/>
                      <a:pt x="11" y="0"/>
                      <a:pt x="10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3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1"/>
                      <a:pt x="0" y="12"/>
                      <a:pt x="1" y="12"/>
                    </a:cubicBezTo>
                    <a:cubicBezTo>
                      <a:pt x="1" y="13"/>
                      <a:pt x="2" y="13"/>
                      <a:pt x="2" y="12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1" y="13"/>
                      <a:pt x="12" y="13"/>
                      <a:pt x="12" y="12"/>
                    </a:cubicBezTo>
                    <a:cubicBezTo>
                      <a:pt x="13" y="12"/>
                      <a:pt x="13" y="11"/>
                      <a:pt x="12" y="1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>
                <a:off x="3663950" y="1312863"/>
                <a:ext cx="80963" cy="46038"/>
              </a:xfrm>
              <a:custGeom>
                <a:rect b="b" l="l" r="r" t="t"/>
                <a:pathLst>
                  <a:path extrusionOk="0" h="26" w="47">
                    <a:moveTo>
                      <a:pt x="11" y="25"/>
                    </a:moveTo>
                    <a:cubicBezTo>
                      <a:pt x="11" y="25"/>
                      <a:pt x="8" y="26"/>
                      <a:pt x="7" y="22"/>
                    </a:cubicBezTo>
                    <a:cubicBezTo>
                      <a:pt x="5" y="19"/>
                      <a:pt x="2" y="8"/>
                      <a:pt x="1" y="5"/>
                    </a:cubicBezTo>
                    <a:cubicBezTo>
                      <a:pt x="1" y="3"/>
                      <a:pt x="0" y="0"/>
                      <a:pt x="4" y="0"/>
                    </a:cubicBezTo>
                    <a:cubicBezTo>
                      <a:pt x="7" y="0"/>
                      <a:pt x="29" y="0"/>
                      <a:pt x="35" y="0"/>
                    </a:cubicBezTo>
                    <a:cubicBezTo>
                      <a:pt x="40" y="0"/>
                      <a:pt x="40" y="1"/>
                      <a:pt x="41" y="4"/>
                    </a:cubicBezTo>
                    <a:cubicBezTo>
                      <a:pt x="42" y="6"/>
                      <a:pt x="46" y="18"/>
                      <a:pt x="46" y="21"/>
                    </a:cubicBezTo>
                    <a:cubicBezTo>
                      <a:pt x="47" y="24"/>
                      <a:pt x="46" y="25"/>
                      <a:pt x="42" y="25"/>
                    </a:cubicBezTo>
                    <a:cubicBezTo>
                      <a:pt x="37" y="25"/>
                      <a:pt x="11" y="25"/>
                      <a:pt x="11" y="2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3471863" y="1404938"/>
                <a:ext cx="34925" cy="34925"/>
              </a:xfrm>
              <a:custGeom>
                <a:rect b="b" l="l" r="r" t="t"/>
                <a:pathLst>
                  <a:path extrusionOk="0" h="20" w="20">
                    <a:moveTo>
                      <a:pt x="19" y="20"/>
                    </a:moveTo>
                    <a:cubicBezTo>
                      <a:pt x="18" y="20"/>
                      <a:pt x="18" y="20"/>
                      <a:pt x="18" y="20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4"/>
                      <a:pt x="9" y="15"/>
                      <a:pt x="7" y="15"/>
                    </a:cubicBezTo>
                    <a:cubicBezTo>
                      <a:pt x="3" y="15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ubicBezTo>
                      <a:pt x="14" y="9"/>
                      <a:pt x="14" y="10"/>
                      <a:pt x="13" y="11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8"/>
                      <a:pt x="20" y="18"/>
                      <a:pt x="20" y="19"/>
                    </a:cubicBezTo>
                    <a:cubicBezTo>
                      <a:pt x="20" y="19"/>
                      <a:pt x="19" y="20"/>
                      <a:pt x="19" y="20"/>
                    </a:cubicBezTo>
                    <a:close/>
                    <a:moveTo>
                      <a:pt x="7" y="2"/>
                    </a:moveTo>
                    <a:cubicBezTo>
                      <a:pt x="4" y="2"/>
                      <a:pt x="2" y="4"/>
                      <a:pt x="2" y="7"/>
                    </a:cubicBezTo>
                    <a:cubicBezTo>
                      <a:pt x="2" y="10"/>
                      <a:pt x="4" y="12"/>
                      <a:pt x="7" y="12"/>
                    </a:cubicBezTo>
                    <a:cubicBezTo>
                      <a:pt x="10" y="12"/>
                      <a:pt x="12" y="10"/>
                      <a:pt x="12" y="7"/>
                    </a:cubicBezTo>
                    <a:cubicBezTo>
                      <a:pt x="12" y="4"/>
                      <a:pt x="10" y="2"/>
                      <a:pt x="7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>
                <a:off x="5753100" y="1390651"/>
                <a:ext cx="60325" cy="55563"/>
              </a:xfrm>
              <a:custGeom>
                <a:rect b="b" l="l" r="r" t="t"/>
                <a:pathLst>
                  <a:path extrusionOk="0" h="32" w="34">
                    <a:moveTo>
                      <a:pt x="25" y="32"/>
                    </a:moveTo>
                    <a:cubicBezTo>
                      <a:pt x="17" y="26"/>
                      <a:pt x="17" y="26"/>
                      <a:pt x="17" y="26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8" y="32"/>
                      <a:pt x="7" y="32"/>
                      <a:pt x="6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1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1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8" y="1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2" y="11"/>
                      <a:pt x="33" y="12"/>
                      <a:pt x="33" y="12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3" y="14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8" y="31"/>
                      <a:pt x="27" y="32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2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5" y="32"/>
                      <a:pt x="25" y="32"/>
                      <a:pt x="25" y="32"/>
                    </a:cubicBezTo>
                    <a:close/>
                    <a:moveTo>
                      <a:pt x="18" y="22"/>
                    </a:moveTo>
                    <a:cubicBezTo>
                      <a:pt x="22" y="25"/>
                      <a:pt x="22" y="25"/>
                      <a:pt x="22" y="25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9"/>
                      <a:pt x="20" y="19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19" y="15"/>
                      <a:pt x="19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4" y="15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9"/>
                      <a:pt x="13" y="19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22"/>
                      <a:pt x="16" y="22"/>
                      <a:pt x="17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8" y="22"/>
                      <a:pt x="18" y="2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8" name="Google Shape;21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9" name="Google Shape;219;p4"/>
          <p:cNvGrpSpPr/>
          <p:nvPr/>
        </p:nvGrpSpPr>
        <p:grpSpPr>
          <a:xfrm>
            <a:off x="2077569" y="551683"/>
            <a:ext cx="7557024" cy="1016196"/>
            <a:chOff x="1772300" y="429604"/>
            <a:chExt cx="5667768" cy="462153"/>
          </a:xfrm>
        </p:grpSpPr>
        <p:sp>
          <p:nvSpPr>
            <p:cNvPr id="220" name="Google Shape;220;p4"/>
            <p:cNvSpPr/>
            <p:nvPr/>
          </p:nvSpPr>
          <p:spPr>
            <a:xfrm>
              <a:off x="2546635" y="429604"/>
              <a:ext cx="4119157" cy="335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Included in Tech Stack</a:t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4"/>
            <p:cNvSpPr txBox="1"/>
            <p:nvPr/>
          </p:nvSpPr>
          <p:spPr>
            <a:xfrm>
              <a:off x="1772300" y="737787"/>
              <a:ext cx="5667768" cy="1539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Tweepy | Kafka | Spark | MongoDB | Pandas | Tableau </a:t>
              </a:r>
              <a:endParaRPr/>
            </a:p>
          </p:txBody>
        </p:sp>
      </p:grpSp>
      <p:sp>
        <p:nvSpPr>
          <p:cNvPr id="222" name="Google Shape;222;p4"/>
          <p:cNvSpPr/>
          <p:nvPr/>
        </p:nvSpPr>
        <p:spPr>
          <a:xfrm>
            <a:off x="5132408" y="1644557"/>
            <a:ext cx="1387885" cy="3785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6309" y="4437775"/>
            <a:ext cx="5233416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6592" y="4459343"/>
            <a:ext cx="5233416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6622" y="4505064"/>
            <a:ext cx="7539803" cy="5693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" name="Google Shape;226;p4"/>
          <p:cNvGrpSpPr/>
          <p:nvPr/>
        </p:nvGrpSpPr>
        <p:grpSpPr>
          <a:xfrm>
            <a:off x="4473966" y="5030551"/>
            <a:ext cx="1408767" cy="1525795"/>
            <a:chOff x="4630078" y="2767792"/>
            <a:chExt cx="1056575" cy="1144345"/>
          </a:xfrm>
        </p:grpSpPr>
        <p:sp>
          <p:nvSpPr>
            <p:cNvPr id="227" name="Google Shape;227;p4"/>
            <p:cNvSpPr/>
            <p:nvPr/>
          </p:nvSpPr>
          <p:spPr>
            <a:xfrm>
              <a:off x="4861186" y="2767792"/>
              <a:ext cx="594360" cy="585216"/>
            </a:xfrm>
            <a:prstGeom prst="ellipse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733">
                <a:solidFill>
                  <a:srgbClr val="4A9B8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4"/>
            <p:cNvSpPr txBox="1"/>
            <p:nvPr/>
          </p:nvSpPr>
          <p:spPr>
            <a:xfrm>
              <a:off x="4630078" y="3414501"/>
              <a:ext cx="1056575" cy="497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Integration of Multiple Tools  </a:t>
              </a:r>
              <a:endParaRPr/>
            </a:p>
          </p:txBody>
        </p:sp>
      </p:grpSp>
      <p:grpSp>
        <p:nvGrpSpPr>
          <p:cNvPr id="229" name="Google Shape;229;p4"/>
          <p:cNvGrpSpPr/>
          <p:nvPr/>
        </p:nvGrpSpPr>
        <p:grpSpPr>
          <a:xfrm>
            <a:off x="6162570" y="5034501"/>
            <a:ext cx="1713151" cy="1523263"/>
            <a:chOff x="5971006" y="2790789"/>
            <a:chExt cx="1284863" cy="1142447"/>
          </a:xfrm>
        </p:grpSpPr>
        <p:sp>
          <p:nvSpPr>
            <p:cNvPr id="230" name="Google Shape;230;p4"/>
            <p:cNvSpPr/>
            <p:nvPr/>
          </p:nvSpPr>
          <p:spPr>
            <a:xfrm>
              <a:off x="6270505" y="2790789"/>
              <a:ext cx="594360" cy="585216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733">
                <a:solidFill>
                  <a:srgbClr val="4A9B8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4"/>
            <p:cNvSpPr txBox="1"/>
            <p:nvPr/>
          </p:nvSpPr>
          <p:spPr>
            <a:xfrm>
              <a:off x="5971006" y="3435600"/>
              <a:ext cx="1284863" cy="497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Advanced NLP Techniques</a:t>
              </a:r>
              <a:endParaRPr/>
            </a:p>
          </p:txBody>
        </p:sp>
      </p:grpSp>
      <p:grpSp>
        <p:nvGrpSpPr>
          <p:cNvPr id="232" name="Google Shape;232;p4"/>
          <p:cNvGrpSpPr/>
          <p:nvPr/>
        </p:nvGrpSpPr>
        <p:grpSpPr>
          <a:xfrm>
            <a:off x="2102018" y="5029316"/>
            <a:ext cx="2284887" cy="1527025"/>
            <a:chOff x="3059351" y="2767792"/>
            <a:chExt cx="1212968" cy="804322"/>
          </a:xfrm>
        </p:grpSpPr>
        <p:sp>
          <p:nvSpPr>
            <p:cNvPr id="233" name="Google Shape;233;p4"/>
            <p:cNvSpPr/>
            <p:nvPr/>
          </p:nvSpPr>
          <p:spPr>
            <a:xfrm>
              <a:off x="3433237" y="2767792"/>
              <a:ext cx="415636" cy="415636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733">
                <a:solidFill>
                  <a:srgbClr val="4A9B8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4"/>
            <p:cNvSpPr txBox="1"/>
            <p:nvPr/>
          </p:nvSpPr>
          <p:spPr>
            <a:xfrm>
              <a:off x="3059351" y="3222624"/>
              <a:ext cx="1212968" cy="3494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Usage of Big Data Tools &amp; technologies</a:t>
              </a:r>
              <a:endParaRPr/>
            </a:p>
          </p:txBody>
        </p:sp>
      </p:grpSp>
      <p:grpSp>
        <p:nvGrpSpPr>
          <p:cNvPr id="235" name="Google Shape;235;p4"/>
          <p:cNvGrpSpPr/>
          <p:nvPr/>
        </p:nvGrpSpPr>
        <p:grpSpPr>
          <a:xfrm>
            <a:off x="8139796" y="5042103"/>
            <a:ext cx="1622896" cy="1516612"/>
            <a:chOff x="7414886" y="2767792"/>
            <a:chExt cx="1217172" cy="1137459"/>
          </a:xfrm>
        </p:grpSpPr>
        <p:sp>
          <p:nvSpPr>
            <p:cNvPr id="236" name="Google Shape;236;p4"/>
            <p:cNvSpPr/>
            <p:nvPr/>
          </p:nvSpPr>
          <p:spPr>
            <a:xfrm>
              <a:off x="7717084" y="2767792"/>
              <a:ext cx="594360" cy="585216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733">
                <a:solidFill>
                  <a:srgbClr val="4A9B8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4"/>
            <p:cNvSpPr txBox="1"/>
            <p:nvPr/>
          </p:nvSpPr>
          <p:spPr>
            <a:xfrm>
              <a:off x="7414886" y="3407615"/>
              <a:ext cx="1217172" cy="497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5A696B"/>
                  </a:solidFill>
                  <a:latin typeface="Calibri"/>
                  <a:ea typeface="Calibri"/>
                  <a:cs typeface="Calibri"/>
                  <a:sym typeface="Calibri"/>
                </a:rPr>
                <a:t>Visualizations &amp; Documentation</a:t>
              </a:r>
              <a:endParaRPr/>
            </a:p>
          </p:txBody>
        </p:sp>
      </p:grpSp>
      <p:pic>
        <p:nvPicPr>
          <p:cNvPr id="238" name="Google Shape;23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73" y="4441244"/>
            <a:ext cx="5233416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g data Icon - Free PNG &amp; SVG 4013681 - Noun Project" id="239" name="Google Shape;239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50971" y="5185437"/>
            <a:ext cx="493620" cy="4936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gration - Free ui icons" id="240" name="Google Shape;240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46372" y="5201868"/>
            <a:ext cx="478306" cy="4783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9 Nlp Icon Illustrations &amp; Clip Art - iStock" id="241" name="Google Shape;241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330211" y="4895866"/>
            <a:ext cx="1204911" cy="1204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sentation with bar chart outline" id="242" name="Google Shape;242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664739" y="5174627"/>
            <a:ext cx="576290" cy="57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000874" y="2512561"/>
            <a:ext cx="3672418" cy="219462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"/>
          <p:cNvSpPr txBox="1"/>
          <p:nvPr/>
        </p:nvSpPr>
        <p:spPr>
          <a:xfrm>
            <a:off x="180974" y="192088"/>
            <a:ext cx="2543175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"/>
          <p:cNvSpPr/>
          <p:nvPr/>
        </p:nvSpPr>
        <p:spPr>
          <a:xfrm>
            <a:off x="6848291" y="4287702"/>
            <a:ext cx="4315317" cy="170303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15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-228594" lvl="0" marL="414855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6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dataset acquired from Kaggle features 1,600,000 tweets </a:t>
            </a:r>
            <a:r>
              <a:rPr lang="en-US" sz="1467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known as </a:t>
            </a:r>
            <a:r>
              <a:rPr b="1" lang="en-US" sz="1467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Sentiment140</a:t>
            </a:r>
            <a:r>
              <a:rPr lang="en-US" sz="1467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6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extracted using twitter API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594" lvl="0" marL="414855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6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Our dataset consists of more than 1M rows and 6 columns.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594" lvl="0" marL="414855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6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Time frame of these tweets are in the months of April 2009 and May 2009.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5"/>
          <p:cNvSpPr/>
          <p:nvPr/>
        </p:nvSpPr>
        <p:spPr>
          <a:xfrm>
            <a:off x="6848291" y="3209716"/>
            <a:ext cx="4315317" cy="962024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Historical </a:t>
            </a:r>
            <a:r>
              <a:rPr lang="en-US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et From Kaggle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5"/>
          <p:cNvSpPr/>
          <p:nvPr/>
        </p:nvSpPr>
        <p:spPr>
          <a:xfrm>
            <a:off x="1174301" y="3209716"/>
            <a:ext cx="4352924" cy="962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Live Streaming Data From Twitter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sf - Revision 1903506: /kafka/site/logos" id="252" name="Google Shape;25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4011" y="2220777"/>
            <a:ext cx="908444" cy="9889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 Tweepy Logo · Discussion #1404 · tweepy/tweepy · GitHub" id="253" name="Google Shape;25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2971" y="2715247"/>
            <a:ext cx="1605875" cy="3767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w to Download Kaggle Datasets on Ubuntu | endtoend.ai" id="254" name="Google Shape;254;p5"/>
          <p:cNvPicPr preferRelativeResize="0"/>
          <p:nvPr/>
        </p:nvPicPr>
        <p:blipFill rotWithShape="1">
          <a:blip r:embed="rId5">
            <a:alphaModFix/>
          </a:blip>
          <a:srcRect b="15404" l="0" r="0" t="13378"/>
          <a:stretch/>
        </p:blipFill>
        <p:spPr>
          <a:xfrm>
            <a:off x="8111909" y="2422492"/>
            <a:ext cx="1460048" cy="69351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"/>
          <p:cNvSpPr/>
          <p:nvPr/>
        </p:nvSpPr>
        <p:spPr>
          <a:xfrm>
            <a:off x="917125" y="3458195"/>
            <a:ext cx="514351" cy="514351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5"/>
          <p:cNvSpPr/>
          <p:nvPr/>
        </p:nvSpPr>
        <p:spPr>
          <a:xfrm>
            <a:off x="6591115" y="3458195"/>
            <a:ext cx="514351" cy="514351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5"/>
          <p:cNvSpPr/>
          <p:nvPr/>
        </p:nvSpPr>
        <p:spPr>
          <a:xfrm>
            <a:off x="1174300" y="4287702"/>
            <a:ext cx="4315317" cy="170303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15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-228594" lvl="0" marL="414855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6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</a:t>
            </a:r>
            <a:r>
              <a:rPr lang="en-US" sz="1467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retrieved</a:t>
            </a:r>
            <a:r>
              <a:rPr lang="en-US" sz="146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data from Twitter through </a:t>
            </a:r>
            <a:r>
              <a:rPr b="1" lang="en-US" sz="1467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Kafka </a:t>
            </a:r>
            <a:r>
              <a:rPr lang="en-US" sz="146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into Apache Spark using </a:t>
            </a:r>
            <a:r>
              <a:rPr b="1" lang="en-US" sz="1467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Tweepy</a:t>
            </a:r>
            <a:endParaRPr b="1" sz="1467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594" lvl="0" marL="414855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lang="en-US" sz="1467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Tweepy </a:t>
            </a:r>
            <a:r>
              <a:rPr lang="en-US" sz="146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is a python library for twitter data </a:t>
            </a:r>
            <a:r>
              <a:rPr lang="en-US" sz="1467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extraction</a:t>
            </a:r>
            <a:r>
              <a:rPr lang="en-US" sz="146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594" lvl="0" marL="414855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6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There is a limit of 100,000 requests per day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5"/>
          <p:cNvSpPr txBox="1"/>
          <p:nvPr/>
        </p:nvSpPr>
        <p:spPr>
          <a:xfrm>
            <a:off x="1424321" y="1164826"/>
            <a:ext cx="9741326" cy="55395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186262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 Topic For Demonstration is       </a:t>
            </a:r>
            <a:r>
              <a:rPr lang="en-US" sz="20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[Facebook]    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[Meta]   </a:t>
            </a:r>
            <a:r>
              <a:rPr lang="en-US" sz="2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[Mark Zuckerberg] </a:t>
            </a:r>
            <a:endParaRPr/>
          </a:p>
        </p:txBody>
      </p:sp>
      <p:sp>
        <p:nvSpPr>
          <p:cNvPr id="259" name="Google Shape;259;p5"/>
          <p:cNvSpPr txBox="1"/>
          <p:nvPr/>
        </p:nvSpPr>
        <p:spPr>
          <a:xfrm>
            <a:off x="180974" y="192088"/>
            <a:ext cx="2543175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7125" y="1323867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5"/>
          <p:cNvSpPr txBox="1"/>
          <p:nvPr/>
        </p:nvSpPr>
        <p:spPr>
          <a:xfrm>
            <a:off x="2169364" y="158837"/>
            <a:ext cx="303456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| About the Data</a:t>
            </a:r>
            <a:endParaRPr sz="24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"/>
          <p:cNvSpPr txBox="1"/>
          <p:nvPr/>
        </p:nvSpPr>
        <p:spPr>
          <a:xfrm>
            <a:off x="180974" y="192088"/>
            <a:ext cx="2543175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Strategy &amp; Plan</a:t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2877067" y="1790225"/>
            <a:ext cx="1075136" cy="514350"/>
          </a:xfrm>
          <a:prstGeom prst="rect">
            <a:avLst/>
          </a:prstGeom>
          <a:solidFill>
            <a:srgbClr val="B787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Phase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6"/>
          <p:cNvSpPr/>
          <p:nvPr/>
        </p:nvSpPr>
        <p:spPr>
          <a:xfrm>
            <a:off x="3952203" y="1790225"/>
            <a:ext cx="3502221" cy="51224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Ingestion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6"/>
          <p:cNvSpPr/>
          <p:nvPr/>
        </p:nvSpPr>
        <p:spPr>
          <a:xfrm>
            <a:off x="3336648" y="2626044"/>
            <a:ext cx="1075136" cy="514350"/>
          </a:xfrm>
          <a:prstGeom prst="rect">
            <a:avLst/>
          </a:prstGeom>
          <a:solidFill>
            <a:srgbClr val="B787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Phase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6"/>
          <p:cNvSpPr/>
          <p:nvPr/>
        </p:nvSpPr>
        <p:spPr>
          <a:xfrm>
            <a:off x="4411785" y="2626044"/>
            <a:ext cx="3502222" cy="514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Pre-Processing &amp; Transformation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ata cleaning - Free files and folders icons" id="271" name="Google Shape;27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3509" y="2568892"/>
            <a:ext cx="835819" cy="8358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base outline" id="272" name="Google Shape;27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3952" y="4134843"/>
            <a:ext cx="835819" cy="83581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6"/>
          <p:cNvSpPr/>
          <p:nvPr/>
        </p:nvSpPr>
        <p:spPr>
          <a:xfrm>
            <a:off x="3952203" y="3461863"/>
            <a:ext cx="1075136" cy="514350"/>
          </a:xfrm>
          <a:prstGeom prst="rect">
            <a:avLst/>
          </a:prstGeom>
          <a:solidFill>
            <a:srgbClr val="B787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Phase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6"/>
          <p:cNvSpPr/>
          <p:nvPr/>
        </p:nvSpPr>
        <p:spPr>
          <a:xfrm>
            <a:off x="5019893" y="3463967"/>
            <a:ext cx="3184625" cy="514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Analysis &amp; Modelling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eep Learning Icon from Industry 4.0 Collection Stock Illustration -  Illustration of learning, graphic: 175041693" id="275" name="Google Shape;275;p6"/>
          <p:cNvPicPr preferRelativeResize="0"/>
          <p:nvPr/>
        </p:nvPicPr>
        <p:blipFill rotWithShape="1">
          <a:blip r:embed="rId5">
            <a:alphaModFix/>
          </a:blip>
          <a:srcRect b="33389" l="25490" r="25706" t="25473"/>
          <a:stretch/>
        </p:blipFill>
        <p:spPr>
          <a:xfrm>
            <a:off x="3126843" y="3404711"/>
            <a:ext cx="825360" cy="695666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6"/>
          <p:cNvSpPr/>
          <p:nvPr/>
        </p:nvSpPr>
        <p:spPr>
          <a:xfrm>
            <a:off x="4347491" y="4295578"/>
            <a:ext cx="1075136" cy="514350"/>
          </a:xfrm>
          <a:prstGeom prst="rect">
            <a:avLst/>
          </a:prstGeom>
          <a:solidFill>
            <a:srgbClr val="B787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Phase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6"/>
          <p:cNvSpPr/>
          <p:nvPr/>
        </p:nvSpPr>
        <p:spPr>
          <a:xfrm>
            <a:off x="5422627" y="4295578"/>
            <a:ext cx="3184625" cy="514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Storage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6"/>
          <p:cNvSpPr/>
          <p:nvPr/>
        </p:nvSpPr>
        <p:spPr>
          <a:xfrm>
            <a:off x="4874042" y="5127189"/>
            <a:ext cx="1075136" cy="514350"/>
          </a:xfrm>
          <a:prstGeom prst="rect">
            <a:avLst/>
          </a:prstGeom>
          <a:solidFill>
            <a:srgbClr val="B787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Phase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6"/>
          <p:cNvSpPr/>
          <p:nvPr/>
        </p:nvSpPr>
        <p:spPr>
          <a:xfrm>
            <a:off x="5949178" y="5127189"/>
            <a:ext cx="3010491" cy="514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Visualization &amp; Documentation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hat is Data Integration, and How Does it Work? | KR" id="280" name="Google Shape;28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78766" y="1698249"/>
            <a:ext cx="698301" cy="6983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sentation with bar chart outline" id="281" name="Google Shape;281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38223" y="5005128"/>
            <a:ext cx="835819" cy="83581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6"/>
          <p:cNvSpPr txBox="1"/>
          <p:nvPr/>
        </p:nvSpPr>
        <p:spPr>
          <a:xfrm>
            <a:off x="2569414" y="157622"/>
            <a:ext cx="303456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| Methodology</a:t>
            </a:r>
            <a:endParaRPr sz="24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4115" y="3476583"/>
            <a:ext cx="1701575" cy="861108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7"/>
          <p:cNvSpPr/>
          <p:nvPr/>
        </p:nvSpPr>
        <p:spPr>
          <a:xfrm>
            <a:off x="2007575" y="1788462"/>
            <a:ext cx="2758768" cy="76414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Real-Time Streaming Data Using Tweepy API v2.0</a:t>
            </a:r>
            <a:endParaRPr/>
          </a:p>
        </p:txBody>
      </p:sp>
      <p:sp>
        <p:nvSpPr>
          <p:cNvPr id="289" name="Google Shape;289;p7"/>
          <p:cNvSpPr txBox="1"/>
          <p:nvPr/>
        </p:nvSpPr>
        <p:spPr>
          <a:xfrm>
            <a:off x="180974" y="192088"/>
            <a:ext cx="2543175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Strategy &amp; Plan</a:t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7"/>
          <p:cNvSpPr txBox="1"/>
          <p:nvPr/>
        </p:nvSpPr>
        <p:spPr>
          <a:xfrm>
            <a:off x="2569414" y="157622"/>
            <a:ext cx="303456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| Project Architecture</a:t>
            </a:r>
            <a:endParaRPr sz="24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New Tweepy Logo · Discussion #1404 · tweepy/tweepy · GitHub" id="291" name="Google Shape;29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6564" y="1382589"/>
            <a:ext cx="1940379" cy="405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w to Download Kaggle Datasets on Ubuntu | endtoend.ai" id="292" name="Google Shape;292;p7"/>
          <p:cNvPicPr preferRelativeResize="0"/>
          <p:nvPr/>
        </p:nvPicPr>
        <p:blipFill rotWithShape="1">
          <a:blip r:embed="rId5">
            <a:alphaModFix/>
          </a:blip>
          <a:srcRect b="15402" l="0" r="0" t="13381"/>
          <a:stretch/>
        </p:blipFill>
        <p:spPr>
          <a:xfrm>
            <a:off x="1145562" y="3989803"/>
            <a:ext cx="1114425" cy="538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17614" y="1106869"/>
            <a:ext cx="1701575" cy="861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13131" y="4606433"/>
            <a:ext cx="1689499" cy="863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43491" y="4609521"/>
            <a:ext cx="1576985" cy="9187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reless outline" id="296" name="Google Shape;296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1093175" y="195563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12189" y="2534306"/>
            <a:ext cx="609600" cy="60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Google Shape;298;p7"/>
          <p:cNvCxnSpPr/>
          <p:nvPr/>
        </p:nvCxnSpPr>
        <p:spPr>
          <a:xfrm>
            <a:off x="1093175" y="3140945"/>
            <a:ext cx="0" cy="139741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9" name="Google Shape;299;p7"/>
          <p:cNvSpPr/>
          <p:nvPr/>
        </p:nvSpPr>
        <p:spPr>
          <a:xfrm>
            <a:off x="855051" y="3521325"/>
            <a:ext cx="457199" cy="46847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256C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lock with solid fill" id="300" name="Google Shape;300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78850" y="3450764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7"/>
          <p:cNvSpPr/>
          <p:nvPr/>
        </p:nvSpPr>
        <p:spPr>
          <a:xfrm>
            <a:off x="302476" y="4649774"/>
            <a:ext cx="1710293" cy="8785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Historical Data </a:t>
            </a:r>
            <a:endParaRPr/>
          </a:p>
        </p:txBody>
      </p:sp>
      <p:sp>
        <p:nvSpPr>
          <p:cNvPr id="302" name="Google Shape;302;p7"/>
          <p:cNvSpPr/>
          <p:nvPr/>
        </p:nvSpPr>
        <p:spPr>
          <a:xfrm>
            <a:off x="5196082" y="1788462"/>
            <a:ext cx="1591804" cy="135248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Streaming Data in Apache Kafka</a:t>
            </a:r>
            <a:endParaRPr/>
          </a:p>
        </p:txBody>
      </p:sp>
      <p:pic>
        <p:nvPicPr>
          <p:cNvPr descr="asf - Revision 1903506: /kafka/site/logos" id="303" name="Google Shape;303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634060" y="1106869"/>
            <a:ext cx="715847" cy="6815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4" name="Google Shape;304;p7"/>
          <p:cNvCxnSpPr>
            <a:stCxn id="288" idx="3"/>
          </p:cNvCxnSpPr>
          <p:nvPr/>
        </p:nvCxnSpPr>
        <p:spPr>
          <a:xfrm>
            <a:off x="4766343" y="2170537"/>
            <a:ext cx="42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5" name="Google Shape;305;p7"/>
          <p:cNvSpPr/>
          <p:nvPr/>
        </p:nvSpPr>
        <p:spPr>
          <a:xfrm>
            <a:off x="7228964" y="1788462"/>
            <a:ext cx="1835700" cy="135248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Spark Streaming Data Frame From Kafka Consumer as Source</a:t>
            </a:r>
            <a:endParaRPr/>
          </a:p>
        </p:txBody>
      </p:sp>
      <p:sp>
        <p:nvSpPr>
          <p:cNvPr id="306" name="Google Shape;306;p7"/>
          <p:cNvSpPr/>
          <p:nvPr/>
        </p:nvSpPr>
        <p:spPr>
          <a:xfrm>
            <a:off x="9517015" y="1788462"/>
            <a:ext cx="1835700" cy="135248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Pre-Processing &amp; Sentiment Analysis</a:t>
            </a:r>
            <a:endParaRPr/>
          </a:p>
        </p:txBody>
      </p:sp>
      <p:cxnSp>
        <p:nvCxnSpPr>
          <p:cNvPr id="307" name="Google Shape;307;p7"/>
          <p:cNvCxnSpPr/>
          <p:nvPr/>
        </p:nvCxnSpPr>
        <p:spPr>
          <a:xfrm flipH="1" rot="10800000">
            <a:off x="6784030" y="2170536"/>
            <a:ext cx="429739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8" name="Google Shape;308;p7"/>
          <p:cNvCxnSpPr/>
          <p:nvPr/>
        </p:nvCxnSpPr>
        <p:spPr>
          <a:xfrm flipH="1" rot="10800000">
            <a:off x="9066445" y="2166811"/>
            <a:ext cx="429739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9" name="Google Shape;309;p7"/>
          <p:cNvSpPr/>
          <p:nvPr/>
        </p:nvSpPr>
        <p:spPr>
          <a:xfrm>
            <a:off x="9517015" y="3875149"/>
            <a:ext cx="1835700" cy="9116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Streaming Data in MongoDB</a:t>
            </a:r>
            <a:endParaRPr/>
          </a:p>
        </p:txBody>
      </p:sp>
      <p:sp>
        <p:nvSpPr>
          <p:cNvPr id="310" name="Google Shape;310;p7"/>
          <p:cNvSpPr/>
          <p:nvPr/>
        </p:nvSpPr>
        <p:spPr>
          <a:xfrm>
            <a:off x="7772270" y="5320423"/>
            <a:ext cx="3589461" cy="75910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Data in Tableau &amp; Python Libraries and Perform Visualization</a:t>
            </a:r>
            <a:endParaRPr/>
          </a:p>
        </p:txBody>
      </p:sp>
      <p:sp>
        <p:nvSpPr>
          <p:cNvPr id="311" name="Google Shape;311;p7"/>
          <p:cNvSpPr/>
          <p:nvPr/>
        </p:nvSpPr>
        <p:spPr>
          <a:xfrm>
            <a:off x="2707631" y="4195451"/>
            <a:ext cx="1835700" cy="135248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Spark Data Frame From Kaggle Data (CSV) as Source</a:t>
            </a:r>
            <a:endParaRPr/>
          </a:p>
        </p:txBody>
      </p:sp>
      <p:sp>
        <p:nvSpPr>
          <p:cNvPr id="312" name="Google Shape;312;p7"/>
          <p:cNvSpPr/>
          <p:nvPr/>
        </p:nvSpPr>
        <p:spPr>
          <a:xfrm>
            <a:off x="5091821" y="4195451"/>
            <a:ext cx="1692209" cy="135248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Pre-Processing &amp; Sentiment Analysis</a:t>
            </a:r>
            <a:endParaRPr/>
          </a:p>
        </p:txBody>
      </p:sp>
      <p:cxnSp>
        <p:nvCxnSpPr>
          <p:cNvPr id="313" name="Google Shape;313;p7"/>
          <p:cNvCxnSpPr/>
          <p:nvPr/>
        </p:nvCxnSpPr>
        <p:spPr>
          <a:xfrm>
            <a:off x="2045117" y="5134470"/>
            <a:ext cx="66251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4" name="Google Shape;314;p7"/>
          <p:cNvCxnSpPr/>
          <p:nvPr/>
        </p:nvCxnSpPr>
        <p:spPr>
          <a:xfrm>
            <a:off x="4533568" y="5117820"/>
            <a:ext cx="5582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5" name="Google Shape;315;p7"/>
          <p:cNvCxnSpPr/>
          <p:nvPr/>
        </p:nvCxnSpPr>
        <p:spPr>
          <a:xfrm>
            <a:off x="6784030" y="4528014"/>
            <a:ext cx="273298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6" name="Google Shape;316;p7"/>
          <p:cNvCxnSpPr>
            <a:stCxn id="306" idx="2"/>
            <a:endCxn id="309" idx="0"/>
          </p:cNvCxnSpPr>
          <p:nvPr/>
        </p:nvCxnSpPr>
        <p:spPr>
          <a:xfrm>
            <a:off x="10434865" y="3140945"/>
            <a:ext cx="0" cy="73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7" name="Google Shape;317;p7"/>
          <p:cNvCxnSpPr/>
          <p:nvPr/>
        </p:nvCxnSpPr>
        <p:spPr>
          <a:xfrm>
            <a:off x="9947185" y="4796919"/>
            <a:ext cx="0" cy="52631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318" name="Google Shape;318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617615" y="3306764"/>
            <a:ext cx="1757138" cy="532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8"/>
          <p:cNvSpPr/>
          <p:nvPr/>
        </p:nvSpPr>
        <p:spPr>
          <a:xfrm>
            <a:off x="5107048" y="3282648"/>
            <a:ext cx="2487230" cy="1706323"/>
          </a:xfrm>
          <a:prstGeom prst="rect">
            <a:avLst/>
          </a:prstGeom>
          <a:solidFill>
            <a:srgbClr val="266F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Integration</a:t>
            </a:r>
            <a:endParaRPr/>
          </a:p>
        </p:txBody>
      </p:sp>
      <p:sp>
        <p:nvSpPr>
          <p:cNvPr id="324" name="Google Shape;324;p8"/>
          <p:cNvSpPr txBox="1"/>
          <p:nvPr/>
        </p:nvSpPr>
        <p:spPr>
          <a:xfrm>
            <a:off x="8183133" y="1402957"/>
            <a:ext cx="141096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Tweepy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Tableau </a:t>
            </a:r>
            <a:endParaRPr/>
          </a:p>
        </p:txBody>
      </p:sp>
      <p:sp>
        <p:nvSpPr>
          <p:cNvPr id="325" name="Google Shape;325;p8"/>
          <p:cNvSpPr/>
          <p:nvPr/>
        </p:nvSpPr>
        <p:spPr>
          <a:xfrm>
            <a:off x="5107048" y="1288460"/>
            <a:ext cx="2475393" cy="1706323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Installation &amp; Configuration</a:t>
            </a:r>
            <a:endParaRPr/>
          </a:p>
        </p:txBody>
      </p:sp>
      <p:sp>
        <p:nvSpPr>
          <p:cNvPr id="326" name="Google Shape;326;p8"/>
          <p:cNvSpPr txBox="1"/>
          <p:nvPr/>
        </p:nvSpPr>
        <p:spPr>
          <a:xfrm>
            <a:off x="8129080" y="3353695"/>
            <a:ext cx="29569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Tweepy &amp; Kafka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&amp; PySpark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Kafka Stream &amp; MongoDB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PySpark &amp; MongoDB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MongoDB &amp; Tableau</a:t>
            </a:r>
            <a:endParaRPr/>
          </a:p>
        </p:txBody>
      </p:sp>
      <p:sp>
        <p:nvSpPr>
          <p:cNvPr id="327" name="Google Shape;327;p8"/>
          <p:cNvSpPr txBox="1"/>
          <p:nvPr/>
        </p:nvSpPr>
        <p:spPr>
          <a:xfrm>
            <a:off x="180974" y="192088"/>
            <a:ext cx="2543175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Strategy &amp; Plan</a:t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8"/>
          <p:cNvSpPr txBox="1"/>
          <p:nvPr/>
        </p:nvSpPr>
        <p:spPr>
          <a:xfrm>
            <a:off x="2600557" y="151854"/>
            <a:ext cx="3333546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| Planned Vs. Achieved</a:t>
            </a:r>
            <a:endParaRPr sz="24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8"/>
          <p:cNvSpPr/>
          <p:nvPr/>
        </p:nvSpPr>
        <p:spPr>
          <a:xfrm>
            <a:off x="5107048" y="5276836"/>
            <a:ext cx="2487230" cy="1022775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330" name="Google Shape;330;p8"/>
          <p:cNvSpPr txBox="1"/>
          <p:nvPr/>
        </p:nvSpPr>
        <p:spPr>
          <a:xfrm>
            <a:off x="8037640" y="5475217"/>
            <a:ext cx="35114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&amp; Contrast Between Historical &amp; Current Twitter Data</a:t>
            </a:r>
            <a:endParaRPr/>
          </a:p>
        </p:txBody>
      </p:sp>
      <p:pic>
        <p:nvPicPr>
          <p:cNvPr descr="Step by Step: Twitter Sentiment Analysis in Python | by Yalin Yener |  Towards Data Science" id="331" name="Google Shape;331;p8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148968" y="2080661"/>
            <a:ext cx="4541520" cy="302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9"/>
          <p:cNvSpPr txBox="1"/>
          <p:nvPr/>
        </p:nvSpPr>
        <p:spPr>
          <a:xfrm>
            <a:off x="180974" y="192088"/>
            <a:ext cx="2543175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1"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9"/>
          <p:cNvSpPr txBox="1"/>
          <p:nvPr/>
        </p:nvSpPr>
        <p:spPr>
          <a:xfrm>
            <a:off x="2590397" y="172174"/>
            <a:ext cx="3333546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| Project Details</a:t>
            </a:r>
            <a:endParaRPr sz="24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9"/>
          <p:cNvSpPr/>
          <p:nvPr/>
        </p:nvSpPr>
        <p:spPr>
          <a:xfrm>
            <a:off x="8788893" y="4715684"/>
            <a:ext cx="2877477" cy="941786"/>
          </a:xfrm>
          <a:prstGeom prst="roundRect">
            <a:avLst>
              <a:gd fmla="val 4762" name="adj"/>
            </a:avLst>
          </a:prstGeom>
          <a:solidFill>
            <a:srgbClr val="D3E9F3"/>
          </a:solidFill>
          <a:ln cap="flat" cmpd="sng" w="12700">
            <a:solidFill>
              <a:srgbClr val="D3E9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9"/>
          <p:cNvSpPr/>
          <p:nvPr/>
        </p:nvSpPr>
        <p:spPr>
          <a:xfrm>
            <a:off x="178665" y="5237089"/>
            <a:ext cx="11487705" cy="1310193"/>
          </a:xfrm>
          <a:prstGeom prst="roundRect">
            <a:avLst>
              <a:gd fmla="val 4762" name="adj"/>
            </a:avLst>
          </a:prstGeom>
          <a:solidFill>
            <a:srgbClr val="D3E9F3"/>
          </a:solidFill>
          <a:ln cap="flat" cmpd="sng" w="12700">
            <a:solidFill>
              <a:srgbClr val="D3E9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9"/>
          <p:cNvSpPr/>
          <p:nvPr/>
        </p:nvSpPr>
        <p:spPr>
          <a:xfrm>
            <a:off x="178667" y="3013486"/>
            <a:ext cx="3286953" cy="2051226"/>
          </a:xfrm>
          <a:prstGeom prst="roundRect">
            <a:avLst>
              <a:gd fmla="val 4762" name="adj"/>
            </a:avLst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9"/>
          <p:cNvSpPr/>
          <p:nvPr/>
        </p:nvSpPr>
        <p:spPr>
          <a:xfrm>
            <a:off x="178666" y="679390"/>
            <a:ext cx="11487705" cy="2507694"/>
          </a:xfrm>
          <a:prstGeom prst="roundRect">
            <a:avLst>
              <a:gd fmla="val 4762" name="adj"/>
            </a:avLst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9"/>
          <p:cNvSpPr/>
          <p:nvPr/>
        </p:nvSpPr>
        <p:spPr>
          <a:xfrm>
            <a:off x="3599221" y="3732444"/>
            <a:ext cx="2191314" cy="103856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&amp;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Results</a:t>
            </a:r>
            <a:endParaRPr/>
          </a:p>
        </p:txBody>
      </p:sp>
      <p:sp>
        <p:nvSpPr>
          <p:cNvPr id="343" name="Google Shape;343;p9"/>
          <p:cNvSpPr/>
          <p:nvPr/>
        </p:nvSpPr>
        <p:spPr>
          <a:xfrm>
            <a:off x="3326167" y="967418"/>
            <a:ext cx="2487230" cy="8258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Stream getting </a:t>
            </a:r>
            <a:r>
              <a:rPr lang="en-US" sz="1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stored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Producer</a:t>
            </a:r>
            <a:endParaRPr/>
          </a:p>
        </p:txBody>
      </p:sp>
      <p:sp>
        <p:nvSpPr>
          <p:cNvPr id="344" name="Google Shape;344;p9"/>
          <p:cNvSpPr/>
          <p:nvPr/>
        </p:nvSpPr>
        <p:spPr>
          <a:xfrm>
            <a:off x="583706" y="967418"/>
            <a:ext cx="2475393" cy="8258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Tweets </a:t>
            </a:r>
            <a:r>
              <a:rPr lang="en-US" sz="1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streamed in real-time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Twitter via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Tweepy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v2.0</a:t>
            </a:r>
            <a:endParaRPr/>
          </a:p>
        </p:txBody>
      </p:sp>
      <p:sp>
        <p:nvSpPr>
          <p:cNvPr id="345" name="Google Shape;345;p9"/>
          <p:cNvSpPr/>
          <p:nvPr/>
        </p:nvSpPr>
        <p:spPr>
          <a:xfrm>
            <a:off x="6111534" y="967418"/>
            <a:ext cx="2487230" cy="8258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Consumer </a:t>
            </a:r>
            <a:r>
              <a:rPr lang="en-US" sz="1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receiving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stream</a:t>
            </a:r>
            <a:endParaRPr/>
          </a:p>
        </p:txBody>
      </p:sp>
      <p:sp>
        <p:nvSpPr>
          <p:cNvPr id="346" name="Google Shape;346;p9"/>
          <p:cNvSpPr/>
          <p:nvPr/>
        </p:nvSpPr>
        <p:spPr>
          <a:xfrm>
            <a:off x="3357234" y="2147170"/>
            <a:ext cx="2456163" cy="8258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Resultant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Streaming Data gets </a:t>
            </a:r>
            <a:r>
              <a:rPr lang="en-US" sz="1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transferred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/>
          </a:p>
        </p:txBody>
      </p:sp>
      <p:sp>
        <p:nvSpPr>
          <p:cNvPr id="347" name="Google Shape;347;p9"/>
          <p:cNvSpPr/>
          <p:nvPr/>
        </p:nvSpPr>
        <p:spPr>
          <a:xfrm>
            <a:off x="8865832" y="967418"/>
            <a:ext cx="2487230" cy="8258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Streaming Data Frame </a:t>
            </a:r>
            <a:r>
              <a:rPr lang="en-US" sz="1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created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PySpark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9"/>
          <p:cNvSpPr/>
          <p:nvPr/>
        </p:nvSpPr>
        <p:spPr>
          <a:xfrm>
            <a:off x="8865832" y="2147170"/>
            <a:ext cx="2487230" cy="81428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data </a:t>
            </a:r>
            <a:r>
              <a:rPr lang="en-US" sz="1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pre-processing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done on Streaming Data in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PySpark </a:t>
            </a:r>
            <a:endParaRPr/>
          </a:p>
        </p:txBody>
      </p:sp>
      <p:sp>
        <p:nvSpPr>
          <p:cNvPr id="349" name="Google Shape;349;p9"/>
          <p:cNvSpPr/>
          <p:nvPr/>
        </p:nvSpPr>
        <p:spPr>
          <a:xfrm>
            <a:off x="6142601" y="2154690"/>
            <a:ext cx="2487230" cy="8183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Sentiment Analysis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Performed on Streaming Data in PySpark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9"/>
          <p:cNvSpPr/>
          <p:nvPr/>
        </p:nvSpPr>
        <p:spPr>
          <a:xfrm>
            <a:off x="593320" y="2154690"/>
            <a:ext cx="2456163" cy="8067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Database is </a:t>
            </a:r>
            <a:r>
              <a:rPr lang="en-US" sz="1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connected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Tableau</a:t>
            </a:r>
            <a:endParaRPr/>
          </a:p>
        </p:txBody>
      </p:sp>
      <p:sp>
        <p:nvSpPr>
          <p:cNvPr id="351" name="Google Shape;351;p9"/>
          <p:cNvSpPr/>
          <p:nvPr/>
        </p:nvSpPr>
        <p:spPr>
          <a:xfrm>
            <a:off x="605526" y="3298550"/>
            <a:ext cx="2456163" cy="8067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Visualizations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created in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Tableau</a:t>
            </a:r>
            <a:endParaRPr/>
          </a:p>
        </p:txBody>
      </p:sp>
      <p:sp>
        <p:nvSpPr>
          <p:cNvPr id="352" name="Google Shape;352;p9"/>
          <p:cNvSpPr/>
          <p:nvPr/>
        </p:nvSpPr>
        <p:spPr>
          <a:xfrm>
            <a:off x="2950715" y="1503412"/>
            <a:ext cx="514905" cy="25745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9"/>
          <p:cNvSpPr/>
          <p:nvPr/>
        </p:nvSpPr>
        <p:spPr>
          <a:xfrm>
            <a:off x="5746818" y="1485656"/>
            <a:ext cx="514905" cy="25745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9"/>
          <p:cNvSpPr/>
          <p:nvPr/>
        </p:nvSpPr>
        <p:spPr>
          <a:xfrm>
            <a:off x="8525165" y="1470986"/>
            <a:ext cx="514905" cy="25745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9"/>
          <p:cNvSpPr/>
          <p:nvPr/>
        </p:nvSpPr>
        <p:spPr>
          <a:xfrm rot="5400000">
            <a:off x="10913615" y="1889592"/>
            <a:ext cx="514905" cy="25745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9"/>
          <p:cNvSpPr/>
          <p:nvPr/>
        </p:nvSpPr>
        <p:spPr>
          <a:xfrm rot="10800000">
            <a:off x="8475197" y="2668488"/>
            <a:ext cx="514905" cy="25745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9"/>
          <p:cNvSpPr/>
          <p:nvPr/>
        </p:nvSpPr>
        <p:spPr>
          <a:xfrm rot="10800000">
            <a:off x="5665067" y="2677369"/>
            <a:ext cx="514905" cy="25745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9"/>
          <p:cNvSpPr/>
          <p:nvPr/>
        </p:nvSpPr>
        <p:spPr>
          <a:xfrm rot="10800000">
            <a:off x="2901153" y="2686244"/>
            <a:ext cx="514905" cy="25745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9"/>
          <p:cNvSpPr/>
          <p:nvPr/>
        </p:nvSpPr>
        <p:spPr>
          <a:xfrm rot="5400000">
            <a:off x="519378" y="3063548"/>
            <a:ext cx="514905" cy="25745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9"/>
          <p:cNvSpPr/>
          <p:nvPr/>
        </p:nvSpPr>
        <p:spPr>
          <a:xfrm>
            <a:off x="602936" y="4011106"/>
            <a:ext cx="2456163" cy="8067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Static visualizations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created in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Pandas</a:t>
            </a:r>
            <a:endParaRPr/>
          </a:p>
        </p:txBody>
      </p:sp>
      <p:sp>
        <p:nvSpPr>
          <p:cNvPr id="361" name="Google Shape;361;p9"/>
          <p:cNvSpPr/>
          <p:nvPr/>
        </p:nvSpPr>
        <p:spPr>
          <a:xfrm>
            <a:off x="3024877" y="4416161"/>
            <a:ext cx="757009" cy="25053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9"/>
          <p:cNvSpPr/>
          <p:nvPr/>
        </p:nvSpPr>
        <p:spPr>
          <a:xfrm>
            <a:off x="5076553" y="310718"/>
            <a:ext cx="1855433" cy="532660"/>
          </a:xfrm>
          <a:prstGeom prst="rect">
            <a:avLst/>
          </a:prstGeom>
          <a:solidFill>
            <a:srgbClr val="398F98"/>
          </a:solidFill>
          <a:ln cap="flat" cmpd="sng" w="12700">
            <a:solidFill>
              <a:srgbClr val="398F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Real-Time Data</a:t>
            </a:r>
            <a:endParaRPr/>
          </a:p>
        </p:txBody>
      </p:sp>
      <p:sp>
        <p:nvSpPr>
          <p:cNvPr id="363" name="Google Shape;363;p9"/>
          <p:cNvSpPr/>
          <p:nvPr/>
        </p:nvSpPr>
        <p:spPr>
          <a:xfrm>
            <a:off x="602936" y="5512791"/>
            <a:ext cx="2456163" cy="8258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historical tweets csv in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PySpark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Frame</a:t>
            </a:r>
            <a:endParaRPr/>
          </a:p>
        </p:txBody>
      </p:sp>
      <p:sp>
        <p:nvSpPr>
          <p:cNvPr id="364" name="Google Shape;364;p9"/>
          <p:cNvSpPr/>
          <p:nvPr/>
        </p:nvSpPr>
        <p:spPr>
          <a:xfrm>
            <a:off x="3372768" y="5512791"/>
            <a:ext cx="2456163" cy="8258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US" sz="1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pre-processing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en-US" sz="1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Sentiment Analysis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PySpark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Frame</a:t>
            </a:r>
            <a:endParaRPr/>
          </a:p>
        </p:txBody>
      </p:sp>
      <p:sp>
        <p:nvSpPr>
          <p:cNvPr id="365" name="Google Shape;365;p9"/>
          <p:cNvSpPr/>
          <p:nvPr/>
        </p:nvSpPr>
        <p:spPr>
          <a:xfrm>
            <a:off x="6179972" y="5512791"/>
            <a:ext cx="2456163" cy="8258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Resultant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</a:t>
            </a:r>
            <a:r>
              <a:rPr lang="en-US" sz="1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transferred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/>
          </a:p>
        </p:txBody>
      </p:sp>
      <p:sp>
        <p:nvSpPr>
          <p:cNvPr id="366" name="Google Shape;366;p9"/>
          <p:cNvSpPr/>
          <p:nvPr/>
        </p:nvSpPr>
        <p:spPr>
          <a:xfrm>
            <a:off x="8987176" y="5512791"/>
            <a:ext cx="2456163" cy="8258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Visualization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in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Tableau</a:t>
            </a:r>
            <a:endParaRPr/>
          </a:p>
        </p:txBody>
      </p:sp>
      <p:sp>
        <p:nvSpPr>
          <p:cNvPr id="367" name="Google Shape;367;p9"/>
          <p:cNvSpPr/>
          <p:nvPr/>
        </p:nvSpPr>
        <p:spPr>
          <a:xfrm>
            <a:off x="8987176" y="4867433"/>
            <a:ext cx="2456163" cy="8258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Static Visualizations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created in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Pandas</a:t>
            </a:r>
            <a:endParaRPr/>
          </a:p>
        </p:txBody>
      </p:sp>
      <p:sp>
        <p:nvSpPr>
          <p:cNvPr id="368" name="Google Shape;368;p9"/>
          <p:cNvSpPr/>
          <p:nvPr/>
        </p:nvSpPr>
        <p:spPr>
          <a:xfrm>
            <a:off x="5076552" y="4857200"/>
            <a:ext cx="1855433" cy="53266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Historical Data</a:t>
            </a:r>
            <a:endParaRPr/>
          </a:p>
        </p:txBody>
      </p:sp>
      <p:sp>
        <p:nvSpPr>
          <p:cNvPr id="369" name="Google Shape;369;p9"/>
          <p:cNvSpPr/>
          <p:nvPr/>
        </p:nvSpPr>
        <p:spPr>
          <a:xfrm flipH="1" rot="10800000">
            <a:off x="10150269" y="4490052"/>
            <a:ext cx="103029" cy="45234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9"/>
          <p:cNvSpPr/>
          <p:nvPr/>
        </p:nvSpPr>
        <p:spPr>
          <a:xfrm rot="10800000">
            <a:off x="5607870" y="4417139"/>
            <a:ext cx="4645428" cy="24955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9"/>
          <p:cNvSpPr/>
          <p:nvPr/>
        </p:nvSpPr>
        <p:spPr>
          <a:xfrm>
            <a:off x="2999929" y="6049884"/>
            <a:ext cx="514905" cy="25745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9"/>
          <p:cNvSpPr/>
          <p:nvPr/>
        </p:nvSpPr>
        <p:spPr>
          <a:xfrm>
            <a:off x="5808216" y="6049884"/>
            <a:ext cx="514905" cy="25745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9"/>
          <p:cNvSpPr/>
          <p:nvPr/>
        </p:nvSpPr>
        <p:spPr>
          <a:xfrm>
            <a:off x="8588587" y="6006249"/>
            <a:ext cx="514905" cy="25745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2022-12-03T15:44:36Z</dcterms:created>
  <dc:creator>Nasim, Ayesha</dc:creator>
</cp:coreProperties>
</file>