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61" r:id="rId4"/>
    <p:sldId id="263" r:id="rId5"/>
    <p:sldId id="315" r:id="rId6"/>
    <p:sldId id="316" r:id="rId7"/>
    <p:sldId id="318" r:id="rId8"/>
    <p:sldId id="265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291" r:id="rId18"/>
  </p:sldIdLst>
  <p:sldSz cx="9144000" cy="5143500" type="screen16x9"/>
  <p:notesSz cx="6858000" cy="9144000"/>
  <p:embeddedFontLst>
    <p:embeddedFont>
      <p:font typeface="Russo One" panose="020B0604020202020204" charset="0"/>
      <p:regular r:id="rId20"/>
    </p:embeddedFont>
    <p:embeddedFont>
      <p:font typeface="Mallanna" panose="020B0604020202020204" charset="0"/>
      <p:regular r:id="rId21"/>
    </p:embeddedFont>
    <p:embeddedFont>
      <p:font typeface="Bebas Neue" panose="020B0604020202020204" charset="0"/>
      <p:regular r:id="rId22"/>
    </p:embeddedFont>
    <p:embeddedFont>
      <p:font typeface="Yu Gothic UI Semibold" panose="020B0700000000000000" pitchFamily="34" charset="-128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16E396C-C5D8-44A7-9B20-0D95B145B986}">
  <a:tblStyle styleId="{016E396C-C5D8-44A7-9B20-0D95B145B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4622" autoAdjust="0"/>
  </p:normalViewPr>
  <p:slideViewPr>
    <p:cSldViewPr>
      <p:cViewPr>
        <p:scale>
          <a:sx n="125" d="100"/>
          <a:sy n="125" d="100"/>
        </p:scale>
        <p:origin x="-1728" y="-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5322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23b42abe8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23b42abe8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026e44d2ca_0_2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026e44d2ca_0_2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23b42abe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23b42abe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37e03369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37e03369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23b42abe8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23b42abe8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009efd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2009efd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>
            <a:alpha val="7584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38850"/>
            <a:ext cx="6144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547425"/>
            <a:ext cx="3818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97400" y="3655442"/>
            <a:ext cx="3124200" cy="300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62150" y="1178497"/>
            <a:ext cx="761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4800" y="-1792162"/>
            <a:ext cx="28194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463" y="4037563"/>
            <a:ext cx="26955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-8272913">
            <a:off x="8570143" y="3062470"/>
            <a:ext cx="966211" cy="2005473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8272913">
            <a:off x="8774713" y="3251119"/>
            <a:ext cx="966211" cy="2005473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378808" y="2461128"/>
            <a:ext cx="364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378800" y="3150975"/>
            <a:ext cx="3658500" cy="13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10273" y="-1667375"/>
            <a:ext cx="3388475" cy="33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 rot="-8606991">
            <a:off x="8465587" y="307917"/>
            <a:ext cx="817093" cy="1695506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rot="-8606991">
            <a:off x="8295958" y="193616"/>
            <a:ext cx="817093" cy="1695506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4125400" y="2400300"/>
            <a:ext cx="3981300" cy="22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1700" y="-1248800"/>
            <a:ext cx="28194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 rot="-8606852">
            <a:off x="7795245" y="-775267"/>
            <a:ext cx="1169658" cy="2427038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 rot="-8606852">
            <a:off x="7552423" y="-938887"/>
            <a:ext cx="1169658" cy="2427038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1556575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 idx="2"/>
          </p:nvPr>
        </p:nvSpPr>
        <p:spPr>
          <a:xfrm>
            <a:off x="3459398" y="1556575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3"/>
          </p:nvPr>
        </p:nvSpPr>
        <p:spPr>
          <a:xfrm>
            <a:off x="3459395" y="2269375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4"/>
          </p:nvPr>
        </p:nvSpPr>
        <p:spPr>
          <a:xfrm>
            <a:off x="720000" y="3410902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5"/>
          </p:nvPr>
        </p:nvSpPr>
        <p:spPr>
          <a:xfrm>
            <a:off x="720000" y="4123702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6"/>
          </p:nvPr>
        </p:nvSpPr>
        <p:spPr>
          <a:xfrm>
            <a:off x="3459398" y="3410902"/>
            <a:ext cx="23085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7"/>
          </p:nvPr>
        </p:nvSpPr>
        <p:spPr>
          <a:xfrm>
            <a:off x="3459395" y="4123702"/>
            <a:ext cx="206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7200" y="-2064800"/>
            <a:ext cx="3386676" cy="3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/>
          <p:nvPr/>
        </p:nvSpPr>
        <p:spPr>
          <a:xfrm rot="8709643">
            <a:off x="5854881" y="-1221025"/>
            <a:ext cx="995665" cy="206548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 rot="8709643">
            <a:off x="6070417" y="-1311454"/>
            <a:ext cx="995665" cy="206548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ctrTitle"/>
          </p:nvPr>
        </p:nvSpPr>
        <p:spPr>
          <a:xfrm>
            <a:off x="719975" y="790461"/>
            <a:ext cx="41547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1"/>
          </p:nvPr>
        </p:nvSpPr>
        <p:spPr>
          <a:xfrm>
            <a:off x="715100" y="1788250"/>
            <a:ext cx="41550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733200" y="3708875"/>
            <a:ext cx="42087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allanna"/>
                <a:ea typeface="Mallanna"/>
                <a:cs typeface="Mallanna"/>
                <a:sym typeface="Mallanna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allanna"/>
                <a:ea typeface="Mallanna"/>
                <a:cs typeface="Mallanna"/>
                <a:sym typeface="Mallanna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Mallanna"/>
                <a:ea typeface="Mallanna"/>
                <a:cs typeface="Mallanna"/>
                <a:sym typeface="Mallann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dk2"/>
              </a:solidFill>
              <a:latin typeface="Mallanna"/>
              <a:ea typeface="Mallanna"/>
              <a:cs typeface="Mallanna"/>
              <a:sym typeface="Mallanna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5463" y="-452323"/>
            <a:ext cx="3088875" cy="29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3349" y="3547263"/>
            <a:ext cx="2473750" cy="24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3300" y="-1157175"/>
            <a:ext cx="2554700" cy="26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 rot="-2756974">
            <a:off x="6074577" y="2985431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 rot="-2756974">
            <a:off x="5903687" y="3158702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 rot="-7586079">
            <a:off x="8305920" y="220667"/>
            <a:ext cx="1303238" cy="2704455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/>
          <p:nvPr/>
        </p:nvSpPr>
        <p:spPr>
          <a:xfrm rot="-7586079">
            <a:off x="8525935" y="524729"/>
            <a:ext cx="1303238" cy="2704455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 rot="2756974" flipH="1">
            <a:off x="5735512" y="-1120719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 rot="2756974" flipH="1">
            <a:off x="5906402" y="-947448"/>
            <a:ext cx="844826" cy="1753512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80100" y="876325"/>
            <a:ext cx="2801900" cy="28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236513" y="-953300"/>
            <a:ext cx="20383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375" y="3151875"/>
            <a:ext cx="2551683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/>
          <p:nvPr/>
        </p:nvSpPr>
        <p:spPr>
          <a:xfrm rot="-9057554">
            <a:off x="-448749" y="2103451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 rot="-9057554">
            <a:off x="-237153" y="2223673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 rot="8614338">
            <a:off x="8261696" y="2540788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 rot="8614338">
            <a:off x="8504750" y="2364917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85758" y="-1242275"/>
            <a:ext cx="3464467" cy="346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124" y="3398150"/>
            <a:ext cx="2833425" cy="28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/>
          <p:nvPr/>
        </p:nvSpPr>
        <p:spPr>
          <a:xfrm rot="9057554" flipH="1">
            <a:off x="7846922" y="3092551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"/>
          <p:cNvSpPr/>
          <p:nvPr/>
        </p:nvSpPr>
        <p:spPr>
          <a:xfrm rot="9057554" flipH="1">
            <a:off x="7635326" y="3212773"/>
            <a:ext cx="844815" cy="175356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"/>
          <p:cNvSpPr/>
          <p:nvPr/>
        </p:nvSpPr>
        <p:spPr>
          <a:xfrm rot="7585662" flipH="1">
            <a:off x="623583" y="105826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 rot="7585662" flipH="1">
            <a:off x="447713" y="348879"/>
            <a:ext cx="1041751" cy="2161919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FDEFC">
            <a:alpha val="758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●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○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■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●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○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■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●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llanna"/>
              <a:buChar char="○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llanna"/>
              <a:buChar char="■"/>
              <a:defRPr>
                <a:solidFill>
                  <a:schemeClr val="dk2"/>
                </a:solidFill>
                <a:latin typeface="Mallanna"/>
                <a:ea typeface="Mallanna"/>
                <a:cs typeface="Mallanna"/>
                <a:sym typeface="Mallan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6" r:id="rId5"/>
    <p:sldLayoutId id="2147483670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yaminartemiy/Digital_Breakthrough_Hack.git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hyperlink" Target="https://t.me/aldance3" TargetMode="External"/><Relationship Id="rId4" Type="http://schemas.openxmlformats.org/officeDocument/2006/relationships/hyperlink" Target="https://vk.com/idartemlyam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280" y="3507854"/>
            <a:ext cx="2482225" cy="24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625" y="-1498297"/>
            <a:ext cx="3999125" cy="38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/>
          <p:nvPr/>
        </p:nvSpPr>
        <p:spPr>
          <a:xfrm rot="-3636149">
            <a:off x="8329999" y="-337263"/>
            <a:ext cx="1012700" cy="210142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/>
          <p:nvPr/>
        </p:nvSpPr>
        <p:spPr>
          <a:xfrm rot="-3636149">
            <a:off x="8184399" y="-84563"/>
            <a:ext cx="1012700" cy="2101424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ctrTitle"/>
          </p:nvPr>
        </p:nvSpPr>
        <p:spPr>
          <a:xfrm>
            <a:off x="715100" y="1238850"/>
            <a:ext cx="6415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smtClean="0"/>
              <a:t>Всероссийский чемпионат </a:t>
            </a:r>
            <a:r>
              <a:rPr lang="ru-RU" sz="4400" dirty="0"/>
              <a:t>«Цифровой прорыв»</a:t>
            </a:r>
            <a:endParaRPr sz="4400" dirty="0"/>
          </a:p>
        </p:txBody>
      </p:sp>
      <p:sp>
        <p:nvSpPr>
          <p:cNvPr id="286" name="Google Shape;286;p35"/>
          <p:cNvSpPr txBox="1">
            <a:spLocks noGrp="1"/>
          </p:cNvSpPr>
          <p:nvPr>
            <p:ph type="subTitle" idx="1"/>
          </p:nvPr>
        </p:nvSpPr>
        <p:spPr>
          <a:xfrm>
            <a:off x="715099" y="3547424"/>
            <a:ext cx="6766373" cy="608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Russo One" panose="020B0604020202020204" charset="0"/>
              </a:rPr>
              <a:t>Разработка модели предсказания потери почтовых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Russo One" panose="020B0604020202020204" charset="0"/>
              </a:rPr>
              <a:t>отправлений</a:t>
            </a:r>
            <a:endParaRPr sz="1400" dirty="0">
              <a:latin typeface="Russo One" panose="020B0604020202020204" charset="0"/>
            </a:endParaRPr>
          </a:p>
        </p:txBody>
      </p:sp>
      <p:cxnSp>
        <p:nvCxnSpPr>
          <p:cNvPr id="287" name="Google Shape;287;p35"/>
          <p:cNvCxnSpPr/>
          <p:nvPr/>
        </p:nvCxnSpPr>
        <p:spPr>
          <a:xfrm>
            <a:off x="724800" y="1144775"/>
            <a:ext cx="615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5"/>
          <p:cNvCxnSpPr/>
          <p:nvPr/>
        </p:nvCxnSpPr>
        <p:spPr>
          <a:xfrm>
            <a:off x="734500" y="3547421"/>
            <a:ext cx="615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5"/>
          <p:cNvSpPr/>
          <p:nvPr/>
        </p:nvSpPr>
        <p:spPr>
          <a:xfrm rot="-9036128">
            <a:off x="7072913" y="3056217"/>
            <a:ext cx="817119" cy="169548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5"/>
          <p:cNvSpPr/>
          <p:nvPr/>
        </p:nvSpPr>
        <p:spPr>
          <a:xfrm rot="-9036128">
            <a:off x="7276782" y="3173681"/>
            <a:ext cx="817119" cy="1695487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725" y="-1121000"/>
            <a:ext cx="20383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CatBoost</a:t>
            </a:r>
            <a:r>
              <a:rPr lang="en-US" sz="2800" dirty="0" smtClean="0"/>
              <a:t> #1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Google Shape;422;p44"/>
          <p:cNvSpPr txBox="1">
            <a:spLocks/>
          </p:cNvSpPr>
          <p:nvPr/>
        </p:nvSpPr>
        <p:spPr>
          <a:xfrm>
            <a:off x="4516582" y="2078266"/>
            <a:ext cx="2627864" cy="85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sz="1000" dirty="0"/>
              <a:t>Степень случайности</a:t>
            </a:r>
            <a:r>
              <a:rPr lang="ru-RU" sz="1000" dirty="0">
                <a:solidFill>
                  <a:schemeClr val="bg2"/>
                </a:solidFill>
              </a:rPr>
              <a:t>, которую следует использовать для подсчета разбиений при выборе древовидной </a:t>
            </a:r>
            <a:r>
              <a:rPr lang="ru-RU" sz="1000" dirty="0" smtClean="0">
                <a:solidFill>
                  <a:schemeClr val="bg2"/>
                </a:solidFill>
              </a:rPr>
              <a:t>структуры</a:t>
            </a:r>
            <a:r>
              <a:rPr lang="ru-RU" sz="1000" dirty="0" smtClean="0"/>
              <a:t> – 1,5</a:t>
            </a:r>
            <a:endParaRPr lang="ru-RU" sz="1000" dirty="0"/>
          </a:p>
        </p:txBody>
      </p:sp>
      <p:sp>
        <p:nvSpPr>
          <p:cNvPr id="11" name="Google Shape;424;p44"/>
          <p:cNvSpPr txBox="1">
            <a:spLocks/>
          </p:cNvSpPr>
          <p:nvPr/>
        </p:nvSpPr>
        <p:spPr>
          <a:xfrm>
            <a:off x="4499992" y="3003798"/>
            <a:ext cx="2552762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Скорость обучения – 3, используется для уменьшения шага градиента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12" name="Google Shape;431;p44"/>
          <p:cNvCxnSpPr/>
          <p:nvPr/>
        </p:nvCxnSpPr>
        <p:spPr>
          <a:xfrm>
            <a:off x="4516582" y="213970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34;p44"/>
          <p:cNvCxnSpPr/>
          <p:nvPr/>
        </p:nvCxnSpPr>
        <p:spPr>
          <a:xfrm>
            <a:off x="4516582" y="3003798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24;p44"/>
          <p:cNvSpPr txBox="1">
            <a:spLocks/>
          </p:cNvSpPr>
          <p:nvPr/>
        </p:nvSpPr>
        <p:spPr>
          <a:xfrm>
            <a:off x="4499992" y="3723878"/>
            <a:ext cx="2552762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 smtClean="0">
                <a:solidFill>
                  <a:schemeClr val="bg2"/>
                </a:solidFill>
                <a:latin typeface="Russo One" panose="020B0604020202020204" charset="0"/>
              </a:rPr>
              <a:t>M</a:t>
            </a:r>
            <a:r>
              <a:rPr lang="ru-RU" sz="1000" dirty="0" err="1" smtClean="0">
                <a:solidFill>
                  <a:schemeClr val="bg2"/>
                </a:solidFill>
                <a:latin typeface="Russo One" panose="020B0604020202020204" charset="0"/>
              </a:rPr>
              <a:t>аксимальное</a:t>
            </a:r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000" dirty="0">
                <a:solidFill>
                  <a:schemeClr val="bg2"/>
                </a:solidFill>
                <a:latin typeface="Russo One" panose="020B0604020202020204" charset="0"/>
              </a:rPr>
              <a:t>количество деревьев, которые могут быть </a:t>
            </a:r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построены – 200, т.к. после 185 итерации модель переобучается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15" name="Google Shape;434;p44"/>
          <p:cNvCxnSpPr/>
          <p:nvPr/>
        </p:nvCxnSpPr>
        <p:spPr>
          <a:xfrm>
            <a:off x="4516582" y="3723878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22;p44"/>
          <p:cNvSpPr txBox="1">
            <a:spLocks/>
          </p:cNvSpPr>
          <p:nvPr/>
        </p:nvSpPr>
        <p:spPr>
          <a:xfrm>
            <a:off x="4533172" y="1203598"/>
            <a:ext cx="2627864" cy="87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smtClean="0"/>
              <a:t>Cat Features </a:t>
            </a:r>
            <a:r>
              <a:rPr lang="ru-RU" sz="1000" dirty="0" smtClean="0"/>
              <a:t>и </a:t>
            </a:r>
            <a:r>
              <a:rPr lang="en-US" sz="1000" dirty="0" smtClean="0"/>
              <a:t>Text Features - </a:t>
            </a:r>
            <a:r>
              <a:rPr lang="ru-RU" sz="1000" dirty="0" smtClean="0"/>
              <a:t>одномерные массивы категориальных и текстовых столбцов</a:t>
            </a:r>
            <a:endParaRPr lang="ru-RU" sz="1000" dirty="0"/>
          </a:p>
        </p:txBody>
      </p:sp>
      <p:cxnSp>
        <p:nvCxnSpPr>
          <p:cNvPr id="21" name="Google Shape;431;p44"/>
          <p:cNvCxnSpPr/>
          <p:nvPr/>
        </p:nvCxnSpPr>
        <p:spPr>
          <a:xfrm>
            <a:off x="4533172" y="1265034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30027"/>
            <a:ext cx="3456384" cy="3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2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CatBoost</a:t>
            </a:r>
            <a:r>
              <a:rPr lang="en-US" sz="2800" dirty="0" smtClean="0"/>
              <a:t> #2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Google Shape;422;p44"/>
          <p:cNvSpPr txBox="1">
            <a:spLocks/>
          </p:cNvSpPr>
          <p:nvPr/>
        </p:nvSpPr>
        <p:spPr>
          <a:xfrm>
            <a:off x="3960360" y="987574"/>
            <a:ext cx="262786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smtClean="0"/>
              <a:t>Cat Features </a:t>
            </a:r>
            <a:r>
              <a:rPr lang="ru-RU" sz="1000" dirty="0" smtClean="0"/>
              <a:t>и </a:t>
            </a:r>
            <a:r>
              <a:rPr lang="en-US" sz="1000" dirty="0" smtClean="0"/>
              <a:t>Text Features – </a:t>
            </a:r>
            <a:r>
              <a:rPr lang="ru-RU" sz="1000" dirty="0" smtClean="0"/>
              <a:t>отсутствуют, так как </a:t>
            </a:r>
            <a:r>
              <a:rPr lang="en-US" sz="1000" dirty="0" err="1" smtClean="0"/>
              <a:t>CatBoost</a:t>
            </a:r>
            <a:r>
              <a:rPr lang="en-US" sz="1000" dirty="0" smtClean="0"/>
              <a:t> #2 –</a:t>
            </a:r>
            <a:r>
              <a:rPr lang="ru-RU" sz="1000" dirty="0" smtClean="0"/>
              <a:t> упрощенная модель, ориентированная на </a:t>
            </a:r>
            <a:r>
              <a:rPr lang="en-US" sz="1000" dirty="0" smtClean="0"/>
              <a:t>public score</a:t>
            </a:r>
            <a:endParaRPr lang="ru-RU" sz="1000" dirty="0"/>
          </a:p>
        </p:txBody>
      </p:sp>
      <p:cxnSp>
        <p:nvCxnSpPr>
          <p:cNvPr id="21" name="Google Shape;431;p44"/>
          <p:cNvCxnSpPr/>
          <p:nvPr/>
        </p:nvCxnSpPr>
        <p:spPr>
          <a:xfrm>
            <a:off x="3960360" y="1049010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424;p44"/>
          <p:cNvSpPr txBox="1">
            <a:spLocks/>
          </p:cNvSpPr>
          <p:nvPr/>
        </p:nvSpPr>
        <p:spPr>
          <a:xfrm>
            <a:off x="3960360" y="1779662"/>
            <a:ext cx="2552762" cy="930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pic>
        <p:nvPicPr>
          <p:cNvPr id="2051" name="Picture 3" descr="C:\Users\Artemiy\Desktop\new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71604"/>
            <a:ext cx="5184576" cy="203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1005602"/>
            <a:ext cx="2735088" cy="244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Google Shape;422;p44"/>
          <p:cNvSpPr txBox="1">
            <a:spLocks/>
          </p:cNvSpPr>
          <p:nvPr/>
        </p:nvSpPr>
        <p:spPr>
          <a:xfrm>
            <a:off x="666388" y="3590434"/>
            <a:ext cx="2627864" cy="108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 err="1">
                <a:solidFill>
                  <a:schemeClr val="bg2"/>
                </a:solidFill>
                <a:latin typeface="Russo One" panose="020B0604020202020204" charset="0"/>
              </a:rPr>
              <a:t>MultiClassOneVsAll</a:t>
            </a:r>
            <a:r>
              <a:rPr lang="en-US" sz="1000" dirty="0">
                <a:solidFill>
                  <a:schemeClr val="bg2"/>
                </a:solidFill>
                <a:latin typeface="Russo One" panose="020B0604020202020204" charset="0"/>
              </a:rPr>
              <a:t> - </a:t>
            </a:r>
            <a:r>
              <a:rPr lang="ru-RU" sz="1000" dirty="0">
                <a:solidFill>
                  <a:schemeClr val="bg2"/>
                </a:solidFill>
                <a:latin typeface="Russo One" panose="020B0604020202020204" charset="0"/>
              </a:rPr>
              <a:t>метод классификации, который позволяет нам классифицировать тестовые данные по нескольким меткам классов</a:t>
            </a:r>
          </a:p>
        </p:txBody>
      </p:sp>
      <p:cxnSp>
        <p:nvCxnSpPr>
          <p:cNvPr id="25" name="Google Shape;431;p44"/>
          <p:cNvCxnSpPr/>
          <p:nvPr/>
        </p:nvCxnSpPr>
        <p:spPr>
          <a:xfrm>
            <a:off x="666388" y="3653760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22;p44"/>
          <p:cNvSpPr txBox="1">
            <a:spLocks/>
          </p:cNvSpPr>
          <p:nvPr/>
        </p:nvSpPr>
        <p:spPr>
          <a:xfrm>
            <a:off x="3960360" y="1872814"/>
            <a:ext cx="2627864" cy="69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Russo One"/>
              <a:buNone/>
              <a:defRPr sz="3100" b="0" i="0" u="none" strike="noStrike" cap="none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000" dirty="0">
                <a:solidFill>
                  <a:schemeClr val="bg2"/>
                </a:solidFill>
                <a:latin typeface="Russo One" panose="020B0604020202020204" charset="0"/>
              </a:rPr>
              <a:t>M</a:t>
            </a:r>
            <a:r>
              <a:rPr lang="ru-RU" sz="1000" dirty="0" err="1">
                <a:solidFill>
                  <a:schemeClr val="bg2"/>
                </a:solidFill>
                <a:latin typeface="Russo One" panose="020B0604020202020204" charset="0"/>
              </a:rPr>
              <a:t>аксимальное</a:t>
            </a:r>
            <a:r>
              <a:rPr lang="ru-RU" sz="1000" dirty="0">
                <a:solidFill>
                  <a:schemeClr val="bg2"/>
                </a:solidFill>
                <a:latin typeface="Russo One" panose="020B0604020202020204" charset="0"/>
              </a:rPr>
              <a:t> количество деревьев, которые могут быть построены – </a:t>
            </a:r>
            <a:r>
              <a:rPr lang="en-US" sz="1000" dirty="0" smtClean="0">
                <a:solidFill>
                  <a:schemeClr val="bg2"/>
                </a:solidFill>
                <a:latin typeface="Russo One" panose="020B0604020202020204" charset="0"/>
              </a:rPr>
              <a:t>1</a:t>
            </a:r>
            <a:r>
              <a:rPr lang="ru-RU" sz="1000" dirty="0" smtClean="0">
                <a:solidFill>
                  <a:schemeClr val="bg2"/>
                </a:solidFill>
                <a:latin typeface="Russo One" panose="020B0604020202020204" charset="0"/>
              </a:rPr>
              <a:t>00</a:t>
            </a:r>
            <a:endParaRPr lang="ru-RU" sz="10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27" name="Google Shape;431;p44"/>
          <p:cNvCxnSpPr/>
          <p:nvPr/>
        </p:nvCxnSpPr>
        <p:spPr>
          <a:xfrm>
            <a:off x="3960360" y="1923678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63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Полученные метрики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Google Shape;287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70494">
            <a:off x="-1788288" y="4071506"/>
            <a:ext cx="3887724" cy="188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87574"/>
            <a:ext cx="53244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28" y="2554605"/>
            <a:ext cx="53530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7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69008" y="2355726"/>
            <a:ext cx="4153632" cy="398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Stacking </a:t>
            </a:r>
            <a:r>
              <a:rPr lang="en-US" sz="2400" dirty="0" err="1" smtClean="0">
                <a:solidFill>
                  <a:schemeClr val="bg2"/>
                </a:solidFill>
                <a:latin typeface="Russo One" panose="020B0604020202020204" charset="0"/>
              </a:rPr>
              <a:t>CatBoost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69008" y="2859782"/>
            <a:ext cx="3145528" cy="572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usso One" panose="020B0604020202020204" charset="0"/>
              </a:rPr>
              <a:t>Смешанный ансамбль </a:t>
            </a:r>
            <a:r>
              <a:rPr lang="en-US" dirty="0" err="1" smtClean="0">
                <a:latin typeface="Russo One" panose="020B0604020202020204" charset="0"/>
              </a:rPr>
              <a:t>CatBoost</a:t>
            </a:r>
            <a:endParaRPr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2215721"/>
            <a:ext cx="3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9" name="Picture 3" descr="C:\Users\Artemiy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589"/>
            <a:ext cx="3240360" cy="267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5061930" y="1491630"/>
            <a:ext cx="2627864" cy="72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smtClean="0"/>
              <a:t>M</a:t>
            </a:r>
            <a:r>
              <a:rPr lang="ru-RU" sz="1200" dirty="0" err="1" smtClean="0"/>
              <a:t>ощный</a:t>
            </a:r>
            <a:r>
              <a:rPr lang="ru-RU" sz="1200" dirty="0" smtClean="0"/>
              <a:t> </a:t>
            </a:r>
            <a:r>
              <a:rPr lang="ru-RU" sz="1200" dirty="0"/>
              <a:t>способ повысить производительность </a:t>
            </a:r>
            <a:r>
              <a:rPr lang="ru-RU" sz="1200" dirty="0" smtClean="0"/>
              <a:t>модели и увеличить точность классификации</a:t>
            </a:r>
            <a:endParaRPr sz="1200" dirty="0"/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 idx="2"/>
          </p:nvPr>
        </p:nvSpPr>
        <p:spPr>
          <a:xfrm>
            <a:off x="5054722" y="2438777"/>
            <a:ext cx="3220518" cy="288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smtClean="0"/>
              <a:t>Meta-Learner –</a:t>
            </a:r>
            <a:r>
              <a:rPr lang="ru-RU" sz="1200" dirty="0" smtClean="0"/>
              <a:t> </a:t>
            </a:r>
            <a:r>
              <a:rPr lang="en-US" sz="1200" dirty="0" err="1">
                <a:solidFill>
                  <a:schemeClr val="bg2"/>
                </a:solidFill>
                <a:latin typeface="Russo One" panose="020B0604020202020204" charset="0"/>
              </a:rPr>
              <a:t>LogisticRegression</a:t>
            </a:r>
            <a:r>
              <a:rPr lang="en-US" sz="1200" dirty="0" smtClean="0"/>
              <a:t> </a:t>
            </a:r>
            <a:endParaRPr sz="1200"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title" idx="8"/>
          </p:nvPr>
        </p:nvSpPr>
        <p:spPr>
          <a:xfrm>
            <a:off x="720000" y="555527"/>
            <a:ext cx="5076136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Ensemble modeling</a:t>
            </a:r>
            <a:endParaRPr sz="2400" dirty="0"/>
          </a:p>
        </p:txBody>
      </p:sp>
      <p:cxnSp>
        <p:nvCxnSpPr>
          <p:cNvPr id="431" name="Google Shape;431;p44"/>
          <p:cNvCxnSpPr/>
          <p:nvPr/>
        </p:nvCxnSpPr>
        <p:spPr>
          <a:xfrm>
            <a:off x="5061930" y="141962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5061930" y="2427734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22;p44"/>
          <p:cNvSpPr txBox="1">
            <a:spLocks noGrp="1"/>
          </p:cNvSpPr>
          <p:nvPr>
            <p:ph type="title"/>
          </p:nvPr>
        </p:nvSpPr>
        <p:spPr>
          <a:xfrm>
            <a:off x="5061930" y="2787774"/>
            <a:ext cx="2901086" cy="1512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/>
              <a:t>Stacking </a:t>
            </a:r>
            <a:r>
              <a:rPr lang="ru-RU" sz="1200" dirty="0" smtClean="0"/>
              <a:t>- расширенная </a:t>
            </a:r>
            <a:r>
              <a:rPr lang="ru-RU" sz="1200" dirty="0"/>
              <a:t>форма метода усреднения модели по ансамблю, где несколько подмоделей </a:t>
            </a:r>
            <a:r>
              <a:rPr lang="en-US" sz="1200" dirty="0" err="1" smtClean="0"/>
              <a:t>CatBoost</a:t>
            </a:r>
            <a:r>
              <a:rPr lang="en-US" sz="1200" dirty="0" smtClean="0"/>
              <a:t> </a:t>
            </a:r>
            <a:r>
              <a:rPr lang="ru-RU" sz="1200" dirty="0" smtClean="0"/>
              <a:t>вносят </a:t>
            </a:r>
            <a:r>
              <a:rPr lang="ru-RU" sz="1200" dirty="0"/>
              <a:t>равный вклад </a:t>
            </a:r>
            <a:r>
              <a:rPr lang="ru-RU" sz="1200" dirty="0" smtClean="0"/>
              <a:t>и </a:t>
            </a:r>
            <a:r>
              <a:rPr lang="ru-RU" sz="1200" dirty="0"/>
              <a:t>в соответствии с их </a:t>
            </a:r>
            <a:r>
              <a:rPr lang="ru-RU" sz="1200" dirty="0" smtClean="0"/>
              <a:t>весами производит </a:t>
            </a:r>
            <a:r>
              <a:rPr lang="ru-RU" sz="1200" dirty="0"/>
              <a:t>в комбинированный прогноз</a:t>
            </a:r>
            <a:endParaRPr sz="1200" dirty="0"/>
          </a:p>
        </p:txBody>
      </p:sp>
      <p:cxnSp>
        <p:nvCxnSpPr>
          <p:cNvPr id="27" name="Google Shape;431;p44"/>
          <p:cNvCxnSpPr/>
          <p:nvPr/>
        </p:nvCxnSpPr>
        <p:spPr>
          <a:xfrm>
            <a:off x="5061930" y="285978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31817">
            <a:off x="7474080" y="3925042"/>
            <a:ext cx="2880320" cy="32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3" name="Picture 3" descr="C:\Users\Artemiy\Desktop\model_stacking_overview-4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1" y="1456561"/>
            <a:ext cx="4392488" cy="255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890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Полученные метрики на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Meta-Learner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" name="Google Shape;287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70494">
            <a:off x="-1788288" y="4071506"/>
            <a:ext cx="3887724" cy="188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1563638"/>
            <a:ext cx="5783263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7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69008" y="983563"/>
            <a:ext cx="3371344" cy="470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 smtClean="0">
                <a:solidFill>
                  <a:schemeClr val="bg2"/>
                </a:solidFill>
                <a:latin typeface="Russo One" panose="020B0604020202020204" charset="0"/>
              </a:rPr>
              <a:t>Результаты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78800" y="1419623"/>
            <a:ext cx="3433560" cy="3168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sz="1000" dirty="0" smtClean="0">
                <a:latin typeface="Russo One" panose="020B0604020202020204" charset="0"/>
              </a:rPr>
              <a:t>M</a:t>
            </a:r>
            <a:r>
              <a:rPr lang="ru-RU" sz="1000" dirty="0" err="1" smtClean="0">
                <a:latin typeface="Russo One" panose="020B0604020202020204" charset="0"/>
              </a:rPr>
              <a:t>етод</a:t>
            </a:r>
            <a:r>
              <a:rPr lang="ru-RU" sz="1000" dirty="0" smtClean="0">
                <a:latin typeface="Russo One" panose="020B0604020202020204" charset="0"/>
              </a:rPr>
              <a:t> </a:t>
            </a:r>
            <a:r>
              <a:rPr lang="en-US" sz="1000" dirty="0" smtClean="0">
                <a:latin typeface="Russo One" panose="020B0604020202020204" charset="0"/>
              </a:rPr>
              <a:t>Stacking Gradient Boosting</a:t>
            </a:r>
            <a:r>
              <a:rPr lang="ru-RU" sz="1000" dirty="0" smtClean="0">
                <a:latin typeface="Russo One" panose="020B0604020202020204" charset="0"/>
              </a:rPr>
              <a:t> – мощный метод для машинного обучения</a:t>
            </a:r>
            <a:r>
              <a:rPr lang="en-US" sz="1000" dirty="0" smtClean="0">
                <a:latin typeface="Russo One" panose="020B0604020202020204" charset="0"/>
              </a:rPr>
              <a:t>, </a:t>
            </a:r>
            <a:r>
              <a:rPr lang="ru-RU" sz="1000" dirty="0" smtClean="0">
                <a:latin typeface="Russo One" panose="020B0604020202020204" charset="0"/>
              </a:rPr>
              <a:t>поскольку </a:t>
            </a:r>
            <a:r>
              <a:rPr lang="en-US" sz="1000" dirty="0" smtClean="0">
                <a:latin typeface="Russo One" panose="020B0604020202020204" charset="0"/>
              </a:rPr>
              <a:t>Bagging</a:t>
            </a:r>
            <a:r>
              <a:rPr lang="ru-RU" sz="1000" dirty="0" smtClean="0">
                <a:latin typeface="Russo One" panose="020B0604020202020204" charset="0"/>
              </a:rPr>
              <a:t> </a:t>
            </a:r>
            <a:r>
              <a:rPr lang="ru-RU" sz="1000" dirty="0">
                <a:latin typeface="Russo One" panose="020B0604020202020204" charset="0"/>
              </a:rPr>
              <a:t>направлен на уменьшение разброса (</a:t>
            </a:r>
            <a:r>
              <a:rPr lang="ru-RU" sz="1000" dirty="0" smtClean="0">
                <a:latin typeface="Russo One" panose="020B0604020202020204" charset="0"/>
              </a:rPr>
              <a:t>диспе</a:t>
            </a:r>
            <a:r>
              <a:rPr lang="ru-RU" sz="1000" dirty="0">
                <a:latin typeface="Russo One" panose="020B0604020202020204" charset="0"/>
              </a:rPr>
              <a:t>р</a:t>
            </a:r>
            <a:r>
              <a:rPr lang="ru-RU" sz="1000" dirty="0" smtClean="0">
                <a:latin typeface="Russo One" panose="020B0604020202020204" charset="0"/>
              </a:rPr>
              <a:t>сии</a:t>
            </a:r>
            <a:r>
              <a:rPr lang="ru-RU" sz="1000" dirty="0">
                <a:latin typeface="Russo One" panose="020B0604020202020204" charset="0"/>
              </a:rPr>
              <a:t>) в </a:t>
            </a:r>
            <a:r>
              <a:rPr lang="ru-RU" sz="1000" dirty="0" smtClean="0">
                <a:latin typeface="Russo One" panose="020B0604020202020204" charset="0"/>
              </a:rPr>
              <a:t>данных.</a:t>
            </a:r>
          </a:p>
          <a:p>
            <a:pPr marL="0" lvl="0" indent="0">
              <a:buNone/>
            </a:pPr>
            <a:endParaRPr lang="en-US" sz="1000" dirty="0" smtClean="0">
              <a:latin typeface="Russo One" panose="020B0604020202020204" charset="0"/>
            </a:endParaRPr>
          </a:p>
          <a:p>
            <a:pPr marL="0" lvl="0" indent="0">
              <a:buNone/>
            </a:pPr>
            <a:r>
              <a:rPr lang="en-US" sz="1000" dirty="0" err="1" smtClean="0">
                <a:latin typeface="Russo One" panose="020B0604020202020204" charset="0"/>
              </a:rPr>
              <a:t>CatBoost</a:t>
            </a:r>
            <a:r>
              <a:rPr lang="en-US" sz="1000" dirty="0" smtClean="0">
                <a:latin typeface="Russo One" panose="020B0604020202020204" charset="0"/>
              </a:rPr>
              <a:t> - </a:t>
            </a:r>
            <a:r>
              <a:rPr lang="ru-RU" sz="1000" dirty="0">
                <a:latin typeface="Russo One" panose="020B0604020202020204" charset="0"/>
              </a:rPr>
              <a:t>прост в </a:t>
            </a:r>
            <a:r>
              <a:rPr lang="ru-RU" sz="1000" dirty="0" smtClean="0">
                <a:latin typeface="Russo One" panose="020B0604020202020204" charset="0"/>
              </a:rPr>
              <a:t>использовании и </a:t>
            </a:r>
            <a:r>
              <a:rPr lang="ru-RU" sz="1000" dirty="0">
                <a:latin typeface="Russo One" panose="020B0604020202020204" charset="0"/>
              </a:rPr>
              <a:t>особенно хорошо работает с категориальными </a:t>
            </a:r>
            <a:r>
              <a:rPr lang="ru-RU" sz="1000" dirty="0" smtClean="0">
                <a:latin typeface="Russo One" panose="020B0604020202020204" charset="0"/>
              </a:rPr>
              <a:t>переменными (в выборках половина признаков категориальные).</a:t>
            </a:r>
          </a:p>
          <a:p>
            <a:pPr marL="0" lvl="0" indent="0">
              <a:buNone/>
            </a:pPr>
            <a:endParaRPr lang="ru-RU" sz="1000" dirty="0" smtClean="0">
              <a:latin typeface="Russo One" panose="020B0604020202020204" charset="0"/>
            </a:endParaRPr>
          </a:p>
          <a:p>
            <a:pPr marL="0" lvl="0" indent="0">
              <a:buNone/>
            </a:pPr>
            <a:r>
              <a:rPr lang="en-US" sz="1000" dirty="0" smtClean="0">
                <a:latin typeface="Russo One" panose="020B0604020202020204" charset="0"/>
              </a:rPr>
              <a:t>H</a:t>
            </a:r>
            <a:r>
              <a:rPr lang="ru-RU" sz="1000" dirty="0" smtClean="0">
                <a:latin typeface="Russo One" panose="020B0604020202020204" charset="0"/>
              </a:rPr>
              <a:t>а </a:t>
            </a:r>
            <a:r>
              <a:rPr lang="ru-RU" sz="1000" dirty="0">
                <a:latin typeface="Russo One" panose="020B0604020202020204" charset="0"/>
              </a:rPr>
              <a:t>многих популярных наборах данных </a:t>
            </a:r>
            <a:r>
              <a:rPr lang="ru-RU" sz="1000" dirty="0" smtClean="0">
                <a:latin typeface="Russo One" panose="020B0604020202020204" charset="0"/>
              </a:rPr>
              <a:t>качество </a:t>
            </a:r>
            <a:r>
              <a:rPr lang="en-US" sz="1000" dirty="0" err="1" smtClean="0">
                <a:latin typeface="Russo One" panose="020B0604020202020204" charset="0"/>
              </a:rPr>
              <a:t>CatBoost</a:t>
            </a:r>
            <a:r>
              <a:rPr lang="en-US" sz="1000" dirty="0" smtClean="0">
                <a:latin typeface="Russo One" panose="020B0604020202020204" charset="0"/>
              </a:rPr>
              <a:t> </a:t>
            </a:r>
            <a:r>
              <a:rPr lang="ru-RU" sz="1000" dirty="0" smtClean="0">
                <a:latin typeface="Russo One" panose="020B0604020202020204" charset="0"/>
              </a:rPr>
              <a:t>является </a:t>
            </a:r>
            <a:r>
              <a:rPr lang="ru-RU" sz="1000" dirty="0">
                <a:latin typeface="Russo One" panose="020B0604020202020204" charset="0"/>
              </a:rPr>
              <a:t>лучшим по сравнению с </a:t>
            </a:r>
            <a:r>
              <a:rPr lang="ru-RU" sz="1000" dirty="0" err="1">
                <a:latin typeface="Russo One" panose="020B0604020202020204" charset="0"/>
              </a:rPr>
              <a:t>LightGBM</a:t>
            </a:r>
            <a:r>
              <a:rPr lang="ru-RU" sz="1000" dirty="0">
                <a:latin typeface="Russo One" panose="020B0604020202020204" charset="0"/>
              </a:rPr>
              <a:t>, </a:t>
            </a:r>
            <a:r>
              <a:rPr lang="ru-RU" sz="1000" dirty="0" err="1">
                <a:latin typeface="Russo One" panose="020B0604020202020204" charset="0"/>
              </a:rPr>
              <a:t>XGBoost</a:t>
            </a:r>
            <a:r>
              <a:rPr lang="ru-RU" sz="1000" dirty="0">
                <a:latin typeface="Russo One" panose="020B0604020202020204" charset="0"/>
              </a:rPr>
              <a:t> и </a:t>
            </a:r>
            <a:r>
              <a:rPr lang="ru-RU" sz="1000" dirty="0" smtClean="0">
                <a:latin typeface="Russo One" panose="020B0604020202020204" charset="0"/>
              </a:rPr>
              <a:t>H2O.</a:t>
            </a:r>
          </a:p>
          <a:p>
            <a:pPr marL="0" lvl="0" indent="0">
              <a:buNone/>
            </a:pPr>
            <a:endParaRPr lang="ru-RU" sz="1000" dirty="0">
              <a:latin typeface="Russo One" panose="020B0604020202020204" charset="0"/>
            </a:endParaRPr>
          </a:p>
          <a:p>
            <a:pPr marL="0" lvl="0" indent="0">
              <a:buNone/>
            </a:pPr>
            <a:r>
              <a:rPr lang="ru-RU" sz="1000" dirty="0" smtClean="0">
                <a:latin typeface="Russo One" panose="020B0604020202020204" charset="0"/>
              </a:rPr>
              <a:t>В совокупности использование двух моделей дает достаточно высокий результат для предсказаний потерь почтовых отправлений.</a:t>
            </a:r>
            <a:endParaRPr lang="ru-RU" sz="1000"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915566"/>
            <a:ext cx="243524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 descr="C:\Users\Artemiy\Desktop\GettyImages-118762190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52"/>
          <a:stretch/>
        </p:blipFill>
        <p:spPr bwMode="auto">
          <a:xfrm>
            <a:off x="467544" y="483518"/>
            <a:ext cx="375203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70"/>
          <p:cNvSpPr txBox="1">
            <a:spLocks noGrp="1"/>
          </p:cNvSpPr>
          <p:nvPr>
            <p:ph type="subTitle" idx="1"/>
          </p:nvPr>
        </p:nvSpPr>
        <p:spPr>
          <a:xfrm>
            <a:off x="715622" y="1779662"/>
            <a:ext cx="6161156" cy="18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Russo One" panose="020B0604020202020204" charset="0"/>
              </a:rPr>
              <a:t>Контакты:</a:t>
            </a:r>
            <a:endParaRPr lang="en-US" sz="1400" dirty="0" smtClean="0">
              <a:latin typeface="Russo One" panose="020B060402020202020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Russo One" panose="020B0604020202020204" charset="0"/>
              </a:rPr>
              <a:t>a</a:t>
            </a:r>
            <a:r>
              <a:rPr lang="en" sz="1200" dirty="0" smtClean="0">
                <a:latin typeface="Russo One" panose="020B0604020202020204" charset="0"/>
              </a:rPr>
              <a:t>rtem.lyamin3018@yandex.ru </a:t>
            </a:r>
            <a:endParaRPr sz="1200" dirty="0">
              <a:latin typeface="Russo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Russo One" panose="020B0604020202020204" charset="0"/>
              </a:rPr>
              <a:t>+7(917)-743-08-06</a:t>
            </a:r>
            <a:endParaRPr sz="1200" dirty="0">
              <a:latin typeface="Russo One" panose="020B0604020202020204" charset="0"/>
            </a:endParaRPr>
          </a:p>
          <a:p>
            <a:pPr marL="0" lvl="0" indent="0"/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B0604020202020204" charset="0"/>
                <a:hlinkClick r:id="rId3"/>
              </a:rPr>
              <a:t>Проект на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usso One" panose="020B0604020202020204" charset="0"/>
                <a:hlinkClick r:id="rId3"/>
              </a:rPr>
              <a:t>github</a:t>
            </a:r>
            <a:endParaRPr lang="en-US" sz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Russo One" panose="020B0604020202020204" charset="0"/>
            </a:endParaRPr>
          </a:p>
          <a:p>
            <a:pPr marL="0" lvl="0" indent="0"/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  <a:hlinkClick r:id="rId4"/>
              </a:rPr>
              <a:t>vk.com/</a:t>
            </a:r>
            <a:r>
              <a:rPr lang="en-US" sz="1200" dirty="0" err="1" smtClean="0">
                <a:solidFill>
                  <a:schemeClr val="bg2"/>
                </a:solidFill>
                <a:latin typeface="Russo One" panose="020B0604020202020204" charset="0"/>
                <a:hlinkClick r:id="rId4"/>
              </a:rPr>
              <a:t>idartemlyamin</a:t>
            </a:r>
            <a:endParaRPr lang="ru-RU" sz="1200" dirty="0" smtClean="0">
              <a:solidFill>
                <a:schemeClr val="bg2"/>
              </a:solidFill>
              <a:latin typeface="Russo One" panose="020B0604020202020204" charset="0"/>
            </a:endParaRPr>
          </a:p>
          <a:p>
            <a:pPr marL="0" lvl="0" indent="0"/>
            <a:r>
              <a:rPr lang="en-US" sz="1200" dirty="0">
                <a:solidFill>
                  <a:schemeClr val="bg2"/>
                </a:solidFill>
                <a:latin typeface="Russo One" panose="020B0604020202020204" charset="0"/>
                <a:hlinkClick r:id="rId5"/>
              </a:rPr>
              <a:t>https://t.me/aldance3</a:t>
            </a:r>
            <a:endParaRPr sz="12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sp>
        <p:nvSpPr>
          <p:cNvPr id="2463" name="Google Shape;2463;p70"/>
          <p:cNvSpPr txBox="1">
            <a:spLocks noGrp="1"/>
          </p:cNvSpPr>
          <p:nvPr>
            <p:ph type="ctrTitle"/>
          </p:nvPr>
        </p:nvSpPr>
        <p:spPr>
          <a:xfrm>
            <a:off x="719975" y="790461"/>
            <a:ext cx="4154700" cy="989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</a:t>
            </a:r>
            <a:r>
              <a:rPr lang="ru-RU" sz="3200" dirty="0" err="1" smtClean="0"/>
              <a:t>пасибо</a:t>
            </a:r>
            <a:r>
              <a:rPr lang="ru-RU" sz="3200" dirty="0" smtClean="0"/>
              <a:t> за внимание</a:t>
            </a:r>
            <a:endParaRPr sz="3200" dirty="0"/>
          </a:p>
        </p:txBody>
      </p:sp>
      <p:cxnSp>
        <p:nvCxnSpPr>
          <p:cNvPr id="2474" name="Google Shape;2474;p70"/>
          <p:cNvCxnSpPr/>
          <p:nvPr/>
        </p:nvCxnSpPr>
        <p:spPr>
          <a:xfrm>
            <a:off x="721800" y="733655"/>
            <a:ext cx="2482048" cy="0"/>
          </a:xfrm>
          <a:prstGeom prst="straightConnector1">
            <a:avLst/>
          </a:prstGeom>
          <a:noFill/>
          <a:ln w="19050" cap="flat" cmpd="sng">
            <a:solidFill>
              <a:srgbClr val="2923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5" name="Google Shape;2475;p70"/>
          <p:cNvCxnSpPr/>
          <p:nvPr/>
        </p:nvCxnSpPr>
        <p:spPr>
          <a:xfrm>
            <a:off x="721800" y="3512704"/>
            <a:ext cx="4155000" cy="0"/>
          </a:xfrm>
          <a:prstGeom prst="straightConnector1">
            <a:avLst/>
          </a:prstGeom>
          <a:noFill/>
          <a:ln w="19050" cap="flat" cmpd="sng">
            <a:solidFill>
              <a:srgbClr val="29235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2" y="3651870"/>
            <a:ext cx="2514600" cy="73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22904"/>
            <a:ext cx="3096320" cy="118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Google Shape;2873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060848" y="4021625"/>
            <a:ext cx="5881916" cy="232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Краткое описание решения</a:t>
            </a:r>
            <a:endParaRPr dirty="0"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762150" y="1178497"/>
            <a:ext cx="761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ru-RU" sz="1400" dirty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Для 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предсказаний потерь </a:t>
            </a:r>
            <a:r>
              <a:rPr lang="ru-RU" sz="1400" dirty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почтовых 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отправлений: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lvl="0" algn="just">
              <a:lnSpc>
                <a:spcPct val="150000"/>
              </a:lnSpc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Произведены: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EDA (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</a:rPr>
              <a:t>exploratory 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data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</a:rPr>
              <a:t>analysis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</a:rPr>
              <a:t>)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 и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Data Preprocessing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lvl="0" algn="just">
              <a:lnSpc>
                <a:spcPct val="150000"/>
              </a:lnSpc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Обучены модели </a:t>
            </a:r>
            <a:r>
              <a:rPr lang="en-US" sz="1400" dirty="0" err="1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CatBoos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t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lvl="0" algn="just">
              <a:lnSpc>
                <a:spcPct val="150000"/>
              </a:lnSpc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Обучена </a:t>
            </a:r>
            <a:r>
              <a:rPr lang="ru-RU" sz="1400" dirty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логистическая регрессия</a:t>
            </a: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(Stacking Gradient Boosting)</a:t>
            </a:r>
            <a:endParaRPr lang="ru-RU" sz="1400" dirty="0" smtClean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marL="152400" lvl="0" indent="0" algn="just">
              <a:lnSpc>
                <a:spcPct val="150000"/>
              </a:lnSpc>
              <a:buNone/>
            </a:pPr>
            <a:endParaRPr lang="ru-RU" sz="1400" dirty="0" smtClean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marL="152400" lvl="0" indent="0" algn="just">
              <a:lnSpc>
                <a:spcPct val="150000"/>
              </a:lnSpc>
              <a:buNone/>
            </a:pPr>
            <a:r>
              <a:rPr lang="ru-RU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Стек технологий:</a:t>
            </a:r>
          </a:p>
          <a:p>
            <a:pPr marL="152400" lv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Python,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Jupyter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 Notebook,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CatBoost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Sklearn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Russo One" panose="020B0604020202020204" charset="0"/>
              </a:rPr>
              <a:t>LogisticRegression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 </a:t>
            </a:r>
            <a:r>
              <a:rPr lang="en-US" sz="1400" dirty="0" err="1" smtClean="0">
                <a:solidFill>
                  <a:schemeClr val="bg2"/>
                </a:solidFill>
                <a:latin typeface="Russo One" panose="020B0604020202020204" charset="0"/>
              </a:rPr>
              <a:t>Imblearn</a:t>
            </a:r>
            <a:r>
              <a:rPr lang="en-US" sz="1400" dirty="0">
                <a:solidFill>
                  <a:schemeClr val="bg2"/>
                </a:solidFill>
                <a:latin typeface="Russo One" panose="020B0604020202020204" charset="0"/>
              </a:rPr>
              <a:t>,</a:t>
            </a:r>
            <a:endParaRPr lang="ru-RU" sz="1400" dirty="0" smtClean="0">
              <a:solidFill>
                <a:schemeClr val="bg2"/>
              </a:solidFill>
              <a:latin typeface="Russo One" panose="020B0604020202020204" charset="0"/>
            </a:endParaRPr>
          </a:p>
          <a:p>
            <a:pPr marL="152400" lvl="0" indent="0" algn="just">
              <a:lnSpc>
                <a:spcPct val="150000"/>
              </a:lnSpc>
              <a:buNone/>
            </a:pPr>
            <a:r>
              <a:rPr lang="en-US" sz="1400" dirty="0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Google Disk &amp; Google </a:t>
            </a:r>
            <a:r>
              <a:rPr lang="en-US" sz="1400" dirty="0" err="1" smtClean="0">
                <a:solidFill>
                  <a:schemeClr val="bg2"/>
                </a:solidFill>
                <a:latin typeface="Russo One" panose="020B0604020202020204" charset="0"/>
                <a:ea typeface="Yu Gothic UI Semibold" panose="020B0700000000000000" pitchFamily="34" charset="-128"/>
              </a:rPr>
              <a:t>Colab</a:t>
            </a:r>
            <a:endParaRPr lang="ru-RU" sz="1400" dirty="0">
              <a:solidFill>
                <a:schemeClr val="bg2"/>
              </a:solidFill>
              <a:latin typeface="Russo One" panose="020B0604020202020204" charset="0"/>
              <a:ea typeface="Yu Gothic UI Semibold" panose="020B0700000000000000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  <a:latin typeface="Russo One" panose="020B0604020202020204" charset="0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724747" y="1159440"/>
            <a:ext cx="770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78808" y="2461128"/>
            <a:ext cx="415363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Exploratory Data Analysis</a:t>
            </a:r>
            <a:r>
              <a:rPr lang="ru-RU" sz="24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&amp; Preprocessing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78800" y="3150975"/>
            <a:ext cx="3145528" cy="716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usso One" panose="020B0604020202020204" charset="0"/>
              </a:rPr>
              <a:t>Разведочный анализ данных и предобработка</a:t>
            </a:r>
            <a:endParaRPr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2215721"/>
            <a:ext cx="3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C:\Users\Artemiy\Desktop\rumen-data-analytics-abstra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36"/>
          <a:stretch/>
        </p:blipFill>
        <p:spPr bwMode="auto">
          <a:xfrm>
            <a:off x="827584" y="699542"/>
            <a:ext cx="3302074" cy="355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Распределени</a:t>
            </a:r>
            <a:r>
              <a:rPr lang="ru-RU" sz="2800" dirty="0"/>
              <a:t>е</a:t>
            </a:r>
            <a:r>
              <a:rPr lang="ru-RU" sz="2800" dirty="0" smtClean="0"/>
              <a:t> обозначений типов почтовой связи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C:\Users\Artemiy\Desktop\Type #1_Pu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5" y="1356742"/>
            <a:ext cx="563509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Распределени</a:t>
            </a:r>
            <a:r>
              <a:rPr lang="ru-RU" sz="2800" dirty="0"/>
              <a:t>е</a:t>
            </a:r>
            <a:r>
              <a:rPr lang="ru-RU" sz="2800" dirty="0" smtClean="0"/>
              <a:t> категориальных переменных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data:image/png;base64,iVBORw0KGgoAAAANSUhEUgAABrYAAAFKCAYAAABYYm+RAAAABHNCSVQICAgIfAhkiAAAAAlwSFlzAAALEgAACxIB0t1+/AAAADh0RVh0U29mdHdhcmUAbWF0cGxvdGxpYiB2ZXJzaW9uMy4yLjIsIGh0dHA6Ly9tYXRwbG90bGliLm9yZy+WH4yJAAAgAElEQVR4nOzde5xdBXkv7u/sGRIJCblOwggRFAmlikUbguejoE0QUSBJaWMpIOcgF7kUoYhAQ4AQEmQioAi2geBPj4hR6CnBABWM8UZO60GLFy6FqBgEcmMYCAnRmMz8/rCOpIFkz2XvPXvN8/w1e8+6vDPJd79rzbvX2g2dnZ2dAQAAAAAAgH6uVOsCAAAAAAAAoBwGWwAAAAAAANQFgy0AAAAAAADqgsEWAAAAAAAAdcFgCwAAAAAAgLpgsAUAAAAAAEBd6NeDrdbW1kyePDn7779/nnjiibLWeeGFF3L++efn/e9/f4466qjceOONFa4SKJdMQ7HINBSLTEOxyDQUi0xDscg09E5TrQvYkSlTpuSkk07KCSecUPY6F198cd75znfmuuuuS5KsW7euUuUB3STTUCwyDcUi01AsMg3FItNQLDINvdOvB1sTJ0581ed/8pOf5JprrsnGjRuTJB/72Mfy3ve+N7/61a/yxBNP5J/+6Z+6lm1ubq5KrcDOyTQUi0xDscg0FItMQ7HINBSLTEPv9OvB1qtZv359Lr/88tx8880ZO3Zs1q5dm7/+67/O3XffnZ///OcZN25cLrnkkjz22GMZM2ZMLrzwwuy33361Lht4DTINxSLTUCwyDcUi01AsMg3FItNQvrobbD300EN5+umnc9ppp3U919DQkJUrV6ajoyM/+clP8vGPfzwTJ07M/fffnzPPPDNLly6tYcXAjsg0FItMQ7HINBSLTEOxyDQUi0xD+epusNXZ2Zn9998/t91226t+v6WlpetSziOOOCKf+MQn8vzzz2fUqFHVLBMok0xDscg0FItMQ7HINBSLTEOxyDSUr1TrArrr7W9/e1auXJl///d/73rupz/9aTo7O/PWt741Q4YMyYoVK5IkDz74YIYPH56RI0fWqlxgJ2QaikWmoVhkGopFpqFYZBqKRaahfA2dnZ2dtS7itcydOzf3339/nnvuuYwcOTIjRozIPffck5/+9Kf51Kc+lRdffDG/+93vMn78+CxYsCClUik/+9nPcsUVV2Tz5s3Zddddc8kll+Rtb3tbrX8UIDINRSPTUCwyDcUi01AsMg3FItPQO/16sAUAAAAAAAB/UHe3IgQAAAAAAGBgMtgCAAAAAACgLhhsAQAAAAAAUBeaKrnx3/72t7nqqqvyb//2bxk8eHAOOuigXHnllWWv396+MR0dPgIMdqRUasjIkbvVuoyyyDTsXDUzrU9D5ck0FItjbygWmYZicewNxbKjTFd0sPWpT30qgwcPzn333ZeGhoY899xz3Vq/o6NTwKFAZBr6F30aikWmgVeSaSgWmYb+xbE31FbFBlsbN27M4sWL893vfjcNDQ1JkjFjxlRqdwBAN+jTUCwyDQD92+TJkzNo0KAMHjw4SXLBBRfk0EMPrXFVQE849obaq9hg69e//nVGjBiRG2+8MT/4wQ+y22675dxzz83EiRMrtUsAoEz6NBRLX2R69OihFawQAPjsZz+bCRMm1LoMoJecT0PtVWywtXXr1vz617/On/7pn+aiiy7KT37yk5xxxhn55je/maFDyztpdnINxbZ165a0t6/Lli2ba11KtzQ1DcrIkc1pbKzo3VyhovRp+rPf/e53+fWvf51Nm35T61LKtuuur8v48eOzyy671GT/fZHptrYNbodCRdTjMd9rHe+VSg36HwNekTINyHRPOJ+mPxso59MVS39LS0uamppy9NFHJ0n+7M/+LCNHjsyTTz6ZAw88sKxtOLmGnavnk+v29nV53euGZLfd9ui6dLu/6+zszMaN69Pevi5jxrTUuhzoMX2a/uy551blda8bkubmMXXRH/7QG37+8ye36w3V6tN9kWmolHo75nO8Bzsm0z13wQUXpLOzM3/+53+e888/P7vvvnvZ69breT/93y9/+cvstttuGTr09XWT6ZdeejEvv9yeN73pTTWpwfk0/dlAOZ+u2GBr1KhROeSQQ7J8+fK8+93vzpNPPpm2trbsvffeldol0ENnnXVWnn766ZRKpQwZMiSXXnppDjjggG2WueGGG/KVr3wlY8eOTZK84x3vyOWXX96r/W7ZsrluTob+oKGhIbvttns2bHih1qVAr+jT9Gf11h/6Q2+QafozmYZikemeue2229LS0pLNmzdn3rx5mTNnTq655pqy1/dHcCpl48aXM27cmGzd2pmkPv6P7brrsKxZ0551617a5vlqvanMsTf92UDp0xW9XvOKK67IzJkz09ramqampsyfP79b70YBqqO1tTXDhg1LkixdujQzZ87MnXfeud1y06dPz0UXXdSn+66XF9lXqsea4dXo0/Rn9fZa2x/qlWn6s/6Qke6ot3qh2uotI/2h3paW378LfdCgQTn++ONz5pln1rgi+KP+kJHu6A/1OvamP+sPGemOntRb0cHW+PHjc+utt1ZyF0Af+MNQK0k2bNhQdy9+QM/o01AsMg0A/dPLL7+crVu3ZtiwYens7My999673V1SgPri2Btqy6dmAkmSSy65JMuXL09nZ2duueWWV13mnnvuyQMPPJDm5uacc845efvb396tffz3y8HXri2lqam00/WmTz8qM2delkmTDtnhcu985ztyxx2LM378G7pVV0/WLZVKaW4etvMFAaiIv/7rY3LRRbNy8ME77g3vfvfEfPWrd2avvcZ3ex+9WRfoHpmGYpHpbbW1teWcc87J1q1b09HRkX333bfXt/aHapJpKJYiZNpgC0iSzJs3L0myePHizJ8/PwsXLtzm+8cdd1zOOOOM7LLLLlm+fHnOOuus3HvvvRk5cmTZ+/jv9wTv6OjIli0dZa27dWt5y27d2ln2NnuzbkdHx3b3coa+UK17ggMAANUxfvz4LF68uNZlAEBh1OVga/juu2bQ4OqUvvm3W/Li+k1V2Rf0B9OnT89ll12W9vb2bYZWzc3NXV+/613vSktLS1asWJFJkybVosxC8xpHkVTz/3NPyQGUT6ahWGQaikWmoVhkGl5b/07Gaxg0uCmzL76jKvuaffWMquwHamXjxo1Zv3591wfZLlu2LMOHD8+IESO2WW7NmjUZN25ckuSxxx7LM888kze+8Y1VrfXRRx/O9ddfm5Urn8zgwYPznvdMzjnnnJ9ddtmla5l/+7fluf32RXn55Q354Aen5swzz0mp9PvbHd59911ZtOjWtLW15U//9C258MJLssceLVX9GcrhNY4iqeb/556Sg/o2UHpDfyHTVJpMV5dMU2kyXV0yTaXJdHXJNJVWz5ne+YfbAIW2adOmnHvuuTnmmGMybdq0fPGLX8yCBQvS0NCQ0047LT/72c+SJNddd12OPvroTJ06NbNmzcr8+fO3uYqrGkqlxpxzzvm5++6lWbDgC/nRjx7MnXdu2+C/971v5/Of/1I+//nb8v3vfzf33PP1JMn3v/+d3HrrFzJv3qdy993fzNvedlBmz76kqvUD0Pf0BigWmYZikWkoFpmGYqnnTBtswQA3ZsyY3H777VmyZEnuuuuufOlLX8pb3vKWJMnChQtz4IEHJklaW1tz99135+tf/3r+z//5P3nPe95T9Vr/5E8OyFvfemCamprS0vL6TJt2bB566D+2WeaEE/5ndt99ePbYY4986EN/m6VL70uSLF78L/nwh/9X9tnnjWlqaspJJ30kK1Y8ntWrV1X95wCg7+gNUCwyDcUi01AsMg3FUs+ZrstbEQID01NPrcyNN346//mfj+U3v/lNtm7dkv33P2CbZcaOHdf19R57tOS559YlSdasWZXrr782N974ma7vd3Ym69atddk7QB3TG6BYZBqKRaahWGQaiqWeM22wBdSNa6+9Ovvtt39mz56XIUN2y+23fyXf/va3tllm7do1edOb9k2SrFmzOmPG/P52iWPHjstJJ30kRxzxgarXDUDl6A1QLDINxSLTUCwyDcVSz5l2K0Kgbrz88sbstttu2XXXIVm58le5885/3m6ZRYtuzfr167NmzerccceiTJ78viTJtGl/lVtv/UJ++ctfJEk2bNiQZcuWVrV+APqe3gDFItNQLDINxSLTUCz1nGlXbAF14+yzz8v8+fPyla98Kfvtt3+mTDkiP/rRg9ss8+53vyennPLhbNy4IR/4wNE5+uhpSZL3vOcvsmnTy5k9e2ZWr16doUOHZuLESZk8+fBa/CgA9BG9AYpFpqFYZBqKRaahWOo50w2dnZ2dVdlTD7S1bUhHx/blNTcPy+yL76hKDbOvnpF1616qyr6gJ0qlhowePbTWZZTlv2d69eqV2WOPvWtYUc9VsnavcQNbPWf61VTz/3NPyUH/U6/94dXqlunqk+n+R6ZrQ6apFJmuDZmmUmS6NmSaShkomXYrQgAAAAAAAOqCwRYAAAAAAAB1wWALAAAAAACAumCwBQAAAAAAQF0w2AIAAAAAAKAuGGwBAAAAAABQFwy2AAAAAAAAqAtNtS4A4JWG775rBg3u+5emzb/dkhfXb+rz7QJQeXoDFItMd8+NN96YG264IUuWLMmECRNqXQ5sR6ahWGQaiqWomTbYAvqVQYObMvviO/p8u7OvnlHWck89tTLz5s3Oiy++mOHDh2fWrCsyfvwb+rweAMpX696Q6A/Ql2S6fI888kh+/OMfZ88996x1KfCaZBqKRaahWIqaabciBHiFa675ZI49dka++tV/ybHHzsinPnVVrUsCoB/QH6BY6iHTmzdvzpw5czJ79uxalwL9Xj1kGiifTEOxVCLTrtgC+C/t7c/niSf+M5/+9OeSJIcf/v58+tPz097enpEjR9a4OgBqRX+AYqmXTF9//fWZOnVq9tprrx6tP3r00D6uqHaam4fVugReYe3aUpqaqvM+6XL28/zzv8/0DTf8UxobSznyyA/k05+en5deenGbTJdKJf+XoA7US58GylOpTBtsAfyXNWvWZMyYsWlsbEySNDY2ZsyY5qxdu8bBE8AApj9AsdRDph966KE8/PDDueCCC3q8jba2Deno6NzhMvXyR/51616qdQm8QkdHR7Zs6ajKvsrZz7PPrsqYMWPT2dnwX8s3ZMyY5jz77KoMGza8a7mOjo7t/i+VSg2FGgJDEdRDnwbKV6lMuxUhAAAA9CMPPvhgfvGLX2TKlCmZPHlyVq9enVNOOSUPPPBArUsDAICac8UWwH8ZN25cnntubbZu3ZrGxsZs3bo1zz23LmPHjqt1aQDUkP4AxVIPmT799NNz+umndz2ePHlyFixYkAkTJtSwKuif6iHTQPlkGoqlUpl2xRbAfxk5clTe/OYJWbr0viTJ0qX3Zb/99nepO8AApz9Ascg0FItMQ7HINBRLpTLtii2gX9n82y2ZffWMimy3HJ/4xMzMnXt5vvCFWzJs2LBceukVfV4LAN1T696Q6A/Ql2S6+5YtW1brEuA1yTQUi0xDsRQ10wZbQL/y4vpNNd3/3nvvk4UL/3dNawBgW7XuDYn+AH1JpqFYZBqKRaahWIqaabciBAAAAAAAoC4YbAEAAAAAAFAXDLYAAAAAAACoCwZbAAAAAAAA1AWDLQAAAAAAAOqCwRYAAAAAAAB1oanWBQC1d9ZZZ+Xpp59OqVTKkCFDcumll+aAAw7YZpmtW7dm7ty5+f73v5+GhoacfvrpmTFjRp/XMnLkkDQ1Nfb5drds2Zr29pd3utyNN34m3/3usqxa9Wy+9KWv5k1venOf1wJA9+gNUCwyDcUi01AsMg3FUtRMG2wBaW1tzbBhw5IkS5cuzcyZM3PnnXdus8ySJUvy1FNP5f77788LL7yQ6dOn53/8j/+Rvfbaq09raWpqzP978Mk+3WaSTDr4jWUtd+ih782MGcfl7LNP6/MaAOgZvaE8kydPzqBBgzJ48OAkyQUXXJBDDz20xlXB9mQaikWmoVhkGoqlqJmu6GDLyTXUhz8MtZJkw4YNaWho2G6Ze++9NzNmzEipVMqoUaNy+OGH5xvf+EZOPfXUapZacX/2ZwfVugSoGn0aylNPveGzn/1sJkyYUOsyoF+rp0wDOyfTUCz1kmnn01CeSmW64ldsObmG+nDJJZdk+fLl6ezszC233LLd91etWpXXv/71XY9bWlqyevXqapYIVIA+DQAAAN3nfBpqx60IgSTJvHnzkiSLFy/O/Pnzs3Dhwj7fx+jRQ7d5vHZtKU1NpT7fz2vp7r4aG1+7vlKplObmYa/6vXpTlJ8DgN+/U7SzszN//ud/nvPPPz+77757rUsCAACAPlXxwVZvTq7/+x/Ba8UffRlIpk+fnssuuyzt7e0ZOXJk1/MtLS159tln87a3vS3J9ldwlaOtbUM6Ojq7Hnd0dGTLlo6+KbwM3d3X1q2vXV9HR0fWrXupL8raTrVfcyr1c9AzpVJDVftfEfp0X9Dr+5dqvvGhSG96uO2229LS0pLNmzdn3rx5mTNnTq655pqy15dpKkWmAYAicj79e46X+peBcuxd0cFWb0+u//sfwf/AH33hj3r7R/CNGzdm/fr1aWlpSZIsW7Ysw4cPz4gRI7ZZ7sgjj8wdd9yRI444Ii+88EKWLl2a2267rVe1A7VVqT79SvVygKvX9y/VfONDpd/0UM1h9R96+aBBg3L88cfnzDPP7Nb6Mk2lyDQAUDTOp//IsXf/MlCOvSs62OrtyTVQeZs2bcq5556bTZs2pVQqZfjw4VmwYEEaGhpy2mmn5WMf+1gOPPDATJs2LT/5yU9yxBFHJEnOPvvsjB8/vs/r2bJlayYd/MaKbLccn/nMp/Ld7347zz/flvPOOzu77z48X/7y7X1eD/QH+jT1Qm/YuZdffjlbt27NsGHD0tnZmXvvvTcHHHBArcuCVyXTUCwyDcUi0+VxPk29KGqmKzbYcnIN9WHMmDG5/fZXfzF55edsNTY25oorrqh4Pe3tL1d8Hzty3nmfyHnnfaKmNUA16NPUE71h59ra2nLOOedk69at6ejoyL777pvLL7+81mXBq5JpKBaZhmKR6Z1zPk09KWqmKzbYcnINAP2XPg3FMn78+CxevLjWZQAAQOE5n4baq9hgy8k1APRf+jQAAAB0n/NpqL1SrQsAAAAAAACAchhsATXV2dlZ6xK6rR5rBqg39fZaW2/1QrXVW0bqrV6otnrLSH+q98Ybb8z++++fJ554otalQJf+lJFy1Fu9UG31lpGe1GuwBdRMU9OgbNy4vq5ebDs7O7Nx4/o0NQ2qdSkAhVVv/UFvgB2TaSgWme65Rx55JD/+8Y+z55571roU6CLTUCwDJdMV+4wtgJ0ZObI57e3rsmHDC7UupVuamgZl5MjmWpcBUFj12B/0BnhtMg3FItM9s3nz5syZMyfXXnttTjrppJrWAq8k01AsAyXTBltAzTQ2NmXMmJZalwFAP6M/QLHINBSLTPfM9ddfn6lTp2avvfbq0fqjRw/t44pqp7l5WK1L4L/ZY4+RtS4B6CMDpU8bbAEAAABAhTz00EN5+OGHc8EFF/R4G21tG9LRsePbStXLwGjdupdqXQIFVSo1FGoIDLw2n7EFAAAAABXy4IMP5he/+EWmTJmSyZMnZ/Xq1TnllFPywAMP1Lo0AKhLrtgCAAAAgAo5/fTTc/rpp3c9njx5chYsWJAJEybUsCoAqF+u2AIAAAAAAKAuuGILAAAAAKpk2bJltS4BAOqaK7YAAAAAAACoCwZbAAAAAAAA1AWDLQAAAAAAAOqCwRYAAAAAAAB1wWALAAAAAACAumCwBQAAAAAAQF0w2AIAAAAAAKAuGGwBAAAAAABQFwy2AAAAAAAAqAsGWwAAAAAAANQFgy0AAAAAAADqgsEWAAAAAAAAdcFgCwAAAAAAgLpgsAUAAAAAAEBdMNgCAAAAAACgLhhsAQAAAAAAUBcMtgAAAAAAAKgLTbUuAKit9vb2XHjhhXnqqacyaNCg7L333pkzZ05GjRq1zXIXX3xx/u///b8ZOXJkkuTII4/MmWeeWYuSAQAAAAAYoAy2YIBraGjIqaeemkMOOSRJ0trammuuuSZXXXXVdsuefvrpOfHEE6tdIgAAAAAAJHErQhjwRowY0TXUSpKDDjoozz77bA0rAgAAAACAV+eKLaBLR0dHFi1alMmTJ7/q97/whS/ka1/7WsaPH5+Pf/zj2Xfffbu1/dGjh/ZFmfSx5uZhtS4BAAAAAKAsBltAlyuvvDJDhgx51dsN/v3f/32am5tTKpWyePHinHrqqVm6dGkaGxvL3n5b24Z0dHT2ZcmFVO1B07p1L1V1f+xYqdRgCAwAAAAAr8GtCIEkv/9srZUrV+Yzn/lMSqXtXxrGjRvX9fz06dPz8ssvZ/Xq1dUuEwAAAACAAcwVW0Cuu+66PPzww7n55pszaNCgV11mzZo1GTduXJLk+9//fkqlUtdjAACgb5111ll5+umnUyqVMmTIkFx66aU54IADal0WAADUnMEWDHArVqzITTfdlH322SfHHXdckmSvvfbK5z73uUybNi0333xzxo0bl4suuihtbW1paGjI0KFD80//9E9pavISAgAAldDa2pphw35/i+qlS5dm5syZufPOO2tcFQAA1F5V/ip944035oYbbsiSJUsyYcKEauwSKNN+++2Xxx9//FW/d9ddd3V9/cUvfrFKFQHVpk9Dscg0FMMfhlpJsmHDhjQ0NNSwGgDg1Tj2htqo+GDrkUceyY9//OPsueeeld4VANBN+jQUi0xDsVxyySVZvnx5Ojs7c8stt3Rr3dGjh1aoquprbh6284UAoMoce0PtVHSwtXnz5syZMyfXXnttTjrppEruCgDoJn0aikWmoXjmzZuXJFm8eHHmz5+fhQsXlr1uW9uGdHR07nCZehkYrVv3Uq1LoKBKpYZCDYGB6nHsDbVV0cHW9ddfn6lTp2avvfaq5G4AgB7obZ8u0h8B6uUPe7AjMv1HMk3RTJ8+PZdddlna29szcuTIWpcDAAOeY+8/cuxNLVRssPXQQw/l4YcfzgUXXNDjbfSXgAsnAEXTF33aO8Fh56r1TnCZ3pZMUynVyvTGjRuzfv36tLS0JEmWLVuW4cOHZ8SIERXfNwCwY469t+XYm0rZ0bF3xQZbDz74YH7xi19kypQpSZLVq1fnlFNOySc/+cm8+93vLmsbrxXwaodaOOnP3DoB6Im+6NNA/yHTUCybNm3Kueeem02bNqVUKmX48OFZsGBBGhoaal0aAAx4jr2h9io22Dr99NNz+umndz2ePHlyFixYkAkTJlRql0AdGr77rhk0uKJ3Rd3G5t9uyYvrN1Vtf9Bf6dNQLDINxTJmzJjcfvvttS4DAHgVjr2h9qr312SAVzFocFNmX3xH1fY3++oZVdsXAAAAAAB9q2qDrWXLllVrVwBAN+nTUCwyDQAA1eHYG6qvVOsCAAAAAAAAoBwGWwAAAAAAANQFgy0AAAAAAADqgsEWAAAAAAAAdcFgCwAAAAAAgLpgsAUAAAAAAEBdMNgCAAAAAACgLhhsAQAAAAAAUBcMtgAAAAAAAKgLTeUs9NJLL+WGG27ID3/4wyTJpEmTcvbZZ2fYsGEVLQ7oHlmFgUn2oVhkGopFpqFYZBqKRaahPpV1xdbMmTMzdOjQXH/99bn++uszdOjQ/MM//EOlawO6SVZhYJJ9KBaZhmKRaSiWnmb6rLPOytSpUzN9+vQcf/zxeeyxx6pQLbAz+jTUp7Ku2Hrqqadyww03dD3+u7/7u0ybNq1iRQE9I6swMMk+FItMQ7HINBRLTzPd2tradQXI0qVLM3PmzNx5550VqxMojz4N9amsK7Ze97rXdV2OmSQ/+tGP8rrXva5iRQE9I6swMMk+FItMQ7HINBRLTzP9ytuabdiwIQ0NDRWpD+gefRrqU1lXbM2ePTsXXXRRNmzYkM7OzgwfPjxXX311pWsDuklWYWCSfSgWmYZikWkolt5k+pJLLsny5cvT2dmZW265pVv7HT16aE/K7Zeam312Ef2HPg31qazB1gEHHJCvf/3r2bBhQ5Jk6NDiNFMoElmFgUn2oVhkGopFpqFYepPpefPmJUkWL16c+fPnZ+HChWWv29a2IR0dnTtcpl4GRuvWvVTrEiioUqmh20NgfRrqU1m3Ivz5z3+eL3/5y/nNb36T+fPn52Mf+1geffTRStcGdJOswsAk+1AsMg3FItNQLH2R6enTp+cHP/hB2tvbK1QlUC59GupTWYOtj3/843nyySfzoQ99KAceeGCOPPLIzJo1q9K1Ad0kqzAwyT4Ui0xDscg0FEtPMr1x48asWrWq6/GyZcsyfPjwjBgxotLlAjuhT0N9Kmuw1dHRkUsvvTS77LJLZsyYkQ9+8IPp6OiodG1AN8kqDEyyD8Ui01AsMg3F0pNMb9q0Keeee26OOeaYTJs2LV/84hezYMGCNDQ0VKlq4LXo01CfyvqMrZdffjn3339/tmzZkm9+85vp6Ojouu8o0H/IKgxMsg/FItNQLDINxdKTTI8ZMya33357lSoEukOfhvpU1mBr0qRJ+fa3v51JkyZl2bJlSZKDDz64ooUB3SerMDDJPhSLTEOxyDQUi0xDscg01KeyBlsnnnhi3vKWt1S6FqCXepLV9vb2XHjhhXnqqacyaNCg7L333pkzZ05GjRq1zXKbNm3KP/zDP+SRRx5JY2NjLrroovzFX/xFX5YP9JA+DcUi01AsMg3FItNQLDIN9amsz9jygXlQH3qS1YaGhpx66qm57777smTJkowfPz7XXHPNdst9/vOfz9ChQ/PNb34zCxYsyKxZs7Jx48a+KBvoJX0aikWmoVhkGopFpqFYZBrqU1lXbG3ZsiUvvvhiOjs7t3l+xIgRFSkK6JmeZHXEiBE55JBDuh4fdNBBWbRo0XbL/eu//muuvvrqJMk+++yTt771rfne976XD3zgA31UPdBT+jQUi0xDscg0FItMQ7HINNSnsgZbTz75ZI499thtAt7Q0JBvfetbFSsM6L7eZrWjoyOLFi3K5CT/Qa4AACAASURBVMmTt/ves88+mz333LPrcUtLS1avXt2t+kaPHtqt5SuluXlYrUvoV/w+6p8+DcUi01AsMg3FItNQLDIN9amswdab3/zmLF68uNK1AL3U26xeeeWVGTJkSE488cQ+rOqP2to2pKNj23fA1GKosm7dS1XfZ3dU+3fS338fA02p1NDtIbA+DcUi01AsMg3FItNQLDIN9amsz9gCiq+1tTUrV67MZz7zmZRK2780vP71r88zzzzT9XjVqlXZY489qlkiAAAAAAADXFmDra997WuVrgPoAz3N6nXXXZeHH344n/vc5zJo0KBXXebII4/s2v6vfvWr/OxnP8uhhx7a41qBvqNPQ7HINBSLTEOxyDQUi0xDfSprsHXGGWdk/fr1XY9ffPHFnHLKKRUrCuiZnmR1xYoVuemmm7J27docd9xxmTZtWs4+++wkybRp07JmzZokySmnnJL169fnfe97Xz760Y9mzpw5GTq0f3xmFgx0+jQUi0xDscg0FItMQ7HINNSnsj5j6/nnn8/uu+/e9Xj48OFpa2urWFFAz/Qkq/vtt18ef/zxV/3eXXfd1fX1kCFD8tnPfrZvCgX6lD4NxSLTUCwyDcUi01AsMg31qawrthobG/Pss892PX7mmWfS0NBQsaKAnpFVGJhkH4pFpqFYZBqKRaahWGQa6lNZV2ydd955Of7443PwwQens7MzP/rRjzJnzpxK1wZ0k6zCwCT7UCwyDcUi01AsMg3FItNQn8oabB122GH5l3/5l/zkJz9JksycOTOjRo2qaGFA98kqDEyyD8Ui01AsMg3FItNQLDIN9amsWxF2dnbm+9//fh555JH8xV/8RX7zm9/kpz/9aaVrA7pJVmFgkn0oFpmGYpFpKBaZhmKRaahPZQ22Zs+enR//+Me55557kiS77bZbrrjiiooWBnSfrMLAJPtQLDINxSLTUCwyDcUi01Cfyhps/fSnP83ll1+ewYMHJ0mGDx+e3/3udxUtDOg+WYWBSfahWGQaikWmoVhkGopFpqE+lfUZW01NTdm6dWsaGhqSJM8//3xKpbJmYkAVySoMTLIPxdLTTJ911ll5+umnUyqVMmTIkFx66aU54IADKl0usBP6NBSLTEOxyDTUp7IGWx/+8Idz9tlnp62tLZ/+9KfzjW98I+edd95O13NyDdXV06wC9U2fhmLpaaZbW1szbNiwJMnSpUszc+bM3HnnnZUuF9gJx+hQLDINxeJ8GupTWYOtqVOn5i1veUv+/d//PZ2dnfnHf/zH7Lvvvjtdz8k1VFdPswrUN30aiqWnmf5DnpNkw4YNXe86BWrLMToUi0xDsTifhvpU1mDrhRdeyOjRo3PUUUdt89yIESN2uJ6Ta6iunmYVqG/6NBRLb/r5JZdckuXLl6ezszO33HJLJcsEyuQYHYpFpqFYnE9DfSprsHXsscemoaEhnZ2dWbduXZqbm9PQ0JBvfetbO123NyfXo0cP7dbyldLcPGznC0E/0JusAvVroPfpvqDX05/0JtPz5s1LkixevDjz58/PwoULy96vTENlOEaHYpFpKBbn073n2JtaKGuwtWzZsq6vp0+fnsWLF5e9g96cXLe1bUhHR+d2z1c7LOvWvVTV/UF3lEoNXc2wN1kF6ld/69OvVC8HuHo9lfLKPl2uvujn06dPz2WXXZb29vaMHDmyrHVkGnauVpkG+g+ZhmJxPt17jr2plB0de5e6s6HNmzfnd7/7XY+KmD59en7wgx+kvb29R+sD5etNVoH6pU9DsXQn0xs3bsyqVau6Hi9btizDhw93WyToRxyjQ7HINBSL82moL2VdsXXGGWckSX7xi1/k6KOPLmvDGzduzPr169PS0pLEyTVUQ0+yCtQ/fRqKpSeZ3rRpU84999xs2rQppVIpw4cPz4IFC9zrH/oBx+hQLDINxeJ8GupTWYOtj3zkIymVShk3blzGjx9f1oadXEP19SSrQP3Tp6FYepLpMWPG5Pbbb69wZUBPOEaHYpFpKBbn01CfyhpsTZgwoevrF154oevrHU2hnVxD9fUkq0D906ehWPRzKBaZhmKRaSgW59NQn8oabL3zne/MmDFjMnjw4HR2/v5D7RoaGvKtb32rosUB3SOrMDDJPhSLTEOxyDQUi0xDscg01KeyBltXXnllvvrVr+bYY4/N3/zN36SpqazVgCqTVRiYZB+KRaahWGQaikWmoVhkGupTqZyFZsyYkUWLFmXz5s3527/923z961+vdF1AD8gqDEyyD8Ui01AsMg3FItNQLDIN9amswdb999+f73znO9lzzz1z3HHHZeHChZk6dWqlawO6SVZhYJJ9KBaZhmKRaSgWmYZikWmoT2VdW/ntb397m8dvfetbK1IM0DuyCgOT7EOxyDQUS08y3d7engsvvDBPPfVUBg0alL333jtz5szJqFGjKlUmUCZ9GopFpqE+lTXY+uQnP1npOoA+IKswMMk+FItMQ7H0JNMNDQ059dRTc8ghhyRJWltbc8011+Sqq67q6/KAbtKnoVhkGupTWYOtM84441WfX7BgQZ8WA/SOrMLAJPtQLDINxdKTTI8YMaJrqJUkBx10UBYtWtTntQHdp09Dscg01KeyBlu//OUvM3fu3ErXAvSSrMLAJPtQLDINxdLbTHd0dGTRokWZPHlyt9YbPXpoj/fZ3zQ3D6t1CdBFn4ZikWmoT2UNtnbbbbdMmjSp0rUAvSSrMDDJPhSLTEOx9DbTV155ZYYMGZITTzyxW+u1tW1IR0fnDpepl4HRunUv1boECqpUauj2EFifhmKRaahPZQ22/vM//zMTJ07M4MGDM3bs2LzjHe/I2Wef7YNroZ+RVRiYZB+KRaahWHqT6dbW1qxcuTILFixIqVSqQrXAzujTUCwyDfWprMHWY489lo6OjvzmN7/J2rVr86//+q+5+OKLc/PNN1e6PqAbZBUGJtmHYpFpKJaeZvq6667Lww8/nJtvvjmDBg2qUrXAzujTUCwyDfWp7Ld8lUqlDBkyJPvss0/OPPPMHHrooZWsC+ghWYWBSfahWGQaiqW7mV6xYkVuuummrF27Nscdd1ymTZuWs88+u0rVAjujT0OxyDTUn7Ku2EqSb33rW/nhD3+YJDn44IPz4Q9/uGJFAT3X3ay2trbmvvvuyzPPPJMlS5ZkwoQJ2y1zww035Ctf+UrGjh2bJHnHO96Ryy+/vO+LB3pMn4ZikWkolu5mer/99svjjz9ejdKAHtCnoVhkGupPWYOta6+9Nj/96U9zzDHHJEluvfXW/PjHP875559f0eKA7ulJVqdMmZKTTjopJ5xwwg63PX369Fx00UV9Wi/QN/RpKBaZhmKRaSgWmYZikWmoT2UNtr7zne/krrvu6vqw2r/8y7/M9OnTBRz6mZ5kdeLEidUqD6gQfRqKRaahWGQaikWmoVhkGupT2bciXL9+fUaMGJEkeemllypWENA7lcrqPffckwceeCDNzc0555xz8va3v73b2xg9emif1dMbzc3Dal1Cv+L3UQz6NBSLTEOxyDQUi0xDscg01J+yBlsf/ehH85d/+Zc55JBD0tnZmQcffDAf//jHK10b0E2Vyupxxx2XM844I7vsskuWL1+es846K/fee29GjhzZre20tW1IR0fnNs/VYqiybl3/Pkip9u+kv/8+BppSqaHbQ2B9GopFpqFYZBqKRaahWGQa6lNZg62jjz46kyZNys9+9rMkyQUXXJDm5uaKFgZ0X6Wy+sptvOtd70pLS0tWrFiRSZMm9XrbQO/p01AsMg3FItNQLDINxSLTUJ9KO/rmd77zna6vx44dmylTpmTKlCnZddddc+WVV1a6NqBMlc7qmjVrur5+7LHH8swzz+SNb3xjr7cL9I4+DcUi01AsMg3F0ptMt7e357TTTsv73//+HHPMMfm7v/u7PP/88xWuGNgRfRrq2w4HW1dddVX++Z//eZvnlixZkqlTp2bUqFEVLQwoX2+yOnfu3Bx22GFZvXp1Tj755Bx11FFJktNOO63r3SrXXXddjj766EydOjWzZs3K/PnzvXsF+gF9GopFpqFYZBqKpTeZbmhoyKmnnpr77rsvS5Ysyfjx43PNNddUslxgJ/RpqG87vBXhl7/85Xz0ox/N6tWrc9RRR+WKK65IU1NTvvjFL+YNb3hDtWoEdqI3WZ01a1ZmzZq13fMLFy7s+rq1tbXPawZ6T5+GYpFpKBaZhmLpTaZHjBiRQw45pOvxQQcdlEWLFlW6ZGAH9GmobzscbI0dOza33nprzjnnnNx00025+uqru67mAPoPWYWBSfahWGQaikWmoVj6KtMdHR1ZtGhRJk+e3K31Ro8e2u199VfNzcNqXQLo01DndjjYSpKhQ4dm4cKFmTlzZpYsWZLDDz88gwcPrkZtQDfIKgxMsg/FItNQLDINxdIXmb7yyiszZMiQnHjiid1ar61tQzo6One4TL0MjNate6nWJVBQpVJDt4bA+jTUrx0Ott7+9renoaEhSdLZ2ZlNmzZl0qRJKZVKaWhoyH/8x39UpUhgx2QVBibZh2KRaSgWmYZi6YtMt7a2ZuXKlVmwYEFKpR1+7D1QYfo01LcdDrYeeuihatUB9IKswsAk+1AsMg3FItNQLL3N9HXXXZeHH344N998cwYNGtRHVQE9pU9DfdvprQgBAAAAgJ5ZsWJFbrrppuyzzz457rjjkiR77bVXPve5z9W4MgCoTwZbAAAAAFAh++23Xx5//PFalwEAheGGvgAAAAAAANQFgy0AAAAAAADqgsEWAAAAAAAAdcFgCwAAAAAAgLpgsAUAAAAAAEBdMNgCAAAAAACgLhhsAQAAAAAAUBcMtgAAAAAAAKgLTZXacHt7ey688MI89dRTGTRoUPbee+/MmTMno0aNqtQuAYAy6dNQLDINAADV4dgbaq9ig62GhoaceuqpOeSQQ5Ikra2tueaaa3LVVVdVapcAQJn0aSgWmQYojuG775pBgyv255o+sfm3W/Li+k21LgOgJhx7Q+1V7EhpxIgRXeFOkoMOOiiLFi2q1O4AgG7Qp6FYZBqgOAYNbsrsi++odRk7NPvqGbUuAaBmHHtD7VXlLUAdHR1ZtGhRJk+e3K31Ro8eWqGKuqe5eVitSwCAiqn3Pt0X9HqKRKZlGgCA6nDs7dib2qjKYOvKK6/MkCFDcuKJJ3Zrvba2Deno6Nzu+WqHZd26l6q6P+iOUqmhUM0QqL6+7tOvVC8HuHo9lVKLPi3TMk3lOPYGAF7JsbdjbypnR8feFR9stba2ZuXKlVmwYEFKpVKldwcAdIM+DcUi0wAAUB2OvaF2KjrYuu666/Lwww/n5ptvzqBBgyq5KwCgm/RpKBaZBgCA6nDsDbVVscHWihUrctNNN2WfffbJcccdlyTZa6+98rnPfa5SuwQAyqRPQ7HINAAAVIdjb6i9ig229ttvvzz++OOV2jwA0Av6NBSLTAMAQHU49obac/NPAAAAAAAA6oLBFgAAAAAAAHXBYAsAAAAAAIC6YLAFAAAAAABAXTDYAgAAAAAAoC4YbMEA19ramsmTJ2f//ffPE0888arLbN26NVdccUUOP/zwvO9978sdd9xR5SoBAAAAAMBgCwa8KVOm5Lbbbsuee+75msssWbIkTz31VO6///587Wtfyw033JCnn366ilUCAAAAAIDBFgx4EydOTEtLyw6XuffeezNjxoyUSqWMGjUqhx9+eL7xjW9UqUIAAAAAAPg9gy1gp1atWpXXv/71XY9bWlqyevXqGlYEAAAAAMBA1FTrAoCBY/ToobUuIUnS3Dys1iX0K34fAAAAAEC9MNgCdqqlpSXPPvts3va2tyXZ/gqucrW1bUhHR+c2z9ViqLJu3UtV32d3VPt30t9/HwNNqdTQb4bAAAAAANDfuBUhsFNHHnlk7rjjjnR0dOT555/P0qVL8/73v7/WZQEAAAAAMMAYbMEAN3fu3Bx22GFZvXp1Tj755Bx11FFJktNOOy0/+9nPkiTTpk3LXnvtlSOOOCIf+tCHcvbZZ2f8+PG1LBsAAAAAgAHIrQhhgJs1a1ZmzZq13fMLFy7s+rqxsTFXXHFFNcsCAAAAAIDtuGILAAAAAACAumCwBQAAAAAAQF0w2AIAAAAAAKAuGGwBAAAAAABQFwy2AAAAAAAAqAsGWwAAAAAAANQFgy0AAADoR1pbWzN58uTsv//+eeKJJ2pdDgAA9CsGWwAAANCPTJkyJbfddlv23HPPWpcCAAD9TlOtCwAAAAD+aOLEibUuAQAA+i2DLQAAACiY0aOH1rqEPtPcPKzWJfAq/LsAALVisAUAAAAF09a2IR0dnTtcpl4GE+vWvVTrEqrKv0v1lEoNhRoCA8BAYbBVMJ2dndmw4cVs2rQhHR1ba11O2ZqaBmXkyOY0NvovCQAAAAAAvDpThIJpb1+XhoaGjBo1Lo2NTWloaKh1STvV2dmZjRvXp719XcaMaal1OQAAAAAAQD9VqnUB9K3Nm3+TESNGp6lpl7oYaiVJQ0NDdttt92zZsrnWpQAAANTc3Llzc9hhh2X16tU5+eSTc9RRR9W6JKAXWltbM3ny5Oy///554oknal0OANQ9V2wVTmcaGupvXlkvQzgAAIBKmzVrVmbNmlXrMoA+MmXKlJx00kk54YQTal0KABSCwRYAAAAAVMjEiRNrXQIAFIrB1gD11399TC66aFYOPviQHS737ndPzFe/emf22mt8t/fRm3UBAAAA+L3Ro4fWuoQ+09w8rNYlAFDnDLYAAAAAoB9ra9uQjo7OHS5TLwOjdeteqnUJFFSp1FCoITDw2urvw5gAAAAAAAAYkFyxNcA9+ujDuf76a7Ny5ZMZPHhw3vOeyTnnnPOzyy67dC3zb/+2PLffvigvv7whH/zg1Jx55jkplX4/E7377ruyaNGtaWtry5/+6Vty4YWXZI89Wmr14wAAAABAvzF8910zaHD//hPs5t9uyYvrN9W6DICy9e9XVSquVGrMOeecnz/5kwOybt3aXHDBx3LnnXfkQx86vmuZ733v2/n857+Ul1/elPPOOytveMPeOeaY6fn+97+TW2/9QlpbP5299hqfL3/5i5k9+5IsWPD/1fAnAgAAAOg/5s6dm/vvvz/PPfdcTj755IwYMSL33HNPrcuiSgYNbsrsi++odRk7NPvqGbUuAaBb3IpwgPuTPzkgb33rgWlqakpLy+szbdqxeeih/9hmmRNO+J/Zfffh2WOPPfKhD/1tli69L0myePG/5MMf/l/ZZ583pqmpKSed9JGsWPF4Vq9eVYsfBQBgwGptbc3kyZOz//7754knnqh1OQDAK8yaNSvf+9738uijj2b58uWGWgDQSxUbbDm5rg9PPbUyF154XqZOfX+OOOI9uemmz+XFF1/YZpmxY8d1fb3HHi157rl1SZI1a1bl+uuvzZFHvjdHHvnefPCDk9PZmaxbt7aqPwMA3adPQ7FMmTIlt912W/bcc89alwIAAIXmfBpqr2K3IpwyZUpOOumknHDCCZXaBX3g2muvzn777Z/Zs+dlyJDdcvvtX8m3v/2tbZZZu3ZN3vSmfZMka9aszpgxzUl+P/A66aSP5IgjPlD1ugHoHX0aimXixIm1LgEAAAYE59NQexW7YmvixIlpaWmp1ObpIy+/vDG77bZbdt11SFau/FXuvPOft1tm0aJbs379+qxZszp33LEokye/L0kybdpf5dZbv5Bf/vIXSZINGzZk2bKlVa0fgJ7RpwEAAKD7nE9D7VXsiq2+MHr00FqXkCRpbh5W6xLKtnZtKU1N5c0rGxtL+djH/j5XXz0vX/nKlzJhwv553/venx/+8MFttnHYYe/Nqad+OBs2bMhRRx2T6dP/Mo2NpUyZMiWbN2/KFVdcklWrVmXo0KGZNOmQHHHEEa/YR0PZ9ZRKpbr6XQMMdP2lT/cF/QdkGgAAqsWxN/ROvx5stbVtSEdH53bPVzss69a9VNX99UZHR0e2bOnY6XL//M9Lur6+7bZtr9L6yEc+2rWNBx74YZLkr/7qb7q+39mZru+/730fzPve98Ft1v/v65ZTzx9qr6ffdX9RKjUUqhkC9eO1+vQr1csBrv5DpdRTn5Zp2Ll6yjQA0H859oad29Gxd8VuRQgAAAAAAAB9yWALAADq3Ny5c3PYYYdl9erVOfnkk3PUUUfVuiQAAACoiIrdinDu3Lm5//7789xzz+Xkk0/OiBEjcs8991Rqd0AvPPnkk7n44ovzwgsvZMSIEWltbc0+++yzzTI33HBDvvKVr2Ts2LFJkne84x25/PLLa1At0Bf0aSiWWbNmZdasWbUuAwAACs/5NNRexQZbTq6hflx++eU5/vjjM23atNx111257LLL8qUvfWm75aZPn56LLrqoBhUCfU2fBgAAgO5zPg2151aEMMC1tbXl0UcfzdFHH50kOfroo/Poo4/m+eefr3FlAAAAAACwrYpdsQXUh1WrVmXcuHFpbGxMkjQ2Nmbs2LFZtWpVRo0atc2y99xzTx544IE0NzfnnHPOydvf/vZu7Wv06KF9VndvNDcPq3UJ/YrfBwAAAABQLwy2gLIcd9xxOeOMM7LLLrtk+fLlOeuss3Lvvfdm5MiRZW+jrW1DOjo6t3muFkOVdeteqvo+u6Pav5P+/vsYaEqlhn4zBAYAAACA/sZgawAYvvuuGTS47/+pN/92S15cv6nPt0t1tbS0ZM2aNdm6dWsaGxuzdevWrF27Ni0tLdss19zc3PX1u971rrS0tGTFihWZNGlStUsGAAAAAGCAMtgaAAYNbsrsi+/o8+3OvnpGWcs99dTKzJs3Oy+++GKGDx+eWbOuyPjxb+jzeuiZ0aNH54ADDsjdd9+dadOm5e67784BBxyw3W0I16xZk3HjxiVJHnvssTzzzDN54xvfWIuSAQAAAAAYoAy2qLhrrvlkjj12Rt7//g/mvvvuzac+dVU++9kFtS6LV5g9e3Yuvvji/OM//mN23333tLa2JklOO+20fOxjH8uBBx6Y6667Lo888khKpVJ22WWXzJ8/f5uruAAAAAAAoNIMtqio9vbn88QT/5lPf/pzSZLDD39/Pv3p+Wlvb+/WZzNRWfvuu2/uuGP7q/oWLlzY9fUfhl0AAAAAAFArpVoXQLGtWbMmY8aMTWNjY5KksbExY8Y0Z+3aNTWuDAAAAAAAqDcGWwAAAAAAANQFgy0qaty4cXnuubXZunVrkmTr1q157rl1GTt2XI0rAwAAAAAA6o3BFhU1cuSovPnNE7J06X1JkqVL78t+++3v87UAAAAAAIBua6p1AVTe5t9uyeyrZ1Rku+X4xCdmZu7cy/OFL9ySYcOG5dJLr+jzWgAAAAAAgOIz2BoAXly/qab733vvfbJw4f+uaQ0AAAAAAED9cytCAAAAAAAA6oLBFgAAAAAAAHXBYAsAAAAAAIC6YLAFAAAAAABAXTDYAgAAAAAAoC4YbAEAAAAAAFAXmmpdAJU3cuSQNDU19vl2t2zZmvb2l3e63I03fibf/e6yrFr1bL70pa/mTW96c5/XAgAAAAAAFJ/B1gDQ1NSY//fgk32+3UkHv7Gs5Q499L2ZMeO4nH32aX1eAwAAAAAAMHAYbFFxf/ZnB9W6BAAAAACA/7+9+46K4mrcB/5QxBJR0VjwNd9EU+xGI7GXiCgquyxVYyFgxRhQYwWNBSQiYknEEhNLTOxGIgZ7SyOxv1ET9TUqihrUhJUoHXfv74/97ci6hQWFXeD5nJNz4jI7c3fnPvfemTszS0TlAH9ji4iIiIiIiIiIiIiIiMoETmwRERERERERERERERFRmcCJLSIiIiIiIiIiIiIiIioTOLFFREREREREREREREREZYK9pQtAJe/xYxU6vN24RNZrjk8+icUPPxyDUpmGiRM/QI0aNbFx4/bnXh4iIiIiIiIiIiIiIirfOLFVATx4kGXR7U+cOBUTJ061aBmIiIiIiIiIiIiIiKjs46MIiYiIiIiIiIiIiIiIqEzgxBYRERERERERERERERGVCXwUIRFRBaZWq1G3rmOpbOvxY5XFH41KRERERGVLaY5Xi4NjXCIiIqLSx4mtQpS9k742EEING5uydTOeEMLSRSCqkGxtbXHyVHKpbKvD241LZTtERWXtJ8wAnjQjKgprzzTzTFQ0pTleLQ6OcYmIqCLj2JsshRNbhShrJ30dHKogPf0fODo6wc7OHjY2Ns+hZCVLCIHMzIewt3ewdFGIiKgCsvYTZgBPmhEVhbVnmnkmIiIiovKCY2+yFE5slTNOTnWRkfEvlMp7UKtVli6O2eztHeDkVNfSxSAiIiIiIiIiohLCuzuIiOh54MRWOWNjYwNHx1pwdKxl6aIQWaWy93hRIiIiIiIiovKBd3dYJ2ufcAR4joWIdJXoxFZycjLCwsKQnp6OWrVqISYmBq+88kpJbpKIisGcrKpUKkRFReGnn36CjY0NxowZA39/f8sU+BmUtceLEpUk9tNE5QszTVS+MNNE5QszTdbM2iccAes7x8JME1lWiU5szZkzB0OGDIFCoUBCQgJmz56Nr776qiQ3SUTFYE5Wv/vuO6SkpODgwYNIT0+Hl5cXOnfujEaNGlmo1ET0rNhPE5UvzDRR+cJMkzXj3R1Fx0wTlS/MNJFlldjEVlpaGi5evIj169cDAGQyGebNmwelUonatWubtQ5bWxujf6vlVO25lNMcDg6l98RGU5+ZyJBnrTPmZnXv3r3w9/eHra0tateuDTc3N+zfvx+jRo165rKWZp6BspFptnEVV2l9RyXdTxdU2hkvjtLMQXExP2UTM20Z1p5p5rnsYqYtoyJm2tr3i62tLX47d8vSxTCp7ZsvFbpvmGnLYKatk7XvF6DwfcNMW4a11x2OvcsuU/uuxGpdamoq6tevDzs7OwCAnZ0d6tWrh9TUVLMD7uT0gtG/TZzu8VzKaY62b75UatuqU6d6qW2LtQxFiQAAIABJREFUCDA/q6mpqWjYsKH0b2dnZ9y9e7dI2zKW6dLMM1A2Ms02jkpaSffTBZV2xoujNHNQXMwPmcJM67L2TDPPVBhmWldFzDT3y/NhLe0tM63L2usOM229mGnrZO11x1rqDT1ftpYuABEREREREREREREREZE5Smxiy9nZGffu3YNKpQIAqFQq3L9/H87OziW1SSIqBnOz6uzsjL/++kv6d2pqKho0aFCqZSWi54f9NFH5wkwTlS/MNFH5wkwTlS/MNJHlldjEVp06ddC8eXMkJiYCABITE9G8eXOzb8ckotJhblb79euHHTt2QK1WQ6lU4vDhw3B3d7dEkYnoOWA/TVS+MNNE5QszTVS+MNNE5QszTWR5NkIIUVIrv3btGsLCwvDw4UPUqFEDMTExaNKkSUltjoiKyVhWR48ejfHjx6N169ZQqVSIjIxEUlISAGD06NEYNGiQhUtORM+C/TRR+cJME5UvzDRR+cJME5UvzDSRZZXoxBYRERERERERERERERHR81JijyIkIiIiIiIiIiIiIiIiep44sUVERERERERERERERERlAie2iIiIiIiIiIiIiIiIqEzgxBYRERERERERERERERGVCZzYIiIiIiIiIiIiIiIiojKBE1sGuLq6QiaTQa1W67x25coVC5bKMsLDwxEbG6vzWlBQEDZv3myhElmH5ORkDBo0CO7u7hg0aBBu3Lhh6SKREazD+tjG6WOmKx7mwPqwvaZnxbbc+sTExMDV1RVNmzZl+0pFxkxbH2aangUzbX2YaXoWzLT1qWiZ5sSWEVlZWUhISLB0MSxuxowZ2LdvH86dOwcA2Lp1K2xsbDB48GALl8yy5syZgyFDhuDAgQMYMmQIZs+ebekikRGsw4axjdPFTFdMzIF1YXtNz4ptufXp3bs3Nm3ahP/85z+WLgqVQcy09WGm6Vkw09aHmaZnwUxbn4qWaU5sGRESEoLly5cjLy/P0kWxKEdHR8ybNw/h4eFITk7GqlWr8PHHH8PGxsbSRbOYtLQ0XLx4ETKZDAAgk8lw8eJFKJVKC5eMDGEdNoxt3BPMdMXFHFgXttf0LNiWWycXFxc4OztbuhhUBjHT1omZpuJipq0TM03FxUxbp4qWaU5sGdGqVSu0bNkSW7ZssXRRLK5r1654++234efnh9DQUDRs2NDSRbKo1NRU1K9fH3Z2dgAAOzs71KtXD6mpqRYuGRnDOqyPbdwTzHTFxRxYH7bXVFxsy4nKF2aaqHxhponKF2aarAEntkyYOHEivvjiC2RmZlq6KBY3cuRI2NnZwc/Pz9JFISoW1mF9bOOImANrxPaaiIiIiIiIiEzhxJYJTZo0Qc+ePbF+/XpLF8XibG1t+Sig/8/Z2Rn37t2DSqUCAKhUKty/f79C3epZFrEO62Mbp8FMV2zMgfVhe03FwbacqHxhponKF2aaqHxhpskacGKrEKGhodi8eTOv5CZJnTp10Lx5cyQmJgIAEhMT0bx5c9SuXdvCJSMqOrZxzDQxB0TlAdtyovKFmSYqX5hpovKFmSZrwImtQjRo0AAKhQLp6emWLgpZkblz52Ljxo1wd3fHxo0bERERYekiERUL2zgNZrpiYw6Iyge25dYnKioKPXr0wN27dzF8+HB4eHhYukhUhjDT1oeZpmfBTFsfZpqeBTNtfSpapm2EEMLShSAiIiIiIiIiIiIiIiIqDO/YIiIiIiIiIiIiIiIiojKBE1tERERERERERERERERUJnBii4iIiIiIiIiIiIiIiMoETmwRERERERERERERERFRmcCJLSIiIiIiIiIiIiIiIioTOLFlpa5duwY/Pz/4+vpCoVBgxowZyM7OtnSxzBYbGwtfX18EBwcjLy/P0sUhMunu3bt4//330bdvX7i5uSEqKuqZ6u3hw4cRGBgIPz8/zJo16zmWlMj6tWvXTuff8fHxiIyMtFBpiKgkFcz7/fv30adPHxw9etSCJSKi54X5Jqo4mHeisoN5JXrC3tIFIMPq1auHdevWoUaNGgCA+fPnY8OGDRg7dqyFS2aeqVOnWroIRGYRQiAkJASDBw/GqlWroFKpMGvWLCxduhTTp08v8vp++eUXfPPNN1i8eDFefPHFEigxERGRdcnIyMCYMWMwevRouLq6Wro4RPQcMd9EFQfzTlR2MK9EvGPLajk6OkqTWmq1Grm5uXB0dAQAbN++Hb6+vvD09ERoaKh0J1dYWBj2798PAJgzZw7i4uKk12fPng0fHx+4u7vj2LFjAAxfRX/hwgUEBAQgJycHCoUCCoUCrVq1glwuh0KhwIULF3S2o7V27VppewEBAbhw4QIAYOnSpXpX7wNATEwMFAoFunbtiu7du0OhUODTTz/FiRMnEBwcDABIT0+Hi4sL1q5dK63X3d1dKlfz5s2f8VsmAo4fP47KlSvD19cXAGBnZ4cZM2YgPj4e2dnZCAgIgEKhQLt27aT6d+TIEaSnp2PcuHGQy+UYOHAgLl++DADYtm0bcnJyEBQUBC8vLxw/fhyAJm/vv/8+AgIC0LdvXyxfvlwqw7hx4+Dj4wMPDw9s27YNgGaQ4ufnhz/++AMA4OrqCqVSibS0NPj4+CA5ORkA8PPPP2PQoEHw9vbG+PHjkZmZqbM8ACiVSmmgUzD3169fR4sWLaQ8//777xg2bBh8fHwwcuRI3L9/X+/7CgsLg6urK2QyGeRyOa5cuaK3TEpKCvz8/KBQKODq6oqwsDDpvQXbDplMhtu3b0tlbNWqFRQKBfr06SO1AwCwZs0a+Pr6Qi6XY9myZQCA27dvQyaTAdDc4erp6YnU1FQAwK5duyCXy+Hp6SlNsiuVSoSGhsLX1xe+vr44c+aMqWpBJeTo0aPw9/eHl5cXgoKC8M8//wAA4uLipL5AoVCgffv2OHHiBADNFWnz58+Hh4cHAgMDpXptqi80VkcL9iPavkmlUiEmJkaqY1u3bgUAnf4IML+fM1Rfn9a8eXOprk+aNAlCCADA+vXrIZPJIJPJ8OWXXwLQ1F1fX194eXnB09MTp0+f1vksAwYMwMCBA3Hv3j0AmuwvXLgQcrkcfn5+uHnzptHv3lRfb2xfFZSbm4vw8HDI5XKd9s5Yu1ka+9nYvpk8eTIUCgU6dOgAV1dXKBQKbNmyxej+19aB9u3bS+OVguORCxcuIC0tDaNGjYKHhwd8fHzw3//+1+D+Lu/y8/MRGhoKV1dXDBw4UHo9MTERcrkcMpkMsbGx0uvG9nVAQACioqKgUCggk8lw/vx5AEBWVhbCw8Ph5+cHLy8vHD58GIBuf7Znzx6MHDkS+fn5Juufdh8CQHBwsFT/jJX1xx9/hLe3Nzw9PREYGFjk8fHTCi6zY8cONG3aFEqlErdv30bTpk2xZcsWAJp2qXv37lL/aawPM/WZCrZLQ4YM0WnPtCpqhr///nt4eHhAoVCgU6dOiI+PN7nfKjLmu+zmOz4+Hp06dZI+U8G6/uuvv8LLywtyuRzh4eE6T6pwdXWFXC7HgAEDIJPJoFar0bdvX2lfqtVq9OnTB0qlUievBfdZUcccpsbpBduddu3aSdtbsWKFVAfatGkjHVNQ8THvxcs7oHtcq7V3715pvK/ti0aPHl3oerV93NN129BxAqA5Lm7Tpg0UCgXeeecdREZGIiUlBd7e3tIyN27ckP5dsP0o+DmWL18OX19fyGQyzJo1C0IInD59GgqFAgMGDJC2oVAoAJg+d2DomCsvLw8ffPCB1O9zIubZMK/m59XUce3atWvRtWtXaYypXZex8+imxp2ff/65dB5q0aJFAIyPgwsyNb429h0BuucUgoODkZGRAVdXV+Tn5wOAzr8Lnh8suE8MlS8lJUXnvLv2/+/du4eUlBSMHDkSPj4+GDJkCK5duyaVp2D71apVK2l7s2fPRv/+/UvuPL4gq5WdnS08PT1Fhw4dxKBBg0ReXp4QQgilUikts2TJEvHVV18JIYSYPn262Ldvn4iLixOzZs2Slpk+fboYMWKEUKlUIjk5WXTv3l3k5OSInTt3ioiICJ1tnj9/XgwbNkzntV69eom0tDSd9e3bt09nmTVr1ohly5YJIYQYNmyYOH/+vPjnn3/EwIEDRdu2bY1+xmXLlok1a9ZI/z5+/LgYM2aMEEKIBQsWCJlMJv1du14tU+slMteGDRvExx9/rPe6QqEQly5dkv79dP2LjIwUcXFxQgghfvnlF+Hp6SktFxYWJoQQ4urVq6Jnz55S3rp27SqUSqXIzs4WHh4e0voePHgghBDS69qM37p1SygUCpGamip69eolUlNTxdChQ8Xx48eFEEKkpaWJIUOGiMzMTCGEEKtXr5bKVDC3aWlpolevXkIIoZP78ePHC5lMJvbt2yfy8vLEoEGDpPfs2bNH+hwFFcx/RESE2LBhg94y0dHRUm737dsnpk+frvdeIYTw8PAQt27dEkII8ffffwtXV1chhG478NNPP4mPPvpIqNVqoVKpxJgxY8TJkyfFrVu3hIeHh7h7967w9PQUV65cEUIIceXKFdG3b1/pc2i/20mTJolTp04JIYS4c+eO6Nevn1656flo1qyZ8PT0lP7r2bOnVOfS09OFWq0WQgixfft2ER0dLYTQ7wvGjBkj1fM33nhDJCQkCCGEiIuLk9ZVWF8ohH4dHTx4sPj999+FEE/6kK1bt4oVK1YIIYTIzc0V3t7eIiUlRaceCmFeP2esvj5Nu3x2drbo0qWLSE9PFxcuXBAymUxkZmaKjIwMMWDAAPHHH3/ovG/r1q3iww8/1CmDWq0WwcHB4vDhw0IITfZXrlwphBDi22+/lT6Dse9e6+m+vrDlhRBi7dq1Bts7rafbzdLYz4WNQZ5uh4ztfyE0bXtwcLBe2bXbCAsLE/PnzxdCCPHHH3+I3r17i8ePH+t9T+VZ27ZtxZQpU0TLli3F1atXpdfv3r0revbsKdLS0kR+fr4ICAgQhw4dEkIY39fDhg0TM2fOFEIIcfLkSeHh4SGEEGLx4sVi165dQggh/v33X9G3b1+RmZkp9WdJSUli4MCBIiMjQ6ds5tY/Y2VNS0sTPXr0kOqDtj/RMmd8/DTtMjk5OcLb21t07txZpKWliVu3bok+ffqIESNGCCGEOHbsmPD395f6T2N9mKlMaev+sWPHhEwm02nPtCpqhr29vaXPFRERIXbu3Kn33RDzXdbz/fSxvrau5+TkiB49eojr168LIYSYOnWqWL9+vbRcjx49xIMHD6SxthCafald5qeffhIhISFCCCECAgLEuXPn9LZX1DGHqXH60qVLxbp164QQT/b7o0ePRKdOnUR2drYQQveYgoqHeS9e3rVM1cGnjymKs15Txwk3b94UMplMCKGbw2HDhomLFy8KITTfvbb/LdivFtxewe9lypQp4siRI9K/C7YHQohCzx0YOuY6cuSI9D0UPD9BRce8Fi2vpvqkgufQCq7L2Hl0Y+PO77//XgwaNEhkZWXplNvYOLigon5HQgjx+PFj0a5dOyGEbhsTFhYmLbN161bps7q6ukrfW8HtFVa+p8fh7733nkhOThZCCPHbb7+JgIAA6W9TpkwRBw4cEEI82U+XL18WMplMqFQqg+t7HvgoQitWpUoVJCQk4PHjx5g3bx4+++wzhIaG4s8//8Qnn3yCR48eITMzE926dZPe8+233yIpKQk//PCDzrr69+8PW1tbvPLKK3jppZdw/fp1AJqrSM6cOQN7e3uEhISY/ei0hQsXYtWqVahVqxbmzp1rcJmVK1ciODgYkydPLvJnv3fvHs6dO4c+ffoU+b1EpeHMmTPS3RudO3dGeno6MjIyAACenp4AgFdffRUNGzaU7q7q0qULnJycAAB9+vTBmTNn0Lp1a3z99dc4dOgQACA1NRU3b96Ek5MTGjVqhO7du2Ps2LHIzc3FzJkzUalSJXTs2BEAcO7cOVy9ehWDBw8GoLlqp23btlIZAwMDYWtrC7VarVf+CxcuQAiBli1bAgCSk5Nx5coVDB8+HIDmasy6desa/OwLFy7EkiVLkJeXh+3bt+v93dbWVrpzzNB7V61aBUBzZ5dWVlYWatasqbd8UlISkpKS4OXlJS1348YNODs7IysrC6NGjULHjh3x+uuvA9DcgdevXz/Url0bAFCrVi0AmkdEXr16VVpvRkYGMjMz8cILLxgsJxWftu/Sio+Px++//w5A83t2H374If7++2/k5eWhUaNGha7P1tYWAwYMAAAoFAqEhIQAgMm+0FgdzcnJQeXKlXXWn5SUhP/97384cOAAAODRo0e4efMmKlWqJF2lCGiuqC54NRyg388Zq69vv/22zvu0V53dvXsXbm5uqFmzJnbt2gU3NzdUq1YNgKaNOH36NFq0aIFLly5h4sSJePDggZQfAJgyZQry8/PxwgsvoEuXLtLr2rsZPTw8EB0dXazv3pzlz5w5g2HDhgHQbe+aNWtmct2GPM/9DJg/BjG2/1966SWD9UVrypQpuHv3rnSXbYsWLVC9enX89ddfeOmll4r8+cuqrKwspKenIzo6GpGRkdiwYQMATR/ToUMHqS2Wy+U4deoU3NzcjO5rQFNnAeDtt99GRkYGHj58iJ9//hlHjx7FunXrAGjuMtLeoXvlyhXs2rULMTExZrXnX375JXbv3g1Ac4XziBEjjJbV1tYWLi4u0v7U9iemPD0+bty4scHlNm3aBG9vb6xfv156zcHBAS+//DL+/PNPJCQkSFeiAsb7MGOfSUsIgc8++wxjx46VlimoombY1DiFnmC+dZW1fBuTnJyMRo0aSeX39vbGpk2bEBQUBODJWEl7XAMAvr6+GDduHIKCgrBz5074+PgAABo0aIBLly6hTZs2Otso6pjD1Dg9NzcXDg4Oeu8RQiAnJwdVqlQx+7OTccy7LnPybuy4tiScOXPG6HGCsb7O398fO3fuRHh4OPbu3YsdO3YAAGrWrInk5GS9z3TixAmsWbMGOTk5SE9Px+uvv270rqrCzh0YKpOdnR2ys7OhUqmK/0UQAOb1aYXl1VSflJWVZfQ8uKHz6MbGnb/++it8fHxQtWpVnXKbGgcXxtT+NJZ7Pz8/rFmzBm5uboiPj8e8efMAaPrrixcv6m2/KOXLzMzEf//7X0yYMEF6reAd37m5uQZzn5+fj/z8fKPH1c+KE1tlgL29PTw8PLBmzRoAmtv7Vq5ciWbNmiE+Ph4nT56Ulv33338RHh6OmJgYLFy4UHrdxsZGZ53afw8YMACzZ8/GjRs3EBAQgJUrV5pVpmnTpqFfv37YsWMHli9fjhYtWuj8/c6dO7hy5QpmzZpVrM+8fPlyjBs3rsI+1odKz2uvvSZ1SloZGRlITU3Fyy+/XOT1merYDeXwxIkT+OWXX7Bt2zZUrVoVAQEByM3NBaCZ5Prhhx8wfPhwhIeHo1mzZlJn2rVrVwgh0LVrVyxZssTg9jZs2IDatWtDqVTCz89P52+ffvopwsPD8cUXXwDQHBy+/vrr0klaUwrmPy4uTuostQIDAzFhwgTEx8fD1tYWHTp00Hsv8OTkO6AZ4DRo0EBvW0IIjBkzBu+++67O67dv30ZqaipiY2OxevVqXLt2Da+++qrRMqvVamzfvr3EOlMyT1RUFIKCgtC7d2+cOHFC55Gc5tLmyFRfaKyO/v3333oTtkIIfPTRR+jevbvO6ydOnICLiwtWr14NQPOYgqysLOnvhvo5Y/X1aQUvXBk+fDjOnj1rcvnmzZvjwIEDSExMRGJiItq3bw8AWLRoEVq3bo2lS5cW+jucRf3un8e+ehbPsp+LMgYxtv8BzY8x16tXz+D7Fi1ahJiYmOJ8tHLFwcEBn376KapVq4Zdu3Zh9+7d0sUd5irYNxobry5btgxNmjTR+du5c+dw7do1LF68GEuWLEGPHj0KbeODgoIwcuRIADD46K5n9fT4ePHixXrLZGRkYM+ePdiyZYvOiW8A8PHxwZo1a6BSqVCnTh3pdVN9mKnPlJiYiA4dOljkNz+tOcNhYWGYNm0aHBwckJ6ejlatWhX3Y5ZrzLeuipDv3NxcCCGkE3Nazs7OqFOnDn799VecP39eesRScHAwwsLCsGnTJjx8+FA6CV7UMYSp7+D+/fvSuEerevXqGD9+PNzc3NCwYcMSn1SoCJh3Xebk3dhxbWkz1te5u7tjxYoV6NSpE1q2bCldYDtjxgyEhobCzs4OqampeOedd5Cbm4uIiAjs3LkTzs7OiIuLk85JGFLYuQNDx1xdu3bFwYMH0blzZ9SvX/8ZPjExr7oKy6upPun27dtGx4GGvhdj486ff/7Z4DpMjYOfhbHct2/fHhEREThx4gRUKhXeeOMNAMCHH36IefPmITY2Fv/88490oUxRyieEQI0aNXQuYi6sTK+99hr69++Pzp07SxedPW/8jS0rdePGDfz1118ANJXn6NGj0pVQmZmZqFu3LvLz8/Hdd9/pvC8oKAhDhw7F/fv3dYK1f/9+qNVqpKSk4NatW3oz2DVr1izWlRO1atWSnt9Z0IoVKzB+/Pgirw/QXO1y586dIs1kExVX586dkZ2djV27dgHQPDN3wYIF8Pb21juoK8jFxUW66uTEiRNwcnJC9erV8eabb0q5TE5ORmpqqjQYSEpKQnp6OnJycnD48GG89dZbePToEWrWrImqVavi2rVr+O2336RtzJ8/H5MnT4a3tzcaNmyIkSNHYubMmYiNjUVeXh7atm2Ls2fPSr+hk5WVJd0dZsqpU6dQt25dnYmgxo0bQ6lUSpPJ+fn5+PPPP02u54UXXsCDBw/0XndycoK9vT1Wr16NadOmFVoeQNNG9erVS+/1bt26YefOndKVq/fu3UNaWhoAzdXl2meAz549G0IIdOrUCfv375fKlZ6eLq3n66+/ltZ76dIls8pFz9ejR4+kAxlt5gqjVqulyefvvvtOOrlhqi/UKlhHT58+jRo1aujdGditWzds2bJF6suSk5N1JrCMMdTPmaqvhtjb26Nq1ap48OABXFxccPjwYWRnZyMrKwuHDx+Gi4sLMjIypP65cuXKBnNZvXp1nSzu27cPgOaubO1z7Yv63ZuzvIuLi9H2rqie134GijYGMbb/VSoVDh48iLfeesvoezt27CgN7C9duoTMzEw0bNjQrO2WF/b29tLVw7Nnz5au+GvTpg1OnToFpVIJlUqFPXv2SHcuGtvXgKbOApq8Ojo6wtHREd26dcPGjRul36K7ePGitHz//v3Rq1cv6eRNcRgra9u2bXH69GncunULwJP+xBzGxseA5qKTgIAAg3cgtGrVSvotzYKK04ep1Wps2LABo0aNMrpMRc1w/fr1UbduXezcuVO6epn0Md+GlZV8G9O4cWPcuXNHOn5ISEiQ9t/+/ft1nv5QkL+/P6ZOnYp+/frBzs4OgGYsvmPHDuzevVsns0Udcxj7DpRKJU6fPq13RxgA1KlTB7169cLu3bvxf//3f+Z8dDKBeTfMVN5Lk7HjBECTW0N9XeXKldGtWzfMnTtXp93p27cvEhMTkZCQIE1GayexnJyckJmZqXfh79NMnTswdsxlb2+PKlWqYOrUqdIdRlQ8zKthxvJqrE96+PAhzp49i06dOhlcn6Hz6MbGnV26dEF8fLz0G1racpszDjbG1P7ct2+f0eNULy8vTJ48WSf3Li4uSEhIQEJCgs5FuEUpX/Xq1dGoUSPpXIMQApcvXwYA3Lx5E7dv3zZ4sbmjoyPee+89JCQklMhd1rxjy0plZWVJjxgCNLeEjhkzBgAwYcIE+Pv7o3bt2njzzTcNPkojMjIS77//Pr755hsAmqus/Pz8kJmZiYiICGlG/eDBg7h06RKysrLMPgENaO722LBhA/Ly8hAZGSn92LRW/fr19R69ZK7r169Lj04iKmk2NjZYsWIFIiIisHLlSqjVavTs2ROTJk0y+b6QkBDMmDEDcrkcVatWxYIFCwAA7733Hj766CPIZDJUqlQJCxYskA5u27Rpg9DQUNy7dw+enp5o3bo1mjZtiq1bt6J///5o3LixdDCpfZxoz549dbbbqFEj9OvXD1988QU++OADREdHY9KkSdItwBMnTjT6aBStGzduSHehaDk4OGDZsmWIiorCo0ePoFKpEBgYKD3iryDtrd42NjaIiorS+/v8+fPh7e2Npk2bmjXRtmnTJmzbtg0nT57Exo0bkZWVBaVSiSNHjqB37964du2a1PlWq1YNsbGxsLV9cl1Ghw4d0KRJE2zevBlDhw7F2LFjERAQAFtbW7Ro0QILFizAzJkzERkZCblcDpVKBRcXF+lHT6n0hISEYMKECahZsyY6duxo1g99V6tWDefPn8eqVatQu3ZtfPLJJwBM94VP19Hz58/j448/xvz58/XW7+/vjzt37sDHxwdCCDg5OZl197Khfq5bt24G62vBK7OBJ48ifPz4MV577TV0794dDg4O8PHxgb+/PwDNYwRatGiB3377DbNmzYKNjQ1sbGx07mCYMmUKqlSpgipVqkhXTwOau7flcjkcHBykOzqL+t2bs/yQIUMwd+5cyOVy2NnZITo62uDJPHM8j/2sVZQxiLH9P23aNLzyyitwd3c3+t4RI0Zg5syZkMvlqFy5MhYtWiSd7KuIXn75Zfj4+GDJkiWYM2cOJk+ejMDAQAgh0LNnT7i5uQEwvq8BzUkYLy8vPH78WMrruHHjMH/+fHh6ekKtVqNRo0Z6fVhwcDD8/f0xYMCAIj9Gr169ekbLGhkZidDQUKjVatSpU0fvDoynPT0+NkQIYfKqWu0TGgr+EHZx+rCcnBz07dsXNWrUMLpMRcxwXl4epk+fjqioKD6OuAiY77KXb2MqV66M6OhoTJgwASqVCq1atcLgwYNx6NAhbNmyRTqmeZqrqyvCw8P1JuYMKeqYw9h3MGTIEISEhOhdAX7z5k2sW7eu0H1GxcO8m5d3Y0aPHo2oqCiTdyXNnDkT7777Llq3bm1ISgUUAAACLklEQVTWOlu2bGnwOGHhwoXIzs7G0KFDDb5PLpfj0KFDhV40XqNGDfj7+0Mmk+HFF18stFzGzh1kZ2cbPebau3cvMjMz4e/vD6VSadbnpsIxr4Xn1VifNGLECKSlpUn5SU1NxcmTJ6U7MQ2dRzc27uzRowcuX74MX19fVKpUSTqnaM75+6J+R1999RXOnj1r9Okhcrkcn3zyiVl3kha1fLGxsZg7dy5WrVqFx48fY8CAAXBycsK4ceMwb948veOIM2fOICkpSXpSVEmwEdrpVyq3wsLC8M4770jhJKLSp/2dodmzZ1u6KFYnLi4OHTp0kH47DACOHTuGBw8emHXwTOVbu3bt+FjaInB1dcU333wjPYu7rOB+rjiM7euAgABMmzbN7JM8ZF2YYQKY7/LswoULiI6OxubNmy1dFLISzLv1W7t2LR49eoSJEydauihkYcyrvoCAAJ27hQFg/PjxWLZsWZk+j75//34cOXIEsbGxli5KqeAdW0REZFHu7u56d7S0aNFC54coiYiIiIio9H3++efYsmVLhTlJRlQefPDBB0hJSeFj/4iMGDdunN5rgYGBFijJ8zNv3jz8+OOP+Pzzzy1dlFLDO7aIiIiIiIiIiIiIiIioTLAtfBEiIiIiIiIiIiIiIiIiy+PEFhEREREREREREREREZUJnNgiIiIiIiIiIiIiIiKiMoETW0RERERERERERERERFQmcGKLiIiIiIiIiIiIiIiIyoT/B4eIGd4r1Gtx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 descr="C:\Users\Artemiy\Desktop\Binary #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91"/>
          <a:stretch/>
        </p:blipFill>
        <p:spPr bwMode="auto">
          <a:xfrm>
            <a:off x="765175" y="1275606"/>
            <a:ext cx="3518793" cy="15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rtemiy\Desktop\Binary #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3" b="-5559"/>
          <a:stretch/>
        </p:blipFill>
        <p:spPr bwMode="auto">
          <a:xfrm>
            <a:off x="2987824" y="3075806"/>
            <a:ext cx="5472608" cy="16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287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35350" y="4235867"/>
            <a:ext cx="2791449" cy="235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9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Распределени</a:t>
            </a:r>
            <a:r>
              <a:rPr lang="ru-RU" sz="2800" dirty="0"/>
              <a:t>е</a:t>
            </a:r>
            <a:r>
              <a:rPr lang="ru-RU" sz="2800" dirty="0" smtClean="0"/>
              <a:t> категорий почтовой связи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C:\Users\Artemiy\Desktop\Class #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37" y="1419623"/>
            <a:ext cx="3670704" cy="2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rtemiy\Desktop\Class #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55726"/>
            <a:ext cx="4214438" cy="234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2873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935350" y="4235867"/>
            <a:ext cx="2791449" cy="2351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6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>
            <a:spLocks noGrp="1"/>
          </p:cNvSpPr>
          <p:nvPr>
            <p:ph type="title"/>
          </p:nvPr>
        </p:nvSpPr>
        <p:spPr>
          <a:xfrm>
            <a:off x="719613" y="312738"/>
            <a:ext cx="6084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HeatMap</a:t>
            </a:r>
            <a:r>
              <a:rPr lang="en-US" sz="2800" dirty="0" smtClean="0"/>
              <a:t> – </a:t>
            </a:r>
            <a:r>
              <a:rPr lang="ru-RU" sz="2800" dirty="0" smtClean="0"/>
              <a:t>корреляция Пирсона</a:t>
            </a:r>
            <a:endParaRPr sz="2800" dirty="0"/>
          </a:p>
        </p:txBody>
      </p:sp>
      <p:sp>
        <p:nvSpPr>
          <p:cNvPr id="3" name="AutoShape 5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7" descr="data:image/png;base64,iVBORw0KGgoAAAANSUhEUgAABgoAAAN5CAYAAADZ2WAMAAAABHNCSVQICAgIfAhkiAAAAAlwSFlzAAALEgAACxIB0t1+/AAAADh0RVh0U29mdHdhcmUAbWF0cGxvdGxpYiB2ZXJzaW9uMy4yLjIsIGh0dHA6Ly9tYXRwbG90bGliLm9yZy+WH4yJAAAgAElEQVR4nOzdd3wU1f7/8XcKCSIJBAjVWHFD6IQueJEQmiAldKQoildpil4V9ILIFZGiIkFQQZEiIEJCEBCkCkEMxUIHRSkBEiCQBqTP7w9+u98suwkphAX29Xw8eJjMnDnnMzNnZuN8ds5xMQzDEAAAAAAAAAAAcEqujg4AAAAAAAAAAAA4DokCAAAAAAAAAACcGIkCAAAAAAAAAACcGIkCAAAAAAAAAACcGIkCAAAAAAAAAACcGIkCAAAAAAAAAACcmLujAwAAAAAAILuLFy/q119/VXR0tJKTk3X58mU1adJELVq0cHRoAAAAdyUSBQAAAADuKiEhIXrxxRfVpk0bSdKhQ4fUpUsX7dmzRyVLlnRwdMjNxYsXNWHCBP3www/KzMy0WnfhwgUSBQAAAEWERAEAACgS/v7+Vr+7urrK29tb/v7+6tGjh5566ikHRQbgbtekSRO99dZb2rFjhzw8PLR69WrVrl07X0mC6OhotWrVSsOGDdPw4cMty/v376+dO3fqyJEjRRF6kQgKClKVKlW0YMECR4eSq4SEBPXp00fHjx9Xly5d9Mwzz6hq1aoqVqyYo0MDAAC465EoAAAARWrYsGGSpIyMDP3999/auHGjoqKitH//fo0ePdrB0QG4Gw0bNkzJyclat26dUlNTVa9ePY0ZM8bRYeEGJk+erOPHj2v06NF65plnHB0OAACAUyFRAAAAilT2b+JK0o4dO/Tss89q3rx56t+/v+677z4HRQbgblWiRAmNHz9e48ePd3QoyKPExERFRESoefPmJAkAAAAcwNXRAQAAAOfStGlTPfzwwzIMQ/v27bMsDwsL0/Dhw9WqVSvVrl1bgYGB6t27tyIiInKsKz4+Xh9//LE6duyoOnXqqH79+urUqZOmTp2qK1euWMr1799f/v7+uf4bNWqUVd2jRo2Sv7+/Tp06pblz56pdu3aqVauW/vWvf+n9999XcnKy3ZhiYmI0fvx4tWrVSjVr1lTjxo314osvau/evTnuR1hYWI5xBQUF5bjvH374odq3b6/atWurfv36GjhwoCIjI3NsJzQ0NF/tXL16VZ9//rk6d+6sunXrql69eurVq5dWrVplUzYqKkr+/v4KDQ2127b5eEZHR1uWRUdH2z32krRmzRpLbFFRUTbrjx07plGjRqlFixaqWbOmHnvsMb322mv6+++/c9z/nGK+0b/sMZv98ccfGjFihJo1a6aaNWuqRYsWGjt2rGJjY23KmvtfWlqaPv74YwUFBalmzZoKDg7WjBkzlJaWZje+/Oyj+fj6+/vrr7/+slmflJSkevXqyd/fX/3797dZn5GRoW+++UY9e/ZUYGCg6tSpoy5dumjhwoXKysqyKpvbeZP+r59df95yalv6v2sgLCzMZt3+/fs1fPhwNW3aVDVr1lTLli01btw4nTt3LsfjcP05y8jIUKdOnXKN4UbM+71z507L/pj/9e/fX5mZmWrRooUCAwN1+fJlu3X873//k7+/v9auXWtZZt4+NjZWr7/+upo2baratWsrJCRE33//fY7xbNu2TYMHD1bjxo0t/WnSpElKTEws0P5dv5/Z/9WtW1dt27bVlClTFB8fn6/68nr+9u7dq/T0dNWtW1fjx4+3XCdNmjTR0KFDbe6hS5Yskb+/v2bMmGG33fPnz6tGjRpWw9wFBQXZvdfl1Kf/+ecfTZ06VSEhIWrSpIkl/jFjxigmJsamnpzug4cPH9Yrr7yi5s2bq2bNmmratKlGjBihQ4cO2dSR27WQU/w5XXNSwa5tf39/vfLKKzZ1SdK0adNyvTfnJrfPIHvX5S+//KIxY8boySefVGBgoGrXrq2OHTtqxowZSk1NtSqbl8/569vZv3+/3nvvPXXq1EmNGjVSrVq11KZNG33wwQdKSEjIcT/WrFmjgQMHWrYJCgrSq6++avU3jdmqVavUv39/NWjQQLVq1VL79u01c+ZMq/t+Xj+L7B3zoroPAACcE28UAACAW84wDEmSi4uLZdm4ceNUtWpVNWzYUL6+voqPj9dPP/2kN954Q//884/NQ4tTp05p4MCBOn36tGrUqKE+ffooKytLx48f19dff63evXurRIkSVtuYh0HKLjExUfPnz88x1vfff1+7d+9W+/bt5eXlpcjISM2bN0+7d+/W4sWL5enpaSl74MABDRo0SAkJCWrevLnatGmjS5cuacOGDerbt68+/fTTXCfibNWqlQICAiy/z5s3z26506dPq3///jp9+rQaNGigxx9/XFevXtXmzZv1/PPPa/z48erZs2eO7XTt2lVVqlTJtZ3ExEQNHDhQBw8eVI0aNdStWzdlZWUpMjJSr732mv7880+NHDkyxzYK4/Lly/rggw9yXL9161YNHz5cGRkZatmype6//37Fxsbqxx9/1JYtWzR//nzVqFEjz+01atRIjRo1slm+YcMGHT582Gb5smXLNHbsWHl4eCgoKEgVK1bUiRMn9N1332nTpk1aunSpKleubLPdyy+/rH379qldu3Zyd3fXxo0bFRoaqv3792vWrFlW10NB99HNzU3ffPON3nnnHavly5cvt3mwZpaenq4XX3xRkZGReuihh9SxY0d5enoqKipK//vf//THH39oypQpNzyORWHz5s2Wt5Latm2rypUr68CBA1q8eLE2btyoRYsWyc/P74b1LFy4sNBzCnh7e2vYsGEKDw/X6dOnre4nVapUkZubm3r06KHQ0FCtXr3a5hpMSUnRypUr5evrq1atWlmtM4/N7+XlpZCQECUlJemHH37Qf/7zH8XGxur555+3Kj9jxgyFhoaqdOnSeuKJJ1SmTBkdPXpUX331lbZu3apvv/220JM2V6tWTcHBwZKkK1eu6Oeff9acOXO0e/duffvtt3mqIz/nLy4uTpI0a9YsZWZmqkmTJurQoYPOnj2rtWvX6qefftK0adMsMT311FOaMmWKli1bppdeeklubm5WbS9fvlwZGRnq1atXgY/B+vXrtWTJEjVu3FiBgYEqVqyY/vzzT3333XfavHmzli9frgoVKuRax44dO/TCCy8oLS1NzZo1U40aNXTmzBmtW7dOmzdv1owZM4psguaCXttubm7asGGDzp07p/Lly1uWp6WlaenSpXJzc7OZaDo/rv8MyinZM3v2bP3zzz+qV6+eWrRoobS0NP36668KDQ1VVFSUvv76a8t579q1q9V9/NChQ9q4caPN52r2dpcuXaoNGzaoYcOGeuyxx5SVlaUDBw5o7ty52rp1q5YuXWp1HRmGodGjRys8PFw+Pj5q3bq1ypQpo5iYGEVFRemhhx5SrVq1LOVHjx6tsLAwVaxYUW3atJG3t7d+//13ffLJJ9qxY4fmzp0rd3d3ValSxebvE/Pn8sCBA62WX3/civo+AABwMgYAAEARMJlMhslkslm+fft2w9/f3/D39zeio6Mty0+cOGFTNjU11RgwYIBRvXp1IyYmxmpdr169DJPJZHz22Wc228XFxRkpKSmW3/v162c3FsMwjFOnThkmk8l48803rZa/+eabhslkMho1amQVZ2ZmpjFs2DDDZDIZM2bMsCxPT083goODjZo1axpRUVFWdcXExBjNmzc3mjVrZqSmptrEsHTpUsNkMhlhYWFWy1u2bGm0bNnSpny/fv0Mf39/Y9WqVVbLExISjE6dOhm1atUyzp8/b7PdRx99ZJhMJpv47LVj3v8vvvjCanlKSooxaNAgw9/f3zh48KBl+S+//GKYTCZj+vTpNu1mr+/UqVOWZTkd+w8++MAwmUxGt27dDJPJZPzyyy+WdfHx8UaDBg2MRo0aGX/++afVdkeOHDHq1q1rdOnSxW4M1ytIzH///bdRo0YNIzg42KZP/vzzz0a1atWMIUOGWC039782bdoY8fHxluUpKSlGz549DZPJZISHhxdqH82xDhs2zKhXr56RlJRkWZeVlWW0bt3aGD58uGEymYx+/fpZbTt9+nTDZDIZ48ePNzIyMizLMzIyjNGjRxsmk8lYv369ZXlO5+36+rKfN8Mw7LZttnz5csNkMhnLly+3LEtOTjYaNWpkVKtWzdi1a5dV+c8//9wwmUzGs88+a/c4ZD9nMTExRr169Sz9KacY8iq3+0lsbKxRvXp1o2vXrjbrzPv40UcfWS033ytHjBhhZGZmWpafPHnSaNiwoVGjRg3j5MmTluU7duwwTCaT0atXLyMhIcFuGxMmTCjw/uV0fjMyMozu3bsbJpPJuHDhwg3rye/5M8duMpmMmTNnWpXfs2ePERAQYDRs2NCqb7/77ruGyWQyNm3aZFU+KyvLCAoKMurUqWMkJiZalrds2dJ44okn8rzPMTExdu/Z27ZtM6pVq2aMHTvWavn195TU1FTj8ccfN0wmk/Hll19ald25c6dRrVo1o3HjxsaVK1dsjkP2ayF7/PY+E3K65gp6bQ8ePNioWbOm8cknn1jVFx4ebrnP2GvvRj7++GO7n0E5XZcnT540srKycqxn9erVObaV23E0i46OtjouZubP5M8//9xq+ZIlSyyfTdn7lWFcO6axsbE27Q8dOtS4evWqVVnzefn6669zjC2nc21W1PcBAIBzYughAABQpEJDQxUaGqqPP/5YI0aM0PPPPy/DMDRw4ECrb8bdf//9Ntt6eHjo6aefVkZGhnbs2GFZvn//fv32228KCAjQ4MGDbbYrU6aM1Tf9C2PAgAFWcbq6uuqNN96Qq6urli9fblm+ZcsWnTx5Uv369bP5dnqFChX0/PPP6/z581b7YWb+pnexYsVuGM/hw4e1c+dOtWnTRh06dLBa5+3treHDhys1NVXr1q2z2TYjI0PSteOam0uXLmnlypWqWbOmzfH19PTU66+/LsMwch0WpaCOHj2q+fPnKygoyO63bFesWKHExESNGDFCVatWtVpnMpnUo0cPHTx40O7wOzfD4sWLlZ6errffftvmm8RNmzZVUFCQNm/ebHdoqpdeekmlSpWy/O7p6alXX31Vkqz6UmH2sW/fvrp69arCw8Mty7Zu3aoTJ07o6aeftimflZWlhQsXytfXV6NHj7b6Vrabm5tGjRolFxeXIjnXN7Jx40bFx8frySefVIMGDazWDRo0SFWqVNH27dt15syZXOuZNGmSrl69avOWRVEoX768WrVqpQMHDmj//v1W67799lu5urqqR48eNtu5ubnpP//5j1xd/+9/z/z8/NS/f3+lp6dbDcG2YMECSdeGMfL29raqJyQkRAEBAUVyvgzDUGZmpjw9PeXl5XXD8gU9f5UrV7Z5gyIwMFAdOnRQQkKCNmzYYFnep08fSbJ5wyEyMlLR0dGWN8HMypYtq/Pnz+c43Nf1KlSoYPd+2bx5c1WtWjXXod6ka28TxMbGys/Pz+ab4Q0bNlT79u0tb53dbIW5tsuUKaMOHTpo6dKlSk9PtyxfuHChGjVqJJPJVKCY8vNZJ127BrK/aWVmnsNi27ZtBYrDzPwm0PW6d++ukiVL2pzfhQsXSpLGjx9vcw24ublZvX0xf/58ubu76/3331fx4sWtyg4ZMkSlS5cu1HXqqPsAAODuxtBDAACgSJmHFHBxcZG3t7fq16+v7t27q3Pnzlblzpw5o9mzZ2vHjh06e/asUlJSrNZnH/v9jz/+kHTtYU32B2tFwd6QNH5+fqpUqZJOnz6txMREy3AC0rX9sDdO//HjxyVdG3f++gfg5jG/r3+YYM9vv/0mSUpOTrbbzsWLFyXJ7jj25ofXN0qi7Nu3T5mZmXJxcbHbhjnhYK+NnTt32t3G3ljc9owfP17u7u56++23rR52m5mP8+HDh294nK9/yH4zmNvfuXOn3fGo4+LilJmZqePHj6tmzZpW6+z1pfr168vNzc3q+BRmH/38/NSiRQstWrRI/fr1k4uLixYsWCCTyaTGjRvb1PXPP/8oPj5eDz74oGbNmmV3n4sXL273XB86dMhufOYx/O05ffp0nvvHwYMHJUlNmjSxWefu7q6GDRvq9OnTOnjwoN2hnqRrD2pXr16tPn36WA0JUpT69u2rdevW6dtvv7X0gSNHjuj333/Xv/71L7sTuFeqVMnuEErmPmM+FtK1/lGsWDGtXbvWaq4Ds/T0dF28eFGXLl2Sj49Pgfcj+/m9fPmytm/frlOnTmn06NE3TDZmjzm/569+/fp2HyQ3adJEK1eu1MGDB9WlSxdJ0qOPPqqGDRtq69atOnv2rCpVqiTp2pAy0v8lEszq1KmjvXv3avLkyRo2bJhKly6d6z4YhqGVK1cqPDxchw8fVmJiotWQOzk98J4xY4bVcDoNGza0+0C6SZMmWr16tQ4ePGg1l8LNUJhrW5L69eun8PBwrVu3Th07dtQff/yhffv2afr06Tp69GiBYjJ/1t1zzz15Kn/lyhXNnz9f69ev1/Hjx3X58mXL0IWS7M5Tkh/p6en69ttvtXr1ah07dkxJSUlW8zZk/7vjypUrOnr0qMqVK6fq1avnWu/Vq1d1+PBh+fj45DiEoIeHh44dO1bg2G/VfQAA4FxIFAAAgCKVl3HBT506pe7duysxMVENGjRQ8+bNVbJkSbm5uen06dMKDw+3+gaoeZK+G40NfTOULVvW7vJy5crp9OnTSkpKkre3t+UBiL3/Yc8u+yTLZmfPnpUkq28j5sTczvbt27V9+/Z8tXPp0iVJ174tmpc29u3bZ/dhuJm9CVt37tyZ64Pi3KxYsUK7du3SK6+8YvdhavbYzA8Cc2Jv/28Gc/tffvllvtsvV66czTJ3d3f5+PhYxmfP3kZB97Ffv3567rnn9PPPP6tKlSqKjIzUuHHj7JY1t3X8+PEcxwmX7J/rw4cP253DITenT5/OtZ3skpKSJEm+vr5215uXm8tdLy0tTe+++67KlClTZPNp2NOkSRM98sgjWrVqld58802VLFnSci5zGi/fXt/Ivjz7PsbHxysjI+OGx/HKlSuFekBo7/zWqVPH7ttf9uT3/JkfpOf3fPft21e7du3Sd999pxEjRuj8+fPatGmTAgICVLt2bauyQ4cOVVRUlBYsWGD5RnZuJk6cqHnz5snX11fNmzdXhQoVLAld81wV9pjnPTGPk5/T+b1RHy6MwlzbklSzZk3Vq1dPCxcuVMeOHbVgwQJVrFhRwcHBBU4U5OezLj09XQMHDtTevXtlMpn05JNPqkyZMnJ3v/YII7eJ4PNq5MiRWr9+vfz8/NSqVSuVK1fOkgSbN2+e1dsU5nOUl787EhMTZRiGLl68mOf7XX7dqvsAAMC5kCgAAAAON3fuXMXHx2vixIkKCQmxWrdq1Sqbb5abX7PP/m2/ohIXF6eHH37YZvmFCxckyTL8gPm/M2fOtJmo9EYOHjwoFxcXPfjggzcsa27n7bff1oABA/LVzsmTJ1W8ePEcH1pd38Yzzzyj0aNH56uNYcOGWSYvzW7UqFF23xAwS0xM1OTJk/Xggw/queeeu2FsERERqlatWr5iuxnME0Pu2bMn35NEXrhwweab7xkZGbp06ZJVXYXdx2bNmumhhx7SwoULVaVKFXl5ealTp052y5rbat26db4faHXt2tXupNOhoaE51tWoUSO7D2jDwsJs+po5tvPnz9uty7w8p2Fw5s6dq3/++UcTJ060GvLpVujdu7cmTJig77//Xl27dtXKlStVoUIFtWzZ0m558/0kp+XZ97FkyZIyDKPACbm8yn5+U1NTdeTIEY0dO1bPP/+8Fi9erLp16+a6fX7Pn/nb/TkdC3P566+71q1bq1y5clq2bJmGDh2a6yTGPj4+CgsL05YtW3Ts2DHLg2B7k9rHxcVZ3sZZvHixTburVq3Kcd8bNWqk4cOHa8OGDdq4ceMN9ykvQznlV2GubbN+/frptdde09atW7V27VoNHTrU7psReXXo0CGVKlXqhslq6drQVXv37lVISIgmTpxote7cuXOFfgC/b98+rV+/Xo899phmz55tSUBI14ZtmjNnjlV58/HMy98d5r5SvXr1XD/3CuNW3QcAAM6FOQoAAIDDnThxQpLUpk0bm3X2/ie4Tp06kq6NQ519mICiYK/9U6dO6ezZs6pSpYolaWGOaffu3fmq//z58zpy5IhMJpPNOMP2FLSd5ORk/fXXXwoICLjhg57atWvL1dU1320UxrRp0xQXF6exY8fmOqyJef/37Nlzq0KzYn44WpBjY68v7dmzR5mZmQoICLAsK+w+uri4qF+/ftqyZYuWL1+ukJAQlShRwm7Zhx9+2DJ0VvZvz94OzMfE3nHLyMiwnAN7w4CcPXtWs2bNUmBgoLp27XpT4zIPd5Z9CJrrde3aVffcc4+WLl2qNWvWKDExUd27d8/x2jt79qyio6Ntlpv3Pfs+1q1bVwkJCfrzzz8Lsxv54unpqdq1a2vo0KHKysrK9SG5WX7PX0BAgFxcXLRnzx7L8GbZRUVFSZJq1KhhtbxYsWLq3r27YmNjtXnzZn333XcqUaJEjkP5FCtWTK1bt9aLL76o4cOHa/jw4TbzB0jX7vNZWVlq1qyZTZIgJibG7vm6nnnfdu/ebbe/5LRPN8PNuLbbtm0rX19fvfrqq3JxccnxjZi82Ldvn+Lj41W/fv08lT958qSka4mO6+3atavAcVxff1BQkFWSQJL27t1rM/xhiRIlZDKZdOHCBauhwOy599579eijj+rPP/+0vNlxszniPgAAuPuRKAAAAA5nniz4+gdK27Zt07Jly2zKm4dEOHTokGbPnm2z/tKlS5ZJEwtr/vz5VsNLZGVlafLkycrKyrJ6+6FVq1a6//77tWjRIv3000926/rtt9909epVq2Vz5sxRZmZmnsenrlWrlho0aKD169fbPTbSteGesg9lI0mzZs1Senq62rVrd8M2ypYtq6eeekr79+/Xp59+avcB18mTJ3Xq1Kk8xXwjhw8f1uLFi9WuXTs1a9Ys17IhISHy9vbWjBkztHfvXpv1WVlZlodvReHpp59WsWLFNHHiRP3zzz8269PS0nJMIsyaNUsJCQmW31NTU/XRRx9Jkrp162ZZfjP2sUuXLvLz85O3t7fdSYzN3N3d1a9fP50/f17vvfeezcMx6dq3d4tqcujcBAcHq3Tp0lq9erVl3gazefPmKTo6Wo899pjd+QkmTpyotLQ0vfPOO3YnQy0M8zffc5tE2cvLSx07dtTBgwc1bdo0ubm5qWfPnjmWz8zM1NSpU60Sn6dOndKCBQvk7u5u9UaIeSLXMWPG2P1285UrV2yO181iHoooL8c0v+evfPnyatasmU6fPm0zrvsff/yhVatWqVSpUgoODrZpq1evXnJzc9P48eMVHR2tp556Kt9v/FzP/LlkTuaZXb58Wf/973/tJjOuV7lyZTVr1kwnT560eZNmz549WrNmjXx8fPL9Flpe3Ixru1ixYho4cKBKlCih7t275+lNgJx8/vnnkpTnz7qc/i44deqUpk6dWuA4blR/XFycxo8fb3eb/v37S5LGjh1rM1xUVlaW1ZwJzzzzjNLT0/XWW29ZhkvMLiEhQQcOHChw/I68DwAA7l4MPQQAAByub9++CgsL08svv6y2bduqfPny+vPPP7Vt2za1b99ea9assdlmypQpGjBggD766COtW7dOjRs3lmEYOn78uLZv364ffvghx3Hu8yMwMFBdunRR+/bt5eXlpcjISB0+fFg1atTQ4MGDLeWKFSum0NBQPf/883rhhRdUr149BQQEqHjx4oqJidG+fft06tQpRUZG6p577tGhQ4f02WefWeY0OH/+vM0kr+aHC6GhoQoODrZ8Q/fDDz/UwIED9fbbb2vBggWqU6eOvLy8FBMTo6NHj+ro0aP69ttvVbZsWW3btk3Tpk3T/v37VatWLfXt2zdP+z127FidOHFC06dP18qVKxUYGKhy5crp3LlzOnbsmPbt26ePPvrI7gSs+XXo0CGVKFFCb7311g3L+vj4aPr06Ro6dKh69uyppk2bqmrVqnJxcVFMTIx+++03xcfH5zq3QmE88sgjmjBhgt5++2117NhRjz/+uB588EFlZGTozJkz2rNnj3x8fOzOVfHwww+rQ4cOateundzd3bVx40adPHlSTzzxhNXk3jdjH0uWLKkff/wxT/s0ZMgQHT58WEuWLNHmzZvVpEkTVahQQXFxcTpx4oR+/fVXjRw5skgmh87NvffeqwkTJuiVV15Rv3791K5dO1WuXFkHDhxQZGSkfH19c3ygd+DAAQ0cOLBIhqdq2rSp1q5dq+HDh6tFixby9PRU5cqVLRPsmvXt21ffffedYmNj1bJlS1WsWDHHOv39/S3DrDRr1kxJSUn64YcflJiYqNdff91qXoCmTZvqtdde00cffaS2bdtaJki+cuWKzpw5o127dikwMPCG82jcSPbJjM1DD23btk0eHh42Q8TZU5DzN3bsWPXp00eTJ0/W9u3bVbNmTZ09e1Zr166Vq6ur3n//fbsJgMqVK6tFixbatGmTpJzngsgPX19fdejQQatXr1aXLl0s5+Xnn3+Wh4eHAgIC8jRJ+7hx49SnTx9NnDhR27ZtU40aNXTmzBmtXbtW7u7umjRpkt3JfaOiomwS3ub5BBYvXmy1fP/+/ZKkTZs2KTk52ZJ4uBnX9uDBg60+6/IrKipKn3/+ubZv3y53d3cdPXrU7iS+5onOu3btqvvuu08tW7bUAw88oLlz5+ro0aMKCAjQ2bNntXnzZj3xxBO5JuryolatWgoMDNSPP/6o3r17KzAwUHFxcdq6daseeughu/Mo9OjRQ7t371ZERITatGmjVq1aqUyZMjp37px++eUXdevWzTL0Xvfu3XXgwAEtWrRIrVu3VvPmzVWpUiUlJCQoOjpau3btUkhISI73sBu5VfcBAIBzIVEAAAAcrlq1apo/f76mTZumn376SRkZGapWrZpmzJghLy8vu4kCPz8/hYWFac6cOdqwYYMWLlwoT09PValSRRF8NRYAACAASURBVIMGDcpxEuL8euutt7R+/XotXbpUp0+fVunSpTVgwAC9/PLL8vT0tNmPiIgIzZ07V1u2bFFYWJhcXV3l6+ur6tWra/jw4ZZJBQ8dOmT1MPn6b9BmN2PGDFWpUsWSKKhYsaKWL1+uhQsX6scff9T333+vzMxMlStXTlWrVlW/fv1kMpkkXXtgmpGRoZEjR+qZZ57JdVif7EqWLKkFCxZo6dKlWrVqlX788UelpqaqXLlyeuCBBzR69Gg99thj+TqWuRk6dGieJ6du2rSpVq5cqa+++kqRkZHavXu3ihUrpvLly6tJkyZq27btTYvLns6dO6tatWqaO3euoqKiFBkZqRIlSqh8+fJq27at2rdvb3e7Tz75RJ9++qm+//57nTt3ThUqVNDw4cP1wgsv2HxD+1buY7FixTRz5kxFREQoPDxcW7ZssUyAed999+nll1/O87eAb7bg4GAtWrRIn3/+uSIjI5WcnKxy5cqpd+/eGjJkSI59xtfXVyNGjCiSmHr06KEzZ85o9erVmjNnjjIyMtSoUSObREH16tUtD5N79+6da52lSpXS7NmzNWXKFIWFhSk5OVlVq1bVoEGD7B77F154QYGBgVqwYIH27NmjTZs2qWTJkqpQoYJ69uypjh07Fno/s09mbO57HTp00ODBg/OcgMnv+XvggQe0fPlyzZw5U1u3btXOnTtVsmRJtWjRQv/+979Vq1atHNvq1q2bNm3apJo1a960oXwmTJggPz8/rVmzRt98843KlCmjoKAgjRgxIs/96/7779eyZcv06aefauvWrYqKipKXl5eCgoL00ksvWQ07lt2KFSu0YsUKu+tympz866+/1sGDBy2Jgtvh2t65c6e2b98u6dqQU7NmzbJbzjzReaNGjXTfffepRIkSmjdvnqZOnaqdO3dq9+7d8vPz05AhQ/Tss8/a/bsgP9zc3DRr1ixNmzZNW7du1YIFC1ShQgX16NFDL730kjp06GCzjYuLiyZPnqzmzZtr6dKl+uGHH5SWliZfX1/Vr19fQUFBVuXfeecd/etf/9KSJUv0888/KykpSaVKlVKlSpX03HPP5Th3TF7divsAAMC5uBiGYTg6CAAAgNuNefLdjRs33pQ3E65nnrz1yJEjNyzr7+9vd6Jn3Bn69++vnTt35ulc4+6RnJysxx9/XKVLl9bGjRstcxtcz9/fP8dJnpF35km033vvPfXo0cPR4TjEqFGjdPr06duqL4WGhio8PNzytkdOoqOj1apVK82fP1+NGze+RdEBAIDsmKMAAAAAAG6yxYsX68qVK+rTp0+OSQLcHMnJyVqyZIlKly7Nt6gBAAAKiKGHAAAAHCAgIEDDhg3LU9lhw4blODwFgNtHUlKSFi9erNjYWC1dulS+vr55nhcE+bdlyxYdOHBAmzdv1oULF/Tmm2/aHe/fWTRu3Fjx8fGODsNKo0aN5OXldcNy3t7eGjZsmGWSYQAAcOuRKAAAAHCAgICAPD/8N0+OCOD2lpCQoA8//FAeHh6qUaOGxowZY3fyXdwca9euVXh4uMqVK6d///vfeuaZZxwdkkN17drV0SHYaNy4cZ6GEvL29uazDgAAB2OOAgAAAAAAAAAAnBiDZQIAAAAAAAAA4MQYegiFdunSZWVl8WIKbq2yZUsqLi7Z0WHACdH34Cj0PTgKfQ+OQL+Do9D34Cj0PTgKfc95uLq6yMfn3hzXkyhAoWVlGSQK4BD0OzgKfQ+OQt+Do9D34Aj0OzgKfQ+OQt+Do9D3IDH0EAAAAAAAAAAATo03ClBoZcuWdHQIcFK+vl6ODgFOir4HR6Hv3ZlSUlKVlJTm6DAAAAAAIEckClBogweP0rlzcY4OAwAA4LYUETGbRAEAAABwh7p69bKSk+OVmZnh6FDyyEUeHsXl4+MrFxeXPG9FogAAAAAAAAAAgOtcvXpZSUmXVLq0r4oV88jXg3dHMYwsxcdfUHJygry8Sud5O+YoAAAAAAAAAADgOsnJ8Spd2lceHp53RJJAklxcXOXl5aOrV5PztR2JAgAAAAAAAAAArpOZmaFixTwcHUa+ubm5KysrM1/bkCgAAAAAAAAAAMCOO+VNguwKEjOJAgAAAAAAAAAAnBiJAgAAAAAAAAAACqh796e0a1fUDcs1b95A0dGnCtRGYbbNCxIFAAAAAAAAAAA4MRIFAAAAAAAAAAA4MXdHBwAAAAAAAAAAwJ3u4MH9+uSTD3XixD/y9PRUixZBGj78VRUrVsxSZseO7Vq6dLGuXEnWk0920ksvDZer67Xv869aFaHFixcoLi5O1avX0BtvvK2KFSvdkth5owAAAAAAAAAAgEJydXXT8OGvatWqDfrss7nas2eXwsO/syqzdetmffnlfH355Tfatu0nrV69UpK0bdsWLVgwVxMmTNGqVetVu3ZdjRv39q2L/Za1BAAAAAAAAADAXapatQDVrFlL7u7uqlSpsjp3DtFvv/1qVebppwfK27uUKlasqJ49+2jDhnWSpBUrwtS//zN68MGH5O7urgEDBunPP48oJubsLYmdoYdugTFjxsjT01P//e9/JUlZWVlq27atRo8eraCgIAdHBwAAAAAAAAAorJMnT2jGjI91+PAhpaSkKDMzQ/7+AVZlypevYPm5YsVKunDhvCQpNvasPvnkQ82YMc2y3jCk8+fP3ZLhh0gU3AL9+vVT3759NXLkSN17773aunWrDMPQE0884ejQAAAAAAAAAAA3wYcffqBHH/XXuHETVKLEvVq6dJE2b95oVebcuVg9/PAjkqTY2BiVK+cr6VoCYcCAQWrTpv0tj1ti6KFbwt/fXwEBAVqxYoUkacGCBXr66af16aefatKkSZZyISEhioqKkiR99dVX6tatm7p06aJevXrp0KFDlnK//fab+vTpo06dOqlTp06KjIzUN998o86dO+vJJ59U9erV1blzZ3Xu3Fm//PKLMjMzNWnSJHXs2FEdO3bUpEmTlJmZKUkaNWqUFi5cKEnasGGDOnfurLi4uFt1aAAAAAAAAADgrnDlymXde++9uueeEjpx4rjCw5fZlFm8eIESExMVGxuj775brKCg1pKkzp27acGCufr772OSpOTkZG3atOGWxc4bBbdIv379FBoaqqZNm+rXX3/Vxx9/rPnz58swDLvlu3TpokGDBkmSfv75Z73zzjtaunSp4uPjNWzYMIWGhiowMFCZmZlKTk5W8+bN9fTTTys6OlrdunVTRESEpa5Fixbp0KFDCgsLkyQNHjxY3377rfr27Wsps3HjRoWGhurLL79U2bJl87Vvsz6bIHc3t/weEgAAAKeQkpLq6BAAAAAA3AJDh76iyZMnaNGi+Xr0UX+1atVGe/bssirTvHkLPfdcf12+nKz27TuqY8fOkqQWLVrq6tUrGjfuLcXExKhkyZJq0KCRgoKCb0nsJApukeDgYE2cOFFvvPGGnnrqKXl7e6tKlSoKCwtTVlaWXF2tX+7Yv3+/Pv/8cyUkJMjFxUXHjx+XJP3+++965JFHFBgYKElyc3NTqVKlcm17x44d6tq1qzw8PCRde3Nhw4YNlkRBZGSkIiMjNXnyZJUrVy7f++bu5qbz55PyvR1QGL6+XvQ7OAR9D45C3wMAAACA29OyZd9bfl60aLnVuueff9Hyc2TkbklSjx697dbTrl0HtWvXwe4687ZFhaGHbhF3d3f17t1b+/btU//+/SVJHTp0UIUKFdSxY0d17txZx45de60kLS1NL7/8st566y2tWrVKc+bMUVpaWpHF9vfff2vWrFmaNm2aEhISiqwdAAAAAAAAAMDth0TBLVS8eHE1adJEjz76qCTJw8NDU6dO1Zo1axQREaFHHrk2iUVaWpoyMjJUqdK12awXLVpkqaNu3bo6duyYfvvtN0lSZmbmDR/uN23aVCtWrFB6errS09O1YsUKPfbYY5b1AwYM0OOPP66+fftq3LhxN3OXAQAAAAAAAAC3OYYeukXatWsnFxcXq8mLc1KyZEmNGDFC3bt3V+nSpdW2bVvLutKlSys0NFQffPCBrly5IldXV7355ptWD/6v16tXL508eVJdu3aVJDVv3lw9e/a0KTdw4EA9++yzWrFihbp06VKAvQQAAAAAAAAA3GlcjJxm0wXygTGTcasxVjcchb4HR6HvwVHoe3AE+h0chb4HR6HvwVHoe7mLiTmhihUfcHQYBXJ97K6uLipbtmSO5Rl6CAAAAAAAAAAAJ0aiAAAAAAAAAAAAJ0aiAAAAAAAAAAAAJ8ZkxgAAAAAAAAAA5IGXl4eKF/e86fWmpKQqKSnthuVOnjyhCRPGKSEhQaVKldJ///uu/PzuL3T7JAoAAAAAAAAAAMiD4sU91bnz4Jteb0TE7DwlCqZOnaiQkB5q2/ZJrVu3RlOmvK/p0z8rdPsMPQQAAAAAAAAAwG3u0qWLOnr0sIKD20qSgoPb6ujRw7p06VKh6yZRAAAAAAAAAADAbS42NlblypWXm5ubJMnNzU3lyvnq3LnYQtdNogAAAAAAAAAAACdGogAAAAAAAAAAgNtchQoVdOHCOWVmZkqSMjMzdeHCeZUvX6HQdZMoAAAAAAAAAADgNufjU0ZVq5q0YcM6SdKGDev06KP+8vHxKXTd7oWuAQAAAAAAAAAAJ5CSkqqIiNlFUm9evP76W3rvvXc0d+4ceXl5acyYd29K+yQKUGhp6RmODgEAAAAAAAAAilxSUpqSktIc1v4DDzyo2bPn3fR6GXoIhZaUmOLoEAAAAAAAAAAABUSiAAAAAAAAAAAAJ0aiAAAAAAAAAAAAJ0aiAAAAAAAAAAAAJ0aiAAAAAAAAAAAAJ0aiAAAAAAAAAAAAJ+bu6AAAAAAAAAAAALgTlCp9jzyK3fzH6mnpGUqIv3rT680rEgUotLJlSzo6BDgpX18vR4cAJ0Xfg6PQ9+Ao9D04Av0OjpK976WkpCopKc2B0QAAbjcexdz1xfKVN73eF7p1ylO5GTOm6aefNuns2TOaP3+JHn646k1pn0QBCm3w4FE6dy7O0WEAAAAAAHBTRUTMJlEAALitPP74E+rRo7eGDh18U+slUQAAAAAAAAAAwB2gTp26RVIvkxkDAAAAAAAAAODESBQAAAAAAAAAAODESBQAAAAAAAAAAODESBQAAAAAAAAAAODEmMwYAAAAAAAAAIA8SEvP0AvdOhVJvXkxbdoU/fTTZl28GKdXXhkqb+9SWrhwaaHbJ1EAAAAAAAAAAEAeJMRfdWj7r7zyul555fWbXi9DDwEAAAAAAAAA4MRIFAAAAAAAAAAA4MRIFAAAAAAAAAAAYMNFhpHl6CDyzTCMfG9DogAAAAAAAAAAgOt4eBRXfPwFZWSkF+jhuyMYhqHLlxPl7u6Rr+2YzPg2ExQUpLS0NP30009yc3OTJIWFhWn06NEaM2aMSpQoodGjR2vs2LF6+umnJV07+cHBwUpOTlZUVJSlHg8PD3l6elrqPn78uL744gs1btxYkrRhwwZ9+umnunr1qjIyMhQcHKxXX31VHh7560QAAAAAAAAAcLfx8fFVcnKCLl6MVVZWpqPDyTN3dw/5+Pjmb5siigWFUL58eUVGRqpFixaSpPDwcNWoUcOyvnr16lqxYoUlURAVFaVSpUopOTnZqp7p06fLZDJZfg8JCbH8vGvXLo0fP16zZ8+Wv7+/UlNT9eabb+rdd9/VhAkTinL3AAAAAAAAAOC25+LiIi+v0vLyKu3oUIocQw/dhrp27aqwsDBJ0qlTp3TlyhWrB/5+fn4qXry4/vrrL0nXEgldu3bNVxuhoaF66aWX5O/vL0ny9PTUuHHjtGbNGp0+ffom7QkAAAAAAAAA4HbHGwW3oUaNGmnRokVKSEhQeHi4unTpogMHDliV6dKli8LDwzVkyBDt2bNHQ4YM0YwZM/LcxpEjRzR69GirZaVLl5afn5+OHj2qKlWq5Lmu2bM/yHNZZ5GRmSn3/z90FAAAAADgzpSSkuroEAAAuCVIFNyGXFxc1L59e61evVqrV6/WkiVLbBIF7dq1U0hIiB588EEFBwdb5jNwhEU/rFfylasOa/929EK3Tjp/PsnRYdzVfH29OMZwCPoeHIW+B0eh78ER6HdwFPoeAMBZMfTQbapr166WOQZ8fHxs1t97772qW7eupk6dmu9hhyTJ399fv//+u9Wy+Ph4nTp1So8++miB4wYAAAAAAAAA3Fl4o+A25efnp5EjR6p27do5lhk8eLBq1aolf39/RUdH56v+oUOH6vXXX1dgYKBlMuNx48apXbt2uu+++wobPgAAAAAAAADgDkGi4DbWq1evXNdXrVpVVatWLVDdjRs31n//+1+9+eabSklJUXp6ulq1aqVXX321QPUBAAAAAAAAAO5MLoZhGI4OAnc25iiwxRwFRY+xQ+Eo9D04Cn0PjkLfgyPQ7+Ao9D04Cn0PjkLfcx6uri4qW7ZkzutvYSwAAAAAAAAAAOA2Q6IAAAAAAAAAAAAnRqIAAAAAAAAAAAAnRqIAAAAAAAAAAAAnRqIAAAAAAAAAAAAnRqIAAAAAAAAAAAAnRqIAAAAAAAAAAAAnRqIAAAAAAAAAAAAnRqIAAAAAAAAAAAAnRqIAAAAAAAAAAAAn5u7oAHDn69u+taNDuO2kpWc4OgQAAAAAAAAAyBMSBSi0uLhkZWUZjg4DAAAAAAAAAFAADD0EAAAAAAAAAIATI1EAAAAAAAAAAIATI1EAAAAAAAAAAIATI1EAAAAAAAAAAIATI1EAAAAAAAAAAIATI1EAAAAAAAAAAIATI1EAAAAAAAAAAIATczEMw3B0EAAAAAAAAAAAFIWUlFQlJaU5OgyHcnV1UdmyJXNc734LY8FdavDgUTp3Ls7RYQAAAAAAAACAjYiI2U6fKLgRhh4CAAAAAAAAAMCJkSgAAAAAAAAAAMCJkSgAAAAAAAAAAMCJkSgAAAAAAAAAAMCJkSgAAAAAAAAAAMCJkSgAAAAAAAAAAMCJkSgAAAAAAAAAAMCJkSgAAAAAAAAAAMCJkSgAAAAAAAAAAMCJkSgAAAAAAAAAAMCJkSgAAAAAAAAAAMCJkSi4SwQFBeno0aNWy0JCQhQVFeWgiAAAAAAAAAAAdwISBQAAAAAAAAAAODESBU4gLS1NkyZNUvfu3dWpUye9/vrrunz5srKysjRo0CDNmzdPkvTXX3+pZcuWiomJcXDEAAAAAAAAAIBbxd3RAaDozZkzR15eXlq2bJkkacqUKfriiy80cuRITZkyRT169FCNGjX07rvv6p133lHFihXzVf/s2R8oIzNT7m5uRRE+AAAAAAAAABRYSkqqo0O47ZEocAKbNm1ScnKy1q1bJ+naGwbVqlWTJJUtW1bvv/++Bg4cqP79++uJJ57Id/2Lflivvu1b6/z5pJsZNpArX18v+hwcgr4HR6HvwVHoe3AE+h0chb4HR6HvwVHoezAjUeAEDMPQO++8o6ZNm9pdf+jQIfn4+DDkEAAAAAAAAAA4IeYocAJBQUH6+uuvlZKSIklKTk7WsWPHJEl79+7VwoULFRERoYsXL2rx4sWODBUAAAAAAAAAcIvxRsFd5Nlnn5VbtnkCLl68qJdfflnh4eFKS0tT9+7d5eLiIhcXFw0bNky+vr567bXX9MEHH6hs2bKaOnWqevXqpbp16yogIMCBewIAAAAAAAAAuFVIFNwlNm3aZHd5//79lZmZqZEjR2rkyJE269evX2/5uXz58tq8eXORxQgAAAAAAAAAuP0w9NBdLjAwUPfcc4+jwwAAAAAAAAAA3KZ4o+AuZ+8tAgAAAAAAAAAAzHijAAAAAAAAAAAAJ0aiAAAAAAAAAAAAJ0aiAAAAAAAAAAAAJ0aiAAAAAAAAAAAAJ0aiAAAAAAAAAAAAJ0aiAAAAAAAAAAAAJ0aiAAAAAAAAAAAAJ0aiAAAAAAAAAAAAJ0aiAIXWt31rpaVnODoMAAAAAAAAAEABuDs6ANz54uKSlZVlODoMAAAAAAAAAEAB8EYBAAAAAAAAAABOjEQBAAAAAAAAAABOjEQBAAAAAAAAAABOjEQBAAAAAAAAAABOjEQBAAAAAAAAAABOjEQBAAAAAAAAAABOzN3RAeDOV7ZsSUeHACeSkpKqpKQ0R4cBAAAAAAAA3DVIFKDQBg8epXPn4hwdBpxERMRsEgUAAAAAAADATcTQQwAAAAAAAAAAODESBQAAAAAAAAAAODESBQAAAAAAAAAAODESBQAAAAAAAAAAODESBQAAAAAAAAAAODESBQAAAAAAAAAAODESBQAAAAAAAAAAODESBQAAAAAAAAAAODESBQAAAAAAAAAAODESBQAAAAAAAAAAODESBQAAAAAAAAAAODESBQAAAAAAAAAAODF3RwcAxwoKCpKHh4c8PT0ty44fP64vvvhCjRs3dmBkAAAAAAAAAIBbgUQBNH36dJlMJsvvISEhDowGAAAAAAAAAHArMfQQAAAAAAAAAABOjDcKUGizPpsgdzc3R4cBJ5GSkuroEAAAAAAAAIC7CokCFJq7m5vOn09ydBgAAAAAAAAAgAJg6CEAAAAAAAAAAJwYiQIAAAAAAAAAAJwYiQIAAAAAAAAAAJwYcxQ4uU2bNtksCwsLc0AkAAAAAAAAAABH4I0CAAAAAAAAAACcGIkCAAAAAAAAAACcGIkCAAAAAAAAAACcGIkCAAAAAAAAAACcGIkCAAAAAAAAAACcGIkCAAAAAAAAAACcGIkCAAAAAAAAAACcGIkCAAAAAAAAAACcGIkCAAAAAAAAAACcGIkCAAAAAAAAAACcGIkCFFpaeoajQwAAAAAAAAAAFBCJAhRaUmKKo0MAAAAAAAAAABQQiQIAAAAAAAAAAJwYiQIAAAAAAAAAAJwYiQIAAAAAAAAAAJwYiQIAAAAAAAAAAJwYiQIAAAAAAAAAAJwYiQIAAAAAAAAAAJyYu6MDwJ2vbNmSjg4BTsrX18vRIUiSUlJSlZSU5ugwAAAAAAAAgAIhUYBCGzx4lM6di3N0GIDDRETMJlEAAAAAAACAOxZDDwEAAAAAAAAA4MRIFAAAAAAAAAAA4MRIFAAAAAAAAAAA4MRIFAAAAAAAAAAA4MRIFAAAAAAAAAAA4MRIFAAAAAAAAAAA4MRIFAAAAAAAAAAA4MRIFAAAAAAAAAAA4MRIFAAAAAAAAAAA4MRIFAAAAAAAAAAA4MRIFAAAAAAAAAAA4MTcHR0AilaPHj2Ulpam9PR0HT9+XI8++qgkydvbW0ePHlVUVJSlbLdu3RQdHW21DAAAAAAAAABwdyNRcJf77rvvJEnR0dHq1q2bIiIirH43W7t2rS5duuSQGAEAAAAAAAAAjsPQQ1BmZqamTZumESNGODoUAAAAAAAAAMAtxhsFUFhYmPz8/NSgQYMCbT979gc3OSLgzpKSkuroEAAAAAAAAIACI1Hg5FJTUzVz5kzNnDmzwHXExSUrK8u4iVEBN+br66Xz55McHQYAAAAAAABwx2PoISf3zTffqF69egoICHB0KAAAAAAAAAAAB+CNAieWlpamr776St98842jQwEAAAAAAAAAOAhvFDixK1euqFWrVnrggQccHQoAAAAAAAAAwEF4o8BJ3HfffYqKirL6/ciRI7mWAQAAAAAAAADc/XijAAAAAAAAAAAAJ0aiAAAAAAAAAAAAJ0aiAAAAAAAAAAAAJ0aiAAAAAAAAAAAAJ0aiAAAAAAAAAAAAJ0aiAAAAAACA/8fevYdZWRZ64/+u4eQBHNigbjUR9RVMeJFKsZS0jRiCugVUbHNp71bxDCq0PfBudFueSNPaIEKhpqHUFgExhzAP5bvNdGtvZgpKu0RReQVHGjHkNMzvj37NFQH5kLNmgfP5XBcX67nvZz3ru655/prvPPcNANCCKQoAAAAAAKAFUxQAAAAAAEALpigAAAAAAIAWTFEAAAAAAAAtmKIAAAAAAABaMEUBAAAAAAC0YIoCAAAAAABowRQFAAAAAADQgikKAAAAAACgBVMUAAAAAABAC6YoAAAAAACAFkxRAAAAAAAALZiiAAAAAAAAWrDWlQ7A9q9z5/aVjkALteuuHSodgb9i9eo1WblybaVjAAAAAPAhFAV8ZGeffUWWLautdAxgGzN37jRFAQAAAMB2wNJDAAAAAADQgikKAAAAAACgBVMUAAAAAABAC6YoAAAAAACAFkxRAAAAAAAALZiiAAAAAAAAWjBFAQAAAAAAtGCKAgAAAAAAaMEUBQAAAAAA0IIpCgAAAAAAoAVTFAAAAAAAQAvWutIB+HD9+/dP27Zt065du8ax6dOn5w9/+ENuuOGGvPTSS6mqqkrXrl1z+eWXp3v37kmSSZMmZcaMGdltt90a37dixYocfvjhmTBhQpJk+fLluemmm/KLX/wiu+yyS1q1apXhw4dn+PDhzfslAQAAAACoCEXBdmLixImNBUCSrFu3LqeeemqGDx+eiRMnJknmz5+fM844I/PmzUt1dXWSZMiQIbn88ssb33fPPffkxRdfTJJ88MEHOe200zJs2LBMmDAhVVVVWblyZWpqaprxmwEAAAAAUEmWHtpO1dTUpEOHDjnjjDMax4499tgceuihueeeewpd46GHHkrHjh1z7rnnpqrqj7dChw4d8qUvfaksmQEAAAAA2PZ4omA79corr+Tggw/eZLxPnz75v//3/xa6xksvvZTevXt/5CzTpk34yNf4W6yvr0/rVq0q8tnAh1u9ek2lIwAAAABQgKJgO9XQ0FDpCI1m/OiRvL/qg2b/3HNO+scsX76y2T+XbcOuu3bw8wcAAACAJmDpoe3UgQcemF/96lebjD///PMb7WXw1/Ts2TO//vWvmzoaAAAAAADbEUXBdmrw4MGpq6vLd7/73cax+fPn57/+679y2mmnFbrGcccdl3fffTe333574xMK77//fv7jP/6jLJkBAAAAANj2WHpoO9W2bdvceeedmTBhQqZPn56qqqrs9wheugAAIABJREFUvffeufPOO9OxY8dC19hpp50yffr03HTTTTn66KOz8847p3Xr1hkxYkSZ0wMAAAAAsK0oNWxLi92zXbJHAZVgjwIqxb1Hpbj3qBT3HpXgvqNS3HtUinuPSnHvtRxVVaV07tx+y/PNmAUAAAAAANjGKAoAAAAAAKAFUxQAAAAAAEALpigAAAAAAIAWTFEAAAAAAAAtmKIAAAAAAABaMEUBAAAAAAC0YIoCAAAAAABowVoXOenZZ5/90HMOPfTQjxwGAAAAAABoXoWKgtNPPz2lUilJ0tDQsMl8qVTKwoULmzYZAAAAAABQdoWKgt69e+ell17KsGHD8s///M/ZYYcdyp2L7ciIQcdU5HPXrltfkc8FAAAAAPg4KVQU3Hffffnxj3+cb33rW/nJT36SUaNG5ZRTTkmrVq3KnY/tQG3t+9mwYdMnTQAAAAAA2PYV3sz4i1/8Yh566KFcfPHFmTJlSgYPHpz58+eXMxsAAAAAAFBmhYuCJKmqqsopp5ySH//4xznllFPyb//2bznllFPy9NNPlysfAAAAAABQRoWWHho3btxmxz/zmc/kpz/9ac4888wsWLCgSYMBAAAAAADlV6goeOONN7Y495nPfKbJwgAAAAAAAM2rUFEwffr0cucAAAAAAAAqYKv2KAAAAAAAAD5eChUFK1asyCWXXJITTzwx8+bNy29/+9v84z/+Y/r27ZtLL700q1atKndOAAAAAACgDAotPTRhwoQsXLgwe+yxR8aNG5e+ffvmuOOOywcffJC77roru+66ay677LJyZ2Ub1blz+0pHYDuzevWarFy5ttIxAAAAAIAULAqefPLJjB8/PgcffHD69++fL37xiznllFOSJDvttFNmzpypKGjBzj77iixbVlvpGGxH5s6dpigAAAAAgG1EoaWH3nvvvey2227ZbbfdkiQ9evRonDv44IOzbNmy8qQDAAAAAADKqlBR0KVLl9TV1aVVq1YZNWpU9thjj8a5urq67LzzzmULCAAAAAAAlE+hpYeOPPLI1NXVpVQqZdSoURvN/fSnP02vXr3KEg4AAAAAACivQkXBV7/61S3OjR07NjvssEOTBQIAAAAAAJpPoaLgr+nSpUtT5AAAAAAAACqgUFFw4403fug5l1122UcOAwAAAAAANK9CRcGdd96ZLl26pG3btkmSpUuXpkuXLmnTpk2SpFQqKQoAAAAAAGA7VHjpodtuuy29e/fO+vXr06tXr0ydOjU9e/YsZzYAAAAAAKDMqoqcVCqV0tDQsNHYb37zm7IEAgAAAAAAmk+hoqBz585ZvHhxkjT+P378+Fx22WVZsWJFubIBAAAAAABlVqgo6NevX66//vpcffXVufDCC9OrV6/cf//9+e1vf5tBgwblgQceKHdOAAAAAACgDAoVBePGjUv//v3z3HPPpVu3brnpppty4IEHZubMmTnnnHPy1a9+tdw5AQAAAACAMihUFFRXV+eGG27IQw89lG9/+9vZd999//jmqqqceeaZ+eEPf1jWkGyqf//+6devX+rr6xvHZs+enR49euSee+5Jkrzwwgs544wzMmDAgJx00kn58pe/nGeffTZJcvrpp+cnP/nJRte86KKLMnv27Ob7EgAAAAAAVFzrprjIJz7xiaa4DFtpt912y5NPPpmjjjoqSTJnzpz07NkzSfLKK6/k3HPPzY033pjPf/7zSZLXX389CxcurFheAAAAAAC2PYWLgv/4j//IokWLcsghh2TQoEH5+te/nkceeSTdu3fPNddck86dO5czJ5sxdOjQzJ49O0cddVSWLFmSVatWpXv37kmSadOm5eSTT24sCZKka9eu6dq1a5PnmDZtQpNfk4+31avXVDoCAAAAAPD/K1QU3Hzzzbn99tuzzz775L777sv/+T//J0899VQGDx6cmpqaTJgwITfddFO5s/IX+vbtmxkzZqSuri5z5szJkCFD8tJLLyVJFixYkGOPPbZZctTWvp8NGxqa5bMAAAAAAGhahfYo+OEPf5jRo0dn/vz5ufXWW/PAAw9k3Lhxufzyy3PppZfm5z//eblzshmlUimDBg1KTU1Nampqcvzxx1c6EgAAAAAA25lCRcGyZcvy2c9+Nknyuc99Lg0NDY37Euy999559913y5eQv2ro0KGZOHFiunfvnk6dOjWOH3TQQXnhhRcqmAwAAAAAgO1BoaJgw4YNad36j6sUtWrV6o9vrPrjW0ulUhoaLDtTKXvvvXfGjBmTCy64YKPxkSNH5r777stTTz3VOLZkyZI8/PDDzR0RAAAAAIBtWOHNjMeNG5cdd9yx8fiyyy7LDjvskA8++KAswSju1FNP3WTswAMPzNSpU/PNb34zV111VXbcccd06tQpF110UeM5V1xxRdq1a9d4XFdXl6effjr77rtvPvWpTzVLdgAAAAAAKqtQUTBkyJCUSqXG4wMOOGCj+d69ezdtKj7U448/vtnxCRMmNL7u06dP7r777s2eN3369M2OX3HFFVm7du1HDwgAAAAAwHahUFHw57985uPtoIMO2mivAwAAAAAAPt4KFQXvv/9+Vq1ald12222TuWXLlmXnnXfOzjvv3OThaH5f/vKXKx0BAAAAAIBmVGgz43/913/NxIkTNzt36623Zvz48U0aCgAAAAAAaB6FioLnnnsuX/jCFzY7d+SRR+bZZ59tykwAAAAAAEAzKVQUrFy5MjvssMNm59q1a5f33nuvSUMBAAAAAADNo1BRsM8+++SnP/3pZueeeOKJdO3atSkzAQAAAAAAzaTQZsann356/u3f/i1t2rTJsGHDsuuuu2b58uWZM2dOZsyYkauvvrrMMQEAAAAAgHIoVBQMHz4877zzTr7zne/krrvuahxv165dLrnkkgwfPrxc+QAAAAAAgDIqVBQkyQUXXJDTTz89v/zlL/P73/8+HTt2zKc+9al06NChnPkAAAAAAIAyKlwUJEmHDh1y5JFHlisLAAAAAADQzAptZgwAAAAAAHw8KQoAAAAAAKAFUxQAAAAAAEALpigAAAAAAIAWTFEAAAAAAAAtWOsiJ40bN+5Dz7nhhhs+chgAAAAAAKB5bbEoeOKJJ/K5z30ubdu2zZw5c9K6dev06dMnpVKpOfMBAAAAAABltMWi4Hvf+16mTJmSH/zgB7nqqqty22235d13382YMWNyzDHHNGdGtnGdO7evdIQtWr16TVauXFvpGAAAAAAA26wtFgU333xzPve5z+X111/PiBEjMmzYsHz3u9/NuHHjcscdd+Rf/uVfcsghhzRnVrZRZ599RZYtq610jM2aO3eaogAAAAAA4K/Y4mbG7733XhoaGtKuXbskyQ477JDzzz8/jzzySPr06ZMzzzwz55xzTl555ZVmCwsAAAAAADStLRYFI0aMyGmnnZbdd999o/FOnTrliiuuyMMPP5zOnTvnpJNOyuWXX172oAAAAAAAQNPb4tJDDz/8cHbeeeckyYEHHrjZTYwbGhqSJA8++GC+/vWvlykiAAAAAABQLlssCv5UEiTJ9ddfv9miAAAAAAAA2L5tsSj4c8OGDSt3DgAAAAAAoAIKFQV/8vbbb+f5559PXV1dqqur06dPn032MAAAAAAAALYfhYqC+vr6XHPNNZk5c2bq6+sbx1u1apXhw4fnyiuvTFXVFvdFBgAAAAAAtlGFioKJEydm1qxZGTNmTAYPHpwuXbrknXfeybx58zJx4sR07NgxF198cbmzAgAAAAAATaxQUTB37txccsklOeussxrH9txzz4wcOTKlUinTp09XFAAAAAAAwHao0HpBtbW16dGjx2bnevTokdra2iYNBQAAAAAANI9CRUG3bt1SU1Oz2bmamprsu+++TRoKAAAAAABoHoWWHjr//PMzduzYLF26NAMHDkyXLl1SW1ub+fPn55lnnsktt9xS7pwAAAAAAEAZFCoKBg8enF122SWTJk3Kddddl/Xr16d169bp1atXbr/99hxxxBHlztlirVu3LrfddlvmzZuXtm3bplWrVvnsZz+br3zlK3n11Vfz9a9/Pa+//no2bNiQnj17Zty4cdljjz2SJFdccUWeeuqpdOrUqfF6y5Yty4gRIzJ69OgkyauvvppvfOMbefnll1NdXZ22bdtm5MiRGTBgQEW+LwAAAAAAzatQUZAk/fr1S79+/bJhw4asWLEinTp1SlVVoZWL+AjGjRuXNWvWZNasWWnfvn3Wr1+fWbNm5Z133skZZ5yR8ePHZ9CgQUmSu+66K2eeeWYefPDBtGnTJklyzjnn5LTTTmu83te//vXG18uWLctpp52WSy+9NJMnT06SLF++PD/72c+a8RsCAAAAAFBJW/2b/qqqqnTu3DlVVVVZunRp6uvry5GLJIsXL86jjz6aa6+9Nu3bt0+StG7dOqeeempmzZqVvn37NpYESfLP//zPad++/Rb3k/hL9957bw477LAMGTKkcWzXXXfd6BgAAAAAgI+3Qk8U1NbW5vrrr8+iRYtyyCGH5OKLL85ZZ52VBQsWpLq6OtOmTcv//J//s9xZW5wFCxZkn332SXV19SZzixYtyqc//elNxg8++OC88sorha/fFMtGTZs2YZOx9fX1ad2q1Ue+9ke1evWaSkcAAAAAANimFSoKrr322jz11FMZOHBgnnzyyfzqV7/KzjvvnNtuuy3Tpk3LN77xjdx9993lzsqfaWhoqHSERjN+9EjeX/XBRmPnnPSPWb58ZYUSAQAAAABQVKGi4Omnn864ceMyZMiQ/OY3v8kJJ5yQO+64I0cccURKpVIuu+yycudskQ466KC89tprqaur2+Spgh49euRXv/rVJu954YUXMmLEiMLX//Wvf90kWQEAAAAA2D4V2qNgxYoV2W+//ZKk8f+OHTsmSTp16pSVK/3leDl069Yt/fv3z1VXXZX3338/SVJfX5+ZM2dm2LBheeaZZ/KjH/2o8fy77ror7733Xo477rhC1x8xYkR+/vOf54c//GHjWG1tbR544IGm/SIAAAAAAGyzCm9mvGbNmnzwwQf54IMPNjpevXp12cKRTJgwId26dctJJ52U448/PieccEJ+97vfZdddd82dd96ZmTNnZsCAATn66KPz3HPP5Y477kibNm0KXXv33XfP9OnTM2/evBx99NE54YQTcsEFFzRunAwAAAAAwMdfqaHAYvcHHnhgSqVS43FDQ0Pj8Z9eL1y4sHwp2abZo4BK2HXXDu4xKsK9R6W496gU9x6V4L6jUtx7VIp7j0px77UcVVWldO685T8QL7RHwQ033NBkgQAAAAAAgG1HoaJg6NCh5c4BAAAAAABUQKGi4E/efvvtPP/886mrq0t1dXX69OmT3XffvVzZAAAAAACAMitUFNTX1+eaa67JzJkzU19f3zjeqlWrDB8+PFdeeWWqqgrviwwAAAAAAGwjChUFEydOzKxZszJmzJgMHjw4Xbp0yTvvvJN58+Zl4sSJ6dixYy6++OJyZwUAAAAAAJpYoaJg7ty5ueSSS3LWWWc1ju25554ZOXJkSqVSpk+frigAAAAAAIDtUKH1gmpra9OjR4/NzvXo0SO1tbVNGgoAAAAAAGgehYqCbt26paamZrNzNTU12XfffZs0FAAAAAAA0DwKLT10/vnnZ+zYsVm6dGkGDhyYLl26pLa2NvPnz88zzzyTW265pdw5AQAAAACAMihUFAwePDi77LJLJk2alOuuuy7r169P69at06tXr9x+++054ogjyp0TAAAAAAAog0JFQZL069cv/fr1y4YNG7JixYp06tQpVVWFVi7iY27EoGM2GVu7bn0FkgAAAAAAsLUKFQW33nprTjnllOy+++6pqqpK586dy52L7Uht7fvZsKGh0jEAAAAAAPgbFHokYPLkyXn77bfLnQUAAAAAAGhmhYqChgZ/LQ4AAAAAAB9HhfcoWLBgQdasWbPF+UMPPbRJAgEAAAAAAM2ncFHw1a9+dYtPFpRKpSxcuLDJQgEAAAAAAM2jcFEwadKkfPKTnyxnFgAAAAAAoJkVLgp222237LXXXuXMAgAAAAAANLNCmxnDX9O+fZtKRwAAAAAA4G9UqCi44YYbsvfee5c7C9updu3aVToCAAAAAAB/o0JLDw0dOrTcOQAAAAAAgAooVBScfPLJH3rO/fff/5HDAAAAAAAAzatQUfA//sf/SKlUSpI0NDTkgQceyBe+8IV06tSprOEAAAAAAIDyKlQUTJgwofH1+vXr88ADD2T06NHp2bNn2YIBAAAAAADlV2gzYwAAAAAA4ONpq4uCn/3sZymVSunYsWM58gAAAAAAAM1oqzYz/uCDD/Lqq6/msMMOy1577VXWYAAAAAAAQPlt1WbG7dq1y4gRIxqLAwAAAAAAYPu21ZsZAwAAAAAAHx+FioI/efvtt/P888+nrq4u1dXV6dOnT3bfffdyZQMAAAAAAMqsUFFQX1+fa665JjNnzkx9fX3jeKtWrTJ8+PBceeWVqara6n2RAQAAAACACiv02/2JEydm1qxZGTNmTB5//PG88MILefzxxzNmzJjMmjUrkyZNKndOPoK6urr07t0711577Ubjzz33XP7pn/4pAwcOzNFHH51x48alrq6uQikBAAAAAKiEQkXB3Llzc8kll2TkyJHZc88907Zt2+y5554ZOXJkLr744syZM6fcOfkIHnrooRx88MGpqanJ2rVrkySvvfZaRo0alTFjxuThhx/OI488kg4dOuTiiy+ucFoAAAAAAJpToaKgtrY2PXr02Oxcjx49Ultb26ShaFqzZs3KBRdckB49euSxxx5LkkydOjUnn3xy+vbtmySpqqrKpZdemldffTXPPfdcJeMCAAAAANCMChUF3bp1S01NzWbnampqsu+++zZpKJrOyy+/nN///vf57Gc/m2HDhmXWrFlJkldeeSV9+vTZ6Nw2bdrkoIMOyssvv7xVn7F+/fomywsAAAAAQPMqtJnx+eefn7Fjx2bp0qUZOHBgunTpktra2syfPz/PPPNMbrnllnLn5G90//3358QTT0ypVMoXv/jFXHvttXn77beb9DNaty50GwEAAAAAsA0q9BvewYMHZ5dddsmkSZNy3XXXZf369WndunV69eqV22+/PUcccUS5c/I3WLt2bR566KG0bds2c+fOTZKsW7cus2fPTo8ePfL8889nwIABjeevW7cuCxYsyJlnnlmpyAAAAAAANLPCfwrer1+/9OvXLxs2bMiKFSvSqVOnVFUVWrmICnnsscey77775vvf/37j2C9/+ctcfvnl+fa3v50vfelLOfLII9O3b99s2LAhN910U/bZZ58ceuihFUwNAAAAAEBz2uo1Y6qqqtK5c+dyZKGJzZo1KyeccMJGY5/61KeyYcOGLF++PJMmTcott9ySFStWZN26denbt28mTpxYobQAAAAAAFRCoaJg3Lhxf3W+VCrl+uuvb5JANJ3bb799s+OPPvpo4+sf/OAHzRUHAAAAAIBtUKGiYM6cOdlvv/2y4447bna+VCo1aSgAAAAAAKB5FF56aMKECendu3c5swAAAAAAAM3MbsQAAAAAANCCKQoAAAAAAKAFUxQAAAAAAEALVniPgpEjR6ZVq1ZbnP/5z3/eJIEAAAAAAIDmU6goGDVqVLlzAAAAAAAAFaAoAAAAAACAFsweBQAAAAAA0IIpCgAAAAAAoAVTFAAAAAAAQAumKOAjW7tufaUjAAAAAADwN1IU8JGtfG91pSMAAAAAAPA3ar21b9iwYUPWrFmzyfiOO+7YJIEAAAAAAIDmU6goaGhoyLRp0zJz5sy88cYbmz1n4cKFTRoMAAAAAAAov0JLD33ve9/LtGnTcvLJJ6ehoSHnnXdeLrzwwnTr1i177bVXvva1r5U7JwAAAAAAUAaFioKZM2dm9OjRGTlyZJJkwIABGTVqVGpqarLffvvltddeK2tIAAAAAACgPAoVBW+88UY++clPplWrVmndunXee++9P765qiojRozIAw88UNaQAAAAAABAeRQqCjp27JhVq1YlSfbcc8+N9iOoq6vL6tWry5MOAAAAAAAoq0KbGX/605/Or3/96xx11FE5/vjjM2nSpNTV1aVNmza5995787nPfa7cOdmGde7cPkmyevWarFy5tsJpAAAAAADYGoWKglGjRuXtt99Okpx33nl57733Mnv27KxZsyaHH354rrzyyrKGZNt29tlXZNmy2sydO01RAAAAAACwnSlUFOy3337Zb7/9kiRt27bN+PHjM378+LIGAwAAAAAAyq/QHgXjxo3LkiVLyp0FAAAAAABoZoWKgjlz5mTFihXlzgIAAAAAADSzQkUBAAAAAADw8VRoj4IkeeKJJ/K73/1ui/NDhgxpkkAAAAAAAEDzKVwUTJ48eYtzpVJJUQAAAAAAANuhwkXBfffdl969e5czCwAAAAAA0MzsUQAAAAAAAC2YogAAAAAAAFqwQkXB9773vey///7lzgIAAAAAADSzQkXBQQcdlJ133nmL89///vebLBAAAAAAANB8ChUFp512Wt55551Nxn/3u99lxIgRufHGG5s8GMX0798//fr1S319fePY7Nmz06NHj9xzzz2ZPXt2DjnkkJx44okZPHhwRo8end///vdJktNPPz1HH310TjzxxMZ/hxxySGbPnl2prwMAAAAAQDMrVBR06NAhp556ahYvXpwkqa+vz2233ZYhQ4akbdu2efDBB8uZkQ+x22675cknn2w8njNnTnr27Nl4fPjhh2fu3Ll56KGHUiqVMmXKlMa58ePHZ+7cuY3/Dj/88GbNDgAAAABAZRUqCu6444706tUrX/rSl3L//fdnyJAhufvuu3P11Vfnrrvuyt57713unPwVQ4cObXwKYMmSJVm1alW6d+++yXlVVVU57LDD8uqrrzZ3RAAAAAAAtlGFioK2bdvmW9/6Vo4//viMHz8+O+20U+bNm5dhw4aVOx8F9O3bN4sWLUpdXV3mzJmTIUOGbPa8tWvX5vHHH88nP/nJJv38adMmZO7caVm9ek2TXhcAAAAAgPIrVBQkSalUyvjx4zN27NgsWLAg//mf/1nOXGyFUqmUQYMGpaamJjU1NTn++OM3mn/qqady4okn5pRTTknXrl1z7rnnNunn19a+n+XLV2blyrVNel0AAAAAAMqvdZGT+vfvn1Kp1Hjc0NCQcePGZdKkSY1jjz32WNOno7ChQ4fmlFNOyaGHHppOnTptNHf44Ydn4sSJFUoGAAAAAMC2rFBRMHTo0I2KArY9e++9d8aMGZPevXtXOgoAAAAAANuRQkXB6NGjy52DJnDqqadWOgIAAAAAANuZUkNDQ0PRk+vq6vKb3/wmS5cuzZFHHpnq6uqsWbMmbdq0SVVV4e0O+JiprX0/GzYUvo2gSey6a4csX76y0jFogdx7VIp7j0px71EJ7jsqxb1Hpbj3qBT3XstRVVVK587ttzhf6ImC9evX55ZbbsmMGTOyevXqlEql3H///amurs7o0aPTq1evXHTRRU0WGgAAAAAAaB6FHgP45je/mZkzZ+bKK6/Mo48+mj9/COHoo4/OT37yk7IFBAAAAAAAyqfQEwVz587NV77ylZx00kmpr6/faK5r165ZsmRJWcIBAAAAAADlVeiJgvfeey9du3bd7NzatWs3KQ8AAAAAAIDtQ6Gi4IADDshjjz222bn//M//TM+ePZs0FAAAAAAA0DwKLT10/vnn56KLLsrq1atz7LHHplQqZeHChXnkkUfygx/8IFOmTCl3TgAAAAAAoAwKFQUDBgzIN77xjXzjG9/IrFmzkiTjx4/P7rvvnhtvvDGf//znyxoSAAAAAAAoj0JFQZIMHjw4gwcPzquvvpoVK1akuro6++23X0qlUjnzAQAAAAAAZVS4KPiTfffdN/vuu285sgAAAAAAAM2s0GbGf+nNN9/Maaedls985jP5X//rf2Xp0qVNnQsAAAAAAGgGf1NRcP3112f58uU555xz8tZbb2XChAlNnQsAAAAAAGgGW730UJI899xzue666zJgwIDsvffeufbaa5s6FwAAAAAA0Ay2+omCDRs2pK6uLn//93+fJNlzzz2zYsWKJg8GAAAAAACU31YXBQ0NDX98Y9Uf31oqlZo2EQAAAAAA0GwKLT108sknbzJ22WWXZYcddsgHH3zQ5KEAAAAAAIDmUagoePHFF3PUUUfl7/7u75IkBxxwwEbzvXv3bvpkAAAAAABA2RXezPjCCy9UCAAAAAAAwMfMVu9RAAAAAAAAfHwUKgqmTZuW/fbbr9xZAAAAAACAZlZo6aHPf/7zSZK33347zz//fOrq6lJdXZ0+ffpk9913L2tAtn2dO7ff4tzq1WuycuXaZkwDAAAAAMDW2KQo+MMf/pCrrroq48ePT6dOnZIk9fX1ueaaazJz5szU19c3ntuqVasMHz48V155ZaqqrGLUUp199hVZtqx2s3Nz505TFAAAAAAAbMM2+e1+mzZtUlNTk7feeqtxbOLEiZk1a1bGjBmTxx9/PC+88EIef/zxjBkzJrNmzcqtt97arKEBAAAAAICmsckTBW3bts1OO+2UDRs2NI498MADueSSS3LWWWc1ju25554ZOXJkSqVSpk+fnosuuqh5EgMAAAAAAE1ms+sF7bXXXnnllVcaj99777306NFjsxfo0aNHams3v+wMAAAAAACwbdtsUXDMMcdk8uTJefvtt5Mk+++/f2pqajZ7gZqamnTr1q1sAQEAAAAAgPLZZOmhJDn77LPz+OOP56STTsp5552X/v37Z9KkSVm6dGkGDhyYLl26pLa2NvPnz89//dd/5eabb27u3AAAAAAAQBPYbFGw44475vvf/36mTJmSKVOmNC4t9PTTT+fpp59OkrRq1Sq9evXK5MmT8w//8A/NlxgAAAAAAGgymy0Kkj+WBWPHjs3YsWOzYsWKfPDBB2loaPjjm1q3TqfHQxB0AAAgAElEQVROndK2bdtmCwoAAAAAADS9LRYFf65Tp07p1KlTkmTFihWpq6tL27ZtFQUAAAAAALCdK1QUJMm8efMyadKkLF68uHGsW7duueiiizJo0KByZAMAAAAAAMqsUFHw0EMP5V/+5V9y5JFH5txzz03nzp1TW1ubefPmZezYsdmwYUOOO+64cmcFAAAAAACaWKGiYOrUqRk+fHi+9rWvbTQ+ZMiQXHXVVZkyZYqiAAAAAAAAtkNVRU567bXXMnDgwM3ODRw4MK+99lqThgIAAAAAAJpHoaKgS5cuefHFFzc79+KLL6ZLly5NGoqms27duvz7v/97Bg4cmBNOOCFDhgzJhAkT8rOf/SzDhg3b6NxFixalf//+FUoKAAAAAEAlFFp6aNiwYZk0aVLq6+szcODAdOnSJbW1tZk/f36mTJmSc889t9w5+RuNGzcua9asyaxZs9K+ffusX78+s2bNytq1aysdDQAAAACAbUChouDCCy/M+vXrM23atEyaNKlxfIcddsiZZ56ZCy+8sGwB+dstXrw4jz76aJ544om0b98+SdK6deuceuqpeeaZZ5rsc6ZNm7DFudWr1zTZ5wAAAAAA0PQKFQVVVVUZM2ZMzjzzzPzmN7/JsmXLsttuu+WAAw5IdXV1uTPyN1qwYEH22Wefsv+Mamvfz4YNDWX9DAAAAAAAyqNQUfAn1dXVOeSQQ8qVBQAAAAAAaGaFNjNm+3TQQQfltddeS11dXaWjAAAAAACwjVIUfIx169Yt/fv3z1VXXZX3338/SVJfX5+ZM2dm1apVFU4HAAAAAMC2YKuWHmL7M2HChEyePDknnXRS2rRpkw0bNuSoo47KnnvumUWLFuXII49sPLe+vj4rVqzIRRddlIkTJ1YwNQAAAAAAzUVR8DHXtm3bjBkzJmPGjNlk7sUXX9xk7I033si4ceOaIxoAAAAAANsASw+xkR133DGf/vSnKx0DAAAAAIBmUviJgjfeeCMPPvhgFi9enDVr1mwy/+///u9NGozK6Ny582afPgAAAAAA4OOpUFHw4osv5rTTTssee+yRxYsXp0ePHlm5cmXefPPN/P3f/326du1a7pwAAAAAAEAZFFp66MYbb8yxxx6bhx56KA0NDbnuuuvy2GOPZcaMGSmVShk5cmS5cwIAAAAAAGVQqCh4+eWXc9xxx6Wq6o+n/2npoU9/+tO58MILc/PNN5cvIQAAAAAAUDaFioJSqZQ2bdqkVCqlc+fOeeuttxrn9thjj7z22mtlCwgAAAAAAJRPoaJg//33z5IlS5Ikffr0yV133ZXFixfnzTffzO2335699967rCEBAAAAAIDyKLSZ8fDhwxufIhg7dmzOPPPMDBo0KEmy4447ZuLEieVLCAAAAAAAlE2homDIkCGNr/fff//Mmzcvv/zlL7NmzZr06dMnnTt3LltAAAAAAACgfAoVBX9p5513Tr9+/Zo6CwAAAAAA0MwKFQUPPPDAh57z508dAAAAAAAA24dCRcEVV1yRUqmUhoaGzc6XSiVFAQAAAAAAbIcKLz109913p1evXuXMAgAAAAAANLPCRcEOO+yQnXbaqZxZAAAAAACAZlZV6QAAAAAAAEDlKAoAAAAAAKAFK7z00C233JLq6urNzpVKpXzrW99qslAAAAAAAEDzKFQUHHrooamvr8+7775b7jxshzp3br/R8erVa7Jy5doKpQEAAAAAYGsUKgqmT59e7hxsx84++4osW1bbeDx37jRFAQAAAADAdsIeBQAAAAAA0IIVeqLg1ltv/dBzRo0a9ZHDAAAAAAAAzatwUdC6devsvvvuaWho2GS+VCopCgAAAAAAYDtUqCg466yzcu+992afffbJV77ylfTs2bPcuQAAAAAAgGZQaI+CSy+9NA8//HD22muvnHrqqRk7dmyWLFlS7mwAAAAAAECZFd7MePfdd88111yTuXPnZt26dRk0aFC+9rWvpba2tpz5AAAAAACAMipcFPzJ/vvvn0mTJmXGjBn57//+7wwYMCATJ04sRzYAAAAAAKDMCu1R0L9//5RKpU3GGxoasmbNmkyZMiUXXXRRk4cDAAAAAADKq1BRMHTo0M0WBQAAAAAAwPatUFEwevTocucAAAAAAAAqoNAeBePGjcuSJUvKnQUAAAAAAGhmhYqCOXPmZMWKFeXOAgAAAAAANLNCRQHbnv79+6dfv36pr69vHJs9e3Z69OiRe+65J0nywgsv5IwzzsiAAQNy0kkn5ctf/nKeffbZJMmGDRsyderUDBw4MIMGDcrgwYNz3333VeS7AAAAAABQOYX2KEiSJ554Ir/73e+2OD9kyJAmCURxu+22W5588skcddRRSf745EfPnj2TJK+88krOPffc3Hjjjfn85z+fJHn99dezcOHCJMmUKVPy9NNP57777kt1dXWWLl2akSNHpl27djnxxBMr84UAAAAAAGh2hYuCyZMnb3GuVCopCipg6NChmT17do466qgsWbIkq1atSvfu3ZMk06ZNy8knn9xYEiRJ165d07Vr16xZsybf+c53Mnv27FRXVydJ9thjj1x22WW55pprFAUAAAAAAC1I4aLgvvvuS+/evcuZha3Ut2/fzJgxI3V1dZkzZ06GDBmSl156KUmyYMGCHHvssZt932uvvZY2bdpk//3332i8T58+WbJkSf7whz9k5513Lpxj2rQJGx2vXr1mK78JAAAAAACVUrgoYNtTKpUyaNCg1NTUpKamJj/4wQ8ai4K/pqGh4SPN/6Xa2vezYcPWvQcAAAAAgG2DzYy3c0OHDs3EiRPTvXv3dOrUqXH8oIMOygsvvLDZ93Tr1i3r1q3Lb3/7243Gn3/++XziE59I+/bty5oZAAAAAIBtR6Gi4Hvf+94my9Swbdh7770zZsyYXHDBBRuNjxw5Mvfdd1+eeuqpxrElS5bk4YcfTrt27XL22Wfn6quvTl1dXZJk6dKluemmmzJ69OhmzQ8AAAAAQGUVWnqob9++5c7BR3DqqaduMnbggQdm6tSp+eY3v5mrrroqO+64Yzp16pSLLrooSXLBBRekqqoqp5xySlq1apUk+fKXv2xTagAAAACAFqbUsLUL0sNfsEcBlbDrrh2yfPnKSsegBXLvUSnuPSrFvUcluO+oFPceleLeo1Lcey1HVVUpnTtvecl5exQAAAAAAEALpigAAAAAAIAWTFEAAAAAAAAtWOGiYO3atZkxY0b+9//+3znzzDOzePHiJMm8efPy29/+tlz5AAAAAACAMipUFLz66qsZOHBgbrnllrz55pv5+c9/nj/84Q9Jkueeey7f/va3yxoSAAAAAAAoj0JFwbXXXps99tgjjz/+eO644440NDQ0zh166KH5xS9+UbaAAAAAAABA+RQqCn7xi1/k3HPPzS677JJSqbTRXJcuXbJ8+fKyhAMAAAAAAMqrUFHQrl27rF69erNzb7/9dnbZZZcmDQUAAAAAADSPQkXB4Ycfnm9/+9tZuXJl41ipVMratWtzzz335MgjjyxbQAAAAAAAoHxaFznpsssuyz/90z/lmGOOyRFHHJFSqZTJkyfnv//7v7Nu3bpMmjSp3DkBAAAAAIAyKPREwR577JG5c+fmS1/6Ut5888107do1y5cvz7HHHptZs2Zl1113LXdOAAAAAACgDAo9UZAk1dXVueSSS8qZBQAAAAAAaGaFnigAAAAAAAA+ngo9UXD00Ud/6DmPPfbYRw4DAAAAAAA0r0JFwVtvvZVWrVrl+OOPzyc+8YlyZwIAAAAAAJpJoaLgwQcfzM0335yampqceuqpueCCC/J3f/d35c4GAAAAAACUWaE9Cg444IBMnTo1d911VxYsWJBjjjkmkydPzqpVq8qdDwAAAAAAKKOt2sz4M5/5TGbMmJGbbrop8+fPzzHHHJN7770369evL1c+AAAAAACgjAotPfTss89udNyhQ4f867/+a+bOnZvrr78+d999d3784x+XJSDbvs6d2290vHr1mqxcubZCaQAAAAAA2BqFioLTTz89pVIpDQ0NjWN/frxkyZLypGO7cPbZV2TZstrG47lzpykKAAAAAAC2E4WKgscee6zcOQAAAAAAgAooVBTstdde5c4BAAAAAABUQKGi4K233vrQc/bcc8+PHAYAAAAAAGhehYqC/v37p1QqbXauoaEhpVIpCxcubNJgAAAAAABA+RUqCqZOndr4ur6+PhdeeGHGjRuXffbZp2zBAAAAAACA8itUFHzhC19ofF1fX58kOeSQQ9KzZ8+yhAIAAAAAAJpHVaUDAAAAAAAAlaMoAAAAAACAFqzQ0kP33ntv4+s/bV48f/78PP/880mSUqmUESNGlCchAAAAAABQNoWKgmuuuWaTsWnTpjW+VhQAAAAAAMD2qVBR8PLLL5c7BwAAAAAAUAGFigK2TWvXrs0tt9ySRx99NK1bt84OO+yQUaNGZcCAAXnmmWdyzjnnpFu3bo3nr1mzJmvXrs3jjz+eJOnfv3/atm2bdu3aNZ6zePHifOc738lhhx3W3F8HAAAAAIAKKFwU1NbW5s4778yLL76Y//f//l9uvfXWHHDAAbn77rvTu3fvfOpTnypnTjbj6quvzqpVq1JTU5N27dpl0aJFGTlyZKqrq5Mk+++/f2bPnt14/qJFi3LeeedtdI2JEyeme/fujcfDhg1rnvAAAAAAAGwTqoqc9MILL+SLX/xifvzjH2evvfbK66+/nrVr1yZJli9fnu9+97tlDcmm3nzzzfzoRz/K1Vdf3fhEQPfu3XPeeefl1ltvrXA6AAAAAAC2F4WKguuvvz6HHXZYHn744Xzta19LQ0ND41zv3r3zwgsvlC0gm7do0aJ07do1HTt23Gi8T58+9pQAAAAAAKCwQksPLViwILfddluqqqo2KgmSpGPHjqmtrS1LOLbsL38OlTRt2oSNjlevXlOhJAAAAAAAbK1CRUGHDh3y7rvvbnZuyZIl6dKlS5OG4sN17949r7/+en7/+99v9FTB888/nx49ejRrltra97Nhw7ZTXAAAAAAAUFyhpYf69++fSZMmZcmSJY1jpVIp7777bu68884cc8wxZQvI5n3iE5/Isccem6uvvjpr1vzxL/gXLVqUqVOnZtSoURVOBwAAAAD8f+z9e5iVdb0//j9nYGYwUVAEUtTsABPb8wnUPu6UKIkiEVPpI7i5SlCMMNgJlLZFNzvlY5KCJOGuNHZ2cMshz0WWpW4PmKcSwUrEEJU4yQgyHNb3j36un7M5jcLMAtbjcV1c16z3+33f67X0dS1v58n9vmFX0ag7Cr72ta9l0KBB6d27dw499NAkyeWXX56FCxemU6dOGT58eJMWyeZdfvnlmTBhQnr37p2qqqrU1NTk0ksvTbdu3fLoo4+WujwAAAAAAHYBFYVGbnZfX1+fWbNm5ZFHHsny5cvTpk2bnHjiienbt2+qq6ubuk52YrYeohTat98rS5asKnUZlCG9R6noPUpF71EK+o5S0XuUit6jVPRe+aisrEi7dq23ON+oOwqSpLq6OmeddVbOOuusHVIYAAAAAABQeo0KCtasWbPNNXvsscd2FwMAAAAAADSvRgUFRx99dCoqKra6Zu7cuTukIAAAAAAAoPk0Kij41re+VQwKNmzYkMsuuyzDhg1Lp06dmrQ4AAAAAACgaTUqKOjXr1/x57eDglNPPTWHHnpokxUGAAAAAAA0vcp3e8C6deuSZJtbEQEAAAAAADu/d/Uw4zVr1mTatGmpqKjI/vvv36SFAQAAAAAATe9dP8y4UChk8ODB2WeffZq0MAAAAAAAoOm9q4cZ19TUpHPnzuncuXNT1wUAAAAAADSDd/0wYwAAAAAAYPfRqKDgbevXr8/ixYuzdu3aTeY+8pGP7LCiAAAAAACA5tGooGDdunUZN25cZs6cmfr6+s2umTt37g4tDAAAAAAAaHqVjVk0efLk/Pa3v81//Md/pFAo5Jvf/GauuuqqnHjiienUqVOmTJnS1HUCAAAAAABNoFFBwT333JNhw4bl05/+dJLkiCOOSN++ffODH/wgxx57bH796183aZEAAAAAAEDTaFRQ8Oqrr+aDH/xgWrRokZqamrzxxhvFuT59+uS+++5rsgIBAAAAAICm06igoH379sVw4MADD8zjjz9enFu4cGHTVAYAAAAAADS5Rj3MuFu3bpkzZ0569OiRs846K9dcc00WLlyY6urq3H333fnMZz7T1HUCAAAAAABNoFFBwYgRI7J8+fIkyaBBg5Ik9957b9auXZsBAwbky1/+cpMVCAAAAAAANJ1GBQXt27dP+/bti68HDRpUDAwAAAAAAIBdV6OCAtiadu1aN3j91ltrs2pVfYmqAQAAAADg3WhUUNCjR49UVFRsdc2vf/3rHVIQu57Bg8fk9deXFl/PmnWToAAAAAAAYBfRqKDgtNNOK/5cKBRy880353Of+1zatWvXZIUBAAAAAABNr1FBwejRo4s/r1+/PjfffHP+5V/+JYceemiTFQYAAAAAADS9ynd7wLa2IAIAAAAAAHYd7zooAAAAAAAAdh+N2nroz3/+c/HnDRs2JElefvnl1NTUFMc/8pGP7ODSAAAAAACAptaooOCzn/3sJlsOffWrX01FRUUKhUIqKioyd+7cJikQAAAAAABoOo0KCn70ox81dR0AAAAAAEAJNCoo6NatW1PXAQAAAAAAlECjH2b8wgsvZPbs2Vm7dm2SZPbs2fnRj36UF154ocmKAwAAAAAAmlaj7ii455578q//+q8pFAo58sgjc+qpp2bKlCnZuHFjCoVCpk6dmhNOOKGpawUAAAAAAHawRt1R8L3vfS/nnXderrvuujz11FN54YUX8thjj+V//ud/csQRR2Ty5MlNXScAAAAAANAEGnVHwYIFC/KNb3wjhx9+eJLk85//fKqqqlJVVZVBgwbl0ksvbdIiy9nKlStz8skn5+yzz85ll11WHJ8zZ06uvfbaLFu2LOvXr0+3bt0yZsyYtGnTJkkycODAvPLKK2ndunXxmEWLFuUb3/hG+vXrl+nTp+db3/pWOnXqVJyvq6vLAQcckGnTpjXfBwQAAAAAoKQadUdBy5YtUygUUl1dnSTZa6+9inN77rln8bkF7Hh33nlnjjzyyNx1112pr69Pkrz00ksZNmxYRowYkfvuuy+/+tWvstdee+Xiiy9ucOxll12WWbNmFf+cdNJJDeZPOumkBvPvDCIAAAAAACgPjQoKDj744CxatCgtWrTI888/n0MPPbQ49+c//zkHHXRQkxVY7m6//fZcdNFFqa2tza9//eskyZQpU/L5z38+3bp1S5JUVlbmkksuyYsvvpg5c+aUslwAAAAAAHYxjdp66PLLL2+whc071dfXZ9CgQTuyJv5/nn/++axYsSInnHBClixZkttvvz2f/vSnM2/evFx00UUN1lZVVeWf/umf8vzzz+e4445r1jpvuunqBq/fessdJgAAAAAAu4pGBQVHHnnkFue+9KUv7bBiaOi///u/c/rpp6eioiKf+tSnMm7cuLz22mulLmsTS5fWZePGQqnLAAAAAADgPWhUUPC2p59+Ok888URWrlyZNm3a5Nhjj91qiMB7V19fnzvvvDPV1dWZNWtWkmTdunWZPn16amtr89RTT6Vnz57F9evWrctzzz2XL37xi6UqGQAAAACAXVCjgoLVq1fn4osvzoMPPpgWLVqkbdu2WbFiRTZs2JCTTz45119/ffbYY4+mrrWs/PrXv84HP/jB/OQnPymOPfnkkxk9enS+973vpX///vnnf/7ndOvWLRs3bsw111yTD3zgAzn++ONLWDUAAAAAALuaRj3M+JprrslTTz2VCRMm5JlnnsmDDz6YZ555JhMmTMhTTz2Vb3/7201dZ9m5/fbb06dPnwZjRx99dDZu3JglS5Zk0qRJmTBhQk477bT07Nkzb7zxRiZOnFiiagEAAAAA2FVVFAqFbW4u/7GPfSzDhw/POeecs8ncz372s0ycODEPPfRQkxTIzs8zCiiF9u33ypIlq0pdBmVI71Eqeo9S0XuUgr6jVPQepaL3KBW9Vz4qKyvSrl3rLc835iSrVq3K+9///s3Ovf/9709dXd17qw4AAAAAACipRgUFH/3oR/OTn/wk//vmg0KhkJ/85Cf56Ec/2iTFAQAAAAAATatRDzMeMWJEBg8enF69euWTn/xk9ttvvyxdujS/+tWvsmjRotx0001NXScAAAAAANAEGhUUnHjiiZkxY0a++93v5t57782SJUvSvn37HHnkkbnhhhvykY98pKnrBAAAAAAAmkCjgoIk6dy5c77zne80ZS0AAAAAAEAza3RQkCT19fWZP39+Vq5cmbZt26Zz586prq5uqtoAAAAAAIAmtklQ8NZbb+XGG2/M4MGD07p16+L4TTfdlKlTp6aurq74UOO99torF1xwQc4///zmqxgAAAAAANhhNntHwdSpU/OpT30qhx56aJLk5ptvzoQJE9K/f//07t077dq1y9KlS3P33XdnwoQJqampycCBA5u1cAAAAAAAYPttEhS0atUqNTU1DcZ+/OMfZ8iQIRkxYkRx7EMf+lCOP/747L333pk2bZqgAAAAAAAAdkGVmxvs2LFjFixYUHz9+uuvp3v37ps9Qbdu3bJ48eImKQ4AAAAAAGhamw0KTj311Nx444158803kyQHH3xwHnzwwc2e4KGHHsoBBxzQdBUCAAAAAABNZrPPKBgyZEh++ctf5uyzz87Xvva1nHnmmRk/fnxWrlyZ0047Lfvtt1+WLl2ae++9NzNmzMill17a3HUDAAAAAAA7wGaDgn333Tc//elPM378+HzlK1/J+vXrkyS33357br/99lRUVKRQKKR9+/a59NJLc+655zZr0QAAAAAAwI6x2aAgSTp06JBrr702V1xxRRYsWJA1a9akUCgkSVq0aJH99tsvH/jAB5qtUAAAAAAAYMfbYlDwttatW+ewww5rjloAAAAAAIBmts2gYO7cufmv//qvzJkzJ6+99lqSpGPHjjn++ONz7rnnpmvXrk1eJAAAAAAA0DS2GhT853/+ZyZMmJA999wz3bt3z8c//vEkySuvvJJf/vKXmTFjRkaMGJHzzz+/WYoFAAAAAAB2rC0GBffff3++/e1v5/zzz8+FF16Y1q1bN5ivq6vL1KlTc+211+YjH/lITjnllKauFQAAAAAA2MG2GBT88Ic/zBlnnJGvfe1rm51v3bp1Ro4cmSVLluT73/++oAAAAAAAAHZBlVuaeO6559K7d+9tnqB379557rnndmhR7Fpat64qdQkAAAAAALxHWwwKNm7cmJYtt/ms47Rs2TIbN27coUWxa6mpqSl1CQAAAAAAvEdbDAo6d+6c3/zmN9s8wW9+85t06dJlhxYFAAAAAAA0jy0GBf3798+tt96an//85ykUCptdc9ttt+XWW2/NF77whSYrEAAAAAAAaDpb3FuoX79+efrpp/Nv//Zv+f73v58ePXrkgAMOSJK88sor+e1vf5sFCxbknHPOSd++fZutYAAAAAAAYMfZ6kMIrrjiipx88sm55ZZb8uMf/zj19fVJkurq6hx11FH513/91/Ts2bNZCgUAAAAAAHa8bT6tuGfPnunZs2c2bNiQ5cuXJ0n22WeftGjRosmLAwAAAAAAmtY2g4K3tWjRIvvtt19T1gIAAAAAADSzLT7MGAAAAAAA2P0JCgAAAAAAoIwJCgAAAAAAoIwJCgAAAAAAoIwJCgAAAAAAoIy1bM4369GjR6qrq1NTU1McW7BgQaZOnZru3btn0qRJufXWW9OhQ4fi/JlnnpnzzjuvwdzatWtzzDHHZOzYsamurt7seSdPnpwDDzwwSTJ8+PA888wzadOmTZLk+eefzx/+8IfsueeemT59er71rW+lU6dOSZLKysqMGjUqJ554YrHmKVOmpEuXLkmS8ePH5wc/+EHuuOOOdOzYMQMGDMjZZ5+dgQMHJkmmT5+e3/72t5k4cWKS5LnnnssFF1yQiRMn5uijj97kfEnSr1+/jB49Ot27d0+SzJ49O5MnT86aNWuyfv369OzZMyNHjkx1dfUW/zm+8/O+05w5c3Lttddm2bJlWb9+fbp165YxY8YU/1kUCoX86Ec/ys9//vMkSVVVVQ477LCMGjUqe++997v8NwwAAAAAwK6mWYOCJJk4ceImvyR/p759+2b06NGbPfbtufr6+gwcODA//elPc9555232vP/bxRdfnDPOOCNJUltb22DupJNOKv5i/4EHHsiVV16Ze+65Z5NzvPrqq5k1a1batm2bJGnTpk2+//3v59xzz02bNm3yuc99rsH6BQsWZOjQobnqqqty9NFHb7G2d3r88cdz5ZVX5qabbkptbW3Wrl2b0aNH54orrsh//Md/FNdt6/MmyUsvvZRhw4Zl4sSJ6datWzZu3Jirr746F198cW6++eYkyXXXXZfHH388t9xyS/bbb78UCoX86le/ysqVKwUFAAAAAABlYJfceqi6ujrHHntsXnzxxUatr6+vL/5t/G1ZtWpV8W/b/2+TJk3K//2//zd77rlncaxDhw75wQ9+kO985zv5zW9+Uxx/7bXX8qUvfSmjR4/O//k//6dR7/32ewwdOrQYZtTU1GTs2LG5++67s2jRokafJ0mmTJmSz3/+8+nWrVuSf9wtcckll+TFF1/MnDlz8uabb+aHP/xhxo0bl/322y9JUlFRkU996lM56KCD3tV7AQAAAACwa2r2Owq2ZebMmXn44YeLr0eOHJmPf/zjDdasWrUqDz30UAYMGFAcGz58eHErnhYtWmT69OnFubq6urRu3XqL7/nwww/n9NNPz+rVq7Ns2bJ873vf22TNX//61zzwwAO57777Gpw7SQ466KAcccQRGTlyZD796U9nxYoV+eIXv5j6+vr88z//8ybnemetyT/uPHjbvHnz8vWvf73B+jYzxroAACAASURBVLZt2+aggw7K/Pnzi1skbe3zvvNcF110UYOxqqqq/NM//VOef/75VFdXp7q6Oh/60Ie2+M+mMdavX79dxwMAAAAAUDo7XVCwta2H3g4RKisrc8oppzTYtmhrW/EsWbIk++yzzxbf851bDz366KMZOXJk7rvvvuyxxx7FNdddd10GDx7c4G6Ctz3wwANZsGBBvve972XIkCFZs2ZNvvrVr2bVqlW59tprc/nllzdYv63tlxqjMVsPNZeWLXe6NgIAAAAAoJF2qa2H+vbtm1mzZmXGjBkZMWJEWrRosc1jVq9encWLFzf6l+rdu3fP+vXr88ILLxTH/vjHP+aPf/xjvvCFL2yyvq6uLldeeWXGjRuXbt265atf/WpOPPHEDB06NMOHD8/DDz+cOXPmNPoz1tbW5qmnnmowtmLFirz88svp3Llzo8+zpXOtW7cuzz33XGpra/PhD384a9eubfQWTgAAAAAA7H52qaDgvZg1a1Y++tGPplWrVo1aP2/evLz55ps58MADi2M33HBDvvKVr2z2OQcTJkzIJz/5yRx++OFJkr333rv4EOBWrVpl7Nix+eY3v5n6+vpGvf+Xv/zl3HjjjZk3b16SZO3atRk7dmx69erVoKbGGDJkSG677bY89thjSZKNGzfmmmuuyQc+8IEcf/zx2XPPPTNo0KD827/9W5YuXZokKRQKmT17dl5++eV39V4AAAAAAOyadro9Y/73Mwp69OiRiy++eJvH/e99/8eNG5dnn302V155Zdq1a5fTTz+9wfr+/fvnjjvuSPL/f0ZBoVBIoVDIVVddlX333be49n3ve98mxyfJE088kd///vf5xS9+scW6TjzxxBx11FGZPHlyRowYsc3P0b1791x22WUZPXp03nrrraxbty6f+MQnMnLkyG1+3rfDird98IMfzKRJkzJhwoQsX74869atS7du3YrbLCX/eAbEzTffnIEDByb5R1Bw3HHHFR+ADAAAAADA7q2iUCgUSl1EU5k0aVI6deq02WcA9OjRI/fff38Jqto9LVmyqtQlUGbat99L31ESeo9S0XuUit6jFPQdpaL3KBW9R6novfJRWVmRdu1ab3m+GWsBAAAAAAB2Mjvd1kM70tChQ1NRUbHZuXvvvbeZqwEAAAAAgJ3Pbh0UtGy55Y+3uQcTAwAAAABAubH1EAAAAAAAlDFBAQAAAAAAlDFBAQAAAAAAlDFBAQAAAAAAlDFBAQAAAAAAlDFBAQAAAAAAlDFBAQAAAAAAlDFBAdutft36UpcAAAAAAMB7JChgu616461SlwAAAAAAwHskKAAAAAAAgDImKAAAAAAAgDImKAAAAAAAgDImKAAAAAAAgDImKAAAAAAAgDImKAAAAAAAgDImKAAAAAAAgDLWstQFsOtr1671ZsffemttVq2qb+ZqAAAAAAB4NwQFbLfBg8fk9deXbjI+a9ZNggIAAAAAgJ2crYcAAAAAAKCMCQoAAAAAAKCMCQoAAAAAAKCMCQoAAAAAAKCMCQoAAAAAAKCMCQoAAAAAAKCMCQoAAAAAAKCMCQoAAAAAAKCMCQoAAAAAAKCMCQoAAAAAAKCMCQoAAAAAAKCMtSx1ATSt+vr6TJgwIbNnz07Lli3TqlWrDBs2LD179syjjz6aIUOG5JBDDimuX7t2berr63P//feXrmgAAAAAAJqNoGA3N3bs2KxevTp33XVXampqMn/+/Jx//vlp06ZNkuTDH/5wpk+fXlw/f/78XHjhhaUqFwAAAACAZmbrod3YokWLcs8992Ts2LGpqalJknTp0iUXXnhhbrjhhhJXBwAAAADAzsAdBbux+fPn5+CDD07btm0bjB911FG5/vrrd9j73HTT1Zsdf+uttTvsPQAAAAAAaBqCgt1YoVBolvdZurQuGzc2z3sBAAAAALBj2XpoN9alS5csXLgwK1asaDD+1FNPpba2tkRVAQAAAACwMxEU7MYOPPDA9OrVK2PHjs3atf/YBmj+/PmZMmVKhg0bVuLqAAAAAADYGdh6aDd3+eWXZ8KECendu3eqqqpSU1OTSy+9NN26dcujjz5a6vIAAAAAACixikJzbWTPbsszCiiF9u33ypIlq0pdBmVI71Eqeo9S0XuUgr6jVPQepaL3KBW9Vz4qKyvSrl3rLc83Yy0AAAAAAMBORlAAAAAAAABlTFAAAAAAAABlTFAAAAAAAABlTFAAAAAAAABlTFAAAAAAAABlTFAAAAAAAABlTFAAAAAAAABlTFAAAAAAAABlTFAAAAAAAABlTFAAAAAAAABlTFAAAAAAAABlTFAAAAAAAABlTFAAAAAAAABlTFAAAAAAAABlTFAAAAAAAABlTFAAAAAAAABlTFAAAAAAAABlrGWpC2DX165d6yTJW2+tzapV9SWuBgAAAACAd8MdBWy3wYPH5PTTB6dVq5pSlwIAAAAAwLskKAAAAAAAgDImKAAAAAAAgDImKAAAAAAAgDImKAAAAAAAgDImKAAAAAAAgDImKAAAAAAAgDImKAAAAAAAgDImKAAAAAAAgDImKAAAAAAAgDImKAAAAAAAgDImKAAAAAAAgDImKAAAAAAAgDLWstQFlJMePXqkuro6NTU1xbEFCxZk6tSpeeyxx3LrrbemQ4cOWbt2bY455piMHTs21dXVqa+vz4QJEzJ79uy0bNkyrVq1yrBhw9KzZ88kyfTp0/Pb3/42EydOLJ63e/fuuf3223PggQdmzJgxefjhh7PPPvsU54cOHZpevXptdQ4AAAAAgN2foKCZTZw4MV26dCm+7tevX/Hnvn37ZvTo0amvr8/AgQPz05/+NOedd17Gjh2b1atX56677kpNTU3mz5+f888/P23atMnxxx/fqPcdMmRIBgwY8K7nAAAAAADYvdl6aCdUXV2dY489Ni+++GIWLVqUe+65J2PHji3eidClS5dceOGFueGGG5IkrVq1Sn19fSlLBgAAAABgF+WOgp3QqlWr8tBDD2XAgAGZP39+Dj744LRt27bBmqOOOirXX399kqS2tjbPPvtsli1bln333Xez55w6dWpuu+224uurr746Xbt23eZcY9x009VJkrfeWtvoYwAAAAAA2DkICnYiM2fOzMMPP5zKysqccsop6devXx544IFtHvfhD384F1xwQf7lX/4llZX/uElk1apVDdY05dZDS5fWZePGwns+HgAAAACA0hEU7ETefkbBO3Xp0iULFy7MihUrGtxV8NRTT6W2trb4+rzzzst5551XfN29e/emLxgAAAAAgF2eZxTs5A488MD06tUrY8eOzdq1/9jaZ/78+ZkyZUqGDRtW4uoAAAAAANjVuaNgF3D55ZdnwoQJ6d27d6qqqlJTU5NLL7003bp1a/Q5/vdzCPr3758vfOEL25wDAAAAAGD3VlEoFGwuz3bxjAJKoX37vbJkyaptL4QdTO9RKnqPUtF7lIK+o1T0HqWi9ygVvVc+Kisr0q5d6y3PN2MtAAAAAADATkZQAAAAAAAAZUxQAAAAAAAAZUxQAAAAAAAAZUxQAAAAAAAAZUxQAAAAAAAAZUxQAAAAAAAAZUxQAAAAAAAAZUxQAAAAAAAAZUxQAAAAAAAAZUxQAAAAAAAAZUxQAAAAAAAAZUxQAAAAAAAAZUxQAAAAAAAAZUxQAAAAAAAAZUxQAAAAAAAAZUxQAAAAAAAAZUxQAAAAAAAAZUxQwHZr3bqq1CUAAAAAAPAeCQrYbjU1NaUuAQAAAACA90hQAAAAAAAAZUxQAAAAAAAAZUxQAAAAAAAAZUxQAAAAAAAAZUxQAAAAAAAAZUxQAAAAAAAAZUxQAAAAAAAAZUxQAAAAAAAAZUxQAAAAAAAAZUxQAAAAAAAAZUxQAAAAAAAAZaxlqQtg+/To0SPV1dWpqakpji1YsCBTp07NY489lltvvTUdOnQozi1fvjwnnXRSrr766iTJkiVLcs011+SJJ57I3nvvnRYtWuTss8/O2Wef3eyfBQAAAACA5ico2A1MnDgxXbp0Kb7u169f8ee+fftm9OjRxdf/9V//lT/+8Y9JkjVr1mTAgAHp169frr766lRWVmbVqlW56667mq94AAAAAABKSlBQxu688860bds2F1xwQXFsr732Sv/+/UtYFQAAAAAAzckzCsrYn/70pxxxxBHbfZ61a9fugGoAAAAAACgFQQHbra5uXalLAAAAAADgPRIUlLFDDz00zz77bKnLAAAAAACghAQFZewzn/lMli1blv/8z/9MoVBIktTV1eVnP/tZiSsDAAAAAKC5CArK2Pve975MmzYtzz//fD7xiU+kT58+GThwYCortQUAAAAAQLmoKLz9V8nhPVq6tC4bN2ojmlf79ntlyZJVpS6DMqT3KBW9R6noPUpB31Eqeo9S0XuUit4rH5WVFWnXrvWW55uxFgAAAAAAYCcjKAAAAAAAgDImKAAAAAAAgDImKAAAAAAAgDImKAAAAAAAgDImKAAAAAAAgDImKAAAAAAAgDImKAAAAAAAgDImKAAAAAAAgDImKAAAAAAAgDImKAAAAAAAgDImKAAAAAAAgDImKAAAAAAAgDImKAAAAAAAgDImKAAAAAAAgDImKAAAAAAAgDImKAAAAAAAgDImKAAAAAAAgDImKAAAAAAAgDImKGC7tW5dVeoSAAAAAAB4jwQFbLeamppSlwAAAAAAwHskKAAAAAAAgDImKAAAAAAAgDImKAAAAAAAgDImKAAAAAAAgDImKAAAAAAAgDImKAAAAAAAgDImKAAAAAAAgDImKAAAAAAAgDImKAAAAAAAgDImKAAAAAAAgDImKAAAAAAAgDImKAAAAAAAgDImKNiJffOb38y4ceOKrzdu3JhPfvKTmTZtWmprazN8+PAG68eMGZPa2trMnz+/OPaLX/wiffv2Ta9evdKvX7+MGDEir7zySpKktrY2b775ZoNzdO/ePX/729+a8FMBAAAAALAzERTsxAYMGJAZM2YUf5n/u9/9LoVCIaecckratm2b+fPnZ+XKlUmSN998M3PmzEnHjh2Lx992222ZMmVKrrvuutx7772ZPn16+vfvn7///e8l+TwAAAAAAOx8BAU7sdra2nTt2jUzZ85MkkybNi3nnntuKioqkiS9e/fOnXfemSS5995707Nnz7Rs2bJ4/A033JCvf/3rOeSQQ4pj3bt3zxFHHLFD61y7du0OPR8AAAAAAM1HULCTGzBgQG699db89a9/zR/+8IeceeaZxbkzzjgjs2bNSpLMnDkzZ5xxRnFu6dKlefXVV3PkkUc2eY11deua/D0AAAAAAGgagoKdXM+ePVNXV5dRo0alT58+2XvvvYtzBx10UGpqavLAAw9k9erVqa2tLWGlAAAAAADsigQFO7mWLVumf//+efbZZzNw4MBN5vv27ZtRo0alb9++DcbbtWuXjh075plnnmmuUgEAAAAA2AUJCnYBrVq1ygknnJDOnTtvMterV6986UtfSp8+fTaZu+iii3L11Vdn4cKFxbHHH39ceAAAAAAAQFHLbS+hlHr16pWKioqMHz9+s/N77rlnhgwZstm5/v37p1WrVhk+fHjeeuutVFZW5qMf/WguueSSTc7/tjfeeCP9+/fPgw8+uGM/CAAAAAAAO6WKQqFQKHUR7Fx69OiR+++/v9Hrly6ty8aN2ojm1b79XlmyZFWpy6AM6T1KRe9RKnqPUtB3lIreo1T0HqWi98pHZWVF2rVrveX5ZqyFXcTHPvaxUpcAAAAAAEAzERSwiX//938vdQkAAAAAADQTQQEAAAAAAJQxQQEAAAAAAJQxQQEAAAAAAJQxQQEAAAAAAJQxQQEAAAAAAJQxQQEAAAAAAJQxQQEAAAAAAJQxQQEAAAAAAJQxQQEAAAAAAJQxQQEAAAAAAJQxQQEAAAAAAJQxQQEAAAAAAJQxQQEAAAAAAJQxQQEAAAAAAJQxQQEAAAAAAJQxQQEAAAAAAJQxQQHbrXXrqlKXAAAAAADAeyQoYLvV1NSUugQAAAAAAN4jQQEAAAAAAJQxQQEAAAAAAJQxQQEAAAAAAJQxQQEAAAAAAJQxQQEAAAAAAJQxQQEAAAAAAJQxQQEAAAAAAJQxQQEAAAAAAJQxQQEAAAAAAJQxQQEAAAAAAJQxQQEAAAAAAJQxQcEu7pvf/GbGjRtXfL1x48Z88pOfzLRp09K9e/fi+Pr16zN8+PB85Stfyfr165Mkb775Zmpra3P66afn9NNPzymnnJLhw4c3+2cAAAAAAKB0BAW7uAEDBmTGjBl58803kyS/+93vUigUcsoppxTXbNiwIZdccknq6+szYcKEtGzZssE5Zs2alVmzZgkJAAAAAADKkKBgF1dbW5uuXbtm5syZSZJp06bl3HPPTUVFRZJ/3GEwevTo1NXVZeLEiamqqioeu27dulRXV5ekbgAAAAAAdg6Cgt3AgAEDcuutt+avf/1r/vCHP+TMM88szn3jG9/I3XffnTPOOGOTUGDVqlXZa6+9tvv9165du93nAAAAAACgNAQFu4GePXumrq4uo0aNSp8+fbL33nsnSVasWJHFixfnlltuyVVXXZVly5Y1OG7JkiVp27btdr9/Xd267T4HAAAAAAClISjYDbRs2TL9+/fPs88+m4EDBxbH99xzz0yZMiXHH398+vXrlyuuuKLBcfPnz0/Xrl2bu1wAAAAAAHYigoLdRKtWrXLCCSekc+fOxbGqqqrsscceSZIvf/nLefHFF3P33Xcn+cfzCX7xi1/kuOOOK0m9AAAAAADsHFqWugC2X69evVJRUZHx48dvcU11dXXGjx+fIUOGpHv37hk6dGiefvrprFixIj/96U+TJCtXrkxdXV2uv/76XHzxxc1VPgAAAAAAJSQo2A3ce++9m4wdeOCBefTRRxuMde3aNb///e+TJH//+98zb968TY579NFHM2PGjKYpFAAAAACAnY6thwAAAAAAoIy5o6BMbe4uhCQ5/vjjc8wxxzRzNQAAAAAAlIqgoExVV1dvdryysjKVlW40AQAAAAAoF34jDAAAAAAAZUxQAAAAAAAAZUxQAAAAAAAAZUxQAAAAAAAAZUxQAAAAAAAAZUxQAAAAAAAAZUxQAAAAAAAAZUxQAAAAAAAAZUxQAAAAAAAAZUxQAAAAAAAAZaxlqQtg11dZWVHqEihTeo9S0XuUit6jVPQepaDvKBW9R6noPUpF75WHbf17rigUCoVmqgUAAAAAANjJ2HoIAAAAAADKmKAAAAAAAADKmKAAAAAAAADKmKAAAAAAAADKmKAAAAAAAADKmKAAAAAAAADKmKAAAAAAAADKmKAAAAAAAADKmKAAAAAAAADKmKAAAAAAAADKWMtSF8DO6cUXX8yYMWOyYsWKtG3bNuPHj88hhxzSYM2GDRsybty4/P73v09FRUWGDBmSs846a5tzsDWN6b3Jkyfn7rvvTmVlZaqqqjJixIicfPLJSZIxY8bk4Ycfzj777JMk6dWrV4YOHdrcH4NdUGN6b9KkSbn11lvToUOHJMkxxxyTyy+/PEmyZs2afP3rX8+f/vSntGjRIqNHj86pp57a3B+DXUxj+m7UqFGZN29e8fW8efMyefLkfOITn9hqT8LWjB8/Pvfdd18WLVqUO+64I126dNlkjWs9mkJjes+1HjtaY/rOdR5NoTG951qPHW358uUZNWpUFi5cmOrq6nzgAx/IlVdemX333bfBuq19t/neK1MF2IyBAwcWZs6cWSgUCoWZM2cWBg4cuMmaGTNmFL74xS8WNmzYUFi6dGnh5JNPLrz88svbnIOtaUzv/e53vyusXr26UCgUCnPnzi0ce+yxhTVr1hQKhUJh9OjRhWnTpjVfwew2GtN7EydOLFx99dWbPX7SpEmFSy+9tFAoFAovvvhi4aSTTirU1dU1XcHsFhrTd+80d+7cQrdu3Qpr164tFApb70nYmscff7zwyiuvFE499dTCvHnzNrvGtR5NoTG951qPHa0xfec6j6bQmN57J9d67AjLly8vPPLII8XXV199deHrX//6Juu29t3me6882XqITSxdujTPPfdcPvvZzyZJPvvZz+a5557LsmXLGqy7++67c9ZZZ6WysjL77rtvevbsmXvvvXebc7Alje29k08+OXvssUeSpLa2NoVCIStWrGj2etl9NLb3tuaee+7JOeeckyQ55JBDcthhh+V3v/tdk9TL7uG99N1///d/p0+fPqmurm6uMtlNHXfccdl///23usa1Hk2hMb3nWo8drTF9tzWu83iv3m3vudZjR2jbtm26d+9efH3UUUfllVde2WTd1r7bfO+VJ0EBm1i8eHE6duyYFi1aJElatGiRDh06ZPHixZusO+CAA4qv999//7z66qvbnIMtaWzvvdPMmTNz8MEH5/3vf39x7Ic//GH69OmTiy66KH/5y1+avG52fe+m9+6666706dMnX/ziF/Pkk08Wx1955ZV06tSp+Nr3Htvybr/z6uvrc8cdd+TMM89sML6lnoTt5VqPnYFrPZqT6zxKybUeTWHjxo35yU9+kh49emwyt7XvNt975ckzCoBd1mOPPZbrr78+P/jBD4pjI0aMSPv27VNZWZmZM2fm/PPPz+zZs4u/iIPt0b9//1x44YWpqqrKQw89lIsuuih33313cZ9kaEqzZ8/OAQcckK5duxbH9CSwO3OtR3Py31RKzbUeTeHf//3f8773vS8DBgwodSnsAtxRwCb233//vPbaa9mwYUOSfzys7vXXX9/kdrn999+/wa1LixcvLv5Nn63NwZY0tveS5Mknn8wll1ySyZMn50Mf+lBxvGPHjqms/MdXW9++fbN69WqpN9vU2N5r3759qqqqkiQf+9jHsv/+++eFF15IkhxwwAFZtGhRca3vPbbl3XznJcntt9++yd8w21pPwvZyrUcpudajubnOo9Rc67GjjR8/Pi+99FKuu+664n8732lr322+98qToIBNtGvXLl27ds2dd96ZJLnzzjvTtWvXTZ6O3qtXr9x2223ZuHFjli1bltmzZ+e0007b5hxsSWN775lnnsmIESMyceLEHHrooQ3mXnvtteLPv//971NZWZmOHTs2ffHs0hrbe+/sr7lz52bRokX54Ac/mOQf33s/+9nPkiQLFizIs88+m5NPPrmZPgG7osb2XZK8+uqreeKJJ9KnT58G41vrSdhervUoFdd6lILrPErJtR472oQJE/LHP/4xkydP3uIzL7b23eZ7rzxVFAqFQqmLYOfzl7/8JWPGjMkbb7yRvffeO+PHj8+HPvShDB48OMOHD8/hhx+eDRs25Morr8xDDz2UJBk8eHDxQSdbm4OtaUzvnXnmmVm0aFGD/yn8f//v/6W2tjaDBg3K0qVLU1FRkdatW2fUqFE56qijSviJ2FU0pvdGjx6dP/3pT6msrExVVVWGDx+ej3/840mS1atXZ8yYMZk7d24qKytzySWXpGfPniX+VOzsGtN3SXLjjTdm/vz5+c53vtPg+K31JGzNuHHj8stf/jJ///vfs88++6Rt27a56667XOvR5BrTe6712NEa03eu82gKjem9xLUeO9YLL7yQz372sznkkEPSqlWrJMmBBx6YyZMn5/TTT8/UqVPTsWPHrX63+d4rT4ICAAAAAAAoY7YeAgAAAACAMiYoAAAAAACAMiYoAAAAAACAMiYoAAAAAACAMiYoAAAAAACAndD48ePTo0eP1NbWZv78+Y06ZsWKFRk5cmROO+20fOYzn8kNN9ywzWMEBQAAQJOaNGlSunfvvsn4I488ksMOOywjRoxIoVAoQWUAALBz+8QnPpEf//jH6dSpU6OPGTNmTI444ojcd999ueuuu3LOOeds85iW21MkAADAezFv3rwMGzYsxxxzTMaPH5+KiopSlwQAADud4447brPjTz/9dL797W/nzTffTJIMHz48p5xyShYsWJD58+fnxhtvLK5t3779Nt9HUAAAADSrV155JYMHD06nTp3y3e9+N9XV1aUuCQAAdhlvvPFGLr/88kydOjUdOnTI66+/ns9//vO588478+c//zkdO3bMpZdemrlz52a//fbLqFGj0rlz562e09ZDAABAs1m5cmXOP//8tGzZMjfddFNat25dnFuzZk3GjRuXj33sYzn88MNz5pln5sEHH9zkHNOnT09tbe0mf/72t78lSR599NEGr5PkgQceSG1tbQYOHFgcGzhwYIYPH97g3JsbmzNnTgYMGJAjjzwy3bt3z2WXXZa6uroGaxYtWpSRI0eme/fuOfLII9OnT5/ccccdSbLZWt/+06NHjwY1v/3n+OOPz/nnn58FCxY0eJ//+Z//yVlnnZXDDz88J510UsaOHVv8W2QAAJSHJ598Mn/7298yePDgnH766Rk8eHAqKiry0ksvZePGjXn66afTr1+/zJgxI2eddVaGDh26zXO6owAAAGgWa9euzdChQ7Nw4cLMmjUrHTp0aDB/2WWX5f7778/IkSNz8MEH57bbbssFF1yQW265ZbO3XN9yyy1p1apV/vCHP2T8+PFbfN9CoZAJEyakRYsW77rmJ554IoMGDUrPnj0zceLELF++PNdee23eeOONTJw4MUmydOnSnHPOOdljjz0yevTo7L///pk/f34WL16cJPnZz35WPN8VV1yR9u3b56KLLkqSTe6m+Pa3v52DDjooixcvzjXXXJNRo0bl5z//eZLkhRdeyODBg3PSSSdl0qRJWbx4ca699tq8/PLL+f73v/+uPxsAALumQqGQ2tra/PjHP97s/P7771+8fv7Upz6VSy65JMuWLcu+++67xXMKCgAAgCZXKBTyta99Lc8880zWrVuXefPm5cMf/nBx/i9/+UvuuuuuXHXVVTnjjDOSJCeffHI+97nP5cYbb2zwi/D169cnSY4++ujU1NRk+fLlW33vO+64I6+++mpOPfXUvPHGG8XxmpqarF69eqvHXnvtVFLKmQAABfVJREFUtTn66KNz3XXXFcc6duyYQYMGZf78+enSpUtuvvnm1NXVZfr06cXw48QTTyyuP+qoo4o/t27dOvvuu2+DsXeqra1Nly5dctRRR2XhwoUN9pb97ne/mwMOOCA33nhjMfRo06ZNRowYkSeffDJHH330Vj8LAAC7h6OPPjovvfRSHnnkkZxwwglJkmeeeSaHH354DjvssLzvfe/LCy+8kM6dO+fxxx9PmzZtss8++2z1nLYeAgAAmtzKlSsze/bsfOc730nv3r3zrW99q8H2Pc8++2wKhUJ69epVHKusrEyvXr3yxBNPNDjXW2+9lSSpqqra5vvW19fn+uuvzwUXXJC99tqrwVznzp0zZ86cPPPMM1m/fn3Wr1+fQqFQnF+zZk2eeuqpfPrTny7Or1+/Pscee2yqqqrypz/9KUnyyCOP5OST/7/27iikqT6M4/jvzCR0yYaZSSkimEFwVMiLLjIhqiEDTUFj7GYhYqERwQqCgUxEAoeKuAqECFJEFDTwxijoQrrw0q66MUIoSQUNnKht60I6OHzTtN56eff9wGBn//85z9n/auw5z/Mv31EhcRCxWExfv37V3NycXr16pbNnz1pjMzMzunTpUkJlhMvl0qFDh3asEQAAAP4f2tvbdeHCBc3Pz+v69etyu91yOBx6+PChwuGwqqqqVFlZqb6+PsXjcRmGoY6ODt2/f19VVVUKhULq6+uTYRi7xqGiAAAAAMAfEQgEdPnyZZWUlKiyslI9PT0KBAKSpM+fPys9PV1paWkJ5xw9elRra2va2Niw2vSsrKzI4XDIZtv7uafh4WFFo1F5vV61trYmjDU0NOjNmzeqq6tL+Nzlckna2iQuGo0qGAwqGAzuuPb31kLLy8syTfMnV2F31dXV1vvc3Fx1dnZaxwsLC8rKykqYn5KSIqfTqZWVld8SHwAAAP8tgUDA+s28XXFxsZ49e/aP55imqdHR0X3FIVEAAAAA4F/ndDrl9XolSdnZ2bp9+7YePHig2tpanTlzRtnZ2YpEIlpbW0tIFiwtLSktLS2hl//c3JxOnjy5Z8xIJKJHjx7J7/fr8OHDO8azsrI0NjamDx8+WNUN25MJGRkZMgxDLS0tqqio2HH+9woCp9OphYWFn1yJ3XV3dysvL0+rq6saGBiQz+fTxMSE7Ha7jh07pqWlpYT50WhUy8vLcjgcvyU+AAAAkhOthwAAAAD8cV6vV6dPn1Zra6tisZhM05RhGJqcnLTmxONxTU5OJrTfWV9f1/T09A97/G/35MkTZWZm6urVqz+cY7PZVFBQINM0ZZqm7Ha7NZaenq7S0lK9f//eGt/+On78uKSt/Qimpqa0uLh4kKVIUFhYKNM0de7cOd26dUsfP360WhyVlJTo5cuXikaj1vwXL15Y7ZAAAACAg6KiAAAAAMAfl5KSomAwqGvXrml4eFgej0dut1ttbW1aXV1VXl6eRkZGNDs7az3l//btW/X09GhxcVEej2fPGM+fP1c4HP6pFkU/4vf75fP5ZLPZ5HK5ZLfb9enTJ71+/Vp37txRQUGBfD6fxsfH5fV6dePGDeXk5Gh2dlaRSESNjY37ivfu3TtFIhGroiA1NVX5+fmSpJs3b6qmpkbNzc3yeDyan59XKBTS+fPn2cgYAAAAv4REAQAAAIC/ori4WPX19eru7taVK1fU3t6uUCikcDisL1++qKioSI8fP1ZZWZmkrT/+Nzc39fTpUxUVFe15/dLSUl28ePGX7rGsrEyDg4Pq7e3VvXv3FIvFdOLECZWXl1v7BWRmZmpoaEidnZ3q6OjQxsaG8vPz1dTUtO94fr9f0lY1Q2FhocLhsFW5cOrUKfX396urq0stLS06cuSI3G637t69+0vfEQAAADDi8Xj8b98EAAAAAAAAAAD4O9ijAAAAAAAAAACAJEaiAAAAAAAAAACAJEaiAAAAAAAAAACAJEaiAAAAAAAAAACAJEaiAAAAAAAAAACAJEaiAAAAAAAAAACAJEaiAAAAAAAAAACAJEaiAAAAAAAAAACAJPYNmYJaWTzG9S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2" descr="C:\Users\Artemiy\Desktop\HeatMap #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9" y="987574"/>
            <a:ext cx="3599185" cy="37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60;p41"/>
          <p:cNvSpPr txBox="1">
            <a:spLocks noGrp="1"/>
          </p:cNvSpPr>
          <p:nvPr>
            <p:ph type="subTitle" idx="4294967295"/>
          </p:nvPr>
        </p:nvSpPr>
        <p:spPr>
          <a:xfrm>
            <a:off x="4255678" y="1851670"/>
            <a:ext cx="4644008" cy="1656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H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а </a:t>
            </a:r>
            <a:r>
              <a:rPr lang="en-US" sz="1200" dirty="0" err="1" smtClean="0">
                <a:solidFill>
                  <a:schemeClr val="bg2"/>
                </a:solidFill>
                <a:latin typeface="Russo One" panose="020B0604020202020204" charset="0"/>
              </a:rPr>
              <a:t>HeatMap</a:t>
            </a: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видны коррелирующие признаки –</a:t>
            </a: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группа сильно коррелированных признаков не принесет дополнительной информации (или очень мало), увеличивая риск ошибок. </a:t>
            </a:r>
          </a:p>
          <a:p>
            <a:pPr marL="139700" indent="0">
              <a:buNone/>
            </a:pPr>
            <a:endParaRPr lang="ru-RU" sz="1200" dirty="0">
              <a:solidFill>
                <a:schemeClr val="bg2"/>
              </a:solidFill>
              <a:latin typeface="Russo One" panose="020B0604020202020204" charset="0"/>
            </a:endParaRPr>
          </a:p>
          <a:p>
            <a:pPr marL="139700" indent="0">
              <a:buNone/>
            </a:pP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Для обхода </a:t>
            </a:r>
            <a:r>
              <a:rPr lang="ru-RU" sz="1200" dirty="0" err="1" smtClean="0">
                <a:solidFill>
                  <a:schemeClr val="bg2"/>
                </a:solidFill>
                <a:latin typeface="Russo One" panose="020B0604020202020204" charset="0"/>
              </a:rPr>
              <a:t>мультиколлинеарности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 </a:t>
            </a:r>
            <a:r>
              <a:rPr lang="ru-RU" sz="1200" dirty="0">
                <a:solidFill>
                  <a:schemeClr val="bg2"/>
                </a:solidFill>
                <a:latin typeface="Russo One" panose="020B0604020202020204" charset="0"/>
              </a:rPr>
              <a:t>с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толбцы необходимо удалить (при значении корреляции </a:t>
            </a:r>
            <a:r>
              <a:rPr lang="ru-RU" sz="1200" dirty="0">
                <a:latin typeface="Russo One" panose="020B0604020202020204" charset="0"/>
              </a:rPr>
              <a:t>≥</a:t>
            </a:r>
            <a:r>
              <a:rPr lang="en-US" sz="1200" dirty="0" smtClean="0">
                <a:solidFill>
                  <a:schemeClr val="bg2"/>
                </a:solidFill>
                <a:latin typeface="Russo One" panose="020B0604020202020204" charset="0"/>
              </a:rPr>
              <a:t> 0.</a:t>
            </a:r>
            <a:r>
              <a:rPr lang="ru-RU" sz="1200" dirty="0" smtClean="0">
                <a:solidFill>
                  <a:schemeClr val="bg2"/>
                </a:solidFill>
                <a:latin typeface="Russo One" panose="020B0604020202020204" charset="0"/>
              </a:rPr>
              <a:t>9)</a:t>
            </a:r>
          </a:p>
        </p:txBody>
      </p:sp>
      <p:pic>
        <p:nvPicPr>
          <p:cNvPr id="9" name="Google Shape;287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064" y="4371950"/>
            <a:ext cx="5760640" cy="3288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8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720000" y="1851670"/>
            <a:ext cx="2627864" cy="648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/>
              <a:t>Сопоставление типов </a:t>
            </a:r>
            <a:r>
              <a:rPr lang="en-US" sz="1200" dirty="0" smtClean="0"/>
              <a:t>object </a:t>
            </a:r>
            <a:r>
              <a:rPr lang="ru-RU" sz="1200" dirty="0" smtClean="0"/>
              <a:t>и</a:t>
            </a:r>
            <a:r>
              <a:rPr lang="en-US" sz="1200" dirty="0" smtClean="0"/>
              <a:t>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ru-RU" sz="1200" dirty="0" smtClean="0"/>
              <a:t>с помощью</a:t>
            </a:r>
            <a:r>
              <a:rPr lang="en-US" sz="1200" dirty="0" smtClean="0"/>
              <a:t> </a:t>
            </a:r>
            <a:r>
              <a:rPr lang="ru-RU" sz="1200" dirty="0" err="1" smtClean="0"/>
              <a:t>маппинга</a:t>
            </a:r>
            <a:endParaRPr sz="1200" dirty="0"/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 idx="2"/>
          </p:nvPr>
        </p:nvSpPr>
        <p:spPr>
          <a:xfrm>
            <a:off x="703410" y="3147814"/>
            <a:ext cx="2552762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200" dirty="0" smtClean="0"/>
              <a:t>Работа с количественными признаками - </a:t>
            </a:r>
            <a:r>
              <a:rPr lang="en-US" sz="1200" dirty="0" err="1"/>
              <a:t>Standart</a:t>
            </a:r>
            <a:r>
              <a:rPr lang="en-US" sz="1200" dirty="0"/>
              <a:t> </a:t>
            </a:r>
            <a:r>
              <a:rPr lang="en-US" sz="1200" dirty="0" smtClean="0"/>
              <a:t>Scaling</a:t>
            </a:r>
            <a:r>
              <a:rPr lang="ru-RU" sz="1200" dirty="0" smtClean="0"/>
              <a:t> с помощью </a:t>
            </a:r>
            <a:r>
              <a:rPr lang="en-US" sz="1200" dirty="0" err="1" smtClean="0"/>
              <a:t>Scipy</a:t>
            </a:r>
            <a:endParaRPr sz="1200"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title" idx="8"/>
          </p:nvPr>
        </p:nvSpPr>
        <p:spPr>
          <a:xfrm>
            <a:off x="720000" y="555526"/>
            <a:ext cx="5076136" cy="830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/>
              <a:t>Преобразование данных для </a:t>
            </a:r>
            <a:br>
              <a:rPr lang="ru-RU" sz="2400" dirty="0"/>
            </a:br>
            <a:r>
              <a:rPr lang="ru-RU" sz="2400" dirty="0" smtClean="0"/>
              <a:t>обучения на </a:t>
            </a:r>
            <a:r>
              <a:rPr lang="en-US" sz="2400" dirty="0" err="1" smtClean="0"/>
              <a:t>CatBoost</a:t>
            </a:r>
            <a:endParaRPr sz="2400" dirty="0"/>
          </a:p>
        </p:txBody>
      </p:sp>
      <p:cxnSp>
        <p:nvCxnSpPr>
          <p:cNvPr id="431" name="Google Shape;431;p44"/>
          <p:cNvCxnSpPr/>
          <p:nvPr/>
        </p:nvCxnSpPr>
        <p:spPr>
          <a:xfrm>
            <a:off x="720000" y="177966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4"/>
          <p:cNvCxnSpPr/>
          <p:nvPr/>
        </p:nvCxnSpPr>
        <p:spPr>
          <a:xfrm>
            <a:off x="720000" y="3075806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422;p44"/>
          <p:cNvSpPr txBox="1">
            <a:spLocks noGrp="1"/>
          </p:cNvSpPr>
          <p:nvPr>
            <p:ph type="title"/>
          </p:nvPr>
        </p:nvSpPr>
        <p:spPr>
          <a:xfrm>
            <a:off x="4047178" y="1851670"/>
            <a:ext cx="2469038" cy="1008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 smtClean="0"/>
              <a:t>RandomOverSampler</a:t>
            </a:r>
            <a:r>
              <a:rPr lang="ru-RU" sz="1200" dirty="0" smtClean="0"/>
              <a:t> для </a:t>
            </a:r>
            <a:r>
              <a:rPr lang="ru-RU" sz="1200" dirty="0" err="1" smtClean="0"/>
              <a:t>передискретизации</a:t>
            </a:r>
            <a:r>
              <a:rPr lang="ru-RU" sz="1200" dirty="0" smtClean="0"/>
              <a:t> класса меньшинства путем случайного выбора</a:t>
            </a:r>
            <a:endParaRPr sz="1200" dirty="0"/>
          </a:p>
        </p:txBody>
      </p:sp>
      <p:sp>
        <p:nvSpPr>
          <p:cNvPr id="26" name="Google Shape;424;p44"/>
          <p:cNvSpPr txBox="1">
            <a:spLocks noGrp="1"/>
          </p:cNvSpPr>
          <p:nvPr>
            <p:ph type="title" idx="2"/>
          </p:nvPr>
        </p:nvSpPr>
        <p:spPr>
          <a:xfrm>
            <a:off x="4045516" y="3147814"/>
            <a:ext cx="2552762" cy="1368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 smtClean="0"/>
              <a:t>CatBoost</a:t>
            </a:r>
            <a:r>
              <a:rPr lang="en-US" sz="1200" dirty="0" smtClean="0"/>
              <a:t> </a:t>
            </a:r>
            <a:r>
              <a:rPr lang="ru-RU" sz="1200" dirty="0" smtClean="0"/>
              <a:t>умеет работать с текстовыми признаками, достаточно привести признак в рациональный формат: изменить регистр и удалить лишние символы</a:t>
            </a:r>
            <a:endParaRPr sz="1200" dirty="0"/>
          </a:p>
        </p:txBody>
      </p:sp>
      <p:cxnSp>
        <p:nvCxnSpPr>
          <p:cNvPr id="27" name="Google Shape;431;p44"/>
          <p:cNvCxnSpPr/>
          <p:nvPr/>
        </p:nvCxnSpPr>
        <p:spPr>
          <a:xfrm>
            <a:off x="4047178" y="1779662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34;p44"/>
          <p:cNvCxnSpPr/>
          <p:nvPr/>
        </p:nvCxnSpPr>
        <p:spPr>
          <a:xfrm>
            <a:off x="4047178" y="3075806"/>
            <a:ext cx="2320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" name="Google Shape;28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320" y="3219822"/>
            <a:ext cx="2880320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369008" y="2355726"/>
            <a:ext cx="4153632" cy="398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err="1" smtClean="0">
                <a:solidFill>
                  <a:schemeClr val="bg2"/>
                </a:solidFill>
                <a:latin typeface="Russo One" panose="020B0604020202020204" charset="0"/>
              </a:rPr>
              <a:t>CatBoost</a:t>
            </a:r>
            <a:r>
              <a:rPr lang="en-US" sz="2400" dirty="0" smtClean="0">
                <a:solidFill>
                  <a:schemeClr val="bg2"/>
                </a:solidFill>
                <a:latin typeface="Russo One" panose="020B0604020202020204" charset="0"/>
              </a:rPr>
              <a:t> Training</a:t>
            </a:r>
            <a:endParaRPr sz="2400" dirty="0"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369008" y="2931790"/>
            <a:ext cx="3145528" cy="572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Russo One" panose="020B0604020202020204" charset="0"/>
              </a:rPr>
              <a:t>Обучение моделей </a:t>
            </a:r>
            <a:r>
              <a:rPr lang="en-US" dirty="0" err="1" smtClean="0">
                <a:latin typeface="Russo One" panose="020B0604020202020204" charset="0"/>
              </a:rPr>
              <a:t>CatBoost</a:t>
            </a:r>
            <a:endParaRPr dirty="0">
              <a:latin typeface="Russo One" panose="020B0604020202020204" charset="0"/>
            </a:endParaRPr>
          </a:p>
        </p:txBody>
      </p:sp>
      <p:cxnSp>
        <p:nvCxnSpPr>
          <p:cNvPr id="350" name="Google Shape;350;p40"/>
          <p:cNvCxnSpPr/>
          <p:nvPr/>
        </p:nvCxnSpPr>
        <p:spPr>
          <a:xfrm>
            <a:off x="4369008" y="2215721"/>
            <a:ext cx="3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2" name="Picture 4" descr="C:\Users\Artemiy\Desktop\84a1475d0876ce45ff1865f62b5dadc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-162" r="17311" b="1"/>
          <a:stretch/>
        </p:blipFill>
        <p:spPr bwMode="auto">
          <a:xfrm>
            <a:off x="971600" y="838200"/>
            <a:ext cx="3248024" cy="33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ronautical Engineering Major for College by Slidesgo">
  <a:themeElements>
    <a:clrScheme name="Simple Light">
      <a:dk1>
        <a:srgbClr val="191919"/>
      </a:dk1>
      <a:lt1>
        <a:srgbClr val="FFFFFF"/>
      </a:lt1>
      <a:dk2>
        <a:srgbClr val="29235C"/>
      </a:dk2>
      <a:lt2>
        <a:srgbClr val="C7B0FF"/>
      </a:lt2>
      <a:accent1>
        <a:srgbClr val="00F5FF"/>
      </a:accent1>
      <a:accent2>
        <a:srgbClr val="9EFC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3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441</Words>
  <Application>Microsoft Office PowerPoint</Application>
  <PresentationFormat>Экран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Russo One</vt:lpstr>
      <vt:lpstr>Mallanna</vt:lpstr>
      <vt:lpstr>Roboto Condensed Light</vt:lpstr>
      <vt:lpstr>Bebas Neue</vt:lpstr>
      <vt:lpstr>Yu Gothic UI Semibold</vt:lpstr>
      <vt:lpstr>Aeronautical Engineering Major for College by Slidesgo</vt:lpstr>
      <vt:lpstr>Всероссийский чемпионат «Цифровой прорыв»</vt:lpstr>
      <vt:lpstr>Краткое описание решения</vt:lpstr>
      <vt:lpstr>Exploratory Data Analysis &amp; Preprocessing</vt:lpstr>
      <vt:lpstr>Распределение обозначений типов почтовой связи</vt:lpstr>
      <vt:lpstr>Распределение категориальных переменных</vt:lpstr>
      <vt:lpstr>Распределение категорий почтовой связи</vt:lpstr>
      <vt:lpstr>HeatMap – корреляция Пирсона</vt:lpstr>
      <vt:lpstr>Сопоставление типов object и int с помощью маппинга</vt:lpstr>
      <vt:lpstr>CatBoost Training</vt:lpstr>
      <vt:lpstr>CatBoost #1</vt:lpstr>
      <vt:lpstr>CatBoost #2</vt:lpstr>
      <vt:lpstr>Полученные метрики</vt:lpstr>
      <vt:lpstr>Stacking CatBoost</vt:lpstr>
      <vt:lpstr>Mощный способ повысить производительность модели и увеличить точность классификации</vt:lpstr>
      <vt:lpstr>Полученные метрики на  Meta-Learner</vt:lpstr>
      <vt:lpstr>Результаты</vt:lpstr>
      <vt:lpstr>Cпасибо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Всероссийский чемпионат Цифровой прорыв</dc:title>
  <dc:creator>Lyamin A D</dc:creator>
  <cp:lastModifiedBy>Ahaha Enns</cp:lastModifiedBy>
  <cp:revision>56</cp:revision>
  <dcterms:modified xsi:type="dcterms:W3CDTF">2022-11-18T21:54:10Z</dcterms:modified>
</cp:coreProperties>
</file>