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315" r:id="rId6"/>
    <p:sldId id="316" r:id="rId7"/>
    <p:sldId id="318" r:id="rId8"/>
    <p:sldId id="265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91" r:id="rId18"/>
  </p:sldIdLst>
  <p:sldSz cx="9144000" cy="5143500" type="screen16x9"/>
  <p:notesSz cx="6858000" cy="9144000"/>
  <p:embeddedFontLst>
    <p:embeddedFont>
      <p:font typeface="Russo One" panose="020B0604020202020204" charset="0"/>
      <p:regular r:id="rId20"/>
    </p:embeddedFont>
    <p:embeddedFont>
      <p:font typeface="Yu Gothic UI Semibold" panose="020B0700000000000000" pitchFamily="34" charset="-128"/>
      <p:bold r:id="rId21"/>
    </p:embeddedFont>
    <p:embeddedFont>
      <p:font typeface="Bebas Neue" panose="020B0604020202020204" charset="0"/>
      <p:regular r:id="rId22"/>
    </p:embeddedFont>
    <p:embeddedFont>
      <p:font typeface="Mallann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6E396C-C5D8-44A7-9B20-0D95B145B986}">
  <a:tblStyle styleId="{016E396C-C5D8-44A7-9B20-0D95B145B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4622" autoAdjust="0"/>
  </p:normalViewPr>
  <p:slideViewPr>
    <p:cSldViewPr>
      <p:cViewPr>
        <p:scale>
          <a:sx n="125" d="100"/>
          <a:sy n="125" d="100"/>
        </p:scale>
        <p:origin x="-1728" y="-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32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23b42abe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23b42abe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026e44d2ca_0_2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026e44d2ca_0_2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23b42abe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23b42abe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23b42abe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23b42abe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>
            <a:alpha val="7584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38850"/>
            <a:ext cx="6144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547425"/>
            <a:ext cx="3818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97400" y="3655442"/>
            <a:ext cx="3124200" cy="300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62150" y="1178497"/>
            <a:ext cx="76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4800" y="-1792162"/>
            <a:ext cx="28194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463" y="4037563"/>
            <a:ext cx="26955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-8272913">
            <a:off x="8570143" y="3062470"/>
            <a:ext cx="966211" cy="2005473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272913">
            <a:off x="8774713" y="3251119"/>
            <a:ext cx="966211" cy="2005473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378808" y="2461128"/>
            <a:ext cx="36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378800" y="3150975"/>
            <a:ext cx="3658500" cy="13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0273" y="-1667375"/>
            <a:ext cx="3388475" cy="33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 rot="-8606991">
            <a:off x="8465587" y="307917"/>
            <a:ext cx="817093" cy="1695506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rot="-8606991">
            <a:off x="8295958" y="193616"/>
            <a:ext cx="817093" cy="1695506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4125400" y="2400300"/>
            <a:ext cx="3981300" cy="22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1700" y="-1248800"/>
            <a:ext cx="28194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 rot="-8606852">
            <a:off x="7795245" y="-775267"/>
            <a:ext cx="1169658" cy="242703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 rot="-8606852">
            <a:off x="7552423" y="-938887"/>
            <a:ext cx="1169658" cy="242703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1556575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2"/>
          </p:nvPr>
        </p:nvSpPr>
        <p:spPr>
          <a:xfrm>
            <a:off x="3459398" y="1556575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3"/>
          </p:nvPr>
        </p:nvSpPr>
        <p:spPr>
          <a:xfrm>
            <a:off x="3459395" y="2269375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4"/>
          </p:nvPr>
        </p:nvSpPr>
        <p:spPr>
          <a:xfrm>
            <a:off x="720000" y="3410902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5"/>
          </p:nvPr>
        </p:nvSpPr>
        <p:spPr>
          <a:xfrm>
            <a:off x="720000" y="4123702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6"/>
          </p:nvPr>
        </p:nvSpPr>
        <p:spPr>
          <a:xfrm>
            <a:off x="3459398" y="3410902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7"/>
          </p:nvPr>
        </p:nvSpPr>
        <p:spPr>
          <a:xfrm>
            <a:off x="3459395" y="4123702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7200" y="-2064800"/>
            <a:ext cx="3386676" cy="3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 rot="8709643">
            <a:off x="5854881" y="-1221025"/>
            <a:ext cx="995665" cy="206548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 rot="8709643">
            <a:off x="6070417" y="-1311454"/>
            <a:ext cx="995665" cy="206548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ctrTitle"/>
          </p:nvPr>
        </p:nvSpPr>
        <p:spPr>
          <a:xfrm>
            <a:off x="719975" y="790461"/>
            <a:ext cx="41547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715100" y="1788250"/>
            <a:ext cx="41550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733200" y="3708875"/>
            <a:ext cx="42087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600">
              <a:solidFill>
                <a:schemeClr val="dk2"/>
              </a:solidFill>
              <a:latin typeface="Mallanna"/>
              <a:ea typeface="Mallanna"/>
              <a:cs typeface="Mallanna"/>
              <a:sym typeface="Mallanna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463" y="-452323"/>
            <a:ext cx="3088875" cy="29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3349" y="3547263"/>
            <a:ext cx="2473750" cy="24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300" y="-1157175"/>
            <a:ext cx="2554700" cy="26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 rot="-2756974">
            <a:off x="6074577" y="2985431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 rot="-2756974">
            <a:off x="5903687" y="3158702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rot="-7586079">
            <a:off x="8305920" y="220667"/>
            <a:ext cx="1303238" cy="2704455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 rot="-7586079">
            <a:off x="8525935" y="524729"/>
            <a:ext cx="1303238" cy="2704455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 rot="2756974" flipH="1">
            <a:off x="5735512" y="-1120719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 rot="2756974" flipH="1">
            <a:off x="5906402" y="-947448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80100" y="876325"/>
            <a:ext cx="2801900" cy="28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36513" y="-953300"/>
            <a:ext cx="20383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375" y="3151875"/>
            <a:ext cx="2551683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 rot="-9057554">
            <a:off x="-448749" y="2103451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-9057554">
            <a:off x="-237153" y="2223673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8614338">
            <a:off x="8261696" y="2540788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8614338">
            <a:off x="8504750" y="2364917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85758" y="-1242275"/>
            <a:ext cx="3464467" cy="346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124" y="3398150"/>
            <a:ext cx="2833425" cy="2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 rot="9057554" flipH="1">
            <a:off x="7846922" y="3092551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 rot="9057554" flipH="1">
            <a:off x="7635326" y="3212773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7585662" flipH="1">
            <a:off x="623583" y="105826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7585662" flipH="1">
            <a:off x="447713" y="348879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FDEFC">
            <a:alpha val="758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6" r:id="rId5"/>
    <p:sldLayoutId id="2147483670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aminartemiy/Digital_Breakthrough_Hack.git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hyperlink" Target="https://t.me/aldance3" TargetMode="External"/><Relationship Id="rId4" Type="http://schemas.openxmlformats.org/officeDocument/2006/relationships/hyperlink" Target="https://vk.com/idartemlyam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80" y="3507854"/>
            <a:ext cx="2482225" cy="24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625" y="-1498297"/>
            <a:ext cx="3999125" cy="38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/>
          <p:nvPr/>
        </p:nvSpPr>
        <p:spPr>
          <a:xfrm rot="-3636149">
            <a:off x="8329999" y="-337263"/>
            <a:ext cx="1012700" cy="210142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 rot="-3636149">
            <a:off x="8184399" y="-84563"/>
            <a:ext cx="1012700" cy="210142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ctrTitle"/>
          </p:nvPr>
        </p:nvSpPr>
        <p:spPr>
          <a:xfrm>
            <a:off x="715100" y="1238850"/>
            <a:ext cx="6415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/>
              <a:t>Всероссийский чемпионат </a:t>
            </a:r>
            <a:r>
              <a:rPr lang="ru-RU" sz="4400" dirty="0"/>
              <a:t>«Цифровой прорыв»</a:t>
            </a:r>
            <a:endParaRPr sz="4400"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subTitle" idx="1"/>
          </p:nvPr>
        </p:nvSpPr>
        <p:spPr>
          <a:xfrm>
            <a:off x="715099" y="3547424"/>
            <a:ext cx="6766373" cy="608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Разработка модели предсказания потери почтовых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отправлений</a:t>
            </a:r>
            <a:endParaRPr sz="1400" dirty="0">
              <a:latin typeface="Russo One" panose="020B0604020202020204" charset="0"/>
            </a:endParaRPr>
          </a:p>
        </p:txBody>
      </p:sp>
      <p:cxnSp>
        <p:nvCxnSpPr>
          <p:cNvPr id="287" name="Google Shape;287;p35"/>
          <p:cNvCxnSpPr/>
          <p:nvPr/>
        </p:nvCxnSpPr>
        <p:spPr>
          <a:xfrm>
            <a:off x="724800" y="1144775"/>
            <a:ext cx="615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5"/>
          <p:cNvCxnSpPr/>
          <p:nvPr/>
        </p:nvCxnSpPr>
        <p:spPr>
          <a:xfrm>
            <a:off x="734500" y="3547421"/>
            <a:ext cx="615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5"/>
          <p:cNvSpPr/>
          <p:nvPr/>
        </p:nvSpPr>
        <p:spPr>
          <a:xfrm rot="-9036128">
            <a:off x="7072913" y="3056217"/>
            <a:ext cx="817119" cy="169548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 rot="-9036128">
            <a:off x="7276782" y="3173681"/>
            <a:ext cx="817119" cy="169548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725" y="-1121000"/>
            <a:ext cx="20383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CatBoost</a:t>
            </a:r>
            <a:r>
              <a:rPr lang="en-US" sz="2800" dirty="0" smtClean="0"/>
              <a:t> #1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422;p44"/>
          <p:cNvSpPr txBox="1">
            <a:spLocks/>
          </p:cNvSpPr>
          <p:nvPr/>
        </p:nvSpPr>
        <p:spPr>
          <a:xfrm>
            <a:off x="4516582" y="2078266"/>
            <a:ext cx="2627864" cy="85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000" dirty="0"/>
              <a:t>Степень случайности</a:t>
            </a:r>
            <a:r>
              <a:rPr lang="ru-RU" sz="1000" dirty="0">
                <a:solidFill>
                  <a:schemeClr val="bg2"/>
                </a:solidFill>
              </a:rPr>
              <a:t>, которую следует использовать для подсчета разбиений при выборе древовидной </a:t>
            </a:r>
            <a:r>
              <a:rPr lang="ru-RU" sz="1000" dirty="0" smtClean="0">
                <a:solidFill>
                  <a:schemeClr val="bg2"/>
                </a:solidFill>
              </a:rPr>
              <a:t>структуры</a:t>
            </a:r>
            <a:r>
              <a:rPr lang="ru-RU" sz="1000" dirty="0" smtClean="0"/>
              <a:t> – 1,5</a:t>
            </a:r>
            <a:endParaRPr lang="ru-RU" sz="1000" dirty="0"/>
          </a:p>
        </p:txBody>
      </p:sp>
      <p:sp>
        <p:nvSpPr>
          <p:cNvPr id="11" name="Google Shape;424;p44"/>
          <p:cNvSpPr txBox="1">
            <a:spLocks/>
          </p:cNvSpPr>
          <p:nvPr/>
        </p:nvSpPr>
        <p:spPr>
          <a:xfrm>
            <a:off x="4499992" y="3003798"/>
            <a:ext cx="2552762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Скорость обучения – 3, используется для уменьшения шага градиента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12" name="Google Shape;431;p44"/>
          <p:cNvCxnSpPr/>
          <p:nvPr/>
        </p:nvCxnSpPr>
        <p:spPr>
          <a:xfrm>
            <a:off x="4516582" y="213970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34;p44"/>
          <p:cNvCxnSpPr/>
          <p:nvPr/>
        </p:nvCxnSpPr>
        <p:spPr>
          <a:xfrm>
            <a:off x="4516582" y="300379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24;p44"/>
          <p:cNvSpPr txBox="1">
            <a:spLocks/>
          </p:cNvSpPr>
          <p:nvPr/>
        </p:nvSpPr>
        <p:spPr>
          <a:xfrm>
            <a:off x="4499992" y="3723878"/>
            <a:ext cx="2552762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 smtClean="0">
                <a:solidFill>
                  <a:schemeClr val="bg2"/>
                </a:solidFill>
                <a:latin typeface="Russo One" panose="020B0604020202020204" charset="0"/>
              </a:rPr>
              <a:t>M</a:t>
            </a:r>
            <a:r>
              <a:rPr lang="ru-RU" sz="1000" dirty="0" err="1" smtClean="0">
                <a:solidFill>
                  <a:schemeClr val="bg2"/>
                </a:solidFill>
                <a:latin typeface="Russo One" panose="020B0604020202020204" charset="0"/>
              </a:rPr>
              <a:t>аксимальное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количество деревьев, которые могут быть 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построены – 200, т.к. после 185 итерации модель переобучается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15" name="Google Shape;434;p44"/>
          <p:cNvCxnSpPr/>
          <p:nvPr/>
        </p:nvCxnSpPr>
        <p:spPr>
          <a:xfrm>
            <a:off x="4516582" y="372387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22;p44"/>
          <p:cNvSpPr txBox="1">
            <a:spLocks/>
          </p:cNvSpPr>
          <p:nvPr/>
        </p:nvSpPr>
        <p:spPr>
          <a:xfrm>
            <a:off x="4533172" y="1203598"/>
            <a:ext cx="2627864" cy="87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Cat Features </a:t>
            </a:r>
            <a:r>
              <a:rPr lang="ru-RU" sz="1000" dirty="0" smtClean="0"/>
              <a:t>и </a:t>
            </a:r>
            <a:r>
              <a:rPr lang="en-US" sz="1000" dirty="0" smtClean="0"/>
              <a:t>Text Features - </a:t>
            </a:r>
            <a:r>
              <a:rPr lang="ru-RU" sz="1000" dirty="0" smtClean="0"/>
              <a:t>одномерные массивы категориальных и текстовых столбцов</a:t>
            </a:r>
            <a:endParaRPr lang="ru-RU" sz="1000" dirty="0"/>
          </a:p>
        </p:txBody>
      </p:sp>
      <p:cxnSp>
        <p:nvCxnSpPr>
          <p:cNvPr id="21" name="Google Shape;431;p44"/>
          <p:cNvCxnSpPr/>
          <p:nvPr/>
        </p:nvCxnSpPr>
        <p:spPr>
          <a:xfrm>
            <a:off x="4533172" y="1265034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0027"/>
            <a:ext cx="3456384" cy="3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2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CatBoost</a:t>
            </a:r>
            <a:r>
              <a:rPr lang="en-US" sz="2800" dirty="0" smtClean="0"/>
              <a:t> #2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Google Shape;422;p44"/>
          <p:cNvSpPr txBox="1">
            <a:spLocks/>
          </p:cNvSpPr>
          <p:nvPr/>
        </p:nvSpPr>
        <p:spPr>
          <a:xfrm>
            <a:off x="3960360" y="987574"/>
            <a:ext cx="262786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Cat Features </a:t>
            </a:r>
            <a:r>
              <a:rPr lang="ru-RU" sz="1000" dirty="0" smtClean="0"/>
              <a:t>и </a:t>
            </a:r>
            <a:r>
              <a:rPr lang="en-US" sz="1000" dirty="0" smtClean="0"/>
              <a:t>Text Features – </a:t>
            </a:r>
            <a:r>
              <a:rPr lang="ru-RU" sz="1000" dirty="0" smtClean="0"/>
              <a:t>отсутствуют, так как </a:t>
            </a:r>
            <a:r>
              <a:rPr lang="en-US" sz="1000" dirty="0" err="1" smtClean="0"/>
              <a:t>CatBoost</a:t>
            </a:r>
            <a:r>
              <a:rPr lang="en-US" sz="1000" dirty="0" smtClean="0"/>
              <a:t> #2 –</a:t>
            </a:r>
            <a:r>
              <a:rPr lang="ru-RU" sz="1000" dirty="0" smtClean="0"/>
              <a:t> упрощенная модель, ориентированная на </a:t>
            </a:r>
            <a:r>
              <a:rPr lang="en-US" sz="1000" dirty="0" smtClean="0"/>
              <a:t>public score</a:t>
            </a:r>
            <a:endParaRPr lang="ru-RU" sz="1000" dirty="0"/>
          </a:p>
        </p:txBody>
      </p:sp>
      <p:cxnSp>
        <p:nvCxnSpPr>
          <p:cNvPr id="21" name="Google Shape;431;p44"/>
          <p:cNvCxnSpPr/>
          <p:nvPr/>
        </p:nvCxnSpPr>
        <p:spPr>
          <a:xfrm>
            <a:off x="3960360" y="1049010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24;p44"/>
          <p:cNvSpPr txBox="1">
            <a:spLocks/>
          </p:cNvSpPr>
          <p:nvPr/>
        </p:nvSpPr>
        <p:spPr>
          <a:xfrm>
            <a:off x="3960360" y="1779662"/>
            <a:ext cx="2552762" cy="930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pic>
        <p:nvPicPr>
          <p:cNvPr id="2051" name="Picture 3" descr="C:\Users\Artemiy\Desktop\new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1604"/>
            <a:ext cx="5184576" cy="20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1005602"/>
            <a:ext cx="2735088" cy="244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422;p44"/>
          <p:cNvSpPr txBox="1">
            <a:spLocks/>
          </p:cNvSpPr>
          <p:nvPr/>
        </p:nvSpPr>
        <p:spPr>
          <a:xfrm>
            <a:off x="666388" y="3590434"/>
            <a:ext cx="2627864" cy="108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err="1">
                <a:solidFill>
                  <a:schemeClr val="bg2"/>
                </a:solidFill>
                <a:latin typeface="Russo One" panose="020B0604020202020204" charset="0"/>
              </a:rPr>
              <a:t>MultiClassOneVsAll</a:t>
            </a:r>
            <a:r>
              <a:rPr lang="en-US" sz="1000" dirty="0">
                <a:solidFill>
                  <a:schemeClr val="bg2"/>
                </a:solidFill>
                <a:latin typeface="Russo One" panose="020B0604020202020204" charset="0"/>
              </a:rPr>
              <a:t> - 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метод классификации, который позволяет нам классифицировать тестовые данные по нескольким меткам классов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25" name="Google Shape;431;p44"/>
          <p:cNvCxnSpPr/>
          <p:nvPr/>
        </p:nvCxnSpPr>
        <p:spPr>
          <a:xfrm>
            <a:off x="666388" y="3653760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22;p44"/>
          <p:cNvSpPr txBox="1">
            <a:spLocks/>
          </p:cNvSpPr>
          <p:nvPr/>
        </p:nvSpPr>
        <p:spPr>
          <a:xfrm>
            <a:off x="3960360" y="1872814"/>
            <a:ext cx="2627864" cy="69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>
                <a:solidFill>
                  <a:schemeClr val="bg2"/>
                </a:solidFill>
                <a:latin typeface="Russo One" panose="020B0604020202020204" charset="0"/>
              </a:rPr>
              <a:t>M</a:t>
            </a:r>
            <a:r>
              <a:rPr lang="ru-RU" sz="1000" dirty="0" err="1">
                <a:solidFill>
                  <a:schemeClr val="bg2"/>
                </a:solidFill>
                <a:latin typeface="Russo One" panose="020B0604020202020204" charset="0"/>
              </a:rPr>
              <a:t>аксимальное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 количество деревьев, которые могут быть построены – </a:t>
            </a:r>
            <a:r>
              <a:rPr lang="en-US" sz="1000" dirty="0" smtClean="0">
                <a:solidFill>
                  <a:schemeClr val="bg2"/>
                </a:solidFill>
                <a:latin typeface="Russo One" panose="020B0604020202020204" charset="0"/>
              </a:rPr>
              <a:t>1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00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27" name="Google Shape;431;p44"/>
          <p:cNvCxnSpPr/>
          <p:nvPr/>
        </p:nvCxnSpPr>
        <p:spPr>
          <a:xfrm>
            <a:off x="3960360" y="192367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63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Полученные метрики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Google Shape;28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70494">
            <a:off x="-1788288" y="4071506"/>
            <a:ext cx="3887724" cy="188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87574"/>
            <a:ext cx="53244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28" y="2554605"/>
            <a:ext cx="53530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2355726"/>
            <a:ext cx="4153632" cy="398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Stacking </a:t>
            </a:r>
            <a:r>
              <a:rPr lang="en-US" sz="2400" dirty="0" err="1" smtClean="0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69008" y="2859782"/>
            <a:ext cx="3145528" cy="572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Смешанный ансамбль </a:t>
            </a:r>
            <a:r>
              <a:rPr lang="en-US" dirty="0" err="1" smtClean="0">
                <a:latin typeface="Russo One" panose="020B0604020202020204" charset="0"/>
              </a:rPr>
              <a:t>CatBoost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9" name="Picture 3" descr="C:\Users\Artemiy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89"/>
            <a:ext cx="3240360" cy="267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5061930" y="1491630"/>
            <a:ext cx="2627864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/>
              <a:t>M</a:t>
            </a:r>
            <a:r>
              <a:rPr lang="ru-RU" sz="1200" dirty="0" err="1" smtClean="0"/>
              <a:t>ощный</a:t>
            </a:r>
            <a:r>
              <a:rPr lang="ru-RU" sz="1200" dirty="0" smtClean="0"/>
              <a:t> </a:t>
            </a:r>
            <a:r>
              <a:rPr lang="ru-RU" sz="1200" dirty="0"/>
              <a:t>способ повысить производительность </a:t>
            </a:r>
            <a:r>
              <a:rPr lang="ru-RU" sz="1200" dirty="0" smtClean="0"/>
              <a:t>модели и увеличить точность классификации</a:t>
            </a:r>
            <a:endParaRPr sz="1200" dirty="0"/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5054722" y="2438777"/>
            <a:ext cx="3220518" cy="288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/>
              <a:t>Meta-Learner –</a:t>
            </a:r>
            <a:r>
              <a:rPr lang="ru-RU" sz="1200" dirty="0" smtClean="0"/>
              <a:t> </a:t>
            </a:r>
            <a:r>
              <a:rPr lang="en-US" sz="1200" dirty="0" err="1">
                <a:solidFill>
                  <a:schemeClr val="bg2"/>
                </a:solidFill>
                <a:latin typeface="Russo One" panose="020B0604020202020204" charset="0"/>
              </a:rPr>
              <a:t>LogisticRegression</a:t>
            </a:r>
            <a:r>
              <a:rPr lang="en-US" sz="1200" dirty="0" smtClean="0"/>
              <a:t> </a:t>
            </a:r>
            <a:endParaRPr sz="1200"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title" idx="8"/>
          </p:nvPr>
        </p:nvSpPr>
        <p:spPr>
          <a:xfrm>
            <a:off x="720000" y="555527"/>
            <a:ext cx="5076136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Ensemble modeling</a:t>
            </a:r>
            <a:endParaRPr sz="2400" dirty="0"/>
          </a:p>
        </p:txBody>
      </p:sp>
      <p:cxnSp>
        <p:nvCxnSpPr>
          <p:cNvPr id="431" name="Google Shape;431;p44"/>
          <p:cNvCxnSpPr/>
          <p:nvPr/>
        </p:nvCxnSpPr>
        <p:spPr>
          <a:xfrm>
            <a:off x="5061930" y="141962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5061930" y="2427734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22;p44"/>
          <p:cNvSpPr txBox="1">
            <a:spLocks noGrp="1"/>
          </p:cNvSpPr>
          <p:nvPr>
            <p:ph type="title"/>
          </p:nvPr>
        </p:nvSpPr>
        <p:spPr>
          <a:xfrm>
            <a:off x="5061930" y="2787774"/>
            <a:ext cx="2901086" cy="1512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/>
              <a:t>Stacking </a:t>
            </a:r>
            <a:r>
              <a:rPr lang="ru-RU" sz="1200" dirty="0" smtClean="0"/>
              <a:t>- расширенная </a:t>
            </a:r>
            <a:r>
              <a:rPr lang="ru-RU" sz="1200" dirty="0"/>
              <a:t>форма метода усреднения модели по ансамблю, где несколько подмоделей </a:t>
            </a:r>
            <a:r>
              <a:rPr lang="en-US" sz="1200" dirty="0" err="1" smtClean="0"/>
              <a:t>CatBoost</a:t>
            </a:r>
            <a:r>
              <a:rPr lang="en-US" sz="1200" dirty="0" smtClean="0"/>
              <a:t> </a:t>
            </a:r>
            <a:r>
              <a:rPr lang="ru-RU" sz="1200" dirty="0" smtClean="0"/>
              <a:t>вносят </a:t>
            </a:r>
            <a:r>
              <a:rPr lang="ru-RU" sz="1200" dirty="0"/>
              <a:t>равный вклад </a:t>
            </a:r>
            <a:r>
              <a:rPr lang="ru-RU" sz="1200" dirty="0" smtClean="0"/>
              <a:t>и </a:t>
            </a:r>
            <a:r>
              <a:rPr lang="ru-RU" sz="1200" dirty="0"/>
              <a:t>в соответствии с их </a:t>
            </a:r>
            <a:r>
              <a:rPr lang="ru-RU" sz="1200" dirty="0" smtClean="0"/>
              <a:t>весами производит </a:t>
            </a:r>
            <a:r>
              <a:rPr lang="ru-RU" sz="1200" dirty="0"/>
              <a:t>в комбинированный прогноз</a:t>
            </a:r>
            <a:endParaRPr sz="1200" dirty="0"/>
          </a:p>
        </p:txBody>
      </p:sp>
      <p:cxnSp>
        <p:nvCxnSpPr>
          <p:cNvPr id="27" name="Google Shape;431;p44"/>
          <p:cNvCxnSpPr/>
          <p:nvPr/>
        </p:nvCxnSpPr>
        <p:spPr>
          <a:xfrm>
            <a:off x="5061930" y="285978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1817">
            <a:off x="7474080" y="3925042"/>
            <a:ext cx="2880320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 descr="C:\Users\Artemiy\Desktop\model_stacking_overview-4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1" y="1456561"/>
            <a:ext cx="4392488" cy="25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890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Полученн</a:t>
            </a:r>
            <a:r>
              <a:rPr lang="ru-RU" sz="2800" dirty="0" smtClean="0"/>
              <a:t>ые</a:t>
            </a:r>
            <a:r>
              <a:rPr lang="ru-RU" sz="2800" dirty="0" smtClean="0"/>
              <a:t> метрики на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Meta-Learner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Google Shape;28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70494">
            <a:off x="-1788288" y="4071506"/>
            <a:ext cx="3887724" cy="188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1563638"/>
            <a:ext cx="578326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7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983563"/>
            <a:ext cx="3371344" cy="470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bg2"/>
                </a:solidFill>
                <a:latin typeface="Russo One" panose="020B0604020202020204" charset="0"/>
              </a:rPr>
              <a:t>Результаты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78800" y="1419623"/>
            <a:ext cx="3433560" cy="3168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000" dirty="0" smtClean="0">
                <a:latin typeface="Russo One" panose="020B0604020202020204" charset="0"/>
              </a:rPr>
              <a:t>M</a:t>
            </a:r>
            <a:r>
              <a:rPr lang="ru-RU" sz="1000" dirty="0" err="1" smtClean="0">
                <a:latin typeface="Russo One" panose="020B0604020202020204" charset="0"/>
              </a:rPr>
              <a:t>етод</a:t>
            </a:r>
            <a:r>
              <a:rPr lang="ru-RU" sz="1000" dirty="0" smtClean="0">
                <a:latin typeface="Russo One" panose="020B0604020202020204" charset="0"/>
              </a:rPr>
              <a:t> </a:t>
            </a:r>
            <a:r>
              <a:rPr lang="en-US" sz="1000" dirty="0" smtClean="0">
                <a:latin typeface="Russo One" panose="020B0604020202020204" charset="0"/>
              </a:rPr>
              <a:t>Stacking Gradient Boosting</a:t>
            </a:r>
            <a:r>
              <a:rPr lang="ru-RU" sz="1000" dirty="0" smtClean="0">
                <a:latin typeface="Russo One" panose="020B0604020202020204" charset="0"/>
              </a:rPr>
              <a:t> – мощный метод для машинного обучения</a:t>
            </a:r>
            <a:r>
              <a:rPr lang="en-US" sz="1000" dirty="0" smtClean="0">
                <a:latin typeface="Russo One" panose="020B0604020202020204" charset="0"/>
              </a:rPr>
              <a:t>, </a:t>
            </a:r>
            <a:r>
              <a:rPr lang="ru-RU" sz="1000" dirty="0" smtClean="0">
                <a:latin typeface="Russo One" panose="020B0604020202020204" charset="0"/>
              </a:rPr>
              <a:t>поскольку </a:t>
            </a:r>
            <a:r>
              <a:rPr lang="en-US" sz="1000" dirty="0" smtClean="0">
                <a:latin typeface="Russo One" panose="020B0604020202020204" charset="0"/>
              </a:rPr>
              <a:t>Bagging</a:t>
            </a:r>
            <a:r>
              <a:rPr lang="ru-RU" sz="1000" dirty="0" smtClean="0">
                <a:latin typeface="Russo One" panose="020B0604020202020204" charset="0"/>
              </a:rPr>
              <a:t> </a:t>
            </a:r>
            <a:r>
              <a:rPr lang="ru-RU" sz="1000" dirty="0">
                <a:latin typeface="Russo One" panose="020B0604020202020204" charset="0"/>
              </a:rPr>
              <a:t>направлен на уменьшение разброса (</a:t>
            </a:r>
            <a:r>
              <a:rPr lang="ru-RU" sz="1000" dirty="0" smtClean="0">
                <a:latin typeface="Russo One" panose="020B0604020202020204" charset="0"/>
              </a:rPr>
              <a:t>диспе</a:t>
            </a:r>
            <a:r>
              <a:rPr lang="ru-RU" sz="1000" dirty="0">
                <a:latin typeface="Russo One" panose="020B0604020202020204" charset="0"/>
              </a:rPr>
              <a:t>р</a:t>
            </a:r>
            <a:r>
              <a:rPr lang="ru-RU" sz="1000" dirty="0" smtClean="0">
                <a:latin typeface="Russo One" panose="020B0604020202020204" charset="0"/>
              </a:rPr>
              <a:t>сии</a:t>
            </a:r>
            <a:r>
              <a:rPr lang="ru-RU" sz="1000" dirty="0">
                <a:latin typeface="Russo One" panose="020B0604020202020204" charset="0"/>
              </a:rPr>
              <a:t>) в </a:t>
            </a:r>
            <a:r>
              <a:rPr lang="ru-RU" sz="1000" dirty="0" smtClean="0">
                <a:latin typeface="Russo One" panose="020B0604020202020204" charset="0"/>
              </a:rPr>
              <a:t>данных.</a:t>
            </a:r>
          </a:p>
          <a:p>
            <a:pPr marL="0" lvl="0" indent="0">
              <a:buNone/>
            </a:pPr>
            <a:endParaRPr lang="en-US" sz="1000" dirty="0" smtClean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en-US" sz="1000" dirty="0" err="1" smtClean="0">
                <a:latin typeface="Russo One" panose="020B0604020202020204" charset="0"/>
              </a:rPr>
              <a:t>CatBoost</a:t>
            </a:r>
            <a:r>
              <a:rPr lang="en-US" sz="1000" dirty="0" smtClean="0">
                <a:latin typeface="Russo One" panose="020B0604020202020204" charset="0"/>
              </a:rPr>
              <a:t> - </a:t>
            </a:r>
            <a:r>
              <a:rPr lang="ru-RU" sz="1000" dirty="0">
                <a:latin typeface="Russo One" panose="020B0604020202020204" charset="0"/>
              </a:rPr>
              <a:t>прост в </a:t>
            </a:r>
            <a:r>
              <a:rPr lang="ru-RU" sz="1000" dirty="0" smtClean="0">
                <a:latin typeface="Russo One" panose="020B0604020202020204" charset="0"/>
              </a:rPr>
              <a:t>использовании и </a:t>
            </a:r>
            <a:r>
              <a:rPr lang="ru-RU" sz="1000" dirty="0">
                <a:latin typeface="Russo One" panose="020B0604020202020204" charset="0"/>
              </a:rPr>
              <a:t>особенно хорошо работает с категориальными </a:t>
            </a:r>
            <a:r>
              <a:rPr lang="ru-RU" sz="1000" dirty="0" smtClean="0">
                <a:latin typeface="Russo One" panose="020B0604020202020204" charset="0"/>
              </a:rPr>
              <a:t>переменными (в выборках половина признаков категориальные).</a:t>
            </a:r>
          </a:p>
          <a:p>
            <a:pPr marL="0" lvl="0" indent="0">
              <a:buNone/>
            </a:pPr>
            <a:endParaRPr lang="ru-RU" sz="1000" dirty="0" smtClean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en-US" sz="1000" dirty="0" smtClean="0">
                <a:latin typeface="Russo One" panose="020B0604020202020204" charset="0"/>
              </a:rPr>
              <a:t>H</a:t>
            </a:r>
            <a:r>
              <a:rPr lang="ru-RU" sz="1000" dirty="0" smtClean="0">
                <a:latin typeface="Russo One" panose="020B0604020202020204" charset="0"/>
              </a:rPr>
              <a:t>а </a:t>
            </a:r>
            <a:r>
              <a:rPr lang="ru-RU" sz="1000" dirty="0">
                <a:latin typeface="Russo One" panose="020B0604020202020204" charset="0"/>
              </a:rPr>
              <a:t>многих популярных наборах данных </a:t>
            </a:r>
            <a:r>
              <a:rPr lang="ru-RU" sz="1000" dirty="0" smtClean="0">
                <a:latin typeface="Russo One" panose="020B0604020202020204" charset="0"/>
              </a:rPr>
              <a:t>качество </a:t>
            </a:r>
            <a:r>
              <a:rPr lang="en-US" sz="1000" dirty="0" err="1" smtClean="0">
                <a:latin typeface="Russo One" panose="020B0604020202020204" charset="0"/>
              </a:rPr>
              <a:t>CatBoost</a:t>
            </a:r>
            <a:r>
              <a:rPr lang="en-US" sz="1000" dirty="0" smtClean="0">
                <a:latin typeface="Russo One" panose="020B0604020202020204" charset="0"/>
              </a:rPr>
              <a:t> </a:t>
            </a:r>
            <a:r>
              <a:rPr lang="ru-RU" sz="1000" dirty="0" smtClean="0">
                <a:latin typeface="Russo One" panose="020B0604020202020204" charset="0"/>
              </a:rPr>
              <a:t>является </a:t>
            </a:r>
            <a:r>
              <a:rPr lang="ru-RU" sz="1000" dirty="0">
                <a:latin typeface="Russo One" panose="020B0604020202020204" charset="0"/>
              </a:rPr>
              <a:t>лучшим по сравнению с </a:t>
            </a:r>
            <a:r>
              <a:rPr lang="ru-RU" sz="1000" dirty="0" err="1">
                <a:latin typeface="Russo One" panose="020B0604020202020204" charset="0"/>
              </a:rPr>
              <a:t>LightGBM</a:t>
            </a:r>
            <a:r>
              <a:rPr lang="ru-RU" sz="1000" dirty="0">
                <a:latin typeface="Russo One" panose="020B0604020202020204" charset="0"/>
              </a:rPr>
              <a:t>, </a:t>
            </a:r>
            <a:r>
              <a:rPr lang="ru-RU" sz="1000" dirty="0" err="1">
                <a:latin typeface="Russo One" panose="020B0604020202020204" charset="0"/>
              </a:rPr>
              <a:t>XGBoost</a:t>
            </a:r>
            <a:r>
              <a:rPr lang="ru-RU" sz="1000" dirty="0">
                <a:latin typeface="Russo One" panose="020B0604020202020204" charset="0"/>
              </a:rPr>
              <a:t> и </a:t>
            </a:r>
            <a:r>
              <a:rPr lang="ru-RU" sz="1000" dirty="0" smtClean="0">
                <a:latin typeface="Russo One" panose="020B0604020202020204" charset="0"/>
              </a:rPr>
              <a:t>H2O.</a:t>
            </a:r>
          </a:p>
          <a:p>
            <a:pPr marL="0" lvl="0" indent="0">
              <a:buNone/>
            </a:pPr>
            <a:endParaRPr lang="ru-RU" sz="1000" dirty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ru-RU" sz="1000" dirty="0" smtClean="0">
                <a:latin typeface="Russo One" panose="020B0604020202020204" charset="0"/>
              </a:rPr>
              <a:t>В совокупности использование двух моделей дает достаточно высокий результат для предсказаний потерь почтовых отправлений.</a:t>
            </a:r>
            <a:endParaRPr lang="ru-RU" sz="1000"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915566"/>
            <a:ext cx="243524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 descr="C:\Users\Artemiy\Desktop\GettyImages-118762190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52"/>
          <a:stretch/>
        </p:blipFill>
        <p:spPr bwMode="auto">
          <a:xfrm>
            <a:off x="467544" y="483518"/>
            <a:ext cx="375203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70"/>
          <p:cNvSpPr txBox="1">
            <a:spLocks noGrp="1"/>
          </p:cNvSpPr>
          <p:nvPr>
            <p:ph type="subTitle" idx="1"/>
          </p:nvPr>
        </p:nvSpPr>
        <p:spPr>
          <a:xfrm>
            <a:off x="715622" y="1779662"/>
            <a:ext cx="6161156" cy="18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Контакты:</a:t>
            </a:r>
            <a:endParaRPr lang="en-US" sz="1400" dirty="0" smtClean="0">
              <a:latin typeface="Russo One" panose="020B060402020202020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Russo One" panose="020B0604020202020204" charset="0"/>
              </a:rPr>
              <a:t>a</a:t>
            </a:r>
            <a:r>
              <a:rPr lang="en" sz="1200" dirty="0" smtClean="0">
                <a:latin typeface="Russo One" panose="020B0604020202020204" charset="0"/>
              </a:rPr>
              <a:t>rtem.lyamin3018@yandex.ru </a:t>
            </a:r>
            <a:endParaRPr sz="1200" dirty="0">
              <a:latin typeface="Russo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usso One" panose="020B0604020202020204" charset="0"/>
              </a:rPr>
              <a:t>+7(917)-743-08-06</a:t>
            </a:r>
            <a:endParaRPr sz="1200" dirty="0">
              <a:latin typeface="Russo One" panose="020B0604020202020204" charset="0"/>
            </a:endParaRPr>
          </a:p>
          <a:p>
            <a:pPr marL="0" lvl="0" indent="0"/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B0604020202020204" charset="0"/>
                <a:hlinkClick r:id="rId3"/>
              </a:rPr>
              <a:t>Проект на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B0604020202020204" charset="0"/>
                <a:hlinkClick r:id="rId3"/>
              </a:rPr>
              <a:t>github</a:t>
            </a:r>
            <a:endParaRPr lang="en-US" sz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Russo One" panose="020B0604020202020204" charset="0"/>
            </a:endParaRPr>
          </a:p>
          <a:p>
            <a:pPr marL="0" lvl="0" indent="0"/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  <a:hlinkClick r:id="rId4"/>
              </a:rPr>
              <a:t>vk.com/</a:t>
            </a:r>
            <a:r>
              <a:rPr lang="en-US" sz="1200" dirty="0" err="1" smtClean="0">
                <a:solidFill>
                  <a:schemeClr val="bg2"/>
                </a:solidFill>
                <a:latin typeface="Russo One" panose="020B0604020202020204" charset="0"/>
                <a:hlinkClick r:id="rId4"/>
              </a:rPr>
              <a:t>idartemlyamin</a:t>
            </a:r>
            <a:endParaRPr lang="ru-RU" sz="1200" dirty="0" smtClean="0">
              <a:solidFill>
                <a:schemeClr val="bg2"/>
              </a:solidFill>
              <a:latin typeface="Russo One" panose="020B0604020202020204" charset="0"/>
            </a:endParaRPr>
          </a:p>
          <a:p>
            <a:pPr marL="0" lvl="0" indent="0"/>
            <a:r>
              <a:rPr lang="en-US" sz="1200" dirty="0">
                <a:solidFill>
                  <a:schemeClr val="bg2"/>
                </a:solidFill>
                <a:latin typeface="Russo One" panose="020B0604020202020204" charset="0"/>
                <a:hlinkClick r:id="rId5"/>
              </a:rPr>
              <a:t>https://t.me/aldance3</a:t>
            </a:r>
            <a:endParaRPr sz="12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sp>
        <p:nvSpPr>
          <p:cNvPr id="2463" name="Google Shape;2463;p70"/>
          <p:cNvSpPr txBox="1">
            <a:spLocks noGrp="1"/>
          </p:cNvSpPr>
          <p:nvPr>
            <p:ph type="ctrTitle"/>
          </p:nvPr>
        </p:nvSpPr>
        <p:spPr>
          <a:xfrm>
            <a:off x="719975" y="790461"/>
            <a:ext cx="4154700" cy="557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/>
              <a:t>Спасибо</a:t>
            </a:r>
            <a:endParaRPr sz="3600" dirty="0"/>
          </a:p>
        </p:txBody>
      </p:sp>
      <p:cxnSp>
        <p:nvCxnSpPr>
          <p:cNvPr id="2474" name="Google Shape;2474;p70"/>
          <p:cNvCxnSpPr/>
          <p:nvPr/>
        </p:nvCxnSpPr>
        <p:spPr>
          <a:xfrm>
            <a:off x="721800" y="733655"/>
            <a:ext cx="2482048" cy="0"/>
          </a:xfrm>
          <a:prstGeom prst="straightConnector1">
            <a:avLst/>
          </a:prstGeom>
          <a:noFill/>
          <a:ln w="19050" cap="flat" cmpd="sng">
            <a:solidFill>
              <a:srgbClr val="2923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70"/>
          <p:cNvCxnSpPr/>
          <p:nvPr/>
        </p:nvCxnSpPr>
        <p:spPr>
          <a:xfrm>
            <a:off x="721800" y="3512704"/>
            <a:ext cx="4155000" cy="0"/>
          </a:xfrm>
          <a:prstGeom prst="straightConnector1">
            <a:avLst/>
          </a:prstGeom>
          <a:noFill/>
          <a:ln w="19050" cap="flat" cmpd="sng">
            <a:solidFill>
              <a:srgbClr val="29235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2" y="3651870"/>
            <a:ext cx="2514600" cy="73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20" y="3620643"/>
            <a:ext cx="2514600" cy="7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Google Shape;2873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940958" y="4227934"/>
            <a:ext cx="5881916" cy="23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Краткое описание решения</a:t>
            </a:r>
            <a:endParaRPr dirty="0"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762150" y="1178497"/>
            <a:ext cx="76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Для 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предсказаний потерь </a:t>
            </a: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почтовых 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отправлений: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Произведены: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EDA (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</a:rPr>
              <a:t>exploratory 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data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</a:rPr>
              <a:t>analysis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</a:rPr>
              <a:t>)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 и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Data Preprocessing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Обучены модели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CatBoos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t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Обучена </a:t>
            </a: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логистическая регрессия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(Stacking Gradient Boosting)</a:t>
            </a:r>
            <a:endParaRPr lang="ru-RU" sz="1400" dirty="0" smtClean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endParaRPr lang="ru-RU" sz="1400" dirty="0" smtClean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Стек технологий:</a:t>
            </a: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Python,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Jupyter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 Notebook,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Sklearn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LogisticRegression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</a:rPr>
              <a:t>Imblearn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</a:t>
            </a:r>
            <a:endParaRPr lang="ru-RU" sz="1400" dirty="0" smtClean="0">
              <a:solidFill>
                <a:schemeClr val="bg2"/>
              </a:solidFill>
              <a:latin typeface="Russo One" panose="020B0604020202020204" charset="0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Google Disk &amp; Google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Colab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724747" y="1159440"/>
            <a:ext cx="770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78808" y="2461128"/>
            <a:ext cx="415363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Exploratory Data Analysis</a:t>
            </a:r>
            <a:r>
              <a:rPr lang="ru-RU" sz="24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&amp; Preprocessing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78800" y="3150975"/>
            <a:ext cx="3145528" cy="716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Разведочный анализ данных и предобработка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C:\Users\Artemiy\Desktop\rumen-data-analytics-abstr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36"/>
          <a:stretch/>
        </p:blipFill>
        <p:spPr bwMode="auto">
          <a:xfrm>
            <a:off x="827584" y="699542"/>
            <a:ext cx="3302074" cy="355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обозначений типов почтовой связи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C:\Users\Artemiy\Desktop\Type #1_Pu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5" y="1356742"/>
            <a:ext cx="563509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категориальных переменных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data:image/png;base64,iVBORw0KGgoAAAANSUhEUgAABrYAAAFKCAYAAABYYm+RAAAABHNCSVQICAgIfAhkiAAAAAlwSFlzAAALEgAACxIB0t1+/AAAADh0RVh0U29mdHdhcmUAbWF0cGxvdGxpYiB2ZXJzaW9uMy4yLjIsIGh0dHA6Ly9tYXRwbG90bGliLm9yZy+WH4yJAAAgAElEQVR4nOzde5xdBXkv7u/sGRIJCblOwggRFAmlikUbguejoE0QUSBJaWMpIOcgF7kUoYhAQ4AQEmQioAi2geBPj4hR6CnBABWM8UZO60GLFy6FqBgEcmMYCAnRmMz8/rCOpIFkz2XvPXvN8/w1e8+6vDPJd79rzbvX2g2dnZ2dAQAAAAAAgH6uVOsCAAAAAAAAoBwGWwAAAAAAANQFgy0AAAAAAADqgsEWAAAAAAAAdcFgCwAAAAAAgLpgsAUAAAAAAEBd6NeDrdbW1kyePDn7779/nnjiibLWeeGFF3L++efn/e9/f4466qjceOONFa4SKJdMQ7HINBSLTEOxyDQUi0xDscg09E5TrQvYkSlTpuSkk07KCSecUPY6F198cd75znfmuuuuS5KsW7euUuUB3STTUCwyDcUi01AsMg3FItNQLDINvdOvB1sTJ0581ed/8pOf5JprrsnGjRuTJB/72Mfy3ve+N7/61a/yxBNP5J/+6Z+6lm1ubq5KrcDOyTQUi0xDscg0FItMQ7HINBSLTEPv9OvB1qtZv359Lr/88tx8880ZO3Zs1q5dm7/+67/O3XffnZ///OcZN25cLrnkkjz22GMZM2ZMLrzwwuy33361Lht4DTINxSLTUCwyDcUi01AsMg3FItNQvrobbD300EN5+umnc9ppp3U919DQkJUrV6ajoyM/+clP8vGPfzwTJ07M/fffnzPPPDNLly6tYcXAjsg0FItMQ7HINBSLTEOxyDQUi0xD+epusNXZ2Zn9998/t91226t+v6WlpetSziOOOCKf+MQn8vzzz2fUqFHVLBMok0xDscg0FItMQ7HINBSLTEOxyDSUr1TrArrr7W9/e1auXJl///d/73rupz/9aTo7O/PWt741Q4YMyYoVK5IkDz74YIYPH56RI0fWqlxgJ2QaikWmoVhkGopFpqFYZBqKRaahfA2dnZ2dtS7itcydOzf3339/nnvuuYwcOTIjRozIPffck5/+9Kf51Kc+lRdffDG/+93vMn78+CxYsCClUik/+9nPcsUVV2Tz5s3Zddddc8kll+Rtb3tbrX8UIDINRSPTUCwyDcUi01AsMg3FItPQO/16sAUAAAAAAAB/UHe3IgQAAAAAAGBgMtgCAAAAAACgLhhsAQAAAAAAUBeaKrnx3/72t7nqqqvyb//2bxk8eHAOOuigXHnllWWv396+MR0dPgIMdqRUasjIkbvVuoyyyDTsXDUzrU9D5ck0FItjbygWmYZicewNxbKjTFd0sPWpT30qgwcPzn333ZeGhoY899xz3Vq/o6NTwKFAZBr6F30aikWmgVeSaSgWmYb+xbE31FbFBlsbN27M4sWL893vfjcNDQ1JkjFjxlRqdwBAN+jTUCwyDQD92+TJkzNo0KAMHjw4SXLBBRfk0EMPrXFVQE849obaq9hg69e//nVGjBiRG2+8MT/4wQ+y22675dxzz83EiRMrtUsAoEz6NBRLX2R69OihFawQAPjsZz+bCRMm1LoMoJecT0PtVWywtXXr1vz617/On/7pn+aiiy7KT37yk5xxxhn55je/maFDyztpdnINxbZ165a0t6/Lli2ba11KtzQ1DcrIkc1pbKzo3VyhovRp+rPf/e53+fWvf51Nm35T61LKtuuur8v48eOzyy671GT/fZHptrYNbodCRdTjMd9rHe+VSg36HwNekTINyHRPOJ+mPxso59MVS39LS0uamppy9NFHJ0n+7M/+LCNHjsyTTz6ZAw88sKxtOLmGnavnk+v29nV53euGZLfd9ui6dLu/6+zszMaN69Pevi5jxrTUuhzoMX2a/uy551blda8bkubmMXXRH/7QG37+8ye36w3V6tN9kWmolHo75nO8Bzsm0z13wQUXpLOzM3/+53+e888/P7vvvnvZ69breT/93y9/+cvstttuGTr09XWT6ZdeejEvv9yeN73pTTWpwfk0/dlAOZ+u2GBr1KhROeSQQ7J8+fK8+93vzpNPPpm2trbsvffeldol0ENnnXVWnn766ZRKpQwZMiSXXnppDjjggG2WueGGG/KVr3wlY8eOTZK84x3vyOWXX96r/W7ZsrluTob+oKGhIbvttns2bHih1qVAr+jT9Gf11h/6Q2+QafozmYZikemeue2229LS0pLNmzdn3rx5mTNnTq655pqy1/dHcCpl48aXM27cmGzd2pmkPv6P7brrsKxZ0551617a5vlqvanMsTf92UDp0xW9XvOKK67IzJkz09ramqampsyfP79b70YBqqO1tTXDhg1LkixdujQzZ87MnXfeud1y06dPz0UXXdSn+66XF9lXqsea4dXo0/Rn9fZa2x/qlWn6s/6Qke6ot3qh2uotI/2h3paW378LfdCgQTn++ONz5pln1rgi+KP+kJHu6A/1OvamP+sPGemOntRb0cHW+PHjc+utt1ZyF0Af+MNQK0k2bNhQdy9+QM/o01AsMg0A/dPLL7+crVu3ZtiwYens7My999673V1SgPri2Btqy6dmAkmSSy65JMuXL09nZ2duueWWV13mnnvuyQMPPJDm5uacc845efvb396tffz3y8HXri2lqam00/WmTz8qM2delkmTDtnhcu985ztyxx2LM378G7pVV0/WLZVKaW4etvMFAaiIv/7rY3LRRbNy8ME77g3vfvfEfPWrd2avvcZ3ex+9WRfoHpmGYpHpbbW1teWcc87J1q1b09HRkX333bfXt/aHapJpKJYiZNpgC0iSzJs3L0myePHizJ8/PwsXLtzm+8cdd1zOOOOM7LLLLlm+fHnOOuus3HvvvRk5cmTZ+/jv9wTv6OjIli0dZa27dWt5y27d2ln2NnuzbkdHx3b3coa+UK17ggMAANUxfvz4LF68uNZlAEBh1OVga/juu2bQ4OqUvvm3W/Li+k1V2Rf0B9OnT89ll12W9vb2bYZWzc3NXV+/613vSktLS1asWJFJkybVosxC8xpHkVTz/3NPyQGUT6ahWGQaikWmoVhkGl5b/07Gaxg0uCmzL76jKvuaffWMquwHamXjxo1Zv3591wfZLlu2LMOHD8+IESO2WW7NmjUZN25ckuSxxx7LM888kze+8Y1VrfXRRx/O9ddfm5Urn8zgwYPznvdMzjnnnJ9ddtmla5l/+7fluf32RXn55Q354Aen5swzz0mp9PvbHd59911ZtOjWtLW15U//9C258MJLssceLVX9GcrhNY4iqeb/556Sg/o2UHpDfyHTVJpMV5dMU2kyXV0yTaXJdHXJNJVWz5ne+YfbAIW2adOmnHvuuTnmmGMybdq0fPGLX8yCBQvS0NCQ0047LT/72c+SJNddd12OPvroTJ06NbNmzcr8+fO3uYqrGkqlxpxzzvm5++6lWbDgC/nRjx7MnXdu2+C/971v5/Of/1I+//nb8v3vfzf33PP1JMn3v/+d3HrrFzJv3qdy993fzNvedlBmz76kqvUD0Pf0BigWmYZikWkoFpmGYqnnTBtswQA3ZsyY3H777VmyZEnuuuuufOlLX8pb3vKWJMnChQtz4IEHJklaW1tz99135+tf/3r+z//5P3nPe95T9Vr/5E8OyFvfemCamprS0vL6TJt2bB566D+2WeaEE/5ndt99ePbYY4986EN/m6VL70uSLF78L/nwh/9X9tnnjWlqaspJJ30kK1Y8ntWrV1X95wCg7+gNUCwyDcUi01AsMg3FUs+ZrstbEQID01NPrcyNN346//mfj+U3v/lNtm7dkv33P2CbZcaOHdf19R57tOS559YlSdasWZXrr782N974ma7vd3Ym69atddk7QB3TG6BYZBqKRaahWGQaiqWeM22wBdSNa6+9Ovvtt39mz56XIUN2y+23fyXf/va3tllm7do1edOb9k2SrFmzOmPG/P52iWPHjstJJ30kRxzxgarXDUDl6A1QLDINxSLTUCwyDcVSz5l2K0Kgbrz88sbstttu2XXXIVm58le5885/3m6ZRYtuzfr167NmzerccceiTJ78viTJtGl/lVtv/UJ++ctfJEk2bNiQZcuWVrV+APqe3gDFItNQLDINxSLTUCz1nGlXbAF14+yzz8v8+fPyla98Kfvtt3+mTDkiP/rRg9ss8+53vyennPLhbNy4IR/4wNE5+uhpSZL3vOcvsmnTy5k9e2ZWr16doUOHZuLESZk8+fBa/CgA9BG9AYpFpqFYZBqKRaahWOo50w2dnZ2dVdlTD7S1bUhHx/blNTcPy+yL76hKDbOvnpF1616qyr6gJ0qlhowePbTWZZTlv2d69eqV2WOPvWtYUc9VsnavcQNbPWf61VTz/3NPyUH/U6/94dXqlunqk+n+R6ZrQ6apFJmuDZmmUmS6NmSaShkomXYrQgAAAAAAAOqCwRYAAAAAAAB1wWALAAAAAACAumCwBQAAAAAAQF0w2AIAAAAAAKAuGGwBAAAAAABQFwy2AAAAAAAAqAtNtS4A4JWG775rBg3u+5emzb/dkhfXb+rz7QJQeXoDFItMd8+NN96YG264IUuWLMmECRNqXQ5sR6ahWGQaiqWomTbYAvqVQYObMvviO/p8u7OvnlHWck89tTLz5s3Oiy++mOHDh2fWrCsyfvwb+rweAMpX696Q6A/Ql2S6fI888kh+/OMfZ88996x1KfCaZBqKRaahWIqaabciBHiFa675ZI49dka++tV/ybHHzsinPnVVrUsCoB/QH6BY6iHTmzdvzpw5czJ79uxalwL9Xj1kGiifTEOxVCLTrtgC+C/t7c/niSf+M5/+9OeSJIcf/v58+tPz097enpEjR9a4OgBqRX+AYqmXTF9//fWZOnVq9tprrx6tP3r00D6uqHaam4fVugReYe3aUpqaqvM+6XL28/zzv8/0DTf8UxobSznyyA/k05+en5deenGbTJdKJf+XoA7US58GylOpTBtsAfyXNWvWZMyYsWlsbEySNDY2ZsyY5qxdu8bBE8AApj9AsdRDph966KE8/PDDueCCC3q8jba2Deno6NzhMvXyR/51616qdQm8QkdHR7Zs6ajKvsrZz7PPrsqYMWPT2dnwX8s3ZMyY5jz77KoMGza8a7mOjo7t/i+VSg2FGgJDEdRDnwbKV6lMuxUhAAAA9CMPPvhgfvGLX2TKlCmZPHlyVq9enVNOOSUPPPBArUsDAICac8UWwH8ZN25cnntubbZu3ZrGxsZs3bo1zz23LmPHjqt1aQDUkP4AxVIPmT799NNz+umndz2ePHlyFixYkAkTJtSwKuif6iHTQPlkGoqlUpl2xRbAfxk5clTe/OYJWbr0viTJ0qX3Zb/99nepO8AApz9Ascg0FItMQ7HINBRLpTLtii2gX9n82y2ZffWMimy3HJ/4xMzMnXt5vvCFWzJs2LBceukVfV4LAN1T696Q6A/Ql2S6+5YtW1brEuA1yTQUi0xDsRQ10wZbQL/y4vpNNd3/3nvvk4UL/3dNawBgW7XuDYn+AH1JpqFYZBqKRaahWIqaabciBAAAAAAAoC4YbAEAAAAAAFAXDLYAAAAAAACoCwZbAAAAAAAA1AWDLQAAAAAAAOqCwRYAAAAAAAB1oanWBQC1d9ZZZ+Xpp59OqVTKkCFDcumll+aAAw7YZpmtW7dm7ty5+f73v5+GhoacfvrpmTFjRp/XMnLkkDQ1Nfb5drds2Zr29pd3utyNN34m3/3usqxa9Wy+9KWv5k1venOf1wJA9+gNUCwyDcUi01AsMg3FUtRMG2wBaW1tzbBhw5IkS5cuzcyZM3PnnXdus8ySJUvy1FNP5f77788LL7yQ6dOn53/8j/+Rvfbaq09raWpqzP978Mk+3WaSTDr4jWUtd+ih782MGcfl7LNP6/MaAOgZvaE8kydPzqBBgzJ48OAkyQUXXJBDDz20xlXB9mQaikWmoVhkGoqlqJmu6GDLyTXUhz8MtZJkw4YNaWho2G6Ze++9NzNmzEipVMqoUaNy+OGH5xvf+EZOPfXUapZacX/2ZwfVugSoGn0aylNPveGzn/1sJkyYUOsyoF+rp0wDOyfTUCz1kmnn01CeSmW64ldsObmG+nDJJZdk+fLl6ezszC233LLd91etWpXXv/71XY9bWlqyevXqapYIVIA+DQAAAN3nfBpqx60IgSTJvHnzkiSLFy/O/Pnzs3Dhwj7fx+jRQ7d5vHZtKU1NpT7fz2vp7r4aG1+7vlKplObmYa/6vXpTlJ8DgN+/U7SzszN//ud/nvPPPz+77757rUsCAACAPlXxwVZvTq7/+x/Ba8UffRlIpk+fnssuuyzt7e0ZOXJk1/MtLS159tln87a3vS3J9ldwlaOtbUM6Ojq7Hnd0dGTLlo6+KbwM3d3X1q2vXV9HR0fWrXupL8raTrVfcyr1c9AzpVJDVftfEfp0X9Dr+5dqvvGhSG96uO2229LS0pLNmzdn3rx5mTNnTq655pqy15dpKkWmAYAicj79e46X+peBcuxd0cFWb0+u//sfwf/AH33hj3r7R/CNGzdm/fr1aWlpSZIsW7Ysw4cPz4gRI7ZZ7sgjj8wdd9yRI444Ii+88EKWLl2a2267rVe1A7VVqT79SvVygKvX9y/VfONDpd/0UM1h9R96+aBBg3L88cfnzDPP7Nb6Mk2lyDQAUDTOp//IsXf/MlCOvSs62OrtyTVQeZs2bcq5556bTZs2pVQqZfjw4VmwYEEaGhpy2mmn5WMf+1gOPPDATJs2LT/5yU9yxBFHJEnOPvvsjB8/vs/r2bJlayYd/MaKbLccn/nMp/Ld7347zz/flvPOOzu77z48X/7y7X1eD/QH+jT1Qm/YuZdffjlbt27NsGHD0tnZmXvvvTcHHHBArcuCVyXTUCwyDcUi0+VxPk29KGqmKzbYcnIN9WHMmDG5/fZXfzF55edsNTY25oorrqh4Pe3tL1d8Hzty3nmfyHnnfaKmNUA16NPUE71h59ra2nLOOedk69at6ejoyL777pvLL7+81mXBq5JpKBaZhmKR6Z1zPk09KWqmKzbYcnINAP2XPg3FMn78+CxevLjWZQAAQOE5n4baq9hgy8k1APRf+jQAAAB0n/NpqL1SrQsAAAAAAACAchhsATXV2dlZ6xK6rR5rBqg39fZaW2/1QrXVW0bqrV6otnrLSH+q98Ybb8z++++fJ554otalQJf+lJFy1Fu9UG31lpGe1GuwBdRMU9OgbNy4vq5ebDs7O7Nx4/o0NQ2qdSkAhVVv/UFvgB2TaSgWme65Rx55JD/+8Y+z55571roU6CLTUCwDJdMV+4wtgJ0ZObI57e3rsmHDC7UupVuamgZl5MjmWpcBUFj12B/0BnhtMg3FItM9s3nz5syZMyfXXnttTjrppJrWAq8k01AsAyXTBltAzTQ2NmXMmJZalwFAP6M/QLHINBSLTPfM9ddfn6lTp2avvfbq0fqjRw/t44pqp7l5WK1L4L/ZY4+RtS4B6CMDpU8bbAEAAABAhTz00EN5+OGHc8EFF/R4G21tG9LRsePbStXLwGjdupdqXQIFVSo1FGoIDLw2n7EFAAAAABXy4IMP5he/+EWmTJmSyZMnZ/Xq1TnllFPywAMP1Lo0AKhLrtgCAAAAgAo5/fTTc/rpp3c9njx5chYsWJAJEybUsCoAqF+u2AIAAAAAAKAuuGILAAAAAKpk2bJltS4BAOqaK7YAAAAAAACoCwZbAAAAAAAA1AWDLQAAAAAAAOqCwRYAAAAAAAB1wWALAAAAAACAumCwBQAAAAAAQF0w2AIAAAAAAKAuGGwBAAAAAABQFwy2AAAAAAAAqAsGWwAAAAAAANQFgy0AAAAAAADqgsEWAAAAAAAAdcFgCwAAAAAAgLpgsAUAAAAAAEBdMNgCAAAAAACgLhhsAQAAAAAAUBcMtgAAAAAAAKgLTbUuAKit9vb2XHjhhXnqqacyaNCg7L333pkzZ05GjRq1zXIXX3xx/u///b8ZOXJkkuTII4/MmWeeWYuSAQAAAAAYoAy2YIBraGjIqaeemkMOOSRJ0trammuuuSZXXXXVdsuefvrpOfHEE6tdIgAAAAAAJHErQhjwRowY0TXUSpKDDjoozz77bA0rAgAAAACAV+eKLaBLR0dHFi1alMmTJ7/q97/whS/ka1/7WsaPH5+Pf/zj2Xfffbu1/dGjh/ZFmfSx5uZhtS4BAAAAAKAsBltAlyuvvDJDhgx51dsN/v3f/32am5tTKpWyePHinHrqqVm6dGkaGxvL3n5b24Z0dHT2ZcmFVO1B07p1L1V1f+xYqdRgCAwAAAAAr8GtCIEkv/9srZUrV+Yzn/lMSqXtXxrGjRvX9fz06dPz8ssvZ/Xq1dUuEwAAAACAAcwVW0Cuu+66PPzww7n55pszaNCgV11mzZo1GTduXJLk+9//fkqlUtdjAACgb5111ll5+umnUyqVMmTIkFx66aU54IADal0WAADUnMEWDHArVqzITTfdlH322SfHHXdckmSvvfbK5z73uUybNi0333xzxo0bl4suuihtbW1paGjI0KFD80//9E9pavISAgAAldDa2pphw35/i+qlS5dm5syZufPOO2tcFQAA1F5V/ip944035oYbbsiSJUsyYcKEauwSKNN+++2Xxx9//FW/d9ddd3V9/cUvfrFKFQHVpk9Dscg0FMMfhlpJsmHDhjQ0NNSwGgDg1Tj2htqo+GDrkUceyY9//OPsueeeld4VANBN+jQUi0xDsVxyySVZvnx5Ojs7c8stt3Rr3dGjh1aoquprbh6284UAoMoce0PtVHSwtXnz5syZMyfXXnttTjrppEruCgDoJn0aikWmoXjmzZuXJFm8eHHmz5+fhQsXlr1uW9uGdHR07nCZehkYrVv3Uq1LoKBKpYZCDYGB6nHsDbVV0cHW9ddfn6lTp2avvfaq5G4AgB7obZ8u0h8B6uUPe7AjMv1HMk3RTJ8+PZdddlna29szcuTIWpcDAAOeY+8/cuxNLVRssPXQQw/l4YcfzgUXXNDjbfSXgAsnAEXTF33aO8Fh56r1TnCZ3pZMUynVyvTGjRuzfv36tLS0JEmWLVuW4cOHZ8SIERXfNwCwY469t+XYm0rZ0bF3xQZbDz74YH7xi19kypQpSZLVq1fnlFNOySc/+cm8+93vLmsbrxXwaodaOOnP3DoB6Im+6NNA/yHTUCybNm3Kueeem02bNqVUKmX48OFZsGBBGhoaal0aAAx4jr2h9io22Dr99NNz+umndz2ePHlyFixYkAkTJlRql0AdGr77rhk0uKJ3Rd3G5t9uyYvrN1Vtf9Bf6dNQLDINxTJmzJjcfvvttS4DAHgVjr2h9qr312SAVzFocFNmX3xH1fY3++oZVdsXAAAAAAB9q2qDrWXLllVrVwBAN+nTUCwyDQAA1eHYG6qvVOsCAAAAAAAAoBwGWwAAAAAAANQFgy0AAAAAAADqgsEWAAAAAAAAdcFgCwAAAAAAgLpgsAUAAAAAAEBdMNgCAAAAAACgLhhsAQAAAAAAUBcMtgAAAAAAAKgLTeUs9NJLL+WGG27ID3/4wyTJpEmTcvbZZ2fYsGEVLQ7oHlmFgUn2oVhkGopFpqFYZBqKRaahPpV1xdbMmTMzdOjQXH/99bn++uszdOjQ/MM//EOlawO6SVZhYJJ9KBaZhmKRaSiWnmb6rLPOytSpUzN9+vQcf/zxeeyxx6pQLbAz+jTUp7Ku2Hrqqadyww03dD3+u7/7u0ybNq1iRQE9I6swMMk+FItMQ7HINBRLTzPd2tradQXI0qVLM3PmzNx5550VqxMojz4N9amsK7Ze97rXdV2OmSQ/+tGP8rrXva5iRQE9I6swMMk+FItMQ7HINBRLTzP9ytuabdiwIQ0NDRWpD+gefRrqU1lXbM2ePTsXXXRRNmzYkM7OzgwfPjxXX311pWsDuklWYWCSfSgWmYZikWkolt5k+pJLLsny5cvT2dmZW265pVv7HT16aE/K7Zeam312Ef2HPg31qazB1gEHHJCvf/3r2bBhQ5Jk6NDiNFMoElmFgUn2oVhkGopFpqFYepPpefPmJUkWL16c+fPnZ+HChWWv29a2IR0dnTtcpl4GRuvWvVTrEiioUqmh20NgfRrqU1m3Ivz5z3+eL3/5y/nNb36T+fPn52Mf+1geffTRStcGdJOswsAk+1AsMg3FItNQLH2R6enTp+cHP/hB2tvbK1QlUC59GupTWYOtj3/843nyySfzoQ99KAceeGCOPPLIzJo1q9K1Ad0kqzAwyT4Ui0xDscg0FEtPMr1x48asWrWq6/GyZcsyfPjwjBgxotLlAjuhT0N9Kmuw1dHRkUsvvTS77LJLZsyYkQ9+8IPp6OiodG1AN8kqDEyyD8Ui01AsMg3F0pNMb9q0Keeee26OOeaYTJs2LV/84hezYMGCNDQ0VKlq4LXo01CfyvqMrZdffjn3339/tmzZkm9+85vp6Ojouu8o0H/IKgxMsg/FItNQLDINxdKTTI8ZMya33357lSoEukOfhvpU1mBr0qRJ+fa3v51JkyZl2bJlSZKDDz64ooUB3SerMDDJPhSLTEOxyDQUi0xDscg01KeyBlsnnnhi3vKWt1S6FqCXepLV9vb2XHjhhXnqqacyaNCg7L333pkzZ05GjRq1zXKbNm3KP/zDP+SRRx5JY2NjLrroovzFX/xFX5YP9JA+DcUi01AsMg3FItNQLDIN9amsz9jygXlQH3qS1YaGhpx66qm57777smTJkowfPz7XXHPNdst9/vOfz9ChQ/PNb34zCxYsyKxZs7Jx48a+KBvoJX0aikWmoVhkGopFpqFYZBrqU1lXbG3ZsiUvvvhiOjs7t3l+xIgRFSkK6JmeZHXEiBE55JBDuh4fdNBBWbRo0XbL/eu//muuvvrqJMk+++yTt771rfne976XD3zgA31UPdBT+jQUi0xDscg0FItMQ7HINNSnsgZbTz75ZI499thtAt7Q0JBvfetbFSsM6L7eZrWjoyOLFi3K5CT/Qa4AACAASURBVMmTt/ves88+mz333LPrcUtLS1avXt2t+kaPHtqt5SuluXlYrUvoV/w+6p8+DcUi01AsMg3FItNQLDIN9amswdab3/zmLF68uNK1AL3U26xeeeWVGTJkSE488cQ+rOqP2to2pKNj23fA1GKosm7dS1XfZ3dU+3fS338fA02p1NDtIbA+DcUi01AsMg3FItNQLDIN9amsz9gCiq+1tTUrV67MZz7zmZRK2780vP71r88zzzzT9XjVqlXZY489qlkiAAAAAAADXFmDra997WuVrgPoAz3N6nXXXZeHH344n/vc5zJo0KBXXebII4/s2v6vfvWr/OxnP8uhhx7a41qBvqNPQ7HINBSLTEOxyDQUi0xDfSprsHXGGWdk/fr1XY9ffPHFnHLKKRUrCuiZnmR1xYoVuemmm7J27docd9xxmTZtWs4+++wkybRp07JmzZokySmnnJL169fnfe97Xz760Y9mzpw5GTq0f3xmFgx0+jQUi0xDscg0FItMQ7HINNSnsj5j6/nnn8/uu+/e9Xj48OFpa2urWFFAz/Qkq/vtt18ef/zxV/3eXXfd1fX1kCFD8tnPfrZvCgX6lD4NxSLTUCwyDcUi01AsMg31qawrthobG/Pss892PX7mmWfS0NBQsaKAnpFVGJhkH4pFpqFYZBqKRaahWGQa6lNZV2ydd955Of7443PwwQens7MzP/rRjzJnzpxK1wZ0k6zCwCT7UCwyDcUi01AsMg3FItNQn8oabB122GH5l3/5l/zkJz9JksycOTOjRo2qaGFA98kqDEyyD8Ui01AsMg3FItNQLDIN9amsWxF2dnbm+9//fh555JH8xV/8RX7zm9/kpz/9aaVrA7pJVmFgkn0oFpmGYpFpKBaZhmKRaahPZQ22Zs+enR//+Me55557kiS77bZbrrjiiooWBnSfrMLAJPtQLDINxSLTUCwyDcUi01Cfyhps/fSnP83ll1+ewYMHJ0mGDx+e3/3udxUtDOg+WYWBSfahWGQaikWmoVhkGopFpqE+lfUZW01NTdm6dWsaGhqSJM8//3xKpbJmYkAVySoMTLIPxdLTTJ911ll5+umnUyqVMmTIkFx66aU54IADKl0usBP6NBSLTEOxyDTUp7IGWx/+8Idz9tlnp62tLZ/+9KfzjW98I+edd95O13NyDdXV06wC9U2fhmLpaaZbW1szbNiwJMnSpUszc+bM3HnnnZUuF9gJx+hQLDINxeJ8GupTWYOtqVOn5i1veUv+/d//PZ2dnfnHf/zH7Lvvvjtdz8k1VFdPswrUN30aiqWnmf5DnpNkw4YNXe86BWrLMToUi0xDsTifhvpU1mDrhRdeyOjRo3PUUUdt89yIESN2uJ6Ta6iunmYVqG/6NBRLb/r5JZdckuXLl6ezszO33HJLJcsEyuQYHYpFpqFYnE9DfSprsHXsscemoaEhnZ2dWbduXZqbm9PQ0JBvfetbO123NyfXo0cP7dbyldLcPGznC0E/0JusAvVroPfpvqDX05/0JtPz5s1LkixevDjz58/PwoULy96vTENlOEaHYpFpKBbn073n2JtaKGuwtWzZsq6vp0+fnsWLF5e9g96cXLe1bUhHR+d2z1c7LOvWvVTV/UF3lEoNXc2wN1kF6ld/69OvVC8HuHo9lfLKPl2uvujn06dPz2WXXZb29vaMHDmyrHVkGnauVpkG+g+ZhmJxPt17jr2plB0de5e6s6HNmzfnd7/7XY+KmD59en7wgx+kvb29R+sD5etNVoH6pU9DsXQn0xs3bsyqVau6Hi9btizDhw93WyToRxyjQ7HINBSL82moL2VdsXXGGWckSX7xi1/k6KOPLmvDGzduzPr169PS0pLEyTVUQ0+yCtQ/fRqKpSeZ3rRpU84999xs2rQppVIpw4cPz4IFC9zrH/oBx+hQLDINxeJ8GupTWYOtj3zkIymVShk3blzGjx9f1oadXEP19SSrQP3Tp6FYepLpMWPG5Pbbb69wZUBPOEaHYpFpKBbn01CfyhpsTZgwoevrF154oevrHU2hnVxD9fUkq0D906ehWPRzKBaZhmKRaSgW59NQn8oabL3zne/MmDFjMnjw4HR2/v5D7RoaGvKtb32rosUB3SOrMDDJPhSLTEOxyDQUi0xDscg01KeyBltXXnllvvrVr+bYY4/N3/zN36SpqazVgCqTVRiYZB+KRaahWGQaikWmoVhkGupTqZyFZsyYkUWLFmXz5s3527/923z961+vdF1AD8gqDEyyD8Ui01AsMg3FItNQLDIN9amswdb999+f73znO9lzzz1z3HHHZeHChZk6dWqlawO6SVZhYJJ9KBaZhmKRaSgWmYZikWmoT2VdW/ntb397m8dvfetbK1IM0DuyCgOT7EOxyDQUS08y3d7engsvvDBPPfVUBg0alL333jtz5szJqFGjKlUmUCZ9GopFpqE+lTXY+uQnP1npOoA+IKswMMk+FItMQ7H0JNMNDQ059dRTc8ghhyRJWltbc8011+Sqq67q6/KAbtKnoVhkGupTWYOtM84441WfX7BgQZ8WA/SOrMLAJPtQLDINxdKTTI8YMaJrqJUkBx10UBYtWtTntQHdp09Dscg01KeyBlu//OUvM3fu3ErXAvSSrMLAJPtQLDINxdLbTHd0dGTRokWZPHlyt9YbPXpoj/fZ3zQ3D6t1CdBFn4ZikWmoT2UNtnbbbbdMmjSp0rUAvSSrMDDJPhSLTEOx9DbTV155ZYYMGZITTzyxW+u1tW1IR0fnDpepl4HRunUv1boECqpUauj2EFifhmKRaahPZQ22/vM//zMTJ07M4MGDM3bs2LzjHe/I2Wef7YNroZ+RVRiYZB+KRaahWHqT6dbW1qxcuTILFixIqVSqQrXAzujTUCwyDfWprMHWY489lo6OjvzmN7/J2rVr86//+q+5+OKLc/PNN1e6PqAbZBUGJtmHYpFpKJaeZvq6667Lww8/nJtvvjmDBg2qUrXAzujTUCwyDfWp7Ld8lUqlDBkyJPvss0/OPPPMHHrooZWsC+ghWYWBSfahWGQaiqW7mV6xYkVuuummrF27Nscdd1ymTZuWs88+u0rVAjujT0OxyDTUn7Ku2EqSb33rW/nhD3+YJDn44IPz4Q9/uGJFAT3X3ay2trbmvvvuyzPPPJMlS5ZkwoQJ2y1zww035Ctf+UrGjh2bJHnHO96Ryy+/vO+LB3pMn4ZikWkolu5mer/99svjjz9ejdKAHtCnoVhkGupPWYOta6+9Nj/96U9zzDHHJEluvfXW/PjHP875559f0eKA7ulJVqdMmZKTTjopJ5xwwg63PX369Fx00UV9Wi/QN/RpKBaZhmKRaSgWmYZikWmoT2UNtr7zne/krrvu6vqw2r/8y7/M9OnTBRz6mZ5kdeLEidUqD6gQfRqKRaahWGQaikWmoVhkGupT2bciXL9+fUaMGJEkeemllypWENA7lcrqPffckwceeCDNzc0555xz8va3v73b2xg9emif1dMbzc3Dal1Cv+L3UQz6NBSLTEOxyDQUi0xDscg01J+yBlsf/ehH85d/+Zc55JBD0tnZmQcffDAf//jHK10b0E2Vyupxxx2XM844I7vsskuWL1+es846K/fee29GjhzZre20tW1IR0fnNs/VYqiybl3/Pkip9u+kv/8+BppSqaHbQ2B9GopFpqFYZBqKRaahWGQa6lNZg62jjz46kyZNys9+9rMkyQUXXJDm5uaKFgZ0X6Wy+sptvOtd70pLS0tWrFiRSZMm9XrbQO/p01AsMg3FItNQLDINxSLTUJ9KO/rmd77zna6vx44dmylTpmTKlCnZddddc+WVV1a6NqBMlc7qmjVrur5+7LHH8swzz+SNb3xjr7cL9I4+DcUi01AsMg3F0ptMt7e357TTTsv73//+HHPMMfm7v/u7PP/88xWuGNgRfRrq2w4HW1dddVX++Z//eZvnlixZkqlTp2bUqFEVLQwoX2+yOnfu3Bx22GFZvXp1Tj755Bx11FFJktNOO63r3SrXXXddjj766EydOjWzZs3K/PnzvXsF+gF9GopFpqFYZBqKpTeZbmhoyKmnnpr77rsvS5Ysyfjx43PNNddUslxgJ/RpqG87vBXhl7/85Xz0ox/N6tWrc9RRR+WKK65IU1NTvvjFL+YNb3hDtWoEdqI3WZ01a1ZmzZq13fMLFy7s+rq1tbXPawZ6T5+GYpFpKBaZhmLpTaZHjBiRQw45pOvxQQcdlEWLFlW6ZGAH9GmobzscbI0dOza33nprzjnnnNx00025+uqru67mAPoPWYWBSfahWGQaikWmoVj6KtMdHR1ZtGhRJk+e3K31Ro8e2u199VfNzcNqXQLo01DndjjYSpKhQ4dm4cKFmTlzZpYsWZLDDz88gwcPrkZtQDfIKgxMsg/FItNQLDINxdIXmb7yyiszZMiQnHjiid1ar61tQzo6One4TL0MjNate6nWJVBQpVJDt4bA+jTUrx0Ott7+9renoaEhSdLZ2ZlNmzZl0qRJKZVKaWhoyH/8x39UpUhgx2QVBibZh2KRaSgWmYZi6YtMt7a2ZuXKlVmwYEFKpR1+7D1QYfo01LcdDrYeeuihatUB9IKswsAk+1AsMg3FItNQLL3N9HXXXZeHH344N998cwYNGtRHVQE9pU9DfdvprQgBAAAAgJ5ZsWJFbrrppuyzzz457rjjkiR77bVXPve5z9W4MgCoTwZbAAAAAFAh++23Xx5//PFalwEAheGGvgAAAAAAANQFgy0AAAAAAADqgsEWAAAAAAAAdcFgCwAAAAAAgLpgsAUAAAAAAEBdMNgCAAAAAACgLhhsAQAAAAAAUBcMtgAAAAAAAKgLTZXacHt7ey688MI89dRTGTRoUPbee+/MmTMno0aNqtQuAYAy6dNQLDINAADV4dgbaq9ig62GhoaceuqpOeSQQ5Ikra2tueaaa3LVVVdVapcAQJn0aSgWmQYojuG775pBgyv255o+sfm3W/Li+k21LgOgJhx7Q+1V7EhpxIgRXeFOkoMOOiiLFi2q1O4AgG7Qp6FYZBqgOAYNbsrsi++odRk7NPvqGbUuAaBmHHtD7VXlLUAdHR1ZtGhRJk+e3K31Ro8eWqGKuqe5eVitSwCAiqn3Pt0X9HqKRKZlGgCA6nDs7dib2qjKYOvKK6/MkCFDcuKJJ3Zrvba2Deno6Nzu+WqHZd26l6q6P+iOUqmhUM0QqL6+7tOvVC8HuHo9lVKLPi3TMk3lOPYGAF7JsbdjbypnR8feFR9stba2ZuXKlVmwYEFKpVKldwcAdIM+DcUi0wAAUB2OvaF2KjrYuu666/Lwww/n5ptvzqBBgyq5KwCgm/RpKBaZBgCA6nDsDbVVscHWihUrctNNN2WfffbJcccdlyTZa6+98rnPfa5SuwQAyqRPQ7HINAAAVIdjb6i9ig229ttvvzz++OOV2jwA0Av6NBSLTAMAQHU49obac/NPAAAAAAAA6oLBFgAAAAAAAHXBYAsAAAAAAIC6YLAFAAAAAABAXTDYAgAAAAAAoC4YbMEA19ramsmTJ2f//ffPE0888arLbN26NVdccUUOP/zwvO9978sdd9xR5SoBAAAAAMBgCwa8KVOm5Lbbbsuee+75msssWbIkTz31VO6///587Wtfyw033JCnn366ilUCAAAAAIDBFgx4EydOTEtLyw6XuffeezNjxoyUSqWMGjUqhx9+eL7xjW9UqUIAAAAAAPg9gy1gp1atWpXXv/71XY9bWlqyevXqGlYEAAAAAMBA1FTrAoCBY/ToobUuIUnS3Dys1iX0K34fAAAAAEC9MNgCdqqlpSXPPvts3va2tyXZ/gqucrW1bUhHR+c2z9ViqLJu3UtV32d3VPt30t9/HwNNqdTQb4bAAAAAANDfuBUhsFNHHnlk7rjjjnR0dOT555/P0qVL8/73v7/WZQEAAAAAMMAYbMEAN3fu3Bx22GFZvXp1Tj755Bx11FFJktNOOy0/+9nPkiTTpk3LXnvtlSOOOCIf+tCHcvbZZ2f8+PG1LBsAAAAAgAHIrQhhgJs1a1ZmzZq13fMLFy7s+rqxsTFXXHFFNcsCAAAAAIDtuGILAAAAAACAumCwBQAAAAAAQF0w2AIAAAAAAKAuGGwBAAAAAABQFwy2AAAAAAAAqAsGWwAAAAAAANQFgy0AAADoR1pbWzN58uTsv//+eeKJJ2pdDgAA9CsGWwAAANCPTJkyJbfddlv23HPPWpcCAAD9TlOtCwAAAAD+aOLEibUuAQAA+i2DLQAAACiY0aOH1rqEPtPcPKzWJfAq/LsAALVisAUAAAAF09a2IR0dnTtcpl4GE+vWvVTrEqrKv0v1lEoNhRoCA8BAYbBVMJ2dndmw4cVs2rQhHR1ba11O2ZqaBmXkyOY0NvovCQAAAAAAvDpThIJpb1+XhoaGjBo1Lo2NTWloaKh1STvV2dmZjRvXp719XcaMaal1OQAAAAAAQD9VqnUB9K3Nm3+TESNGp6lpl7oYaiVJQ0NDdttt92zZsrnWpQAAANTc3Llzc9hhh2X16tU5+eSTc9RRR9W6JKAXWltbM3ny5Oy///554oknal0OANQ9V2wVTmcaGupvXlkvQzgAAIBKmzVrVmbNmlXrMoA+MmXKlJx00kk54YQTal0KABSCwRYAAAAAVMjEiRNrXQIAFIrB1gD11399TC66aFYOPviQHS737ndPzFe/emf22mt8t/fRm3UBAAAA+L3Ro4fWuoQ+09w8rNYlAFDnDLYAAAAAoB9ra9uQjo7OHS5TLwOjdeteqnUJFFSp1FCoITDw2urvw5gAAAAAAAAYkFyxNcA9+ujDuf76a7Ny5ZMZPHhw3vOeyTnnnPOzyy67dC3zb/+2PLffvigvv7whH/zg1Jx55jkplX4/E7377ruyaNGtaWtry5/+6Vty4YWXZI89Wmr14wAAAABAvzF8910zaHD//hPs5t9uyYvrN9W6DICy9e9XVSquVGrMOeecnz/5kwOybt3aXHDBx3LnnXfkQx86vmuZ733v2/n857+Ul1/elPPOOytveMPeOeaY6fn+97+TW2/9QlpbP5299hqfL3/5i5k9+5IsWPD/1fAnAgAAAOg/5s6dm/vvvz/PPfdcTj755IwYMSL33HNPrcuiSgYNbsrsi++odRk7NPvqGbUuAaBb3IpwgPuTPzkgb33rgWlqakpLy+szbdqxeeih/9hmmRNO+J/Zfffh2WOPPfKhD/1tli69L0myePG/5MMf/l/ZZ583pqmpKSed9JGsWPF4Vq9eVYsfBQBgwGptbc3kyZOz//7754knnqh1OQDAK8yaNSvf+9738uijj2b58uWGWgDQSxUbbDm5rg9PPbUyF154XqZOfX+OOOI9uemmz+XFF1/YZpmxY8d1fb3HHi157rl1SZI1a1bl+uuvzZFHvjdHHvnefPCDk9PZmaxbt7aqPwMA3adPQ7FMmTIlt912W/bcc89alwIAAIXmfBpqr2K3IpwyZUpOOumknHDCCZXaBX3g2muvzn777Z/Zs+dlyJDdcvvtX8m3v/2tbZZZu3ZN3vSmfZMka9aszpgxzUl+P/A66aSP5IgjPlD1ugHoHX0aimXixIm1LgEAAAYE59NQexW7YmvixIlpaWmp1ObpIy+/vDG77bZbdt11SFau/FXuvPOft1tm0aJbs379+qxZszp33LEokye/L0kybdpf5dZbv5Bf/vIXSZINGzZk2bKlVa0fgJ7RpwEAAKD7nE9D7VXsiq2+MHr00FqXkCRpbh5W6xLKtnZtKU1N5c0rGxtL+djH/j5XXz0vX/nKlzJhwv553/venx/+8MFttnHYYe/Nqad+OBs2bMhRRx2T6dP/Mo2NpUyZMiWbN2/KFVdcklWrVmXo0KGZNOmQHHHEEa/YR0PZ9ZRKpbr6XQMMdP2lT/cF/QdkGgAAqsWxN/ROvx5stbVtSEdH53bPVzss69a9VNX99UZHR0e2bOnY6XL//M9Lur6+7bZtr9L6yEc+2rWNBx74YZLkr/7qb7q+39mZru+/730fzPve98Ft1v/v65ZTzx9qr6ffdX9RKjUUqhkC9eO1+vQr1csBrv5DpdRTn5Zp2Ll6yjQA0H859oad29Gxd8VuRQgAAAAAAAB9yWALAADq3Ny5c3PYYYdl9erVOfnkk3PUUUfVuiQAAACoiIrdinDu3Lm5//7789xzz+Xkk0/OiBEjcs8991Rqd0AvPPnkk7n44ovzwgsvZMSIEWltbc0+++yzzTI33HBDvvKVr2Ts2LFJkne84x25/PLLa1At0Bf0aSiWWbNmZdasWbUuAwAACs/5NNRexQZbTq6hflx++eU5/vjjM23atNx111257LLL8qUvfWm75aZPn56LLrqoBhUCfU2fBgAAgO5zPg2151aEMMC1tbXl0UcfzdFHH50kOfroo/Poo4/m+eefr3FlAAAAAACwrYpdsQXUh1WrVmXcuHFpbGxMkjQ2Nmbs2LFZtWpVRo0atc2y99xzTx544IE0NzfnnHPOydvf/vZu7Wv06KF9VndvNDcPq3UJ/YrfBwAAAABQLwy2gLIcd9xxOeOMM7LLLrtk+fLlOeuss3Lvvfdm5MiRZW+jrW1DOjo6t3muFkOVdeteqvo+u6Pav5P+/vsYaEqlhn4zBAYAAACA/sZgawAYvvuuGTS47/+pN/92S15cv6nPt0t1tbS0ZM2aNdm6dWsaGxuzdevWrF27Ni0tLdss19zc3PX1u971rrS0tGTFihWZNGlStUsGAAAAAGCAMtgaAAYNbsrsi+/o8+3OvnpGWcs99dTKzJs3Oy+++GKGDx+eWbOuyPjxb+jzeuiZ0aNH54ADDsjdd9+dadOm5e67784BBxyw3W0I16xZk3HjxiVJHnvssTzzzDN54xvfWIuSAQAAAAAYoAy2qLhrrvlkjj12Rt7//g/mvvvuzac+dVU++9kFtS6LV5g9e3Yuvvji/OM//mN23333tLa2JklOO+20fOxjH8uBBx6Y6667Lo888khKpVJ22WWXzJ8/f5uruAAAAAAAoNIMtqio9vbn88QT/5lPf/pzSZLDD39/Pv3p+Wlvb+/WZzNRWfvuu2/uuGP7q/oWLlzY9fUfhl0AAAAAAFArpVoXQLGtWbMmY8aMTWNjY5KksbExY8Y0Z+3aNTWuDAAAAAAAqDcGWwAAAAAAANQFgy0qaty4cXnuubXZunVrkmTr1q157rl1GTt2XI0rAwAAAAAA6o3BFhU1cuSovPnNE7J06X1JkqVL78t+++3v87UAAAAAAIBua6p1AVTe5t9uyeyrZ1Rku+X4xCdmZu7cy/OFL9ySYcOG5dJLr+jzWgAAAAAAgOIz2BoAXly/qab733vvfbJw4f+uaQ0AAAAAAED9cytCAAAAAAAA6oLBFgAAAAAAAHXBYAsAAAAAAIC6YLAFAAAAAABAXTDYAgAAAAAAoC4YbAEAAAAAAFAXmmpdAJU3cuSQNDU19vl2t2zZmvb2l3e63I03fibf/e6yrFr1bL70pa/mTW96c5/XAgAAAAAAFJ/B1gDQ1NSY//fgk32+3UkHv7Gs5Q499L2ZMeO4nH32aX1eAwAAAAAAMHAYbFFxf/ZnB9W6BAAAAACA/7+9+46K4mrcB/5QxBJR0VjwNd9EU+xGI7GXiCgquyxVYyFgxRhQYwWNBSQiYknEEhNLTOxGIgZ7SyOxv1ET9TUqihrUhJUoHXfv74/97ci6hQWFXeD5nJNz4jI7c3fnPvfemTszS0TlAH9ji4iIiIiIiIiIiIiIiMoETmwRERERERERERERERFRmcCJLSIiIiIiIiIiIiIiIioTOLFFREREREREREREREREZYK9pQtAJe/xYxU6vN24RNZrjk8+icUPPxyDUpmGiRM/QI0aNbFx4/bnXh4iIiIiIiIiIiIiIirfOLFVATx4kGXR7U+cOBUTJ061aBmIiIiIiIiIiIiIiKjs46MIiYiIiIiIiIiIiIiIqEzgxBYRERERERERERERERGVCXwUIRFRBaZWq1G3rmOpbOvxY5XFH41KRERERGVLaY5Xi4NjXCIiIqLSx4mtQpS9k742EEING5uydTOeEMLSRSCqkGxtbXHyVHKpbKvD241LZTtERWXtJ8wAnjQjKgprzzTzTFQ0pTleLQ6OcYmIqCLj2JsshRNbhShrJ30dHKogPf0fODo6wc7OHjY2Ns+hZCVLCIHMzIewt3ewdFGIiKgCsvYTZgBPmhEVhbVnmnkmIiIiovKCY2+yFE5slTNOTnWRkfEvlMp7UKtVli6O2eztHeDkVNfSxSAiIiIiIiIiohLCuzuIiOh54MRWOWNjYwNHx1pwdKxl6aIQWaWy93hRIiIiIiIiovKBd3dYJ2ufcAR4joWIdJXoxFZycjLCwsKQnp6OWrVqISYmBq+88kpJbpKIisGcrKpUKkRFReGnn36CjY0NxowZA39/f8sU+BmUtceLEpUk9tNE5QszTVS+MNNE5QszTdbM2iccAes7x8JME1lWiU5szZkzB0OGDIFCoUBCQgJmz56Nr776qiQ3SUTFYE5Wv/vuO6SkpODgwYNIT0+Hl5cXOnfujEaNGlmo1ET0rNhPE5UvzDRR+cJMkzXj3R1Fx0wTlS/MNJFlldjEVlpaGi5evIj169cDAGQyGebNmwelUonatWubtQ5bWxujf6vlVO25lNMcDg6l98RGU5+ZyJBnrTPmZnXv3r3w9/eHra0tateuDTc3N+zfvx+jRo165rKWZp6BspFptnEVV2l9RyXdTxdU2hkvjtLMQXExP2UTM20Z1p5p5rnsYqYtoyJm2tr3i62tLX47d8vSxTCp7ZsvFbpvmGnLYKatk7XvF6DwfcNMW4a11x2OvcsuU/uuxGpdamoq6tevDzs7OwCAnZ0d6tWrh9TUVLMD7uT0gtG/TZzu8VzKaY62b75UatuqU6d6qW2LtQxFiQAAIABJREFUCDA/q6mpqWjYsKH0b2dnZ9y9e7dI2zKW6dLMM1A2Ms02jkpaSffTBZV2xoujNHNQXMwPmcJM67L2TDPPVBhmWldFzDT3y/NhLe0tM63L2usOM229mGnrZO11x1rqDT1ftpYuABEREREREREREREREZE5Smxiy9nZGffu3YNKpQIAqFQq3L9/H87OziW1SSIqBnOz6uzsjL/++kv6d2pqKho0aFCqZSWi54f9NFH5wkwTlS/MNFH5wkwTlS/MNJHlldjEVp06ddC8eXMkJiYCABITE9G8eXOzb8ckotJhblb79euHHTt2QK1WQ6lU4vDhw3B3d7dEkYnoOWA/TVS+MNNE5QszTVS+MNNE5QszTWR5NkIIUVIrv3btGsLCwvDw4UPUqFEDMTExaNKkSUltjoiKyVhWR48ejfHjx6N169ZQqVSIjIxEUlISAGD06NEYNGiQhUtORM+C/TRR+cJME5UvzDRR+cJME5UvzDSRZZXoxBYRERERERERERERERHR81JijyIkIiIiIiIiIiIiIiIiep44sUVERERERERERERERERlAie2iIiIiIiIiIiIiIiIqEzgxBYRERERERERERERERGVCZzYIiIiIiIiIiIiIiIiojKBE1sGuLq6QiaTQa1W67x25coVC5bKMsLDwxEbG6vzWlBQEDZv3myhElmH5ORkDBo0CO7u7hg0aBBu3Lhh6SKREazD+tjG6WOmKx7mwPqwvaZnxbbc+sTExMDV1RVNmzZl+0pFxkxbH2aangUzbX2YaXoWzLT1qWiZ5sSWEVlZWUhISLB0MSxuxowZ2LdvH86dOwcA2Lp1K2xsbDB48GALl8yy5syZgyFDhuDAgQMYMmQIZs+ebekikRGsw4axjdPFTFdMzIF1YXtNz4ptufXp3bs3Nm3ahP/85z+WLgqVQcy09WGm6Vkw09aHmaZnwUxbn4qWaU5sGRESEoLly5cjLy/P0kWxKEdHR8ybNw/h4eFITk7GqlWr8PHHH8PGxsbSRbOYtLQ0XLx4ETKZDAAgk8lw8eJFKJVKC5eMDGEdNoxt3BPMdMXFHFgXttf0LNiWWycXFxc4OztbuhhUBjHT1omZpuJipq0TM03FxUxbp4qWaU5sGdGqVSu0bNkSW7ZssXRRLK5r1654++234efnh9DQUDRs2NDSRbKo1NRU1K9fH3Z2dgAAOzs71KtXD6mpqRYuGRnDOqyPbdwTzHTFxRxYH7bXVFxsy4nKF2aaqHxhponKF2aarAEntkyYOHEivvjiC2RmZlq6KBY3cuRI2NnZwc/Pz9JFISoW1mF9bOOImANrxPaaiIiIiIiIiEzhxJYJTZo0Qc+ePbF+/XpLF8XibG1t+Sig/8/Z2Rn37t2DSqUCAKhUKty/f79C3epZFrEO62Mbp8FMV2zMgfVhe03FwbacqHxhponKF2aaqHxhpskacGKrEKGhodi8eTOv5CZJnTp10Lx5cyQmJgIAEhMT0bx5c9SuXdvCJSMqOrZxzDQxB0TlAdtyovKFmSYqX5hpovKFmSZrwImtQjRo0AAKhQLp6emWLgpZkblz52Ljxo1wd3fHxo0bERERYekiERUL2zgNZrpiYw6Iyge25dYnKioKPXr0wN27dzF8+HB4eHhYukhUhjDT1oeZpmfBTFsfZpqeBTNtfSpapm2EEMLShSAiIiIiIiIiIiIiIiIqDO/YIiIiIiIiIiIiIiIiojKBE1tERERERERERERERERUJnBii4iIiIiIiIiIiIiIiMoETmwRERERERERERERERFRmcCJLSIiIiIiIiIiIiIiIioTOLFlpa5duwY/Pz/4+vpCoVBgxowZyM7OtnSxzBYbGwtfX18EBwcjLy/P0sUhMunu3bt4//330bdvX7i5uSEqKuqZ6u3hw4cRGBgIPz8/zJo16zmWlMj6tWvXTuff8fHxiIyMtFBpiKgkFcz7/fv30adPHxw9etSCJSKi54X5Jqo4mHeisoN5JXrC3tIFIMPq1auHdevWoUaNGgCA+fPnY8OGDRg7dqyFS2aeqVOnWroIRGYRQiAkJASDBw/GqlWroFKpMGvWLCxduhTTp08v8vp++eUXfPPNN1i8eDFefPHFEigxERGRdcnIyMCYMWMwevRouLq6Wro4RPQcMd9EFQfzTlR2MK9EvGPLajk6OkqTWmq1Grm5uXB0dAQAbN++Hb6+vvD09ERoaKh0J1dYWBj2798PAJgzZw7i4uKk12fPng0fHx+4u7vj2LFjAAxfRX/hwgUEBAQgJycHCoUCCoUCrVq1glwuh0KhwIULF3S2o7V27VppewEBAbhw4QIAYOnSpXpX7wNATEwMFAoFunbtiu7du0OhUODTTz/FiRMnEBwcDABIT0+Hi4sL1q5dK63X3d1dKlfz5s2f8VsmAo4fP47KlSvD19cXAGBnZ4cZM2YgPj4e2dnZCAgIgEKhQLt27aT6d+TIEaSnp2PcuHGQy+UYOHAgLl++DADYtm0bcnJyEBQUBC8vLxw/fhyAJm/vv/8+AgIC0LdvXyxfvlwqw7hx4+Dj4wMPDw9s27YNgGaQ4ufnhz/++AMA4OrqCqVSibS0NPj4+CA5ORkA8PPPP2PQoEHw9vbG+PHjkZmZqbM8ACiVSmmgUzD3169fR4sWLaQ8//777xg2bBh8fHwwcuRI3L9/X+/7CgsLg6urK2QyGeRyOa5cuaK3TEpKCvz8/KBQKODq6oqwsDDpvQXbDplMhtu3b0tlbNWqFRQKBfr06SO1AwCwZs0a+Pr6Qi6XY9myZQCA27dvQyaTAdDc4erp6YnU1FQAwK5duyCXy+Hp6SlNsiuVSoSGhsLX1xe+vr44c+aMqWpBJeTo0aPw9/eHl5cXgoKC8M8//wAA4uLipL5AoVCgffv2OHHiBADNFWnz58+Hh4cHAgMDpXptqi80VkcL9iPavkmlUiEmJkaqY1u3bgUAnf4IML+fM1Rfn9a8eXOprk+aNAlCCADA+vXrIZPJIJPJ8OWXXwLQ1F1fX194eXnB09MTp0+f1vksAwYMwMCBA3Hv3j0AmuwvXLgQcrkcfn5+uHnzptHv3lRfb2xfFZSbm4vw8HDI5XKd9s5Yu1ka+9nYvpk8eTIUCgU6dOgAV1dXKBQKbNmyxej+19aB9u3bS+OVguORCxcuIC0tDaNGjYKHhwd8fHzw3//+1+D+Lu/y8/MRGhoKV1dXDBw4UHo9MTERcrkcMpkMsbGx0uvG9nVAQACioqKgUCggk8lw/vx5AEBWVhbCw8Ph5+cHLy8vHD58GIBuf7Znzx6MHDkS+fn5Juufdh8CQHBwsFT/jJX1xx9/hLe3Nzw9PREYGFjk8fHTCi6zY8cONG3aFEqlErdv30bTpk2xZcsWAJp2qXv37lL/aawPM/WZCrZLQ4YM0WnPtCpqhr///nt4eHhAoVCgU6dOiI+PN7nfKjLmu+zmOz4+Hp06dZI+U8G6/uuvv8LLywtyuRzh4eE6T6pwdXWFXC7HgAEDIJPJoFar0bdvX2lfqtVq9OnTB0qlUievBfdZUcccpsbpBduddu3aSdtbsWKFVAfatGkjHVNQ8THvxcs7oHtcq7V3715pvK/ti0aPHl3oerV93NN129BxAqA5Lm7Tpg0UCgXeeecdREZGIiUlBd7e3tIyN27ckP5dsP0o+DmWL18OX19fyGQyzJo1C0IInD59GgqFAgMGDJC2oVAoAJg+d2DomCsvLw8ffPCB1O9zIubZMK/m59XUce3atWvRtWtXaYypXZex8+imxp2ff/65dB5q0aJFAIyPgwsyNb429h0BuucUgoODkZGRAVdXV+Tn5wOAzr8Lnh8suE8MlS8lJUXnvLv2/+/du4eUlBSMHDkSPj4+GDJkCK5duyaVp2D71apVK2l7s2fPRv/+/UvuPL4gq5WdnS08PT1Fhw4dxKBBg0ReXp4QQgilUikts2TJEvHVV18JIYSYPn262Ldvn4iLixOzZs2Slpk+fboYMWKEUKlUIjk5WXTv3l3k5OSInTt3ioiICJ1tnj9/XgwbNkzntV69eom0tDSd9e3bt09nmTVr1ohly5YJIYQYNmyYOH/+vPjnn3/EwIEDRdu2bY1+xmXLlok1a9ZI/z5+/LgYM2aMEEKIBQsWCJlMJv1du14tU+slMteGDRvExx9/rPe6QqEQly5dkv79dP2LjIwUcXFxQgghfvnlF+Hp6SktFxYWJoQQ4urVq6Jnz55S3rp27SqUSqXIzs4WHh4e0voePHgghBDS69qM37p1SygUCpGamip69eolUlNTxdChQ8Xx48eFEEKkpaWJIUOGiMzMTCGEEKtXr5bKVDC3aWlpolevXkIIoZP78ePHC5lMJvbt2yfy8vLEoEGDpPfs2bNH+hwFFcx/RESE2LBhg94y0dHRUm737dsnpk+frvdeIYTw8PAQt27dEkII8ffffwtXV1chhG478NNPP4mPPvpIqNVqoVKpxJgxY8TJkyfFrVu3hIeHh7h7967w9PQUV65cEUIIceXKFdG3b1/pc2i/20mTJolTp04JIYS4c+eO6Nevn1656flo1qyZ8PT0lP7r2bOnVOfS09OFWq0WQgixfft2ER0dLYTQ7wvGjBkj1fM33nhDJCQkCCGEiIuLk9ZVWF8ohH4dHTx4sPj999+FEE/6kK1bt4oVK1YIIYTIzc0V3t7eIiUlRaceCmFeP2esvj5Nu3x2drbo0qWLSE9PFxcuXBAymUxkZmaKjIwMMWDAAPHHH3/ovG/r1q3iww8/1CmDWq0WwcHB4vDhw0IITfZXrlwphBDi22+/lT6Dse9e6+m+vrDlhRBi7dq1Bts7rafbzdLYz4WNQZ5uh4ztfyE0bXtwcLBe2bXbCAsLE/PnzxdCCPHHH3+I3r17i8ePH+t9T+VZ27ZtxZQpU0TLli3F1atXpdfv3r0revbsKdLS0kR+fr4ICAgQhw4dEkIY39fDhg0TM2fOFEIIcfLkSeHh4SGEEGLx4sVi165dQggh/v33X9G3b1+RmZkp9WdJSUli4MCBIiMjQ6ds5tY/Y2VNS0sTPXr0kOqDtj/RMmd8/DTtMjk5OcLb21t07txZpKWliVu3bok+ffqIESNGCCGEOHbsmPD395f6T2N9mKlMaev+sWPHhEwm02nPtCpqhr29vaXPFRERIXbu3Kn33RDzXdbz/fSxvrau5+TkiB49eojr168LIYSYOnWqWL9+vbRcjx49xIMHD6SxthCafald5qeffhIhISFCCCECAgLEuXPn9LZX1DGHqXH60qVLxbp164QQT/b7o0ePRKdOnUR2drYQQveYgoqHeS9e3rVM1cGnjymKs15Txwk3b94UMplMCKGbw2HDhomLFy8KITTfvbb/LdivFtxewe9lypQp4siRI9K/C7YHQohCzx0YOuY6cuSI9D0UPD9BRce8Fi2vpvqkgufQCq7L2Hl0Y+PO77//XgwaNEhkZWXplNvYOLigon5HQgjx+PFj0a5dOyGEbhsTFhYmLbN161bps7q6ukrfW8HtFVa+p8fh7733nkhOThZCCPHbb7+JgIAA6W9TpkwRBw4cEEI82U+XL18WMplMqFQqg+t7HvgoQitWpUoVJCQk4PHjx5g3bx4+++wzhIaG4s8//8Qnn3yCR48eITMzE926dZPe8+233yIpKQk//PCDzrr69+8PW1tbvPLKK3jppZdw/fp1AJqrSM6cOQN7e3uEhISY/ei0hQsXYtWqVahVqxbmzp1rcJmVK1ciODgYkydPLvJnv3fvHs6dO4c+ffoU+b1EpeHMmTPS3RudO3dGeno6MjIyAACenp4AgFdffRUNGzaU7q7q0qULnJycAAB9+vTBmTNn0Lp1a3z99dc4dOgQACA1NRU3b96Ek5MTGjVqhO7du2Ps2LHIzc3FzJkzUalSJXTs2BEAcO7cOVy9ehWDBw8GoLlqp23btlIZAwMDYWtrC7VarVf+CxcuQAiBli1bAgCSk5Nx5coVDB8+HIDmasy6desa/OwLFy7EkiVLkJeXh+3bt+v93dbWVrpzzNB7V61aBUBzZ5dWVlYWatasqbd8UlISkpKS4OXlJS1348YNODs7IysrC6NGjULHjh3x+uuvA9DcgdevXz/Url0bAFCrVi0AmkdEXr16VVpvRkYGMjMz8cILLxgsJxWftu/Sio+Px++//w5A83t2H374If7++2/k5eWhUaNGha7P1tYWAwYMAAAoFAqEhIQAgMm+0FgdzcnJQeXKlXXWn5SUhP/97384cOAAAODRo0e4efMmKlWqJF2lCGiuqC54NRyg388Zq69vv/22zvu0V53dvXsXbm5uqFmzJnbt2gU3NzdUq1YNgKaNOH36NFq0aIFLly5h4sSJePDggZQfAJgyZQry8/PxwgsvoEuXLtLr2rsZPTw8EB0dXazv3pzlz5w5g2HDhgHQbe+aNWtmct2GPM/9DJg/BjG2/1966SWD9UVrypQpuHv3rnSXbYsWLVC9enX89ddfeOmll4r8+cuqrKwspKenIzo6GpGRkdiwYQMATR/ToUMHqS2Wy+U4deoU3NzcjO5rQFNnAeDtt99GRkYGHj58iJ9//hlHjx7FunXrAGjuMtLeoXvlyhXs2rULMTExZrXnX375JXbv3g1Ac4XziBEjjJbV1tYWLi4u0v7U9iemPD0+bty4scHlNm3aBG9vb6xfv156zcHBAS+//DL+/PNPJCQkSFeiAsb7MGOfSUsIgc8++wxjx46VlimoombY1DiFnmC+dZW1fBuTnJyMRo0aSeX39vbGpk2bEBQUBODJWEl7XAMAvr6+GDduHIKCgrBz5074+PgAABo0aIBLly6hTZs2Otso6pjD1Dg9NzcXDg4Oeu8RQiAnJwdVqlQx+7OTccy7LnPybuy4tiScOXPG6HGCsb7O398fO3fuRHh4OPbu3YsdO3YAAGrWrInk5GS9z3TixAmsWbMGOTk5SE9Px+uvv270rqrCzh0YKpOdnR2ys7OhUqmK/0UQAOb1aYXl1VSflJWVZfQ8uKHz6MbGnb/++it8fHxQtWpVnXKbGgcXxtT+NJZ7Pz8/rFmzBm5uboiPj8e8efMAaPrrixcv6m2/KOXLzMzEf//7X0yYMEF6reAd37m5uQZzn5+fj/z8fKPH1c+KE1tlgL29PTw8PLBmzRoAmtv7Vq5ciWbNmiE+Ph4nT56Ulv33338RHh6OmJgYLFy4UHrdxsZGZ53afw8YMACzZ8/GjRs3EBAQgJUrV5pVpmnTpqFfv37YsWMHli9fjhYtWuj8/c6dO7hy5QpmzZpVrM+8fPlyjBs3rsI+1odKz2uvvSZ1SloZGRlITU3Fyy+/XOT1merYDeXwxIkT+OWXX7Bt2zZUrVoVAQEByM3NBaCZ5Prhhx8wfPhwhIeHo1mzZlJn2rVrVwgh0LVrVyxZssTg9jZs2IDatWtDqVTCz89P52+ffvopwsPD8cUXXwDQHBy+/vrr0klaUwrmPy4uTuostQIDAzFhwgTEx8fD1tYWHTp00Hsv8OTkO6AZ4DRo0EBvW0IIjBkzBu+++67O67dv30ZqaipiY2OxevVqXLt2Da+++qrRMqvVamzfvr3EOlMyT1RUFIKCgtC7d2+cOHFC55Gc5tLmyFRfaKyO/v3333oTtkIIfPTRR+jevbvO6ydOnICLiwtWr14NQPOYgqysLOnvhvo5Y/X1aQUvXBk+fDjOnj1rcvnmzZvjwIEDSExMRGJiItq3bw8AWLRoEVq3bo2lS5cW+jucRf3un8e+ehbPsp+LMgYxtv8BzY8x16tXz+D7Fi1ahJiYmOJ8tHLFwcEBn376KapVq4Zdu3Zh9+7d0sUd5irYNxobry5btgxNmjTR+du5c+dw7do1LF68GEuWLEGPHj0KbeODgoIwcuRIADD46K5n9fT4ePHixXrLZGRkYM+ePdiyZYvOiW8A8PHxwZo1a6BSqVCnTh3pdVN9mKnPlJiYiA4dOljkNz+tOcNhYWGYNm0aHBwckJ6ejlatWhX3Y5ZrzLeuipDv3NxcCCGkE3Nazs7OqFOnDn799VecP39eesRScHAwwsLCsGnTJjx8+FA6CV7UMYSp7+D+/fvSuEerevXqGD9+PNzc3NCwYcMSn1SoCJh3Xebk3dhxbWkz1te5u7tjxYoV6NSpE1q2bCldYDtjxgyEhobCzs4OqampeOedd5Cbm4uIiAjs3LkTzs7OiIuLk85JGFLYuQNDx1xdu3bFwYMH0blzZ9SvX/8ZPjExr7oKy6upPun27dtGx4GGvhdj486ff/7Z4DpMjYOfhbHct2/fHhEREThx4gRUKhXeeOMNAMCHH36IefPmITY2Fv/88490oUxRyieEQI0aNXQuYi6sTK+99hr69++Pzp07SxedPW/8jS0rdePGDfz1118ANJXn6NGj0pVQmZmZqFu3LvLz8/Hdd9/pvC8oKAhDhw7F/fv3dYK1f/9+qNVqpKSk4NatW3oz2DVr1izWlRO1atWSnt9Z0IoVKzB+/Pgirw/QXO1y586dIs1kExVX586dkZ2djV27dgHQPDN3wYIF8Pb21juoK8jFxUW66uTEiRNwcnJC9erV8eabb0q5TE5ORmpqqjQYSEpKQnp6OnJycnD48GG89dZbePToEWrWrImqVavi2rVr+O2336RtzJ8/H5MnT4a3tzcaNmyIkSNHYubMmYiNjUVeXh7atm2Ls2fPSr+hk5WVJd0dZsqpU6dQt25dnYmgxo0bQ6lUSpPJ+fn5+PPPP02u54UXXsCDBw/0XndycoK9vT1Wr16NadOmFVoeQNNG9erVS+/1bt26YefOndKVq/fu3UNaWhoAzdXl2meAz549G0IIdOrUCfv375fKlZ6eLq3n66+/ltZ76dIls8pFz9ejR4+kAxlt5gqjVqulyefvvvtOOrlhqi/UKlhHT58+jRo1aujdGditWzds2bJF6suSk5N1JrCMMdTPmaqvhtjb26Nq1ap48OABXFxccPjwYWRnZyMrKwuHDx+Gi4sLMjIypP65cuXKBnNZvXp1nSzu27cPgOaubO1z7Yv63ZuzvIuLi9H2rqie134GijYGMbb/VSoVDh48iLfeesvoezt27CgN7C9duoTMzEw0bNjQrO2WF/b29tLVw7Nnz5au+GvTpg1OnToFpVIJlUqFPXv2SHcuGtvXgKbOApq8Ojo6wtHREd26dcPGjRul36K7ePGitHz//v3Rq1cv6eRNcRgra9u2bXH69GncunULwJP+xBzGxseA5qKTgIAAg3cgtGrVSvotzYKK04ep1Wps2LABo0aNMrpMRc1w/fr1UbduXezcuVO6epn0Md+GlZV8G9O4cWPcuXNHOn5ISEiQ9t/+/ft1nv5QkL+/P6ZOnYp+/frBzs4OgGYsvmPHDuzevVsns0Udcxj7DpRKJU6fPq13RxgA1KlTB7169cLu3bvxf//3f+Z8dDKBeTfMVN5Lk7HjBECTW0N9XeXKldGtWzfMnTtXp93p27cvEhMTkZCQIE1GayexnJyckJmZqXfh79NMnTswdsxlb2+PKlWqYOrUqdIdRlQ8zKthxvJqrE96+PAhzp49i06dOhlcn6Hz6MbGnV26dEF8fLz0G1racpszDjbG1P7ct2+f0eNULy8vTJ48WSf3Li4uSEhIQEJCgs5FuEUpX/Xq1dGoUSPpXIMQApcvXwYA3Lx5E7dv3zZ4sbmjoyPee+89JCQklMhd1rxjy0plZWVJjxgCNLeEjhkzBgAwYcIE+Pv7o3bt2njzzTcNPkojMjIS77//Pr755hsAmqus/Pz8kJmZiYiICGlG/eDBg7h06RKysrLMPgENaO722LBhA/Ly8hAZGSn92LRW/fr19R69ZK7r169Lj04iKmk2NjZYsWIFIiIisHLlSqjVavTs2ROTJk0y+b6QkBDMmDEDcrkcVatWxYIFCwAA7733Hj766CPIZDJUqlQJCxYskA5u27Rpg9DQUNy7dw+enp5o3bo1mjZtiq1bt6J///5o3LixdDCpfZxoz549dbbbqFEj9OvXD1988QU++OADREdHY9KkSdItwBMnTjT6aBStGzduSHehaDk4OGDZsmWIiorCo0ePoFKpEBgYKD3iryDtrd42NjaIiorS+/v8+fPh7e2Npk2bmjXRtmnTJmzbtg0nT57Exo0bkZWVBaVSiSNHjqB37964du2a1PlWq1YNsbGxsLV9cl1Ghw4d0KRJE2zevBlDhw7F2LFjERAQAFtbW7Ro0QILFizAzJkzERkZCblcDpVKBRcXF+lHT6n0hISEYMKECahZsyY6duxo1g99V6tWDefPn8eqVatQu3ZtfPLJJwBM94VP19Hz58/j448/xvz58/XW7+/vjzt37sDHxwdCCDg5OZl197Khfq5bt24G62vBK7OBJ48ifPz4MV577TV0794dDg4O8PHxgb+/PwDNYwRatGiB3377DbNmzYKNjQ1sbGx07mCYMmUKqlSpgipVqkhXTwOau7flcjkcHBykOzqL+t2bs/yQIUMwd+5cyOVy2NnZITo62uDJPHM8j/2sVZQxiLH9P23aNLzyyitwd3c3+t4RI0Zg5syZkMvlqFy5MhYtWiSd7KuIXn75Zfj4+GDJkiWYM2cOJk+ejMDAQAgh0LNnT7i5uQEwvq8BzUkYLy8vPH78WMrruHHjMH/+fHh6ekKtVqNRo0Z6fVhwcDD8/f0xYMCAIj9Gr169ekbLGhkZidDQUKjVatSpU0fvDoynPT0+NkQIYfKqWu0TGgr+EHZx+rCcnBz07dsXNWrUMLpMRcxwXl4epk+fjqioKD6OuAiY77KXb2MqV66M6OhoTJgwASqVCq1atcLgwYNx6NAhbNmyRTqmeZqrqyvCw8P1JuYMKeqYw9h3MGTIEISEhOhdAX7z5k2sW7eu0H1GxcO8m5d3Y0aPHo2oqCiTdyXNnDkT7777Llq3bm1ISgUUAAACLklEQVTWOlu2bGnwOGHhwoXIzs7G0KFDDb5PLpfj0KFDhV40XqNGDfj7+0Mmk+HFF18stFzGzh1kZ2cbPebau3cvMjMz4e/vD6VSadbnpsIxr4Xn1VifNGLECKSlpUn5SU1NxcmTJ6U7MQ2dRzc27uzRowcuX74MX19fVKpUSTqnaM75+6J+R1999RXOnj1r9Okhcrkcn3zyiVl3kha1fLGxsZg7dy5WrVqFx48fY8CAAXBycsK4ceMwb948veOIM2fOICkpSXpSVEmwEdrpVyq3wsLC8M4770jhJKLSp/2dodmzZ1u6KFYnLi4OHTp0kH47DACOHTuGBw8emHXwTOVbu3bt+FjaInB1dcU333wjPYu7rOB+rjiM7euAgABMmzbN7JM8ZF2YYQKY7/LswoULiI6OxubNmy1dFLISzLv1W7t2LR49eoSJEydauihkYcyrvoCAAJ27hQFg/PjxWLZsWZk+j75//34cOXIEsbGxli5KqeAdW0REZFHu7u56d7S0aNFC54coiYiIiIio9H3++efYsmVLhTlJRlQefPDBB0hJSeFj/4iMGDdunN5rgYGBFijJ8zNv3jz8+OOP+Pzzzy1dlFLDO7aIiIiIiIiIiIiIiIioTLAtfBEiIiIiIiIiIiIiIiIiy+PEFhEREREREREREREREZUJnNgiIiIiIiIiIiIiIiKiMoETW0RERERERERERERERFQmcGKLiIiIiIiIiIiIiIiIyoT/B4eIGd4r1Gt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 descr="C:\Users\Artemiy\Desktop\Binary #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91"/>
          <a:stretch/>
        </p:blipFill>
        <p:spPr bwMode="auto">
          <a:xfrm>
            <a:off x="765175" y="1275606"/>
            <a:ext cx="3518793" cy="15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rtemiy\Desktop\Binary #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3" b="-5559"/>
          <a:stretch/>
        </p:blipFill>
        <p:spPr bwMode="auto">
          <a:xfrm>
            <a:off x="2987824" y="3075806"/>
            <a:ext cx="5472608" cy="16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87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35350" y="4235867"/>
            <a:ext cx="2791449" cy="235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9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категорий почтовой связи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C:\Users\Artemiy\Desktop\Class #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7" y="1419623"/>
            <a:ext cx="3670704" cy="2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temiy\Desktop\Class #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55726"/>
            <a:ext cx="4214438" cy="234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873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935350" y="4235867"/>
            <a:ext cx="2791449" cy="235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6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HeatMap</a:t>
            </a:r>
            <a:r>
              <a:rPr lang="en-US" sz="2800" dirty="0" smtClean="0"/>
              <a:t> – </a:t>
            </a:r>
            <a:r>
              <a:rPr lang="ru-RU" sz="2800" dirty="0" smtClean="0"/>
              <a:t>корреляция Пирсона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C:\Users\Artemiy\Desktop\HeatMap #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9" y="987574"/>
            <a:ext cx="3599185" cy="37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60;p41"/>
          <p:cNvSpPr txBox="1">
            <a:spLocks noGrp="1"/>
          </p:cNvSpPr>
          <p:nvPr>
            <p:ph type="subTitle" idx="4294967295"/>
          </p:nvPr>
        </p:nvSpPr>
        <p:spPr>
          <a:xfrm>
            <a:off x="4255678" y="1851670"/>
            <a:ext cx="4644008" cy="1656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H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а </a:t>
            </a:r>
            <a:r>
              <a:rPr lang="en-US" sz="1200" dirty="0" err="1" smtClean="0">
                <a:solidFill>
                  <a:schemeClr val="bg2"/>
                </a:solidFill>
                <a:latin typeface="Russo One" panose="020B0604020202020204" charset="0"/>
              </a:rPr>
              <a:t>HeatMap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видны коррелирующие признаки –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группа сильно коррелированных признаков не принесет дополнительной информации (или очень мало), увеличивая риск ошибок. </a:t>
            </a:r>
          </a:p>
          <a:p>
            <a:pPr marL="139700" indent="0">
              <a:buNone/>
            </a:pPr>
            <a:endParaRPr lang="ru-RU" sz="1200" dirty="0">
              <a:solidFill>
                <a:schemeClr val="bg2"/>
              </a:solidFill>
              <a:latin typeface="Russo One" panose="020B0604020202020204" charset="0"/>
            </a:endParaRPr>
          </a:p>
          <a:p>
            <a:pPr marL="139700" indent="0">
              <a:buNone/>
            </a:pP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Для обхода </a:t>
            </a:r>
            <a:r>
              <a:rPr lang="ru-RU" sz="1200" dirty="0" err="1" smtClean="0">
                <a:solidFill>
                  <a:schemeClr val="bg2"/>
                </a:solidFill>
                <a:latin typeface="Russo One" panose="020B0604020202020204" charset="0"/>
              </a:rPr>
              <a:t>мультиколлинеарности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>
                <a:solidFill>
                  <a:schemeClr val="bg2"/>
                </a:solidFill>
                <a:latin typeface="Russo One" panose="020B0604020202020204" charset="0"/>
              </a:rPr>
              <a:t>с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толбцы необходимо удалить (при значении корреляции </a:t>
            </a:r>
            <a:r>
              <a:rPr lang="ru-RU" sz="1200" dirty="0">
                <a:latin typeface="Russo One" panose="020B0604020202020204" charset="0"/>
              </a:rPr>
              <a:t>≥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0.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9)</a:t>
            </a:r>
          </a:p>
        </p:txBody>
      </p:sp>
      <p:pic>
        <p:nvPicPr>
          <p:cNvPr id="9" name="Google Shape;287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064" y="4371950"/>
            <a:ext cx="5760640" cy="3288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0000" y="1851670"/>
            <a:ext cx="2627864" cy="648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Сопоставление типов </a:t>
            </a:r>
            <a:r>
              <a:rPr lang="en-US" sz="1200" dirty="0" smtClean="0"/>
              <a:t>object </a:t>
            </a:r>
            <a:r>
              <a:rPr lang="ru-RU" sz="1200" dirty="0" smtClean="0"/>
              <a:t>и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ru-RU" sz="1200" dirty="0" smtClean="0"/>
              <a:t>с помощью</a:t>
            </a:r>
            <a:r>
              <a:rPr lang="en-US" sz="1200" dirty="0" smtClean="0"/>
              <a:t> </a:t>
            </a:r>
            <a:r>
              <a:rPr lang="ru-RU" sz="1200" dirty="0" err="1" smtClean="0"/>
              <a:t>маппинга</a:t>
            </a:r>
            <a:endParaRPr sz="1200" dirty="0"/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703410" y="3147814"/>
            <a:ext cx="2552762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200" dirty="0" smtClean="0"/>
              <a:t>Работа с количественными признаками - </a:t>
            </a:r>
            <a:r>
              <a:rPr lang="en-US" sz="1200" dirty="0" err="1"/>
              <a:t>Standart</a:t>
            </a:r>
            <a:r>
              <a:rPr lang="en-US" sz="1200" dirty="0"/>
              <a:t> </a:t>
            </a:r>
            <a:r>
              <a:rPr lang="en-US" sz="1200" dirty="0" smtClean="0"/>
              <a:t>Scaling</a:t>
            </a:r>
            <a:r>
              <a:rPr lang="ru-RU" sz="1200" dirty="0" smtClean="0"/>
              <a:t> с помощью </a:t>
            </a:r>
            <a:r>
              <a:rPr lang="en-US" sz="1200" dirty="0" err="1" smtClean="0"/>
              <a:t>Scipy</a:t>
            </a:r>
            <a:endParaRPr sz="1200"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title" idx="8"/>
          </p:nvPr>
        </p:nvSpPr>
        <p:spPr>
          <a:xfrm>
            <a:off x="720000" y="555526"/>
            <a:ext cx="5076136" cy="830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/>
              <a:t>Преобразование данных для </a:t>
            </a:r>
            <a:br>
              <a:rPr lang="ru-RU" sz="2400" dirty="0"/>
            </a:br>
            <a:r>
              <a:rPr lang="ru-RU" sz="2400" dirty="0" smtClean="0"/>
              <a:t>обучения на </a:t>
            </a:r>
            <a:r>
              <a:rPr lang="en-US" sz="2400" dirty="0" err="1" smtClean="0"/>
              <a:t>CatBoost</a:t>
            </a:r>
            <a:endParaRPr sz="2400" dirty="0"/>
          </a:p>
        </p:txBody>
      </p:sp>
      <p:cxnSp>
        <p:nvCxnSpPr>
          <p:cNvPr id="431" name="Google Shape;431;p44"/>
          <p:cNvCxnSpPr/>
          <p:nvPr/>
        </p:nvCxnSpPr>
        <p:spPr>
          <a:xfrm>
            <a:off x="720000" y="177966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720000" y="3075806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22;p44"/>
          <p:cNvSpPr txBox="1">
            <a:spLocks noGrp="1"/>
          </p:cNvSpPr>
          <p:nvPr>
            <p:ph type="title"/>
          </p:nvPr>
        </p:nvSpPr>
        <p:spPr>
          <a:xfrm>
            <a:off x="4047178" y="1851670"/>
            <a:ext cx="2469038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 smtClean="0"/>
              <a:t>RandomOverSampler</a:t>
            </a:r>
            <a:r>
              <a:rPr lang="ru-RU" sz="1200" dirty="0" smtClean="0"/>
              <a:t> для </a:t>
            </a:r>
            <a:r>
              <a:rPr lang="ru-RU" sz="1200" dirty="0" err="1" smtClean="0"/>
              <a:t>передискретизации</a:t>
            </a:r>
            <a:r>
              <a:rPr lang="ru-RU" sz="1200" dirty="0" smtClean="0"/>
              <a:t> класса меньшинства путем случайного выбора</a:t>
            </a:r>
            <a:endParaRPr sz="1200" dirty="0"/>
          </a:p>
        </p:txBody>
      </p:sp>
      <p:sp>
        <p:nvSpPr>
          <p:cNvPr id="26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4045516" y="3147814"/>
            <a:ext cx="2552762" cy="136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 smtClean="0"/>
              <a:t>CatBoost</a:t>
            </a:r>
            <a:r>
              <a:rPr lang="en-US" sz="1200" dirty="0" smtClean="0"/>
              <a:t> </a:t>
            </a:r>
            <a:r>
              <a:rPr lang="ru-RU" sz="1200" dirty="0" smtClean="0"/>
              <a:t>умеет работать с текстовыми признаками, достаточно привести признак в рациональный формат: изменить регистр и удалить лишние символы</a:t>
            </a:r>
            <a:endParaRPr sz="1200" dirty="0"/>
          </a:p>
        </p:txBody>
      </p:sp>
      <p:cxnSp>
        <p:nvCxnSpPr>
          <p:cNvPr id="27" name="Google Shape;431;p44"/>
          <p:cNvCxnSpPr/>
          <p:nvPr/>
        </p:nvCxnSpPr>
        <p:spPr>
          <a:xfrm>
            <a:off x="4047178" y="177966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34;p44"/>
          <p:cNvCxnSpPr/>
          <p:nvPr/>
        </p:nvCxnSpPr>
        <p:spPr>
          <a:xfrm>
            <a:off x="4047178" y="3075806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320" y="3219822"/>
            <a:ext cx="2880320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2355726"/>
            <a:ext cx="4153632" cy="398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 Training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69008" y="2931790"/>
            <a:ext cx="3145528" cy="572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Обучение моделей </a:t>
            </a:r>
            <a:r>
              <a:rPr lang="en-US" dirty="0" err="1" smtClean="0">
                <a:latin typeface="Russo One" panose="020B0604020202020204" charset="0"/>
              </a:rPr>
              <a:t>CatBoost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2" name="Picture 4" descr="C:\Users\Artemiy\Desktop\84a1475d0876ce45ff1865f62b5dadc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-162" r="17311" b="1"/>
          <a:stretch/>
        </p:blipFill>
        <p:spPr bwMode="auto">
          <a:xfrm>
            <a:off x="971600" y="838200"/>
            <a:ext cx="3248024" cy="3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nautical Engineering Major for College by Slidesgo">
  <a:themeElements>
    <a:clrScheme name="Simple Light">
      <a:dk1>
        <a:srgbClr val="191919"/>
      </a:dk1>
      <a:lt1>
        <a:srgbClr val="FFFFFF"/>
      </a:lt1>
      <a:dk2>
        <a:srgbClr val="29235C"/>
      </a:dk2>
      <a:lt2>
        <a:srgbClr val="C7B0FF"/>
      </a:lt2>
      <a:accent1>
        <a:srgbClr val="00F5FF"/>
      </a:accent1>
      <a:accent2>
        <a:srgbClr val="9EFC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3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438</Words>
  <Application>Microsoft Office PowerPoint</Application>
  <PresentationFormat>Экран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Russo One</vt:lpstr>
      <vt:lpstr>Roboto Condensed Light</vt:lpstr>
      <vt:lpstr>Yu Gothic UI Semibold</vt:lpstr>
      <vt:lpstr>Bebas Neue</vt:lpstr>
      <vt:lpstr>Mallanna</vt:lpstr>
      <vt:lpstr>Aeronautical Engineering Major for College by Slidesgo</vt:lpstr>
      <vt:lpstr>Всероссийский чемпионат «Цифровой прорыв»</vt:lpstr>
      <vt:lpstr>Краткое описание решения</vt:lpstr>
      <vt:lpstr>Exploratory Data Analysis &amp; Preprocessing</vt:lpstr>
      <vt:lpstr>Распределение обозначений типов почтовой связи</vt:lpstr>
      <vt:lpstr>Распределение категориальных переменных</vt:lpstr>
      <vt:lpstr>Распределение категорий почтовой связи</vt:lpstr>
      <vt:lpstr>HeatMap – корреляция Пирсона</vt:lpstr>
      <vt:lpstr>Сопоставление типов object и int с помощью маппинга</vt:lpstr>
      <vt:lpstr>CatBoost Training</vt:lpstr>
      <vt:lpstr>CatBoost #1</vt:lpstr>
      <vt:lpstr>CatBoost #2</vt:lpstr>
      <vt:lpstr>Полученные метрики</vt:lpstr>
      <vt:lpstr>Stacking CatBoost</vt:lpstr>
      <vt:lpstr>Mощный способ повысить производительность модели и увеличить точность классификации</vt:lpstr>
      <vt:lpstr>Полученные метрики на  Meta-Learner</vt:lpstr>
      <vt:lpstr>Результаты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Всероссийский чемпионат Цифровой прорыв</dc:title>
  <dc:creator>Lyamin A D</dc:creator>
  <cp:lastModifiedBy>Ahaha Enns</cp:lastModifiedBy>
  <cp:revision>54</cp:revision>
  <dcterms:modified xsi:type="dcterms:W3CDTF">2022-11-18T17:50:09Z</dcterms:modified>
</cp:coreProperties>
</file>