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notesMasterIdLst>
    <p:notesMasterId r:id="rId14"/>
  </p:notesMasterIdLst>
  <p:sldIdLst>
    <p:sldId id="387" r:id="rId2"/>
    <p:sldId id="559" r:id="rId3"/>
    <p:sldId id="560" r:id="rId4"/>
    <p:sldId id="561" r:id="rId5"/>
    <p:sldId id="562" r:id="rId6"/>
    <p:sldId id="563" r:id="rId7"/>
    <p:sldId id="564" r:id="rId8"/>
    <p:sldId id="565" r:id="rId9"/>
    <p:sldId id="570" r:id="rId10"/>
    <p:sldId id="571" r:id="rId11"/>
    <p:sldId id="566" r:id="rId12"/>
    <p:sldId id="567" r:id="rId1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迪 宋" initials="迪" lastIdx="1" clrIdx="0">
    <p:extLst>
      <p:ext uri="{19B8F6BF-5375-455C-9EA6-DF929625EA0E}">
        <p15:presenceInfo xmlns:p15="http://schemas.microsoft.com/office/powerpoint/2012/main" userId="e33f79343f8647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5B9BD5"/>
    <a:srgbClr val="E8E7E7"/>
    <a:srgbClr val="EEEFF1"/>
    <a:srgbClr val="F19C63"/>
    <a:srgbClr val="F7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AC3C98-65AD-4E98-9BA2-F33F3BC97F0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8F8D02-9041-4C59-BC62-13DE0E5C671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287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EE6256-1C72-4859-A5CD-3A2FE355E3C0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8F8D02-9041-4C59-BC62-13DE0E5C671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183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D1B8D8-EEF6-4F35-888F-858CB4DEF37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8F8D02-9041-4C59-BC62-13DE0E5C671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019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490C0-3FEB-49F2-92AF-5BB65A3EDC25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8F8D02-9041-4C59-BC62-13DE0E5C671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582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3BC24C-97E9-4277-8119-57D908DA4D5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8F8D02-9041-4C59-BC62-13DE0E5C671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710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90EB94-B934-45C3-ACE3-A70797991DB0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8F8D02-9041-4C59-BC62-13DE0E5C671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91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88DE2E-4206-4FA4-8E84-6EB6ADB4186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8F8D02-9041-4C59-BC62-13DE0E5C671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878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A4994-4F1B-4D47-A589-21F5E9EA0CB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8F8D02-9041-4C59-BC62-13DE0E5C671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9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72D97F-0ED7-4664-98D5-4E0D2A79AB4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8F8D02-9041-4C59-BC62-13DE0E5C671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899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8BE079-9E1D-4407-8989-59AEF1F96169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8F8D02-9041-4C59-BC62-13DE0E5C671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996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2AAC9B-52ED-4D6E-91B1-051EB708E46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8F8D02-9041-4C59-BC62-13DE0E5C671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713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DC8B04-BA67-4C58-BA07-6074D46FC9D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8F8D02-9041-4C59-BC62-13DE0E5C671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3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836" y="170576"/>
            <a:ext cx="4542857" cy="1361905"/>
          </a:xfrm>
          <a:prstGeom prst="rect">
            <a:avLst/>
          </a:prstGeom>
        </p:spPr>
      </p:pic>
      <p:sp>
        <p:nvSpPr>
          <p:cNvPr id="4" name="TextBox 119">
            <a:extLst>
              <a:ext uri="{FF2B5EF4-FFF2-40B4-BE49-F238E27FC236}">
                <a16:creationId xmlns:a16="http://schemas.microsoft.com/office/drawing/2014/main" id="{2E98CB15-3F0C-4E91-A24B-4621A740C4FE}"/>
              </a:ext>
            </a:extLst>
          </p:cNvPr>
          <p:cNvSpPr txBox="1"/>
          <p:nvPr/>
        </p:nvSpPr>
        <p:spPr>
          <a:xfrm>
            <a:off x="1105786" y="1920944"/>
            <a:ext cx="100796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7"/>
            <a:r>
              <a:rPr lang="zh-CN" altLang="en-US" sz="44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云存储架构及其关键技术</a:t>
            </a:r>
            <a:endParaRPr lang="id-ID" sz="44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5" name="TextBox 119">
            <a:extLst>
              <a:ext uri="{FF2B5EF4-FFF2-40B4-BE49-F238E27FC236}">
                <a16:creationId xmlns:a16="http://schemas.microsoft.com/office/drawing/2014/main" id="{2E98CB15-3F0C-4E91-A24B-4621A740C4FE}"/>
              </a:ext>
            </a:extLst>
          </p:cNvPr>
          <p:cNvSpPr txBox="1"/>
          <p:nvPr/>
        </p:nvSpPr>
        <p:spPr>
          <a:xfrm>
            <a:off x="4234376" y="4167616"/>
            <a:ext cx="76656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7"/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毕蕾   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M201973152  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计算机硕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1902</a:t>
            </a:r>
          </a:p>
          <a:p>
            <a:pPr algn="ctr" defTabSz="914217"/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宋迪   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M201973121  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计算机硕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1902 </a:t>
            </a:r>
          </a:p>
          <a:p>
            <a:pPr algn="ctr" defTabSz="914217"/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李研   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M201973122  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计算机硕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1902 </a:t>
            </a:r>
            <a:endParaRPr lang="id-ID" altLang="zh-CN" sz="2200" b="1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" name="TextBox 119">
            <a:extLst>
              <a:ext uri="{FF2B5EF4-FFF2-40B4-BE49-F238E27FC236}">
                <a16:creationId xmlns:a16="http://schemas.microsoft.com/office/drawing/2014/main" id="{2E98CB15-3F0C-4E91-A24B-4621A740C4FE}"/>
              </a:ext>
            </a:extLst>
          </p:cNvPr>
          <p:cNvSpPr txBox="1"/>
          <p:nvPr/>
        </p:nvSpPr>
        <p:spPr>
          <a:xfrm>
            <a:off x="7939786" y="5448829"/>
            <a:ext cx="35957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7"/>
            <a:r>
              <a:rPr lang="en-US" altLang="zh-CN" sz="44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2019/11/02</a:t>
            </a:r>
            <a:endParaRPr lang="id-ID" sz="4400" b="1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7604139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836" y="170576"/>
            <a:ext cx="4542857" cy="1361905"/>
          </a:xfrm>
          <a:prstGeom prst="rect">
            <a:avLst/>
          </a:prstGeom>
        </p:spPr>
      </p:pic>
      <p:sp>
        <p:nvSpPr>
          <p:cNvPr id="8" name="标题 2">
            <a:extLst>
              <a:ext uri="{FF2B5EF4-FFF2-40B4-BE49-F238E27FC236}">
                <a16:creationId xmlns:a16="http://schemas.microsoft.com/office/drawing/2014/main" id="{8182DDF7-D527-4245-AE16-CCB46B8491EB}"/>
              </a:ext>
            </a:extLst>
          </p:cNvPr>
          <p:cNvSpPr txBox="1">
            <a:spLocks/>
          </p:cNvSpPr>
          <p:nvPr/>
        </p:nvSpPr>
        <p:spPr>
          <a:xfrm>
            <a:off x="3646813" y="1187924"/>
            <a:ext cx="4898374" cy="6891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chemeClr val="accent5"/>
                </a:solidFill>
                <a:latin typeface="黑体" pitchFamily="49" charset="-122"/>
                <a:ea typeface="黑体" pitchFamily="49" charset="-122"/>
              </a:rPr>
              <a:t>云安全关键技术</a:t>
            </a: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F192F92F-E612-41B9-AA7F-469171A3C66E}"/>
              </a:ext>
            </a:extLst>
          </p:cNvPr>
          <p:cNvSpPr txBox="1">
            <a:spLocks/>
          </p:cNvSpPr>
          <p:nvPr/>
        </p:nvSpPr>
        <p:spPr>
          <a:xfrm>
            <a:off x="225285" y="2001798"/>
            <a:ext cx="3514755" cy="46374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可靠数据删除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64BFB0-5B74-4F5A-A6DD-ABBA716EFBF2}"/>
              </a:ext>
            </a:extLst>
          </p:cNvPr>
          <p:cNvSpPr txBox="1"/>
          <p:nvPr/>
        </p:nvSpPr>
        <p:spPr>
          <a:xfrm>
            <a:off x="1016046" y="5013700"/>
            <a:ext cx="9174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	</a:t>
            </a:r>
            <a:r>
              <a:rPr lang="zh-CN" altLang="en-US" sz="2400" dirty="0"/>
              <a:t>对于用户来说，其存在云上的数据可能包含大量的敏感信息，这些敏感信息很可能会泄露用户的隐私。当想要删除云上的数据时，用户难以确信其数据是否被服务器安全删除。</a:t>
            </a:r>
          </a:p>
        </p:txBody>
      </p:sp>
      <p:sp>
        <p:nvSpPr>
          <p:cNvPr id="5" name="思想气泡: 云 4">
            <a:extLst>
              <a:ext uri="{FF2B5EF4-FFF2-40B4-BE49-F238E27FC236}">
                <a16:creationId xmlns:a16="http://schemas.microsoft.com/office/drawing/2014/main" id="{31ADEAAA-ED33-4B56-87F4-0E139E78542C}"/>
              </a:ext>
            </a:extLst>
          </p:cNvPr>
          <p:cNvSpPr/>
          <p:nvPr/>
        </p:nvSpPr>
        <p:spPr>
          <a:xfrm>
            <a:off x="3221362" y="2894385"/>
            <a:ext cx="2966307" cy="1080199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安全覆写方法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物理删除</a:t>
            </a:r>
          </a:p>
        </p:txBody>
      </p:sp>
      <p:sp>
        <p:nvSpPr>
          <p:cNvPr id="12" name="思想气泡: 云 11">
            <a:extLst>
              <a:ext uri="{FF2B5EF4-FFF2-40B4-BE49-F238E27FC236}">
                <a16:creationId xmlns:a16="http://schemas.microsoft.com/office/drawing/2014/main" id="{5CDAB002-D910-42CB-BF82-547C602A7FFF}"/>
              </a:ext>
            </a:extLst>
          </p:cNvPr>
          <p:cNvSpPr/>
          <p:nvPr/>
        </p:nvSpPr>
        <p:spPr>
          <a:xfrm>
            <a:off x="6729918" y="2826832"/>
            <a:ext cx="2966307" cy="1080199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密码学删除方法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C8B814-CE13-4D3E-8EAC-6BCDD9E0CAB0}"/>
              </a:ext>
            </a:extLst>
          </p:cNvPr>
          <p:cNvSpPr txBox="1"/>
          <p:nvPr/>
        </p:nvSpPr>
        <p:spPr>
          <a:xfrm>
            <a:off x="3912317" y="4184035"/>
            <a:ext cx="36811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两种可靠数据删除技术</a:t>
            </a:r>
          </a:p>
        </p:txBody>
      </p:sp>
    </p:spTree>
    <p:extLst>
      <p:ext uri="{BB962C8B-B14F-4D97-AF65-F5344CB8AC3E}">
        <p14:creationId xmlns:p14="http://schemas.microsoft.com/office/powerpoint/2010/main" val="561485075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836" y="170576"/>
            <a:ext cx="4542857" cy="13619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5283BFD-747D-4F0A-93F7-18BB0753A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465" y="5185158"/>
            <a:ext cx="6886575" cy="15906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8EA352A-ED70-4752-985F-79F581217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50" y="2634490"/>
            <a:ext cx="6972300" cy="21526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FD233C9-E7A3-474F-AE37-1B7088DB2296}"/>
              </a:ext>
            </a:extLst>
          </p:cNvPr>
          <p:cNvSpPr txBox="1"/>
          <p:nvPr/>
        </p:nvSpPr>
        <p:spPr>
          <a:xfrm>
            <a:off x="3544601" y="4718867"/>
            <a:ext cx="5115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对重复数据删除方案的考核标准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49BFED-21FA-4F91-AE80-5E2627AA34EF}"/>
              </a:ext>
            </a:extLst>
          </p:cNvPr>
          <p:cNvSpPr txBox="1"/>
          <p:nvPr/>
        </p:nvSpPr>
        <p:spPr>
          <a:xfrm>
            <a:off x="4133406" y="2189818"/>
            <a:ext cx="5115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安全覆写方法的标准与算法</a:t>
            </a:r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72F06087-C333-4BAF-A5BF-6185C50F4CB6}"/>
              </a:ext>
            </a:extLst>
          </p:cNvPr>
          <p:cNvSpPr txBox="1">
            <a:spLocks/>
          </p:cNvSpPr>
          <p:nvPr/>
        </p:nvSpPr>
        <p:spPr>
          <a:xfrm>
            <a:off x="4836572" y="957140"/>
            <a:ext cx="4006247" cy="6891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chemeClr val="accent5"/>
                </a:solidFill>
                <a:latin typeface="黑体" pitchFamily="49" charset="-122"/>
                <a:ea typeface="黑体" pitchFamily="49" charset="-122"/>
              </a:rPr>
              <a:t>云安全关键技术</a:t>
            </a:r>
          </a:p>
        </p:txBody>
      </p:sp>
      <p:sp>
        <p:nvSpPr>
          <p:cNvPr id="11" name="标题 2">
            <a:extLst>
              <a:ext uri="{FF2B5EF4-FFF2-40B4-BE49-F238E27FC236}">
                <a16:creationId xmlns:a16="http://schemas.microsoft.com/office/drawing/2014/main" id="{1677ED7E-DB01-4471-8F8F-7D939D06B25D}"/>
              </a:ext>
            </a:extLst>
          </p:cNvPr>
          <p:cNvSpPr txBox="1">
            <a:spLocks/>
          </p:cNvSpPr>
          <p:nvPr/>
        </p:nvSpPr>
        <p:spPr>
          <a:xfrm>
            <a:off x="341315" y="1843754"/>
            <a:ext cx="3458686" cy="3975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可靠数据删除</a:t>
            </a:r>
          </a:p>
        </p:txBody>
      </p:sp>
    </p:spTree>
    <p:extLst>
      <p:ext uri="{BB962C8B-B14F-4D97-AF65-F5344CB8AC3E}">
        <p14:creationId xmlns:p14="http://schemas.microsoft.com/office/powerpoint/2010/main" val="3079932085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836" y="170576"/>
            <a:ext cx="4542857" cy="1361905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45BDE551-3D71-4C9F-BD6A-D69DFCC54354}"/>
              </a:ext>
            </a:extLst>
          </p:cNvPr>
          <p:cNvSpPr txBox="1">
            <a:spLocks/>
          </p:cNvSpPr>
          <p:nvPr/>
        </p:nvSpPr>
        <p:spPr>
          <a:xfrm>
            <a:off x="3646813" y="1187924"/>
            <a:ext cx="4898374" cy="6891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chemeClr val="accent5"/>
                </a:solidFill>
                <a:latin typeface="黑体" pitchFamily="49" charset="-122"/>
                <a:ea typeface="黑体" pitchFamily="49" charset="-122"/>
              </a:rPr>
              <a:t>云安全关键技术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5E3A08-942F-4F49-B790-1A3814CED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707" y="2316052"/>
            <a:ext cx="6753225" cy="2428875"/>
          </a:xfrm>
          <a:prstGeom prst="rect">
            <a:avLst/>
          </a:prstGeom>
        </p:spPr>
      </p:pic>
      <p:sp>
        <p:nvSpPr>
          <p:cNvPr id="6" name="标题 2">
            <a:extLst>
              <a:ext uri="{FF2B5EF4-FFF2-40B4-BE49-F238E27FC236}">
                <a16:creationId xmlns:a16="http://schemas.microsoft.com/office/drawing/2014/main" id="{67CA2995-9D69-4F14-AB8C-2BA80E5C9944}"/>
              </a:ext>
            </a:extLst>
          </p:cNvPr>
          <p:cNvSpPr txBox="1">
            <a:spLocks/>
          </p:cNvSpPr>
          <p:nvPr/>
        </p:nvSpPr>
        <p:spPr>
          <a:xfrm>
            <a:off x="341315" y="1843754"/>
            <a:ext cx="3458686" cy="3975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高效密文检索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DAE7CD-6BF7-434F-82ED-6D9B1D3294B3}"/>
              </a:ext>
            </a:extLst>
          </p:cNvPr>
          <p:cNvSpPr txBox="1"/>
          <p:nvPr/>
        </p:nvSpPr>
        <p:spPr>
          <a:xfrm>
            <a:off x="1097280" y="2894385"/>
            <a:ext cx="39858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         为了保护客户的敏感信息，如电话、个人材料、图像等，客户在上传数据到云端之前对数据进行加密处理。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B8D76A-2774-4B43-841E-30E7F95801A5}"/>
              </a:ext>
            </a:extLst>
          </p:cNvPr>
          <p:cNvSpPr txBox="1"/>
          <p:nvPr/>
        </p:nvSpPr>
        <p:spPr>
          <a:xfrm>
            <a:off x="5370340" y="5010100"/>
            <a:ext cx="65719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云环境下的安全密文检索网络图如上图所示</a:t>
            </a:r>
          </a:p>
        </p:txBody>
      </p:sp>
    </p:spTree>
    <p:extLst>
      <p:ext uri="{BB962C8B-B14F-4D97-AF65-F5344CB8AC3E}">
        <p14:creationId xmlns:p14="http://schemas.microsoft.com/office/powerpoint/2010/main" val="50940077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836" y="170576"/>
            <a:ext cx="4542857" cy="136190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6A5BF9F-07AD-4A3A-A063-BB45E1BFF2B1}"/>
              </a:ext>
            </a:extLst>
          </p:cNvPr>
          <p:cNvSpPr txBox="1"/>
          <p:nvPr/>
        </p:nvSpPr>
        <p:spPr>
          <a:xfrm>
            <a:off x="1555807" y="3216676"/>
            <a:ext cx="2076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目录</a:t>
            </a:r>
            <a:endParaRPr kumimoji="0" lang="en-US" altLang="zh-CN" sz="4400" b="1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CONENTS</a:t>
            </a:r>
            <a:endParaRPr kumimoji="0" lang="zh-CN" altLang="en-US" sz="2800" b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5DC5775-589A-4586-953C-BBD7FF3A74F7}"/>
              </a:ext>
            </a:extLst>
          </p:cNvPr>
          <p:cNvCxnSpPr/>
          <p:nvPr/>
        </p:nvCxnSpPr>
        <p:spPr>
          <a:xfrm>
            <a:off x="3874967" y="2689605"/>
            <a:ext cx="0" cy="26746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868C44AC-ECE3-4F18-8C97-72735A37DBCF}"/>
              </a:ext>
            </a:extLst>
          </p:cNvPr>
          <p:cNvSpPr txBox="1">
            <a:spLocks/>
          </p:cNvSpPr>
          <p:nvPr/>
        </p:nvSpPr>
        <p:spPr>
          <a:xfrm>
            <a:off x="4360569" y="2346784"/>
            <a:ext cx="7240785" cy="3233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、云存储安全的背景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、云存储面临的安全问题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、云存储安全的关键技术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0" name="TextBox 119">
            <a:extLst>
              <a:ext uri="{FF2B5EF4-FFF2-40B4-BE49-F238E27FC236}">
                <a16:creationId xmlns:a16="http://schemas.microsoft.com/office/drawing/2014/main" id="{1B51E5DD-C98D-4B23-99FA-1276760DF904}"/>
              </a:ext>
            </a:extLst>
          </p:cNvPr>
          <p:cNvSpPr txBox="1"/>
          <p:nvPr/>
        </p:nvSpPr>
        <p:spPr>
          <a:xfrm>
            <a:off x="3874551" y="1220417"/>
            <a:ext cx="50136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7"/>
            <a:r>
              <a:rPr lang="zh-CN" altLang="en-US" sz="44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云存储安全</a:t>
            </a:r>
            <a:endParaRPr lang="id-ID" sz="44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145474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836" y="170576"/>
            <a:ext cx="4542857" cy="1361905"/>
          </a:xfrm>
          <a:prstGeom prst="rect">
            <a:avLst/>
          </a:prstGeom>
        </p:spPr>
      </p:pic>
      <p:sp>
        <p:nvSpPr>
          <p:cNvPr id="7" name="标题 2">
            <a:extLst>
              <a:ext uri="{FF2B5EF4-FFF2-40B4-BE49-F238E27FC236}">
                <a16:creationId xmlns:a16="http://schemas.microsoft.com/office/drawing/2014/main" id="{D545639D-27BE-42D1-9650-B17AD6997AA3}"/>
              </a:ext>
            </a:extLst>
          </p:cNvPr>
          <p:cNvSpPr txBox="1">
            <a:spLocks/>
          </p:cNvSpPr>
          <p:nvPr/>
        </p:nvSpPr>
        <p:spPr>
          <a:xfrm>
            <a:off x="3646813" y="1187924"/>
            <a:ext cx="4898374" cy="6891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chemeClr val="accent5"/>
                </a:solidFill>
                <a:latin typeface="黑体" pitchFamily="49" charset="-122"/>
                <a:ea typeface="黑体" pitchFamily="49" charset="-122"/>
              </a:rPr>
              <a:t>云存储安全的背景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992C1A0-4C9E-454A-BBD4-4ABE1B030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04" y="2791654"/>
            <a:ext cx="486727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4B39A44-5E5C-4F15-AD2F-BF4C430273DF}"/>
              </a:ext>
            </a:extLst>
          </p:cNvPr>
          <p:cNvSpPr txBox="1"/>
          <p:nvPr/>
        </p:nvSpPr>
        <p:spPr>
          <a:xfrm>
            <a:off x="208980" y="1824183"/>
            <a:ext cx="2482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云端存储的数据的种类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2614603-F2AC-4E41-83E1-715E2330D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47098"/>
            <a:ext cx="6102587" cy="346091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79FEC06-C513-4668-8F95-77311AE9BC40}"/>
              </a:ext>
            </a:extLst>
          </p:cNvPr>
          <p:cNvSpPr txBox="1"/>
          <p:nvPr/>
        </p:nvSpPr>
        <p:spPr>
          <a:xfrm>
            <a:off x="6616412" y="5740201"/>
            <a:ext cx="4892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云计算引起的安全事件较传统的应用高出很多</a:t>
            </a:r>
            <a:r>
              <a:rPr lang="en-US" altLang="zh-CN" sz="2400" b="1" dirty="0"/>
              <a:t>……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1160397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836" y="170576"/>
            <a:ext cx="4542857" cy="1361905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85300A2E-3D42-48E1-B305-CF6934F1E2FD}"/>
              </a:ext>
            </a:extLst>
          </p:cNvPr>
          <p:cNvSpPr txBox="1">
            <a:spLocks/>
          </p:cNvSpPr>
          <p:nvPr/>
        </p:nvSpPr>
        <p:spPr>
          <a:xfrm>
            <a:off x="3646813" y="1187924"/>
            <a:ext cx="4898374" cy="6891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chemeClr val="accent5"/>
                </a:solidFill>
                <a:latin typeface="黑体" pitchFamily="49" charset="-122"/>
                <a:ea typeface="黑体" pitchFamily="49" charset="-122"/>
              </a:rPr>
              <a:t>云存储面临的安全问题</a:t>
            </a: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BF9C8F18-6062-46C7-980A-9C25FCACE735}"/>
              </a:ext>
            </a:extLst>
          </p:cNvPr>
          <p:cNvSpPr txBox="1">
            <a:spLocks/>
          </p:cNvSpPr>
          <p:nvPr/>
        </p:nvSpPr>
        <p:spPr>
          <a:xfrm>
            <a:off x="367934" y="2063098"/>
            <a:ext cx="2014330" cy="4325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6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数据泄露</a:t>
            </a: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4C5E5EF6-5E18-4E80-8177-A45D16F33DF4}"/>
              </a:ext>
            </a:extLst>
          </p:cNvPr>
          <p:cNvSpPr txBox="1">
            <a:spLocks/>
          </p:cNvSpPr>
          <p:nvPr/>
        </p:nvSpPr>
        <p:spPr>
          <a:xfrm>
            <a:off x="1850743" y="3564181"/>
            <a:ext cx="3120515" cy="4499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6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外部接口和</a:t>
            </a:r>
            <a:r>
              <a:rPr lang="en-US" altLang="zh-CN" sz="26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API</a:t>
            </a:r>
            <a:r>
              <a:rPr lang="zh-CN" altLang="en-US" sz="26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攻击</a:t>
            </a: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4A9D09B3-AEB8-48A6-AF43-11B34DA6D298}"/>
              </a:ext>
            </a:extLst>
          </p:cNvPr>
          <p:cNvSpPr txBox="1">
            <a:spLocks/>
          </p:cNvSpPr>
          <p:nvPr/>
        </p:nvSpPr>
        <p:spPr>
          <a:xfrm>
            <a:off x="4038787" y="2467028"/>
            <a:ext cx="3726990" cy="5071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6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使用证书和认证体系</a:t>
            </a:r>
          </a:p>
        </p:txBody>
      </p:sp>
      <p:sp>
        <p:nvSpPr>
          <p:cNvPr id="11" name="标题 2">
            <a:extLst>
              <a:ext uri="{FF2B5EF4-FFF2-40B4-BE49-F238E27FC236}">
                <a16:creationId xmlns:a16="http://schemas.microsoft.com/office/drawing/2014/main" id="{3C2CD37D-136D-4596-9784-1DD1FE1CF63F}"/>
              </a:ext>
            </a:extLst>
          </p:cNvPr>
          <p:cNvSpPr txBox="1">
            <a:spLocks/>
          </p:cNvSpPr>
          <p:nvPr/>
        </p:nvSpPr>
        <p:spPr>
          <a:xfrm>
            <a:off x="4038787" y="4765617"/>
            <a:ext cx="2014330" cy="4325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6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账户劫持</a:t>
            </a:r>
          </a:p>
        </p:txBody>
      </p:sp>
      <p:sp>
        <p:nvSpPr>
          <p:cNvPr id="13" name="标题 2">
            <a:extLst>
              <a:ext uri="{FF2B5EF4-FFF2-40B4-BE49-F238E27FC236}">
                <a16:creationId xmlns:a16="http://schemas.microsoft.com/office/drawing/2014/main" id="{F8CDE6BD-F2FE-4355-A151-7B3792735EFA}"/>
              </a:ext>
            </a:extLst>
          </p:cNvPr>
          <p:cNvSpPr txBox="1">
            <a:spLocks/>
          </p:cNvSpPr>
          <p:nvPr/>
        </p:nvSpPr>
        <p:spPr>
          <a:xfrm>
            <a:off x="6341536" y="3320689"/>
            <a:ext cx="3726990" cy="6766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6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存在弱点的系统漏洞</a:t>
            </a:r>
          </a:p>
        </p:txBody>
      </p:sp>
      <p:sp>
        <p:nvSpPr>
          <p:cNvPr id="14" name="标题 2">
            <a:extLst>
              <a:ext uri="{FF2B5EF4-FFF2-40B4-BE49-F238E27FC236}">
                <a16:creationId xmlns:a16="http://schemas.microsoft.com/office/drawing/2014/main" id="{3D47CBC0-D68C-4650-9DA8-C91779EF8805}"/>
              </a:ext>
            </a:extLst>
          </p:cNvPr>
          <p:cNvSpPr txBox="1">
            <a:spLocks/>
          </p:cNvSpPr>
          <p:nvPr/>
        </p:nvSpPr>
        <p:spPr>
          <a:xfrm>
            <a:off x="7489658" y="5237526"/>
            <a:ext cx="2794029" cy="4325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6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内部恶意行为</a:t>
            </a:r>
          </a:p>
        </p:txBody>
      </p:sp>
    </p:spTree>
    <p:extLst>
      <p:ext uri="{BB962C8B-B14F-4D97-AF65-F5344CB8AC3E}">
        <p14:creationId xmlns:p14="http://schemas.microsoft.com/office/powerpoint/2010/main" val="37216588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836" y="170576"/>
            <a:ext cx="4542857" cy="1361905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5878CB28-FB3D-445C-830E-5977CD0F903D}"/>
              </a:ext>
            </a:extLst>
          </p:cNvPr>
          <p:cNvSpPr txBox="1">
            <a:spLocks/>
          </p:cNvSpPr>
          <p:nvPr/>
        </p:nvSpPr>
        <p:spPr>
          <a:xfrm>
            <a:off x="3646528" y="3011158"/>
            <a:ext cx="2389838" cy="6086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6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数据永久丢失</a:t>
            </a: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02A179D4-9C77-4339-A416-EB62DE4BAD7F}"/>
              </a:ext>
            </a:extLst>
          </p:cNvPr>
          <p:cNvSpPr txBox="1">
            <a:spLocks/>
          </p:cNvSpPr>
          <p:nvPr/>
        </p:nvSpPr>
        <p:spPr>
          <a:xfrm>
            <a:off x="8355496" y="4702270"/>
            <a:ext cx="2014330" cy="4325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6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滥用云服务</a:t>
            </a: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8018EFC4-E2CE-42ED-983C-AFFF7D275A08}"/>
              </a:ext>
            </a:extLst>
          </p:cNvPr>
          <p:cNvSpPr txBox="1">
            <a:spLocks/>
          </p:cNvSpPr>
          <p:nvPr/>
        </p:nvSpPr>
        <p:spPr>
          <a:xfrm>
            <a:off x="1239079" y="2245560"/>
            <a:ext cx="2014330" cy="4325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6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APT</a:t>
            </a:r>
            <a:r>
              <a:rPr lang="zh-CN" altLang="en-US" sz="26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寄生虫</a:t>
            </a: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550B7EEF-5216-4CA6-B53A-028FEF310988}"/>
              </a:ext>
            </a:extLst>
          </p:cNvPr>
          <p:cNvSpPr txBox="1">
            <a:spLocks/>
          </p:cNvSpPr>
          <p:nvPr/>
        </p:nvSpPr>
        <p:spPr>
          <a:xfrm>
            <a:off x="5930348" y="3744934"/>
            <a:ext cx="2014330" cy="4325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6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积极性不足</a:t>
            </a: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A24DF6E7-182C-4D08-9CEF-B8051EB52BE4}"/>
              </a:ext>
            </a:extLst>
          </p:cNvPr>
          <p:cNvSpPr txBox="1">
            <a:spLocks/>
          </p:cNvSpPr>
          <p:nvPr/>
        </p:nvSpPr>
        <p:spPr>
          <a:xfrm>
            <a:off x="1126435" y="4420924"/>
            <a:ext cx="3527258" cy="5600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6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共享技术带来的威胁</a:t>
            </a: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5C015749-F1ED-46C1-80A3-4A53D38B6C11}"/>
              </a:ext>
            </a:extLst>
          </p:cNvPr>
          <p:cNvSpPr txBox="1">
            <a:spLocks/>
          </p:cNvSpPr>
          <p:nvPr/>
        </p:nvSpPr>
        <p:spPr>
          <a:xfrm>
            <a:off x="5088835" y="5581862"/>
            <a:ext cx="2014330" cy="4325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6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DDOS</a:t>
            </a:r>
            <a:r>
              <a:rPr lang="zh-CN" altLang="en-US" sz="26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攻击</a:t>
            </a: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F1C53F2D-A85F-4CC2-8107-7F094E736AF1}"/>
              </a:ext>
            </a:extLst>
          </p:cNvPr>
          <p:cNvSpPr txBox="1">
            <a:spLocks/>
          </p:cNvSpPr>
          <p:nvPr/>
        </p:nvSpPr>
        <p:spPr>
          <a:xfrm>
            <a:off x="3646813" y="1187924"/>
            <a:ext cx="4898374" cy="6891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chemeClr val="accent5"/>
                </a:solidFill>
                <a:latin typeface="黑体" pitchFamily="49" charset="-122"/>
                <a:ea typeface="黑体" pitchFamily="49" charset="-122"/>
              </a:rPr>
              <a:t>云存储面临的安全问题</a:t>
            </a:r>
          </a:p>
        </p:txBody>
      </p:sp>
    </p:spTree>
    <p:extLst>
      <p:ext uri="{BB962C8B-B14F-4D97-AF65-F5344CB8AC3E}">
        <p14:creationId xmlns:p14="http://schemas.microsoft.com/office/powerpoint/2010/main" val="230219840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836" y="170576"/>
            <a:ext cx="4542857" cy="136190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067ACBD-9564-4749-9273-50D8A616C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88" y="2315317"/>
            <a:ext cx="5044937" cy="3218670"/>
          </a:xfrm>
          <a:prstGeom prst="rect">
            <a:avLst/>
          </a:prstGeom>
        </p:spPr>
      </p:pic>
      <p:sp>
        <p:nvSpPr>
          <p:cNvPr id="4" name="标题 2">
            <a:extLst>
              <a:ext uri="{FF2B5EF4-FFF2-40B4-BE49-F238E27FC236}">
                <a16:creationId xmlns:a16="http://schemas.microsoft.com/office/drawing/2014/main" id="{78146D0B-9635-4A02-B137-3A18FBFC3D38}"/>
              </a:ext>
            </a:extLst>
          </p:cNvPr>
          <p:cNvSpPr txBox="1">
            <a:spLocks/>
          </p:cNvSpPr>
          <p:nvPr/>
        </p:nvSpPr>
        <p:spPr>
          <a:xfrm>
            <a:off x="3646813" y="1187924"/>
            <a:ext cx="4898374" cy="6891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chemeClr val="accent5"/>
                </a:solidFill>
                <a:latin typeface="黑体" pitchFamily="49" charset="-122"/>
                <a:ea typeface="黑体" pitchFamily="49" charset="-122"/>
              </a:rPr>
              <a:t>云安全关键技术</a:t>
            </a: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25E14CC7-B2CC-4F84-A8CD-3AD2FE6D666D}"/>
              </a:ext>
            </a:extLst>
          </p:cNvPr>
          <p:cNvSpPr txBox="1">
            <a:spLocks/>
          </p:cNvSpPr>
          <p:nvPr/>
        </p:nvSpPr>
        <p:spPr>
          <a:xfrm>
            <a:off x="7913728" y="2285691"/>
            <a:ext cx="2389838" cy="6086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完整性审计</a:t>
            </a: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5E989172-2067-49BF-A10E-74875C341046}"/>
              </a:ext>
            </a:extLst>
          </p:cNvPr>
          <p:cNvSpPr txBox="1">
            <a:spLocks/>
          </p:cNvSpPr>
          <p:nvPr/>
        </p:nvSpPr>
        <p:spPr>
          <a:xfrm>
            <a:off x="8046250" y="3124653"/>
            <a:ext cx="2389838" cy="6086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密文数据去重</a:t>
            </a: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12C81A13-A662-49F3-857B-A80A0ACC9A3C}"/>
              </a:ext>
            </a:extLst>
          </p:cNvPr>
          <p:cNvSpPr txBox="1">
            <a:spLocks/>
          </p:cNvSpPr>
          <p:nvPr/>
        </p:nvSpPr>
        <p:spPr>
          <a:xfrm>
            <a:off x="8046250" y="4067966"/>
            <a:ext cx="2389838" cy="6086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可靠数据删除</a:t>
            </a: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CC2A9968-1509-4E52-9959-BC8A4E74AB4D}"/>
              </a:ext>
            </a:extLst>
          </p:cNvPr>
          <p:cNvSpPr txBox="1">
            <a:spLocks/>
          </p:cNvSpPr>
          <p:nvPr/>
        </p:nvSpPr>
        <p:spPr>
          <a:xfrm>
            <a:off x="8046250" y="5011279"/>
            <a:ext cx="2389838" cy="6086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4.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高校密文检索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01AEE2-B4D5-48A1-AC78-9D3229C21FE3}"/>
              </a:ext>
            </a:extLst>
          </p:cNvPr>
          <p:cNvSpPr txBox="1"/>
          <p:nvPr/>
        </p:nvSpPr>
        <p:spPr>
          <a:xfrm>
            <a:off x="6294783" y="2486999"/>
            <a:ext cx="10751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四</a:t>
            </a:r>
            <a:endParaRPr lang="en-US" altLang="zh-CN" sz="3200" b="1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项</a:t>
            </a:r>
            <a:endParaRPr lang="en-US" altLang="zh-CN" sz="3200" b="1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关</a:t>
            </a:r>
            <a:endParaRPr lang="en-US" altLang="zh-CN" sz="3200" b="1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键</a:t>
            </a:r>
            <a:endParaRPr lang="en-US" altLang="zh-CN" sz="3200" b="1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技</a:t>
            </a:r>
            <a:endParaRPr lang="en-US" altLang="zh-CN" sz="3200" b="1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术</a:t>
            </a:r>
            <a:endParaRPr kumimoji="0" lang="zh-CN" altLang="en-US" sz="3200" b="1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36651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2510"/>
            <a:ext cx="4542857" cy="1361905"/>
          </a:xfrm>
          <a:prstGeom prst="rect">
            <a:avLst/>
          </a:prstGeom>
        </p:spPr>
      </p:pic>
      <p:sp>
        <p:nvSpPr>
          <p:cNvPr id="4" name="标题 2">
            <a:extLst>
              <a:ext uri="{FF2B5EF4-FFF2-40B4-BE49-F238E27FC236}">
                <a16:creationId xmlns:a16="http://schemas.microsoft.com/office/drawing/2014/main" id="{CB8ED786-852A-4EBB-8220-6FA2F887925E}"/>
              </a:ext>
            </a:extLst>
          </p:cNvPr>
          <p:cNvSpPr txBox="1">
            <a:spLocks/>
          </p:cNvSpPr>
          <p:nvPr/>
        </p:nvSpPr>
        <p:spPr>
          <a:xfrm>
            <a:off x="3646813" y="1187924"/>
            <a:ext cx="4898374" cy="6891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chemeClr val="accent5"/>
                </a:solidFill>
                <a:latin typeface="黑体" pitchFamily="49" charset="-122"/>
                <a:ea typeface="黑体" pitchFamily="49" charset="-122"/>
              </a:rPr>
              <a:t>云安全关键技术</a:t>
            </a: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EFEBE814-122E-45FC-9880-BA305288E10C}"/>
              </a:ext>
            </a:extLst>
          </p:cNvPr>
          <p:cNvSpPr txBox="1">
            <a:spLocks/>
          </p:cNvSpPr>
          <p:nvPr/>
        </p:nvSpPr>
        <p:spPr>
          <a:xfrm>
            <a:off x="384312" y="1860716"/>
            <a:ext cx="3514755" cy="6891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完整性审计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887B275-ACC7-4E9A-B2AD-546699428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439" y="2507862"/>
            <a:ext cx="6477000" cy="26860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971FB3B-BC19-44BB-A803-9F765E76770D}"/>
              </a:ext>
            </a:extLst>
          </p:cNvPr>
          <p:cNvSpPr txBox="1"/>
          <p:nvPr/>
        </p:nvSpPr>
        <p:spPr>
          <a:xfrm>
            <a:off x="2014330" y="5499652"/>
            <a:ext cx="8017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 为了保证自己的数据在云上完整且正确地存储，需要定期对云服务器上的数据进行审计。</a:t>
            </a:r>
          </a:p>
        </p:txBody>
      </p:sp>
    </p:spTree>
    <p:extLst>
      <p:ext uri="{BB962C8B-B14F-4D97-AF65-F5344CB8AC3E}">
        <p14:creationId xmlns:p14="http://schemas.microsoft.com/office/powerpoint/2010/main" val="269907496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836" y="170576"/>
            <a:ext cx="4542857" cy="13619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D80F1DD-35C2-4AF8-8330-DBA33161A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962" y="4382374"/>
            <a:ext cx="6648450" cy="23050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FD49374-21B0-4A9F-AA13-46074EEB5F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120987"/>
            <a:ext cx="6858000" cy="1819275"/>
          </a:xfrm>
          <a:prstGeom prst="rect">
            <a:avLst/>
          </a:prstGeom>
        </p:spPr>
      </p:pic>
      <p:sp>
        <p:nvSpPr>
          <p:cNvPr id="8" name="标题 2">
            <a:extLst>
              <a:ext uri="{FF2B5EF4-FFF2-40B4-BE49-F238E27FC236}">
                <a16:creationId xmlns:a16="http://schemas.microsoft.com/office/drawing/2014/main" id="{8182DDF7-D527-4245-AE16-CCB46B8491EB}"/>
              </a:ext>
            </a:extLst>
          </p:cNvPr>
          <p:cNvSpPr txBox="1">
            <a:spLocks/>
          </p:cNvSpPr>
          <p:nvPr/>
        </p:nvSpPr>
        <p:spPr>
          <a:xfrm>
            <a:off x="3646813" y="1187924"/>
            <a:ext cx="4898374" cy="6891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chemeClr val="accent5"/>
                </a:solidFill>
                <a:latin typeface="黑体" pitchFamily="49" charset="-122"/>
                <a:ea typeface="黑体" pitchFamily="49" charset="-122"/>
              </a:rPr>
              <a:t>云安全关键技术</a:t>
            </a: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F192F92F-E612-41B9-AA7F-469171A3C66E}"/>
              </a:ext>
            </a:extLst>
          </p:cNvPr>
          <p:cNvSpPr txBox="1">
            <a:spLocks/>
          </p:cNvSpPr>
          <p:nvPr/>
        </p:nvSpPr>
        <p:spPr>
          <a:xfrm>
            <a:off x="225285" y="1776431"/>
            <a:ext cx="3514755" cy="6891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完整性审计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64BFB0-5B74-4F5A-A6DD-ABBA716EFBF2}"/>
              </a:ext>
            </a:extLst>
          </p:cNvPr>
          <p:cNvSpPr txBox="1"/>
          <p:nvPr/>
        </p:nvSpPr>
        <p:spPr>
          <a:xfrm>
            <a:off x="1175073" y="3030624"/>
            <a:ext cx="36468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完整性审计主要包含两种审计机制：可证明数据持有（</a:t>
            </a:r>
            <a:r>
              <a:rPr lang="en-US" altLang="zh-CN" sz="2400" dirty="0"/>
              <a:t>Provable Data Possession</a:t>
            </a:r>
            <a:r>
              <a:rPr lang="zh-CN" altLang="en-US" sz="2400" dirty="0"/>
              <a:t>，</a:t>
            </a:r>
            <a:r>
              <a:rPr lang="en-US" altLang="zh-CN" sz="2400" dirty="0"/>
              <a:t>PDP</a:t>
            </a:r>
            <a:r>
              <a:rPr lang="zh-CN" altLang="en-US" sz="2400" dirty="0"/>
              <a:t>）和可证明数据可恢复（</a:t>
            </a:r>
            <a:r>
              <a:rPr lang="en-US" altLang="zh-CN" sz="2400" dirty="0"/>
              <a:t>Proof of Retrievability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PoR</a:t>
            </a:r>
            <a:r>
              <a:rPr lang="zh-CN" altLang="en-US" sz="2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5465397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836" y="170576"/>
            <a:ext cx="4542857" cy="1361905"/>
          </a:xfrm>
          <a:prstGeom prst="rect">
            <a:avLst/>
          </a:prstGeom>
        </p:spPr>
      </p:pic>
      <p:sp>
        <p:nvSpPr>
          <p:cNvPr id="8" name="标题 2">
            <a:extLst>
              <a:ext uri="{FF2B5EF4-FFF2-40B4-BE49-F238E27FC236}">
                <a16:creationId xmlns:a16="http://schemas.microsoft.com/office/drawing/2014/main" id="{8182DDF7-D527-4245-AE16-CCB46B8491EB}"/>
              </a:ext>
            </a:extLst>
          </p:cNvPr>
          <p:cNvSpPr txBox="1">
            <a:spLocks/>
          </p:cNvSpPr>
          <p:nvPr/>
        </p:nvSpPr>
        <p:spPr>
          <a:xfrm>
            <a:off x="3646813" y="1187924"/>
            <a:ext cx="4898374" cy="6891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chemeClr val="accent5"/>
                </a:solidFill>
                <a:latin typeface="黑体" pitchFamily="49" charset="-122"/>
                <a:ea typeface="黑体" pitchFamily="49" charset="-122"/>
              </a:rPr>
              <a:t>云安全关键技术</a:t>
            </a: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F192F92F-E612-41B9-AA7F-469171A3C66E}"/>
              </a:ext>
            </a:extLst>
          </p:cNvPr>
          <p:cNvSpPr txBox="1">
            <a:spLocks/>
          </p:cNvSpPr>
          <p:nvPr/>
        </p:nvSpPr>
        <p:spPr>
          <a:xfrm>
            <a:off x="225285" y="1776431"/>
            <a:ext cx="3514755" cy="6891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黑体" pitchFamily="49" charset="-122"/>
                <a:ea typeface="黑体" pitchFamily="49" charset="-122"/>
              </a:rPr>
              <a:t>密文数据去重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64BFB0-5B74-4F5A-A6DD-ABBA716EFBF2}"/>
              </a:ext>
            </a:extLst>
          </p:cNvPr>
          <p:cNvSpPr txBox="1"/>
          <p:nvPr/>
        </p:nvSpPr>
        <p:spPr>
          <a:xfrm>
            <a:off x="1744916" y="5230485"/>
            <a:ext cx="9174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        </a:t>
            </a:r>
            <a:r>
              <a:rPr lang="zh-CN" altLang="en-US" sz="2400" dirty="0"/>
              <a:t>根据</a:t>
            </a:r>
            <a:r>
              <a:rPr lang="en-US" altLang="zh-CN" sz="2400" dirty="0"/>
              <a:t>EMC </a:t>
            </a:r>
            <a:r>
              <a:rPr lang="zh-CN" altLang="en-US" sz="2400" dirty="0"/>
              <a:t>的调查报告显示，随着云端数据的快速增长，云存储中的冗余数据在备份应用中达到</a:t>
            </a:r>
            <a:r>
              <a:rPr lang="en-US" altLang="zh-CN" sz="2400" dirty="0"/>
              <a:t>80% </a:t>
            </a:r>
            <a:r>
              <a:rPr lang="zh-CN" altLang="en-US" sz="2400" dirty="0"/>
              <a:t>以上，在文件系统中已经达到</a:t>
            </a:r>
            <a:r>
              <a:rPr lang="en-US" altLang="zh-CN" sz="2400" dirty="0"/>
              <a:t>60% </a:t>
            </a:r>
            <a:r>
              <a:rPr lang="zh-CN" altLang="en-US" sz="2400" dirty="0"/>
              <a:t>以上，这些冗余数据消耗着大量的存储资源和管理资源。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CB4C945-D988-4B9C-9846-514D2AFA4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807" y="2590304"/>
            <a:ext cx="6332220" cy="251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2447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6225</TotalTime>
  <Words>383</Words>
  <Application>Microsoft Office PowerPoint</Application>
  <PresentationFormat>宽屏</PresentationFormat>
  <Paragraphs>63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黑体</vt:lpstr>
      <vt:lpstr>Arial</vt:lpstr>
      <vt:lpstr>Calibri</vt:lpstr>
      <vt:lpstr>Calibri Light</vt:lpstr>
      <vt:lpstr>Times New Roman</vt:lpstr>
      <vt:lpstr>Wingdings 2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416</dc:creator>
  <cp:lastModifiedBy>迪 宋</cp:lastModifiedBy>
  <cp:revision>265</cp:revision>
  <dcterms:created xsi:type="dcterms:W3CDTF">2017-09-28T06:07:00Z</dcterms:created>
  <dcterms:modified xsi:type="dcterms:W3CDTF">2019-11-02T09:29:04Z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