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2" r:id="rId6"/>
    <p:sldId id="259" r:id="rId7"/>
    <p:sldId id="264" r:id="rId8"/>
    <p:sldId id="260" r:id="rId9"/>
    <p:sldId id="261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75" autoAdjust="0"/>
  </p:normalViewPr>
  <p:slideViewPr>
    <p:cSldViewPr>
      <p:cViewPr varScale="1">
        <p:scale>
          <a:sx n="85" d="100"/>
          <a:sy n="85" d="100"/>
        </p:scale>
        <p:origin x="18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F2AA5-4DAE-482F-8EAF-14DAC3409086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26A28-ED6B-4FD5-A075-07CD41187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658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26A28-ED6B-4FD5-A075-07CD4118723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051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en-US" altLang="zh-CN" baseline="0" dirty="0"/>
              <a:t> </a:t>
            </a:r>
            <a:r>
              <a:rPr lang="zh-CN" altLang="en-US" baseline="0" dirty="0"/>
              <a:t>：搜索方向为何要这样确定？</a:t>
            </a:r>
            <a:endParaRPr lang="en-US" altLang="zh-CN" dirty="0"/>
          </a:p>
          <a:p>
            <a:r>
              <a:rPr lang="zh-CN" altLang="en-US" dirty="0"/>
              <a:t>算法理解：假设 </a:t>
            </a:r>
            <a:r>
              <a:rPr lang="en-US" altLang="zh-CN" dirty="0"/>
              <a:t>d </a:t>
            </a:r>
            <a:r>
              <a:rPr lang="zh-CN" altLang="en-US" dirty="0"/>
              <a:t>是搜索到</a:t>
            </a:r>
            <a:r>
              <a:rPr lang="en-US" altLang="zh-CN" baseline="0" dirty="0"/>
              <a:t> p </a:t>
            </a:r>
            <a:r>
              <a:rPr lang="zh-CN" altLang="en-US" baseline="0" dirty="0"/>
              <a:t>点的方向。 从 </a:t>
            </a:r>
            <a:r>
              <a:rPr lang="en-US" altLang="zh-CN" baseline="0" dirty="0"/>
              <a:t>p </a:t>
            </a:r>
            <a:r>
              <a:rPr lang="zh-CN" altLang="en-US" baseline="0" dirty="0"/>
              <a:t>点开始搜索时，要将 </a:t>
            </a:r>
            <a:r>
              <a:rPr lang="en-US" altLang="zh-CN" baseline="0" dirty="0"/>
              <a:t>d </a:t>
            </a:r>
            <a:r>
              <a:rPr lang="zh-CN" altLang="en-US" baseline="0" dirty="0"/>
              <a:t>的反方向作为最后一个搜索方向  （</a:t>
            </a:r>
            <a:r>
              <a:rPr lang="en-US" altLang="zh-CN" baseline="0" dirty="0"/>
              <a:t>d+4) mod 8</a:t>
            </a:r>
            <a:r>
              <a:rPr lang="zh-CN" altLang="en-US" baseline="0" dirty="0"/>
              <a:t>。</a:t>
            </a:r>
            <a:endParaRPr lang="en-US" altLang="zh-CN" baseline="0" dirty="0"/>
          </a:p>
          <a:p>
            <a:r>
              <a:rPr lang="en-US" altLang="zh-CN" baseline="0" dirty="0"/>
              <a:t>          </a:t>
            </a:r>
            <a:r>
              <a:rPr lang="zh-CN" altLang="en-US" baseline="0" dirty="0"/>
              <a:t>因此，起始的搜索方向是 （</a:t>
            </a:r>
            <a:r>
              <a:rPr lang="en-US" altLang="zh-CN" baseline="0" dirty="0"/>
              <a:t>d+5</a:t>
            </a:r>
            <a:r>
              <a:rPr lang="zh-CN" altLang="en-US" baseline="0" dirty="0"/>
              <a:t>）</a:t>
            </a:r>
            <a:r>
              <a:rPr lang="en-US" altLang="zh-CN" baseline="0" dirty="0"/>
              <a:t>mod 8.</a:t>
            </a:r>
          </a:p>
          <a:p>
            <a:r>
              <a:rPr lang="en-US" altLang="zh-CN" baseline="0" dirty="0"/>
              <a:t>          </a:t>
            </a:r>
            <a:r>
              <a:rPr lang="zh-CN" altLang="en-US" baseline="0" dirty="0"/>
              <a:t>对于偶数方向，</a:t>
            </a:r>
            <a:r>
              <a:rPr lang="en-US" altLang="zh-CN" baseline="0" dirty="0"/>
              <a:t>(d+5) mod 8</a:t>
            </a:r>
            <a:r>
              <a:rPr lang="zh-CN" altLang="en-US" baseline="0" dirty="0"/>
              <a:t>的方向上，不可能出现目标点（否则在搜索</a:t>
            </a:r>
            <a:r>
              <a:rPr lang="en-US" altLang="zh-CN" baseline="0" dirty="0"/>
              <a:t>p</a:t>
            </a:r>
            <a:r>
              <a:rPr lang="zh-CN" altLang="en-US" baseline="0" dirty="0"/>
              <a:t>时，就会先搜索到该点），因而从 </a:t>
            </a:r>
            <a:r>
              <a:rPr lang="en-US" altLang="zh-CN" baseline="0" dirty="0"/>
              <a:t>(d+6)mod 8</a:t>
            </a:r>
            <a:r>
              <a:rPr lang="zh-CN" altLang="en-US" baseline="0" dirty="0"/>
              <a:t>开始。</a:t>
            </a:r>
            <a:endParaRPr lang="en-US" altLang="zh-CN" baseline="0" dirty="0"/>
          </a:p>
          <a:p>
            <a:r>
              <a:rPr lang="en-US" altLang="zh-CN" baseline="0" dirty="0"/>
              <a:t>          </a:t>
            </a:r>
            <a:r>
              <a:rPr lang="zh-CN" altLang="en-US" baseline="0" dirty="0"/>
              <a:t>当 </a:t>
            </a:r>
            <a:r>
              <a:rPr lang="en-US" altLang="zh-CN" baseline="0" dirty="0"/>
              <a:t>d</a:t>
            </a:r>
            <a:r>
              <a:rPr lang="zh-CN" altLang="en-US" baseline="0" dirty="0"/>
              <a:t>为偶数方向时，</a:t>
            </a:r>
            <a:r>
              <a:rPr lang="en-US" altLang="zh-CN" baseline="0" dirty="0"/>
              <a:t>(d+5)mod 8, (d+6)mod 8 </a:t>
            </a:r>
            <a:r>
              <a:rPr lang="zh-CN" altLang="en-US" baseline="0" dirty="0"/>
              <a:t>上，都不会出现目标点，故从 </a:t>
            </a:r>
            <a:r>
              <a:rPr lang="en-US" altLang="zh-CN" baseline="0" dirty="0"/>
              <a:t>(d+7)mod 8</a:t>
            </a:r>
            <a:r>
              <a:rPr lang="zh-CN" altLang="en-US" baseline="0" dirty="0"/>
              <a:t>初开始。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问题</a:t>
            </a:r>
            <a:r>
              <a:rPr lang="en-US" altLang="zh-CN" baseline="0" dirty="0"/>
              <a:t>2 </a:t>
            </a:r>
            <a:r>
              <a:rPr lang="zh-CN" altLang="en-US" baseline="0" dirty="0"/>
              <a:t>：为什么没有在再次搜索到起点时，立即停止跟踪算法？</a:t>
            </a:r>
            <a:endParaRPr lang="en-US" altLang="zh-CN" baseline="0" dirty="0"/>
          </a:p>
          <a:p>
            <a:r>
              <a:rPr lang="en-US" altLang="zh-CN" baseline="0" dirty="0"/>
              <a:t>      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26A28-ED6B-4FD5-A075-07CD4118723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330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en-US" altLang="zh-CN" baseline="0" dirty="0"/>
              <a:t> </a:t>
            </a:r>
            <a:r>
              <a:rPr lang="zh-CN" altLang="en-US" baseline="0" dirty="0"/>
              <a:t>：搜索方向为何要这样确定？</a:t>
            </a:r>
            <a:endParaRPr lang="en-US" altLang="zh-CN" dirty="0"/>
          </a:p>
          <a:p>
            <a:r>
              <a:rPr lang="zh-CN" altLang="en-US" dirty="0"/>
              <a:t>算法理解：假设 </a:t>
            </a:r>
            <a:r>
              <a:rPr lang="en-US" altLang="zh-CN" dirty="0"/>
              <a:t>d </a:t>
            </a:r>
            <a:r>
              <a:rPr lang="zh-CN" altLang="en-US" dirty="0"/>
              <a:t>是搜索到</a:t>
            </a:r>
            <a:r>
              <a:rPr lang="en-US" altLang="zh-CN" baseline="0" dirty="0"/>
              <a:t> p </a:t>
            </a:r>
            <a:r>
              <a:rPr lang="zh-CN" altLang="en-US" baseline="0" dirty="0"/>
              <a:t>点的方向。 从 </a:t>
            </a:r>
            <a:r>
              <a:rPr lang="en-US" altLang="zh-CN" baseline="0" dirty="0"/>
              <a:t>p </a:t>
            </a:r>
            <a:r>
              <a:rPr lang="zh-CN" altLang="en-US" baseline="0" dirty="0"/>
              <a:t>点开始搜索时，要将 </a:t>
            </a:r>
            <a:r>
              <a:rPr lang="en-US" altLang="zh-CN" baseline="0" dirty="0"/>
              <a:t>d </a:t>
            </a:r>
            <a:r>
              <a:rPr lang="zh-CN" altLang="en-US" baseline="0" dirty="0"/>
              <a:t>的反方向作为最后一个搜索方向  （</a:t>
            </a:r>
            <a:r>
              <a:rPr lang="en-US" altLang="zh-CN" baseline="0" dirty="0"/>
              <a:t>d+4) mod 8</a:t>
            </a:r>
            <a:r>
              <a:rPr lang="zh-CN" altLang="en-US" baseline="0" dirty="0"/>
              <a:t>。</a:t>
            </a:r>
            <a:endParaRPr lang="en-US" altLang="zh-CN" baseline="0" dirty="0"/>
          </a:p>
          <a:p>
            <a:r>
              <a:rPr lang="en-US" altLang="zh-CN" baseline="0" dirty="0"/>
              <a:t>          </a:t>
            </a:r>
            <a:r>
              <a:rPr lang="zh-CN" altLang="en-US" baseline="0" dirty="0"/>
              <a:t>因此，起始的搜索方向是 （</a:t>
            </a:r>
            <a:r>
              <a:rPr lang="en-US" altLang="zh-CN" baseline="0" dirty="0"/>
              <a:t>d+5</a:t>
            </a:r>
            <a:r>
              <a:rPr lang="zh-CN" altLang="en-US" baseline="0" dirty="0"/>
              <a:t>）</a:t>
            </a:r>
            <a:r>
              <a:rPr lang="en-US" altLang="zh-CN" baseline="0" dirty="0"/>
              <a:t>mod 8.</a:t>
            </a:r>
          </a:p>
          <a:p>
            <a:r>
              <a:rPr lang="en-US" altLang="zh-CN" baseline="0" dirty="0"/>
              <a:t>          </a:t>
            </a:r>
            <a:r>
              <a:rPr lang="zh-CN" altLang="en-US" baseline="0" dirty="0"/>
              <a:t>对于偶数方向，</a:t>
            </a:r>
            <a:r>
              <a:rPr lang="en-US" altLang="zh-CN" baseline="0" dirty="0"/>
              <a:t>(d+5) mod 8</a:t>
            </a:r>
            <a:r>
              <a:rPr lang="zh-CN" altLang="en-US" baseline="0" dirty="0"/>
              <a:t>的方向上，不可能出现目标点（否则在搜索</a:t>
            </a:r>
            <a:r>
              <a:rPr lang="en-US" altLang="zh-CN" baseline="0" dirty="0"/>
              <a:t>p</a:t>
            </a:r>
            <a:r>
              <a:rPr lang="zh-CN" altLang="en-US" baseline="0" dirty="0"/>
              <a:t>时，就会先搜索到该点），因而从 </a:t>
            </a:r>
            <a:r>
              <a:rPr lang="en-US" altLang="zh-CN" baseline="0" dirty="0"/>
              <a:t>(d+6)mod 8</a:t>
            </a:r>
            <a:r>
              <a:rPr lang="zh-CN" altLang="en-US" baseline="0" dirty="0"/>
              <a:t>开始。</a:t>
            </a:r>
            <a:endParaRPr lang="en-US" altLang="zh-CN" baseline="0" dirty="0"/>
          </a:p>
          <a:p>
            <a:r>
              <a:rPr lang="en-US" altLang="zh-CN" baseline="0" dirty="0"/>
              <a:t>          </a:t>
            </a:r>
            <a:r>
              <a:rPr lang="zh-CN" altLang="en-US" baseline="0" dirty="0"/>
              <a:t>当 </a:t>
            </a:r>
            <a:r>
              <a:rPr lang="en-US" altLang="zh-CN" baseline="0" dirty="0"/>
              <a:t>d</a:t>
            </a:r>
            <a:r>
              <a:rPr lang="zh-CN" altLang="en-US" baseline="0" dirty="0"/>
              <a:t>为偶数方向时，</a:t>
            </a:r>
            <a:r>
              <a:rPr lang="en-US" altLang="zh-CN" baseline="0" dirty="0"/>
              <a:t>(d+5)mod 8, (d+6)mod 8 </a:t>
            </a:r>
            <a:r>
              <a:rPr lang="zh-CN" altLang="en-US" baseline="0" dirty="0"/>
              <a:t>上，都不会出现目标点，故从 </a:t>
            </a:r>
            <a:r>
              <a:rPr lang="en-US" altLang="zh-CN" baseline="0" dirty="0"/>
              <a:t>(d+7)mod 8</a:t>
            </a:r>
            <a:r>
              <a:rPr lang="zh-CN" altLang="en-US" baseline="0" dirty="0"/>
              <a:t>初开始。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问题</a:t>
            </a:r>
            <a:r>
              <a:rPr lang="en-US" altLang="zh-CN" baseline="0" dirty="0"/>
              <a:t>2 </a:t>
            </a:r>
            <a:r>
              <a:rPr lang="zh-CN" altLang="en-US" baseline="0" dirty="0"/>
              <a:t>：为什么没有在再次搜索到起点时，立即停止跟踪算法？</a:t>
            </a:r>
            <a:endParaRPr lang="en-US" altLang="zh-CN" baseline="0" dirty="0"/>
          </a:p>
          <a:p>
            <a:r>
              <a:rPr lang="en-US" altLang="zh-CN" baseline="0" dirty="0"/>
              <a:t>      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26A28-ED6B-4FD5-A075-07CD4118723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339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zh-CN" altLang="en-US" baseline="0" dirty="0"/>
              <a:t>找最下端的点</a:t>
            </a:r>
            <a:r>
              <a:rPr lang="en-US" altLang="zh-CN" baseline="0" dirty="0"/>
              <a:t>P1</a:t>
            </a:r>
            <a:r>
              <a:rPr lang="zh-CN" altLang="en-US" baseline="0" dirty="0"/>
              <a:t>；</a:t>
            </a:r>
            <a:r>
              <a:rPr lang="en-US" altLang="zh-CN" baseline="0" dirty="0"/>
              <a:t>P1</a:t>
            </a:r>
            <a:r>
              <a:rPr lang="zh-CN" altLang="en-US" baseline="0" dirty="0"/>
              <a:t>为起点；</a:t>
            </a:r>
            <a:endParaRPr lang="en-US" altLang="zh-CN" baseline="0" dirty="0"/>
          </a:p>
          <a:p>
            <a:pPr marL="228600" indent="-228600">
              <a:buAutoNum type="arabicParenBoth"/>
            </a:pPr>
            <a:r>
              <a:rPr lang="zh-CN" altLang="en-US" baseline="0" dirty="0"/>
              <a:t>初始方向为 水平向右 </a:t>
            </a:r>
            <a:r>
              <a:rPr lang="en-US" altLang="zh-CN" baseline="0" dirty="0"/>
              <a:t>d1=(1,0);</a:t>
            </a:r>
          </a:p>
          <a:p>
            <a:pPr marL="228600" indent="-228600">
              <a:buAutoNum type="arabicParenBoth"/>
            </a:pPr>
            <a:r>
              <a:rPr lang="zh-CN" altLang="en-US" baseline="0" dirty="0"/>
              <a:t>找一个点 </a:t>
            </a:r>
            <a:r>
              <a:rPr lang="en-US" altLang="zh-CN" baseline="0" dirty="0"/>
              <a:t>Pi </a:t>
            </a:r>
            <a:r>
              <a:rPr lang="zh-CN" altLang="en-US" baseline="0" dirty="0"/>
              <a:t>；</a:t>
            </a:r>
            <a:r>
              <a:rPr lang="en-US" altLang="zh-CN" baseline="0" dirty="0"/>
              <a:t>Pi </a:t>
            </a:r>
            <a:r>
              <a:rPr lang="zh-CN" altLang="en-US" baseline="0" dirty="0"/>
              <a:t>与</a:t>
            </a:r>
            <a:r>
              <a:rPr lang="en-US" altLang="zh-CN" baseline="0" dirty="0"/>
              <a:t>P(i-1) </a:t>
            </a:r>
            <a:r>
              <a:rPr lang="zh-CN" altLang="en-US" baseline="0" dirty="0"/>
              <a:t>连线， 与</a:t>
            </a:r>
            <a:r>
              <a:rPr lang="en-US" altLang="zh-CN" baseline="0" dirty="0"/>
              <a:t>d(i-1)</a:t>
            </a:r>
            <a:r>
              <a:rPr lang="zh-CN" altLang="en-US" baseline="0" dirty="0"/>
              <a:t>的夹角最小；（</a:t>
            </a:r>
            <a:r>
              <a:rPr lang="en-US" altLang="zh-CN" baseline="0" dirty="0" err="1"/>
              <a:t>i</a:t>
            </a:r>
            <a:r>
              <a:rPr lang="en-US" altLang="zh-CN" baseline="0" dirty="0"/>
              <a:t>=2,……)</a:t>
            </a:r>
          </a:p>
          <a:p>
            <a:pPr marL="228600" indent="-228600">
              <a:buAutoNum type="arabicParenBoth"/>
            </a:pPr>
            <a:r>
              <a:rPr lang="zh-CN" altLang="en-US" baseline="0" dirty="0"/>
              <a:t>重复</a:t>
            </a:r>
            <a:r>
              <a:rPr lang="en-US" altLang="zh-CN" baseline="0" dirty="0"/>
              <a:t>(3),</a:t>
            </a:r>
            <a:r>
              <a:rPr lang="zh-CN" altLang="en-US" baseline="0" dirty="0"/>
              <a:t>直到回到起点 </a:t>
            </a:r>
            <a:r>
              <a:rPr lang="en-US" altLang="zh-CN" baseline="0" dirty="0"/>
              <a:t>P1.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26A28-ED6B-4FD5-A075-07CD4118723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77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6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0" name="Line 7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23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25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26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27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34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35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36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41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43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46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47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Line 49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Line 50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51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52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53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54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55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Line 56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57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" name="Line 59"/>
          <p:cNvSpPr>
            <a:spLocks noChangeShapeType="1"/>
          </p:cNvSpPr>
          <p:nvPr/>
        </p:nvSpPr>
        <p:spPr bwMode="ltGray">
          <a:xfrm>
            <a:off x="803275" y="887413"/>
            <a:ext cx="0" cy="2851150"/>
          </a:xfrm>
          <a:prstGeom prst="line">
            <a:avLst/>
          </a:prstGeom>
          <a:noFill/>
          <a:ln w="57150" cmpd="thinThick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ltGray">
          <a:xfrm flipH="1" flipV="1">
            <a:off x="457200" y="1489075"/>
            <a:ext cx="6049963" cy="158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Arc 61"/>
          <p:cNvSpPr>
            <a:spLocks/>
          </p:cNvSpPr>
          <p:nvPr/>
        </p:nvSpPr>
        <p:spPr bwMode="ltGray">
          <a:xfrm rot="16200000" flipH="1">
            <a:off x="675482" y="1366044"/>
            <a:ext cx="247650" cy="249237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ltGray">
          <a:xfrm flipV="1">
            <a:off x="2565400" y="5737225"/>
            <a:ext cx="60452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ltGray">
          <a:xfrm flipH="1">
            <a:off x="8286750" y="3371850"/>
            <a:ext cx="0" cy="2876550"/>
          </a:xfrm>
          <a:prstGeom prst="line">
            <a:avLst/>
          </a:prstGeom>
          <a:noFill/>
          <a:ln w="57150" cmpd="thickThin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Arc 64"/>
          <p:cNvSpPr>
            <a:spLocks/>
          </p:cNvSpPr>
          <p:nvPr/>
        </p:nvSpPr>
        <p:spPr bwMode="ltGray">
          <a:xfrm rot="5400000">
            <a:off x="8166894" y="5585619"/>
            <a:ext cx="247650" cy="249238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57150" cmpd="thickThin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7" name="Rectangle 70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8" name="Picture 71" descr="logo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196013"/>
            <a:ext cx="8382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72" descr="ne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63513"/>
            <a:ext cx="868363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73" descr="new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Rectangle 7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2" name="Picture 75" descr="logo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196013"/>
            <a:ext cx="8382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76" descr="ne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63513"/>
            <a:ext cx="868363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77" descr="new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3825" name="Rectangle 65"/>
          <p:cNvSpPr>
            <a:spLocks noGrp="1" noChangeArrowheads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73826" name="Rectangle 66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5" name="Rectangle 67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76" name="Rectangle 6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77" name="Rectangle 6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1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2844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34100" cy="5943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894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8993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2264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3100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813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6317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50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8578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0578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ltGray">
          <a:xfrm>
            <a:off x="8610600" y="4724400"/>
            <a:ext cx="0" cy="1981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ltGray">
          <a:xfrm flipH="1">
            <a:off x="196850" y="1435100"/>
            <a:ext cx="1784350" cy="0"/>
          </a:xfrm>
          <a:prstGeom prst="line">
            <a:avLst/>
          </a:prstGeom>
          <a:noFill/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ltGray">
          <a:xfrm>
            <a:off x="390525" y="1184275"/>
            <a:ext cx="0" cy="2320925"/>
          </a:xfrm>
          <a:prstGeom prst="line">
            <a:avLst/>
          </a:prstGeom>
          <a:noFill/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2744" name="Arc 8"/>
          <p:cNvSpPr>
            <a:spLocks/>
          </p:cNvSpPr>
          <p:nvPr/>
        </p:nvSpPr>
        <p:spPr bwMode="ltGray">
          <a:xfrm flipH="1">
            <a:off x="295275" y="1336675"/>
            <a:ext cx="192088" cy="193675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5" name="Rectangle 1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382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372748" name="Picture 12" descr="new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63513"/>
            <a:ext cx="868363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 descr="new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8" name="Line 14"/>
          <p:cNvSpPr>
            <a:spLocks noChangeShapeType="1"/>
          </p:cNvSpPr>
          <p:nvPr/>
        </p:nvSpPr>
        <p:spPr bwMode="ltGray">
          <a:xfrm>
            <a:off x="6629400" y="6400800"/>
            <a:ext cx="2438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9" name="Picture 15" descr="logo3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119813"/>
            <a:ext cx="9144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1" name="Rectangle 17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43" name="Picture 20" descr="new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" name="Line 21"/>
          <p:cNvSpPr>
            <a:spLocks noChangeShapeType="1"/>
          </p:cNvSpPr>
          <p:nvPr/>
        </p:nvSpPr>
        <p:spPr bwMode="ltGray">
          <a:xfrm>
            <a:off x="6629400" y="6400800"/>
            <a:ext cx="2438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45" name="Picture 22" descr="logo3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119813"/>
            <a:ext cx="9144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6" name="Picture 23" descr="图片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90488"/>
            <a:ext cx="868362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2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2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7"/>
        </a:buBlip>
        <a:defRPr kumimoji="1"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800">
          <a:solidFill>
            <a:srgbClr val="000066"/>
          </a:solidFill>
          <a:latin typeface="+mn-lt"/>
          <a:ea typeface="宋体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 sz="2400">
          <a:solidFill>
            <a:srgbClr val="000066"/>
          </a:solidFill>
          <a:latin typeface="+mn-lt"/>
          <a:ea typeface="宋体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77480" y="1700808"/>
            <a:ext cx="3789040" cy="10668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边 界 跟 踪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616" y="3933056"/>
            <a:ext cx="6400800" cy="1752600"/>
          </a:xfrm>
        </p:spPr>
        <p:txBody>
          <a:bodyPr/>
          <a:lstStyle/>
          <a:p>
            <a:r>
              <a:rPr lang="zh-CN" altLang="en-US" dirty="0"/>
              <a:t>许 向 阳</a:t>
            </a:r>
            <a:endParaRPr lang="en-US" altLang="zh-CN" dirty="0"/>
          </a:p>
          <a:p>
            <a:r>
              <a:rPr lang="en-US" altLang="zh-CN" dirty="0"/>
              <a:t>xuxy@hust.edu.cn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81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6466" y="1556792"/>
            <a:ext cx="7200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I=</a:t>
            </a:r>
            <a:r>
              <a:rPr lang="en-US" altLang="zh-CN" sz="2000" b="1" dirty="0" err="1"/>
              <a:t>imread</a:t>
            </a:r>
            <a:r>
              <a:rPr lang="en-US" altLang="zh-CN" sz="2000" b="1" dirty="0"/>
              <a:t>('rice.png');</a:t>
            </a:r>
          </a:p>
          <a:p>
            <a:r>
              <a:rPr lang="en-US" altLang="zh-CN" sz="2000" b="1" dirty="0"/>
              <a:t>BW1 =im2bw(I);</a:t>
            </a:r>
          </a:p>
          <a:p>
            <a:r>
              <a:rPr lang="en-US" altLang="zh-CN" sz="2000" b="1" dirty="0" err="1"/>
              <a:t>figure,imshow</a:t>
            </a:r>
            <a:r>
              <a:rPr lang="en-US" altLang="zh-CN" sz="2000" b="1" dirty="0"/>
              <a:t>(BW1);</a:t>
            </a:r>
          </a:p>
          <a:p>
            <a:endParaRPr lang="en-US" altLang="zh-CN" sz="2000" b="1" dirty="0"/>
          </a:p>
          <a:p>
            <a:r>
              <a:rPr lang="en-US" altLang="zh-CN" sz="2000" b="1" dirty="0" err="1"/>
              <a:t>st</a:t>
            </a:r>
            <a:r>
              <a:rPr lang="en-US" altLang="zh-CN" sz="2000" b="1" dirty="0"/>
              <a:t>=</a:t>
            </a:r>
            <a:r>
              <a:rPr lang="en-US" altLang="zh-CN" sz="2000" b="1" dirty="0" err="1"/>
              <a:t>strel</a:t>
            </a:r>
            <a:r>
              <a:rPr lang="en-US" altLang="zh-CN" sz="2000" b="1" dirty="0"/>
              <a:t>('square',3);</a:t>
            </a:r>
          </a:p>
          <a:p>
            <a:r>
              <a:rPr lang="en-US" altLang="zh-CN" sz="2000" b="1" dirty="0"/>
              <a:t>BW2 = </a:t>
            </a:r>
            <a:r>
              <a:rPr lang="en-US" altLang="zh-CN" sz="2000" b="1" dirty="0" err="1"/>
              <a:t>imopen</a:t>
            </a:r>
            <a:r>
              <a:rPr lang="en-US" altLang="zh-CN" sz="2000" b="1" dirty="0"/>
              <a:t>(BW1, </a:t>
            </a:r>
            <a:r>
              <a:rPr lang="en-US" altLang="zh-CN" sz="2000" b="1" dirty="0" err="1"/>
              <a:t>st</a:t>
            </a:r>
            <a:r>
              <a:rPr lang="en-US" altLang="zh-CN" sz="2000" b="1" dirty="0"/>
              <a:t>);</a:t>
            </a:r>
          </a:p>
          <a:p>
            <a:r>
              <a:rPr lang="en-US" altLang="zh-CN" sz="2000" b="1" dirty="0" err="1"/>
              <a:t>figure,imshow</a:t>
            </a:r>
            <a:r>
              <a:rPr lang="en-US" altLang="zh-CN" sz="2000" b="1" dirty="0"/>
              <a:t>(BW2);</a:t>
            </a:r>
          </a:p>
          <a:p>
            <a:r>
              <a:rPr lang="zh-CN" altLang="en-US" sz="2000" b="1" dirty="0"/>
              <a:t> 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B = </a:t>
            </a:r>
            <a:r>
              <a:rPr lang="en-US" altLang="zh-CN" sz="2000" b="1" dirty="0" err="1">
                <a:solidFill>
                  <a:srgbClr val="FF0000"/>
                </a:solidFill>
              </a:rPr>
              <a:t>bwboundaries</a:t>
            </a:r>
            <a:r>
              <a:rPr lang="en-US" altLang="zh-CN" sz="2000" b="1" dirty="0">
                <a:solidFill>
                  <a:srgbClr val="FF0000"/>
                </a:solidFill>
              </a:rPr>
              <a:t>(BW2);</a:t>
            </a:r>
          </a:p>
          <a:p>
            <a:r>
              <a:rPr lang="zh-CN" altLang="en-US" sz="2000" b="1" dirty="0"/>
              <a:t> </a:t>
            </a:r>
          </a:p>
          <a:p>
            <a:r>
              <a:rPr lang="en-US" altLang="zh-CN" sz="2000" b="1" dirty="0"/>
              <a:t>figure;</a:t>
            </a:r>
          </a:p>
          <a:p>
            <a:r>
              <a:rPr lang="en-US" altLang="zh-CN" sz="2000" b="1" dirty="0"/>
              <a:t>for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=1:length(B)</a:t>
            </a:r>
          </a:p>
          <a:p>
            <a:r>
              <a:rPr lang="en-US" altLang="zh-CN" sz="2000" b="1" dirty="0"/>
              <a:t>    bi = B{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};</a:t>
            </a:r>
          </a:p>
          <a:p>
            <a:r>
              <a:rPr lang="en-US" altLang="zh-CN" sz="2000" b="1" dirty="0"/>
              <a:t>    hold on; plot(bi(:,2),256-bi(:,1))</a:t>
            </a:r>
          </a:p>
          <a:p>
            <a:r>
              <a:rPr lang="en-US" altLang="zh-CN" sz="2000" b="1" dirty="0"/>
              <a:t>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26064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边界跟踪</a:t>
            </a:r>
          </a:p>
        </p:txBody>
      </p:sp>
    </p:spTree>
    <p:extLst>
      <p:ext uri="{BB962C8B-B14F-4D97-AF65-F5344CB8AC3E}">
        <p14:creationId xmlns:p14="http://schemas.microsoft.com/office/powerpoint/2010/main" val="3980123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02860"/>
            <a:ext cx="40767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1" y="1412776"/>
            <a:ext cx="5247250" cy="4637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26064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边界跟踪</a:t>
            </a:r>
          </a:p>
        </p:txBody>
      </p:sp>
    </p:spTree>
    <p:extLst>
      <p:ext uri="{BB962C8B-B14F-4D97-AF65-F5344CB8AC3E}">
        <p14:creationId xmlns:p14="http://schemas.microsoft.com/office/powerpoint/2010/main" val="261069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155679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figure,imshow</a:t>
            </a:r>
            <a:r>
              <a:rPr lang="en-US" altLang="zh-CN" dirty="0"/>
              <a:t>(I);</a:t>
            </a:r>
          </a:p>
          <a:p>
            <a:r>
              <a:rPr lang="en-US" altLang="zh-CN" dirty="0"/>
              <a:t>hold on;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=1:length(B)</a:t>
            </a:r>
          </a:p>
          <a:p>
            <a:r>
              <a:rPr lang="en-US" altLang="zh-CN" dirty="0"/>
              <a:t>    bi = B{</a:t>
            </a:r>
            <a:r>
              <a:rPr lang="en-US" altLang="zh-CN" dirty="0" err="1"/>
              <a:t>i</a:t>
            </a:r>
            <a:r>
              <a:rPr lang="en-US" altLang="zh-CN" dirty="0"/>
              <a:t>};</a:t>
            </a:r>
          </a:p>
          <a:p>
            <a:r>
              <a:rPr lang="en-US" altLang="zh-CN" dirty="0"/>
              <a:t>    hold on; plot(bi(:,2),bi(:,1),'r');</a:t>
            </a:r>
          </a:p>
          <a:p>
            <a:r>
              <a:rPr lang="en-US" altLang="zh-CN" dirty="0"/>
              <a:t>end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556792"/>
            <a:ext cx="40767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7093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202882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180828"/>
              </p:ext>
            </p:extLst>
          </p:nvPr>
        </p:nvGraphicFramePr>
        <p:xfrm>
          <a:off x="4427984" y="1643980"/>
          <a:ext cx="1944216" cy="11103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11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11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11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827584" y="4010288"/>
            <a:ext cx="70567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+mn-ea"/>
              </a:rPr>
              <a:t>Step 1. </a:t>
            </a:r>
            <a:r>
              <a:rPr lang="zh-CN" altLang="en-US" sz="2400" b="1" dirty="0">
                <a:latin typeface="+mn-ea"/>
              </a:rPr>
              <a:t>对图像进行逐行查找</a:t>
            </a:r>
            <a:r>
              <a:rPr lang="en-US" altLang="zh-CN" sz="2400" b="1" dirty="0">
                <a:latin typeface="+mn-ea"/>
              </a:rPr>
              <a:t>(</a:t>
            </a:r>
            <a:r>
              <a:rPr lang="zh-CN" altLang="en-US" sz="2400" b="1" dirty="0">
                <a:latin typeface="+mn-ea"/>
              </a:rPr>
              <a:t>从上到下，从左到右</a:t>
            </a:r>
            <a:r>
              <a:rPr lang="en-US" altLang="zh-CN" sz="2400" b="1" dirty="0">
                <a:latin typeface="+mn-ea"/>
              </a:rPr>
              <a:t>)</a:t>
            </a:r>
            <a:r>
              <a:rPr lang="zh-CN" altLang="en-US" sz="2400" b="1" dirty="0">
                <a:latin typeface="+mn-ea"/>
              </a:rPr>
              <a:t>，</a:t>
            </a:r>
            <a:endParaRPr lang="en-US" altLang="zh-CN" sz="2400" b="1" dirty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            </a:t>
            </a:r>
            <a:r>
              <a:rPr lang="zh-CN" altLang="en-US" sz="2400" b="1" dirty="0">
                <a:latin typeface="+mn-ea"/>
              </a:rPr>
              <a:t>找到第一个值为</a:t>
            </a:r>
            <a:r>
              <a:rPr lang="en-US" altLang="zh-CN" sz="2400" b="1" dirty="0">
                <a:latin typeface="+mn-ea"/>
              </a:rPr>
              <a:t>1</a:t>
            </a:r>
            <a:r>
              <a:rPr lang="zh-CN" altLang="en-US" sz="2400" b="1" dirty="0">
                <a:latin typeface="+mn-ea"/>
              </a:rPr>
              <a:t>的点，用</a:t>
            </a:r>
            <a:r>
              <a:rPr lang="en-US" altLang="zh-CN" sz="2400" b="1" dirty="0">
                <a:latin typeface="+mn-ea"/>
              </a:rPr>
              <a:t>P0</a:t>
            </a:r>
            <a:r>
              <a:rPr lang="zh-CN" altLang="en-US" sz="2400" b="1" dirty="0">
                <a:latin typeface="+mn-ea"/>
              </a:rPr>
              <a:t>表示。</a:t>
            </a:r>
            <a:endParaRPr lang="en-US" altLang="zh-CN" sz="2400" b="1" dirty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            </a:t>
            </a:r>
          </a:p>
          <a:p>
            <a:r>
              <a:rPr lang="en-US" altLang="zh-CN" sz="2400" b="1" dirty="0">
                <a:latin typeface="+mn-ea"/>
              </a:rPr>
              <a:t>            P0</a:t>
            </a:r>
            <a:r>
              <a:rPr lang="zh-CN" altLang="en-US" sz="2400" b="1" dirty="0">
                <a:latin typeface="+mn-ea"/>
              </a:rPr>
              <a:t>：边界跟踪的起始点。</a:t>
            </a:r>
            <a:endParaRPr lang="en-US" altLang="zh-CN" sz="2400" b="1" dirty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            </a:t>
            </a:r>
            <a:r>
              <a:rPr lang="zh-CN" altLang="en-US" sz="2400" b="1" dirty="0">
                <a:latin typeface="+mn-ea"/>
              </a:rPr>
              <a:t>定义变量</a:t>
            </a:r>
            <a:r>
              <a:rPr lang="en-US" altLang="zh-CN" sz="2400" b="1" dirty="0" err="1">
                <a:latin typeface="+mn-ea"/>
              </a:rPr>
              <a:t>dir</a:t>
            </a:r>
            <a:r>
              <a:rPr lang="zh-CN" altLang="en-US" sz="2400" b="1" dirty="0">
                <a:latin typeface="+mn-ea"/>
              </a:rPr>
              <a:t>： 搜索方向（</a:t>
            </a:r>
            <a:r>
              <a:rPr lang="en-US" altLang="zh-CN" sz="2400" b="1" dirty="0">
                <a:latin typeface="+mn-ea"/>
              </a:rPr>
              <a:t>0</a:t>
            </a:r>
            <a:r>
              <a:rPr lang="zh-CN" altLang="en-US" sz="2400" b="1" dirty="0">
                <a:latin typeface="+mn-ea"/>
              </a:rPr>
              <a:t>，</a:t>
            </a:r>
            <a:r>
              <a:rPr lang="en-US" altLang="zh-CN" sz="2400" b="1" dirty="0">
                <a:latin typeface="+mn-ea"/>
              </a:rPr>
              <a:t>…,7)</a:t>
            </a:r>
            <a:r>
              <a:rPr lang="zh-CN" altLang="en-US" sz="2400" b="1" dirty="0">
                <a:latin typeface="+mn-ea"/>
              </a:rPr>
              <a:t>。</a:t>
            </a:r>
            <a:endParaRPr lang="en-US" altLang="zh-CN" sz="2400" b="1" dirty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             </a:t>
            </a:r>
            <a:r>
              <a:rPr lang="en-US" altLang="zh-CN" sz="2400" b="1" dirty="0" err="1">
                <a:latin typeface="+mn-ea"/>
              </a:rPr>
              <a:t>dir</a:t>
            </a:r>
            <a:r>
              <a:rPr lang="en-US" altLang="zh-CN" sz="2400" b="1" dirty="0">
                <a:latin typeface="+mn-ea"/>
              </a:rPr>
              <a:t> =7;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7011" y="3167390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按逆时针方向进行边界跟踪算法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26064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边界跟踪</a:t>
            </a:r>
          </a:p>
        </p:txBody>
      </p:sp>
    </p:spTree>
    <p:extLst>
      <p:ext uri="{BB962C8B-B14F-4D97-AF65-F5344CB8AC3E}">
        <p14:creationId xmlns:p14="http://schemas.microsoft.com/office/powerpoint/2010/main" val="17463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6536" y="1844824"/>
            <a:ext cx="770485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+mn-ea"/>
              </a:rPr>
              <a:t>Step 2. </a:t>
            </a:r>
            <a:r>
              <a:rPr lang="zh-CN" altLang="en-US" sz="2400" b="1" dirty="0">
                <a:latin typeface="+mn-ea"/>
              </a:rPr>
              <a:t>按逆时针方向顺序依次判断当前点（一开始为</a:t>
            </a:r>
            <a:r>
              <a:rPr lang="en-US" altLang="zh-CN" sz="2400" b="1" dirty="0">
                <a:latin typeface="+mn-ea"/>
              </a:rPr>
              <a:t>P0</a:t>
            </a:r>
            <a:r>
              <a:rPr lang="zh-CN" altLang="en-US" sz="2400" b="1" dirty="0">
                <a:latin typeface="+mn-ea"/>
              </a:rPr>
              <a:t>点）的</a:t>
            </a:r>
            <a:r>
              <a:rPr lang="en-US" altLang="zh-CN" sz="2400" b="1" dirty="0">
                <a:latin typeface="+mn-ea"/>
              </a:rPr>
              <a:t>8</a:t>
            </a:r>
            <a:r>
              <a:rPr lang="zh-CN" altLang="en-US" sz="2400" b="1" dirty="0">
                <a:latin typeface="+mn-ea"/>
              </a:rPr>
              <a:t>个</a:t>
            </a:r>
            <a:r>
              <a:rPr lang="en-US" altLang="zh-CN" sz="2400" b="1" dirty="0">
                <a:latin typeface="+mn-ea"/>
              </a:rPr>
              <a:t>3x3</a:t>
            </a:r>
            <a:r>
              <a:rPr lang="zh-CN" altLang="en-US" sz="2400" b="1" dirty="0">
                <a:latin typeface="+mn-ea"/>
              </a:rPr>
              <a:t>邻居是否为</a:t>
            </a:r>
            <a:r>
              <a:rPr lang="en-US" altLang="zh-CN" sz="2400" b="1" dirty="0">
                <a:latin typeface="+mn-ea"/>
              </a:rPr>
              <a:t>1</a:t>
            </a:r>
            <a:r>
              <a:rPr lang="zh-CN" altLang="en-US" sz="2400" b="1" dirty="0">
                <a:latin typeface="+mn-ea"/>
              </a:rPr>
              <a:t>，开始的邻居号为：  </a:t>
            </a:r>
            <a:endParaRPr lang="en-US" altLang="zh-CN" sz="2400" b="1" dirty="0">
              <a:latin typeface="+mn-ea"/>
            </a:endParaRPr>
          </a:p>
          <a:p>
            <a:r>
              <a:rPr lang="zh-CN" altLang="en-US" sz="2400" b="1" dirty="0">
                <a:latin typeface="+mn-ea"/>
              </a:rPr>
              <a:t>（</a:t>
            </a:r>
            <a:r>
              <a:rPr lang="en-US" altLang="zh-CN" sz="2400" b="1" dirty="0">
                <a:latin typeface="+mn-ea"/>
              </a:rPr>
              <a:t>1</a:t>
            </a:r>
            <a:r>
              <a:rPr lang="zh-CN" altLang="en-US" sz="2400" b="1" dirty="0">
                <a:latin typeface="+mn-ea"/>
              </a:rPr>
              <a:t>）</a:t>
            </a:r>
            <a:r>
              <a:rPr lang="en-US" altLang="zh-CN" sz="2400" b="1" dirty="0">
                <a:latin typeface="+mn-ea"/>
              </a:rPr>
              <a:t>(dir+7) mod 8     </a:t>
            </a:r>
            <a:r>
              <a:rPr lang="zh-CN" altLang="en-US" sz="2400" b="1" dirty="0">
                <a:latin typeface="+mn-ea"/>
              </a:rPr>
              <a:t>如果 当前的</a:t>
            </a:r>
            <a:r>
              <a:rPr lang="en-US" altLang="zh-CN" sz="2400" b="1" dirty="0" err="1">
                <a:latin typeface="+mn-ea"/>
              </a:rPr>
              <a:t>dir</a:t>
            </a:r>
            <a:r>
              <a:rPr lang="zh-CN" altLang="en-US" sz="2400" b="1" dirty="0">
                <a:latin typeface="+mn-ea"/>
              </a:rPr>
              <a:t>为偶数； </a:t>
            </a:r>
            <a:endParaRPr lang="en-US" altLang="zh-CN" sz="2400" b="1" dirty="0">
              <a:latin typeface="+mn-ea"/>
            </a:endParaRPr>
          </a:p>
          <a:p>
            <a:r>
              <a:rPr lang="zh-CN" altLang="en-US" sz="2400" b="1" dirty="0">
                <a:latin typeface="+mn-ea"/>
              </a:rPr>
              <a:t>（</a:t>
            </a:r>
            <a:r>
              <a:rPr lang="en-US" altLang="zh-CN" sz="2400" b="1" dirty="0">
                <a:latin typeface="+mn-ea"/>
              </a:rPr>
              <a:t>2</a:t>
            </a:r>
            <a:r>
              <a:rPr lang="zh-CN" altLang="en-US" sz="2400" b="1" dirty="0">
                <a:latin typeface="+mn-ea"/>
              </a:rPr>
              <a:t>）</a:t>
            </a:r>
            <a:r>
              <a:rPr lang="en-US" altLang="zh-CN" sz="2400" b="1" dirty="0">
                <a:latin typeface="+mn-ea"/>
              </a:rPr>
              <a:t>(dir+6) mod 8     </a:t>
            </a:r>
            <a:r>
              <a:rPr lang="zh-CN" altLang="en-US" sz="2400" b="1" dirty="0">
                <a:latin typeface="+mn-ea"/>
              </a:rPr>
              <a:t>如果 当前的</a:t>
            </a:r>
            <a:r>
              <a:rPr lang="en-US" altLang="zh-CN" sz="2400" b="1" dirty="0" err="1">
                <a:latin typeface="+mn-ea"/>
              </a:rPr>
              <a:t>dir</a:t>
            </a:r>
            <a:r>
              <a:rPr lang="zh-CN" altLang="en-US" sz="2400" b="1" dirty="0">
                <a:latin typeface="+mn-ea"/>
              </a:rPr>
              <a:t>为奇数；  </a:t>
            </a:r>
            <a:endParaRPr lang="en-US" altLang="zh-CN" sz="2400" b="1" dirty="0">
              <a:latin typeface="+mn-ea"/>
            </a:endParaRPr>
          </a:p>
          <a:p>
            <a:r>
              <a:rPr lang="zh-CN" altLang="en-US" sz="2400" b="1" dirty="0">
                <a:latin typeface="+mn-ea"/>
              </a:rPr>
              <a:t>按上述的逆时针方向找到的第一个不为</a:t>
            </a:r>
            <a:r>
              <a:rPr lang="en-US" altLang="zh-CN" sz="2400" b="1" dirty="0">
                <a:latin typeface="+mn-ea"/>
              </a:rPr>
              <a:t>0</a:t>
            </a:r>
            <a:r>
              <a:rPr lang="zh-CN" altLang="en-US" sz="2400" b="1" dirty="0">
                <a:latin typeface="+mn-ea"/>
              </a:rPr>
              <a:t>的点为找到的新的边界，记为</a:t>
            </a:r>
            <a:r>
              <a:rPr lang="en-US" altLang="zh-CN" sz="2400" b="1" dirty="0" err="1">
                <a:latin typeface="+mn-ea"/>
              </a:rPr>
              <a:t>Pn</a:t>
            </a:r>
            <a:r>
              <a:rPr lang="zh-CN" altLang="en-US" sz="2400" b="1" dirty="0">
                <a:latin typeface="+mn-ea"/>
              </a:rPr>
              <a:t>，并更新</a:t>
            </a:r>
            <a:r>
              <a:rPr lang="en-US" altLang="zh-CN" sz="2400" b="1" dirty="0" err="1">
                <a:latin typeface="+mn-ea"/>
              </a:rPr>
              <a:t>dir</a:t>
            </a:r>
            <a:r>
              <a:rPr lang="zh-CN" altLang="en-US" sz="2400" b="1" dirty="0">
                <a:latin typeface="+mn-ea"/>
              </a:rPr>
              <a:t>值 （以当前找到为</a:t>
            </a:r>
            <a:r>
              <a:rPr lang="en-US" altLang="zh-CN" sz="2400" b="1" dirty="0">
                <a:latin typeface="+mn-ea"/>
              </a:rPr>
              <a:t>1</a:t>
            </a:r>
            <a:r>
              <a:rPr lang="zh-CN" altLang="en-US" sz="2400" b="1" dirty="0">
                <a:latin typeface="+mn-ea"/>
              </a:rPr>
              <a:t>的点为最后更新的</a:t>
            </a:r>
            <a:r>
              <a:rPr lang="en-US" altLang="zh-CN" sz="2400" b="1" dirty="0" err="1">
                <a:latin typeface="+mn-ea"/>
              </a:rPr>
              <a:t>dir</a:t>
            </a:r>
            <a:r>
              <a:rPr lang="zh-CN" altLang="en-US" sz="2400" b="1" dirty="0">
                <a:latin typeface="+mn-ea"/>
              </a:rPr>
              <a:t>方向）。  </a:t>
            </a:r>
            <a:endParaRPr lang="en-US" altLang="zh-CN" sz="2400" b="1" dirty="0">
              <a:latin typeface="+mn-ea"/>
            </a:endParaRPr>
          </a:p>
          <a:p>
            <a:endParaRPr lang="en-US" altLang="zh-CN" sz="2400" b="1" dirty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Step 3. </a:t>
            </a:r>
            <a:r>
              <a:rPr lang="zh-CN" altLang="en-US" sz="2400" b="1" dirty="0">
                <a:latin typeface="+mn-ea"/>
              </a:rPr>
              <a:t>如果当前的边界点</a:t>
            </a:r>
            <a:r>
              <a:rPr lang="en-US" altLang="zh-CN" sz="2400" b="1" dirty="0" err="1">
                <a:latin typeface="+mn-ea"/>
              </a:rPr>
              <a:t>Pn</a:t>
            </a:r>
            <a:r>
              <a:rPr lang="zh-CN" altLang="en-US" sz="2400" b="1" dirty="0">
                <a:latin typeface="+mn-ea"/>
              </a:rPr>
              <a:t>的坐标等于找到的第</a:t>
            </a:r>
            <a:r>
              <a:rPr lang="en-US" altLang="zh-CN" sz="2400" b="1" dirty="0">
                <a:latin typeface="+mn-ea"/>
              </a:rPr>
              <a:t>2</a:t>
            </a:r>
            <a:r>
              <a:rPr lang="zh-CN" altLang="en-US" sz="2400" b="1" dirty="0">
                <a:latin typeface="+mn-ea"/>
              </a:rPr>
              <a:t>个边界点</a:t>
            </a:r>
            <a:r>
              <a:rPr lang="en-US" altLang="zh-CN" sz="2400" b="1" dirty="0">
                <a:latin typeface="+mn-ea"/>
              </a:rPr>
              <a:t>P1</a:t>
            </a:r>
            <a:r>
              <a:rPr lang="zh-CN" altLang="en-US" sz="2400" b="1" dirty="0">
                <a:latin typeface="+mn-ea"/>
              </a:rPr>
              <a:t>的坐标</a:t>
            </a:r>
            <a:r>
              <a:rPr lang="en-US" altLang="zh-CN" sz="2400" b="1" dirty="0">
                <a:latin typeface="+mn-ea"/>
              </a:rPr>
              <a:t>,</a:t>
            </a:r>
            <a:r>
              <a:rPr lang="zh-CN" altLang="en-US" sz="2400" b="1" dirty="0">
                <a:latin typeface="+mn-ea"/>
              </a:rPr>
              <a:t>而且它前一个边界点</a:t>
            </a:r>
            <a:r>
              <a:rPr lang="en-US" altLang="zh-CN" sz="2400" b="1" dirty="0">
                <a:latin typeface="+mn-ea"/>
              </a:rPr>
              <a:t>Pn-1</a:t>
            </a:r>
            <a:r>
              <a:rPr lang="zh-CN" altLang="en-US" sz="2400" b="1" dirty="0">
                <a:latin typeface="+mn-ea"/>
              </a:rPr>
              <a:t>的坐标又与起始点</a:t>
            </a:r>
            <a:r>
              <a:rPr lang="en-US" altLang="zh-CN" sz="2400" b="1" dirty="0">
                <a:latin typeface="+mn-ea"/>
              </a:rPr>
              <a:t>P0</a:t>
            </a:r>
            <a:r>
              <a:rPr lang="zh-CN" altLang="en-US" sz="2400" b="1" dirty="0">
                <a:latin typeface="+mn-ea"/>
              </a:rPr>
              <a:t>坐标相同，则算法结束。否则，重复</a:t>
            </a:r>
            <a:r>
              <a:rPr lang="en-US" altLang="zh-CN" sz="2400" b="1" dirty="0">
                <a:latin typeface="+mn-ea"/>
              </a:rPr>
              <a:t>Step 2.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6064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边界跟踪</a:t>
            </a:r>
          </a:p>
        </p:txBody>
      </p:sp>
    </p:spTree>
    <p:extLst>
      <p:ext uri="{BB962C8B-B14F-4D97-AF65-F5344CB8AC3E}">
        <p14:creationId xmlns:p14="http://schemas.microsoft.com/office/powerpoint/2010/main" val="296230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26064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边界跟踪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37577C4-41D4-4A81-BFE2-B63D67D0EC21}"/>
              </a:ext>
            </a:extLst>
          </p:cNvPr>
          <p:cNvCxnSpPr/>
          <p:nvPr/>
        </p:nvCxnSpPr>
        <p:spPr bwMode="auto">
          <a:xfrm>
            <a:off x="2771800" y="3068960"/>
            <a:ext cx="410445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86A8F44-CE39-4D07-AD54-16EB312F05F6}"/>
              </a:ext>
            </a:extLst>
          </p:cNvPr>
          <p:cNvCxnSpPr/>
          <p:nvPr/>
        </p:nvCxnSpPr>
        <p:spPr bwMode="auto">
          <a:xfrm flipV="1">
            <a:off x="1403648" y="3068960"/>
            <a:ext cx="1368152" cy="26642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BC0E53D-D935-439E-A833-24C36202430A}"/>
              </a:ext>
            </a:extLst>
          </p:cNvPr>
          <p:cNvCxnSpPr/>
          <p:nvPr/>
        </p:nvCxnSpPr>
        <p:spPr bwMode="auto">
          <a:xfrm>
            <a:off x="2771800" y="2708920"/>
            <a:ext cx="122413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53F1532-3799-417D-ADAD-D43ED28CAAC2}"/>
              </a:ext>
            </a:extLst>
          </p:cNvPr>
          <p:cNvCxnSpPr/>
          <p:nvPr/>
        </p:nvCxnSpPr>
        <p:spPr bwMode="auto">
          <a:xfrm>
            <a:off x="4355976" y="2708920"/>
            <a:ext cx="122413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00F7B8B-CEA9-4CF8-A5A5-0B6ABCA880E0}"/>
              </a:ext>
            </a:extLst>
          </p:cNvPr>
          <p:cNvCxnSpPr/>
          <p:nvPr/>
        </p:nvCxnSpPr>
        <p:spPr bwMode="auto">
          <a:xfrm>
            <a:off x="5868144" y="2704377"/>
            <a:ext cx="122413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E4DFEF8-78EE-4C85-B718-8C7755D95E04}"/>
              </a:ext>
            </a:extLst>
          </p:cNvPr>
          <p:cNvCxnSpPr/>
          <p:nvPr/>
        </p:nvCxnSpPr>
        <p:spPr bwMode="auto">
          <a:xfrm>
            <a:off x="7164288" y="2780928"/>
            <a:ext cx="0" cy="6480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3449F5A-D7F5-4730-888C-31BB119DE178}"/>
              </a:ext>
            </a:extLst>
          </p:cNvPr>
          <p:cNvCxnSpPr/>
          <p:nvPr/>
        </p:nvCxnSpPr>
        <p:spPr bwMode="auto">
          <a:xfrm flipH="1">
            <a:off x="2915816" y="3424457"/>
            <a:ext cx="396044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A2C71B2-2D7A-4B7A-9BBE-6E55CB691834}"/>
              </a:ext>
            </a:extLst>
          </p:cNvPr>
          <p:cNvCxnSpPr/>
          <p:nvPr/>
        </p:nvCxnSpPr>
        <p:spPr bwMode="auto">
          <a:xfrm flipH="1">
            <a:off x="1763688" y="3573016"/>
            <a:ext cx="1152128" cy="23762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6A4EDF7-D10C-407B-9B98-8D29CE3F2F6A}"/>
              </a:ext>
            </a:extLst>
          </p:cNvPr>
          <p:cNvCxnSpPr/>
          <p:nvPr/>
        </p:nvCxnSpPr>
        <p:spPr bwMode="auto">
          <a:xfrm flipV="1">
            <a:off x="971600" y="2996952"/>
            <a:ext cx="1404156" cy="25922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B9D13AB-B952-447A-A7C0-6B3FEF31AAEF}"/>
              </a:ext>
            </a:extLst>
          </p:cNvPr>
          <p:cNvCxnSpPr/>
          <p:nvPr/>
        </p:nvCxnSpPr>
        <p:spPr bwMode="auto">
          <a:xfrm flipH="1" flipV="1">
            <a:off x="971601" y="5733256"/>
            <a:ext cx="792087" cy="2880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2321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计算凸壳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2"/>
            <a:ext cx="20288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317" y="1745382"/>
            <a:ext cx="23622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2941"/>
            <a:ext cx="237172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507101"/>
            <a:ext cx="21050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642" y="4324981"/>
            <a:ext cx="204787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839" y="4384129"/>
            <a:ext cx="203835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5526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1951672"/>
            <a:ext cx="7416824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5000"/>
              </a:lnSpc>
              <a:buAutoNum type="arabicParenBoth"/>
            </a:pPr>
            <a:r>
              <a:rPr lang="zh-CN" altLang="en-US" sz="2400" dirty="0"/>
              <a:t>找最下端的点</a:t>
            </a:r>
            <a:r>
              <a:rPr lang="en-US" altLang="zh-CN" sz="2400" dirty="0"/>
              <a:t>P1</a:t>
            </a:r>
            <a:r>
              <a:rPr lang="zh-CN" altLang="en-US" sz="2400" dirty="0"/>
              <a:t>；</a:t>
            </a:r>
            <a:r>
              <a:rPr lang="en-US" altLang="zh-CN" sz="2400" dirty="0"/>
              <a:t>P1</a:t>
            </a:r>
            <a:r>
              <a:rPr lang="zh-CN" altLang="en-US" sz="2400" dirty="0"/>
              <a:t>为起点；</a:t>
            </a:r>
            <a:endParaRPr lang="en-US" altLang="zh-CN" sz="2400" dirty="0"/>
          </a:p>
          <a:p>
            <a:pPr marL="228600" indent="-228600">
              <a:lnSpc>
                <a:spcPct val="135000"/>
              </a:lnSpc>
              <a:buAutoNum type="arabicParenBoth"/>
            </a:pPr>
            <a:r>
              <a:rPr lang="zh-CN" altLang="en-US" sz="2400" dirty="0"/>
              <a:t>初始方向为 水平向右 </a:t>
            </a:r>
            <a:r>
              <a:rPr lang="en-US" altLang="zh-CN" sz="2400" dirty="0"/>
              <a:t>d1=(1,0);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=2;</a:t>
            </a:r>
          </a:p>
          <a:p>
            <a:pPr marL="228600" indent="-228600">
              <a:lnSpc>
                <a:spcPct val="135000"/>
              </a:lnSpc>
              <a:buAutoNum type="arabicParenBoth"/>
            </a:pPr>
            <a:r>
              <a:rPr lang="zh-CN" altLang="en-US" sz="2400" dirty="0"/>
              <a:t>找一个点 </a:t>
            </a:r>
            <a:r>
              <a:rPr lang="en-US" altLang="zh-CN" sz="2400" dirty="0"/>
              <a:t>Pi </a:t>
            </a:r>
            <a:r>
              <a:rPr lang="zh-CN" altLang="en-US" sz="2400" dirty="0"/>
              <a:t>；</a:t>
            </a:r>
            <a:r>
              <a:rPr lang="en-US" altLang="zh-CN" sz="2400" dirty="0"/>
              <a:t>Pi </a:t>
            </a:r>
            <a:r>
              <a:rPr lang="zh-CN" altLang="en-US" sz="2400" dirty="0"/>
              <a:t>与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i-1 </a:t>
            </a:r>
            <a:r>
              <a:rPr lang="zh-CN" altLang="en-US" sz="2400" dirty="0"/>
              <a:t>的连线， 与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i-1</a:t>
            </a:r>
            <a:r>
              <a:rPr lang="zh-CN" altLang="en-US" sz="2400" dirty="0"/>
              <a:t>的夹角最小；</a:t>
            </a:r>
            <a:endParaRPr lang="en-US" altLang="zh-CN" sz="2400" dirty="0"/>
          </a:p>
          <a:p>
            <a:pPr>
              <a:lnSpc>
                <a:spcPct val="135000"/>
              </a:lnSpc>
            </a:pPr>
            <a:r>
              <a:rPr lang="en-US" altLang="zh-CN" sz="2400" dirty="0"/>
              <a:t>     d</a:t>
            </a:r>
            <a:r>
              <a:rPr lang="en-US" altLang="zh-CN" sz="2400" baseline="-25000" dirty="0"/>
              <a:t>i </a:t>
            </a:r>
            <a:r>
              <a:rPr lang="en-US" altLang="zh-CN" sz="2400" dirty="0"/>
              <a:t>=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Pi </a:t>
            </a:r>
            <a:r>
              <a:rPr lang="zh-CN" altLang="en-US" sz="2400" dirty="0"/>
              <a:t>与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i-1 </a:t>
            </a:r>
            <a:r>
              <a:rPr lang="zh-CN" altLang="en-US" sz="2400" dirty="0"/>
              <a:t>的连线方向</a:t>
            </a:r>
            <a:r>
              <a:rPr lang="en-US" altLang="zh-CN" sz="2400" dirty="0"/>
              <a:t>;</a:t>
            </a:r>
          </a:p>
          <a:p>
            <a:pPr>
              <a:lnSpc>
                <a:spcPct val="135000"/>
              </a:lnSpc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i+1;</a:t>
            </a:r>
          </a:p>
          <a:p>
            <a:pPr>
              <a:lnSpc>
                <a:spcPct val="135000"/>
              </a:lnSpc>
            </a:pPr>
            <a:r>
              <a:rPr lang="en-US" altLang="zh-CN" sz="2400" dirty="0"/>
              <a:t>(4) </a:t>
            </a:r>
            <a:r>
              <a:rPr lang="zh-CN" altLang="en-US" sz="2400" dirty="0"/>
              <a:t>重复</a:t>
            </a:r>
            <a:r>
              <a:rPr lang="en-US" altLang="zh-CN" sz="2400" dirty="0"/>
              <a:t>(3),</a:t>
            </a:r>
            <a:r>
              <a:rPr lang="zh-CN" altLang="en-US" sz="2400" dirty="0"/>
              <a:t>直到 </a:t>
            </a:r>
            <a:r>
              <a:rPr lang="en-US" altLang="zh-CN" sz="2400" dirty="0"/>
              <a:t>Pi ==</a:t>
            </a:r>
            <a:r>
              <a:rPr lang="zh-CN" altLang="en-US" sz="2400" dirty="0"/>
              <a:t> </a:t>
            </a:r>
            <a:r>
              <a:rPr lang="en-US" altLang="zh-CN" sz="2400" dirty="0"/>
              <a:t>P1.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6064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计算凸壳</a:t>
            </a:r>
          </a:p>
        </p:txBody>
      </p:sp>
    </p:spTree>
    <p:extLst>
      <p:ext uri="{BB962C8B-B14F-4D97-AF65-F5344CB8AC3E}">
        <p14:creationId xmlns:p14="http://schemas.microsoft.com/office/powerpoint/2010/main" val="211970375"/>
      </p:ext>
    </p:extLst>
  </p:cSld>
  <p:clrMapOvr>
    <a:masterClrMapping/>
  </p:clrMapOvr>
</p:sld>
</file>

<file path=ppt/theme/theme1.xml><?xml version="1.0" encoding="utf-8"?>
<a:theme xmlns:a="http://schemas.openxmlformats.org/drawingml/2006/main" name="汇编语言">
  <a:themeElements>
    <a:clrScheme name="model-3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model-3">
      <a:majorFont>
        <a:latin typeface="Tahoma"/>
        <a:ea typeface="黑体"/>
        <a:cs typeface=""/>
      </a:majorFont>
      <a:minorFont>
        <a:latin typeface="Tahoma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stealth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stealth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model-3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汇编语言</Template>
  <TotalTime>431</TotalTime>
  <Words>864</Words>
  <Application>Microsoft Office PowerPoint</Application>
  <PresentationFormat>全屏显示(4:3)</PresentationFormat>
  <Paragraphs>83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华文新魏</vt:lpstr>
      <vt:lpstr>Calibri</vt:lpstr>
      <vt:lpstr>Tahoma</vt:lpstr>
      <vt:lpstr>Wingdings</vt:lpstr>
      <vt:lpstr>汇编语言</vt:lpstr>
      <vt:lpstr>边 界 跟 踪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xuxiangyang</dc:creator>
  <cp:lastModifiedBy>许 向阳</cp:lastModifiedBy>
  <cp:revision>22</cp:revision>
  <dcterms:modified xsi:type="dcterms:W3CDTF">2022-10-13T07:46:15Z</dcterms:modified>
</cp:coreProperties>
</file>