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66" r:id="rId4"/>
    <p:sldId id="542" r:id="rId5"/>
    <p:sldId id="543" r:id="rId6"/>
    <p:sldId id="619" r:id="rId7"/>
    <p:sldId id="620" r:id="rId8"/>
    <p:sldId id="6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8C427-E19C-4581-9087-A9A39E6BD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96D9B-6D59-46B6-86AF-8AE27DB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58A46-557C-4AE7-99FD-58D0A9BC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537AD-C3DD-43C4-B443-998ED474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63825-9ADC-49F9-880B-2664A0EB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609E-8B99-4288-9233-77B4C1F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B75B6-5479-416B-99FB-FABF5F32E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301E6-8588-4983-88E5-CD696F76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9500E-3E22-4831-AE8E-09F37EE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F748B-BE55-4431-8CDD-86D11E3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97A284-B680-47B0-ABBB-63F10E20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F11AC-F130-4843-A413-653A99B3F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76E93-F3A9-41B7-9DB8-56F9076E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2D6C7-A30A-40E9-9FA2-2366E3BE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EB73B-5D12-467C-8228-7C3602A7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2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527382" y="836712"/>
            <a:ext cx="11137237" cy="0"/>
          </a:xfrm>
          <a:prstGeom prst="line">
            <a:avLst/>
          </a:prstGeom>
          <a:noFill/>
          <a:ln w="47625" cmpd="thinThick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52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9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32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632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527382" y="836712"/>
            <a:ext cx="11137237" cy="0"/>
          </a:xfrm>
          <a:prstGeom prst="line">
            <a:avLst/>
          </a:prstGeom>
          <a:noFill/>
          <a:ln w="47625" cmpd="thinThick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2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9249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5273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9249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527382" y="836712"/>
            <a:ext cx="11137237" cy="0"/>
          </a:xfrm>
          <a:prstGeom prst="line">
            <a:avLst/>
          </a:prstGeom>
          <a:noFill/>
          <a:ln w="47625" cmpd="thinThick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40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527382" y="836712"/>
            <a:ext cx="11137237" cy="0"/>
          </a:xfrm>
          <a:prstGeom prst="line">
            <a:avLst/>
          </a:prstGeom>
          <a:noFill/>
          <a:ln w="47625" cmpd="thinThick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718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78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05B2F-BCE5-4F55-B466-5D3019F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7E11-AC60-45DD-A5F4-07F7A4B6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3C14F-0660-43CB-9C85-63406248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A08D5-EC4F-49ED-B9B8-AD3A3559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72803-7B79-468E-8744-2E917906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9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527382" y="836712"/>
            <a:ext cx="11137237" cy="0"/>
          </a:xfrm>
          <a:prstGeom prst="line">
            <a:avLst/>
          </a:prstGeom>
          <a:noFill/>
          <a:ln w="47625" cmpd="thinThick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02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26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483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04DDF-A1FC-4B57-A7F0-7F85428DA99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Sep. 2013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946400" y="6248400"/>
            <a:ext cx="6096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Part I – Introduction: Dependable Systems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Slide </a:t>
            </a:r>
            <a:fld id="{EFF34DBD-E9E6-4ABB-AF6E-36EBFEA5337C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5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8F7D-5E94-48BD-87BD-CBE99946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A5BA4-97E4-4948-8043-D9DB688F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5295-D5E9-489B-A59B-DB103A16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B21D-69F6-48FC-A2C1-6F64B142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61B5-FD30-44B2-A660-498C039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29F-782B-47EF-9CB5-9F8358B1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097E-29BB-4175-8956-35610F62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87A66-D3D6-4557-9003-170A933D2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2CC1E-C053-4F8E-9DAF-E98D563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0884B-9592-4E96-9B04-C7DC8C2E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56016-0F49-4590-B6B9-625C7EE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0988-7509-45EA-ABD9-201A8F9F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D1C3D-5F88-4A2B-A55A-20CE94B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524F01-7DC6-4251-BC6B-7CDD80E3B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EEE9FD-4D5F-4A9F-B79F-F82616C46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57F433-8E11-482F-9E9A-BA983E8D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46058-6F95-40D8-9AFD-CE6C45C6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2BE80A-4F87-4173-80BD-1AC9EF0A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7806A-2F6E-4F22-A7AF-20B822FA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5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0E69-CD53-440E-8E0C-A169E37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B95BD-06A8-49E6-A0AB-632356F4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1FD0B-45B2-40F1-AE44-DA8D4761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3C02F-9482-41F4-97A4-492D0AA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122B4-983B-43BE-BA85-BDC4842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BFC7C-9719-49D6-B087-9C579529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23D3A6-52AE-4CE2-9E87-108272A6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B421-D153-4E7A-A359-97CDF227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3747-81F2-4387-A8B1-2F6EA01A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441F5E-3C96-4861-907F-781E2373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3A40D-88FA-443A-9D85-EE980FFB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E806D-977E-41A6-BDF5-B7AE82BA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9606F-2261-4849-A39F-BE8A0B8B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C4F0-7204-4B60-8216-08C25764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D2F40-FF28-43AD-9EB0-193F9242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18967-6735-43BD-9F15-641092FC1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7A29F-F28C-4108-BC47-1FDF23EE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B6157-4B60-454C-8AE6-EA5893FF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1870A-AD0B-4DCC-BF96-892A1D02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63C1C-D3F2-49C6-A32A-8116068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259EA-0ED9-4989-9310-4B8E6C2B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4D2D-96AF-4278-B90C-7DD19AD98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66BC-57F0-4EBB-814E-4CE8ADB0E8E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2F219-3652-47C8-B114-7393C0F4C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C818E-3C1B-4AE6-9AA2-2C484BA2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B72C-6230-4B2E-8766-CC4B8FAF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5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08721"/>
            <a:ext cx="109728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2022/12/5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u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xiaoliang@hust.edu.c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F02B-750B-420A-B1C9-B631E6B2F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高级计算机系统结构</a:t>
            </a:r>
            <a:br>
              <a:rPr lang="en-US" altLang="zh-CN" dirty="0"/>
            </a:br>
            <a:r>
              <a:rPr lang="zh-CN" altLang="en-US" dirty="0"/>
              <a:t>课程报告要求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9C2A2-D74F-4FAA-808C-E00CF1184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曹强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3353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</a:t>
            </a:r>
            <a:r>
              <a:rPr lang="en-US" altLang="zh-CN" sz="3200" dirty="0"/>
              <a:t>.《</a:t>
            </a:r>
            <a:r>
              <a:rPr lang="zh-CN" altLang="en-US" sz="3200" dirty="0"/>
              <a:t>高级计算机系统结构</a:t>
            </a:r>
            <a:r>
              <a:rPr lang="en-US" altLang="zh-CN" sz="3200" dirty="0"/>
              <a:t>》</a:t>
            </a:r>
            <a:r>
              <a:rPr lang="zh-CN" altLang="en-US" sz="3200" dirty="0"/>
              <a:t>论文阅读和分析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908720"/>
            <a:ext cx="11316929" cy="5949280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ISCA2022,ASPLOS2022, HPCA2022</a:t>
            </a:r>
            <a:r>
              <a:rPr lang="zh-CN" altLang="en-US" sz="2900" dirty="0"/>
              <a:t>和</a:t>
            </a:r>
            <a:r>
              <a:rPr lang="en-US" altLang="zh-CN" sz="2900" dirty="0"/>
              <a:t>OSDI2022</a:t>
            </a:r>
            <a:r>
              <a:rPr lang="zh-CN" altLang="en-US" sz="2900" dirty="0"/>
              <a:t>共</a:t>
            </a:r>
            <a:r>
              <a:rPr lang="en-US" altLang="zh-CN" sz="2900" dirty="0"/>
              <a:t>8</a:t>
            </a:r>
            <a:r>
              <a:rPr lang="zh-CN" altLang="en-US" sz="2900" dirty="0"/>
              <a:t>篇论文，任选其中一篇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1500" dirty="0"/>
              <a:t>1. ASPLOS1-GenStore_ a high-performance in-storage processing system for genome sequence analysis</a:t>
            </a:r>
          </a:p>
          <a:p>
            <a:pPr marL="0" indent="0">
              <a:buNone/>
            </a:pPr>
            <a:r>
              <a:rPr lang="en-US" altLang="zh-CN" sz="1500" dirty="0"/>
              <a:t>2. ASPLOS2-Clio_ a hardware-software co-designed disaggregated memory system</a:t>
            </a:r>
          </a:p>
          <a:p>
            <a:pPr marL="0" indent="0">
              <a:buNone/>
            </a:pPr>
            <a:r>
              <a:rPr lang="en-US" altLang="zh-CN" sz="1500" dirty="0"/>
              <a:t>3. HPCA1-MULTI-CLOCK_ Dynamic Tiering for Hybrid Memory Systems</a:t>
            </a:r>
          </a:p>
          <a:p>
            <a:pPr marL="0" indent="0">
              <a:buNone/>
            </a:pPr>
            <a:r>
              <a:rPr lang="en-US" altLang="zh-CN" sz="1500" dirty="0"/>
              <a:t>4. HPCA2-RM-SSD_ In-Storage Computing for Large-Scale Recommendation Inference</a:t>
            </a:r>
          </a:p>
          <a:p>
            <a:pPr marL="0" indent="0">
              <a:buNone/>
            </a:pPr>
            <a:r>
              <a:rPr lang="en-US" altLang="zh-CN" sz="1500" dirty="0"/>
              <a:t>5. ISCA1-Understanding Data Storage and Ingestion for Large-Scale Deep Recommendation Model Training</a:t>
            </a:r>
          </a:p>
          <a:p>
            <a:pPr marL="0" indent="0">
              <a:buNone/>
            </a:pPr>
            <a:r>
              <a:rPr lang="en-US" altLang="zh-CN" sz="1500" dirty="0"/>
              <a:t>6. ISCA2-Free Atomics_ Hardware Atomic Operations without Fences</a:t>
            </a:r>
          </a:p>
          <a:p>
            <a:pPr marL="0" indent="0">
              <a:buNone/>
            </a:pPr>
            <a:r>
              <a:rPr lang="it-IT" altLang="zh-CN" sz="1500" dirty="0"/>
              <a:t>7.</a:t>
            </a:r>
            <a:r>
              <a:rPr lang="en-US" altLang="zh-CN" sz="1500" dirty="0"/>
              <a:t> OSDI1-wangMemLiner Lining up Tracing and Application for a Far-Memory-Friendly Runtime</a:t>
            </a:r>
            <a:endParaRPr lang="it-IT" altLang="zh-CN" sz="1500" dirty="0"/>
          </a:p>
          <a:p>
            <a:pPr marL="0" indent="0">
              <a:buNone/>
            </a:pPr>
            <a:r>
              <a:rPr lang="en-US" altLang="zh-CN" sz="1500" dirty="0"/>
              <a:t>8. OSDI2-XRP In-Kernel Storage Functions with </a:t>
            </a:r>
            <a:r>
              <a:rPr lang="en-US" altLang="zh-CN" sz="1500" dirty="0" err="1"/>
              <a:t>eBPF</a:t>
            </a:r>
            <a:endParaRPr lang="en-US" altLang="zh-CN" sz="1500" dirty="0"/>
          </a:p>
          <a:p>
            <a:r>
              <a:rPr lang="zh-CN" altLang="en-US" sz="2900" dirty="0"/>
              <a:t>要求：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）标准封面，姓名</a:t>
            </a:r>
            <a:r>
              <a:rPr lang="en-US" altLang="zh-CN" sz="2200" dirty="0"/>
              <a:t>+</a:t>
            </a:r>
            <a:r>
              <a:rPr lang="zh-CN" altLang="en-US" sz="2200" dirty="0"/>
              <a:t>学号</a:t>
            </a:r>
            <a:r>
              <a:rPr lang="en-US" altLang="zh-CN" sz="2200" dirty="0"/>
              <a:t>+</a:t>
            </a:r>
            <a:r>
              <a:rPr lang="zh-CN" altLang="en-US" sz="2200" dirty="0"/>
              <a:t>班级</a:t>
            </a:r>
            <a:r>
              <a:rPr lang="en-US" altLang="zh-CN" sz="2200" dirty="0"/>
              <a:t>+</a:t>
            </a:r>
            <a:r>
              <a:rPr lang="zh-CN" altLang="en-US" sz="2200" dirty="0"/>
              <a:t>学院</a:t>
            </a:r>
            <a:r>
              <a:rPr lang="en-US" altLang="zh-CN" sz="2200" dirty="0"/>
              <a:t>+</a:t>
            </a:r>
            <a:r>
              <a:rPr lang="zh-CN" altLang="en-US" sz="2200" dirty="0"/>
              <a:t>论文缩写</a:t>
            </a:r>
            <a:r>
              <a:rPr lang="en-US" altLang="zh-CN" sz="2200" dirty="0"/>
              <a:t>.doc/docx/pdf</a:t>
            </a:r>
          </a:p>
          <a:p>
            <a:pPr marL="0" indent="0">
              <a:buNone/>
            </a:pPr>
            <a:r>
              <a:rPr lang="en-US" altLang="zh-CN" sz="2200" dirty="0"/>
              <a:t>     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论文缩写就是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ASPLOS1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或者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OSDI1</a:t>
            </a:r>
          </a:p>
          <a:p>
            <a:pPr marL="0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）理解论文写作大纲和整体逻辑结构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   列出论文所有章节的大纲（到第二级），并简要给出每个章节的主要内容和观点。</a:t>
            </a:r>
            <a:r>
              <a:rPr lang="en-US" altLang="zh-CN" sz="2200" dirty="0"/>
              <a:t>(English + Chinese)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列出相应的英文描述，再给出中文描述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/>
          </a:p>
          <a:p>
            <a:endParaRPr lang="en-US" altLang="zh-CN" sz="29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328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.《</a:t>
            </a:r>
            <a:r>
              <a:rPr lang="zh-CN" altLang="en-US" dirty="0"/>
              <a:t>高级系统结构</a:t>
            </a:r>
            <a:r>
              <a:rPr lang="en-US" altLang="zh-CN" dirty="0"/>
              <a:t>》</a:t>
            </a:r>
            <a:r>
              <a:rPr lang="zh-CN" altLang="en-US" dirty="0"/>
              <a:t>论文阅读和分析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908720"/>
            <a:ext cx="10864645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900" dirty="0"/>
              <a:t>（</a:t>
            </a:r>
            <a:r>
              <a:rPr lang="en-US" altLang="zh-CN" sz="2900" dirty="0"/>
              <a:t>3</a:t>
            </a:r>
            <a:r>
              <a:rPr lang="zh-CN" altLang="en-US" sz="2900" dirty="0"/>
              <a:t>）论文内容分析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000" dirty="0"/>
              <a:t>1: Brief summary</a:t>
            </a:r>
          </a:p>
          <a:p>
            <a:pPr marL="0" indent="0">
              <a:buNone/>
            </a:pPr>
            <a:r>
              <a:rPr lang="en-US" altLang="zh-CN" sz="2000" dirty="0"/>
              <a:t>What is the problem the paper is trying to solve?</a:t>
            </a:r>
          </a:p>
          <a:p>
            <a:pPr marL="0" indent="0">
              <a:buNone/>
            </a:pPr>
            <a:r>
              <a:rPr lang="en-US" altLang="zh-CN" sz="2000" dirty="0"/>
              <a:t>What are the key ideas of the paper? Key insights?</a:t>
            </a:r>
          </a:p>
          <a:p>
            <a:pPr marL="0" indent="0">
              <a:buNone/>
            </a:pPr>
            <a:r>
              <a:rPr lang="en-US" altLang="zh-CN" sz="2000" dirty="0"/>
              <a:t>What is the key contribution to literature at the time it was written?</a:t>
            </a:r>
          </a:p>
          <a:p>
            <a:pPr marL="0" indent="0">
              <a:buNone/>
            </a:pPr>
            <a:r>
              <a:rPr lang="en-US" altLang="zh-CN" sz="2000" dirty="0"/>
              <a:t>What are the most important things you take out from it?</a:t>
            </a:r>
          </a:p>
          <a:p>
            <a:pPr marL="0" indent="0">
              <a:buNone/>
            </a:pPr>
            <a:r>
              <a:rPr lang="en-US" altLang="zh-CN" sz="2000" dirty="0"/>
              <a:t>2: Strengths (most important ones)</a:t>
            </a:r>
          </a:p>
          <a:p>
            <a:pPr marL="0" indent="0">
              <a:buNone/>
            </a:pPr>
            <a:r>
              <a:rPr lang="en-US" altLang="zh-CN" sz="2000" dirty="0"/>
              <a:t>Does the paper solve the problem well?</a:t>
            </a:r>
          </a:p>
          <a:p>
            <a:pPr marL="0" indent="0">
              <a:buNone/>
            </a:pPr>
            <a:r>
              <a:rPr lang="en-US" altLang="zh-CN" sz="2000" dirty="0"/>
              <a:t>3: Weaknesses (most important ones)</a:t>
            </a:r>
          </a:p>
          <a:p>
            <a:pPr marL="0" indent="0">
              <a:buNone/>
            </a:pPr>
            <a:r>
              <a:rPr lang="en-US" altLang="zh-CN" sz="2000" dirty="0"/>
              <a:t>This is where you should think critically. Every paper/idea has a weakness. This does not mean the paper is necessarily bad. It means there is room for improvement and future research can accomplish this. </a:t>
            </a:r>
          </a:p>
          <a:p>
            <a:pPr marL="0" indent="0">
              <a:buNone/>
            </a:pPr>
            <a:r>
              <a:rPr lang="en-US" altLang="zh-CN" sz="2000" dirty="0"/>
              <a:t>4: Can you do (much) better? Present your thoughts/ideas.</a:t>
            </a:r>
          </a:p>
          <a:p>
            <a:pPr marL="0" indent="0">
              <a:buNone/>
            </a:pPr>
            <a:r>
              <a:rPr lang="en-US" altLang="zh-CN" sz="2000" dirty="0"/>
              <a:t>5: What have you learned/enjoyed/disliked in the paper? Why? 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5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）在论文实验评价部分中挑选两个图进行详细说明。</a:t>
            </a:r>
            <a:endParaRPr lang="en-US" altLang="zh-CN" sz="2200" dirty="0"/>
          </a:p>
          <a:p>
            <a:pPr marL="457200" indent="-457200">
              <a:buAutoNum type="alphaLcPeriod"/>
            </a:pPr>
            <a:r>
              <a:rPr lang="zh-CN" altLang="en-US" sz="2200" dirty="0"/>
              <a:t>本实验的目标 （</a:t>
            </a:r>
            <a:r>
              <a:rPr lang="en-US" altLang="zh-CN" sz="2200" dirty="0"/>
              <a:t>Experiment Target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457200" indent="-457200">
              <a:buAutoNum type="alphaLcPeriod"/>
            </a:pPr>
            <a:r>
              <a:rPr lang="zh-CN" altLang="en-US" sz="2200" dirty="0"/>
              <a:t>本实验的设计思想 （</a:t>
            </a:r>
            <a:r>
              <a:rPr lang="en-US" altLang="zh-CN" sz="2200" dirty="0"/>
              <a:t>Experiment Methodology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457200" indent="-457200">
              <a:buAutoNum type="alphaLcPeriod"/>
            </a:pPr>
            <a:r>
              <a:rPr lang="zh-CN" altLang="en-US" sz="2200" dirty="0"/>
              <a:t>本实验的具体配置 （</a:t>
            </a:r>
            <a:r>
              <a:rPr lang="en-US" altLang="zh-CN" sz="2200" dirty="0"/>
              <a:t>Experiment Configuration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457200" indent="-457200">
              <a:buAutoNum type="alphaLcPeriod"/>
            </a:pPr>
            <a:r>
              <a:rPr lang="zh-CN" altLang="en-US" sz="2200" dirty="0"/>
              <a:t>本实验的图中各种标记的含义（横坐标，纵坐标，图表类型，系列等）（</a:t>
            </a:r>
            <a:r>
              <a:rPr lang="en-US" altLang="zh-CN" sz="2200" dirty="0"/>
              <a:t>x-axis and y-axis 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457200" indent="-457200">
              <a:buAutoNum type="alphaLcPeriod"/>
            </a:pPr>
            <a:r>
              <a:rPr lang="zh-CN" altLang="en-US" sz="2200" dirty="0"/>
              <a:t>实验结论 （</a:t>
            </a:r>
            <a:r>
              <a:rPr lang="en-US" altLang="zh-CN" sz="2200" dirty="0"/>
              <a:t>Experiment Conclusion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</a:p>
          <a:p>
            <a:pPr marL="457200" indent="-457200">
              <a:buAutoNum type="alphaLcPeriod"/>
            </a:pPr>
            <a:r>
              <a:rPr lang="zh-CN" altLang="en-US" sz="2200" dirty="0"/>
              <a:t>结果解释 （</a:t>
            </a:r>
            <a:r>
              <a:rPr lang="en-US" altLang="zh-CN" sz="2200" dirty="0"/>
              <a:t>Experiment Explanation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44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知识点学习报告（计算机专业本科生能看懂）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计算机系统中的关键部件或者子系统（例如，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、内存、外存、向量处理器等，简称部件）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该部件功能、基本原理、在一般计算机系统中的位置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该部件硬件、软件子部件及组织方式（画图说明子部件及其关系）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该部件性能评价方式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市场上最新部件提供商、主要型号、主要性能指标等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提升其性能的方法（</a:t>
            </a:r>
            <a:r>
              <a:rPr lang="en-US" altLang="zh-CN" dirty="0"/>
              <a:t>2</a:t>
            </a:r>
            <a:r>
              <a:rPr lang="zh-CN" altLang="en-US" dirty="0"/>
              <a:t>种以上）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画出该知识点的思维导图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针对该部件给出一个分析题</a:t>
            </a:r>
            <a:endParaRPr lang="en-US" altLang="zh-CN" dirty="0"/>
          </a:p>
          <a:p>
            <a:pPr lvl="1"/>
            <a:r>
              <a:rPr lang="zh-CN" altLang="en-US" dirty="0"/>
              <a:t>给出该部件性能模型，已知那些条件，可以确定性能（广义，例如吞吐率、响应时间、功率、功耗、可靠性等）</a:t>
            </a:r>
            <a:endParaRPr lang="en-US" altLang="zh-CN" dirty="0"/>
          </a:p>
          <a:p>
            <a:pPr lvl="1"/>
            <a:r>
              <a:rPr lang="zh-CN" altLang="en-US" dirty="0"/>
              <a:t>结合上述模型，出一个具体题目，给出详细解答过程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071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73C4-03D1-4BAB-8875-4BA5D3B5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课程心得和建议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9A2CD-FDBE-4D42-807B-4E9C02E2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结合系统结构整体课程，撰写心得和建议（不少于</a:t>
            </a:r>
            <a:r>
              <a:rPr lang="en-US" altLang="zh-CN" dirty="0"/>
              <a:t>500</a:t>
            </a:r>
            <a:r>
              <a:rPr lang="zh-CN" altLang="en-US" dirty="0"/>
              <a:t>字）</a:t>
            </a:r>
          </a:p>
          <a:p>
            <a:r>
              <a:rPr lang="zh-CN" altLang="en-US" dirty="0"/>
              <a:t>最大的收获是什么？</a:t>
            </a:r>
            <a:endParaRPr lang="en-US" altLang="zh-CN" dirty="0"/>
          </a:p>
          <a:p>
            <a:r>
              <a:rPr lang="zh-CN" altLang="en-US" dirty="0"/>
              <a:t>学习过程中最大的问题是什么？</a:t>
            </a:r>
            <a:endParaRPr lang="en-US" altLang="zh-CN" dirty="0"/>
          </a:p>
          <a:p>
            <a:r>
              <a:rPr lang="zh-CN" altLang="en-US" dirty="0"/>
              <a:t>印象最深刻的是什么？（</a:t>
            </a:r>
            <a:r>
              <a:rPr lang="en-US" altLang="zh-CN" dirty="0"/>
              <a:t>10</a:t>
            </a:r>
            <a:r>
              <a:rPr lang="zh-CN" altLang="en-US" dirty="0"/>
              <a:t>年之后还记得什么，为什么）</a:t>
            </a:r>
            <a:endParaRPr lang="en-US" altLang="zh-CN" dirty="0"/>
          </a:p>
          <a:p>
            <a:r>
              <a:rPr lang="zh-CN" altLang="en-US" dirty="0"/>
              <a:t>课程学习建议是什么？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课程改进建议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建议新研究生如何学习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0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6650-2BEF-4412-891B-3B25B10F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截止时间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79467-6B0E-41C7-970E-8607166D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发邮件给肖亮老师邮箱（</a:t>
            </a:r>
            <a:r>
              <a:rPr lang="en-US" altLang="zh-CN" dirty="0">
                <a:hlinkClick r:id="rId2"/>
              </a:rPr>
              <a:t>xiaoliang@hust.edu.cn</a:t>
            </a:r>
            <a:r>
              <a:rPr lang="zh-CN" altLang="en-US" dirty="0"/>
              <a:t>）（可以以班为单位打包发），同时在</a:t>
            </a:r>
            <a:r>
              <a:rPr lang="en-US" altLang="zh-CN" dirty="0"/>
              <a:t>QQ</a:t>
            </a:r>
            <a:r>
              <a:rPr lang="zh-CN" altLang="en-US" dirty="0"/>
              <a:t>群中请肖老师确认。</a:t>
            </a:r>
            <a:endParaRPr lang="en-US" altLang="zh-CN" dirty="0"/>
          </a:p>
          <a:p>
            <a:r>
              <a:rPr lang="zh-CN" altLang="en-US" dirty="0"/>
              <a:t>截止时间为</a:t>
            </a:r>
            <a:r>
              <a:rPr lang="en-US" altLang="zh-CN" dirty="0"/>
              <a:t>2023</a:t>
            </a:r>
            <a:r>
              <a:rPr lang="zh-CN" altLang="en-US" dirty="0"/>
              <a:t>年元月</a:t>
            </a:r>
            <a:r>
              <a:rPr lang="en-US" altLang="zh-CN" dirty="0"/>
              <a:t>8</a:t>
            </a:r>
            <a:r>
              <a:rPr lang="zh-CN" altLang="en-US" dirty="0"/>
              <a:t>日晚上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1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725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Calibri</vt:lpstr>
      <vt:lpstr>Wingdings</vt:lpstr>
      <vt:lpstr>Office 主题​​</vt:lpstr>
      <vt:lpstr>Office 主题</vt:lpstr>
      <vt:lpstr>高级计算机系统结构 课程报告要求</vt:lpstr>
      <vt:lpstr>一.《高级计算机系统结构》论文阅读和分析</vt:lpstr>
      <vt:lpstr>一.《高级系统结构》论文阅读和分析</vt:lpstr>
      <vt:lpstr>一.续</vt:lpstr>
      <vt:lpstr>二.知识点学习报告（计算机专业本科生能看懂）</vt:lpstr>
      <vt:lpstr>三.课程心得和建议</vt:lpstr>
      <vt:lpstr>截止时间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cq</dc:creator>
  <cp:lastModifiedBy>cq</cp:lastModifiedBy>
  <cp:revision>5</cp:revision>
  <dcterms:created xsi:type="dcterms:W3CDTF">2022-12-05T13:24:14Z</dcterms:created>
  <dcterms:modified xsi:type="dcterms:W3CDTF">2022-12-05T13:52:10Z</dcterms:modified>
</cp:coreProperties>
</file>