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8" r:id="rId2"/>
    <p:sldId id="770" r:id="rId3"/>
    <p:sldId id="771" r:id="rId4"/>
    <p:sldId id="773" r:id="rId5"/>
    <p:sldId id="774" r:id="rId6"/>
    <p:sldId id="775" r:id="rId7"/>
    <p:sldId id="772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1" r:id="rId24"/>
    <p:sldId id="660" r:id="rId25"/>
  </p:sldIdLst>
  <p:sldSz cx="9144000" cy="6858000" type="screen4x3"/>
  <p:notesSz cx="7099300" cy="10234613"/>
  <p:custDataLst>
    <p:tags r:id="rId29"/>
  </p:custDataLst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CC"/>
        </a:solidFill>
        <a:latin typeface="Verdana" pitchFamily="34" charset="0"/>
        <a:ea typeface="文鼎粗圓" pitchFamily="49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66FF66"/>
    <a:srgbClr val="FFFFCC"/>
    <a:srgbClr val="CCFF99"/>
    <a:srgbClr val="800000"/>
    <a:srgbClr val="FF99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34" autoAdjust="0"/>
  </p:normalViewPr>
  <p:slideViewPr>
    <p:cSldViewPr snapToObjects="1">
      <p:cViewPr>
        <p:scale>
          <a:sx n="103" d="100"/>
          <a:sy n="103" d="100"/>
        </p:scale>
        <p:origin x="-12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2070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1C36CFF4-3AD0-472A-9141-44DF8EA31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10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22862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9338"/>
            <a:ext cx="5210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2" rIns="94745" bIns="47372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8A2638BD-83DA-49A8-AA56-5141E972E2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14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251F6-A7AF-430E-BD50-77B46D33B24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15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D6EAC-719D-425A-A556-7BB57CADB8D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509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76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1018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87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13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35000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8047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022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376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706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87552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809061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20" Type="http://schemas.openxmlformats.org/officeDocument/2006/relationships/image" Target="../media/image32.emf"/><Relationship Id="rId21" Type="http://schemas.openxmlformats.org/officeDocument/2006/relationships/image" Target="../media/image33.png"/><Relationship Id="rId10" Type="http://schemas.openxmlformats.org/officeDocument/2006/relationships/image" Target="../media/image27.emf"/><Relationship Id="rId11" Type="http://schemas.openxmlformats.org/officeDocument/2006/relationships/oleObject" Target="../embeddings/oleObject3.bin"/><Relationship Id="rId12" Type="http://schemas.openxmlformats.org/officeDocument/2006/relationships/image" Target="../media/image28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9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30.emf"/><Relationship Id="rId17" Type="http://schemas.openxmlformats.org/officeDocument/2006/relationships/oleObject" Target="../embeddings/oleObject6.bin"/><Relationship Id="rId18" Type="http://schemas.openxmlformats.org/officeDocument/2006/relationships/image" Target="../media/image31.emf"/><Relationship Id="rId19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microsoft.com/office/2007/relationships/media" Target="file:///C:\WINDOWS\Desktop\test\&#38899;&#25928;\&#31777;&#22577;&#32080;&#26463;.WAV" TargetMode="External"/><Relationship Id="rId3" Type="http://schemas.openxmlformats.org/officeDocument/2006/relationships/audio" Target="file:///C:\WINDOWS\Desktop\test\&#38899;&#25928;\&#31777;&#22577;&#32080;&#26463;.WAV" TargetMode="Externa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24.xml"/><Relationship Id="rId6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8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Text Box 2"/>
          <p:cNvSpPr txBox="1">
            <a:spLocks noChangeArrowheads="1"/>
          </p:cNvSpPr>
          <p:nvPr/>
        </p:nvSpPr>
        <p:spPr bwMode="auto">
          <a:xfrm>
            <a:off x="3059832" y="4221088"/>
            <a:ext cx="4605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 smtClean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日期</a:t>
            </a:r>
            <a:r>
              <a:rPr lang="zh-TW" altLang="en-US" dirty="0" smtClean="0">
                <a:solidFill>
                  <a:srgbClr val="800000"/>
                </a:solidFill>
                <a:latin typeface="Times New Roman" pitchFamily="18" charset="0"/>
              </a:rPr>
              <a:t>：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2018/</a:t>
            </a:r>
            <a:r>
              <a:rPr lang="en-US" altLang="zh-TW" dirty="0" smtClean="0">
                <a:solidFill>
                  <a:srgbClr val="800000"/>
                </a:solidFill>
                <a:latin typeface="Times New Roman" pitchFamily="18" charset="0"/>
              </a:rPr>
              <a:t>04/01      </a:t>
            </a:r>
            <a:endParaRPr lang="en-US" altLang="zh-TW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393668" name="Group 4"/>
          <p:cNvGrpSpPr>
            <a:grpSpLocks/>
          </p:cNvGrpSpPr>
          <p:nvPr/>
        </p:nvGrpSpPr>
        <p:grpSpPr bwMode="auto">
          <a:xfrm>
            <a:off x="2411760" y="1701552"/>
            <a:ext cx="4783137" cy="1295400"/>
            <a:chOff x="976" y="1616"/>
            <a:chExt cx="3013" cy="816"/>
          </a:xfrm>
        </p:grpSpPr>
        <p:sp>
          <p:nvSpPr>
            <p:cNvPr id="1393669" name="Oval 5"/>
            <p:cNvSpPr>
              <a:spLocks noChangeArrowheads="1"/>
            </p:cNvSpPr>
            <p:nvPr/>
          </p:nvSpPr>
          <p:spPr bwMode="auto">
            <a:xfrm>
              <a:off x="3379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0" name="Oval 6"/>
            <p:cNvSpPr>
              <a:spLocks noChangeArrowheads="1"/>
            </p:cNvSpPr>
            <p:nvPr/>
          </p:nvSpPr>
          <p:spPr bwMode="auto">
            <a:xfrm>
              <a:off x="3016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1" name="Oval 7"/>
            <p:cNvSpPr>
              <a:spLocks noChangeArrowheads="1"/>
            </p:cNvSpPr>
            <p:nvPr/>
          </p:nvSpPr>
          <p:spPr bwMode="auto">
            <a:xfrm>
              <a:off x="2708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2" name="Oval 8"/>
            <p:cNvSpPr>
              <a:spLocks noChangeArrowheads="1"/>
            </p:cNvSpPr>
            <p:nvPr/>
          </p:nvSpPr>
          <p:spPr bwMode="auto">
            <a:xfrm>
              <a:off x="2360" y="1617"/>
              <a:ext cx="610" cy="815"/>
            </a:xfrm>
            <a:prstGeom prst="ellipse">
              <a:avLst/>
            </a:prstGeom>
            <a:solidFill>
              <a:srgbClr val="FFFFFF"/>
            </a:solidFill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3" name="Oval 9"/>
            <p:cNvSpPr>
              <a:spLocks noChangeArrowheads="1"/>
            </p:cNvSpPr>
            <p:nvPr/>
          </p:nvSpPr>
          <p:spPr bwMode="auto">
            <a:xfrm>
              <a:off x="1544" y="1616"/>
              <a:ext cx="610" cy="815"/>
            </a:xfrm>
            <a:prstGeom prst="ellipse">
              <a:avLst/>
            </a:prstGeom>
            <a:noFill/>
            <a:ln w="9525">
              <a:pattFill prst="zigZag">
                <a:fgClr>
                  <a:srgbClr val="99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zh-TW" sz="1800">
                <a:solidFill>
                  <a:srgbClr val="99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93674" name="Rectangle 10"/>
            <p:cNvSpPr>
              <a:spLocks noChangeArrowheads="1"/>
            </p:cNvSpPr>
            <p:nvPr/>
          </p:nvSpPr>
          <p:spPr bwMode="auto">
            <a:xfrm>
              <a:off x="976" y="1750"/>
              <a:ext cx="299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4000" b="1" dirty="0">
                  <a:solidFill>
                    <a:srgbClr val="990000"/>
                  </a:solidFill>
                  <a:latin typeface="華康儷中黑" pitchFamily="49" charset="-120"/>
                  <a:ea typeface="華康儷中黑" pitchFamily="49" charset="-120"/>
                </a:rPr>
                <a:t>微观经济学</a:t>
              </a:r>
              <a:endParaRPr lang="zh-TW" altLang="en-US" sz="3200" b="1" dirty="0">
                <a:solidFill>
                  <a:srgbClr val="990000"/>
                </a:solidFill>
                <a:latin typeface="華康儷中黑" pitchFamily="49" charset="-120"/>
                <a:ea typeface="華康儷中黑" pitchFamily="49" charset="-120"/>
              </a:endParaRPr>
            </a:p>
          </p:txBody>
        </p:sp>
      </p:grpSp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1393676" name="Text Box 12"/>
          <p:cNvSpPr txBox="1">
            <a:spLocks noChangeArrowheads="1"/>
          </p:cNvSpPr>
          <p:nvPr/>
        </p:nvSpPr>
        <p:spPr bwMode="auto">
          <a:xfrm>
            <a:off x="3063007" y="3429000"/>
            <a:ext cx="4605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2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TW" altLang="en-US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教師：楊永列</a:t>
            </a:r>
          </a:p>
          <a:p>
            <a:pPr algn="l"/>
            <a:r>
              <a:rPr lang="en-US" altLang="zh-TW" dirty="0">
                <a:solidFill>
                  <a:srgbClr val="990000"/>
                </a:solidFill>
                <a:latin typeface="Times New Roman" pitchFamily="18" charset="0"/>
                <a:ea typeface="華康行楷體W5(P)" pitchFamily="66" charset="-120"/>
              </a:rPr>
              <a:t>Email: lyang@mail.ltu.edu.tw</a:t>
            </a:r>
            <a:r>
              <a:rPr lang="en-US" altLang="zh-TW" sz="2000" dirty="0">
                <a:solidFill>
                  <a:srgbClr val="333333"/>
                </a:solidFill>
                <a:latin typeface="Times New Roman" pitchFamily="18" charset="0"/>
                <a:ea typeface="標楷體" pitchFamily="65" charset="-120"/>
              </a:rPr>
              <a:t>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9688 -0.33611 " pathEditMode="relative" ptsTypes="AA">
                                      <p:cBhvr>
                                        <p:cTn id="19" dur="2000" fill="hold"/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3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6" grpId="0"/>
      <p:bldP spid="1393675" grpId="0"/>
      <p:bldP spid="13936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580" y="155575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8" name="圖片 7" descr="螢幕快照 2018-03-31 下午10.39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306"/>
            <a:ext cx="7776864" cy="46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5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580" y="155575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2" name="圖片 1" descr="螢幕快照 2018-03-31 下午10.4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4" y="2171311"/>
            <a:ext cx="8959555" cy="462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81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4" name="圖片 3" descr="螢幕快照 2018-03-31 下午10.47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96281"/>
            <a:ext cx="8352420" cy="49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9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6" name="圖片 5" descr="螢幕快照 2018-03-31 下午11.0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1" y="1596281"/>
            <a:ext cx="8784976" cy="2940080"/>
          </a:xfrm>
          <a:prstGeom prst="rect">
            <a:avLst/>
          </a:prstGeom>
        </p:spPr>
      </p:pic>
      <p:pic>
        <p:nvPicPr>
          <p:cNvPr id="8" name="圖片 7" descr="螢幕快照 2018-03-31 下午11.08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40184"/>
            <a:ext cx="8407850" cy="2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93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（二）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供給價格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4" name="圖片 3" descr="螢幕快照 2018-03-31 下午11.11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162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89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（二）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供給價格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2" name="圖片 1" descr="螢幕快照 2018-03-31 下午11.1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72631"/>
            <a:ext cx="8280920" cy="52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3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（二）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供給價格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2" name="圖片 1" descr="螢幕快照 2018-03-31 下午11.14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96281"/>
            <a:ext cx="7596336" cy="48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3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（三）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交叉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4" name="圖片 3" descr="螢幕快照 2018-03-31 下午11.1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19981"/>
            <a:ext cx="8568952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3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980728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（四）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所得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2" name="圖片 1" descr="螢幕快照 2018-03-31 下午11.18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" y="1601754"/>
            <a:ext cx="9144000" cy="35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3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三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最高限价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30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96281"/>
            <a:ext cx="7380312" cy="46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53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1628800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990000"/>
                </a:solidFill>
                <a:latin typeface="+mn-ea"/>
                <a:ea typeface="+mn-ea"/>
              </a:rPr>
              <a:t>第二章</a:t>
            </a:r>
            <a:r>
              <a:rPr lang="zh-TW" altLang="en-US" sz="3600" b="1" dirty="0" smtClean="0">
                <a:solidFill>
                  <a:srgbClr val="990000"/>
                </a:solidFill>
                <a:latin typeface="+mn-ea"/>
                <a:ea typeface="+mn-ea"/>
              </a:rPr>
              <a:t>：</a:t>
            </a:r>
            <a:endParaRPr lang="en-US" altLang="zh-TW" sz="3600" b="1" dirty="0" smtClean="0">
              <a:solidFill>
                <a:srgbClr val="990000"/>
              </a:solidFill>
              <a:latin typeface="+mn-ea"/>
              <a:ea typeface="+mn-ea"/>
            </a:endParaRPr>
          </a:p>
          <a:p>
            <a:r>
              <a:rPr lang="en-US" altLang="zh-TW" sz="3600" b="1" dirty="0" smtClean="0">
                <a:solidFill>
                  <a:srgbClr val="990000"/>
                </a:solidFill>
                <a:latin typeface="+mn-ea"/>
                <a:ea typeface="+mn-ea"/>
              </a:rPr>
              <a:t>   </a:t>
            </a:r>
            <a:r>
              <a:rPr lang="en-US" altLang="zh-TW" sz="3600" b="1" dirty="0" smtClean="0">
                <a:solidFill>
                  <a:srgbClr val="990000"/>
                </a:solidFill>
                <a:latin typeface="+mj-lt"/>
                <a:ea typeface="+mn-ea"/>
              </a:rPr>
              <a:t>Demand</a:t>
            </a:r>
          </a:p>
          <a:p>
            <a:r>
              <a:rPr lang="en-US" altLang="zh-TW" sz="3600" b="1" dirty="0" smtClean="0">
                <a:solidFill>
                  <a:srgbClr val="990000"/>
                </a:solidFill>
                <a:latin typeface="+mj-lt"/>
                <a:ea typeface="+mn-ea"/>
              </a:rPr>
              <a:t> Supply</a:t>
            </a:r>
          </a:p>
          <a:p>
            <a:r>
              <a:rPr lang="en-US" altLang="zh-TW" sz="3600" b="1" dirty="0" smtClean="0">
                <a:solidFill>
                  <a:srgbClr val="990000"/>
                </a:solidFill>
                <a:latin typeface="+mj-lt"/>
                <a:ea typeface="+mn-ea"/>
              </a:rPr>
              <a:t>      </a:t>
            </a:r>
            <a:r>
              <a:rPr lang="en-US" altLang="zh-TW" sz="3600" b="1" dirty="0" err="1" smtClean="0">
                <a:solidFill>
                  <a:srgbClr val="990000"/>
                </a:solidFill>
                <a:latin typeface="+mj-lt"/>
                <a:ea typeface="+mn-ea"/>
              </a:rPr>
              <a:t>Equilibum</a:t>
            </a:r>
            <a:endParaRPr lang="zh-TW" altLang="en-US" sz="360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309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四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低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限价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3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76563"/>
            <a:ext cx="7092280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6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五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習題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3" name="圖片 2" descr="螢幕快照 2018-03-31 下午11.37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1" y="1596280"/>
            <a:ext cx="7031872" cy="51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2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五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習題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37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3" y="1620514"/>
            <a:ext cx="8627897" cy="47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38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80728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五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習題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1.40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99080"/>
            <a:ext cx="8892480" cy="25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ChangeArrowheads="1"/>
          </p:cNvSpPr>
          <p:nvPr/>
        </p:nvSpPr>
        <p:spPr bwMode="auto">
          <a:xfrm>
            <a:off x="260350" y="241300"/>
            <a:ext cx="8664575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49955" name="Group 3"/>
          <p:cNvGrpSpPr>
            <a:grpSpLocks/>
          </p:cNvGrpSpPr>
          <p:nvPr/>
        </p:nvGrpSpPr>
        <p:grpSpPr bwMode="auto">
          <a:xfrm>
            <a:off x="2130425" y="1773238"/>
            <a:ext cx="5754688" cy="1584325"/>
            <a:chOff x="589" y="374"/>
            <a:chExt cx="4676" cy="897"/>
          </a:xfrm>
        </p:grpSpPr>
        <p:graphicFrame>
          <p:nvGraphicFramePr>
            <p:cNvPr id="1149956" name="Object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89" y="579"/>
            <a:ext cx="50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CorelDRAW" r:id="rId7" imgW="2041031" imgH="2771848" progId="CorelDRAW.Graphic.9">
                    <p:embed/>
                  </p:oleObj>
                </mc:Choice>
                <mc:Fallback>
                  <p:oleObj name="CorelDRAW" r:id="rId7" imgW="2041031" imgH="2771848" progId="CorelDRAW.Graphic.9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579"/>
                          <a:ext cx="509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7" name="Object 5"/>
            <p:cNvGraphicFramePr>
              <a:graphicFrameLocks noChangeAspect="1"/>
            </p:cNvGraphicFramePr>
            <p:nvPr/>
          </p:nvGraphicFramePr>
          <p:xfrm>
            <a:off x="1262" y="538"/>
            <a:ext cx="541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CorelDRAW" r:id="rId9" imgW="2171802" imgH="2939053" progId="CorelDRAW.Graphic.9">
                    <p:embed/>
                  </p:oleObj>
                </mc:Choice>
                <mc:Fallback>
                  <p:oleObj name="CorelDRAW" r:id="rId9" imgW="2171802" imgH="2939053" progId="CorelDRAW.Graphic.9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538"/>
                          <a:ext cx="541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8" name="Object 6"/>
            <p:cNvGraphicFramePr>
              <a:graphicFrameLocks noChangeAspect="1"/>
            </p:cNvGraphicFramePr>
            <p:nvPr/>
          </p:nvGraphicFramePr>
          <p:xfrm>
            <a:off x="1967" y="574"/>
            <a:ext cx="546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CorelDRAW" r:id="rId11" imgW="2182639" imgH="2790226" progId="CorelDRAW.Graphic.9">
                    <p:embed/>
                  </p:oleObj>
                </mc:Choice>
                <mc:Fallback>
                  <p:oleObj name="CorelDRAW" r:id="rId11" imgW="2182639" imgH="2790226" progId="CorelDRAW.Graphic.9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574"/>
                          <a:ext cx="546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59" name="Object 7"/>
            <p:cNvGraphicFramePr>
              <a:graphicFrameLocks noChangeAspect="1"/>
            </p:cNvGraphicFramePr>
            <p:nvPr/>
          </p:nvGraphicFramePr>
          <p:xfrm>
            <a:off x="2676" y="566"/>
            <a:ext cx="513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CorelDRAW" r:id="rId13" imgW="2056565" imgH="2826622" progId="CorelDRAW.Graphic.9">
                    <p:embed/>
                  </p:oleObj>
                </mc:Choice>
                <mc:Fallback>
                  <p:oleObj name="CorelDRAW" r:id="rId13" imgW="2056565" imgH="2826622" progId="CorelDRAW.Graphic.9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566"/>
                          <a:ext cx="513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0" name="Object 8"/>
            <p:cNvGraphicFramePr>
              <a:graphicFrameLocks noChangeAspect="1"/>
            </p:cNvGraphicFramePr>
            <p:nvPr/>
          </p:nvGraphicFramePr>
          <p:xfrm>
            <a:off x="3353" y="374"/>
            <a:ext cx="54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CorelDRAW" r:id="rId15" imgW="2181916" imgH="2791307" progId="CorelDRAW.Graphic.9">
                    <p:embed/>
                  </p:oleObj>
                </mc:Choice>
                <mc:Fallback>
                  <p:oleObj name="CorelDRAW" r:id="rId15" imgW="2181916" imgH="2791307" progId="CorelDRAW.Graphic.9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374"/>
                          <a:ext cx="544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1" name="Object 9"/>
            <p:cNvGraphicFramePr>
              <a:graphicFrameLocks noChangeAspect="1"/>
            </p:cNvGraphicFramePr>
            <p:nvPr/>
          </p:nvGraphicFramePr>
          <p:xfrm>
            <a:off x="4060" y="593"/>
            <a:ext cx="513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CorelDRAW" r:id="rId17" imgW="2054397" imgH="2719597" progId="CorelDRAW.Graphic.9">
                    <p:embed/>
                  </p:oleObj>
                </mc:Choice>
                <mc:Fallback>
                  <p:oleObj name="CorelDRAW" r:id="rId17" imgW="2054397" imgH="2719597" progId="CorelDRAW.Graphic.9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593"/>
                          <a:ext cx="513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9962" name="Object 10"/>
            <p:cNvGraphicFramePr>
              <a:graphicFrameLocks noChangeAspect="1"/>
            </p:cNvGraphicFramePr>
            <p:nvPr/>
          </p:nvGraphicFramePr>
          <p:xfrm>
            <a:off x="4738" y="557"/>
            <a:ext cx="527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CorelDRAW" r:id="rId19" imgW="2109668" imgH="2859414" progId="CorelDRAW.Graphic.9">
                    <p:embed/>
                  </p:oleObj>
                </mc:Choice>
                <mc:Fallback>
                  <p:oleObj name="CorelDRAW" r:id="rId19" imgW="2109668" imgH="2859414" progId="CorelDRAW.Graphic.9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557"/>
                          <a:ext cx="527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9963" name="Rectangle 11"/>
          <p:cNvSpPr>
            <a:spLocks noChangeArrowheads="1"/>
          </p:cNvSpPr>
          <p:nvPr/>
        </p:nvSpPr>
        <p:spPr bwMode="auto">
          <a:xfrm>
            <a:off x="2124075" y="3644900"/>
            <a:ext cx="4897438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TW" altLang="en-US" sz="3600">
                <a:solidFill>
                  <a:srgbClr val="800000"/>
                </a:solidFill>
                <a:latin typeface="Times New Roman" pitchFamily="18" charset="0"/>
              </a:rPr>
              <a:t>簡報完畢</a:t>
            </a:r>
            <a:r>
              <a:rPr lang="en-US" altLang="zh-TW" sz="3600">
                <a:solidFill>
                  <a:srgbClr val="800000"/>
                </a:solidFill>
                <a:latin typeface="Times New Roman" pitchFamily="18" charset="0"/>
              </a:rPr>
              <a:t>‧</a:t>
            </a:r>
            <a:r>
              <a:rPr lang="zh-TW" altLang="en-US" sz="3600">
                <a:solidFill>
                  <a:srgbClr val="800000"/>
                </a:solidFill>
                <a:latin typeface="Times New Roman" pitchFamily="18" charset="0"/>
              </a:rPr>
              <a:t>敬請指教</a:t>
            </a:r>
          </a:p>
        </p:txBody>
      </p:sp>
      <p:pic>
        <p:nvPicPr>
          <p:cNvPr id="1149964" name="簡報結束.WAV">
            <a:hlinkClick r:id="" action="ppaction://media"/>
          </p:cNvPr>
          <p:cNvPicPr>
            <a:picLocks noRot="1" noChangeAspect="1" noChangeArrowheads="1"/>
          </p:cNvPicPr>
          <p:nvPr>
            <a:audi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715000"/>
            <a:ext cx="228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49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9964"/>
                </p:tgtEl>
              </p:cMediaNode>
            </p:audio>
          </p:childTnLst>
        </p:cTn>
      </p:par>
    </p:tnLst>
    <p:bldLst>
      <p:bldP spid="11499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复习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p1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11" y="1662353"/>
            <a:ext cx="8141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（一）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微观经济学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：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价格理论</a:t>
            </a:r>
            <a:endParaRPr kumimoji="0" lang="en-US" altLang="zh-TW" b="1" dirty="0" smtClean="0">
              <a:solidFill>
                <a:srgbClr val="990000"/>
              </a:solidFill>
              <a:latin typeface="+mj-ea"/>
            </a:endParaRPr>
          </a:p>
          <a:p>
            <a:pPr algn="l"/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（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二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）</a:t>
            </a:r>
            <a:r>
              <a:rPr kumimoji="0" lang="zh-TW" altLang="en-US" b="1" dirty="0">
                <a:solidFill>
                  <a:srgbClr val="990000"/>
                </a:solidFill>
                <a:latin typeface="+mj-ea"/>
              </a:rPr>
              <a:t>价格：是由需求与供给的均衡（交点）来决定的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。</a:t>
            </a:r>
            <a:endParaRPr kumimoji="0" lang="en-US" altLang="zh-TW" b="1" dirty="0">
              <a:solidFill>
                <a:srgbClr val="990000"/>
              </a:solidFill>
              <a:latin typeface="+mj-ea"/>
            </a:endParaRPr>
          </a:p>
        </p:txBody>
      </p:sp>
      <p:pic>
        <p:nvPicPr>
          <p:cNvPr id="5" name="圖片 4" descr="螢幕快照 2018-03-31 下午9.00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6192688" cy="39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0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复习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P2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11" y="1739297"/>
            <a:ext cx="8141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（三）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均衡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：</a:t>
            </a:r>
            <a:r>
              <a:rPr kumimoji="0" lang="zh-TW" altLang="en-US" b="1" dirty="0">
                <a:solidFill>
                  <a:srgbClr val="990000"/>
                </a:solidFill>
                <a:latin typeface="+mj-ea"/>
              </a:rPr>
              <a:t>是由需求与供给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的（</a:t>
            </a:r>
            <a:r>
              <a:rPr kumimoji="0" lang="zh-TW" altLang="en-US" b="1" dirty="0">
                <a:solidFill>
                  <a:srgbClr val="990000"/>
                </a:solidFill>
                <a:latin typeface="+mj-ea"/>
              </a:rPr>
              <a:t>交点）来决定的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。</a:t>
            </a:r>
            <a:endParaRPr kumimoji="0" lang="en-US" altLang="zh-TW" b="1" dirty="0">
              <a:solidFill>
                <a:srgbClr val="990000"/>
              </a:solidFill>
              <a:latin typeface="+mj-ea"/>
            </a:endParaRPr>
          </a:p>
        </p:txBody>
      </p:sp>
      <p:pic>
        <p:nvPicPr>
          <p:cNvPr id="2" name="圖片 1" descr="螢幕快照 2018-03-31 下午9.49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30" y="2852936"/>
            <a:ext cx="722224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5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复习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P3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11" y="1739297"/>
            <a:ext cx="8141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（四）需求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：</a:t>
            </a:r>
            <a:endParaRPr kumimoji="0" lang="en-US" altLang="zh-TW" b="1" dirty="0">
              <a:solidFill>
                <a:srgbClr val="990000"/>
              </a:solidFill>
              <a:latin typeface="+mj-ea"/>
            </a:endParaRPr>
          </a:p>
        </p:txBody>
      </p:sp>
      <p:pic>
        <p:nvPicPr>
          <p:cNvPr id="3" name="圖片 2" descr="螢幕快照 2018-03-31 下午10.0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1" y="2420888"/>
            <a:ext cx="8479759" cy="21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27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一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复习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：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P4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911" y="1739297"/>
            <a:ext cx="8141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（五）供給</a:t>
            </a:r>
            <a:r>
              <a:rPr kumimoji="0" lang="zh-TW" altLang="en-US" b="1" dirty="0" smtClean="0">
                <a:solidFill>
                  <a:srgbClr val="990000"/>
                </a:solidFill>
                <a:latin typeface="+mj-ea"/>
              </a:rPr>
              <a:t>：</a:t>
            </a:r>
            <a:endParaRPr kumimoji="0" lang="en-US" altLang="zh-TW" b="1" dirty="0">
              <a:solidFill>
                <a:srgbClr val="990000"/>
              </a:solidFill>
              <a:latin typeface="+mj-ea"/>
            </a:endParaRPr>
          </a:p>
        </p:txBody>
      </p:sp>
      <p:pic>
        <p:nvPicPr>
          <p:cNvPr id="2" name="圖片 1" descr="螢幕快照 2018-03-31 下午10.07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4" y="2636912"/>
            <a:ext cx="7810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1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pic>
        <p:nvPicPr>
          <p:cNvPr id="2" name="圖片 1" descr="螢幕快照 2018-03-31 下午10.2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1588"/>
            <a:ext cx="8699500" cy="1371600"/>
          </a:xfrm>
          <a:prstGeom prst="rect">
            <a:avLst/>
          </a:prstGeom>
        </p:spPr>
      </p:pic>
      <p:pic>
        <p:nvPicPr>
          <p:cNvPr id="4" name="圖片 3" descr="螢幕快照 2018-03-31 下午10.21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53188"/>
            <a:ext cx="8716709" cy="29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107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749557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9" name="圖片 8" descr="螢幕快照 2018-03-31 下午10.2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7" y="2492896"/>
            <a:ext cx="8257258" cy="32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4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75" name="Text Box 11"/>
          <p:cNvSpPr txBox="1">
            <a:spLocks noChangeArrowheads="1"/>
          </p:cNvSpPr>
          <p:nvPr/>
        </p:nvSpPr>
        <p:spPr bwMode="auto">
          <a:xfrm>
            <a:off x="2699792" y="128420"/>
            <a:ext cx="6192688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C0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zh-TW" altLang="en-US" sz="3200" b="1" dirty="0">
                <a:solidFill>
                  <a:srgbClr val="990000"/>
                </a:solidFill>
                <a:latin typeface="+mj-ea"/>
                <a:ea typeface="+mj-ea"/>
              </a:rPr>
              <a:t>微观经济学三明讲座</a:t>
            </a:r>
            <a:r>
              <a:rPr kumimoji="0" lang="zh-TW" altLang="en-US" sz="3200" b="1" dirty="0" smtClean="0">
                <a:solidFill>
                  <a:srgbClr val="990000"/>
                </a:solidFill>
                <a:latin typeface="+mj-ea"/>
                <a:ea typeface="+mj-ea"/>
              </a:rPr>
              <a:t>－</a:t>
            </a:r>
            <a:r>
              <a:rPr kumimoji="0" lang="en-US" altLang="zh-TW" sz="3200" b="1" dirty="0" smtClean="0">
                <a:solidFill>
                  <a:srgbClr val="990000"/>
                </a:solidFill>
                <a:latin typeface="+mj-ea"/>
                <a:ea typeface="+mj-ea"/>
              </a:rPr>
              <a:t>CH02</a:t>
            </a:r>
            <a:endParaRPr kumimoji="0" lang="en-US" altLang="zh-TW" sz="3200" b="1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1354577"/>
            <a:ext cx="4104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TW" sz="3600" baseline="30000" dirty="0" smtClean="0">
                <a:solidFill>
                  <a:srgbClr val="800000"/>
                </a:solidFill>
                <a:latin typeface="+mn-lt"/>
              </a:rPr>
              <a:t> 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046800"/>
            <a:ext cx="39386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二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、</a:t>
            </a:r>
            <a:r>
              <a:rPr lang="zh-TW" altLang="en-US" sz="3600" baseline="30000" dirty="0">
                <a:solidFill>
                  <a:srgbClr val="800000"/>
                </a:solidFill>
                <a:latin typeface="+mn-lt"/>
              </a:rPr>
              <a:t>弹</a:t>
            </a:r>
            <a:r>
              <a:rPr lang="zh-TW" altLang="en-US" sz="3600" baseline="30000" dirty="0" smtClean="0">
                <a:solidFill>
                  <a:srgbClr val="800000"/>
                </a:solidFill>
                <a:latin typeface="+mn-lt"/>
              </a:rPr>
              <a:t>性</a:t>
            </a:r>
            <a:endParaRPr lang="zh-TW" altLang="en-US" sz="36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685852"/>
            <a:ext cx="38164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3600" baseline="30000" dirty="0" smtClean="0">
                <a:solidFill>
                  <a:srgbClr val="800000"/>
                </a:solidFill>
              </a:rPr>
              <a:t>（一）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、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需求價格</a:t>
            </a:r>
            <a:r>
              <a:rPr lang="zh-TW" altLang="en-US" sz="3600" baseline="30000" dirty="0" smtClean="0">
                <a:solidFill>
                  <a:srgbClr val="800000"/>
                </a:solidFill>
              </a:rPr>
              <a:t>弹</a:t>
            </a:r>
            <a:r>
              <a:rPr lang="zh-TW" altLang="en-US" sz="3600" baseline="30000" dirty="0">
                <a:solidFill>
                  <a:srgbClr val="800000"/>
                </a:solidFill>
              </a:rPr>
              <a:t>性</a:t>
            </a:r>
            <a:endParaRPr lang="zh-TW" altLang="en-US" sz="3600" dirty="0">
              <a:solidFill>
                <a:srgbClr val="800000"/>
              </a:solidFill>
            </a:endParaRPr>
          </a:p>
        </p:txBody>
      </p:sp>
      <p:pic>
        <p:nvPicPr>
          <p:cNvPr id="2" name="圖片 1" descr="螢幕快照 2018-03-31 下午10.3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21174"/>
            <a:ext cx="5767040" cy="1207826"/>
          </a:xfrm>
          <a:prstGeom prst="rect">
            <a:avLst/>
          </a:prstGeom>
        </p:spPr>
      </p:pic>
      <p:pic>
        <p:nvPicPr>
          <p:cNvPr id="4" name="圖片 3" descr="螢幕快照 2018-03-31 下午10.37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95154"/>
            <a:ext cx="5407000" cy="33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6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3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d7e7d3d6d367a98aebb4f082c02b4eeaade7fb"/>
</p:tagLst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Verdana" pitchFamily="34" charset="0"/>
            <a:ea typeface="文鼎粗圓" pitchFamily="49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Files\Office3D\簡報通2\TEMPLATE\通訊-04.pot</Template>
  <TotalTime>19283</TotalTime>
  <Words>326</Words>
  <Application>Microsoft Macintosh PowerPoint</Application>
  <PresentationFormat>如螢幕大小 (4:3)</PresentationFormat>
  <Paragraphs>100</Paragraphs>
  <Slides>24</Slides>
  <Notes>24</Notes>
  <HiddenSlides>0</HiddenSlides>
  <MMClips>1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預設簡報設計</vt:lpstr>
      <vt:lpstr>CorelDRAW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Yang Steven</cp:lastModifiedBy>
  <cp:revision>1654</cp:revision>
  <cp:lastPrinted>2015-05-30T06:05:23Z</cp:lastPrinted>
  <dcterms:created xsi:type="dcterms:W3CDTF">1999-12-02T03:45:49Z</dcterms:created>
  <dcterms:modified xsi:type="dcterms:W3CDTF">2018-03-31T15:41:02Z</dcterms:modified>
</cp:coreProperties>
</file>