
<file path=[Content_Types].xml><?xml version="1.0" encoding="utf-8"?>
<Types xmlns="http://schemas.openxmlformats.org/package/2006/content-types">
  <Default Extension="xml" ContentType="application/xml"/>
  <Default Extension="wav" ContentType="audio/wav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708" r:id="rId2"/>
    <p:sldId id="768" r:id="rId3"/>
    <p:sldId id="772" r:id="rId4"/>
    <p:sldId id="769" r:id="rId5"/>
    <p:sldId id="770" r:id="rId6"/>
    <p:sldId id="771" r:id="rId7"/>
    <p:sldId id="767" r:id="rId8"/>
    <p:sldId id="773" r:id="rId9"/>
    <p:sldId id="774" r:id="rId10"/>
    <p:sldId id="660" r:id="rId11"/>
  </p:sldIdLst>
  <p:sldSz cx="9144000" cy="6858000" type="screen4x3"/>
  <p:notesSz cx="7099300" cy="10234613"/>
  <p:custDataLst>
    <p:tags r:id="rId15"/>
  </p:custDataLst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rgbClr val="0000CC"/>
        </a:solidFill>
        <a:latin typeface="Verdana" pitchFamily="34" charset="0"/>
        <a:ea typeface="文鼎粗圓" pitchFamily="49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rgbClr val="0000CC"/>
        </a:solidFill>
        <a:latin typeface="Verdana" pitchFamily="34" charset="0"/>
        <a:ea typeface="文鼎粗圓" pitchFamily="49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rgbClr val="0000CC"/>
        </a:solidFill>
        <a:latin typeface="Verdana" pitchFamily="34" charset="0"/>
        <a:ea typeface="文鼎粗圓" pitchFamily="49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rgbClr val="0000CC"/>
        </a:solidFill>
        <a:latin typeface="Verdana" pitchFamily="34" charset="0"/>
        <a:ea typeface="文鼎粗圓" pitchFamily="49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rgbClr val="0000CC"/>
        </a:solidFill>
        <a:latin typeface="Verdana" pitchFamily="34" charset="0"/>
        <a:ea typeface="文鼎粗圓" pitchFamily="49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CC"/>
        </a:solidFill>
        <a:latin typeface="Verdana" pitchFamily="34" charset="0"/>
        <a:ea typeface="文鼎粗圓" pitchFamily="49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CC"/>
        </a:solidFill>
        <a:latin typeface="Verdana" pitchFamily="34" charset="0"/>
        <a:ea typeface="文鼎粗圓" pitchFamily="49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CC"/>
        </a:solidFill>
        <a:latin typeface="Verdana" pitchFamily="34" charset="0"/>
        <a:ea typeface="文鼎粗圓" pitchFamily="49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CC"/>
        </a:solidFill>
        <a:latin typeface="Verdana" pitchFamily="34" charset="0"/>
        <a:ea typeface="文鼎粗圓" pitchFamily="49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0000"/>
    <a:srgbClr val="66FF66"/>
    <a:srgbClr val="FFFFCC"/>
    <a:srgbClr val="CCFF99"/>
    <a:srgbClr val="800000"/>
    <a:srgbClr val="FF99FF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7" autoAdjust="0"/>
    <p:restoredTop sz="94634" autoAdjust="0"/>
  </p:normalViewPr>
  <p:slideViewPr>
    <p:cSldViewPr snapToObjects="1">
      <p:cViewPr>
        <p:scale>
          <a:sx n="103" d="100"/>
          <a:sy n="103" d="100"/>
        </p:scale>
        <p:origin x="-120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0"/>
    </p:cViewPr>
  </p:sorterViewPr>
  <p:notesViewPr>
    <p:cSldViewPr snapToObjects="1">
      <p:cViewPr varScale="1">
        <p:scale>
          <a:sx n="63" d="100"/>
          <a:sy n="63" d="100"/>
        </p:scale>
        <p:origin x="-2070" y="-9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4" Type="http://schemas.openxmlformats.org/officeDocument/2006/relationships/slide" Target="slides/slide4.xml"/><Relationship Id="rId5" Type="http://schemas.openxmlformats.org/officeDocument/2006/relationships/slide" Target="slides/slide5.xml"/><Relationship Id="rId6" Type="http://schemas.openxmlformats.org/officeDocument/2006/relationships/slide" Target="slides/slide6.xml"/><Relationship Id="rId7" Type="http://schemas.openxmlformats.org/officeDocument/2006/relationships/slide" Target="slides/slide7.xml"/><Relationship Id="rId8" Type="http://schemas.openxmlformats.org/officeDocument/2006/relationships/slide" Target="slides/slide8.xml"/><Relationship Id="rId9" Type="http://schemas.openxmlformats.org/officeDocument/2006/relationships/slide" Target="slides/slide9.xml"/><Relationship Id="rId10" Type="http://schemas.openxmlformats.org/officeDocument/2006/relationships/slide" Target="slides/slide10.xml"/><Relationship Id="rId1" Type="http://schemas.openxmlformats.org/officeDocument/2006/relationships/slide" Target="slides/slide1.xml"/><Relationship Id="rId2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45" tIns="47372" rIns="94745" bIns="47372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45" tIns="47372" rIns="94745" bIns="47372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45" tIns="47372" rIns="94745" bIns="47372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23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45" tIns="47372" rIns="94745" bIns="47372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1C36CFF4-3AD0-472A-9141-44DF8EA31C1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27101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45" tIns="47372" rIns="94745" bIns="47372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45" tIns="47372" rIns="94745" bIns="47372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22862" cy="384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859338"/>
            <a:ext cx="5210175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45" tIns="47372" rIns="94745" bIns="473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45" tIns="47372" rIns="94745" bIns="47372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45" tIns="47372" rIns="94745" bIns="47372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8A2638BD-83DA-49A8-AA56-5141E972E2F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14641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251F6-A7AF-430E-BD50-77B46D33B249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15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5096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57608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10188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標題，文字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圖表版面配置區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5876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1713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2350004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8047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60226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83765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97061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8755250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08090612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.bin"/><Relationship Id="rId20" Type="http://schemas.openxmlformats.org/officeDocument/2006/relationships/image" Target="../media/image15.emf"/><Relationship Id="rId21" Type="http://schemas.openxmlformats.org/officeDocument/2006/relationships/image" Target="../media/image16.png"/><Relationship Id="rId10" Type="http://schemas.openxmlformats.org/officeDocument/2006/relationships/image" Target="../media/image10.emf"/><Relationship Id="rId11" Type="http://schemas.openxmlformats.org/officeDocument/2006/relationships/oleObject" Target="../embeddings/oleObject3.bin"/><Relationship Id="rId12" Type="http://schemas.openxmlformats.org/officeDocument/2006/relationships/image" Target="../media/image11.emf"/><Relationship Id="rId13" Type="http://schemas.openxmlformats.org/officeDocument/2006/relationships/oleObject" Target="../embeddings/oleObject4.bin"/><Relationship Id="rId14" Type="http://schemas.openxmlformats.org/officeDocument/2006/relationships/image" Target="../media/image12.emf"/><Relationship Id="rId15" Type="http://schemas.openxmlformats.org/officeDocument/2006/relationships/oleObject" Target="../embeddings/oleObject5.bin"/><Relationship Id="rId16" Type="http://schemas.openxmlformats.org/officeDocument/2006/relationships/image" Target="../media/image13.emf"/><Relationship Id="rId17" Type="http://schemas.openxmlformats.org/officeDocument/2006/relationships/oleObject" Target="../embeddings/oleObject6.bin"/><Relationship Id="rId18" Type="http://schemas.openxmlformats.org/officeDocument/2006/relationships/image" Target="../media/image14.emf"/><Relationship Id="rId19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2" Type="http://schemas.microsoft.com/office/2007/relationships/media" Target="file:///C:\WINDOWS\Desktop\test\&#38899;&#25928;\&#31777;&#22577;&#32080;&#26463;.WAV" TargetMode="External"/><Relationship Id="rId3" Type="http://schemas.openxmlformats.org/officeDocument/2006/relationships/audio" Target="file:///C:\WINDOWS\Desktop\test\&#38899;&#25928;\&#31777;&#22577;&#32080;&#26463;.WAV" TargetMode="Externa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0.xml"/><Relationship Id="rId6" Type="http://schemas.openxmlformats.org/officeDocument/2006/relationships/audio" Target="../media/audio1.wav"/><Relationship Id="rId7" Type="http://schemas.openxmlformats.org/officeDocument/2006/relationships/oleObject" Target="../embeddings/oleObject1.bin"/><Relationship Id="rId8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66" name="Text Box 2"/>
          <p:cNvSpPr txBox="1">
            <a:spLocks noChangeArrowheads="1"/>
          </p:cNvSpPr>
          <p:nvPr/>
        </p:nvSpPr>
        <p:spPr bwMode="auto">
          <a:xfrm>
            <a:off x="3059832" y="4221088"/>
            <a:ext cx="46053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62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TW" altLang="en-US" dirty="0" smtClean="0">
                <a:solidFill>
                  <a:srgbClr val="990000"/>
                </a:solidFill>
                <a:latin typeface="Times New Roman" pitchFamily="18" charset="0"/>
                <a:ea typeface="華康行楷體W5(P)" pitchFamily="66" charset="-120"/>
              </a:rPr>
              <a:t>日期</a:t>
            </a:r>
            <a:r>
              <a:rPr lang="zh-TW" altLang="en-US" dirty="0" smtClean="0">
                <a:solidFill>
                  <a:srgbClr val="800000"/>
                </a:solidFill>
                <a:latin typeface="Times New Roman" pitchFamily="18" charset="0"/>
              </a:rPr>
              <a:t>：</a:t>
            </a:r>
            <a:r>
              <a:rPr lang="en-US" altLang="zh-TW" dirty="0" smtClean="0">
                <a:solidFill>
                  <a:srgbClr val="800000"/>
                </a:solidFill>
                <a:latin typeface="Times New Roman" pitchFamily="18" charset="0"/>
              </a:rPr>
              <a:t>2018/03</a:t>
            </a:r>
            <a:r>
              <a:rPr lang="en-US" altLang="zh-TW" dirty="0" smtClean="0">
                <a:solidFill>
                  <a:srgbClr val="800000"/>
                </a:solidFill>
                <a:latin typeface="Times New Roman" pitchFamily="18" charset="0"/>
              </a:rPr>
              <a:t>/</a:t>
            </a:r>
            <a:r>
              <a:rPr lang="en-US" altLang="zh-TW" dirty="0" smtClean="0">
                <a:solidFill>
                  <a:srgbClr val="800000"/>
                </a:solidFill>
                <a:latin typeface="Times New Roman" pitchFamily="18" charset="0"/>
              </a:rPr>
              <a:t>30</a:t>
            </a:r>
            <a:r>
              <a:rPr lang="en-US" altLang="zh-TW" dirty="0" smtClean="0">
                <a:solidFill>
                  <a:srgbClr val="800000"/>
                </a:solidFill>
                <a:latin typeface="Times New Roman" pitchFamily="18" charset="0"/>
              </a:rPr>
              <a:t>      </a:t>
            </a:r>
            <a:endParaRPr lang="en-US" altLang="zh-TW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grpSp>
        <p:nvGrpSpPr>
          <p:cNvPr id="1393668" name="Group 4"/>
          <p:cNvGrpSpPr>
            <a:grpSpLocks/>
          </p:cNvGrpSpPr>
          <p:nvPr/>
        </p:nvGrpSpPr>
        <p:grpSpPr bwMode="auto">
          <a:xfrm>
            <a:off x="2411760" y="1701552"/>
            <a:ext cx="4783137" cy="1295400"/>
            <a:chOff x="976" y="1616"/>
            <a:chExt cx="3013" cy="816"/>
          </a:xfrm>
        </p:grpSpPr>
        <p:sp>
          <p:nvSpPr>
            <p:cNvPr id="1393669" name="Oval 5"/>
            <p:cNvSpPr>
              <a:spLocks noChangeArrowheads="1"/>
            </p:cNvSpPr>
            <p:nvPr/>
          </p:nvSpPr>
          <p:spPr bwMode="auto">
            <a:xfrm>
              <a:off x="3379" y="1617"/>
              <a:ext cx="610" cy="815"/>
            </a:xfrm>
            <a:prstGeom prst="ellipse">
              <a:avLst/>
            </a:prstGeom>
            <a:solidFill>
              <a:srgbClr val="FFFFFF"/>
            </a:solidFill>
            <a:ln w="9525">
              <a:pattFill prst="zigZag">
                <a:fgClr>
                  <a:srgbClr val="99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zh-TW" sz="1800">
                <a:solidFill>
                  <a:srgbClr val="99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93670" name="Oval 6"/>
            <p:cNvSpPr>
              <a:spLocks noChangeArrowheads="1"/>
            </p:cNvSpPr>
            <p:nvPr/>
          </p:nvSpPr>
          <p:spPr bwMode="auto">
            <a:xfrm>
              <a:off x="3016" y="1617"/>
              <a:ext cx="610" cy="815"/>
            </a:xfrm>
            <a:prstGeom prst="ellipse">
              <a:avLst/>
            </a:prstGeom>
            <a:solidFill>
              <a:srgbClr val="FFFFFF"/>
            </a:solidFill>
            <a:ln w="9525">
              <a:pattFill prst="zigZag">
                <a:fgClr>
                  <a:srgbClr val="99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zh-TW" sz="1800">
                <a:solidFill>
                  <a:srgbClr val="99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93671" name="Oval 7"/>
            <p:cNvSpPr>
              <a:spLocks noChangeArrowheads="1"/>
            </p:cNvSpPr>
            <p:nvPr/>
          </p:nvSpPr>
          <p:spPr bwMode="auto">
            <a:xfrm>
              <a:off x="2708" y="1617"/>
              <a:ext cx="610" cy="815"/>
            </a:xfrm>
            <a:prstGeom prst="ellipse">
              <a:avLst/>
            </a:prstGeom>
            <a:solidFill>
              <a:srgbClr val="FFFFFF"/>
            </a:solidFill>
            <a:ln w="9525">
              <a:pattFill prst="zigZag">
                <a:fgClr>
                  <a:srgbClr val="99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zh-TW" sz="1800">
                <a:solidFill>
                  <a:srgbClr val="99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93672" name="Oval 8"/>
            <p:cNvSpPr>
              <a:spLocks noChangeArrowheads="1"/>
            </p:cNvSpPr>
            <p:nvPr/>
          </p:nvSpPr>
          <p:spPr bwMode="auto">
            <a:xfrm>
              <a:off x="2360" y="1617"/>
              <a:ext cx="610" cy="815"/>
            </a:xfrm>
            <a:prstGeom prst="ellipse">
              <a:avLst/>
            </a:prstGeom>
            <a:solidFill>
              <a:srgbClr val="FFFFFF"/>
            </a:solidFill>
            <a:ln w="9525">
              <a:pattFill prst="zigZag">
                <a:fgClr>
                  <a:srgbClr val="99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zh-TW" sz="1800">
                <a:solidFill>
                  <a:srgbClr val="99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93673" name="Oval 9"/>
            <p:cNvSpPr>
              <a:spLocks noChangeArrowheads="1"/>
            </p:cNvSpPr>
            <p:nvPr/>
          </p:nvSpPr>
          <p:spPr bwMode="auto">
            <a:xfrm>
              <a:off x="1544" y="1616"/>
              <a:ext cx="610" cy="815"/>
            </a:xfrm>
            <a:prstGeom prst="ellipse">
              <a:avLst/>
            </a:prstGeom>
            <a:noFill/>
            <a:ln w="9525">
              <a:pattFill prst="zigZag">
                <a:fgClr>
                  <a:srgbClr val="99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zh-TW" sz="1800">
                <a:solidFill>
                  <a:srgbClr val="99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93674" name="Rectangle 10"/>
            <p:cNvSpPr>
              <a:spLocks noChangeArrowheads="1"/>
            </p:cNvSpPr>
            <p:nvPr/>
          </p:nvSpPr>
          <p:spPr bwMode="auto">
            <a:xfrm>
              <a:off x="976" y="1750"/>
              <a:ext cx="2993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4000" b="1" dirty="0">
                  <a:solidFill>
                    <a:srgbClr val="990000"/>
                  </a:solidFill>
                  <a:latin typeface="華康儷中黑" pitchFamily="49" charset="-120"/>
                  <a:ea typeface="華康儷中黑" pitchFamily="49" charset="-120"/>
                </a:rPr>
                <a:t>   </a:t>
              </a:r>
              <a:r>
                <a:rPr lang="zh-TW" altLang="en-US" sz="4000" b="1" dirty="0" smtClean="0">
                  <a:solidFill>
                    <a:srgbClr val="990000"/>
                  </a:solidFill>
                  <a:latin typeface="華康儷中黑" pitchFamily="49" charset="-120"/>
                  <a:ea typeface="華康儷中黑" pitchFamily="49" charset="-120"/>
                </a:rPr>
                <a:t>微觀經濟學</a:t>
              </a:r>
              <a:endParaRPr lang="zh-TW" altLang="en-US" sz="3200" b="1" dirty="0">
                <a:solidFill>
                  <a:srgbClr val="990000"/>
                </a:solidFill>
                <a:latin typeface="華康儷中黑" pitchFamily="49" charset="-120"/>
                <a:ea typeface="華康儷中黑" pitchFamily="49" charset="-120"/>
              </a:endParaRPr>
            </a:p>
          </p:txBody>
        </p:sp>
      </p:grpSp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微觀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經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濟學三明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講座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01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1393676" name="Text Box 12"/>
          <p:cNvSpPr txBox="1">
            <a:spLocks noChangeArrowheads="1"/>
          </p:cNvSpPr>
          <p:nvPr/>
        </p:nvSpPr>
        <p:spPr bwMode="auto">
          <a:xfrm>
            <a:off x="3063007" y="3429000"/>
            <a:ext cx="46053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62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TW" altLang="en-US" dirty="0">
                <a:solidFill>
                  <a:srgbClr val="990000"/>
                </a:solidFill>
                <a:latin typeface="Times New Roman" pitchFamily="18" charset="0"/>
                <a:ea typeface="華康行楷體W5(P)" pitchFamily="66" charset="-120"/>
              </a:rPr>
              <a:t>教師：楊永列</a:t>
            </a:r>
          </a:p>
          <a:p>
            <a:pPr algn="l"/>
            <a:r>
              <a:rPr lang="en-US" altLang="zh-TW" dirty="0">
                <a:solidFill>
                  <a:srgbClr val="990000"/>
                </a:solidFill>
                <a:latin typeface="Times New Roman" pitchFamily="18" charset="0"/>
                <a:ea typeface="華康行楷體W5(P)" pitchFamily="66" charset="-120"/>
              </a:rPr>
              <a:t>Email: lyang@mail.ltu.edu.tw</a:t>
            </a:r>
            <a:r>
              <a:rPr lang="en-US" altLang="zh-TW" sz="2000" dirty="0">
                <a:solidFill>
                  <a:srgbClr val="333333"/>
                </a:solidFill>
                <a:latin typeface="Times New Roman" pitchFamily="18" charset="0"/>
                <a:ea typeface="標楷體" pitchFamily="65" charset="-120"/>
              </a:rPr>
              <a:t>     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139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19688 -0.33611 " pathEditMode="relative" ptsTypes="AA">
                                      <p:cBhvr>
                                        <p:cTn id="19" dur="2000" fill="hold"/>
                                        <p:tgtEl>
                                          <p:spTgt spid="13936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93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93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936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9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66" grpId="0"/>
      <p:bldP spid="1393675" grpId="0"/>
      <p:bldP spid="139367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954" name="Rectangle 2"/>
          <p:cNvSpPr>
            <a:spLocks noChangeArrowheads="1"/>
          </p:cNvSpPr>
          <p:nvPr/>
        </p:nvSpPr>
        <p:spPr bwMode="auto">
          <a:xfrm>
            <a:off x="260350" y="241300"/>
            <a:ext cx="8664575" cy="641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149955" name="Group 3"/>
          <p:cNvGrpSpPr>
            <a:grpSpLocks/>
          </p:cNvGrpSpPr>
          <p:nvPr/>
        </p:nvGrpSpPr>
        <p:grpSpPr bwMode="auto">
          <a:xfrm>
            <a:off x="2130425" y="1773238"/>
            <a:ext cx="5754688" cy="1584325"/>
            <a:chOff x="589" y="374"/>
            <a:chExt cx="4676" cy="897"/>
          </a:xfrm>
        </p:grpSpPr>
        <p:graphicFrame>
          <p:nvGraphicFramePr>
            <p:cNvPr id="1149956" name="Object 4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589" y="579"/>
            <a:ext cx="509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691" name="CorelDRAW" r:id="rId7" imgW="2041031" imgH="2771848" progId="CorelDRAW.Graphic.9">
                    <p:embed/>
                  </p:oleObj>
                </mc:Choice>
                <mc:Fallback>
                  <p:oleObj name="CorelDRAW" r:id="rId7" imgW="2041031" imgH="2771848" progId="CorelDRAW.Graphic.9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" y="579"/>
                          <a:ext cx="509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9957" name="Object 5"/>
            <p:cNvGraphicFramePr>
              <a:graphicFrameLocks noChangeAspect="1"/>
            </p:cNvGraphicFramePr>
            <p:nvPr/>
          </p:nvGraphicFramePr>
          <p:xfrm>
            <a:off x="1262" y="538"/>
            <a:ext cx="541" cy="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692" name="CorelDRAW" r:id="rId9" imgW="2171802" imgH="2939053" progId="CorelDRAW.Graphic.9">
                    <p:embed/>
                  </p:oleObj>
                </mc:Choice>
                <mc:Fallback>
                  <p:oleObj name="CorelDRAW" r:id="rId9" imgW="2171802" imgH="2939053" progId="CorelDRAW.Graphic.9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2" y="538"/>
                          <a:ext cx="541" cy="7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9958" name="Object 6"/>
            <p:cNvGraphicFramePr>
              <a:graphicFrameLocks noChangeAspect="1"/>
            </p:cNvGraphicFramePr>
            <p:nvPr/>
          </p:nvGraphicFramePr>
          <p:xfrm>
            <a:off x="1967" y="574"/>
            <a:ext cx="546" cy="6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693" name="CorelDRAW" r:id="rId11" imgW="2182639" imgH="2790226" progId="CorelDRAW.Graphic.9">
                    <p:embed/>
                  </p:oleObj>
                </mc:Choice>
                <mc:Fallback>
                  <p:oleObj name="CorelDRAW" r:id="rId11" imgW="2182639" imgH="2790226" progId="CorelDRAW.Graphic.9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7" y="574"/>
                          <a:ext cx="546" cy="6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9959" name="Object 7"/>
            <p:cNvGraphicFramePr>
              <a:graphicFrameLocks noChangeAspect="1"/>
            </p:cNvGraphicFramePr>
            <p:nvPr/>
          </p:nvGraphicFramePr>
          <p:xfrm>
            <a:off x="2676" y="566"/>
            <a:ext cx="513" cy="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694" name="CorelDRAW" r:id="rId13" imgW="2056565" imgH="2826622" progId="CorelDRAW.Graphic.9">
                    <p:embed/>
                  </p:oleObj>
                </mc:Choice>
                <mc:Fallback>
                  <p:oleObj name="CorelDRAW" r:id="rId13" imgW="2056565" imgH="2826622" progId="CorelDRAW.Graphic.9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6" y="566"/>
                          <a:ext cx="513" cy="7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9960" name="Object 8"/>
            <p:cNvGraphicFramePr>
              <a:graphicFrameLocks noChangeAspect="1"/>
            </p:cNvGraphicFramePr>
            <p:nvPr/>
          </p:nvGraphicFramePr>
          <p:xfrm>
            <a:off x="3353" y="374"/>
            <a:ext cx="544" cy="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695" name="CorelDRAW" r:id="rId15" imgW="2181916" imgH="2791307" progId="CorelDRAW.Graphic.9">
                    <p:embed/>
                  </p:oleObj>
                </mc:Choice>
                <mc:Fallback>
                  <p:oleObj name="CorelDRAW" r:id="rId15" imgW="2181916" imgH="2791307" progId="CorelDRAW.Graphic.9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3" y="374"/>
                          <a:ext cx="544" cy="6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9961" name="Object 9"/>
            <p:cNvGraphicFramePr>
              <a:graphicFrameLocks noChangeAspect="1"/>
            </p:cNvGraphicFramePr>
            <p:nvPr/>
          </p:nvGraphicFramePr>
          <p:xfrm>
            <a:off x="4060" y="593"/>
            <a:ext cx="513" cy="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696" name="CorelDRAW" r:id="rId17" imgW="2054397" imgH="2719597" progId="CorelDRAW.Graphic.9">
                    <p:embed/>
                  </p:oleObj>
                </mc:Choice>
                <mc:Fallback>
                  <p:oleObj name="CorelDRAW" r:id="rId17" imgW="2054397" imgH="2719597" progId="CorelDRAW.Graphic.9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0" y="593"/>
                          <a:ext cx="513" cy="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9962" name="Object 10"/>
            <p:cNvGraphicFramePr>
              <a:graphicFrameLocks noChangeAspect="1"/>
            </p:cNvGraphicFramePr>
            <p:nvPr/>
          </p:nvGraphicFramePr>
          <p:xfrm>
            <a:off x="4738" y="557"/>
            <a:ext cx="527" cy="7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697" name="CorelDRAW" r:id="rId19" imgW="2109668" imgH="2859414" progId="CorelDRAW.Graphic.9">
                    <p:embed/>
                  </p:oleObj>
                </mc:Choice>
                <mc:Fallback>
                  <p:oleObj name="CorelDRAW" r:id="rId19" imgW="2109668" imgH="2859414" progId="CorelDRAW.Graphic.9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8" y="557"/>
                          <a:ext cx="527" cy="7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49963" name="Rectangle 11"/>
          <p:cNvSpPr>
            <a:spLocks noChangeArrowheads="1"/>
          </p:cNvSpPr>
          <p:nvPr/>
        </p:nvSpPr>
        <p:spPr bwMode="auto">
          <a:xfrm>
            <a:off x="2124075" y="3644900"/>
            <a:ext cx="4897438" cy="171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zh-TW" altLang="en-US" sz="3600">
                <a:solidFill>
                  <a:srgbClr val="800000"/>
                </a:solidFill>
                <a:latin typeface="Times New Roman" pitchFamily="18" charset="0"/>
              </a:rPr>
              <a:t>簡報完畢</a:t>
            </a:r>
            <a:r>
              <a:rPr lang="en-US" altLang="zh-TW" sz="3600">
                <a:solidFill>
                  <a:srgbClr val="800000"/>
                </a:solidFill>
                <a:latin typeface="Times New Roman" pitchFamily="18" charset="0"/>
              </a:rPr>
              <a:t>‧</a:t>
            </a:r>
            <a:r>
              <a:rPr lang="zh-TW" altLang="en-US" sz="3600">
                <a:solidFill>
                  <a:srgbClr val="800000"/>
                </a:solidFill>
                <a:latin typeface="Times New Roman" pitchFamily="18" charset="0"/>
              </a:rPr>
              <a:t>敬請指教</a:t>
            </a:r>
          </a:p>
        </p:txBody>
      </p:sp>
      <p:pic>
        <p:nvPicPr>
          <p:cNvPr id="1149964" name="簡報結束.WAV">
            <a:hlinkClick r:id="" action="ppaction://media"/>
          </p:cNvPr>
          <p:cNvPicPr>
            <a:picLocks noRot="1" noChangeAspect="1" noChangeArrowheads="1"/>
          </p:cNvPicPr>
          <p:nvPr>
            <a:audioFile r:link="rId3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5715000"/>
            <a:ext cx="228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499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8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49964"/>
                </p:tgtEl>
              </p:cMediaNode>
            </p:audio>
          </p:childTnLst>
        </p:cTn>
      </p:par>
    </p:tnLst>
    <p:bldLst>
      <p:bldP spid="11499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微觀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經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濟學三明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講座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01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pic>
        <p:nvPicPr>
          <p:cNvPr id="3" name="圖片 2" descr="螢幕快照 2018-03-30 上午10.37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48880"/>
            <a:ext cx="9144000" cy="164275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67544" y="1124744"/>
            <a:ext cx="108012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教材</a:t>
            </a:r>
            <a:endParaRPr lang="en-US" altLang="zh-TW" sz="3600" baseline="30000" dirty="0" smtClean="0">
              <a:solidFill>
                <a:srgbClr val="8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43975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微觀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經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濟學三明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講座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01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7544" y="1124744"/>
            <a:ext cx="108012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教材</a:t>
            </a:r>
            <a:endParaRPr lang="en-US" altLang="zh-TW" sz="3600" baseline="30000" dirty="0" smtClean="0">
              <a:solidFill>
                <a:srgbClr val="800000"/>
              </a:solidFill>
              <a:latin typeface="+mn-lt"/>
            </a:endParaRPr>
          </a:p>
        </p:txBody>
      </p:sp>
      <p:pic>
        <p:nvPicPr>
          <p:cNvPr id="2" name="圖片 1" descr="螢幕快照 2018-03-30 上午11.29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141479"/>
            <a:ext cx="504056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600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微觀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經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濟學三明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講座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01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3528" y="1052736"/>
            <a:ext cx="273630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授課大綱</a:t>
            </a:r>
            <a:endParaRPr lang="en-US" altLang="zh-TW" sz="3600" baseline="30000" dirty="0" smtClean="0">
              <a:solidFill>
                <a:srgbClr val="800000"/>
              </a:solidFill>
              <a:latin typeface="+mn-lt"/>
            </a:endParaRPr>
          </a:p>
        </p:txBody>
      </p:sp>
      <p:pic>
        <p:nvPicPr>
          <p:cNvPr id="2" name="圖片 1" descr="螢幕快照 2018-03-30 上午10.45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1844824"/>
            <a:ext cx="8388424" cy="424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210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3668" name="Group 4"/>
          <p:cNvGrpSpPr>
            <a:grpSpLocks/>
          </p:cNvGrpSpPr>
          <p:nvPr/>
        </p:nvGrpSpPr>
        <p:grpSpPr bwMode="auto">
          <a:xfrm>
            <a:off x="2217291" y="2852936"/>
            <a:ext cx="4783137" cy="1295400"/>
            <a:chOff x="976" y="1616"/>
            <a:chExt cx="3013" cy="816"/>
          </a:xfrm>
        </p:grpSpPr>
        <p:sp>
          <p:nvSpPr>
            <p:cNvPr id="1393669" name="Oval 5"/>
            <p:cNvSpPr>
              <a:spLocks noChangeArrowheads="1"/>
            </p:cNvSpPr>
            <p:nvPr/>
          </p:nvSpPr>
          <p:spPr bwMode="auto">
            <a:xfrm>
              <a:off x="3379" y="1617"/>
              <a:ext cx="610" cy="815"/>
            </a:xfrm>
            <a:prstGeom prst="ellipse">
              <a:avLst/>
            </a:prstGeom>
            <a:solidFill>
              <a:srgbClr val="FFFFFF"/>
            </a:solidFill>
            <a:ln w="9525">
              <a:pattFill prst="zigZag">
                <a:fgClr>
                  <a:srgbClr val="99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zh-TW" sz="1800">
                <a:solidFill>
                  <a:srgbClr val="99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93670" name="Oval 6"/>
            <p:cNvSpPr>
              <a:spLocks noChangeArrowheads="1"/>
            </p:cNvSpPr>
            <p:nvPr/>
          </p:nvSpPr>
          <p:spPr bwMode="auto">
            <a:xfrm>
              <a:off x="3016" y="1617"/>
              <a:ext cx="610" cy="815"/>
            </a:xfrm>
            <a:prstGeom prst="ellipse">
              <a:avLst/>
            </a:prstGeom>
            <a:solidFill>
              <a:srgbClr val="FFFFFF"/>
            </a:solidFill>
            <a:ln w="9525">
              <a:pattFill prst="zigZag">
                <a:fgClr>
                  <a:srgbClr val="99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zh-TW" sz="1800">
                <a:solidFill>
                  <a:srgbClr val="99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93671" name="Oval 7"/>
            <p:cNvSpPr>
              <a:spLocks noChangeArrowheads="1"/>
            </p:cNvSpPr>
            <p:nvPr/>
          </p:nvSpPr>
          <p:spPr bwMode="auto">
            <a:xfrm>
              <a:off x="2708" y="1617"/>
              <a:ext cx="610" cy="815"/>
            </a:xfrm>
            <a:prstGeom prst="ellipse">
              <a:avLst/>
            </a:prstGeom>
            <a:solidFill>
              <a:srgbClr val="FFFFFF"/>
            </a:solidFill>
            <a:ln w="9525">
              <a:pattFill prst="zigZag">
                <a:fgClr>
                  <a:srgbClr val="99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zh-TW" sz="1800">
                <a:solidFill>
                  <a:srgbClr val="99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93672" name="Oval 8"/>
            <p:cNvSpPr>
              <a:spLocks noChangeArrowheads="1"/>
            </p:cNvSpPr>
            <p:nvPr/>
          </p:nvSpPr>
          <p:spPr bwMode="auto">
            <a:xfrm>
              <a:off x="2360" y="1617"/>
              <a:ext cx="610" cy="815"/>
            </a:xfrm>
            <a:prstGeom prst="ellipse">
              <a:avLst/>
            </a:prstGeom>
            <a:solidFill>
              <a:srgbClr val="FFFFFF"/>
            </a:solidFill>
            <a:ln w="9525">
              <a:pattFill prst="zigZag">
                <a:fgClr>
                  <a:srgbClr val="99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zh-TW" sz="1800">
                <a:solidFill>
                  <a:srgbClr val="99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93673" name="Oval 9"/>
            <p:cNvSpPr>
              <a:spLocks noChangeArrowheads="1"/>
            </p:cNvSpPr>
            <p:nvPr/>
          </p:nvSpPr>
          <p:spPr bwMode="auto">
            <a:xfrm>
              <a:off x="1544" y="1616"/>
              <a:ext cx="610" cy="815"/>
            </a:xfrm>
            <a:prstGeom prst="ellipse">
              <a:avLst/>
            </a:prstGeom>
            <a:noFill/>
            <a:ln w="9525">
              <a:pattFill prst="zigZag">
                <a:fgClr>
                  <a:srgbClr val="99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zh-TW" sz="1800">
                <a:solidFill>
                  <a:srgbClr val="99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93674" name="Rectangle 10"/>
            <p:cNvSpPr>
              <a:spLocks noChangeArrowheads="1"/>
            </p:cNvSpPr>
            <p:nvPr/>
          </p:nvSpPr>
          <p:spPr bwMode="auto">
            <a:xfrm>
              <a:off x="976" y="1750"/>
              <a:ext cx="2993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4000" b="1" dirty="0">
                  <a:solidFill>
                    <a:srgbClr val="990000"/>
                  </a:solidFill>
                  <a:latin typeface="華康儷中黑" pitchFamily="49" charset="-120"/>
                  <a:ea typeface="華康儷中黑" pitchFamily="49" charset="-120"/>
                </a:rPr>
                <a:t>   </a:t>
              </a:r>
              <a:r>
                <a:rPr lang="zh-TW" altLang="en-US" sz="4000" b="1" dirty="0" smtClean="0">
                  <a:solidFill>
                    <a:srgbClr val="990000"/>
                  </a:solidFill>
                  <a:latin typeface="華康儷中黑" pitchFamily="49" charset="-120"/>
                  <a:ea typeface="華康儷中黑" pitchFamily="49" charset="-120"/>
                </a:rPr>
                <a:t>第一章</a:t>
              </a:r>
              <a:r>
                <a:rPr lang="zh-TW" altLang="en-US" sz="4000" b="1" dirty="0" smtClean="0">
                  <a:solidFill>
                    <a:srgbClr val="990000"/>
                  </a:solidFill>
                  <a:latin typeface="華康儷中黑" pitchFamily="49" charset="-120"/>
                  <a:ea typeface="華康儷中黑" pitchFamily="49" charset="-120"/>
                </a:rPr>
                <a:t>：</a:t>
              </a:r>
              <a:r>
                <a:rPr lang="zh-TW" altLang="en-US" sz="4000" b="1" dirty="0" smtClean="0">
                  <a:solidFill>
                    <a:srgbClr val="990000"/>
                  </a:solidFill>
                  <a:latin typeface="華康儷中黑" pitchFamily="49" charset="-120"/>
                  <a:ea typeface="華康儷中黑" pitchFamily="49" charset="-120"/>
                </a:rPr>
                <a:t>緒論</a:t>
              </a:r>
              <a:endParaRPr lang="en-US" altLang="zh-TW" sz="4000" b="1" dirty="0" smtClean="0">
                <a:solidFill>
                  <a:srgbClr val="990000"/>
                </a:solidFill>
                <a:latin typeface="華康儷中黑" pitchFamily="49" charset="-120"/>
                <a:ea typeface="華康儷中黑" pitchFamily="49" charset="-120"/>
              </a:endParaRPr>
            </a:p>
          </p:txBody>
        </p:sp>
      </p:grpSp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微觀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經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濟學三明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講座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01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673096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39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19688 -0.33611 " pathEditMode="relative" ptsTypes="AA">
                                      <p:cBhvr>
                                        <p:cTn id="11" dur="2000" fill="hold"/>
                                        <p:tgtEl>
                                          <p:spTgt spid="13936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微觀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經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濟學三明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講座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01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pic>
        <p:nvPicPr>
          <p:cNvPr id="2" name="圖片 1" descr="螢幕快照 2018-03-30 上午11.42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30" y="2132856"/>
            <a:ext cx="8207896" cy="345638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419872" y="1354577"/>
            <a:ext cx="410445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r>
              <a:rPr lang="en-US" altLang="zh-TW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5366" y="1196752"/>
            <a:ext cx="271446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一、經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濟學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22401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627784" y="116632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</a:rPr>
              <a:t>研究</a:t>
            </a:r>
            <a:r>
              <a:rPr kumimoji="0" lang="zh-TW" altLang="en-US" sz="3200" b="1" dirty="0">
                <a:solidFill>
                  <a:srgbClr val="990000"/>
                </a:solidFill>
                <a:latin typeface="+mj-ea"/>
              </a:rPr>
              <a:t>方法講座－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</a:rPr>
              <a:t>01</a:t>
            </a:r>
            <a:endParaRPr kumimoji="0" lang="en-US" altLang="zh-TW" sz="3200" b="1" dirty="0">
              <a:solidFill>
                <a:srgbClr val="990000"/>
              </a:solidFill>
              <a:latin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196752"/>
            <a:ext cx="309634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二、經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濟學分類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0785" y="1812305"/>
            <a:ext cx="403244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（一）依研究對象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pic>
        <p:nvPicPr>
          <p:cNvPr id="4" name="圖片 3" descr="螢幕快照 2018-03-30 上午11.55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27857"/>
            <a:ext cx="7898840" cy="415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582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627784" y="116632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</a:rPr>
              <a:t>研究</a:t>
            </a:r>
            <a:r>
              <a:rPr kumimoji="0" lang="zh-TW" altLang="en-US" sz="3200" b="1" dirty="0">
                <a:solidFill>
                  <a:srgbClr val="990000"/>
                </a:solidFill>
                <a:latin typeface="+mj-ea"/>
              </a:rPr>
              <a:t>方法講座－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</a:rPr>
              <a:t>01</a:t>
            </a:r>
            <a:endParaRPr kumimoji="0" lang="en-US" altLang="zh-TW" sz="3200" b="1" dirty="0">
              <a:solidFill>
                <a:srgbClr val="990000"/>
              </a:solidFill>
              <a:latin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196752"/>
            <a:ext cx="309634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二、經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濟學分類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0785" y="1812305"/>
            <a:ext cx="403244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（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二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）依研究性質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pic>
        <p:nvPicPr>
          <p:cNvPr id="2" name="圖片 1" descr="螢幕快照 2018-03-30 下午12.03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58" y="2564904"/>
            <a:ext cx="7965442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54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627784" y="116632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</a:rPr>
              <a:t>研究</a:t>
            </a:r>
            <a:r>
              <a:rPr kumimoji="0" lang="zh-TW" altLang="en-US" sz="3200" b="1" dirty="0">
                <a:solidFill>
                  <a:srgbClr val="990000"/>
                </a:solidFill>
                <a:latin typeface="+mj-ea"/>
              </a:rPr>
              <a:t>方法講座－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</a:rPr>
              <a:t>01</a:t>
            </a:r>
            <a:endParaRPr kumimoji="0" lang="en-US" altLang="zh-TW" sz="3200" b="1" dirty="0">
              <a:solidFill>
                <a:srgbClr val="990000"/>
              </a:solidFill>
              <a:latin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088131"/>
            <a:ext cx="309634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三、考試範例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pic>
        <p:nvPicPr>
          <p:cNvPr id="4" name="圖片 3" descr="螢幕快照 2018-03-30 下午1.00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78186"/>
            <a:ext cx="7092280" cy="520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514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dd7e7d3d6d367a98aebb4f082c02b4eeaade7fb"/>
</p:tagLst>
</file>

<file path=ppt/theme/theme1.xml><?xml version="1.0" encoding="utf-8"?>
<a:theme xmlns:a="http://schemas.openxmlformats.org/drawingml/2006/main" name="預設簡報設計">
  <a:themeElements>
    <a:clrScheme name="預設簡報設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rgbClr val="0000CC"/>
            </a:solidFill>
            <a:effectLst/>
            <a:latin typeface="Verdana" pitchFamily="34" charset="0"/>
            <a:ea typeface="文鼎粗圓" pitchFamily="49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rgbClr val="0000CC"/>
            </a:solidFill>
            <a:effectLst/>
            <a:latin typeface="Verdana" pitchFamily="34" charset="0"/>
            <a:ea typeface="文鼎粗圓" pitchFamily="49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Files\Office3D\簡報通2\TEMPLATE\通訊-04.pot</Template>
  <TotalTime>17214</TotalTime>
  <Words>98</Words>
  <Application>Microsoft Macintosh PowerPoint</Application>
  <PresentationFormat>如螢幕大小 (4:3)</PresentationFormat>
  <Paragraphs>35</Paragraphs>
  <Slides>10</Slides>
  <Notes>10</Notes>
  <HiddenSlides>0</HiddenSlides>
  <MMClips>1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伺服器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2" baseType="lpstr">
      <vt:lpstr>預設簡報設計</vt:lpstr>
      <vt:lpstr>CorelDRAW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Yang Steven</cp:lastModifiedBy>
  <cp:revision>1608</cp:revision>
  <cp:lastPrinted>2015-05-30T06:05:23Z</cp:lastPrinted>
  <dcterms:created xsi:type="dcterms:W3CDTF">1999-12-02T03:45:49Z</dcterms:created>
  <dcterms:modified xsi:type="dcterms:W3CDTF">2018-03-30T05:02:45Z</dcterms:modified>
</cp:coreProperties>
</file>