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708" r:id="rId2"/>
    <p:sldId id="770" r:id="rId3"/>
    <p:sldId id="771" r:id="rId4"/>
    <p:sldId id="795" r:id="rId5"/>
    <p:sldId id="794" r:id="rId6"/>
    <p:sldId id="798" r:id="rId7"/>
    <p:sldId id="799" r:id="rId8"/>
    <p:sldId id="796" r:id="rId9"/>
    <p:sldId id="797" r:id="rId10"/>
    <p:sldId id="800" r:id="rId11"/>
  </p:sldIdLst>
  <p:sldSz cx="9144000" cy="6858000" type="screen4x3"/>
  <p:notesSz cx="7099300" cy="10234613"/>
  <p:custDataLst>
    <p:tags r:id="rId15"/>
  </p:custDataLst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0000"/>
    <a:srgbClr val="66FF66"/>
    <a:srgbClr val="FFFFCC"/>
    <a:srgbClr val="CCFF99"/>
    <a:srgbClr val="800000"/>
    <a:srgbClr val="FF99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7" autoAdjust="0"/>
    <p:restoredTop sz="94634" autoAdjust="0"/>
  </p:normalViewPr>
  <p:slideViewPr>
    <p:cSldViewPr snapToObjects="1">
      <p:cViewPr>
        <p:scale>
          <a:sx n="103" d="100"/>
          <a:sy n="103" d="100"/>
        </p:scale>
        <p:origin x="-140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-2070" y="-9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4" Type="http://schemas.openxmlformats.org/officeDocument/2006/relationships/slide" Target="slides/slide4.xml"/><Relationship Id="rId5" Type="http://schemas.openxmlformats.org/officeDocument/2006/relationships/slide" Target="slides/slide5.xml"/><Relationship Id="rId6" Type="http://schemas.openxmlformats.org/officeDocument/2006/relationships/slide" Target="slides/slide6.xml"/><Relationship Id="rId7" Type="http://schemas.openxmlformats.org/officeDocument/2006/relationships/slide" Target="slides/slide7.xml"/><Relationship Id="rId8" Type="http://schemas.openxmlformats.org/officeDocument/2006/relationships/slide" Target="slides/slide8.xml"/><Relationship Id="rId9" Type="http://schemas.openxmlformats.org/officeDocument/2006/relationships/slide" Target="slides/slide9.xml"/><Relationship Id="rId10" Type="http://schemas.openxmlformats.org/officeDocument/2006/relationships/slide" Target="slides/slide10.xml"/><Relationship Id="rId1" Type="http://schemas.openxmlformats.org/officeDocument/2006/relationships/slide" Target="slides/slide1.xml"/><Relationship Id="rId2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1C36CFF4-3AD0-472A-9141-44DF8EA31C1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2710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22862" cy="384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59338"/>
            <a:ext cx="521017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8A2638BD-83DA-49A8-AA56-5141E972E2F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1464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5096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57608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10188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5876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1713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2350004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8047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60226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83765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7061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8755250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08090612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66" name="Text Box 2"/>
          <p:cNvSpPr txBox="1">
            <a:spLocks noChangeArrowheads="1"/>
          </p:cNvSpPr>
          <p:nvPr/>
        </p:nvSpPr>
        <p:spPr bwMode="auto">
          <a:xfrm>
            <a:off x="3059832" y="4221088"/>
            <a:ext cx="4605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62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TW" altLang="en-US" dirty="0" smtClean="0">
                <a:solidFill>
                  <a:srgbClr val="990000"/>
                </a:solidFill>
                <a:latin typeface="Times New Roman" pitchFamily="18" charset="0"/>
                <a:ea typeface="華康行楷體W5(P)" pitchFamily="66" charset="-120"/>
              </a:rPr>
              <a:t>日期</a:t>
            </a:r>
            <a:r>
              <a:rPr lang="zh-TW" altLang="en-US" dirty="0" smtClean="0">
                <a:solidFill>
                  <a:srgbClr val="800000"/>
                </a:solidFill>
                <a:latin typeface="Times New Roman" pitchFamily="18" charset="0"/>
              </a:rPr>
              <a:t>：</a:t>
            </a:r>
            <a:r>
              <a:rPr lang="en-US" altLang="zh-TW" dirty="0" smtClean="0">
                <a:solidFill>
                  <a:srgbClr val="800000"/>
                </a:solidFill>
                <a:latin typeface="Times New Roman" pitchFamily="18" charset="0"/>
              </a:rPr>
              <a:t>2018/04/</a:t>
            </a:r>
            <a:r>
              <a:rPr lang="en-US" altLang="zh-TW" dirty="0" smtClean="0">
                <a:solidFill>
                  <a:srgbClr val="800000"/>
                </a:solidFill>
                <a:latin typeface="Times New Roman" pitchFamily="18" charset="0"/>
              </a:rPr>
              <a:t>02      </a:t>
            </a:r>
            <a:endParaRPr lang="en-US" altLang="zh-TW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grpSp>
        <p:nvGrpSpPr>
          <p:cNvPr id="1393668" name="Group 4"/>
          <p:cNvGrpSpPr>
            <a:grpSpLocks/>
          </p:cNvGrpSpPr>
          <p:nvPr/>
        </p:nvGrpSpPr>
        <p:grpSpPr bwMode="auto">
          <a:xfrm>
            <a:off x="2411760" y="1701552"/>
            <a:ext cx="4783137" cy="1295400"/>
            <a:chOff x="976" y="1616"/>
            <a:chExt cx="3013" cy="816"/>
          </a:xfrm>
        </p:grpSpPr>
        <p:sp>
          <p:nvSpPr>
            <p:cNvPr id="1393669" name="Oval 5"/>
            <p:cNvSpPr>
              <a:spLocks noChangeArrowheads="1"/>
            </p:cNvSpPr>
            <p:nvPr/>
          </p:nvSpPr>
          <p:spPr bwMode="auto">
            <a:xfrm>
              <a:off x="3379" y="1617"/>
              <a:ext cx="610" cy="815"/>
            </a:xfrm>
            <a:prstGeom prst="ellipse">
              <a:avLst/>
            </a:prstGeom>
            <a:solidFill>
              <a:srgbClr val="FFFFFF"/>
            </a:solidFill>
            <a:ln w="9525">
              <a:pattFill prst="zigZag">
                <a:fgClr>
                  <a:srgbClr val="99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zh-TW" sz="1800">
                <a:solidFill>
                  <a:srgbClr val="99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93670" name="Oval 6"/>
            <p:cNvSpPr>
              <a:spLocks noChangeArrowheads="1"/>
            </p:cNvSpPr>
            <p:nvPr/>
          </p:nvSpPr>
          <p:spPr bwMode="auto">
            <a:xfrm>
              <a:off x="3016" y="1617"/>
              <a:ext cx="610" cy="815"/>
            </a:xfrm>
            <a:prstGeom prst="ellipse">
              <a:avLst/>
            </a:prstGeom>
            <a:solidFill>
              <a:srgbClr val="FFFFFF"/>
            </a:solidFill>
            <a:ln w="9525">
              <a:pattFill prst="zigZag">
                <a:fgClr>
                  <a:srgbClr val="99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zh-TW" sz="1800">
                <a:solidFill>
                  <a:srgbClr val="99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93671" name="Oval 7"/>
            <p:cNvSpPr>
              <a:spLocks noChangeArrowheads="1"/>
            </p:cNvSpPr>
            <p:nvPr/>
          </p:nvSpPr>
          <p:spPr bwMode="auto">
            <a:xfrm>
              <a:off x="2708" y="1617"/>
              <a:ext cx="610" cy="815"/>
            </a:xfrm>
            <a:prstGeom prst="ellipse">
              <a:avLst/>
            </a:prstGeom>
            <a:solidFill>
              <a:srgbClr val="FFFFFF"/>
            </a:solidFill>
            <a:ln w="9525">
              <a:pattFill prst="zigZag">
                <a:fgClr>
                  <a:srgbClr val="99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zh-TW" sz="1800">
                <a:solidFill>
                  <a:srgbClr val="99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93672" name="Oval 8"/>
            <p:cNvSpPr>
              <a:spLocks noChangeArrowheads="1"/>
            </p:cNvSpPr>
            <p:nvPr/>
          </p:nvSpPr>
          <p:spPr bwMode="auto">
            <a:xfrm>
              <a:off x="2360" y="1617"/>
              <a:ext cx="610" cy="815"/>
            </a:xfrm>
            <a:prstGeom prst="ellipse">
              <a:avLst/>
            </a:prstGeom>
            <a:solidFill>
              <a:srgbClr val="FFFFFF"/>
            </a:solidFill>
            <a:ln w="9525">
              <a:pattFill prst="zigZag">
                <a:fgClr>
                  <a:srgbClr val="99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zh-TW" sz="1800">
                <a:solidFill>
                  <a:srgbClr val="99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93673" name="Oval 9"/>
            <p:cNvSpPr>
              <a:spLocks noChangeArrowheads="1"/>
            </p:cNvSpPr>
            <p:nvPr/>
          </p:nvSpPr>
          <p:spPr bwMode="auto">
            <a:xfrm>
              <a:off x="1544" y="1616"/>
              <a:ext cx="610" cy="815"/>
            </a:xfrm>
            <a:prstGeom prst="ellipse">
              <a:avLst/>
            </a:prstGeom>
            <a:noFill/>
            <a:ln w="9525">
              <a:pattFill prst="zigZag">
                <a:fgClr>
                  <a:srgbClr val="99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zh-TW" sz="1800">
                <a:solidFill>
                  <a:srgbClr val="99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93674" name="Rectangle 10"/>
            <p:cNvSpPr>
              <a:spLocks noChangeArrowheads="1"/>
            </p:cNvSpPr>
            <p:nvPr/>
          </p:nvSpPr>
          <p:spPr bwMode="auto">
            <a:xfrm>
              <a:off x="976" y="1750"/>
              <a:ext cx="2993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 sz="4000" b="1" dirty="0">
                  <a:solidFill>
                    <a:srgbClr val="990000"/>
                  </a:solidFill>
                  <a:latin typeface="華康儷中黑" pitchFamily="49" charset="-120"/>
                  <a:ea typeface="華康儷中黑" pitchFamily="49" charset="-120"/>
                </a:rPr>
                <a:t>微观经济学</a:t>
              </a:r>
              <a:endParaRPr lang="zh-TW" altLang="en-US" sz="3200" b="1" dirty="0">
                <a:solidFill>
                  <a:srgbClr val="990000"/>
                </a:solidFill>
                <a:latin typeface="華康儷中黑" pitchFamily="49" charset="-120"/>
                <a:ea typeface="華康儷中黑" pitchFamily="49" charset="-120"/>
              </a:endParaRPr>
            </a:p>
          </p:txBody>
        </p:sp>
      </p:grpSp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CH03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1393676" name="Text Box 12"/>
          <p:cNvSpPr txBox="1">
            <a:spLocks noChangeArrowheads="1"/>
          </p:cNvSpPr>
          <p:nvPr/>
        </p:nvSpPr>
        <p:spPr bwMode="auto">
          <a:xfrm>
            <a:off x="3063007" y="3429000"/>
            <a:ext cx="46053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62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TW" altLang="en-US" dirty="0">
                <a:solidFill>
                  <a:srgbClr val="990000"/>
                </a:solidFill>
                <a:latin typeface="Times New Roman" pitchFamily="18" charset="0"/>
                <a:ea typeface="華康行楷體W5(P)" pitchFamily="66" charset="-120"/>
              </a:rPr>
              <a:t>教師：楊永列</a:t>
            </a:r>
          </a:p>
          <a:p>
            <a:pPr algn="l"/>
            <a:r>
              <a:rPr lang="en-US" altLang="zh-TW" dirty="0">
                <a:solidFill>
                  <a:srgbClr val="990000"/>
                </a:solidFill>
                <a:latin typeface="Times New Roman" pitchFamily="18" charset="0"/>
                <a:ea typeface="華康行楷體W5(P)" pitchFamily="66" charset="-120"/>
              </a:rPr>
              <a:t>Email: lyang@mail.ltu.edu.tw</a:t>
            </a:r>
            <a:r>
              <a:rPr lang="en-US" altLang="zh-TW" sz="2000" dirty="0">
                <a:solidFill>
                  <a:srgbClr val="333333"/>
                </a:solidFill>
                <a:latin typeface="Times New Roman" pitchFamily="18" charset="0"/>
                <a:ea typeface="標楷體" pitchFamily="65" charset="-120"/>
              </a:rPr>
              <a:t>     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39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19688 -0.33611 " pathEditMode="relative" ptsTypes="AA">
                                      <p:cBhvr>
                                        <p:cTn id="19" dur="2000" fill="hold"/>
                                        <p:tgtEl>
                                          <p:spTgt spid="13936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93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93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93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9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66" grpId="0"/>
      <p:bldP spid="1393675" grpId="0"/>
      <p:bldP spid="13936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CH03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1354577"/>
            <a:ext cx="4104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四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>
                <a:solidFill>
                  <a:srgbClr val="800000"/>
                </a:solidFill>
              </a:rPr>
              <a:t>序列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效用：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0520" y="1662353"/>
            <a:ext cx="668774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（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六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）</a:t>
            </a:r>
            <a:r>
              <a:rPr lang="zh-TW" altLang="en-US" sz="3600" baseline="30000" dirty="0">
                <a:solidFill>
                  <a:srgbClr val="800000"/>
                </a:solidFill>
                <a:latin typeface="+mn-lt"/>
              </a:rPr>
              <a:t>价格效果＝替代效果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＋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收入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效果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計算範例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baseline="30000" dirty="0">
              <a:solidFill>
                <a:srgbClr val="8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72335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CH03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03648" y="1628800"/>
            <a:ext cx="67687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TW" altLang="en-US" sz="3600" b="1" dirty="0" smtClean="0">
                <a:solidFill>
                  <a:srgbClr val="990000"/>
                </a:solidFill>
                <a:latin typeface="+mn-ea"/>
                <a:ea typeface="+mn-ea"/>
              </a:rPr>
              <a:t>第三章：效用論</a:t>
            </a:r>
            <a:r>
              <a:rPr lang="en-US" altLang="zh-TW" sz="3600" b="1" dirty="0" smtClean="0">
                <a:solidFill>
                  <a:srgbClr val="990000"/>
                </a:solidFill>
                <a:latin typeface="+mn-ea"/>
                <a:ea typeface="+mn-ea"/>
              </a:rPr>
              <a:t> </a:t>
            </a:r>
            <a:r>
              <a:rPr lang="en-US" altLang="zh-TW" sz="3600" b="1" dirty="0" err="1" smtClean="0">
                <a:solidFill>
                  <a:srgbClr val="990000"/>
                </a:solidFill>
                <a:latin typeface="+mn-ea"/>
                <a:ea typeface="+mn-ea"/>
              </a:rPr>
              <a:t>Utiliy</a:t>
            </a:r>
            <a:endParaRPr lang="en-US" altLang="zh-TW" sz="3600" b="1" dirty="0" smtClean="0">
              <a:solidFill>
                <a:srgbClr val="990000"/>
              </a:solidFill>
              <a:latin typeface="+mn-ea"/>
              <a:ea typeface="+mn-ea"/>
            </a:endParaRPr>
          </a:p>
          <a:p>
            <a:pPr algn="l"/>
            <a:endParaRPr lang="en-US" altLang="zh-TW" sz="3600" b="1" dirty="0" smtClean="0">
              <a:solidFill>
                <a:srgbClr val="990000"/>
              </a:solidFill>
              <a:latin typeface="+mn-ea"/>
              <a:ea typeface="+mn-ea"/>
            </a:endParaRPr>
          </a:p>
          <a:p>
            <a:pPr algn="l"/>
            <a:r>
              <a:rPr lang="zh-TW" altLang="zh-TW" sz="3600" b="1" dirty="0">
                <a:solidFill>
                  <a:srgbClr val="800000"/>
                </a:solidFill>
              </a:rPr>
              <a:t>价格效果＝替代效果</a:t>
            </a:r>
            <a:r>
              <a:rPr lang="zh-TW" altLang="zh-TW" sz="3600" b="1" dirty="0" smtClean="0">
                <a:solidFill>
                  <a:srgbClr val="800000"/>
                </a:solidFill>
              </a:rPr>
              <a:t>＋</a:t>
            </a:r>
            <a:r>
              <a:rPr lang="zh-TW" altLang="en-US" sz="3600" b="1" dirty="0" smtClean="0">
                <a:solidFill>
                  <a:srgbClr val="800000"/>
                </a:solidFill>
              </a:rPr>
              <a:t>收入</a:t>
            </a:r>
            <a:r>
              <a:rPr lang="zh-TW" altLang="zh-TW" sz="3600" b="1" dirty="0" smtClean="0">
                <a:solidFill>
                  <a:srgbClr val="800000"/>
                </a:solidFill>
              </a:rPr>
              <a:t>效果</a:t>
            </a:r>
            <a:r>
              <a:rPr lang="zh-TW" altLang="zh-TW" sz="3600" dirty="0" smtClean="0">
                <a:solidFill>
                  <a:srgbClr val="800000"/>
                </a:solidFill>
              </a:rPr>
              <a:t> </a:t>
            </a:r>
            <a:endParaRPr lang="en-US" altLang="zh-TW" sz="3600" b="1" dirty="0" smtClean="0">
              <a:solidFill>
                <a:srgbClr val="800000"/>
              </a:solidFill>
              <a:latin typeface="+mn-ea"/>
              <a:ea typeface="+mn-ea"/>
            </a:endParaRPr>
          </a:p>
          <a:p>
            <a:pPr algn="l"/>
            <a:endParaRPr lang="zh-TW" altLang="en-US" sz="3600" b="1" dirty="0" smtClean="0">
              <a:solidFill>
                <a:srgbClr val="99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73096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CH03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1354577"/>
            <a:ext cx="4104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7299" y="1354577"/>
            <a:ext cx="39386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一、效用概論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：</a:t>
            </a:r>
            <a:endParaRPr lang="en-US" altLang="zh-TW" sz="3600" baseline="30000" dirty="0" smtClean="0">
              <a:solidFill>
                <a:srgbClr val="800000"/>
              </a:solidFill>
              <a:latin typeface="+mn-lt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</a:rPr>
              <a:t>二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、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基數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效用：</a:t>
            </a:r>
            <a:endParaRPr lang="en-US" altLang="zh-TW" sz="3600" baseline="30000" dirty="0">
              <a:solidFill>
                <a:srgbClr val="800000"/>
              </a:solidFill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</a:rPr>
              <a:t>三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、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序列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效用：</a:t>
            </a:r>
            <a:endParaRPr lang="en-US" altLang="zh-TW" sz="3600" baseline="30000" dirty="0">
              <a:solidFill>
                <a:srgbClr val="800000"/>
              </a:solidFill>
            </a:endParaRPr>
          </a:p>
        </p:txBody>
      </p:sp>
      <p:pic>
        <p:nvPicPr>
          <p:cNvPr id="3" name="圖片 2" descr="螢幕快照 2018-04-02 下午1.50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60" y="1363982"/>
            <a:ext cx="6396554" cy="464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401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CH03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1354577"/>
            <a:ext cx="4104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四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>
                <a:solidFill>
                  <a:srgbClr val="800000"/>
                </a:solidFill>
              </a:rPr>
              <a:t>序列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效用：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0520" y="1662353"/>
            <a:ext cx="611168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（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一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）</a:t>
            </a:r>
            <a:r>
              <a:rPr lang="zh-TW" altLang="en-US" sz="3600" baseline="30000" dirty="0">
                <a:solidFill>
                  <a:srgbClr val="800000"/>
                </a:solidFill>
                <a:latin typeface="+mn-lt"/>
              </a:rPr>
              <a:t>价格效果＝替代效果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＋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收入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效果 </a:t>
            </a:r>
            <a:endParaRPr lang="zh-TW" altLang="en-US" sz="3600" baseline="30000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2" name="圖片 1" descr="螢幕快照 2018-04-02 下午1.53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20888"/>
            <a:ext cx="820891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482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CH03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1354577"/>
            <a:ext cx="4104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四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>
                <a:solidFill>
                  <a:srgbClr val="800000"/>
                </a:solidFill>
              </a:rPr>
              <a:t>序列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效用：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0520" y="1662353"/>
            <a:ext cx="668774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（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二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）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正常財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价格效果</a:t>
            </a:r>
            <a:r>
              <a:rPr lang="zh-TW" altLang="en-US" sz="3600" baseline="30000" dirty="0">
                <a:solidFill>
                  <a:srgbClr val="800000"/>
                </a:solidFill>
                <a:latin typeface="+mn-lt"/>
              </a:rPr>
              <a:t>＝替代效果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＋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收入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效果 </a:t>
            </a:r>
            <a:endParaRPr lang="zh-TW" altLang="en-US" sz="3600" baseline="30000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4" name="圖片 3" descr="螢幕快照 2018-04-02 下午1.56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2" y="2357946"/>
            <a:ext cx="8604448" cy="409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068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CH03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1354577"/>
            <a:ext cx="4104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四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>
                <a:solidFill>
                  <a:srgbClr val="800000"/>
                </a:solidFill>
              </a:rPr>
              <a:t>序列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效用：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0520" y="1662353"/>
            <a:ext cx="668774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（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三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）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劣等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財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价格效果</a:t>
            </a:r>
            <a:r>
              <a:rPr lang="zh-TW" altLang="en-US" sz="3600" baseline="30000" dirty="0">
                <a:solidFill>
                  <a:srgbClr val="800000"/>
                </a:solidFill>
                <a:latin typeface="+mn-lt"/>
              </a:rPr>
              <a:t>＝替代效果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＋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收入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效果 </a:t>
            </a:r>
            <a:endParaRPr lang="zh-TW" altLang="en-US" sz="3600" baseline="30000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2" name="圖片 1" descr="螢幕快照 2018-04-02 下午1.59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9144000" cy="417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458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CH03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1354577"/>
            <a:ext cx="4104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四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>
                <a:solidFill>
                  <a:srgbClr val="800000"/>
                </a:solidFill>
              </a:rPr>
              <a:t>序列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效用：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3808" y="1032411"/>
            <a:ext cx="668774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（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四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）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吉分財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价格效果</a:t>
            </a:r>
            <a:r>
              <a:rPr lang="zh-TW" altLang="en-US" sz="3600" baseline="30000" dirty="0">
                <a:solidFill>
                  <a:srgbClr val="800000"/>
                </a:solidFill>
                <a:latin typeface="+mn-lt"/>
              </a:rPr>
              <a:t>＝替代效果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＋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收入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效果 </a:t>
            </a:r>
            <a:endParaRPr lang="zh-TW" altLang="en-US" sz="3600" baseline="30000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3" name="圖片 2" descr="螢幕快照 2018-04-02 下午2.00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55" y="1647964"/>
            <a:ext cx="8374825" cy="507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198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CH03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1354577"/>
            <a:ext cx="4104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四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>
                <a:solidFill>
                  <a:srgbClr val="800000"/>
                </a:solidFill>
              </a:rPr>
              <a:t>序列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效用：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0520" y="1662353"/>
            <a:ext cx="611168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（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五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）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彙總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价格效果</a:t>
            </a:r>
            <a:r>
              <a:rPr lang="zh-TW" altLang="en-US" sz="3600" baseline="30000" dirty="0">
                <a:solidFill>
                  <a:srgbClr val="800000"/>
                </a:solidFill>
                <a:latin typeface="+mn-lt"/>
              </a:rPr>
              <a:t>＝替代效果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＋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收入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效果 </a:t>
            </a:r>
            <a:endParaRPr lang="zh-TW" altLang="en-US" sz="3600" baseline="30000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2" name="圖片 1" descr="螢幕快照 2018-04-02 下午2.02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20" y="2451785"/>
            <a:ext cx="8415936" cy="277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482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CH03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1354577"/>
            <a:ext cx="4104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四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>
                <a:solidFill>
                  <a:srgbClr val="800000"/>
                </a:solidFill>
              </a:rPr>
              <a:t>序列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效用：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0520" y="1662353"/>
            <a:ext cx="668774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（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六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）</a:t>
            </a:r>
            <a:r>
              <a:rPr lang="zh-TW" altLang="en-US" sz="3600" baseline="30000" dirty="0">
                <a:solidFill>
                  <a:srgbClr val="800000"/>
                </a:solidFill>
                <a:latin typeface="+mn-lt"/>
              </a:rPr>
              <a:t>价格效果＝替代效果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＋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收入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效果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計算範例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baseline="30000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2" name="圖片 1" descr="螢幕快照 2018-04-02 下午2.04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1" y="2492896"/>
            <a:ext cx="914400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482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dd7e7d3d6d367a98aebb4f082c02b4eeaade7fb"/>
</p:tagLst>
</file>

<file path=ppt/theme/theme1.xml><?xml version="1.0" encoding="utf-8"?>
<a:theme xmlns:a="http://schemas.openxmlformats.org/drawingml/2006/main" name="預設簡報設計">
  <a:themeElements>
    <a:clrScheme name="預設簡報設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Verdana" pitchFamily="34" charset="0"/>
            <a:ea typeface="文鼎粗圓" pitchFamily="49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Verdana" pitchFamily="34" charset="0"/>
            <a:ea typeface="文鼎粗圓" pitchFamily="49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Files\Office3D\簡報通2\TEMPLATE\通訊-04.pot</Template>
  <TotalTime>19381</TotalTime>
  <Words>186</Words>
  <Application>Microsoft Macintosh PowerPoint</Application>
  <PresentationFormat>如螢幕大小 (4:3)</PresentationFormat>
  <Paragraphs>52</Paragraphs>
  <Slides>10</Slides>
  <Notes>10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Yang Steven</cp:lastModifiedBy>
  <cp:revision>1699</cp:revision>
  <cp:lastPrinted>2015-05-30T06:05:23Z</cp:lastPrinted>
  <dcterms:created xsi:type="dcterms:W3CDTF">1999-12-02T03:45:49Z</dcterms:created>
  <dcterms:modified xsi:type="dcterms:W3CDTF">2018-04-02T06:07:14Z</dcterms:modified>
</cp:coreProperties>
</file>