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 id="2147483680" r:id="rId2"/>
    <p:sldMasterId id="2147483681" r:id="rId3"/>
    <p:sldMasterId id="2147483682"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000"/>
  </p:normalViewPr>
  <p:slideViewPr>
    <p:cSldViewPr snapToGrid="0" snapToObjects="1">
      <p:cViewPr varScale="1">
        <p:scale>
          <a:sx n="132" d="100"/>
          <a:sy n="132" d="100"/>
        </p:scale>
        <p:origin x="1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7" name="Shape 5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This is the results of our MIP model which maximizes</a:t>
            </a:r>
            <a:r>
              <a:rPr lang="en-US" baseline="0" dirty="0" smtClean="0"/>
              <a:t> the cumulative department preference score while minimizing  the department preference score inequalities. The first table is the candidate input which represents the classroom sessions preference score by the ACCT department. This table has different color scales depending on the preference score which ranges from 1 to 10 with 10 being the most preferable highlighted in green.</a:t>
            </a:r>
          </a:p>
          <a:p>
            <a:pPr marL="0" lvl="0" indent="0">
              <a:spcBef>
                <a:spcPts val="0"/>
              </a:spcBef>
              <a:spcAft>
                <a:spcPts val="0"/>
              </a:spcAft>
              <a:buNone/>
            </a:pPr>
            <a:endParaRPr lang="en-US" baseline="0" dirty="0" smtClean="0"/>
          </a:p>
          <a:p>
            <a:pPr marL="0" lvl="0" indent="0">
              <a:spcBef>
                <a:spcPts val="0"/>
              </a:spcBef>
              <a:spcAft>
                <a:spcPts val="0"/>
              </a:spcAft>
              <a:buNone/>
            </a:pPr>
            <a:r>
              <a:rPr lang="en-US" baseline="0" dirty="0" smtClean="0"/>
              <a:t>Table 2 represents the candidate output of our optimization model, which shows each of the decision variables for each department whether a classroom session is being allocated to a particular day. </a:t>
            </a:r>
          </a:p>
          <a:p>
            <a:pPr marL="0" lvl="0" indent="0">
              <a:spcBef>
                <a:spcPts val="0"/>
              </a:spcBef>
              <a:spcAft>
                <a:spcPts val="0"/>
              </a:spcAft>
              <a:buNone/>
            </a:pPr>
            <a:r>
              <a:rPr lang="en-US" baseline="0" dirty="0" smtClean="0"/>
              <a:t>For reference, we only show the first 16 decision variables as we can only fit so much in one slides, </a:t>
            </a:r>
            <a:r>
              <a:rPr lang="en-US" baseline="0" dirty="0" err="1" smtClean="0"/>
              <a:t>theres</a:t>
            </a:r>
            <a:r>
              <a:rPr lang="en-US" baseline="0" dirty="0" smtClean="0"/>
              <a:t> a total of 352 decision </a:t>
            </a:r>
            <a:r>
              <a:rPr lang="en-US" baseline="0" smtClean="0"/>
              <a:t>variables per department</a:t>
            </a:r>
            <a:endParaRPr lang="en-US" baseline="0" dirty="0" smtClean="0"/>
          </a:p>
          <a:p>
            <a:pPr marL="0" lvl="0" indent="0">
              <a:spcBef>
                <a:spcPts val="0"/>
              </a:spcBef>
              <a:spcAft>
                <a:spcPts val="0"/>
              </a:spcAft>
              <a:buNone/>
            </a:pPr>
            <a:r>
              <a:rPr lang="en-US" baseline="0" dirty="0" smtClean="0"/>
              <a:t>7 department total at Marshall so it gives us a total of 2464 decision variables. More than 2000 decision variables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Shape 61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13" name="Shape 6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1100" b="1">
                <a:solidFill>
                  <a:schemeClr val="dk1"/>
                </a:solidFill>
              </a:rPr>
              <a:t>Day pattern</a:t>
            </a:r>
            <a:r>
              <a:rPr lang="en" sz="1100">
                <a:solidFill>
                  <a:schemeClr val="dk1"/>
                </a:solidFill>
              </a:rPr>
              <a:t> - 3-unit classes in consecutive time-slots</a:t>
            </a:r>
            <a:br>
              <a:rPr lang="en" sz="1100">
                <a:solidFill>
                  <a:schemeClr val="dk1"/>
                </a:solidFill>
              </a:rPr>
            </a:br>
            <a:r>
              <a:rPr lang="en" sz="1100" b="1">
                <a:solidFill>
                  <a:schemeClr val="dk1"/>
                </a:solidFill>
              </a:rPr>
              <a:t>Classroom utilization</a:t>
            </a:r>
            <a:br>
              <a:rPr lang="en" sz="1100" b="1">
                <a:solidFill>
                  <a:schemeClr val="dk1"/>
                </a:solidFill>
              </a:rPr>
            </a:br>
            <a:r>
              <a:rPr lang="en" sz="1100" b="1">
                <a:solidFill>
                  <a:schemeClr val="dk1"/>
                </a:solidFill>
              </a:rPr>
              <a:t>- </a:t>
            </a:r>
            <a:r>
              <a:rPr lang="en" sz="1100">
                <a:solidFill>
                  <a:schemeClr val="dk1"/>
                </a:solidFill>
              </a:rPr>
              <a:t>We classified classroom size into small, medium and large.</a:t>
            </a:r>
            <a:br>
              <a:rPr lang="en" sz="1100">
                <a:solidFill>
                  <a:schemeClr val="dk1"/>
                </a:solidFill>
              </a:rPr>
            </a:br>
            <a:r>
              <a:rPr lang="en" sz="1100">
                <a:solidFill>
                  <a:schemeClr val="dk1"/>
                </a:solidFill>
              </a:rPr>
              <a:t>- This overlooks the exact classroom capacity which can lead to suboptimal allocations.</a:t>
            </a:r>
            <a:br>
              <a:rPr lang="en" sz="1100">
                <a:solidFill>
                  <a:schemeClr val="dk1"/>
                </a:solidFill>
              </a:rPr>
            </a:br>
            <a:r>
              <a:rPr lang="en" sz="1100">
                <a:solidFill>
                  <a:schemeClr val="dk1"/>
                </a:solidFill>
              </a:rPr>
              <a:t>- We can mitigate this either by increasing number of categories for classroom size or by building classroom category-specific MIP models.</a:t>
            </a:r>
            <a:endParaRPr/>
          </a:p>
        </p:txBody>
      </p:sp>
      <p:sp>
        <p:nvSpPr>
          <p:cNvPr id="641" name="Shape 6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60" name="Shape 6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Phase 1 is processed by department and with instructors within the department. </a:t>
            </a:r>
            <a:endParaRPr/>
          </a:p>
          <a:p>
            <a:pPr marL="0" lvl="0" indent="0">
              <a:spcBef>
                <a:spcPts val="0"/>
              </a:spcBef>
              <a:spcAft>
                <a:spcPts val="0"/>
              </a:spcAft>
              <a:buNone/>
            </a:pPr>
            <a:r>
              <a:rPr lang="en"/>
              <a:t>The department allocates the courses accordingly to the particular needs of each course and instructor’s preferences.</a:t>
            </a:r>
            <a:endParaRPr/>
          </a:p>
          <a:p>
            <a:pPr marL="0" lvl="0" indent="0">
              <a:spcBef>
                <a:spcPts val="0"/>
              </a:spcBef>
              <a:spcAft>
                <a:spcPts val="0"/>
              </a:spcAft>
              <a:buNone/>
            </a:pPr>
            <a:r>
              <a:rPr lang="en">
                <a:solidFill>
                  <a:schemeClr val="dk1"/>
                </a:solidFill>
              </a:rPr>
              <a:t>Shannon and Hal use the historical scheduling data to adjust the initial allocations made by each department.</a:t>
            </a:r>
            <a:endParaRPr>
              <a:solidFill>
                <a:schemeClr val="dk1"/>
              </a:solidFill>
            </a:endParaRPr>
          </a:p>
          <a:p>
            <a:pPr marL="0" lvl="0" indent="0">
              <a:spcBef>
                <a:spcPts val="0"/>
              </a:spcBef>
              <a:spcAft>
                <a:spcPts val="0"/>
              </a:spcAft>
              <a:buNone/>
            </a:pPr>
            <a:r>
              <a:rPr lang="en"/>
              <a:t>And then schedule the remaining courses from the Phase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There are big 3 potential challenges to the current scheduling system.</a:t>
            </a:r>
            <a:endParaRPr/>
          </a:p>
          <a:p>
            <a:pPr marL="457200" lvl="0" indent="-298450" rtl="0">
              <a:spcBef>
                <a:spcPts val="0"/>
              </a:spcBef>
              <a:spcAft>
                <a:spcPts val="0"/>
              </a:spcAft>
              <a:buSzPts val="1100"/>
              <a:buAutoNum type="arabicPeriod"/>
            </a:pPr>
            <a:r>
              <a:rPr lang="en" b="1"/>
              <a:t>Preferences </a:t>
            </a:r>
            <a:r>
              <a:rPr lang="en"/>
              <a:t>- </a:t>
            </a:r>
            <a:r>
              <a:rPr lang="en">
                <a:solidFill>
                  <a:schemeClr val="dk1"/>
                </a:solidFill>
                <a:latin typeface="Helvetica Neue"/>
                <a:ea typeface="Helvetica Neue"/>
                <a:cs typeface="Helvetica Neue"/>
                <a:sym typeface="Helvetica Neue"/>
              </a:rPr>
              <a:t>Preferences for classrooms and times become </a:t>
            </a:r>
            <a:r>
              <a:rPr lang="en" b="1">
                <a:solidFill>
                  <a:schemeClr val="dk1"/>
                </a:solidFill>
                <a:latin typeface="Helvetica Neue"/>
                <a:ea typeface="Helvetica Neue"/>
                <a:cs typeface="Helvetica Neue"/>
                <a:sym typeface="Helvetica Neue"/>
              </a:rPr>
              <a:t>increasingly difficult </a:t>
            </a:r>
            <a:r>
              <a:rPr lang="en">
                <a:solidFill>
                  <a:schemeClr val="dk1"/>
                </a:solidFill>
                <a:latin typeface="Helvetica Neue"/>
                <a:ea typeface="Helvetica Neue"/>
                <a:cs typeface="Helvetica Neue"/>
                <a:sym typeface="Helvetica Neue"/>
              </a:rPr>
              <a:t>to accommodate during Phase II as previously available slots become taken.</a:t>
            </a:r>
            <a:endParaRPr/>
          </a:p>
          <a:p>
            <a:pPr marL="457200" lvl="0" indent="-298450" rtl="0">
              <a:spcBef>
                <a:spcPts val="0"/>
              </a:spcBef>
              <a:spcAft>
                <a:spcPts val="0"/>
              </a:spcAft>
              <a:buSzPts val="1100"/>
              <a:buAutoNum type="arabicPeriod"/>
            </a:pPr>
            <a:r>
              <a:rPr lang="en" b="1"/>
              <a:t>Classroom capacity </a:t>
            </a:r>
            <a:r>
              <a:rPr lang="en"/>
              <a:t>- </a:t>
            </a:r>
            <a:r>
              <a:rPr lang="en">
                <a:solidFill>
                  <a:schemeClr val="dk1"/>
                </a:solidFill>
                <a:latin typeface="Helvetica Neue"/>
                <a:ea typeface="Helvetica Neue"/>
                <a:cs typeface="Helvetica Neue"/>
                <a:sym typeface="Helvetica Neue"/>
              </a:rPr>
              <a:t>Some courses may be placed into the rooms that are </a:t>
            </a:r>
            <a:r>
              <a:rPr lang="en" b="1">
                <a:solidFill>
                  <a:schemeClr val="dk1"/>
                </a:solidFill>
                <a:latin typeface="Helvetica Neue"/>
                <a:ea typeface="Helvetica Neue"/>
                <a:cs typeface="Helvetica Neue"/>
                <a:sym typeface="Helvetica Neue"/>
              </a:rPr>
              <a:t>too large </a:t>
            </a:r>
            <a:r>
              <a:rPr lang="en">
                <a:solidFill>
                  <a:schemeClr val="dk1"/>
                </a:solidFill>
                <a:latin typeface="Helvetica Neue"/>
                <a:ea typeface="Helvetica Neue"/>
                <a:cs typeface="Helvetica Neue"/>
                <a:sym typeface="Helvetica Neue"/>
              </a:rPr>
              <a:t>for the number of students enrolled in the course.</a:t>
            </a:r>
            <a:endParaRPr/>
          </a:p>
          <a:p>
            <a:pPr marL="457200" lvl="0" indent="-298450">
              <a:spcBef>
                <a:spcPts val="0"/>
              </a:spcBef>
              <a:spcAft>
                <a:spcPts val="0"/>
              </a:spcAft>
              <a:buSzPts val="1100"/>
              <a:buAutoNum type="arabicPeriod"/>
            </a:pPr>
            <a:r>
              <a:rPr lang="en" b="1"/>
              <a:t>Unassigned classrooms</a:t>
            </a:r>
            <a:r>
              <a:rPr lang="en"/>
              <a:t> - </a:t>
            </a:r>
            <a:r>
              <a:rPr lang="en">
                <a:solidFill>
                  <a:schemeClr val="dk1"/>
                </a:solidFill>
                <a:latin typeface="Helvetica Neue"/>
                <a:ea typeface="Helvetica Neue"/>
                <a:cs typeface="Helvetica Neue"/>
                <a:sym typeface="Helvetica Neue"/>
              </a:rPr>
              <a:t>Only about </a:t>
            </a:r>
            <a:r>
              <a:rPr lang="en" b="1">
                <a:solidFill>
                  <a:schemeClr val="dk1"/>
                </a:solidFill>
                <a:latin typeface="Helvetica Neue"/>
                <a:ea typeface="Helvetica Neue"/>
                <a:cs typeface="Helvetica Neue"/>
                <a:sym typeface="Helvetica Neue"/>
              </a:rPr>
              <a:t>40% </a:t>
            </a:r>
            <a:r>
              <a:rPr lang="en">
                <a:solidFill>
                  <a:schemeClr val="dk1"/>
                </a:solidFill>
                <a:latin typeface="Helvetica Neue"/>
                <a:ea typeface="Helvetica Neue"/>
                <a:cs typeface="Helvetica Neue"/>
                <a:sym typeface="Helvetica Neue"/>
              </a:rPr>
              <a:t>of course-sections are completely scheduled by the end of Phase I and in some rare cases, the classroom may </a:t>
            </a:r>
            <a:r>
              <a:rPr lang="en" b="1">
                <a:solidFill>
                  <a:schemeClr val="dk1"/>
                </a:solidFill>
                <a:latin typeface="Helvetica Neue"/>
                <a:ea typeface="Helvetica Neue"/>
                <a:cs typeface="Helvetica Neue"/>
                <a:sym typeface="Helvetica Neue"/>
              </a:rPr>
              <a:t>still be unassigned </a:t>
            </a:r>
            <a:r>
              <a:rPr lang="en">
                <a:solidFill>
                  <a:schemeClr val="dk1"/>
                </a:solidFill>
                <a:latin typeface="Helvetica Neue"/>
                <a:ea typeface="Helvetica Neue"/>
                <a:cs typeface="Helvetica Neue"/>
                <a:sym typeface="Helvetica Neue"/>
              </a:rPr>
              <a:t>at registration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 Id="rId3"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Shape 52"/>
          <p:cNvSpPr/>
          <p:nvPr/>
        </p:nvSpPr>
        <p:spPr>
          <a:xfrm rot="5400000">
            <a:off x="2286208" y="-398476"/>
            <a:ext cx="1332000" cy="5904300"/>
          </a:xfrm>
          <a:prstGeom prst="round2SameRect">
            <a:avLst>
              <a:gd name="adj1" fmla="val 50000"/>
              <a:gd name="adj2" fmla="val 0"/>
            </a:avLst>
          </a:prstGeom>
          <a:solidFill>
            <a:schemeClr val="lt1">
              <a:alpha val="729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Shape 53"/>
          <p:cNvSpPr txBox="1">
            <a:spLocks noGrp="1"/>
          </p:cNvSpPr>
          <p:nvPr>
            <p:ph type="body" idx="1"/>
          </p:nvPr>
        </p:nvSpPr>
        <p:spPr>
          <a:xfrm>
            <a:off x="0" y="2173610"/>
            <a:ext cx="4284000" cy="473700"/>
          </a:xfrm>
          <a:prstGeom prst="rect">
            <a:avLst/>
          </a:prstGeom>
          <a:noFill/>
          <a:ln>
            <a:noFill/>
          </a:ln>
        </p:spPr>
        <p:txBody>
          <a:bodyPr spcFirstLastPara="1" wrap="square" lIns="91425" tIns="91425" rIns="91425" bIns="91425" anchor="ctr" anchorCtr="0"/>
          <a:lstStyle>
            <a:lvl1pPr marL="457200" marR="0" lvl="0" indent="-228600" algn="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2"/>
          </p:nvPr>
        </p:nvSpPr>
        <p:spPr>
          <a:xfrm>
            <a:off x="0" y="2647186"/>
            <a:ext cx="4284000" cy="288000"/>
          </a:xfrm>
          <a:prstGeom prst="rect">
            <a:avLst/>
          </a:prstGeom>
          <a:noFill/>
          <a:ln>
            <a:noFill/>
          </a:ln>
        </p:spPr>
        <p:txBody>
          <a:bodyPr spcFirstLastPara="1" wrap="square" lIns="91425" tIns="91425" rIns="91425" bIns="91425" anchor="ctr" anchorCtr="0"/>
          <a:lstStyle>
            <a:lvl1pPr marL="457200" marR="0" lvl="0" indent="-228600" algn="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5" name="Shape 55"/>
          <p:cNvSpPr/>
          <p:nvPr/>
        </p:nvSpPr>
        <p:spPr>
          <a:xfrm>
            <a:off x="4608216" y="1977684"/>
            <a:ext cx="1152000" cy="1152000"/>
          </a:xfrm>
          <a:prstGeom prst="ellipse">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95536" y="3003798"/>
            <a:ext cx="4032300" cy="11520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2"/>
          </p:nvPr>
        </p:nvSpPr>
        <p:spPr>
          <a:xfrm>
            <a:off x="395388" y="4155926"/>
            <a:ext cx="4032300" cy="5760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60"/>
        <p:cNvGrpSpPr/>
        <p:nvPr/>
      </p:nvGrpSpPr>
      <p:grpSpPr>
        <a:xfrm>
          <a:off x="0" y="0"/>
          <a:ext cx="0" cy="0"/>
          <a:chOff x="0" y="0"/>
          <a:chExt cx="0" cy="0"/>
        </a:xfrm>
      </p:grpSpPr>
      <p:grpSp>
        <p:nvGrpSpPr>
          <p:cNvPr id="61" name="Shape 61"/>
          <p:cNvGrpSpPr/>
          <p:nvPr/>
        </p:nvGrpSpPr>
        <p:grpSpPr>
          <a:xfrm>
            <a:off x="2699792" y="699542"/>
            <a:ext cx="3744300" cy="3744300"/>
            <a:chOff x="2699792" y="699542"/>
            <a:chExt cx="3744300" cy="3744300"/>
          </a:xfrm>
        </p:grpSpPr>
        <p:sp>
          <p:nvSpPr>
            <p:cNvPr id="62" name="Shape 62"/>
            <p:cNvSpPr/>
            <p:nvPr/>
          </p:nvSpPr>
          <p:spPr>
            <a:xfrm>
              <a:off x="2699792" y="699542"/>
              <a:ext cx="3744300" cy="3744300"/>
            </a:xfrm>
            <a:prstGeom prst="ellipse">
              <a:avLst/>
            </a:prstGeom>
            <a:solidFill>
              <a:schemeClr val="lt1">
                <a:alpha val="3373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Shape 63"/>
            <p:cNvSpPr/>
            <p:nvPr/>
          </p:nvSpPr>
          <p:spPr>
            <a:xfrm>
              <a:off x="2836962" y="836712"/>
              <a:ext cx="3470100" cy="3470100"/>
            </a:xfrm>
            <a:prstGeom prst="ellipse">
              <a:avLst/>
            </a:prstGeom>
            <a:solidFill>
              <a:schemeClr val="lt1">
                <a:alpha val="8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4" name="Shape 64"/>
          <p:cNvGrpSpPr/>
          <p:nvPr/>
        </p:nvGrpSpPr>
        <p:grpSpPr>
          <a:xfrm>
            <a:off x="5847953" y="984628"/>
            <a:ext cx="999680" cy="994873"/>
            <a:chOff x="6127601" y="487152"/>
            <a:chExt cx="999680" cy="994873"/>
          </a:xfrm>
        </p:grpSpPr>
        <p:sp>
          <p:nvSpPr>
            <p:cNvPr id="65" name="Shape 65"/>
            <p:cNvSpPr/>
            <p:nvPr/>
          </p:nvSpPr>
          <p:spPr>
            <a:xfrm>
              <a:off x="6127601" y="762025"/>
              <a:ext cx="720000" cy="720000"/>
            </a:xfrm>
            <a:prstGeom prst="ellipse">
              <a:avLst/>
            </a:prstGeom>
            <a:solidFill>
              <a:schemeClr val="accent1">
                <a:alpha val="6470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Shape 66"/>
            <p:cNvSpPr/>
            <p:nvPr/>
          </p:nvSpPr>
          <p:spPr>
            <a:xfrm>
              <a:off x="6847681" y="621668"/>
              <a:ext cx="279600" cy="279600"/>
            </a:xfrm>
            <a:prstGeom prst="ellipse">
              <a:avLst/>
            </a:prstGeom>
            <a:solidFill>
              <a:schemeClr val="accent1">
                <a:alpha val="6470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 name="Shape 67"/>
            <p:cNvSpPr/>
            <p:nvPr/>
          </p:nvSpPr>
          <p:spPr>
            <a:xfrm>
              <a:off x="6475870" y="487152"/>
              <a:ext cx="139800" cy="139800"/>
            </a:xfrm>
            <a:prstGeom prst="ellipse">
              <a:avLst/>
            </a:prstGeom>
            <a:solidFill>
              <a:schemeClr val="accent1">
                <a:alpha val="6470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323528" y="85378"/>
            <a:ext cx="7200900" cy="576000"/>
          </a:xfrm>
          <a:prstGeom prst="rect">
            <a:avLst/>
          </a:prstGeom>
          <a:noFill/>
          <a:ln>
            <a:noFill/>
          </a:ln>
        </p:spPr>
        <p:txBody>
          <a:bodyPr spcFirstLastPara="1" wrap="square" lIns="91425" tIns="91425" rIns="91425" bIns="91425" anchor="ctr" anchorCtr="0"/>
          <a:lstStyle>
            <a:lvl1pPr marL="457200" marR="0" lvl="0" indent="-228600" algn="l"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body" idx="2"/>
          </p:nvPr>
        </p:nvSpPr>
        <p:spPr>
          <a:xfrm>
            <a:off x="323528" y="661442"/>
            <a:ext cx="72009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Shape 73"/>
          <p:cNvSpPr/>
          <p:nvPr/>
        </p:nvSpPr>
        <p:spPr>
          <a:xfrm>
            <a:off x="0" y="0"/>
            <a:ext cx="193800" cy="1037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23528" y="85378"/>
            <a:ext cx="7200900" cy="576000"/>
          </a:xfrm>
          <a:prstGeom prst="rect">
            <a:avLst/>
          </a:prstGeom>
          <a:noFill/>
          <a:ln>
            <a:noFill/>
          </a:ln>
        </p:spPr>
        <p:txBody>
          <a:bodyPr spcFirstLastPara="1" wrap="square" lIns="91425" tIns="91425" rIns="91425" bIns="91425" anchor="ctr" anchorCtr="0"/>
          <a:lstStyle>
            <a:lvl1pPr marL="457200" marR="0" lvl="0" indent="-228600" algn="l"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2"/>
          </p:nvPr>
        </p:nvSpPr>
        <p:spPr>
          <a:xfrm>
            <a:off x="323528" y="661442"/>
            <a:ext cx="72009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p:nvPr/>
        </p:nvSpPr>
        <p:spPr>
          <a:xfrm>
            <a:off x="0" y="0"/>
            <a:ext cx="193800" cy="1037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Shape 78"/>
          <p:cNvSpPr>
            <a:spLocks noGrp="1"/>
          </p:cNvSpPr>
          <p:nvPr>
            <p:ph type="pic" idx="3"/>
          </p:nvPr>
        </p:nvSpPr>
        <p:spPr>
          <a:xfrm>
            <a:off x="538848" y="1874875"/>
            <a:ext cx="1764600" cy="17049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9" name="Shape 79"/>
          <p:cNvSpPr>
            <a:spLocks noGrp="1"/>
          </p:cNvSpPr>
          <p:nvPr>
            <p:ph type="pic" idx="4"/>
          </p:nvPr>
        </p:nvSpPr>
        <p:spPr>
          <a:xfrm>
            <a:off x="2639427" y="1874875"/>
            <a:ext cx="1764600" cy="17049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0" name="Shape 80"/>
          <p:cNvSpPr>
            <a:spLocks noGrp="1"/>
          </p:cNvSpPr>
          <p:nvPr>
            <p:ph type="pic" idx="5"/>
          </p:nvPr>
        </p:nvSpPr>
        <p:spPr>
          <a:xfrm>
            <a:off x="4727659" y="1874875"/>
            <a:ext cx="1764600" cy="17049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1" name="Shape 81"/>
          <p:cNvSpPr>
            <a:spLocks noGrp="1"/>
          </p:cNvSpPr>
          <p:nvPr>
            <p:ph type="pic" idx="6"/>
          </p:nvPr>
        </p:nvSpPr>
        <p:spPr>
          <a:xfrm>
            <a:off x="6815891" y="1874875"/>
            <a:ext cx="1764600" cy="17049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2" name="Shape 82"/>
          <p:cNvSpPr/>
          <p:nvPr/>
        </p:nvSpPr>
        <p:spPr>
          <a:xfrm>
            <a:off x="539552" y="1347614"/>
            <a:ext cx="1764000" cy="526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 name="Shape 83"/>
          <p:cNvSpPr/>
          <p:nvPr/>
        </p:nvSpPr>
        <p:spPr>
          <a:xfrm>
            <a:off x="539551" y="1347614"/>
            <a:ext cx="1140600" cy="526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 name="Shape 84"/>
          <p:cNvSpPr/>
          <p:nvPr/>
        </p:nvSpPr>
        <p:spPr>
          <a:xfrm>
            <a:off x="2639427" y="1347614"/>
            <a:ext cx="1764000" cy="526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 name="Shape 85"/>
          <p:cNvSpPr/>
          <p:nvPr/>
        </p:nvSpPr>
        <p:spPr>
          <a:xfrm>
            <a:off x="2639426" y="1347614"/>
            <a:ext cx="1140600" cy="526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Shape 86"/>
          <p:cNvSpPr/>
          <p:nvPr/>
        </p:nvSpPr>
        <p:spPr>
          <a:xfrm>
            <a:off x="4727659" y="1347614"/>
            <a:ext cx="1764000" cy="526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Shape 87"/>
          <p:cNvSpPr/>
          <p:nvPr/>
        </p:nvSpPr>
        <p:spPr>
          <a:xfrm>
            <a:off x="4727658" y="1347614"/>
            <a:ext cx="1140600" cy="526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Shape 88"/>
          <p:cNvSpPr/>
          <p:nvPr/>
        </p:nvSpPr>
        <p:spPr>
          <a:xfrm>
            <a:off x="6815891" y="1347614"/>
            <a:ext cx="1764000" cy="526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Shape 89"/>
          <p:cNvSpPr/>
          <p:nvPr/>
        </p:nvSpPr>
        <p:spPr>
          <a:xfrm>
            <a:off x="6815890" y="1347614"/>
            <a:ext cx="1140600" cy="526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_Basic Layout">
  <p:cSld name="6_Basic Layout">
    <p:bg>
      <p:bgPr>
        <a:solidFill>
          <a:srgbClr val="FFFFFF"/>
        </a:solidFill>
        <a:effectLst/>
      </p:bgPr>
    </p:bg>
    <p:spTree>
      <p:nvGrpSpPr>
        <p:cNvPr id="1" name="Shape 90"/>
        <p:cNvGrpSpPr/>
        <p:nvPr/>
      </p:nvGrpSpPr>
      <p:grpSpPr>
        <a:xfrm>
          <a:off x="0" y="0"/>
          <a:ext cx="0" cy="0"/>
          <a:chOff x="0" y="0"/>
          <a:chExt cx="0" cy="0"/>
        </a:xfrm>
      </p:grpSpPr>
      <p:sp>
        <p:nvSpPr>
          <p:cNvPr id="91" name="Shape 91"/>
          <p:cNvSpPr/>
          <p:nvPr/>
        </p:nvSpPr>
        <p:spPr>
          <a:xfrm>
            <a:off x="0" y="0"/>
            <a:ext cx="9144000" cy="5143500"/>
          </a:xfrm>
          <a:prstGeom prst="rect">
            <a:avLst/>
          </a:prstGeom>
          <a:solidFill>
            <a:srgbClr val="3F3F3F">
              <a:alpha val="6784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Shape 92"/>
          <p:cNvSpPr txBox="1">
            <a:spLocks noGrp="1"/>
          </p:cNvSpPr>
          <p:nvPr>
            <p:ph type="body" idx="1"/>
          </p:nvPr>
        </p:nvSpPr>
        <p:spPr>
          <a:xfrm>
            <a:off x="251520" y="113953"/>
            <a:ext cx="8568900" cy="576000"/>
          </a:xfrm>
          <a:prstGeom prst="rect">
            <a:avLst/>
          </a:prstGeom>
          <a:noFill/>
          <a:ln>
            <a:noFill/>
          </a:ln>
        </p:spPr>
        <p:txBody>
          <a:bodyPr spcFirstLastPara="1" wrap="square" lIns="91425" tIns="91425" rIns="91425" bIns="91425" anchor="ctr" anchorCtr="0"/>
          <a:lstStyle>
            <a:lvl1pPr marL="457200" marR="0" lvl="0" indent="-228600" algn="l" rtl="0">
              <a:spcBef>
                <a:spcPts val="72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body" idx="2"/>
          </p:nvPr>
        </p:nvSpPr>
        <p:spPr>
          <a:xfrm>
            <a:off x="251520" y="690017"/>
            <a:ext cx="85689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4" name="Shape 94"/>
          <p:cNvSpPr/>
          <p:nvPr/>
        </p:nvSpPr>
        <p:spPr>
          <a:xfrm flipH="1">
            <a:off x="4860000" y="1131590"/>
            <a:ext cx="4284000" cy="2880300"/>
          </a:xfrm>
          <a:prstGeom prst="rect">
            <a:avLst/>
          </a:prstGeom>
          <a:solidFill>
            <a:schemeClr val="accent1">
              <a:alpha val="858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Shape 95"/>
          <p:cNvSpPr>
            <a:spLocks noGrp="1"/>
          </p:cNvSpPr>
          <p:nvPr>
            <p:ph type="pic" idx="3"/>
          </p:nvPr>
        </p:nvSpPr>
        <p:spPr>
          <a:xfrm>
            <a:off x="5332704" y="0"/>
            <a:ext cx="3338700" cy="51435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96"/>
        <p:cNvGrpSpPr/>
        <p:nvPr/>
      </p:nvGrpSpPr>
      <p:grpSpPr>
        <a:xfrm>
          <a:off x="0" y="0"/>
          <a:ext cx="0" cy="0"/>
          <a:chOff x="0" y="0"/>
          <a:chExt cx="0" cy="0"/>
        </a:xfrm>
      </p:grpSpPr>
      <p:sp>
        <p:nvSpPr>
          <p:cNvPr id="97" name="Shape 97"/>
          <p:cNvSpPr>
            <a:spLocks noGrp="1"/>
          </p:cNvSpPr>
          <p:nvPr>
            <p:ph type="pic" idx="2"/>
          </p:nvPr>
        </p:nvSpPr>
        <p:spPr>
          <a:xfrm>
            <a:off x="4139952" y="555525"/>
            <a:ext cx="1650300" cy="40485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8" name="Shape 98"/>
          <p:cNvSpPr>
            <a:spLocks noGrp="1"/>
          </p:cNvSpPr>
          <p:nvPr>
            <p:ph type="pic" idx="3"/>
          </p:nvPr>
        </p:nvSpPr>
        <p:spPr>
          <a:xfrm>
            <a:off x="2339752" y="555525"/>
            <a:ext cx="1650300" cy="40485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9" name="Shape 99"/>
          <p:cNvSpPr>
            <a:spLocks noGrp="1"/>
          </p:cNvSpPr>
          <p:nvPr>
            <p:ph type="pic" idx="4"/>
          </p:nvPr>
        </p:nvSpPr>
        <p:spPr>
          <a:xfrm>
            <a:off x="539552" y="555525"/>
            <a:ext cx="1650300" cy="40485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Basic Layout">
  <p:cSld name="5_Basic Layout">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85378"/>
            <a:ext cx="9144000" cy="576000"/>
          </a:xfrm>
          <a:prstGeom prst="rect">
            <a:avLst/>
          </a:prstGeom>
          <a:noFill/>
          <a:ln>
            <a:noFill/>
          </a:ln>
        </p:spPr>
        <p:txBody>
          <a:bodyPr spcFirstLastPara="1" wrap="square" lIns="91425" tIns="91425" rIns="91425" bIns="91425"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2" name="Shape 102"/>
          <p:cNvSpPr/>
          <p:nvPr/>
        </p:nvSpPr>
        <p:spPr>
          <a:xfrm>
            <a:off x="547951" y="2787774"/>
            <a:ext cx="3960000" cy="54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Shape 103"/>
          <p:cNvSpPr>
            <a:spLocks noGrp="1"/>
          </p:cNvSpPr>
          <p:nvPr>
            <p:ph type="pic" idx="2"/>
          </p:nvPr>
        </p:nvSpPr>
        <p:spPr>
          <a:xfrm>
            <a:off x="547951" y="1291508"/>
            <a:ext cx="3960000" cy="1404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04" name="Shape 104"/>
          <p:cNvSpPr>
            <a:spLocks noGrp="1"/>
          </p:cNvSpPr>
          <p:nvPr>
            <p:ph type="pic" idx="3"/>
          </p:nvPr>
        </p:nvSpPr>
        <p:spPr>
          <a:xfrm>
            <a:off x="4627657" y="3415796"/>
            <a:ext cx="3960000" cy="1404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05" name="Shape 105"/>
          <p:cNvSpPr>
            <a:spLocks noGrp="1"/>
          </p:cNvSpPr>
          <p:nvPr>
            <p:ph type="pic" idx="4"/>
          </p:nvPr>
        </p:nvSpPr>
        <p:spPr>
          <a:xfrm>
            <a:off x="4627657" y="1291508"/>
            <a:ext cx="3960000" cy="1404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06" name="Shape 106"/>
          <p:cNvSpPr>
            <a:spLocks noGrp="1"/>
          </p:cNvSpPr>
          <p:nvPr>
            <p:ph type="pic" idx="5"/>
          </p:nvPr>
        </p:nvSpPr>
        <p:spPr>
          <a:xfrm>
            <a:off x="547951" y="3415796"/>
            <a:ext cx="3960000" cy="1404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07" name="Shape 107"/>
          <p:cNvSpPr/>
          <p:nvPr/>
        </p:nvSpPr>
        <p:spPr>
          <a:xfrm>
            <a:off x="4627665" y="2806575"/>
            <a:ext cx="3960000" cy="54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8_Basic Layout">
  <p:cSld name="8_Basic Layout">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323528" y="85378"/>
            <a:ext cx="7200900" cy="576000"/>
          </a:xfrm>
          <a:prstGeom prst="rect">
            <a:avLst/>
          </a:prstGeom>
          <a:noFill/>
          <a:ln>
            <a:noFill/>
          </a:ln>
        </p:spPr>
        <p:txBody>
          <a:bodyPr spcFirstLastPara="1" wrap="square" lIns="91425" tIns="91425" rIns="91425" bIns="91425" anchor="ctr" anchorCtr="0"/>
          <a:lstStyle>
            <a:lvl1pPr marL="457200" marR="0" lvl="0" indent="-228600" algn="l" rtl="0">
              <a:spcBef>
                <a:spcPts val="80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body" idx="2"/>
          </p:nvPr>
        </p:nvSpPr>
        <p:spPr>
          <a:xfrm>
            <a:off x="323528" y="661442"/>
            <a:ext cx="72009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1" name="Shape 111"/>
          <p:cNvSpPr/>
          <p:nvPr/>
        </p:nvSpPr>
        <p:spPr>
          <a:xfrm>
            <a:off x="0" y="0"/>
            <a:ext cx="193800" cy="1037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Shape 112"/>
          <p:cNvSpPr>
            <a:spLocks noGrp="1"/>
          </p:cNvSpPr>
          <p:nvPr>
            <p:ph type="pic" idx="3"/>
          </p:nvPr>
        </p:nvSpPr>
        <p:spPr>
          <a:xfrm>
            <a:off x="323528" y="1315361"/>
            <a:ext cx="4176600" cy="1944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3" name="Shape 113"/>
          <p:cNvSpPr>
            <a:spLocks noGrp="1"/>
          </p:cNvSpPr>
          <p:nvPr>
            <p:ph type="pic" idx="4"/>
          </p:nvPr>
        </p:nvSpPr>
        <p:spPr>
          <a:xfrm>
            <a:off x="4644008" y="2899537"/>
            <a:ext cx="4176600" cy="1944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7_Basic Layout">
  <p:cSld name="7_Basic Layout">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23528" y="85378"/>
            <a:ext cx="7200900" cy="576000"/>
          </a:xfrm>
          <a:prstGeom prst="rect">
            <a:avLst/>
          </a:prstGeom>
          <a:noFill/>
          <a:ln>
            <a:noFill/>
          </a:ln>
        </p:spPr>
        <p:txBody>
          <a:bodyPr spcFirstLastPara="1" wrap="square" lIns="91425" tIns="91425" rIns="91425" bIns="91425" anchor="ctr" anchorCtr="0"/>
          <a:lstStyle>
            <a:lvl1pPr marL="457200" marR="0" lvl="0" indent="-228600" algn="l"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2"/>
          </p:nvPr>
        </p:nvSpPr>
        <p:spPr>
          <a:xfrm>
            <a:off x="323528" y="661442"/>
            <a:ext cx="72009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7" name="Shape 117"/>
          <p:cNvSpPr/>
          <p:nvPr/>
        </p:nvSpPr>
        <p:spPr>
          <a:xfrm>
            <a:off x="0" y="0"/>
            <a:ext cx="193800" cy="1037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18" name="Shape 118" descr="D:\Fullppt\005-PNG이미지\노트북.png"/>
          <p:cNvPicPr preferRelativeResize="0"/>
          <p:nvPr/>
        </p:nvPicPr>
        <p:blipFill rotWithShape="1">
          <a:blip r:embed="rId3">
            <a:alphaModFix/>
          </a:blip>
          <a:srcRect/>
          <a:stretch/>
        </p:blipFill>
        <p:spPr>
          <a:xfrm>
            <a:off x="-430056" y="2282477"/>
            <a:ext cx="5002056" cy="2544127"/>
          </a:xfrm>
          <a:prstGeom prst="rect">
            <a:avLst/>
          </a:prstGeom>
          <a:noFill/>
          <a:ln>
            <a:noFill/>
          </a:ln>
        </p:spPr>
      </p:pic>
      <p:sp>
        <p:nvSpPr>
          <p:cNvPr id="119" name="Shape 119"/>
          <p:cNvSpPr>
            <a:spLocks noGrp="1"/>
          </p:cNvSpPr>
          <p:nvPr>
            <p:ph type="pic" idx="3"/>
          </p:nvPr>
        </p:nvSpPr>
        <p:spPr>
          <a:xfrm>
            <a:off x="917849" y="2623270"/>
            <a:ext cx="2398200" cy="17730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0"/>
        <p:cNvGrpSpPr/>
        <p:nvPr/>
      </p:nvGrpSpPr>
      <p:grpSpPr>
        <a:xfrm>
          <a:off x="0" y="0"/>
          <a:ext cx="0" cy="0"/>
          <a:chOff x="0" y="0"/>
          <a:chExt cx="0" cy="0"/>
        </a:xfrm>
      </p:grpSpPr>
      <p:sp>
        <p:nvSpPr>
          <p:cNvPr id="121" name="Shape 121"/>
          <p:cNvSpPr>
            <a:spLocks noGrp="1"/>
          </p:cNvSpPr>
          <p:nvPr>
            <p:ph type="pic" idx="2"/>
          </p:nvPr>
        </p:nvSpPr>
        <p:spPr>
          <a:xfrm>
            <a:off x="251520" y="210752"/>
            <a:ext cx="3059700" cy="3096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2" name="Shape 122"/>
          <p:cNvSpPr>
            <a:spLocks noGrp="1"/>
          </p:cNvSpPr>
          <p:nvPr>
            <p:ph type="pic" idx="3"/>
          </p:nvPr>
        </p:nvSpPr>
        <p:spPr>
          <a:xfrm>
            <a:off x="3369809" y="210752"/>
            <a:ext cx="1405500" cy="15120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3" name="Shape 123"/>
          <p:cNvSpPr>
            <a:spLocks noGrp="1"/>
          </p:cNvSpPr>
          <p:nvPr>
            <p:ph type="pic" idx="4"/>
          </p:nvPr>
        </p:nvSpPr>
        <p:spPr>
          <a:xfrm>
            <a:off x="3369809" y="1795096"/>
            <a:ext cx="1405500" cy="15120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4" name="Shape 124"/>
          <p:cNvSpPr>
            <a:spLocks noGrp="1"/>
          </p:cNvSpPr>
          <p:nvPr>
            <p:ph type="pic" idx="5"/>
          </p:nvPr>
        </p:nvSpPr>
        <p:spPr>
          <a:xfrm>
            <a:off x="251520" y="3379104"/>
            <a:ext cx="1405500" cy="15120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5" name="Shape 125"/>
          <p:cNvSpPr>
            <a:spLocks noGrp="1"/>
          </p:cNvSpPr>
          <p:nvPr>
            <p:ph type="pic" idx="6"/>
          </p:nvPr>
        </p:nvSpPr>
        <p:spPr>
          <a:xfrm>
            <a:off x="1751068" y="3379104"/>
            <a:ext cx="3024300" cy="15120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26"/>
        <p:cNvGrpSpPr/>
        <p:nvPr/>
      </p:nvGrpSpPr>
      <p:grpSpPr>
        <a:xfrm>
          <a:off x="0" y="0"/>
          <a:ext cx="0" cy="0"/>
          <a:chOff x="0" y="0"/>
          <a:chExt cx="0" cy="0"/>
        </a:xfrm>
      </p:grpSpPr>
      <p:sp>
        <p:nvSpPr>
          <p:cNvPr id="127" name="Shape 127"/>
          <p:cNvSpPr>
            <a:spLocks noGrp="1"/>
          </p:cNvSpPr>
          <p:nvPr>
            <p:ph type="pic" idx="2"/>
          </p:nvPr>
        </p:nvSpPr>
        <p:spPr>
          <a:xfrm>
            <a:off x="539552" y="1448650"/>
            <a:ext cx="4680600" cy="32400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8" name="Shape 128"/>
          <p:cNvSpPr>
            <a:spLocks noGrp="1"/>
          </p:cNvSpPr>
          <p:nvPr>
            <p:ph type="pic" idx="3"/>
          </p:nvPr>
        </p:nvSpPr>
        <p:spPr>
          <a:xfrm>
            <a:off x="5219624" y="475565"/>
            <a:ext cx="3384000" cy="9720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r:embed="rId2">
            <a:alphaModFix/>
          </a:blip>
          <a:stretch>
            <a:fillRect/>
          </a:stretch>
        </a:blipFill>
        <a:effectLst/>
      </p:bgPr>
    </p:bg>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323528" y="85378"/>
            <a:ext cx="7200900" cy="576000"/>
          </a:xfrm>
          <a:prstGeom prst="rect">
            <a:avLst/>
          </a:prstGeom>
          <a:noFill/>
          <a:ln>
            <a:noFill/>
          </a:ln>
        </p:spPr>
        <p:txBody>
          <a:bodyPr spcFirstLastPara="1" wrap="square" lIns="91425" tIns="91425" rIns="91425" bIns="91425" anchor="ctr" anchorCtr="0"/>
          <a:lstStyle>
            <a:lvl1pPr marL="457200" marR="0" lvl="0" indent="-228600" algn="l"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body" idx="2"/>
          </p:nvPr>
        </p:nvSpPr>
        <p:spPr>
          <a:xfrm>
            <a:off x="323528" y="661442"/>
            <a:ext cx="72009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2" name="Shape 132"/>
          <p:cNvSpPr/>
          <p:nvPr/>
        </p:nvSpPr>
        <p:spPr>
          <a:xfrm>
            <a:off x="0" y="0"/>
            <a:ext cx="193800" cy="1037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3" name="Shape 133" descr="D:\Fullppt\PNG이미지\핸드폰2.png"/>
          <p:cNvPicPr preferRelativeResize="0"/>
          <p:nvPr/>
        </p:nvPicPr>
        <p:blipFill rotWithShape="1">
          <a:blip r:embed="rId3">
            <a:alphaModFix/>
          </a:blip>
          <a:srcRect/>
          <a:stretch/>
        </p:blipFill>
        <p:spPr>
          <a:xfrm>
            <a:off x="-36512" y="1547204"/>
            <a:ext cx="2808312" cy="3400810"/>
          </a:xfrm>
          <a:prstGeom prst="rect">
            <a:avLst/>
          </a:prstGeom>
          <a:noFill/>
          <a:ln>
            <a:noFill/>
          </a:ln>
        </p:spPr>
      </p:pic>
      <p:sp>
        <p:nvSpPr>
          <p:cNvPr id="134" name="Shape 134"/>
          <p:cNvSpPr>
            <a:spLocks noGrp="1"/>
          </p:cNvSpPr>
          <p:nvPr>
            <p:ph type="pic" idx="3"/>
          </p:nvPr>
        </p:nvSpPr>
        <p:spPr>
          <a:xfrm>
            <a:off x="648135" y="1685352"/>
            <a:ext cx="1619700" cy="25017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5" name="Shape 135"/>
          <p:cNvSpPr/>
          <p:nvPr/>
        </p:nvSpPr>
        <p:spPr>
          <a:xfrm>
            <a:off x="2771800" y="3076575"/>
            <a:ext cx="2808300" cy="1583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Shape 136"/>
          <p:cNvSpPr/>
          <p:nvPr/>
        </p:nvSpPr>
        <p:spPr>
          <a:xfrm>
            <a:off x="5940152" y="3076575"/>
            <a:ext cx="2808300" cy="158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37"/>
        <p:cNvGrpSpPr/>
        <p:nvPr/>
      </p:nvGrpSpPr>
      <p:grpSpPr>
        <a:xfrm>
          <a:off x="0" y="0"/>
          <a:ext cx="0" cy="0"/>
          <a:chOff x="0" y="0"/>
          <a:chExt cx="0" cy="0"/>
        </a:xfrm>
      </p:grpSpPr>
      <p:sp>
        <p:nvSpPr>
          <p:cNvPr id="138" name="Shape 138"/>
          <p:cNvSpPr>
            <a:spLocks noGrp="1"/>
          </p:cNvSpPr>
          <p:nvPr>
            <p:ph type="pic" idx="2"/>
          </p:nvPr>
        </p:nvSpPr>
        <p:spPr>
          <a:xfrm>
            <a:off x="0" y="0"/>
            <a:ext cx="9144000" cy="5143500"/>
          </a:xfrm>
          <a:prstGeom prst="rect">
            <a:avLst/>
          </a:prstGeom>
          <a:solidFill>
            <a:srgbClr val="D8D8D8"/>
          </a:solidFill>
          <a:ln>
            <a:noFill/>
          </a:ln>
        </p:spPr>
        <p:txBody>
          <a:bodyPr spcFirstLastPara="1" wrap="square" lIns="91425" tIns="91425" rIns="91425" bIns="91425" anchor="ctr" anchorCtr="0"/>
          <a:lstStyle>
            <a:lvl1pPr marR="0" lvl="0" algn="ctr" rtl="0">
              <a:spcBef>
                <a:spcPts val="36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39"/>
        <p:cNvGrpSpPr/>
        <p:nvPr/>
      </p:nvGrpSpPr>
      <p:grpSpPr>
        <a:xfrm>
          <a:off x="0" y="0"/>
          <a:ext cx="0" cy="0"/>
          <a:chOff x="0" y="0"/>
          <a:chExt cx="0" cy="0"/>
        </a:xfrm>
      </p:grpSpPr>
      <p:sp>
        <p:nvSpPr>
          <p:cNvPr id="140" name="Shape 140"/>
          <p:cNvSpPr/>
          <p:nvPr/>
        </p:nvSpPr>
        <p:spPr>
          <a:xfrm>
            <a:off x="4572000" y="0"/>
            <a:ext cx="4572000" cy="5143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1" name="Shape 141" descr="D:\Fullppt\005-PNG이미지\모니터.png"/>
          <p:cNvPicPr preferRelativeResize="0"/>
          <p:nvPr/>
        </p:nvPicPr>
        <p:blipFill rotWithShape="1">
          <a:blip r:embed="rId2">
            <a:alphaModFix/>
          </a:blip>
          <a:srcRect/>
          <a:stretch/>
        </p:blipFill>
        <p:spPr>
          <a:xfrm>
            <a:off x="4996097" y="1059582"/>
            <a:ext cx="3816424" cy="3589865"/>
          </a:xfrm>
          <a:prstGeom prst="rect">
            <a:avLst/>
          </a:prstGeom>
          <a:noFill/>
          <a:ln>
            <a:noFill/>
          </a:ln>
        </p:spPr>
      </p:pic>
      <p:sp>
        <p:nvSpPr>
          <p:cNvPr id="142" name="Shape 142"/>
          <p:cNvSpPr>
            <a:spLocks noGrp="1"/>
          </p:cNvSpPr>
          <p:nvPr>
            <p:ph type="pic" idx="2"/>
          </p:nvPr>
        </p:nvSpPr>
        <p:spPr>
          <a:xfrm>
            <a:off x="5140112" y="1188189"/>
            <a:ext cx="3511200" cy="23259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rgbClr val="FFFFFF"/>
        </a:solidFill>
        <a:effectLst/>
      </p:bgPr>
    </p:bg>
    <p:spTree>
      <p:nvGrpSpPr>
        <p:cNvPr id="1" name="Shape 143"/>
        <p:cNvGrpSpPr/>
        <p:nvPr/>
      </p:nvGrpSpPr>
      <p:grpSpPr>
        <a:xfrm>
          <a:off x="0" y="0"/>
          <a:ext cx="0" cy="0"/>
          <a:chOff x="0" y="0"/>
          <a:chExt cx="0" cy="0"/>
        </a:xfrm>
      </p:grpSpPr>
      <p:sp>
        <p:nvSpPr>
          <p:cNvPr id="144" name="Shape 144"/>
          <p:cNvSpPr/>
          <p:nvPr/>
        </p:nvSpPr>
        <p:spPr>
          <a:xfrm>
            <a:off x="0" y="0"/>
            <a:ext cx="9144000" cy="5143500"/>
          </a:xfrm>
          <a:prstGeom prst="rect">
            <a:avLst/>
          </a:prstGeom>
          <a:solidFill>
            <a:srgbClr val="3F3F3F">
              <a:alpha val="6784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Shape 145"/>
          <p:cNvSpPr/>
          <p:nvPr/>
        </p:nvSpPr>
        <p:spPr>
          <a:xfrm>
            <a:off x="5220072" y="-6824"/>
            <a:ext cx="3920490" cy="5150323"/>
          </a:xfrm>
          <a:custGeom>
            <a:avLst/>
            <a:gdLst/>
            <a:ahLst/>
            <a:cxnLst/>
            <a:rect l="0" t="0" r="0" b="0"/>
            <a:pathLst>
              <a:path w="4572000" h="5150323" extrusionOk="0">
                <a:moveTo>
                  <a:pt x="2347415" y="0"/>
                </a:moveTo>
                <a:lnTo>
                  <a:pt x="4572000" y="6823"/>
                </a:lnTo>
                <a:lnTo>
                  <a:pt x="4572000" y="5150323"/>
                </a:lnTo>
                <a:lnTo>
                  <a:pt x="0" y="5150323"/>
                </a:lnTo>
                <a:lnTo>
                  <a:pt x="2347415"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 name="Shape 146"/>
          <p:cNvSpPr txBox="1">
            <a:spLocks noGrp="1"/>
          </p:cNvSpPr>
          <p:nvPr>
            <p:ph type="body" idx="1"/>
          </p:nvPr>
        </p:nvSpPr>
        <p:spPr>
          <a:xfrm>
            <a:off x="5796136" y="3651870"/>
            <a:ext cx="3348000" cy="576000"/>
          </a:xfrm>
          <a:prstGeom prst="rect">
            <a:avLst/>
          </a:prstGeom>
          <a:noFill/>
          <a:ln>
            <a:noFill/>
          </a:ln>
        </p:spPr>
        <p:txBody>
          <a:bodyPr spcFirstLastPara="1" wrap="square" lIns="91425" tIns="91425" rIns="91425" bIns="91425" anchor="ctr" anchorCtr="0"/>
          <a:lstStyle>
            <a:lvl1pPr marL="457200" marR="0" lvl="0" indent="-228600" algn="l" rtl="0">
              <a:spcBef>
                <a:spcPts val="640"/>
              </a:spcBef>
              <a:spcAft>
                <a:spcPts val="0"/>
              </a:spcAft>
              <a:buClr>
                <a:schemeClr val="accent1"/>
              </a:buClr>
              <a:buSzPts val="3200"/>
              <a:buFont typeface="Arial"/>
              <a:buNone/>
              <a:defRPr sz="3200" b="0" i="0" u="none" strike="noStrike" cap="none">
                <a:solidFill>
                  <a:schemeClr val="accen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7" name="Shape 147"/>
          <p:cNvSpPr txBox="1">
            <a:spLocks noGrp="1"/>
          </p:cNvSpPr>
          <p:nvPr>
            <p:ph type="body" idx="2"/>
          </p:nvPr>
        </p:nvSpPr>
        <p:spPr>
          <a:xfrm>
            <a:off x="5796136" y="4397684"/>
            <a:ext cx="33480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0" y="123478"/>
            <a:ext cx="9144000" cy="576000"/>
          </a:xfrm>
          <a:prstGeom prst="rect">
            <a:avLst/>
          </a:prstGeom>
          <a:noFill/>
          <a:ln>
            <a:noFill/>
          </a:ln>
        </p:spPr>
        <p:txBody>
          <a:bodyPr spcFirstLastPara="1" wrap="square" lIns="91425" tIns="91425" rIns="91425" bIns="91425" anchor="ctr" anchorCtr="0"/>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50" name="Shape 150"/>
          <p:cNvGrpSpPr/>
          <p:nvPr/>
        </p:nvGrpSpPr>
        <p:grpSpPr>
          <a:xfrm>
            <a:off x="354008" y="1131589"/>
            <a:ext cx="2849700" cy="3649200"/>
            <a:chOff x="354008" y="1131589"/>
            <a:chExt cx="2849700" cy="3649200"/>
          </a:xfrm>
        </p:grpSpPr>
        <p:sp>
          <p:nvSpPr>
            <p:cNvPr id="151" name="Shape 151"/>
            <p:cNvSpPr/>
            <p:nvPr/>
          </p:nvSpPr>
          <p:spPr>
            <a:xfrm>
              <a:off x="354008" y="1131589"/>
              <a:ext cx="2849700" cy="3649200"/>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Shape 152"/>
            <p:cNvSpPr/>
            <p:nvPr/>
          </p:nvSpPr>
          <p:spPr>
            <a:xfrm>
              <a:off x="531932" y="1347500"/>
              <a:ext cx="108600" cy="3240600"/>
            </a:xfrm>
            <a:prstGeom prst="roundRect">
              <a:avLst>
                <a:gd name="adj" fmla="val 50000"/>
              </a:avLst>
            </a:prstGeom>
            <a:solidFill>
              <a:schemeClr val="lt1">
                <a:alpha val="407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Shape 153"/>
            <p:cNvSpPr/>
            <p:nvPr/>
          </p:nvSpPr>
          <p:spPr>
            <a:xfrm rot="5400000">
              <a:off x="2592773" y="1238201"/>
              <a:ext cx="502200" cy="502200"/>
            </a:xfrm>
            <a:prstGeom prst="halfFrame">
              <a:avLst>
                <a:gd name="adj1" fmla="val 23728"/>
                <a:gd name="adj2" fmla="val 24642"/>
              </a:avLst>
            </a:prstGeom>
            <a:solidFill>
              <a:schemeClr val="lt1">
                <a:alpha val="2275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Basic Layout">
  <p:cSld name="1_Basic Layout">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1619672" y="113953"/>
            <a:ext cx="7524300" cy="576000"/>
          </a:xfrm>
          <a:prstGeom prst="rect">
            <a:avLst/>
          </a:prstGeom>
          <a:noFill/>
          <a:ln>
            <a:noFill/>
          </a:ln>
        </p:spPr>
        <p:txBody>
          <a:bodyPr spcFirstLastPara="1" wrap="square" lIns="91425" tIns="91425" rIns="91425" bIns="91425" anchor="ctr" anchorCtr="0"/>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body" idx="2"/>
          </p:nvPr>
        </p:nvSpPr>
        <p:spPr>
          <a:xfrm>
            <a:off x="1619672" y="690017"/>
            <a:ext cx="7524300" cy="288000"/>
          </a:xfrm>
          <a:prstGeom prst="rect">
            <a:avLst/>
          </a:prstGeom>
          <a:noFill/>
          <a:ln>
            <a:noFill/>
          </a:ln>
        </p:spPr>
        <p:txBody>
          <a:bodyPr spcFirstLastPara="1" wrap="square" lIns="91425" tIns="91425" rIns="91425" bIns="91425" anchor="ctr" anchorCtr="0"/>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0" y="181632"/>
            <a:ext cx="9144000" cy="576000"/>
          </a:xfrm>
          <a:prstGeom prst="rect">
            <a:avLst/>
          </a:prstGeom>
          <a:noFill/>
          <a:ln>
            <a:noFill/>
          </a:ln>
        </p:spPr>
        <p:txBody>
          <a:bodyPr spcFirstLastPara="1" wrap="square" lIns="91425" tIns="91425" rIns="91425" bIns="91425" anchor="ctr" anchorCtr="0"/>
          <a:lstStyle>
            <a:lvl1pPr marL="457200" marR="0" lvl="0" indent="-228600" algn="ctr"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9" name="Shape 159"/>
          <p:cNvSpPr>
            <a:spLocks noGrp="1"/>
          </p:cNvSpPr>
          <p:nvPr>
            <p:ph type="pic" idx="2"/>
          </p:nvPr>
        </p:nvSpPr>
        <p:spPr>
          <a:xfrm>
            <a:off x="323528" y="987574"/>
            <a:ext cx="4176600" cy="2232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0" name="Shape 160"/>
          <p:cNvSpPr>
            <a:spLocks noGrp="1"/>
          </p:cNvSpPr>
          <p:nvPr>
            <p:ph type="pic" idx="3"/>
          </p:nvPr>
        </p:nvSpPr>
        <p:spPr>
          <a:xfrm>
            <a:off x="4644008" y="2571750"/>
            <a:ext cx="4176600" cy="2232300"/>
          </a:xfrm>
          <a:prstGeom prst="rect">
            <a:avLst/>
          </a:prstGeom>
          <a:solidFill>
            <a:srgbClr val="F2F2F2"/>
          </a:solidFill>
          <a:ln>
            <a:noFill/>
          </a:ln>
        </p:spPr>
        <p:txBody>
          <a:bodyPr spcFirstLastPara="1" wrap="square" lIns="91425" tIns="91425" rIns="91425" bIns="91425"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theme" Target="../theme/theme4.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 id="214748366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31.png"/><Relationship Id="rId13"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ctrTitle"/>
          </p:nvPr>
        </p:nvSpPr>
        <p:spPr>
          <a:xfrm>
            <a:off x="311708" y="924375"/>
            <a:ext cx="8520600" cy="2052600"/>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Clr>
                <a:schemeClr val="dk1"/>
              </a:buClr>
              <a:buSzPts val="1100"/>
              <a:buFont typeface="Arial"/>
              <a:buNone/>
            </a:pPr>
            <a:r>
              <a:rPr lang="en" sz="3000" b="1">
                <a:solidFill>
                  <a:srgbClr val="A61C00"/>
                </a:solidFill>
                <a:latin typeface="Georgia"/>
                <a:ea typeface="Georgia"/>
                <a:cs typeface="Georgia"/>
                <a:sym typeface="Georgia"/>
              </a:rPr>
              <a:t>A MIP-based Approach to </a:t>
            </a:r>
            <a:endParaRPr sz="3000" b="1">
              <a:solidFill>
                <a:srgbClr val="A61C00"/>
              </a:solidFill>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 sz="3000" b="1">
                <a:solidFill>
                  <a:srgbClr val="A61C00"/>
                </a:solidFill>
                <a:latin typeface="Georgia"/>
                <a:ea typeface="Georgia"/>
                <a:cs typeface="Georgia"/>
                <a:sym typeface="Georgia"/>
              </a:rPr>
              <a:t>Optimizing Course Scheduling </a:t>
            </a:r>
            <a:br>
              <a:rPr lang="en" sz="3000" b="1">
                <a:solidFill>
                  <a:srgbClr val="A61C00"/>
                </a:solidFill>
                <a:latin typeface="Georgia"/>
                <a:ea typeface="Georgia"/>
                <a:cs typeface="Georgia"/>
                <a:sym typeface="Georgia"/>
              </a:rPr>
            </a:br>
            <a:r>
              <a:rPr lang="en" sz="3000" b="1">
                <a:solidFill>
                  <a:srgbClr val="A61C00"/>
                </a:solidFill>
                <a:latin typeface="Georgia"/>
                <a:ea typeface="Georgia"/>
                <a:cs typeface="Georgia"/>
                <a:sym typeface="Georgia"/>
              </a:rPr>
              <a:t>at USC Marshall</a:t>
            </a:r>
            <a:endParaRPr sz="3000">
              <a:solidFill>
                <a:srgbClr val="A61C00"/>
              </a:solidFill>
            </a:endParaRPr>
          </a:p>
        </p:txBody>
      </p:sp>
      <p:sp>
        <p:nvSpPr>
          <p:cNvPr id="166" name="Shape 166"/>
          <p:cNvSpPr txBox="1">
            <a:spLocks noGrp="1"/>
          </p:cNvSpPr>
          <p:nvPr>
            <p:ph type="subTitle" idx="1"/>
          </p:nvPr>
        </p:nvSpPr>
        <p:spPr>
          <a:xfrm>
            <a:off x="311700" y="3013925"/>
            <a:ext cx="8520600" cy="792600"/>
          </a:xfrm>
          <a:prstGeom prst="rect">
            <a:avLst/>
          </a:prstGeom>
        </p:spPr>
        <p:txBody>
          <a:bodyPr spcFirstLastPara="1" wrap="square" lIns="91425" tIns="91425" rIns="91425" bIns="91425" anchor="t" anchorCtr="0">
            <a:noAutofit/>
          </a:bodyPr>
          <a:lstStyle/>
          <a:p>
            <a:pPr marL="0" lvl="0" indent="0" rtl="0">
              <a:lnSpc>
                <a:spcPct val="95000"/>
              </a:lnSpc>
              <a:spcBef>
                <a:spcPts val="0"/>
              </a:spcBef>
              <a:spcAft>
                <a:spcPts val="0"/>
              </a:spcAft>
              <a:buClr>
                <a:srgbClr val="6F6F74"/>
              </a:buClr>
              <a:buSzPts val="1920"/>
              <a:buFont typeface="Arial"/>
              <a:buNone/>
            </a:pPr>
            <a:r>
              <a:rPr lang="en" sz="2000">
                <a:solidFill>
                  <a:srgbClr val="434343"/>
                </a:solidFill>
                <a:latin typeface="Georgia"/>
                <a:ea typeface="Georgia"/>
                <a:cs typeface="Georgia"/>
                <a:sym typeface="Georgia"/>
              </a:rPr>
              <a:t>DSO 570 Final Project – Spring 2018</a:t>
            </a:r>
            <a:endParaRPr sz="2000">
              <a:solidFill>
                <a:srgbClr val="434343"/>
              </a:solidFill>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 sz="1400">
                <a:solidFill>
                  <a:srgbClr val="434343"/>
                </a:solidFill>
                <a:latin typeface="Georgia"/>
                <a:ea typeface="Georgia"/>
                <a:cs typeface="Georgia"/>
                <a:sym typeface="Georgia"/>
              </a:rPr>
              <a:t>Louis Yansaud | Jae Min Lee | Rachel Feldman | Shuxiao Zhou | Vishnu Kunchur</a:t>
            </a:r>
            <a:endParaRPr sz="1400">
              <a:solidFill>
                <a:srgbClr val="434343"/>
              </a:solidFill>
              <a:latin typeface="Georgia"/>
              <a:ea typeface="Georgia"/>
              <a:cs typeface="Georgia"/>
              <a:sym typeface="Georgia"/>
            </a:endParaRPr>
          </a:p>
        </p:txBody>
      </p:sp>
      <p:pic>
        <p:nvPicPr>
          <p:cNvPr id="167" name="Shape 167"/>
          <p:cNvPicPr preferRelativeResize="0"/>
          <p:nvPr/>
        </p:nvPicPr>
        <p:blipFill>
          <a:blip r:embed="rId3">
            <a:alphaModFix amt="13000"/>
          </a:blip>
          <a:stretch>
            <a:fillRect/>
          </a:stretch>
        </p:blipFill>
        <p:spPr>
          <a:xfrm>
            <a:off x="2846225" y="797648"/>
            <a:ext cx="3451550" cy="3548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A61C00"/>
                </a:solidFill>
                <a:latin typeface="Georgia"/>
                <a:ea typeface="Georgia"/>
                <a:cs typeface="Georgia"/>
                <a:sym typeface="Georgia"/>
              </a:rPr>
              <a:t>Caveat / Limitations</a:t>
            </a:r>
            <a:endParaRPr>
              <a:solidFill>
                <a:srgbClr val="A61C00"/>
              </a:solidFill>
              <a:latin typeface="Georgia"/>
              <a:ea typeface="Georgia"/>
              <a:cs typeface="Georgia"/>
              <a:sym typeface="Georgia"/>
            </a:endParaRPr>
          </a:p>
        </p:txBody>
      </p:sp>
      <p:grpSp>
        <p:nvGrpSpPr>
          <p:cNvPr id="290" name="Shape 290"/>
          <p:cNvGrpSpPr/>
          <p:nvPr/>
        </p:nvGrpSpPr>
        <p:grpSpPr>
          <a:xfrm>
            <a:off x="2786062" y="2993953"/>
            <a:ext cx="3571890" cy="817383"/>
            <a:chOff x="1593000" y="2322568"/>
            <a:chExt cx="2939827" cy="643356"/>
          </a:xfrm>
        </p:grpSpPr>
        <p:sp>
          <p:nvSpPr>
            <p:cNvPr id="291" name="Shape 291"/>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342638" y="2399939"/>
              <a:ext cx="1999200" cy="495900"/>
            </a:xfrm>
            <a:prstGeom prst="rect">
              <a:avLst/>
            </a:prstGeom>
            <a:noFill/>
            <a:ln>
              <a:noFill/>
            </a:ln>
          </p:spPr>
          <p:txBody>
            <a:bodyPr spcFirstLastPara="1" wrap="square" lIns="91425" tIns="91425" rIns="91425" bIns="91425" anchor="ctr" anchorCtr="0">
              <a:noAutofit/>
            </a:bodyPr>
            <a:lstStyle/>
            <a:p>
              <a:pPr marL="0" lvl="0" indent="0">
                <a:lnSpc>
                  <a:spcPct val="115000"/>
                </a:lnSpc>
                <a:spcBef>
                  <a:spcPts val="0"/>
                </a:spcBef>
                <a:spcAft>
                  <a:spcPts val="0"/>
                </a:spcAft>
                <a:buNone/>
              </a:pPr>
              <a:r>
                <a:rPr lang="en" sz="1000">
                  <a:solidFill>
                    <a:srgbClr val="FFFFFF"/>
                  </a:solidFill>
                  <a:latin typeface="Helvetica Neue"/>
                  <a:ea typeface="Helvetica Neue"/>
                  <a:cs typeface="Helvetica Neue"/>
                  <a:sym typeface="Helvetica Neue"/>
                </a:rPr>
                <a:t>Possibility of same </a:t>
              </a:r>
              <a:r>
                <a:rPr lang="en" sz="1200" b="1">
                  <a:solidFill>
                    <a:srgbClr val="FFFFFF"/>
                  </a:solidFill>
                  <a:latin typeface="Helvetica Neue"/>
                  <a:ea typeface="Helvetica Neue"/>
                  <a:cs typeface="Helvetica Neue"/>
                  <a:sym typeface="Helvetica Neue"/>
                </a:rPr>
                <a:t>‘black out’</a:t>
              </a:r>
              <a:r>
                <a:rPr lang="en" sz="1000">
                  <a:solidFill>
                    <a:srgbClr val="FFFFFF"/>
                  </a:solidFill>
                  <a:latin typeface="Helvetica Neue"/>
                  <a:ea typeface="Helvetica Neue"/>
                  <a:cs typeface="Helvetica Neue"/>
                  <a:sym typeface="Helvetica Neue"/>
                </a:rPr>
                <a:t> time slots by each department</a:t>
              </a:r>
              <a:endParaRPr sz="1000">
                <a:solidFill>
                  <a:srgbClr val="FFFFFF"/>
                </a:solidFill>
                <a:latin typeface="Helvetica Neue"/>
                <a:ea typeface="Helvetica Neue"/>
                <a:cs typeface="Helvetica Neue"/>
                <a:sym typeface="Helvetica Neue"/>
              </a:endParaRPr>
            </a:p>
          </p:txBody>
        </p:sp>
        <p:sp>
          <p:nvSpPr>
            <p:cNvPr id="294" name="Shape 294"/>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grpSp>
      <p:grpSp>
        <p:nvGrpSpPr>
          <p:cNvPr id="296" name="Shape 296"/>
          <p:cNvGrpSpPr/>
          <p:nvPr/>
        </p:nvGrpSpPr>
        <p:grpSpPr>
          <a:xfrm>
            <a:off x="2786036" y="1329426"/>
            <a:ext cx="3554251" cy="817383"/>
            <a:chOff x="1593000" y="2322568"/>
            <a:chExt cx="2939827" cy="643356"/>
          </a:xfrm>
        </p:grpSpPr>
        <p:sp>
          <p:nvSpPr>
            <p:cNvPr id="297" name="Shape 29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nSpc>
                  <a:spcPct val="115000"/>
                </a:lnSpc>
                <a:spcBef>
                  <a:spcPts val="0"/>
                </a:spcBef>
                <a:spcAft>
                  <a:spcPts val="0"/>
                </a:spcAft>
                <a:buNone/>
              </a:pPr>
              <a:r>
                <a:rPr lang="en" sz="1200" b="1">
                  <a:solidFill>
                    <a:srgbClr val="FFFFFF"/>
                  </a:solidFill>
                  <a:latin typeface="Helvetica Neue"/>
                  <a:ea typeface="Helvetica Neue"/>
                  <a:cs typeface="Helvetica Neue"/>
                  <a:sym typeface="Helvetica Neue"/>
                </a:rPr>
                <a:t>Different </a:t>
              </a:r>
              <a:r>
                <a:rPr lang="en" sz="1000">
                  <a:solidFill>
                    <a:srgbClr val="FFFFFF"/>
                  </a:solidFill>
                  <a:latin typeface="Helvetica Neue"/>
                  <a:ea typeface="Helvetica Neue"/>
                  <a:cs typeface="Helvetica Neue"/>
                  <a:sym typeface="Helvetica Neue"/>
                </a:rPr>
                <a:t>number of courses by each department</a:t>
              </a:r>
              <a:endParaRPr sz="1000">
                <a:solidFill>
                  <a:srgbClr val="FFFFFF"/>
                </a:solidFill>
                <a:latin typeface="Helvetica Neue"/>
                <a:ea typeface="Helvetica Neue"/>
                <a:cs typeface="Helvetica Neue"/>
                <a:sym typeface="Helvetica Neue"/>
              </a:endParaRPr>
            </a:p>
          </p:txBody>
        </p:sp>
        <p:sp>
          <p:nvSpPr>
            <p:cNvPr id="300" name="Shape 300"/>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grpSp>
      <p:grpSp>
        <p:nvGrpSpPr>
          <p:cNvPr id="302" name="Shape 302"/>
          <p:cNvGrpSpPr/>
          <p:nvPr/>
        </p:nvGrpSpPr>
        <p:grpSpPr>
          <a:xfrm>
            <a:off x="2786062" y="3826265"/>
            <a:ext cx="3571890" cy="817383"/>
            <a:chOff x="1593000" y="2322568"/>
            <a:chExt cx="2939827" cy="643356"/>
          </a:xfrm>
        </p:grpSpPr>
        <p:sp>
          <p:nvSpPr>
            <p:cNvPr id="303" name="Shape 303"/>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200">
                  <a:solidFill>
                    <a:srgbClr val="FFFFFF"/>
                  </a:solidFill>
                  <a:latin typeface="Helvetica Neue"/>
                  <a:ea typeface="Helvetica Neue"/>
                  <a:cs typeface="Helvetica Neue"/>
                  <a:sym typeface="Helvetica Neue"/>
                </a:rPr>
                <a:t>Classroom utilization</a:t>
              </a:r>
              <a:r>
                <a:rPr lang="en" sz="1000">
                  <a:solidFill>
                    <a:srgbClr val="FFFFFF"/>
                  </a:solidFill>
                  <a:latin typeface="Helvetica Neue"/>
                  <a:ea typeface="Helvetica Neue"/>
                  <a:cs typeface="Helvetica Neue"/>
                  <a:sym typeface="Helvetica Neue"/>
                </a:rPr>
                <a:t> not taken in account</a:t>
              </a:r>
              <a:endParaRPr sz="1000">
                <a:solidFill>
                  <a:srgbClr val="FFFFFF"/>
                </a:solidFill>
                <a:latin typeface="Helvetica Neue"/>
                <a:ea typeface="Helvetica Neue"/>
                <a:cs typeface="Helvetica Neue"/>
                <a:sym typeface="Helvetica Neue"/>
              </a:endParaRPr>
            </a:p>
          </p:txBody>
        </p:sp>
        <p:sp>
          <p:nvSpPr>
            <p:cNvPr id="306" name="Shape 30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grpSp>
      <p:grpSp>
        <p:nvGrpSpPr>
          <p:cNvPr id="308" name="Shape 308"/>
          <p:cNvGrpSpPr/>
          <p:nvPr/>
        </p:nvGrpSpPr>
        <p:grpSpPr>
          <a:xfrm>
            <a:off x="2786062" y="2161651"/>
            <a:ext cx="3571890" cy="817383"/>
            <a:chOff x="1593000" y="2322568"/>
            <a:chExt cx="2939827" cy="643356"/>
          </a:xfrm>
        </p:grpSpPr>
        <p:sp>
          <p:nvSpPr>
            <p:cNvPr id="309" name="Shape 309"/>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000">
                  <a:solidFill>
                    <a:srgbClr val="FFFFFF"/>
                  </a:solidFill>
                  <a:latin typeface="Helvetica Neue"/>
                  <a:ea typeface="Helvetica Neue"/>
                  <a:cs typeface="Helvetica Neue"/>
                  <a:sym typeface="Helvetica Neue"/>
                </a:rPr>
                <a:t>Additional </a:t>
              </a:r>
              <a:r>
                <a:rPr lang="en" sz="1200" b="1">
                  <a:solidFill>
                    <a:srgbClr val="FFFFFF"/>
                  </a:solidFill>
                  <a:latin typeface="Helvetica Neue"/>
                  <a:ea typeface="Helvetica Neue"/>
                  <a:cs typeface="Helvetica Neue"/>
                  <a:sym typeface="Helvetica Neue"/>
                </a:rPr>
                <a:t>Preferences</a:t>
              </a:r>
              <a:r>
                <a:rPr lang="en" sz="1000">
                  <a:solidFill>
                    <a:srgbClr val="FFFFFF"/>
                  </a:solidFill>
                  <a:latin typeface="Helvetica Neue"/>
                  <a:ea typeface="Helvetica Neue"/>
                  <a:cs typeface="Helvetica Neue"/>
                  <a:sym typeface="Helvetica Neue"/>
                </a:rPr>
                <a:t> by Professors </a:t>
              </a:r>
              <a:endParaRPr sz="1000">
                <a:solidFill>
                  <a:srgbClr val="FFFFFF"/>
                </a:solidFill>
                <a:latin typeface="Helvetica Neue"/>
                <a:ea typeface="Helvetica Neue"/>
                <a:cs typeface="Helvetica Neue"/>
                <a:sym typeface="Helvetica Neue"/>
              </a:endParaRPr>
            </a:p>
          </p:txBody>
        </p:sp>
        <p:sp>
          <p:nvSpPr>
            <p:cNvPr id="312" name="Shape 31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mt="39000"/>
          </a:blip>
          <a:stretch>
            <a:fillRect/>
          </a:stretch>
        </a:blipFill>
        <a:effectLst/>
      </p:bgPr>
    </p:bg>
    <p:spTree>
      <p:nvGrpSpPr>
        <p:cNvPr id="1" name="Shape 317"/>
        <p:cNvGrpSpPr/>
        <p:nvPr/>
      </p:nvGrpSpPr>
      <p:grpSpPr>
        <a:xfrm>
          <a:off x="0" y="0"/>
          <a:ext cx="0" cy="0"/>
          <a:chOff x="0" y="0"/>
          <a:chExt cx="0" cy="0"/>
        </a:xfrm>
      </p:grpSpPr>
      <p:sp>
        <p:nvSpPr>
          <p:cNvPr id="318" name="Shape 318"/>
          <p:cNvSpPr/>
          <p:nvPr/>
        </p:nvSpPr>
        <p:spPr>
          <a:xfrm rot="-5400000" flipH="1">
            <a:off x="4858295" y="2206976"/>
            <a:ext cx="651615" cy="648142"/>
          </a:xfrm>
          <a:custGeom>
            <a:avLst/>
            <a:gdLst/>
            <a:ahLst/>
            <a:cxnLst/>
            <a:rect l="0" t="0" r="0" b="0"/>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19" name="Shape 319"/>
          <p:cNvSpPr txBox="1"/>
          <p:nvPr/>
        </p:nvSpPr>
        <p:spPr>
          <a:xfrm>
            <a:off x="394175" y="2055475"/>
            <a:ext cx="3893700" cy="100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i="1">
                <a:latin typeface="Helvetica Neue"/>
                <a:ea typeface="Helvetica Neue"/>
                <a:cs typeface="Helvetica Neue"/>
                <a:sym typeface="Helvetica Neue"/>
              </a:rPr>
              <a:t>MIP Formulation</a:t>
            </a:r>
            <a:endParaRPr sz="3000" i="1">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A61C00"/>
                </a:solidFill>
                <a:latin typeface="Georgia"/>
                <a:ea typeface="Georgia"/>
                <a:cs typeface="Georgia"/>
                <a:sym typeface="Georgia"/>
              </a:rPr>
              <a:t>Data Understanding</a:t>
            </a:r>
            <a:endParaRPr>
              <a:solidFill>
                <a:srgbClr val="A61C00"/>
              </a:solidFill>
              <a:latin typeface="Georgia"/>
              <a:ea typeface="Georgia"/>
              <a:cs typeface="Georgia"/>
              <a:sym typeface="Georgia"/>
            </a:endParaRPr>
          </a:p>
        </p:txBody>
      </p:sp>
      <p:grpSp>
        <p:nvGrpSpPr>
          <p:cNvPr id="325" name="Shape 325"/>
          <p:cNvGrpSpPr/>
          <p:nvPr/>
        </p:nvGrpSpPr>
        <p:grpSpPr>
          <a:xfrm>
            <a:off x="2951689" y="1156648"/>
            <a:ext cx="1952281" cy="803653"/>
            <a:chOff x="720000" y="1114639"/>
            <a:chExt cx="3060001" cy="857230"/>
          </a:xfrm>
        </p:grpSpPr>
        <p:sp>
          <p:nvSpPr>
            <p:cNvPr id="326" name="Shape 326"/>
            <p:cNvSpPr txBox="1"/>
            <p:nvPr/>
          </p:nvSpPr>
          <p:spPr>
            <a:xfrm>
              <a:off x="720000" y="1325669"/>
              <a:ext cx="3060000" cy="6462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1200" i="1">
                  <a:latin typeface="Helvetica Neue"/>
                  <a:ea typeface="Helvetica Neue"/>
                  <a:cs typeface="Helvetica Neue"/>
                  <a:sym typeface="Helvetica Neue"/>
                </a:rPr>
                <a:t>{D1,...,Di} is the set of 'i' </a:t>
              </a:r>
              <a:r>
                <a:rPr lang="en" sz="1200" b="1" i="1">
                  <a:latin typeface="Helvetica Neue"/>
                  <a:ea typeface="Helvetica Neue"/>
                  <a:cs typeface="Helvetica Neue"/>
                  <a:sym typeface="Helvetica Neue"/>
                </a:rPr>
                <a:t>Departments</a:t>
              </a:r>
              <a:r>
                <a:rPr lang="en" sz="1200" i="1">
                  <a:latin typeface="Helvetica Neue"/>
                  <a:ea typeface="Helvetica Neue"/>
                  <a:cs typeface="Helvetica Neue"/>
                  <a:sym typeface="Helvetica Neue"/>
                </a:rPr>
                <a:t>      </a:t>
              </a:r>
              <a:endParaRPr sz="1200" i="1">
                <a:latin typeface="Helvetica Neue"/>
                <a:ea typeface="Helvetica Neue"/>
                <a:cs typeface="Helvetica Neue"/>
                <a:sym typeface="Helvetica Neue"/>
              </a:endParaRPr>
            </a:p>
          </p:txBody>
        </p:sp>
        <p:sp>
          <p:nvSpPr>
            <p:cNvPr id="327" name="Shape 327"/>
            <p:cNvSpPr txBox="1"/>
            <p:nvPr/>
          </p:nvSpPr>
          <p:spPr>
            <a:xfrm>
              <a:off x="720001" y="1114639"/>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980000"/>
                  </a:solidFill>
                  <a:latin typeface="Helvetica Neue"/>
                  <a:ea typeface="Helvetica Neue"/>
                  <a:cs typeface="Helvetica Neue"/>
                  <a:sym typeface="Helvetica Neue"/>
                </a:rPr>
                <a:t>I</a:t>
              </a:r>
              <a:endParaRPr b="1">
                <a:solidFill>
                  <a:srgbClr val="980000"/>
                </a:solidFill>
                <a:latin typeface="Helvetica Neue"/>
                <a:ea typeface="Helvetica Neue"/>
                <a:cs typeface="Helvetica Neue"/>
                <a:sym typeface="Helvetica Neue"/>
              </a:endParaRPr>
            </a:p>
          </p:txBody>
        </p:sp>
      </p:grpSp>
      <p:grpSp>
        <p:nvGrpSpPr>
          <p:cNvPr id="328" name="Shape 328"/>
          <p:cNvGrpSpPr/>
          <p:nvPr/>
        </p:nvGrpSpPr>
        <p:grpSpPr>
          <a:xfrm>
            <a:off x="2951660" y="2952285"/>
            <a:ext cx="1952281" cy="803653"/>
            <a:chOff x="720000" y="2431958"/>
            <a:chExt cx="3060001" cy="857230"/>
          </a:xfrm>
        </p:grpSpPr>
        <p:sp>
          <p:nvSpPr>
            <p:cNvPr id="329" name="Shape 329"/>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 sz="1200" i="1">
                  <a:latin typeface="Helvetica Neue"/>
                  <a:ea typeface="Helvetica Neue"/>
                  <a:cs typeface="Helvetica Neue"/>
                  <a:sym typeface="Helvetica Neue"/>
                </a:rPr>
                <a:t>{CS1,...,CSk} is the set of i </a:t>
              </a:r>
              <a:r>
                <a:rPr lang="en" sz="1200" b="1" i="1">
                  <a:latin typeface="Helvetica Neue"/>
                  <a:ea typeface="Helvetica Neue"/>
                  <a:cs typeface="Helvetica Neue"/>
                  <a:sym typeface="Helvetica Neue"/>
                </a:rPr>
                <a:t>Classroom Sessions Timeslots</a:t>
              </a:r>
              <a:r>
                <a:rPr lang="en" sz="1200" i="1">
                  <a:latin typeface="Helvetica Neue"/>
                  <a:ea typeface="Helvetica Neue"/>
                  <a:cs typeface="Helvetica Neue"/>
                  <a:sym typeface="Helvetica Neue"/>
                </a:rPr>
                <a:t>. </a:t>
              </a:r>
              <a:endParaRPr sz="1200" i="1">
                <a:latin typeface="Helvetica Neue"/>
                <a:ea typeface="Helvetica Neue"/>
                <a:cs typeface="Helvetica Neue"/>
                <a:sym typeface="Helvetica Neue"/>
              </a:endParaRPr>
            </a:p>
          </p:txBody>
        </p:sp>
        <p:sp>
          <p:nvSpPr>
            <p:cNvPr id="330" name="Shape 330"/>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980000"/>
                  </a:solidFill>
                  <a:latin typeface="Helvetica Neue"/>
                  <a:ea typeface="Helvetica Neue"/>
                  <a:cs typeface="Helvetica Neue"/>
                  <a:sym typeface="Helvetica Neue"/>
                </a:rPr>
                <a:t>K</a:t>
              </a:r>
              <a:endParaRPr b="1">
                <a:solidFill>
                  <a:srgbClr val="980000"/>
                </a:solidFill>
                <a:latin typeface="Helvetica Neue"/>
                <a:ea typeface="Helvetica Neue"/>
                <a:cs typeface="Helvetica Neue"/>
                <a:sym typeface="Helvetica Neue"/>
              </a:endParaRPr>
            </a:p>
          </p:txBody>
        </p:sp>
      </p:grpSp>
      <p:grpSp>
        <p:nvGrpSpPr>
          <p:cNvPr id="331" name="Shape 331"/>
          <p:cNvGrpSpPr/>
          <p:nvPr/>
        </p:nvGrpSpPr>
        <p:grpSpPr>
          <a:xfrm>
            <a:off x="2951660" y="2054466"/>
            <a:ext cx="1952281" cy="803653"/>
            <a:chOff x="720000" y="2431958"/>
            <a:chExt cx="3060001" cy="857230"/>
          </a:xfrm>
        </p:grpSpPr>
        <p:sp>
          <p:nvSpPr>
            <p:cNvPr id="332" name="Shape 332"/>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 sz="1200" b="1" i="1">
                  <a:latin typeface="Helvetica Neue"/>
                  <a:ea typeface="Helvetica Neue"/>
                  <a:cs typeface="Helvetica Neue"/>
                  <a:sym typeface="Helvetica Neue"/>
                </a:rPr>
                <a:t>Day Patterns</a:t>
              </a:r>
              <a:r>
                <a:rPr lang="en" sz="1200" i="1">
                  <a:latin typeface="Helvetica Neue"/>
                  <a:ea typeface="Helvetica Neue"/>
                  <a:cs typeface="Helvetica Neue"/>
                  <a:sym typeface="Helvetica Neue"/>
                </a:rPr>
                <a:t>: {M, T, W, H, M-W, T-H , F}</a:t>
              </a:r>
              <a:endParaRPr sz="1200" i="1">
                <a:latin typeface="Helvetica Neue"/>
                <a:ea typeface="Helvetica Neue"/>
                <a:cs typeface="Helvetica Neue"/>
                <a:sym typeface="Helvetica Neue"/>
              </a:endParaRPr>
            </a:p>
          </p:txBody>
        </p:sp>
        <p:sp>
          <p:nvSpPr>
            <p:cNvPr id="333" name="Shape 333"/>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980000"/>
                  </a:solidFill>
                  <a:latin typeface="Helvetica Neue"/>
                  <a:ea typeface="Helvetica Neue"/>
                  <a:cs typeface="Helvetica Neue"/>
                  <a:sym typeface="Helvetica Neue"/>
                </a:rPr>
                <a:t>J</a:t>
              </a:r>
              <a:endParaRPr b="1">
                <a:solidFill>
                  <a:srgbClr val="980000"/>
                </a:solidFill>
                <a:latin typeface="Helvetica Neue"/>
                <a:ea typeface="Helvetica Neue"/>
                <a:cs typeface="Helvetica Neue"/>
                <a:sym typeface="Helvetica Neue"/>
              </a:endParaRPr>
            </a:p>
          </p:txBody>
        </p:sp>
      </p:grpSp>
      <p:sp>
        <p:nvSpPr>
          <p:cNvPr id="334" name="Shape 334"/>
          <p:cNvSpPr/>
          <p:nvPr/>
        </p:nvSpPr>
        <p:spPr>
          <a:xfrm>
            <a:off x="2385623" y="1295874"/>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35" name="Shape 335"/>
          <p:cNvSpPr/>
          <p:nvPr/>
        </p:nvSpPr>
        <p:spPr>
          <a:xfrm>
            <a:off x="2494930" y="1405956"/>
            <a:ext cx="282512" cy="280948"/>
          </a:xfrm>
          <a:custGeom>
            <a:avLst/>
            <a:gdLst/>
            <a:ahLst/>
            <a:cxnLst/>
            <a:rect l="0" t="0" r="0" b="0"/>
            <a:pathLst>
              <a:path w="3228711" h="3210836" extrusionOk="0">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36" name="Shape 336"/>
          <p:cNvSpPr/>
          <p:nvPr/>
        </p:nvSpPr>
        <p:spPr>
          <a:xfrm>
            <a:off x="2385598" y="2196079"/>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37" name="Shape 337"/>
          <p:cNvSpPr/>
          <p:nvPr/>
        </p:nvSpPr>
        <p:spPr>
          <a:xfrm rot="2700000">
            <a:off x="2592671" y="2268610"/>
            <a:ext cx="84238" cy="337721"/>
          </a:xfrm>
          <a:custGeom>
            <a:avLst/>
            <a:gdLst/>
            <a:ahLst/>
            <a:cxnLst/>
            <a:rect l="0" t="0" r="0" b="0"/>
            <a:pathLst>
              <a:path w="1035916" h="4153123" extrusionOk="0">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38" name="Shape 338"/>
          <p:cNvSpPr/>
          <p:nvPr/>
        </p:nvSpPr>
        <p:spPr>
          <a:xfrm>
            <a:off x="2385598" y="3096259"/>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39" name="Shape 339"/>
          <p:cNvSpPr/>
          <p:nvPr/>
        </p:nvSpPr>
        <p:spPr>
          <a:xfrm rot="-5400000">
            <a:off x="2498573" y="3175028"/>
            <a:ext cx="276869" cy="299700"/>
          </a:xfrm>
          <a:custGeom>
            <a:avLst/>
            <a:gdLst/>
            <a:ahLst/>
            <a:cxnLst/>
            <a:rect l="0" t="0" r="0" b="0"/>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grpSp>
        <p:nvGrpSpPr>
          <p:cNvPr id="340" name="Shape 340"/>
          <p:cNvGrpSpPr/>
          <p:nvPr/>
        </p:nvGrpSpPr>
        <p:grpSpPr>
          <a:xfrm>
            <a:off x="5799370" y="1319225"/>
            <a:ext cx="2918348" cy="803663"/>
            <a:chOff x="719983" y="1114632"/>
            <a:chExt cx="3979204" cy="857240"/>
          </a:xfrm>
        </p:grpSpPr>
        <p:sp>
          <p:nvSpPr>
            <p:cNvPr id="341" name="Shape 341"/>
            <p:cNvSpPr txBox="1"/>
            <p:nvPr/>
          </p:nvSpPr>
          <p:spPr>
            <a:xfrm>
              <a:off x="719987" y="1325672"/>
              <a:ext cx="3979200" cy="6462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 sz="1200" i="1">
                  <a:latin typeface="Helvetica Neue"/>
                  <a:ea typeface="Helvetica Neue"/>
                  <a:cs typeface="Helvetica Neue"/>
                  <a:sym typeface="Helvetica Neue"/>
                </a:rPr>
                <a:t>The set of </a:t>
              </a:r>
              <a:r>
                <a:rPr lang="en" sz="1200" b="1" i="1">
                  <a:latin typeface="Helvetica Neue"/>
                  <a:ea typeface="Helvetica Neue"/>
                  <a:cs typeface="Helvetica Neue"/>
                  <a:sym typeface="Helvetica Neue"/>
                </a:rPr>
                <a:t>historical preference scores</a:t>
              </a:r>
              <a:r>
                <a:rPr lang="en" sz="1200" i="1">
                  <a:latin typeface="Helvetica Neue"/>
                  <a:ea typeface="Helvetica Neue"/>
                  <a:cs typeface="Helvetica Neue"/>
                  <a:sym typeface="Helvetica Neue"/>
                </a:rPr>
                <a:t> of a Department 'i' for a CS 'k' for day 'j</a:t>
              </a:r>
              <a:endParaRPr sz="1200" i="1">
                <a:latin typeface="Helvetica Neue"/>
                <a:ea typeface="Helvetica Neue"/>
                <a:cs typeface="Helvetica Neue"/>
                <a:sym typeface="Helvetica Neue"/>
              </a:endParaRPr>
            </a:p>
          </p:txBody>
        </p:sp>
        <p:sp>
          <p:nvSpPr>
            <p:cNvPr id="342" name="Shape 342"/>
            <p:cNvSpPr txBox="1"/>
            <p:nvPr/>
          </p:nvSpPr>
          <p:spPr>
            <a:xfrm>
              <a:off x="719983" y="1114632"/>
              <a:ext cx="3979200" cy="276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 b="1">
                  <a:solidFill>
                    <a:srgbClr val="980000"/>
                  </a:solidFill>
                  <a:latin typeface="Helvetica Neue"/>
                  <a:ea typeface="Helvetica Neue"/>
                  <a:cs typeface="Helvetica Neue"/>
                  <a:sym typeface="Helvetica Neue"/>
                </a:rPr>
                <a:t>P</a:t>
              </a:r>
              <a:r>
                <a:rPr lang="en" b="1" baseline="-25000">
                  <a:solidFill>
                    <a:srgbClr val="980000"/>
                  </a:solidFill>
                  <a:latin typeface="Helvetica Neue"/>
                  <a:ea typeface="Helvetica Neue"/>
                  <a:cs typeface="Helvetica Neue"/>
                  <a:sym typeface="Helvetica Neue"/>
                </a:rPr>
                <a:t>ijk</a:t>
              </a:r>
              <a:endParaRPr b="1" baseline="-25000">
                <a:solidFill>
                  <a:srgbClr val="980000"/>
                </a:solidFill>
                <a:latin typeface="Helvetica Neue"/>
                <a:ea typeface="Helvetica Neue"/>
                <a:cs typeface="Helvetica Neue"/>
                <a:sym typeface="Helvetica Neue"/>
              </a:endParaRPr>
            </a:p>
          </p:txBody>
        </p:sp>
      </p:grpSp>
      <p:grpSp>
        <p:nvGrpSpPr>
          <p:cNvPr id="343" name="Shape 343"/>
          <p:cNvGrpSpPr/>
          <p:nvPr/>
        </p:nvGrpSpPr>
        <p:grpSpPr>
          <a:xfrm>
            <a:off x="5817330" y="3640150"/>
            <a:ext cx="2913662" cy="795824"/>
            <a:chOff x="719988" y="2431959"/>
            <a:chExt cx="3336000" cy="848879"/>
          </a:xfrm>
        </p:grpSpPr>
        <p:sp>
          <p:nvSpPr>
            <p:cNvPr id="344" name="Shape 344"/>
            <p:cNvSpPr txBox="1"/>
            <p:nvPr/>
          </p:nvSpPr>
          <p:spPr>
            <a:xfrm>
              <a:off x="719988" y="2634638"/>
              <a:ext cx="3336000" cy="6462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1200" b="1" i="1">
                  <a:latin typeface="Helvetica Neue"/>
                  <a:ea typeface="Helvetica Neue"/>
                  <a:cs typeface="Helvetica Neue"/>
                  <a:sym typeface="Helvetica Neue"/>
                </a:rPr>
                <a:t>Minimum number of timeslot</a:t>
              </a:r>
              <a:r>
                <a:rPr lang="en" sz="1200" i="1">
                  <a:latin typeface="Helvetica Neue"/>
                  <a:ea typeface="Helvetica Neue"/>
                  <a:cs typeface="Helvetica Neue"/>
                  <a:sym typeface="Helvetica Neue"/>
                </a:rPr>
                <a:t> requirement by department ‘i’ for ‘Small’, ‘Medium’, and ‘Large’ sections and for 1.5 and 3.0 credit courses. </a:t>
              </a:r>
              <a:endParaRPr sz="1200" i="1">
                <a:latin typeface="Helvetica Neue"/>
                <a:ea typeface="Helvetica Neue"/>
                <a:cs typeface="Helvetica Neue"/>
                <a:sym typeface="Helvetica Neue"/>
              </a:endParaRPr>
            </a:p>
          </p:txBody>
        </p:sp>
        <p:sp>
          <p:nvSpPr>
            <p:cNvPr id="345" name="Shape 345"/>
            <p:cNvSpPr txBox="1"/>
            <p:nvPr/>
          </p:nvSpPr>
          <p:spPr>
            <a:xfrm>
              <a:off x="720015" y="2431959"/>
              <a:ext cx="3310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980000"/>
                  </a:solidFill>
                  <a:latin typeface="Helvetica Neue"/>
                  <a:ea typeface="Helvetica Neue"/>
                  <a:cs typeface="Helvetica Neue"/>
                  <a:sym typeface="Helvetica Neue"/>
                </a:rPr>
                <a:t>Q</a:t>
              </a:r>
              <a:endParaRPr b="1">
                <a:solidFill>
                  <a:srgbClr val="980000"/>
                </a:solidFill>
                <a:latin typeface="Helvetica Neue"/>
                <a:ea typeface="Helvetica Neue"/>
                <a:cs typeface="Helvetica Neue"/>
                <a:sym typeface="Helvetica Neue"/>
              </a:endParaRPr>
            </a:p>
          </p:txBody>
        </p:sp>
      </p:grpSp>
      <p:grpSp>
        <p:nvGrpSpPr>
          <p:cNvPr id="346" name="Shape 346"/>
          <p:cNvGrpSpPr/>
          <p:nvPr/>
        </p:nvGrpSpPr>
        <p:grpSpPr>
          <a:xfrm>
            <a:off x="5847472" y="2324557"/>
            <a:ext cx="2890898" cy="1020886"/>
            <a:chOff x="720028" y="2360136"/>
            <a:chExt cx="4564817" cy="1088945"/>
          </a:xfrm>
        </p:grpSpPr>
        <p:sp>
          <p:nvSpPr>
            <p:cNvPr id="347" name="Shape 347"/>
            <p:cNvSpPr txBox="1"/>
            <p:nvPr/>
          </p:nvSpPr>
          <p:spPr>
            <a:xfrm>
              <a:off x="720044" y="2642981"/>
              <a:ext cx="4564800" cy="8061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 sz="1200" i="1">
                  <a:latin typeface="Helvetica Neue"/>
                  <a:ea typeface="Helvetica Neue"/>
                  <a:cs typeface="Helvetica Neue"/>
                  <a:sym typeface="Helvetica Neue"/>
                </a:rPr>
                <a:t>{M,T,W,H,F}: subset of days where  department 'i' is assigned a </a:t>
              </a:r>
              <a:r>
                <a:rPr lang="en" sz="1200" b="1" i="1">
                  <a:latin typeface="Helvetica Neue"/>
                  <a:ea typeface="Helvetica Neue"/>
                  <a:cs typeface="Helvetica Neue"/>
                  <a:sym typeface="Helvetica Neue"/>
                </a:rPr>
                <a:t>1.5 </a:t>
              </a:r>
              <a:r>
                <a:rPr lang="en" sz="1200" i="1">
                  <a:latin typeface="Helvetica Neue"/>
                  <a:ea typeface="Helvetica Neue"/>
                  <a:cs typeface="Helvetica Neue"/>
                  <a:sym typeface="Helvetica Neue"/>
                </a:rPr>
                <a:t>unit course. </a:t>
              </a:r>
              <a:endParaRPr sz="1200" i="1">
                <a:latin typeface="Helvetica Neue"/>
                <a:ea typeface="Helvetica Neue"/>
                <a:cs typeface="Helvetica Neue"/>
                <a:sym typeface="Helvetica Neue"/>
              </a:endParaRPr>
            </a:p>
            <a:p>
              <a:pPr marL="0" lvl="0" indent="0" rtl="0">
                <a:spcBef>
                  <a:spcPts val="0"/>
                </a:spcBef>
                <a:spcAft>
                  <a:spcPts val="0"/>
                </a:spcAft>
                <a:buNone/>
              </a:pPr>
              <a:r>
                <a:rPr lang="en" sz="1200" i="1">
                  <a:latin typeface="Helvetica Neue"/>
                  <a:ea typeface="Helvetica Neue"/>
                  <a:cs typeface="Helvetica Neue"/>
                  <a:sym typeface="Helvetica Neue"/>
                </a:rPr>
                <a:t>{M-W,T-H}: subsets of days where  department 'i' is assigned a </a:t>
              </a:r>
              <a:r>
                <a:rPr lang="en" sz="1200" b="1" i="1">
                  <a:latin typeface="Helvetica Neue"/>
                  <a:ea typeface="Helvetica Neue"/>
                  <a:cs typeface="Helvetica Neue"/>
                  <a:sym typeface="Helvetica Neue"/>
                </a:rPr>
                <a:t>3.0</a:t>
              </a:r>
              <a:r>
                <a:rPr lang="en" sz="1200" i="1">
                  <a:latin typeface="Helvetica Neue"/>
                  <a:ea typeface="Helvetica Neue"/>
                  <a:cs typeface="Helvetica Neue"/>
                  <a:sym typeface="Helvetica Neue"/>
                </a:rPr>
                <a:t> unit course</a:t>
              </a:r>
              <a:endParaRPr sz="1200" i="1">
                <a:latin typeface="Helvetica Neue"/>
                <a:ea typeface="Helvetica Neue"/>
                <a:cs typeface="Helvetica Neue"/>
                <a:sym typeface="Helvetica Neue"/>
              </a:endParaRPr>
            </a:p>
            <a:p>
              <a:pPr marL="0" lvl="0" indent="0" rtl="0">
                <a:spcBef>
                  <a:spcPts val="0"/>
                </a:spcBef>
                <a:spcAft>
                  <a:spcPts val="0"/>
                </a:spcAft>
                <a:buNone/>
              </a:pPr>
              <a:endParaRPr sz="1200" i="1">
                <a:solidFill>
                  <a:schemeClr val="dk1"/>
                </a:solidFill>
                <a:latin typeface="Helvetica Neue"/>
                <a:ea typeface="Helvetica Neue"/>
                <a:cs typeface="Helvetica Neue"/>
                <a:sym typeface="Helvetica Neue"/>
              </a:endParaRPr>
            </a:p>
          </p:txBody>
        </p:sp>
        <p:sp>
          <p:nvSpPr>
            <p:cNvPr id="348" name="Shape 348"/>
            <p:cNvSpPr txBox="1"/>
            <p:nvPr/>
          </p:nvSpPr>
          <p:spPr>
            <a:xfrm>
              <a:off x="720028" y="2360136"/>
              <a:ext cx="45648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980000"/>
                  </a:solidFill>
                  <a:latin typeface="Helvetica Neue"/>
                  <a:ea typeface="Helvetica Neue"/>
                  <a:cs typeface="Helvetica Neue"/>
                  <a:sym typeface="Helvetica Neue"/>
                </a:rPr>
                <a:t>J</a:t>
              </a:r>
              <a:r>
                <a:rPr lang="en" b="1" baseline="-25000">
                  <a:solidFill>
                    <a:srgbClr val="980000"/>
                  </a:solidFill>
                  <a:latin typeface="Helvetica Neue"/>
                  <a:ea typeface="Helvetica Neue"/>
                  <a:cs typeface="Helvetica Neue"/>
                  <a:sym typeface="Helvetica Neue"/>
                </a:rPr>
                <a:t>1.5 / 3</a:t>
              </a:r>
              <a:endParaRPr b="1" baseline="-25000">
                <a:solidFill>
                  <a:srgbClr val="980000"/>
                </a:solidFill>
                <a:latin typeface="Helvetica Neue"/>
                <a:ea typeface="Helvetica Neue"/>
                <a:cs typeface="Helvetica Neue"/>
                <a:sym typeface="Helvetica Neue"/>
              </a:endParaRPr>
            </a:p>
          </p:txBody>
        </p:sp>
      </p:grpSp>
      <p:sp>
        <p:nvSpPr>
          <p:cNvPr id="349" name="Shape 349"/>
          <p:cNvSpPr/>
          <p:nvPr/>
        </p:nvSpPr>
        <p:spPr>
          <a:xfrm>
            <a:off x="5297824" y="2568032"/>
            <a:ext cx="4980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50" name="Shape 350"/>
          <p:cNvSpPr/>
          <p:nvPr/>
        </p:nvSpPr>
        <p:spPr>
          <a:xfrm>
            <a:off x="5297824" y="3784250"/>
            <a:ext cx="4980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51" name="Shape 351"/>
          <p:cNvSpPr/>
          <p:nvPr/>
        </p:nvSpPr>
        <p:spPr>
          <a:xfrm>
            <a:off x="5422887" y="2701118"/>
            <a:ext cx="251100" cy="235052"/>
          </a:xfrm>
          <a:custGeom>
            <a:avLst/>
            <a:gdLst/>
            <a:ahLst/>
            <a:cxnLst/>
            <a:rect l="0" t="0" r="0" b="0"/>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52" name="Shape 352"/>
          <p:cNvSpPr/>
          <p:nvPr/>
        </p:nvSpPr>
        <p:spPr>
          <a:xfrm rot="2776382">
            <a:off x="5462079" y="3882499"/>
            <a:ext cx="177618" cy="318436"/>
          </a:xfrm>
          <a:custGeom>
            <a:avLst/>
            <a:gdLst/>
            <a:ahLst/>
            <a:cxnLst/>
            <a:rect l="0" t="0" r="0" b="0"/>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grpSp>
        <p:nvGrpSpPr>
          <p:cNvPr id="353" name="Shape 353"/>
          <p:cNvGrpSpPr/>
          <p:nvPr/>
        </p:nvGrpSpPr>
        <p:grpSpPr>
          <a:xfrm>
            <a:off x="5297978" y="1484000"/>
            <a:ext cx="497951" cy="498300"/>
            <a:chOff x="5273038" y="1237710"/>
            <a:chExt cx="498300" cy="498300"/>
          </a:xfrm>
        </p:grpSpPr>
        <p:sp>
          <p:nvSpPr>
            <p:cNvPr id="354" name="Shape 354"/>
            <p:cNvSpPr/>
            <p:nvPr/>
          </p:nvSpPr>
          <p:spPr>
            <a:xfrm>
              <a:off x="5273038" y="1237710"/>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55" name="Shape 355"/>
            <p:cNvSpPr/>
            <p:nvPr/>
          </p:nvSpPr>
          <p:spPr>
            <a:xfrm>
              <a:off x="5398163" y="1347793"/>
              <a:ext cx="268473" cy="270715"/>
            </a:xfrm>
            <a:custGeom>
              <a:avLst/>
              <a:gdLst/>
              <a:ahLst/>
              <a:cxnLst/>
              <a:rect l="0" t="0" r="0" b="0"/>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grpSp>
      <p:sp>
        <p:nvSpPr>
          <p:cNvPr id="356" name="Shape 356"/>
          <p:cNvSpPr/>
          <p:nvPr/>
        </p:nvSpPr>
        <p:spPr>
          <a:xfrm>
            <a:off x="2385612" y="4193842"/>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Helvetica Neue"/>
              <a:ea typeface="Helvetica Neue"/>
              <a:cs typeface="Helvetica Neue"/>
              <a:sym typeface="Helvetica Neue"/>
            </a:endParaRPr>
          </a:p>
        </p:txBody>
      </p:sp>
      <p:sp>
        <p:nvSpPr>
          <p:cNvPr id="357" name="Shape 357"/>
          <p:cNvSpPr/>
          <p:nvPr/>
        </p:nvSpPr>
        <p:spPr>
          <a:xfrm rot="-2700000">
            <a:off x="2589220" y="4282117"/>
            <a:ext cx="144387" cy="321665"/>
          </a:xfrm>
          <a:custGeom>
            <a:avLst/>
            <a:gdLst/>
            <a:ahLst/>
            <a:cxnLst/>
            <a:rect l="0" t="0" r="0" b="0"/>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Helvetica Neue"/>
              <a:ea typeface="Helvetica Neue"/>
              <a:cs typeface="Helvetica Neue"/>
              <a:sym typeface="Helvetica Neue"/>
            </a:endParaRPr>
          </a:p>
        </p:txBody>
      </p:sp>
      <p:grpSp>
        <p:nvGrpSpPr>
          <p:cNvPr id="358" name="Shape 358"/>
          <p:cNvGrpSpPr/>
          <p:nvPr/>
        </p:nvGrpSpPr>
        <p:grpSpPr>
          <a:xfrm>
            <a:off x="2951718" y="3996416"/>
            <a:ext cx="1952281" cy="803653"/>
            <a:chOff x="720000" y="2431958"/>
            <a:chExt cx="3060001" cy="857230"/>
          </a:xfrm>
        </p:grpSpPr>
        <p:sp>
          <p:nvSpPr>
            <p:cNvPr id="359" name="Shape 359"/>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 sz="1200" i="1">
                  <a:latin typeface="Helvetica Neue"/>
                  <a:ea typeface="Helvetica Neue"/>
                  <a:cs typeface="Helvetica Neue"/>
                  <a:sym typeface="Helvetica Neue"/>
                </a:rPr>
                <a:t>{Small (S), Medium (M), Large (L)} is the set of </a:t>
              </a:r>
              <a:r>
                <a:rPr lang="en" sz="1200" b="1" i="1">
                  <a:latin typeface="Helvetica Neue"/>
                  <a:ea typeface="Helvetica Neue"/>
                  <a:cs typeface="Helvetica Neue"/>
                  <a:sym typeface="Helvetica Neue"/>
                </a:rPr>
                <a:t>Classroom Size</a:t>
              </a:r>
              <a:r>
                <a:rPr lang="en" sz="1200" i="1">
                  <a:latin typeface="Helvetica Neue"/>
                  <a:ea typeface="Helvetica Neue"/>
                  <a:cs typeface="Helvetica Neue"/>
                  <a:sym typeface="Helvetica Neue"/>
                </a:rPr>
                <a:t> types</a:t>
              </a:r>
              <a:endParaRPr sz="1200" i="1">
                <a:latin typeface="Helvetica Neue"/>
                <a:ea typeface="Helvetica Neue"/>
                <a:cs typeface="Helvetica Neue"/>
                <a:sym typeface="Helvetica Neue"/>
              </a:endParaRPr>
            </a:p>
          </p:txBody>
        </p:sp>
        <p:sp>
          <p:nvSpPr>
            <p:cNvPr id="360" name="Shape 360"/>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980000"/>
                  </a:solidFill>
                  <a:latin typeface="Helvetica Neue"/>
                  <a:ea typeface="Helvetica Neue"/>
                  <a:cs typeface="Helvetica Neue"/>
                  <a:sym typeface="Helvetica Neue"/>
                </a:rPr>
                <a:t>CS</a:t>
              </a:r>
              <a:endParaRPr b="1">
                <a:solidFill>
                  <a:srgbClr val="980000"/>
                </a:solidFill>
                <a:latin typeface="Helvetica Neue"/>
                <a:ea typeface="Helvetica Neue"/>
                <a:cs typeface="Helvetica Neue"/>
                <a:sym typeface="Helvetica Neue"/>
              </a:endParaRPr>
            </a:p>
          </p:txBody>
        </p:sp>
      </p:grpSp>
      <p:sp>
        <p:nvSpPr>
          <p:cNvPr id="361" name="Shape 361"/>
          <p:cNvSpPr/>
          <p:nvPr/>
        </p:nvSpPr>
        <p:spPr>
          <a:xfrm>
            <a:off x="746823" y="2386150"/>
            <a:ext cx="1082153" cy="982905"/>
          </a:xfrm>
          <a:custGeom>
            <a:avLst/>
            <a:gdLst/>
            <a:ahLst/>
            <a:cxnLst/>
            <a:rect l="0" t="0" r="0" b="0"/>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62" name="Shape 362"/>
          <p:cNvSpPr txBox="1"/>
          <p:nvPr/>
        </p:nvSpPr>
        <p:spPr>
          <a:xfrm>
            <a:off x="311696" y="3432443"/>
            <a:ext cx="1952400" cy="322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000" b="1">
                <a:solidFill>
                  <a:srgbClr val="EB494B"/>
                </a:solidFill>
              </a:rPr>
              <a:t>Input </a:t>
            </a:r>
            <a:r>
              <a:rPr lang="en" sz="2000" b="1">
                <a:solidFill>
                  <a:srgbClr val="3F3F3F"/>
                </a:solidFill>
              </a:rPr>
              <a:t>Data</a:t>
            </a:r>
            <a:endParaRPr sz="2000" b="1">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A61C00"/>
                </a:solidFill>
                <a:latin typeface="Georgia"/>
                <a:ea typeface="Georgia"/>
                <a:cs typeface="Georgia"/>
                <a:sym typeface="Georgia"/>
              </a:rPr>
              <a:t>Data Understanding</a:t>
            </a:r>
            <a:endParaRPr>
              <a:solidFill>
                <a:srgbClr val="A61C00"/>
              </a:solidFill>
              <a:latin typeface="Georgia"/>
              <a:ea typeface="Georgia"/>
              <a:cs typeface="Georgia"/>
              <a:sym typeface="Georgia"/>
            </a:endParaRPr>
          </a:p>
        </p:txBody>
      </p:sp>
      <p:sp>
        <p:nvSpPr>
          <p:cNvPr id="368" name="Shape 368"/>
          <p:cNvSpPr txBox="1"/>
          <p:nvPr/>
        </p:nvSpPr>
        <p:spPr>
          <a:xfrm>
            <a:off x="2264100" y="1275783"/>
            <a:ext cx="637140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Helvetica Neue"/>
                <a:ea typeface="Helvetica Neue"/>
                <a:cs typeface="Helvetica Neue"/>
                <a:sym typeface="Helvetica Neue"/>
              </a:rPr>
              <a:t>From </a:t>
            </a:r>
            <a:r>
              <a:rPr lang="en" sz="1600" b="1">
                <a:solidFill>
                  <a:srgbClr val="A61C00"/>
                </a:solidFill>
                <a:latin typeface="Helvetica Neue"/>
                <a:ea typeface="Helvetica Neue"/>
                <a:cs typeface="Helvetica Neue"/>
                <a:sym typeface="Helvetica Neue"/>
              </a:rPr>
              <a:t>historical</a:t>
            </a:r>
            <a:r>
              <a:rPr lang="en">
                <a:latin typeface="Helvetica Neue"/>
                <a:ea typeface="Helvetica Neue"/>
                <a:cs typeface="Helvetica Neue"/>
                <a:sym typeface="Helvetica Neue"/>
              </a:rPr>
              <a:t> data, classroom can be classified into </a:t>
            </a:r>
            <a:r>
              <a:rPr lang="en" sz="1600" b="1">
                <a:solidFill>
                  <a:srgbClr val="A61C00"/>
                </a:solidFill>
                <a:latin typeface="Helvetica Neue"/>
                <a:ea typeface="Helvetica Neue"/>
                <a:cs typeface="Helvetica Neue"/>
                <a:sym typeface="Helvetica Neue"/>
              </a:rPr>
              <a:t>3 </a:t>
            </a:r>
            <a:r>
              <a:rPr lang="en" b="1">
                <a:latin typeface="Helvetica Neue"/>
                <a:ea typeface="Helvetica Neue"/>
                <a:cs typeface="Helvetica Neue"/>
                <a:sym typeface="Helvetica Neue"/>
              </a:rPr>
              <a:t>different sizes</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
        <p:nvSpPr>
          <p:cNvPr id="369" name="Shape 369"/>
          <p:cNvSpPr/>
          <p:nvPr/>
        </p:nvSpPr>
        <p:spPr>
          <a:xfrm>
            <a:off x="746823" y="2386150"/>
            <a:ext cx="1082153" cy="982905"/>
          </a:xfrm>
          <a:custGeom>
            <a:avLst/>
            <a:gdLst/>
            <a:ahLst/>
            <a:cxnLst/>
            <a:rect l="0" t="0" r="0" b="0"/>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70" name="Shape 370"/>
          <p:cNvSpPr txBox="1"/>
          <p:nvPr/>
        </p:nvSpPr>
        <p:spPr>
          <a:xfrm>
            <a:off x="311696" y="3432443"/>
            <a:ext cx="1952400" cy="322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000" b="1">
                <a:solidFill>
                  <a:srgbClr val="EB494B"/>
                </a:solidFill>
              </a:rPr>
              <a:t>Input </a:t>
            </a:r>
            <a:r>
              <a:rPr lang="en" sz="2000" b="1">
                <a:solidFill>
                  <a:srgbClr val="3F3F3F"/>
                </a:solidFill>
              </a:rPr>
              <a:t>Data</a:t>
            </a:r>
            <a:endParaRPr sz="2000" b="1">
              <a:solidFill>
                <a:srgbClr val="3F3F3F"/>
              </a:solidFill>
              <a:latin typeface="Arial"/>
              <a:ea typeface="Arial"/>
              <a:cs typeface="Arial"/>
              <a:sym typeface="Arial"/>
            </a:endParaRPr>
          </a:p>
        </p:txBody>
      </p:sp>
      <p:sp>
        <p:nvSpPr>
          <p:cNvPr id="371" name="Shape 371"/>
          <p:cNvSpPr txBox="1"/>
          <p:nvPr/>
        </p:nvSpPr>
        <p:spPr>
          <a:xfrm>
            <a:off x="5040600" y="2505888"/>
            <a:ext cx="3594900" cy="743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solidFill>
                  <a:srgbClr val="A61C00"/>
                </a:solidFill>
                <a:latin typeface="Helvetica Neue"/>
                <a:ea typeface="Helvetica Neue"/>
                <a:cs typeface="Helvetica Neue"/>
                <a:sym typeface="Helvetica Neue"/>
              </a:rPr>
              <a:t>Small</a:t>
            </a:r>
            <a:r>
              <a:rPr lang="en">
                <a:solidFill>
                  <a:srgbClr val="A61C00"/>
                </a:solidFill>
                <a:latin typeface="Helvetica Neue"/>
                <a:ea typeface="Helvetica Neue"/>
                <a:cs typeface="Helvetica Neue"/>
                <a:sym typeface="Helvetica Neue"/>
              </a:rPr>
              <a:t>:</a:t>
            </a:r>
            <a:r>
              <a:rPr lang="en">
                <a:latin typeface="Helvetica Neue"/>
                <a:ea typeface="Helvetica Neue"/>
                <a:cs typeface="Helvetica Neue"/>
                <a:sym typeface="Helvetica Neue"/>
              </a:rPr>
              <a:t> Classroom Size </a:t>
            </a:r>
            <a:r>
              <a:rPr lang="en" b="1">
                <a:solidFill>
                  <a:srgbClr val="A61C00"/>
                </a:solidFill>
                <a:latin typeface="Helvetica Neue"/>
                <a:ea typeface="Helvetica Neue"/>
                <a:cs typeface="Helvetica Neue"/>
                <a:sym typeface="Helvetica Neue"/>
              </a:rPr>
              <a:t>&lt; 45</a:t>
            </a:r>
            <a:endParaRPr b="1">
              <a:solidFill>
                <a:srgbClr val="A61C00"/>
              </a:solidFill>
              <a:latin typeface="Helvetica Neue"/>
              <a:ea typeface="Helvetica Neue"/>
              <a:cs typeface="Helvetica Neue"/>
              <a:sym typeface="Helvetica Neue"/>
            </a:endParaRPr>
          </a:p>
          <a:p>
            <a:pPr marL="0" lvl="0" indent="0">
              <a:spcBef>
                <a:spcPts val="0"/>
              </a:spcBef>
              <a:spcAft>
                <a:spcPts val="0"/>
              </a:spcAft>
              <a:buNone/>
            </a:pPr>
            <a:r>
              <a:rPr lang="en" b="1">
                <a:solidFill>
                  <a:srgbClr val="A61C00"/>
                </a:solidFill>
                <a:latin typeface="Helvetica Neue"/>
                <a:ea typeface="Helvetica Neue"/>
                <a:cs typeface="Helvetica Neue"/>
                <a:sym typeface="Helvetica Neue"/>
              </a:rPr>
              <a:t>Medium</a:t>
            </a:r>
            <a:r>
              <a:rPr lang="en">
                <a:latin typeface="Helvetica Neue"/>
                <a:ea typeface="Helvetica Neue"/>
                <a:cs typeface="Helvetica Neue"/>
                <a:sym typeface="Helvetica Neue"/>
              </a:rPr>
              <a:t>: Classroom Size </a:t>
            </a:r>
            <a:r>
              <a:rPr lang="en" b="1">
                <a:solidFill>
                  <a:srgbClr val="A61C00"/>
                </a:solidFill>
                <a:latin typeface="Helvetica Neue"/>
                <a:ea typeface="Helvetica Neue"/>
                <a:cs typeface="Helvetica Neue"/>
                <a:sym typeface="Helvetica Neue"/>
              </a:rPr>
              <a:t>&gt; 45 &amp; &lt; 75</a:t>
            </a:r>
            <a:endParaRPr b="1">
              <a:solidFill>
                <a:srgbClr val="A61C00"/>
              </a:solidFill>
              <a:latin typeface="Helvetica Neue"/>
              <a:ea typeface="Helvetica Neue"/>
              <a:cs typeface="Helvetica Neue"/>
              <a:sym typeface="Helvetica Neue"/>
            </a:endParaRPr>
          </a:p>
          <a:p>
            <a:pPr marL="0" lvl="0" indent="0">
              <a:spcBef>
                <a:spcPts val="0"/>
              </a:spcBef>
              <a:spcAft>
                <a:spcPts val="0"/>
              </a:spcAft>
              <a:buNone/>
            </a:pPr>
            <a:r>
              <a:rPr lang="en" b="1">
                <a:solidFill>
                  <a:srgbClr val="A61C00"/>
                </a:solidFill>
                <a:latin typeface="Helvetica Neue"/>
                <a:ea typeface="Helvetica Neue"/>
                <a:cs typeface="Helvetica Neue"/>
                <a:sym typeface="Helvetica Neue"/>
              </a:rPr>
              <a:t>Large</a:t>
            </a:r>
            <a:r>
              <a:rPr lang="en">
                <a:latin typeface="Helvetica Neue"/>
                <a:ea typeface="Helvetica Neue"/>
                <a:cs typeface="Helvetica Neue"/>
                <a:sym typeface="Helvetica Neue"/>
              </a:rPr>
              <a:t>: </a:t>
            </a:r>
            <a:r>
              <a:rPr lang="en">
                <a:solidFill>
                  <a:schemeClr val="dk1"/>
                </a:solidFill>
                <a:latin typeface="Helvetica Neue"/>
                <a:ea typeface="Helvetica Neue"/>
                <a:cs typeface="Helvetica Neue"/>
                <a:sym typeface="Helvetica Neue"/>
              </a:rPr>
              <a:t>Classroom Size </a:t>
            </a:r>
            <a:r>
              <a:rPr lang="en" b="1">
                <a:solidFill>
                  <a:srgbClr val="A61C00"/>
                </a:solidFill>
                <a:latin typeface="Helvetica Neue"/>
                <a:ea typeface="Helvetica Neue"/>
                <a:cs typeface="Helvetica Neue"/>
                <a:sym typeface="Helvetica Neue"/>
              </a:rPr>
              <a:t>&gt; 75</a:t>
            </a:r>
            <a:endParaRPr b="1">
              <a:solidFill>
                <a:srgbClr val="A61C00"/>
              </a:solidFill>
              <a:latin typeface="Helvetica Neue"/>
              <a:ea typeface="Helvetica Neue"/>
              <a:cs typeface="Helvetica Neue"/>
              <a:sym typeface="Helvetica Neue"/>
            </a:endParaRPr>
          </a:p>
        </p:txBody>
      </p:sp>
      <p:pic>
        <p:nvPicPr>
          <p:cNvPr id="372" name="Shape 372"/>
          <p:cNvPicPr preferRelativeResize="0"/>
          <p:nvPr/>
        </p:nvPicPr>
        <p:blipFill>
          <a:blip r:embed="rId3">
            <a:alphaModFix/>
          </a:blip>
          <a:stretch>
            <a:fillRect/>
          </a:stretch>
        </p:blipFill>
        <p:spPr>
          <a:xfrm>
            <a:off x="2853100" y="1809738"/>
            <a:ext cx="1598500" cy="2669675"/>
          </a:xfrm>
          <a:prstGeom prst="rect">
            <a:avLst/>
          </a:prstGeom>
          <a:noFill/>
          <a:ln w="9525" cap="flat" cmpd="sng">
            <a:solidFill>
              <a:srgbClr val="A61C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A61C00"/>
                </a:solidFill>
                <a:latin typeface="Georgia"/>
                <a:ea typeface="Georgia"/>
                <a:cs typeface="Georgia"/>
                <a:sym typeface="Georgia"/>
              </a:rPr>
              <a:t>Data Understanding</a:t>
            </a:r>
            <a:endParaRPr>
              <a:solidFill>
                <a:srgbClr val="A61C00"/>
              </a:solidFill>
              <a:latin typeface="Georgia"/>
              <a:ea typeface="Georgia"/>
              <a:cs typeface="Georgia"/>
              <a:sym typeface="Georgia"/>
            </a:endParaRPr>
          </a:p>
        </p:txBody>
      </p:sp>
      <p:sp>
        <p:nvSpPr>
          <p:cNvPr id="378" name="Shape 378"/>
          <p:cNvSpPr/>
          <p:nvPr/>
        </p:nvSpPr>
        <p:spPr>
          <a:xfrm>
            <a:off x="746823" y="2386150"/>
            <a:ext cx="1082153" cy="982905"/>
          </a:xfrm>
          <a:custGeom>
            <a:avLst/>
            <a:gdLst/>
            <a:ahLst/>
            <a:cxnLst/>
            <a:rect l="0" t="0" r="0" b="0"/>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79" name="Shape 379"/>
          <p:cNvSpPr txBox="1"/>
          <p:nvPr/>
        </p:nvSpPr>
        <p:spPr>
          <a:xfrm>
            <a:off x="311696" y="3432443"/>
            <a:ext cx="1952400" cy="322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000" b="1">
                <a:solidFill>
                  <a:srgbClr val="EB494B"/>
                </a:solidFill>
              </a:rPr>
              <a:t>Input </a:t>
            </a:r>
            <a:r>
              <a:rPr lang="en" sz="2000" b="1">
                <a:solidFill>
                  <a:srgbClr val="3F3F3F"/>
                </a:solidFill>
              </a:rPr>
              <a:t>Data</a:t>
            </a:r>
            <a:endParaRPr sz="2000" b="1">
              <a:solidFill>
                <a:srgbClr val="3F3F3F"/>
              </a:solidFill>
              <a:latin typeface="Arial"/>
              <a:ea typeface="Arial"/>
              <a:cs typeface="Arial"/>
              <a:sym typeface="Arial"/>
            </a:endParaRPr>
          </a:p>
        </p:txBody>
      </p:sp>
      <p:sp>
        <p:nvSpPr>
          <p:cNvPr id="380" name="Shape 380"/>
          <p:cNvSpPr txBox="1"/>
          <p:nvPr/>
        </p:nvSpPr>
        <p:spPr>
          <a:xfrm>
            <a:off x="2370875" y="1336400"/>
            <a:ext cx="5503500" cy="48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b="1" i="1">
                <a:solidFill>
                  <a:srgbClr val="A61C00"/>
                </a:solidFill>
                <a:latin typeface="Helvetica Neue"/>
                <a:ea typeface="Helvetica Neue"/>
                <a:cs typeface="Helvetica Neue"/>
                <a:sym typeface="Helvetica Neue"/>
              </a:rPr>
              <a:t>Preference</a:t>
            </a:r>
            <a:r>
              <a:rPr lang="en" sz="1600" i="1">
                <a:latin typeface="Helvetica Neue"/>
                <a:ea typeface="Helvetica Neue"/>
                <a:cs typeface="Helvetica Neue"/>
                <a:sym typeface="Helvetica Neue"/>
              </a:rPr>
              <a:t> </a:t>
            </a:r>
            <a:r>
              <a:rPr lang="en" sz="1600" b="1" i="1">
                <a:solidFill>
                  <a:srgbClr val="A61C00"/>
                </a:solidFill>
                <a:latin typeface="Helvetica Neue"/>
                <a:ea typeface="Helvetica Neue"/>
                <a:cs typeface="Helvetica Neue"/>
                <a:sym typeface="Helvetica Neue"/>
              </a:rPr>
              <a:t>Score</a:t>
            </a:r>
            <a:r>
              <a:rPr lang="en" sz="1600" i="1">
                <a:latin typeface="Helvetica Neue"/>
                <a:ea typeface="Helvetica Neue"/>
                <a:cs typeface="Helvetica Neue"/>
                <a:sym typeface="Helvetica Neue"/>
              </a:rPr>
              <a:t> </a:t>
            </a:r>
            <a:r>
              <a:rPr lang="en" sz="1600" b="1" i="1">
                <a:solidFill>
                  <a:srgbClr val="A61C00"/>
                </a:solidFill>
                <a:latin typeface="Helvetica Neue"/>
                <a:ea typeface="Helvetica Neue"/>
                <a:cs typeface="Helvetica Neue"/>
                <a:sym typeface="Helvetica Neue"/>
              </a:rPr>
              <a:t>Survey</a:t>
            </a:r>
            <a:r>
              <a:rPr lang="en">
                <a:latin typeface="Helvetica Neue"/>
                <a:ea typeface="Helvetica Neue"/>
                <a:cs typeface="Helvetica Neue"/>
                <a:sym typeface="Helvetica Neue"/>
              </a:rPr>
              <a:t> are sent to each department head</a:t>
            </a:r>
            <a:endParaRPr>
              <a:latin typeface="Helvetica Neue"/>
              <a:ea typeface="Helvetica Neue"/>
              <a:cs typeface="Helvetica Neue"/>
              <a:sym typeface="Helvetica Neue"/>
            </a:endParaRPr>
          </a:p>
        </p:txBody>
      </p:sp>
      <p:pic>
        <p:nvPicPr>
          <p:cNvPr id="381" name="Shape 381"/>
          <p:cNvPicPr preferRelativeResize="0"/>
          <p:nvPr/>
        </p:nvPicPr>
        <p:blipFill>
          <a:blip r:embed="rId3">
            <a:alphaModFix/>
          </a:blip>
          <a:stretch>
            <a:fillRect/>
          </a:stretch>
        </p:blipFill>
        <p:spPr>
          <a:xfrm>
            <a:off x="2548971" y="1963375"/>
            <a:ext cx="4962525" cy="26289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311700" y="4118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A61C00"/>
                </a:solidFill>
                <a:latin typeface="Georgia"/>
                <a:ea typeface="Georgia"/>
                <a:cs typeface="Georgia"/>
                <a:sym typeface="Georgia"/>
              </a:rPr>
              <a:t>Data Understanding</a:t>
            </a:r>
            <a:endParaRPr>
              <a:solidFill>
                <a:srgbClr val="A61C00"/>
              </a:solidFill>
              <a:latin typeface="Georgia"/>
              <a:ea typeface="Georgia"/>
              <a:cs typeface="Georgia"/>
              <a:sym typeface="Georgia"/>
            </a:endParaRPr>
          </a:p>
        </p:txBody>
      </p:sp>
      <p:sp>
        <p:nvSpPr>
          <p:cNvPr id="387" name="Shape 387"/>
          <p:cNvSpPr txBox="1"/>
          <p:nvPr/>
        </p:nvSpPr>
        <p:spPr>
          <a:xfrm>
            <a:off x="311696" y="3432293"/>
            <a:ext cx="1952400" cy="322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000" b="1">
                <a:solidFill>
                  <a:srgbClr val="EB494B"/>
                </a:solidFill>
              </a:rPr>
              <a:t>Output </a:t>
            </a:r>
            <a:r>
              <a:rPr lang="en" sz="2000" b="1">
                <a:solidFill>
                  <a:srgbClr val="3F3F3F"/>
                </a:solidFill>
              </a:rPr>
              <a:t>Data</a:t>
            </a:r>
            <a:endParaRPr sz="2000" b="1">
              <a:solidFill>
                <a:srgbClr val="3F3F3F"/>
              </a:solidFill>
              <a:latin typeface="Arial"/>
              <a:ea typeface="Arial"/>
              <a:cs typeface="Arial"/>
              <a:sym typeface="Arial"/>
            </a:endParaRPr>
          </a:p>
        </p:txBody>
      </p:sp>
      <p:sp>
        <p:nvSpPr>
          <p:cNvPr id="388" name="Shape 388"/>
          <p:cNvSpPr/>
          <p:nvPr/>
        </p:nvSpPr>
        <p:spPr>
          <a:xfrm>
            <a:off x="2002968" y="1405956"/>
            <a:ext cx="282512" cy="280948"/>
          </a:xfrm>
          <a:custGeom>
            <a:avLst/>
            <a:gdLst/>
            <a:ahLst/>
            <a:cxnLst/>
            <a:rect l="0" t="0" r="0" b="0"/>
            <a:pathLst>
              <a:path w="3228711" h="3210836" extrusionOk="0">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389" name="Shape 389"/>
          <p:cNvSpPr/>
          <p:nvPr/>
        </p:nvSpPr>
        <p:spPr>
          <a:xfrm rot="2700000">
            <a:off x="2100708" y="2268610"/>
            <a:ext cx="84238" cy="337721"/>
          </a:xfrm>
          <a:custGeom>
            <a:avLst/>
            <a:gdLst/>
            <a:ahLst/>
            <a:cxnLst/>
            <a:rect l="0" t="0" r="0" b="0"/>
            <a:pathLst>
              <a:path w="1035916" h="4153123" extrusionOk="0">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390" name="Shape 390"/>
          <p:cNvSpPr/>
          <p:nvPr/>
        </p:nvSpPr>
        <p:spPr>
          <a:xfrm rot="-5400000">
            <a:off x="2006611" y="3175028"/>
            <a:ext cx="276869" cy="299700"/>
          </a:xfrm>
          <a:custGeom>
            <a:avLst/>
            <a:gdLst/>
            <a:ahLst/>
            <a:cxnLst/>
            <a:rect l="0" t="0" r="0" b="0"/>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391" name="Shape 391"/>
          <p:cNvSpPr/>
          <p:nvPr/>
        </p:nvSpPr>
        <p:spPr>
          <a:xfrm>
            <a:off x="826698" y="2425003"/>
            <a:ext cx="922418" cy="929928"/>
          </a:xfrm>
          <a:custGeom>
            <a:avLst/>
            <a:gdLst/>
            <a:ahLst/>
            <a:cxnLst/>
            <a:rect l="0" t="0" r="0" b="0"/>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392" name="Shape 392"/>
          <p:cNvSpPr txBox="1"/>
          <p:nvPr/>
        </p:nvSpPr>
        <p:spPr>
          <a:xfrm>
            <a:off x="7339675" y="2020388"/>
            <a:ext cx="786000" cy="32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rgbClr val="B02C20"/>
                </a:solidFill>
              </a:rPr>
              <a:t>X</a:t>
            </a:r>
            <a:r>
              <a:rPr lang="en" sz="2000" b="1" baseline="-25000">
                <a:solidFill>
                  <a:srgbClr val="B02C20"/>
                </a:solidFill>
              </a:rPr>
              <a:t>ijk</a:t>
            </a:r>
            <a:endParaRPr sz="2000" b="1" baseline="-25000">
              <a:solidFill>
                <a:srgbClr val="B02C20"/>
              </a:solidFill>
              <a:latin typeface="Arial"/>
              <a:ea typeface="Arial"/>
              <a:cs typeface="Arial"/>
              <a:sym typeface="Arial"/>
            </a:endParaRPr>
          </a:p>
        </p:txBody>
      </p:sp>
      <p:sp>
        <p:nvSpPr>
          <p:cNvPr id="393" name="Shape 393"/>
          <p:cNvSpPr txBox="1"/>
          <p:nvPr/>
        </p:nvSpPr>
        <p:spPr>
          <a:xfrm>
            <a:off x="6576775" y="2526813"/>
            <a:ext cx="2311800" cy="17241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
                <a:solidFill>
                  <a:srgbClr val="3F3F3F"/>
                </a:solidFill>
                <a:latin typeface="Helvetica Neue"/>
                <a:ea typeface="Helvetica Neue"/>
                <a:cs typeface="Helvetica Neue"/>
                <a:sym typeface="Helvetica Neue"/>
              </a:rPr>
              <a:t>Table Matrices of decision variables </a:t>
            </a:r>
            <a:r>
              <a:rPr lang="en" b="1">
                <a:solidFill>
                  <a:srgbClr val="B02C20"/>
                </a:solidFill>
                <a:latin typeface="Helvetica Neue"/>
                <a:ea typeface="Helvetica Neue"/>
                <a:cs typeface="Helvetica Neue"/>
                <a:sym typeface="Helvetica Neue"/>
              </a:rPr>
              <a:t>X</a:t>
            </a:r>
            <a:r>
              <a:rPr lang="en" b="1" baseline="-25000">
                <a:solidFill>
                  <a:srgbClr val="B02C20"/>
                </a:solidFill>
                <a:latin typeface="Helvetica Neue"/>
                <a:ea typeface="Helvetica Neue"/>
                <a:cs typeface="Helvetica Neue"/>
                <a:sym typeface="Helvetica Neue"/>
              </a:rPr>
              <a:t>ijk</a:t>
            </a:r>
            <a:r>
              <a:rPr lang="en">
                <a:solidFill>
                  <a:srgbClr val="3F3F3F"/>
                </a:solidFill>
                <a:latin typeface="Helvetica Neue"/>
                <a:ea typeface="Helvetica Neue"/>
                <a:cs typeface="Helvetica Neue"/>
                <a:sym typeface="Helvetica Neue"/>
              </a:rPr>
              <a:t> indicating whether classroom session </a:t>
            </a:r>
            <a:r>
              <a:rPr lang="en">
                <a:solidFill>
                  <a:srgbClr val="B02C20"/>
                </a:solidFill>
                <a:latin typeface="Helvetica Neue"/>
                <a:ea typeface="Helvetica Neue"/>
                <a:cs typeface="Helvetica Neue"/>
                <a:sym typeface="Helvetica Neue"/>
              </a:rPr>
              <a:t>‘k’</a:t>
            </a:r>
            <a:r>
              <a:rPr lang="en">
                <a:solidFill>
                  <a:srgbClr val="3F3F3F"/>
                </a:solidFill>
                <a:latin typeface="Helvetica Neue"/>
                <a:ea typeface="Helvetica Neue"/>
                <a:cs typeface="Helvetica Neue"/>
                <a:sym typeface="Helvetica Neue"/>
              </a:rPr>
              <a:t> is assigned to department </a:t>
            </a:r>
            <a:r>
              <a:rPr lang="en">
                <a:solidFill>
                  <a:srgbClr val="B02C20"/>
                </a:solidFill>
                <a:latin typeface="Helvetica Neue"/>
                <a:ea typeface="Helvetica Neue"/>
                <a:cs typeface="Helvetica Neue"/>
                <a:sym typeface="Helvetica Neue"/>
              </a:rPr>
              <a:t>‘i’ </a:t>
            </a:r>
            <a:r>
              <a:rPr lang="en">
                <a:solidFill>
                  <a:srgbClr val="3F3F3F"/>
                </a:solidFill>
                <a:latin typeface="Helvetica Neue"/>
                <a:ea typeface="Helvetica Neue"/>
                <a:cs typeface="Helvetica Neue"/>
                <a:sym typeface="Helvetica Neue"/>
              </a:rPr>
              <a:t>on day </a:t>
            </a:r>
            <a:r>
              <a:rPr lang="en">
                <a:solidFill>
                  <a:srgbClr val="B02C20"/>
                </a:solidFill>
                <a:latin typeface="Helvetica Neue"/>
                <a:ea typeface="Helvetica Neue"/>
                <a:cs typeface="Helvetica Neue"/>
                <a:sym typeface="Helvetica Neue"/>
              </a:rPr>
              <a:t>‘j’</a:t>
            </a:r>
            <a:endParaRPr>
              <a:solidFill>
                <a:srgbClr val="B02C20"/>
              </a:solidFill>
              <a:latin typeface="Helvetica Neue"/>
              <a:ea typeface="Helvetica Neue"/>
              <a:cs typeface="Helvetica Neue"/>
              <a:sym typeface="Helvetica Neue"/>
            </a:endParaRPr>
          </a:p>
        </p:txBody>
      </p:sp>
      <p:sp>
        <p:nvSpPr>
          <p:cNvPr id="394" name="Shape 394"/>
          <p:cNvSpPr txBox="1"/>
          <p:nvPr/>
        </p:nvSpPr>
        <p:spPr>
          <a:xfrm>
            <a:off x="2544725" y="3564525"/>
            <a:ext cx="3587100" cy="2274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a:p>
        </p:txBody>
      </p:sp>
      <p:sp>
        <p:nvSpPr>
          <p:cNvPr id="395" name="Shape 395"/>
          <p:cNvSpPr txBox="1"/>
          <p:nvPr/>
        </p:nvSpPr>
        <p:spPr>
          <a:xfrm>
            <a:off x="2101550" y="4769800"/>
            <a:ext cx="3587100" cy="2274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a:p>
        </p:txBody>
      </p:sp>
      <p:pic>
        <p:nvPicPr>
          <p:cNvPr id="396" name="Shape 396"/>
          <p:cNvPicPr preferRelativeResize="0"/>
          <p:nvPr/>
        </p:nvPicPr>
        <p:blipFill>
          <a:blip r:embed="rId3">
            <a:alphaModFix/>
          </a:blip>
          <a:stretch>
            <a:fillRect/>
          </a:stretch>
        </p:blipFill>
        <p:spPr>
          <a:xfrm>
            <a:off x="2782999" y="984550"/>
            <a:ext cx="3348825" cy="1887400"/>
          </a:xfrm>
          <a:prstGeom prst="rect">
            <a:avLst/>
          </a:prstGeom>
          <a:noFill/>
          <a:ln w="9525" cap="flat" cmpd="sng">
            <a:solidFill>
              <a:srgbClr val="A61C00"/>
            </a:solidFill>
            <a:prstDash val="solid"/>
            <a:round/>
            <a:headEnd type="none" w="sm" len="sm"/>
            <a:tailEnd type="none" w="sm" len="sm"/>
          </a:ln>
        </p:spPr>
      </p:pic>
      <p:sp>
        <p:nvSpPr>
          <p:cNvPr id="397" name="Shape 397"/>
          <p:cNvSpPr/>
          <p:nvPr/>
        </p:nvSpPr>
        <p:spPr>
          <a:xfrm>
            <a:off x="4453125" y="2916500"/>
            <a:ext cx="130200" cy="438300"/>
          </a:xfrm>
          <a:prstGeom prst="downArrow">
            <a:avLst>
              <a:gd name="adj1" fmla="val 80943"/>
              <a:gd name="adj2" fmla="val 50000"/>
            </a:avLst>
          </a:prstGeom>
          <a:solidFill>
            <a:srgbClr val="A72A1E"/>
          </a:solidFill>
          <a:ln w="9525"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98" name="Shape 398"/>
          <p:cNvPicPr preferRelativeResize="0"/>
          <p:nvPr/>
        </p:nvPicPr>
        <p:blipFill>
          <a:blip r:embed="rId4">
            <a:alphaModFix/>
          </a:blip>
          <a:stretch>
            <a:fillRect/>
          </a:stretch>
        </p:blipFill>
        <p:spPr>
          <a:xfrm>
            <a:off x="2770613" y="3399350"/>
            <a:ext cx="3495225" cy="1552575"/>
          </a:xfrm>
          <a:prstGeom prst="rect">
            <a:avLst/>
          </a:prstGeom>
          <a:noFill/>
          <a:ln w="9525" cap="flat" cmpd="sng">
            <a:solidFill>
              <a:srgbClr val="A61C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A61C00"/>
                </a:solidFill>
                <a:latin typeface="Georgia"/>
                <a:ea typeface="Georgia"/>
                <a:cs typeface="Georgia"/>
                <a:sym typeface="Georgia"/>
              </a:rPr>
              <a:t>MIP Formulation</a:t>
            </a:r>
            <a:endParaRPr>
              <a:solidFill>
                <a:srgbClr val="A61C00"/>
              </a:solidFill>
              <a:latin typeface="Georgia"/>
              <a:ea typeface="Georgia"/>
              <a:cs typeface="Georgia"/>
              <a:sym typeface="Georgia"/>
            </a:endParaRPr>
          </a:p>
        </p:txBody>
      </p:sp>
      <p:sp>
        <p:nvSpPr>
          <p:cNvPr id="404" name="Shape 404"/>
          <p:cNvSpPr/>
          <p:nvPr/>
        </p:nvSpPr>
        <p:spPr>
          <a:xfrm>
            <a:off x="1294532" y="1906029"/>
            <a:ext cx="1175400" cy="1175400"/>
          </a:xfrm>
          <a:prstGeom prst="ellipse">
            <a:avLst/>
          </a:prstGeom>
          <a:solidFill>
            <a:srgbClr val="FFFFFF"/>
          </a:solidFill>
          <a:ln w="63500" cap="flat" cmpd="sng">
            <a:solidFill>
              <a:srgbClr val="B02C2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 sz="2400" b="1" i="1">
                <a:solidFill>
                  <a:srgbClr val="B02C20"/>
                </a:solidFill>
              </a:rPr>
              <a:t>X</a:t>
            </a:r>
            <a:r>
              <a:rPr lang="en" sz="2400" b="1" i="1" baseline="-25000">
                <a:solidFill>
                  <a:srgbClr val="B02C20"/>
                </a:solidFill>
              </a:rPr>
              <a:t>ijk</a:t>
            </a:r>
            <a:endParaRPr sz="2400" b="1" i="1" baseline="-25000">
              <a:solidFill>
                <a:srgbClr val="B02C20"/>
              </a:solidFill>
            </a:endParaRPr>
          </a:p>
        </p:txBody>
      </p:sp>
      <p:sp>
        <p:nvSpPr>
          <p:cNvPr id="405" name="Shape 405"/>
          <p:cNvSpPr/>
          <p:nvPr/>
        </p:nvSpPr>
        <p:spPr>
          <a:xfrm>
            <a:off x="3930628" y="1906029"/>
            <a:ext cx="1175400" cy="1175400"/>
          </a:xfrm>
          <a:prstGeom prst="ellipse">
            <a:avLst/>
          </a:prstGeom>
          <a:solidFill>
            <a:srgbClr val="FFFFFF"/>
          </a:solidFill>
          <a:ln w="63500" cap="flat" cmpd="sng">
            <a:solidFill>
              <a:srgbClr val="B02C2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 sz="3000">
                <a:solidFill>
                  <a:srgbClr val="B02C20"/>
                </a:solidFill>
              </a:rPr>
              <a:t>ƛ</a:t>
            </a:r>
            <a:endParaRPr sz="3000">
              <a:solidFill>
                <a:srgbClr val="B02C20"/>
              </a:solidFill>
            </a:endParaRPr>
          </a:p>
        </p:txBody>
      </p:sp>
      <p:sp>
        <p:nvSpPr>
          <p:cNvPr id="406" name="Shape 406"/>
          <p:cNvSpPr txBox="1"/>
          <p:nvPr/>
        </p:nvSpPr>
        <p:spPr>
          <a:xfrm>
            <a:off x="654926" y="1287125"/>
            <a:ext cx="2272800" cy="34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rgbClr val="3F3F3F"/>
                </a:solidFill>
                <a:latin typeface="Helvetica Neue"/>
                <a:ea typeface="Helvetica Neue"/>
                <a:cs typeface="Helvetica Neue"/>
                <a:sym typeface="Helvetica Neue"/>
              </a:rPr>
              <a:t>Decision Variables</a:t>
            </a:r>
            <a:endParaRPr sz="1800" b="1">
              <a:solidFill>
                <a:srgbClr val="3F3F3F"/>
              </a:solidFill>
              <a:latin typeface="Helvetica Neue"/>
              <a:ea typeface="Helvetica Neue"/>
              <a:cs typeface="Helvetica Neue"/>
              <a:sym typeface="Helvetica Neue"/>
            </a:endParaRPr>
          </a:p>
        </p:txBody>
      </p:sp>
      <p:sp>
        <p:nvSpPr>
          <p:cNvPr id="407" name="Shape 407"/>
          <p:cNvSpPr txBox="1"/>
          <p:nvPr/>
        </p:nvSpPr>
        <p:spPr>
          <a:xfrm>
            <a:off x="3427525" y="1287123"/>
            <a:ext cx="2090700" cy="34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rgbClr val="3F3F3F"/>
                </a:solidFill>
                <a:latin typeface="Helvetica Neue"/>
                <a:ea typeface="Helvetica Neue"/>
                <a:cs typeface="Helvetica Neue"/>
                <a:sym typeface="Helvetica Neue"/>
              </a:rPr>
              <a:t>Tuning Variable</a:t>
            </a:r>
            <a:endParaRPr sz="1800" b="1">
              <a:solidFill>
                <a:srgbClr val="3F3F3F"/>
              </a:solidFill>
              <a:latin typeface="Helvetica Neue"/>
              <a:ea typeface="Helvetica Neue"/>
              <a:cs typeface="Helvetica Neue"/>
              <a:sym typeface="Helvetica Neue"/>
            </a:endParaRPr>
          </a:p>
        </p:txBody>
      </p:sp>
      <p:sp>
        <p:nvSpPr>
          <p:cNvPr id="408" name="Shape 408"/>
          <p:cNvSpPr txBox="1"/>
          <p:nvPr/>
        </p:nvSpPr>
        <p:spPr>
          <a:xfrm>
            <a:off x="654925" y="3360377"/>
            <a:ext cx="2454600" cy="10953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SzPts val="1100"/>
              <a:buNone/>
            </a:pPr>
            <a:r>
              <a:rPr lang="en" sz="1200">
                <a:solidFill>
                  <a:schemeClr val="dk1"/>
                </a:solidFill>
                <a:latin typeface="Helvetica Neue"/>
                <a:ea typeface="Helvetica Neue"/>
                <a:cs typeface="Helvetica Neue"/>
                <a:sym typeface="Helvetica Neue"/>
              </a:rPr>
              <a:t>Whether the classroom session (CS) </a:t>
            </a:r>
            <a:r>
              <a:rPr lang="en" sz="1200">
                <a:solidFill>
                  <a:srgbClr val="B02C20"/>
                </a:solidFill>
                <a:latin typeface="Helvetica Neue"/>
                <a:ea typeface="Helvetica Neue"/>
                <a:cs typeface="Helvetica Neue"/>
                <a:sym typeface="Helvetica Neue"/>
              </a:rPr>
              <a:t>‘</a:t>
            </a:r>
            <a:r>
              <a:rPr lang="en" sz="1200" b="1">
                <a:solidFill>
                  <a:srgbClr val="B02C20"/>
                </a:solidFill>
                <a:latin typeface="Helvetica Neue"/>
                <a:ea typeface="Helvetica Neue"/>
                <a:cs typeface="Helvetica Neue"/>
                <a:sym typeface="Helvetica Neue"/>
              </a:rPr>
              <a:t>k’</a:t>
            </a:r>
            <a:r>
              <a:rPr lang="en" sz="1200">
                <a:solidFill>
                  <a:schemeClr val="dk1"/>
                </a:solidFill>
                <a:latin typeface="Helvetica Neue"/>
                <a:ea typeface="Helvetica Neue"/>
                <a:cs typeface="Helvetica Neue"/>
                <a:sym typeface="Helvetica Neue"/>
              </a:rPr>
              <a:t> is allocated to a department </a:t>
            </a:r>
            <a:r>
              <a:rPr lang="en" sz="1200">
                <a:solidFill>
                  <a:srgbClr val="B02C20"/>
                </a:solidFill>
                <a:latin typeface="Helvetica Neue"/>
                <a:ea typeface="Helvetica Neue"/>
                <a:cs typeface="Helvetica Neue"/>
                <a:sym typeface="Helvetica Neue"/>
              </a:rPr>
              <a:t>'i' </a:t>
            </a:r>
            <a:r>
              <a:rPr lang="en" sz="1200">
                <a:solidFill>
                  <a:schemeClr val="dk1"/>
                </a:solidFill>
                <a:latin typeface="Helvetica Neue"/>
                <a:ea typeface="Helvetica Neue"/>
                <a:cs typeface="Helvetica Neue"/>
                <a:sym typeface="Helvetica Neue"/>
              </a:rPr>
              <a:t>on a day </a:t>
            </a:r>
            <a:r>
              <a:rPr lang="en" sz="1200">
                <a:solidFill>
                  <a:srgbClr val="B02C20"/>
                </a:solidFill>
                <a:latin typeface="Helvetica Neue"/>
                <a:ea typeface="Helvetica Neue"/>
                <a:cs typeface="Helvetica Neue"/>
                <a:sym typeface="Helvetica Neue"/>
              </a:rPr>
              <a:t>'j’</a:t>
            </a:r>
            <a:r>
              <a:rPr lang="en" sz="1200">
                <a:solidFill>
                  <a:schemeClr val="dk1"/>
                </a:solidFill>
                <a:latin typeface="Helvetica Neue"/>
                <a:ea typeface="Helvetica Neue"/>
                <a:cs typeface="Helvetica Neue"/>
                <a:sym typeface="Helvetica Neue"/>
              </a:rPr>
              <a:t>.</a:t>
            </a:r>
            <a:endParaRPr sz="1200">
              <a:solidFill>
                <a:schemeClr val="dk1"/>
              </a:solidFill>
              <a:latin typeface="Helvetica Neue"/>
              <a:ea typeface="Helvetica Neue"/>
              <a:cs typeface="Helvetica Neue"/>
              <a:sym typeface="Helvetica Neue"/>
            </a:endParaRPr>
          </a:p>
          <a:p>
            <a:pPr marL="0" lvl="0" indent="0" rtl="0">
              <a:spcBef>
                <a:spcPts val="0"/>
              </a:spcBef>
              <a:spcAft>
                <a:spcPts val="0"/>
              </a:spcAft>
              <a:buSzPts val="1100"/>
              <a:buNone/>
            </a:pPr>
            <a:endParaRPr sz="1200">
              <a:solidFill>
                <a:schemeClr val="dk1"/>
              </a:solidFill>
              <a:latin typeface="Helvetica Neue"/>
              <a:ea typeface="Helvetica Neue"/>
              <a:cs typeface="Helvetica Neue"/>
              <a:sym typeface="Helvetica Neue"/>
            </a:endParaRPr>
          </a:p>
          <a:p>
            <a:pPr marL="0" lvl="0" indent="0" rtl="0">
              <a:spcBef>
                <a:spcPts val="0"/>
              </a:spcBef>
              <a:spcAft>
                <a:spcPts val="0"/>
              </a:spcAft>
              <a:buClr>
                <a:schemeClr val="dk1"/>
              </a:buClr>
              <a:buSzPts val="1100"/>
              <a:buFont typeface="Arial"/>
              <a:buNone/>
            </a:pPr>
            <a:r>
              <a:rPr lang="en" sz="1200">
                <a:solidFill>
                  <a:schemeClr val="dk1"/>
                </a:solidFill>
                <a:latin typeface="Helvetica Neue"/>
                <a:ea typeface="Helvetica Neue"/>
                <a:cs typeface="Helvetica Neue"/>
                <a:sym typeface="Helvetica Neue"/>
              </a:rPr>
              <a:t>Total of 270 decision variables</a:t>
            </a:r>
            <a:endParaRPr sz="1200">
              <a:solidFill>
                <a:schemeClr val="dk1"/>
              </a:solidFill>
              <a:latin typeface="Helvetica Neue"/>
              <a:ea typeface="Helvetica Neue"/>
              <a:cs typeface="Helvetica Neue"/>
              <a:sym typeface="Helvetica Neue"/>
            </a:endParaRPr>
          </a:p>
          <a:p>
            <a:pPr marL="0" lvl="0" indent="0" rtl="0">
              <a:spcBef>
                <a:spcPts val="0"/>
              </a:spcBef>
              <a:spcAft>
                <a:spcPts val="0"/>
              </a:spcAft>
              <a:buClr>
                <a:schemeClr val="dk1"/>
              </a:buClr>
              <a:buSzPts val="1100"/>
              <a:buFont typeface="Arial"/>
              <a:buNone/>
            </a:pPr>
            <a:r>
              <a:rPr lang="en" sz="1200">
                <a:solidFill>
                  <a:schemeClr val="dk1"/>
                </a:solidFill>
                <a:latin typeface="Helvetica Neue"/>
                <a:ea typeface="Helvetica Neue"/>
                <a:cs typeface="Helvetica Neue"/>
                <a:sym typeface="Helvetica Neue"/>
              </a:rPr>
              <a:t>(Binary)</a:t>
            </a:r>
            <a:endParaRPr sz="1200">
              <a:solidFill>
                <a:schemeClr val="dk1"/>
              </a:solidFill>
              <a:latin typeface="Helvetica Neue"/>
              <a:ea typeface="Helvetica Neue"/>
              <a:cs typeface="Helvetica Neue"/>
              <a:sym typeface="Helvetica Neue"/>
            </a:endParaRPr>
          </a:p>
        </p:txBody>
      </p:sp>
      <p:sp>
        <p:nvSpPr>
          <p:cNvPr id="409" name="Shape 409"/>
          <p:cNvSpPr txBox="1"/>
          <p:nvPr/>
        </p:nvSpPr>
        <p:spPr>
          <a:xfrm>
            <a:off x="3524575" y="3360375"/>
            <a:ext cx="1987500" cy="10953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200">
                <a:solidFill>
                  <a:schemeClr val="dk1"/>
                </a:solidFill>
                <a:latin typeface="Helvetica Neue"/>
                <a:ea typeface="Helvetica Neue"/>
                <a:cs typeface="Helvetica Neue"/>
                <a:sym typeface="Helvetica Neue"/>
              </a:rPr>
              <a:t>Tuning parameter to scale the preference score inequality. </a:t>
            </a:r>
            <a:endParaRPr sz="1200">
              <a:solidFill>
                <a:schemeClr val="dk1"/>
              </a:solidFill>
              <a:latin typeface="Helvetica Neue"/>
              <a:ea typeface="Helvetica Neue"/>
              <a:cs typeface="Helvetica Neue"/>
              <a:sym typeface="Helvetica Neue"/>
            </a:endParaRPr>
          </a:p>
          <a:p>
            <a:pPr marL="0" marR="0" lvl="0" indent="0" rtl="0">
              <a:spcBef>
                <a:spcPts val="0"/>
              </a:spcBef>
              <a:spcAft>
                <a:spcPts val="0"/>
              </a:spcAft>
              <a:buNone/>
            </a:pPr>
            <a:endParaRPr sz="1200">
              <a:solidFill>
                <a:schemeClr val="dk1"/>
              </a:solidFill>
              <a:latin typeface="Helvetica Neue"/>
              <a:ea typeface="Helvetica Neue"/>
              <a:cs typeface="Helvetica Neue"/>
              <a:sym typeface="Helvetica Neue"/>
            </a:endParaRPr>
          </a:p>
          <a:p>
            <a:pPr marL="0" marR="0" lvl="0" indent="0" rtl="0">
              <a:spcBef>
                <a:spcPts val="0"/>
              </a:spcBef>
              <a:spcAft>
                <a:spcPts val="0"/>
              </a:spcAft>
              <a:buNone/>
            </a:pPr>
            <a:r>
              <a:rPr lang="en" sz="1200">
                <a:solidFill>
                  <a:schemeClr val="dk1"/>
                </a:solidFill>
                <a:latin typeface="Helvetica Neue"/>
                <a:ea typeface="Helvetica Neue"/>
                <a:cs typeface="Helvetica Neue"/>
                <a:sym typeface="Helvetica Neue"/>
              </a:rPr>
              <a:t>In this problem, </a:t>
            </a:r>
            <a:endParaRPr sz="1200">
              <a:solidFill>
                <a:schemeClr val="dk1"/>
              </a:solidFill>
              <a:latin typeface="Helvetica Neue"/>
              <a:ea typeface="Helvetica Neue"/>
              <a:cs typeface="Helvetica Neue"/>
              <a:sym typeface="Helvetica Neue"/>
            </a:endParaRPr>
          </a:p>
          <a:p>
            <a:pPr marL="0" marR="0" lvl="0" indent="0" rtl="0">
              <a:spcBef>
                <a:spcPts val="0"/>
              </a:spcBef>
              <a:spcAft>
                <a:spcPts val="0"/>
              </a:spcAft>
              <a:buNone/>
            </a:pPr>
            <a:r>
              <a:rPr lang="en" sz="1200">
                <a:solidFill>
                  <a:schemeClr val="dk1"/>
                </a:solidFill>
                <a:latin typeface="Helvetica Neue"/>
                <a:ea typeface="Helvetica Neue"/>
                <a:cs typeface="Helvetica Neue"/>
                <a:sym typeface="Helvetica Neue"/>
              </a:rPr>
              <a:t>ƛ = 100.</a:t>
            </a:r>
            <a:endParaRPr sz="1200">
              <a:solidFill>
                <a:schemeClr val="dk1"/>
              </a:solidFill>
              <a:latin typeface="Helvetica Neue"/>
              <a:ea typeface="Helvetica Neue"/>
              <a:cs typeface="Helvetica Neue"/>
              <a:sym typeface="Helvetica Neue"/>
            </a:endParaRPr>
          </a:p>
        </p:txBody>
      </p:sp>
      <p:sp>
        <p:nvSpPr>
          <p:cNvPr id="410" name="Shape 410"/>
          <p:cNvSpPr/>
          <p:nvPr/>
        </p:nvSpPr>
        <p:spPr>
          <a:xfrm rot="2700000">
            <a:off x="4641519" y="4284284"/>
            <a:ext cx="87900" cy="352404"/>
          </a:xfrm>
          <a:custGeom>
            <a:avLst/>
            <a:gdLst/>
            <a:ahLst/>
            <a:cxnLst/>
            <a:rect l="0" t="0" r="0" b="0"/>
            <a:pathLst>
              <a:path w="1035916" h="4153123" extrusionOk="0">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411" name="Shape 411"/>
          <p:cNvSpPr/>
          <p:nvPr/>
        </p:nvSpPr>
        <p:spPr>
          <a:xfrm>
            <a:off x="6594453" y="1906029"/>
            <a:ext cx="1175400" cy="1175400"/>
          </a:xfrm>
          <a:prstGeom prst="ellipse">
            <a:avLst/>
          </a:prstGeom>
          <a:solidFill>
            <a:srgbClr val="FFFFFF"/>
          </a:solidFill>
          <a:ln w="63500" cap="flat" cmpd="sng">
            <a:solidFill>
              <a:srgbClr val="B02C2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sz="2400" b="1">
                <a:solidFill>
                  <a:srgbClr val="B02C20"/>
                </a:solidFill>
              </a:rPr>
              <a:t>U</a:t>
            </a:r>
            <a:r>
              <a:rPr lang="en" sz="2400" b="1" baseline="-25000">
                <a:solidFill>
                  <a:srgbClr val="B02C20"/>
                </a:solidFill>
              </a:rPr>
              <a:t>DP</a:t>
            </a:r>
            <a:r>
              <a:rPr lang="en" sz="2400" b="1">
                <a:solidFill>
                  <a:srgbClr val="B02C20"/>
                </a:solidFill>
              </a:rPr>
              <a:t> L</a:t>
            </a:r>
            <a:r>
              <a:rPr lang="en" sz="2400" b="1" baseline="-25000">
                <a:solidFill>
                  <a:srgbClr val="B02C20"/>
                </a:solidFill>
              </a:rPr>
              <a:t>DP</a:t>
            </a:r>
            <a:endParaRPr sz="2400" b="1" baseline="-25000">
              <a:solidFill>
                <a:srgbClr val="B02C20"/>
              </a:solidFill>
            </a:endParaRPr>
          </a:p>
        </p:txBody>
      </p:sp>
      <p:sp>
        <p:nvSpPr>
          <p:cNvPr id="412" name="Shape 412"/>
          <p:cNvSpPr txBox="1"/>
          <p:nvPr/>
        </p:nvSpPr>
        <p:spPr>
          <a:xfrm>
            <a:off x="6018026" y="1287125"/>
            <a:ext cx="2200800" cy="34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rgbClr val="3F3F3F"/>
                </a:solidFill>
                <a:latin typeface="Helvetica Neue"/>
                <a:ea typeface="Helvetica Neue"/>
                <a:cs typeface="Helvetica Neue"/>
                <a:sym typeface="Helvetica Neue"/>
              </a:rPr>
              <a:t>Auxiliary Variables</a:t>
            </a:r>
            <a:endParaRPr sz="1800" b="1">
              <a:solidFill>
                <a:srgbClr val="3F3F3F"/>
              </a:solidFill>
              <a:latin typeface="Helvetica Neue"/>
              <a:ea typeface="Helvetica Neue"/>
              <a:cs typeface="Helvetica Neue"/>
              <a:sym typeface="Helvetica Neue"/>
            </a:endParaRPr>
          </a:p>
        </p:txBody>
      </p:sp>
      <p:sp>
        <p:nvSpPr>
          <p:cNvPr id="413" name="Shape 413"/>
          <p:cNvSpPr txBox="1"/>
          <p:nvPr/>
        </p:nvSpPr>
        <p:spPr>
          <a:xfrm>
            <a:off x="5927125" y="3360375"/>
            <a:ext cx="2841300" cy="10953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 sz="1200" b="1">
                <a:solidFill>
                  <a:schemeClr val="dk1"/>
                </a:solidFill>
                <a:latin typeface="Helvetica Neue"/>
                <a:ea typeface="Helvetica Neue"/>
                <a:cs typeface="Helvetica Neue"/>
                <a:sym typeface="Helvetica Neue"/>
              </a:rPr>
              <a:t>U</a:t>
            </a:r>
            <a:r>
              <a:rPr lang="en" sz="1200" b="1" baseline="-25000">
                <a:solidFill>
                  <a:schemeClr val="dk1"/>
                </a:solidFill>
                <a:latin typeface="Helvetica Neue"/>
                <a:ea typeface="Helvetica Neue"/>
                <a:cs typeface="Helvetica Neue"/>
                <a:sym typeface="Helvetica Neue"/>
              </a:rPr>
              <a:t>DP</a:t>
            </a:r>
            <a:r>
              <a:rPr lang="en" sz="1200" b="1">
                <a:solidFill>
                  <a:schemeClr val="dk1"/>
                </a:solidFill>
                <a:latin typeface="Helvetica Neue"/>
                <a:ea typeface="Helvetica Neue"/>
                <a:cs typeface="Helvetica Neue"/>
                <a:sym typeface="Helvetica Neue"/>
              </a:rPr>
              <a:t>:</a:t>
            </a:r>
            <a:r>
              <a:rPr lang="en" sz="1200">
                <a:solidFill>
                  <a:schemeClr val="dk1"/>
                </a:solidFill>
                <a:latin typeface="Helvetica Neue"/>
                <a:ea typeface="Helvetica Neue"/>
                <a:cs typeface="Helvetica Neue"/>
                <a:sym typeface="Helvetica Neue"/>
              </a:rPr>
              <a:t> Maximum Weighted Cumulative Department Preference</a:t>
            </a:r>
            <a:endParaRPr sz="1200">
              <a:solidFill>
                <a:schemeClr val="dk1"/>
              </a:solidFill>
              <a:latin typeface="Helvetica Neue"/>
              <a:ea typeface="Helvetica Neue"/>
              <a:cs typeface="Helvetica Neue"/>
              <a:sym typeface="Helvetica Neue"/>
            </a:endParaRPr>
          </a:p>
          <a:p>
            <a:pPr marL="0" lvl="0" indent="0" rtl="0">
              <a:lnSpc>
                <a:spcPct val="115000"/>
              </a:lnSpc>
              <a:spcBef>
                <a:spcPts val="0"/>
              </a:spcBef>
              <a:spcAft>
                <a:spcPts val="0"/>
              </a:spcAft>
              <a:buClr>
                <a:schemeClr val="dk1"/>
              </a:buClr>
              <a:buSzPts val="1100"/>
              <a:buFont typeface="Arial"/>
              <a:buNone/>
            </a:pPr>
            <a:endParaRPr sz="1200">
              <a:solidFill>
                <a:schemeClr val="dk1"/>
              </a:solidFill>
              <a:latin typeface="Helvetica Neue"/>
              <a:ea typeface="Helvetica Neue"/>
              <a:cs typeface="Helvetica Neue"/>
              <a:sym typeface="Helvetica Neue"/>
            </a:endParaRPr>
          </a:p>
          <a:p>
            <a:pPr marL="0" lvl="0" indent="0" rtl="0">
              <a:lnSpc>
                <a:spcPct val="115000"/>
              </a:lnSpc>
              <a:spcBef>
                <a:spcPts val="0"/>
              </a:spcBef>
              <a:spcAft>
                <a:spcPts val="0"/>
              </a:spcAft>
              <a:buClr>
                <a:schemeClr val="dk1"/>
              </a:buClr>
              <a:buSzPts val="1100"/>
              <a:buFont typeface="Arial"/>
              <a:buNone/>
            </a:pPr>
            <a:r>
              <a:rPr lang="en" sz="1200" b="1">
                <a:solidFill>
                  <a:schemeClr val="dk1"/>
                </a:solidFill>
                <a:latin typeface="Helvetica Neue"/>
                <a:ea typeface="Helvetica Neue"/>
                <a:cs typeface="Helvetica Neue"/>
                <a:sym typeface="Helvetica Neue"/>
              </a:rPr>
              <a:t>L</a:t>
            </a:r>
            <a:r>
              <a:rPr lang="en" sz="1200" b="1" baseline="-25000">
                <a:solidFill>
                  <a:schemeClr val="dk1"/>
                </a:solidFill>
                <a:latin typeface="Helvetica Neue"/>
                <a:ea typeface="Helvetica Neue"/>
                <a:cs typeface="Helvetica Neue"/>
                <a:sym typeface="Helvetica Neue"/>
              </a:rPr>
              <a:t>DP</a:t>
            </a:r>
            <a:r>
              <a:rPr lang="en" sz="1200" b="1">
                <a:solidFill>
                  <a:schemeClr val="dk1"/>
                </a:solidFill>
                <a:latin typeface="Helvetica Neue"/>
                <a:ea typeface="Helvetica Neue"/>
                <a:cs typeface="Helvetica Neue"/>
                <a:sym typeface="Helvetica Neue"/>
              </a:rPr>
              <a:t>:</a:t>
            </a:r>
            <a:r>
              <a:rPr lang="en" sz="1200">
                <a:solidFill>
                  <a:schemeClr val="dk1"/>
                </a:solidFill>
                <a:latin typeface="Helvetica Neue"/>
                <a:ea typeface="Helvetica Neue"/>
                <a:cs typeface="Helvetica Neue"/>
                <a:sym typeface="Helvetica Neue"/>
              </a:rPr>
              <a:t> Minimum Weighted Cumulative Department Preference</a:t>
            </a:r>
            <a:endParaRPr sz="12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A61C00"/>
                </a:solidFill>
                <a:latin typeface="Georgia"/>
                <a:ea typeface="Georgia"/>
                <a:cs typeface="Georgia"/>
                <a:sym typeface="Georgia"/>
              </a:rPr>
              <a:t>MIP Formulation (Objective Function)</a:t>
            </a:r>
            <a:endParaRPr>
              <a:solidFill>
                <a:srgbClr val="A61C00"/>
              </a:solidFill>
              <a:latin typeface="Georgia"/>
              <a:ea typeface="Georgia"/>
              <a:cs typeface="Georgia"/>
              <a:sym typeface="Georgia"/>
            </a:endParaRPr>
          </a:p>
        </p:txBody>
      </p:sp>
      <p:sp>
        <p:nvSpPr>
          <p:cNvPr id="419" name="Shape 419"/>
          <p:cNvSpPr txBox="1"/>
          <p:nvPr/>
        </p:nvSpPr>
        <p:spPr>
          <a:xfrm>
            <a:off x="2269483" y="1922600"/>
            <a:ext cx="4013400" cy="349500"/>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SzPts val="1100"/>
              <a:buNone/>
            </a:pPr>
            <a:endParaRPr sz="1800" b="1">
              <a:solidFill>
                <a:srgbClr val="3F3F3F"/>
              </a:solidFill>
              <a:latin typeface="Times New Roman"/>
              <a:ea typeface="Times New Roman"/>
              <a:cs typeface="Times New Roman"/>
              <a:sym typeface="Times New Roman"/>
            </a:endParaRPr>
          </a:p>
        </p:txBody>
      </p:sp>
      <p:pic>
        <p:nvPicPr>
          <p:cNvPr id="420" name="Shape 420"/>
          <p:cNvPicPr preferRelativeResize="0"/>
          <p:nvPr/>
        </p:nvPicPr>
        <p:blipFill rotWithShape="1">
          <a:blip r:embed="rId3">
            <a:alphaModFix/>
          </a:blip>
          <a:srcRect l="47780"/>
          <a:stretch/>
        </p:blipFill>
        <p:spPr>
          <a:xfrm>
            <a:off x="5361300" y="1740175"/>
            <a:ext cx="2942800" cy="772300"/>
          </a:xfrm>
          <a:prstGeom prst="rect">
            <a:avLst/>
          </a:prstGeom>
          <a:noFill/>
          <a:ln>
            <a:noFill/>
          </a:ln>
        </p:spPr>
      </p:pic>
      <p:sp>
        <p:nvSpPr>
          <p:cNvPr id="421" name="Shape 421"/>
          <p:cNvSpPr txBox="1"/>
          <p:nvPr/>
        </p:nvSpPr>
        <p:spPr>
          <a:xfrm>
            <a:off x="168702" y="1820838"/>
            <a:ext cx="2639400" cy="34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400" b="1" u="sng">
                <a:solidFill>
                  <a:srgbClr val="B02C20"/>
                </a:solidFill>
                <a:latin typeface="Helvetica Neue"/>
                <a:ea typeface="Helvetica Neue"/>
                <a:cs typeface="Helvetica Neue"/>
                <a:sym typeface="Helvetica Neue"/>
              </a:rPr>
              <a:t>Maximize:</a:t>
            </a:r>
            <a:endParaRPr sz="2400" b="1" u="sng">
              <a:solidFill>
                <a:srgbClr val="B02C20"/>
              </a:solidFill>
              <a:latin typeface="Helvetica Neue"/>
              <a:ea typeface="Helvetica Neue"/>
              <a:cs typeface="Helvetica Neue"/>
              <a:sym typeface="Helvetica Neue"/>
            </a:endParaRPr>
          </a:p>
        </p:txBody>
      </p:sp>
      <p:sp>
        <p:nvSpPr>
          <p:cNvPr id="422" name="Shape 422"/>
          <p:cNvSpPr txBox="1"/>
          <p:nvPr/>
        </p:nvSpPr>
        <p:spPr>
          <a:xfrm>
            <a:off x="2664725" y="3123875"/>
            <a:ext cx="3222900" cy="269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b="1" i="1">
                <a:solidFill>
                  <a:srgbClr val="B02C20"/>
                </a:solidFill>
                <a:latin typeface="Helvetica Neue"/>
                <a:ea typeface="Helvetica Neue"/>
                <a:cs typeface="Helvetica Neue"/>
                <a:sym typeface="Helvetica Neue"/>
              </a:rPr>
              <a:t>Sum of Preference scores</a:t>
            </a:r>
            <a:endParaRPr sz="1800" b="1" i="1">
              <a:solidFill>
                <a:srgbClr val="B02C20"/>
              </a:solidFill>
              <a:latin typeface="Helvetica Neue"/>
              <a:ea typeface="Helvetica Neue"/>
              <a:cs typeface="Helvetica Neue"/>
              <a:sym typeface="Helvetica Neue"/>
            </a:endParaRPr>
          </a:p>
        </p:txBody>
      </p:sp>
      <p:sp>
        <p:nvSpPr>
          <p:cNvPr id="423" name="Shape 423"/>
          <p:cNvSpPr txBox="1"/>
          <p:nvPr/>
        </p:nvSpPr>
        <p:spPr>
          <a:xfrm>
            <a:off x="5887625" y="3123863"/>
            <a:ext cx="2077500" cy="269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b="1" i="1">
                <a:solidFill>
                  <a:srgbClr val="3F3F3F"/>
                </a:solidFill>
                <a:latin typeface="Helvetica Neue"/>
                <a:ea typeface="Helvetica Neue"/>
                <a:cs typeface="Helvetica Neue"/>
                <a:sym typeface="Helvetica Neue"/>
              </a:rPr>
              <a:t>Fairness Factor</a:t>
            </a:r>
            <a:endParaRPr sz="1800" b="1" i="1">
              <a:solidFill>
                <a:srgbClr val="3F3F3F"/>
              </a:solidFill>
              <a:latin typeface="Helvetica Neue"/>
              <a:ea typeface="Helvetica Neue"/>
              <a:cs typeface="Helvetica Neue"/>
              <a:sym typeface="Helvetica Neue"/>
            </a:endParaRPr>
          </a:p>
        </p:txBody>
      </p:sp>
      <p:sp>
        <p:nvSpPr>
          <p:cNvPr id="424" name="Shape 424"/>
          <p:cNvSpPr/>
          <p:nvPr/>
        </p:nvSpPr>
        <p:spPr>
          <a:xfrm>
            <a:off x="1684508" y="2686133"/>
            <a:ext cx="283501" cy="195726"/>
          </a:xfrm>
          <a:custGeom>
            <a:avLst/>
            <a:gdLst/>
            <a:ahLst/>
            <a:cxnLst/>
            <a:rect l="0" t="0" r="0" b="0"/>
            <a:pathLst>
              <a:path w="3240006" h="2796091" extrusionOk="0">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425" name="Shape 425"/>
          <p:cNvSpPr/>
          <p:nvPr/>
        </p:nvSpPr>
        <p:spPr>
          <a:xfrm>
            <a:off x="2604750" y="2973444"/>
            <a:ext cx="5763300" cy="93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426" name="Shape 426"/>
          <p:cNvSpPr txBox="1"/>
          <p:nvPr/>
        </p:nvSpPr>
        <p:spPr>
          <a:xfrm>
            <a:off x="5538125" y="3534400"/>
            <a:ext cx="2471700" cy="83670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a:solidFill>
                  <a:schemeClr val="dk1"/>
                </a:solidFill>
                <a:latin typeface="Helvetica Neue"/>
                <a:ea typeface="Helvetica Neue"/>
                <a:cs typeface="Helvetica Neue"/>
                <a:sym typeface="Helvetica Neue"/>
              </a:rPr>
              <a:t>Aims to ensure that all departments are assigned a similar overall preference score v</a:t>
            </a:r>
            <a:endParaRPr sz="1200">
              <a:solidFill>
                <a:schemeClr val="dk1"/>
              </a:solidFill>
              <a:latin typeface="Helvetica Neue"/>
              <a:ea typeface="Helvetica Neue"/>
              <a:cs typeface="Helvetica Neue"/>
              <a:sym typeface="Helvetica Neue"/>
            </a:endParaRPr>
          </a:p>
        </p:txBody>
      </p:sp>
      <p:grpSp>
        <p:nvGrpSpPr>
          <p:cNvPr id="427" name="Shape 427"/>
          <p:cNvGrpSpPr/>
          <p:nvPr/>
        </p:nvGrpSpPr>
        <p:grpSpPr>
          <a:xfrm>
            <a:off x="6549325" y="2529675"/>
            <a:ext cx="270600" cy="528572"/>
            <a:chOff x="6320725" y="2529675"/>
            <a:chExt cx="270600" cy="528572"/>
          </a:xfrm>
        </p:grpSpPr>
        <p:sp>
          <p:nvSpPr>
            <p:cNvPr id="428" name="Shape 428"/>
            <p:cNvSpPr/>
            <p:nvPr/>
          </p:nvSpPr>
          <p:spPr>
            <a:xfrm>
              <a:off x="6320725" y="2862647"/>
              <a:ext cx="270600" cy="1956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cxnSp>
          <p:nvCxnSpPr>
            <p:cNvPr id="429" name="Shape 429"/>
            <p:cNvCxnSpPr/>
            <p:nvPr/>
          </p:nvCxnSpPr>
          <p:spPr>
            <a:xfrm rot="10800000">
              <a:off x="6451825" y="2529675"/>
              <a:ext cx="8400" cy="414900"/>
            </a:xfrm>
            <a:prstGeom prst="straightConnector1">
              <a:avLst/>
            </a:prstGeom>
            <a:noFill/>
            <a:ln w="25400" cap="flat" cmpd="sng">
              <a:solidFill>
                <a:srgbClr val="3F3F3F"/>
              </a:solidFill>
              <a:prstDash val="solid"/>
              <a:round/>
              <a:headEnd type="none" w="sm" len="sm"/>
              <a:tailEnd type="triangle" w="sm" len="sm"/>
            </a:ln>
          </p:spPr>
        </p:cxnSp>
      </p:grpSp>
      <p:cxnSp>
        <p:nvCxnSpPr>
          <p:cNvPr id="430" name="Shape 430"/>
          <p:cNvCxnSpPr/>
          <p:nvPr/>
        </p:nvCxnSpPr>
        <p:spPr>
          <a:xfrm rot="10800000">
            <a:off x="4121250" y="2529625"/>
            <a:ext cx="8400" cy="414900"/>
          </a:xfrm>
          <a:prstGeom prst="straightConnector1">
            <a:avLst/>
          </a:prstGeom>
          <a:noFill/>
          <a:ln w="25400" cap="flat" cmpd="sng">
            <a:solidFill>
              <a:srgbClr val="B02C20"/>
            </a:solidFill>
            <a:prstDash val="solid"/>
            <a:round/>
            <a:headEnd type="none" w="sm" len="sm"/>
            <a:tailEnd type="triangle" w="sm" len="sm"/>
          </a:ln>
        </p:spPr>
      </p:cxnSp>
      <p:sp>
        <p:nvSpPr>
          <p:cNvPr id="431" name="Shape 431"/>
          <p:cNvSpPr/>
          <p:nvPr/>
        </p:nvSpPr>
        <p:spPr>
          <a:xfrm>
            <a:off x="3990152" y="2862524"/>
            <a:ext cx="283500" cy="1956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432" name="Shape 432"/>
          <p:cNvSpPr txBox="1"/>
          <p:nvPr/>
        </p:nvSpPr>
        <p:spPr>
          <a:xfrm>
            <a:off x="2889600" y="3496425"/>
            <a:ext cx="2471700" cy="83670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a:solidFill>
                  <a:schemeClr val="dk1"/>
                </a:solidFill>
                <a:latin typeface="Helvetica Neue"/>
                <a:ea typeface="Helvetica Neue"/>
                <a:cs typeface="Helvetica Neue"/>
                <a:sym typeface="Helvetica Neue"/>
              </a:rPr>
              <a:t>Sum of the preference score of each department for a given classroom session multiplied by the binary decision variable of whether they were assigned to a classroom session.</a:t>
            </a:r>
            <a:endParaRPr sz="1200">
              <a:solidFill>
                <a:schemeClr val="dk1"/>
              </a:solidFill>
              <a:latin typeface="Helvetica Neue"/>
              <a:ea typeface="Helvetica Neue"/>
              <a:cs typeface="Helvetica Neue"/>
              <a:sym typeface="Helvetica Neue"/>
            </a:endParaRPr>
          </a:p>
        </p:txBody>
      </p:sp>
      <p:pic>
        <p:nvPicPr>
          <p:cNvPr id="433" name="Shape 433"/>
          <p:cNvPicPr preferRelativeResize="0"/>
          <p:nvPr/>
        </p:nvPicPr>
        <p:blipFill>
          <a:blip r:embed="rId4">
            <a:alphaModFix/>
          </a:blip>
          <a:stretch>
            <a:fillRect/>
          </a:stretch>
        </p:blipFill>
        <p:spPr>
          <a:xfrm>
            <a:off x="2903575" y="1654900"/>
            <a:ext cx="2471700" cy="7128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311700" y="1553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rgbClr val="A61C00"/>
                </a:solidFill>
                <a:latin typeface="Georgia"/>
                <a:ea typeface="Georgia"/>
                <a:cs typeface="Georgia"/>
                <a:sym typeface="Georgia"/>
              </a:rPr>
              <a:t>MIP Formulation (Constraints)</a:t>
            </a:r>
            <a:endParaRPr>
              <a:solidFill>
                <a:srgbClr val="A61C00"/>
              </a:solidFill>
              <a:latin typeface="Georgia"/>
              <a:ea typeface="Georgia"/>
              <a:cs typeface="Georgia"/>
              <a:sym typeface="Georgia"/>
            </a:endParaRPr>
          </a:p>
          <a:p>
            <a:pPr marL="0" lvl="0" indent="0">
              <a:spcBef>
                <a:spcPts val="0"/>
              </a:spcBef>
              <a:spcAft>
                <a:spcPts val="0"/>
              </a:spcAft>
              <a:buNone/>
            </a:pPr>
            <a:endParaRPr/>
          </a:p>
        </p:txBody>
      </p:sp>
      <p:grpSp>
        <p:nvGrpSpPr>
          <p:cNvPr id="439" name="Shape 439"/>
          <p:cNvGrpSpPr/>
          <p:nvPr/>
        </p:nvGrpSpPr>
        <p:grpSpPr>
          <a:xfrm>
            <a:off x="311711" y="1177436"/>
            <a:ext cx="498300" cy="498300"/>
            <a:chOff x="449261" y="1380086"/>
            <a:chExt cx="498300" cy="498300"/>
          </a:xfrm>
        </p:grpSpPr>
        <p:sp>
          <p:nvSpPr>
            <p:cNvPr id="440" name="Shape 440"/>
            <p:cNvSpPr/>
            <p:nvPr/>
          </p:nvSpPr>
          <p:spPr>
            <a:xfrm>
              <a:off x="449261" y="1380086"/>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41" name="Shape 441"/>
            <p:cNvSpPr/>
            <p:nvPr/>
          </p:nvSpPr>
          <p:spPr>
            <a:xfrm>
              <a:off x="558568" y="1490168"/>
              <a:ext cx="282512" cy="280948"/>
            </a:xfrm>
            <a:custGeom>
              <a:avLst/>
              <a:gdLst/>
              <a:ahLst/>
              <a:cxnLst/>
              <a:rect l="0" t="0" r="0" b="0"/>
              <a:pathLst>
                <a:path w="3228711" h="3210836" extrusionOk="0">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442" name="Shape 442"/>
          <p:cNvGrpSpPr/>
          <p:nvPr/>
        </p:nvGrpSpPr>
        <p:grpSpPr>
          <a:xfrm>
            <a:off x="311711" y="2012516"/>
            <a:ext cx="498300" cy="498300"/>
            <a:chOff x="449236" y="2280291"/>
            <a:chExt cx="498300" cy="498300"/>
          </a:xfrm>
        </p:grpSpPr>
        <p:sp>
          <p:nvSpPr>
            <p:cNvPr id="443" name="Shape 443"/>
            <p:cNvSpPr/>
            <p:nvPr/>
          </p:nvSpPr>
          <p:spPr>
            <a:xfrm>
              <a:off x="449236" y="2280291"/>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44" name="Shape 444"/>
            <p:cNvSpPr/>
            <p:nvPr/>
          </p:nvSpPr>
          <p:spPr>
            <a:xfrm rot="2700000">
              <a:off x="656308" y="2352823"/>
              <a:ext cx="84238" cy="337721"/>
            </a:xfrm>
            <a:custGeom>
              <a:avLst/>
              <a:gdLst/>
              <a:ahLst/>
              <a:cxnLst/>
              <a:rect l="0" t="0" r="0" b="0"/>
              <a:pathLst>
                <a:path w="1035916" h="4153123" extrusionOk="0">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445" name="Shape 445"/>
          <p:cNvGrpSpPr/>
          <p:nvPr/>
        </p:nvGrpSpPr>
        <p:grpSpPr>
          <a:xfrm>
            <a:off x="311711" y="2888171"/>
            <a:ext cx="498300" cy="498300"/>
            <a:chOff x="449236" y="3180471"/>
            <a:chExt cx="498300" cy="498300"/>
          </a:xfrm>
        </p:grpSpPr>
        <p:sp>
          <p:nvSpPr>
            <p:cNvPr id="446" name="Shape 446"/>
            <p:cNvSpPr/>
            <p:nvPr/>
          </p:nvSpPr>
          <p:spPr>
            <a:xfrm>
              <a:off x="449236" y="3180471"/>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47" name="Shape 447"/>
            <p:cNvSpPr/>
            <p:nvPr/>
          </p:nvSpPr>
          <p:spPr>
            <a:xfrm rot="-5400000">
              <a:off x="562211" y="3259240"/>
              <a:ext cx="276869" cy="299700"/>
            </a:xfrm>
            <a:custGeom>
              <a:avLst/>
              <a:gdLst/>
              <a:ahLst/>
              <a:cxnLst/>
              <a:rect l="0" t="0" r="0" b="0"/>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448" name="Shape 448"/>
          <p:cNvGrpSpPr/>
          <p:nvPr/>
        </p:nvGrpSpPr>
        <p:grpSpPr>
          <a:xfrm>
            <a:off x="5163253" y="858578"/>
            <a:ext cx="3822822" cy="956063"/>
            <a:chOff x="719983" y="952072"/>
            <a:chExt cx="3979204" cy="1019800"/>
          </a:xfrm>
        </p:grpSpPr>
        <p:sp>
          <p:nvSpPr>
            <p:cNvPr id="449" name="Shape 449"/>
            <p:cNvSpPr txBox="1"/>
            <p:nvPr/>
          </p:nvSpPr>
          <p:spPr>
            <a:xfrm>
              <a:off x="719987" y="1325672"/>
              <a:ext cx="39792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solidFill>
                  <a:srgbClr val="3F3F3F"/>
                </a:solidFill>
                <a:latin typeface="Times New Roman"/>
                <a:ea typeface="Times New Roman"/>
                <a:cs typeface="Times New Roman"/>
                <a:sym typeface="Times New Roman"/>
              </a:endParaRPr>
            </a:p>
          </p:txBody>
        </p:sp>
        <p:sp>
          <p:nvSpPr>
            <p:cNvPr id="450" name="Shape 450"/>
            <p:cNvSpPr txBox="1"/>
            <p:nvPr/>
          </p:nvSpPr>
          <p:spPr>
            <a:xfrm>
              <a:off x="719983" y="952072"/>
              <a:ext cx="3979200" cy="276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 sz="1200" b="1">
                  <a:solidFill>
                    <a:srgbClr val="B02C20"/>
                  </a:solidFill>
                  <a:latin typeface="Helvetica Neue"/>
                  <a:ea typeface="Helvetica Neue"/>
                  <a:cs typeface="Helvetica Neue"/>
                  <a:sym typeface="Helvetica Neue"/>
                </a:rPr>
                <a:t>Medium Session, 1.5 / 3.0 units requirements</a:t>
              </a:r>
              <a:endParaRPr sz="1200" b="1">
                <a:solidFill>
                  <a:srgbClr val="B02C20"/>
                </a:solidFill>
                <a:latin typeface="Helvetica Neue"/>
                <a:ea typeface="Helvetica Neue"/>
                <a:cs typeface="Helvetica Neue"/>
                <a:sym typeface="Helvetica Neue"/>
              </a:endParaRPr>
            </a:p>
            <a:p>
              <a:pPr marL="0" lvl="0" indent="0" algn="ctr" rtl="0">
                <a:spcBef>
                  <a:spcPts val="0"/>
                </a:spcBef>
                <a:spcAft>
                  <a:spcPts val="0"/>
                </a:spcAft>
                <a:buNone/>
              </a:pPr>
              <a:endParaRPr sz="1200" b="1">
                <a:solidFill>
                  <a:srgbClr val="3F3F3F"/>
                </a:solidFill>
                <a:latin typeface="Times New Roman"/>
                <a:ea typeface="Times New Roman"/>
                <a:cs typeface="Times New Roman"/>
                <a:sym typeface="Times New Roman"/>
              </a:endParaRPr>
            </a:p>
          </p:txBody>
        </p:sp>
      </p:grpSp>
      <p:grpSp>
        <p:nvGrpSpPr>
          <p:cNvPr id="451" name="Shape 451"/>
          <p:cNvGrpSpPr/>
          <p:nvPr/>
        </p:nvGrpSpPr>
        <p:grpSpPr>
          <a:xfrm>
            <a:off x="5233107" y="2768423"/>
            <a:ext cx="3792365" cy="872023"/>
            <a:chOff x="719988" y="2350679"/>
            <a:chExt cx="3336000" cy="930158"/>
          </a:xfrm>
        </p:grpSpPr>
        <p:sp>
          <p:nvSpPr>
            <p:cNvPr id="452" name="Shape 452"/>
            <p:cNvSpPr txBox="1"/>
            <p:nvPr/>
          </p:nvSpPr>
          <p:spPr>
            <a:xfrm>
              <a:off x="719988" y="2634638"/>
              <a:ext cx="3336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i="1">
                <a:solidFill>
                  <a:srgbClr val="3F3F3F"/>
                </a:solidFill>
                <a:latin typeface="Times New Roman"/>
                <a:ea typeface="Times New Roman"/>
                <a:cs typeface="Times New Roman"/>
                <a:sym typeface="Times New Roman"/>
              </a:endParaRPr>
            </a:p>
          </p:txBody>
        </p:sp>
        <p:sp>
          <p:nvSpPr>
            <p:cNvPr id="453" name="Shape 453"/>
            <p:cNvSpPr txBox="1"/>
            <p:nvPr/>
          </p:nvSpPr>
          <p:spPr>
            <a:xfrm>
              <a:off x="719993" y="2350679"/>
              <a:ext cx="33099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a:solidFill>
                    <a:srgbClr val="B02C20"/>
                  </a:solidFill>
                  <a:latin typeface="Helvetica Neue"/>
                  <a:ea typeface="Helvetica Neue"/>
                  <a:cs typeface="Helvetica Neue"/>
                  <a:sym typeface="Helvetica Neue"/>
                </a:rPr>
                <a:t>Intra-Department Conflict</a:t>
              </a:r>
              <a:endParaRPr sz="1200" b="1">
                <a:solidFill>
                  <a:srgbClr val="B02C20"/>
                </a:solidFill>
                <a:latin typeface="Helvetica Neue"/>
                <a:ea typeface="Helvetica Neue"/>
                <a:cs typeface="Helvetica Neue"/>
                <a:sym typeface="Helvetica Neue"/>
              </a:endParaRPr>
            </a:p>
          </p:txBody>
        </p:sp>
      </p:grpSp>
      <p:grpSp>
        <p:nvGrpSpPr>
          <p:cNvPr id="454" name="Shape 454"/>
          <p:cNvGrpSpPr/>
          <p:nvPr/>
        </p:nvGrpSpPr>
        <p:grpSpPr>
          <a:xfrm>
            <a:off x="5268873" y="1833812"/>
            <a:ext cx="3743592" cy="870987"/>
            <a:chOff x="720028" y="2360136"/>
            <a:chExt cx="4564800" cy="929053"/>
          </a:xfrm>
        </p:grpSpPr>
        <p:sp>
          <p:nvSpPr>
            <p:cNvPr id="455" name="Shape 455"/>
            <p:cNvSpPr txBox="1"/>
            <p:nvPr/>
          </p:nvSpPr>
          <p:spPr>
            <a:xfrm>
              <a:off x="720028" y="2642989"/>
              <a:ext cx="45648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solidFill>
                  <a:schemeClr val="dk1"/>
                </a:solidFill>
                <a:latin typeface="Times New Roman"/>
                <a:ea typeface="Times New Roman"/>
                <a:cs typeface="Times New Roman"/>
                <a:sym typeface="Times New Roman"/>
              </a:endParaRPr>
            </a:p>
          </p:txBody>
        </p:sp>
        <p:sp>
          <p:nvSpPr>
            <p:cNvPr id="456" name="Shape 456"/>
            <p:cNvSpPr txBox="1"/>
            <p:nvPr/>
          </p:nvSpPr>
          <p:spPr>
            <a:xfrm>
              <a:off x="720028" y="2360136"/>
              <a:ext cx="4564800" cy="276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 sz="1200" b="1">
                  <a:solidFill>
                    <a:srgbClr val="B02C20"/>
                  </a:solidFill>
                  <a:latin typeface="Helvetica Neue"/>
                  <a:ea typeface="Helvetica Neue"/>
                  <a:cs typeface="Helvetica Neue"/>
                  <a:sym typeface="Helvetica Neue"/>
                </a:rPr>
                <a:t>Large Session, 1.5 / 3.0 units requirements</a:t>
              </a:r>
              <a:endParaRPr sz="1200" b="1">
                <a:solidFill>
                  <a:srgbClr val="B02C20"/>
                </a:solidFill>
                <a:latin typeface="Helvetica Neue"/>
                <a:ea typeface="Helvetica Neue"/>
                <a:cs typeface="Helvetica Neue"/>
                <a:sym typeface="Helvetica Neue"/>
              </a:endParaRPr>
            </a:p>
            <a:p>
              <a:pPr marL="0" marR="0" lvl="0" indent="0" algn="ctr" rtl="0">
                <a:spcBef>
                  <a:spcPts val="0"/>
                </a:spcBef>
                <a:spcAft>
                  <a:spcPts val="0"/>
                </a:spcAft>
                <a:buNone/>
              </a:pPr>
              <a:endParaRPr sz="1200" b="1">
                <a:solidFill>
                  <a:srgbClr val="3F3F3F"/>
                </a:solidFill>
                <a:latin typeface="Times New Roman"/>
                <a:ea typeface="Times New Roman"/>
                <a:cs typeface="Times New Roman"/>
                <a:sym typeface="Times New Roman"/>
              </a:endParaRPr>
            </a:p>
          </p:txBody>
        </p:sp>
      </p:grpSp>
      <p:grpSp>
        <p:nvGrpSpPr>
          <p:cNvPr id="457" name="Shape 457"/>
          <p:cNvGrpSpPr/>
          <p:nvPr/>
        </p:nvGrpSpPr>
        <p:grpSpPr>
          <a:xfrm>
            <a:off x="4660738" y="2082253"/>
            <a:ext cx="498300" cy="498300"/>
            <a:chOff x="4846913" y="2280015"/>
            <a:chExt cx="498300" cy="498300"/>
          </a:xfrm>
        </p:grpSpPr>
        <p:sp>
          <p:nvSpPr>
            <p:cNvPr id="458" name="Shape 458"/>
            <p:cNvSpPr/>
            <p:nvPr/>
          </p:nvSpPr>
          <p:spPr>
            <a:xfrm>
              <a:off x="4846913" y="2280015"/>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59" name="Shape 459"/>
            <p:cNvSpPr/>
            <p:nvPr/>
          </p:nvSpPr>
          <p:spPr>
            <a:xfrm>
              <a:off x="4972068" y="2413101"/>
              <a:ext cx="251100" cy="235052"/>
            </a:xfrm>
            <a:custGeom>
              <a:avLst/>
              <a:gdLst/>
              <a:ahLst/>
              <a:cxnLst/>
              <a:rect l="0" t="0" r="0" b="0"/>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460" name="Shape 460"/>
          <p:cNvGrpSpPr/>
          <p:nvPr/>
        </p:nvGrpSpPr>
        <p:grpSpPr>
          <a:xfrm>
            <a:off x="4660738" y="3054683"/>
            <a:ext cx="498300" cy="498300"/>
            <a:chOff x="4846913" y="3191433"/>
            <a:chExt cx="498300" cy="498300"/>
          </a:xfrm>
        </p:grpSpPr>
        <p:sp>
          <p:nvSpPr>
            <p:cNvPr id="461" name="Shape 461"/>
            <p:cNvSpPr/>
            <p:nvPr/>
          </p:nvSpPr>
          <p:spPr>
            <a:xfrm>
              <a:off x="4846913" y="3191433"/>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62" name="Shape 462"/>
            <p:cNvSpPr/>
            <p:nvPr/>
          </p:nvSpPr>
          <p:spPr>
            <a:xfrm rot="2700000">
              <a:off x="5007225" y="3286183"/>
              <a:ext cx="181520" cy="325432"/>
            </a:xfrm>
            <a:custGeom>
              <a:avLst/>
              <a:gdLst/>
              <a:ahLst/>
              <a:cxnLst/>
              <a:rect l="0" t="0" r="0" b="0"/>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463" name="Shape 463"/>
          <p:cNvGrpSpPr/>
          <p:nvPr/>
        </p:nvGrpSpPr>
        <p:grpSpPr>
          <a:xfrm>
            <a:off x="4660738" y="1175760"/>
            <a:ext cx="498300" cy="498300"/>
            <a:chOff x="5273038" y="1237710"/>
            <a:chExt cx="498300" cy="498300"/>
          </a:xfrm>
        </p:grpSpPr>
        <p:sp>
          <p:nvSpPr>
            <p:cNvPr id="464" name="Shape 464"/>
            <p:cNvSpPr/>
            <p:nvPr/>
          </p:nvSpPr>
          <p:spPr>
            <a:xfrm>
              <a:off x="5273038" y="1237710"/>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65" name="Shape 465"/>
            <p:cNvSpPr/>
            <p:nvPr/>
          </p:nvSpPr>
          <p:spPr>
            <a:xfrm>
              <a:off x="5398163" y="1347793"/>
              <a:ext cx="268473" cy="270715"/>
            </a:xfrm>
            <a:custGeom>
              <a:avLst/>
              <a:gdLst/>
              <a:ahLst/>
              <a:cxnLst/>
              <a:rect l="0" t="0" r="0" b="0"/>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466" name="Shape 466"/>
          <p:cNvGrpSpPr/>
          <p:nvPr/>
        </p:nvGrpSpPr>
        <p:grpSpPr>
          <a:xfrm>
            <a:off x="311699" y="3961229"/>
            <a:ext cx="498300" cy="498300"/>
            <a:chOff x="449224" y="4278054"/>
            <a:chExt cx="498300" cy="498300"/>
          </a:xfrm>
        </p:grpSpPr>
        <p:sp>
          <p:nvSpPr>
            <p:cNvPr id="467" name="Shape 467"/>
            <p:cNvSpPr/>
            <p:nvPr/>
          </p:nvSpPr>
          <p:spPr>
            <a:xfrm>
              <a:off x="449224" y="4278054"/>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68" name="Shape 468"/>
            <p:cNvSpPr/>
            <p:nvPr/>
          </p:nvSpPr>
          <p:spPr>
            <a:xfrm rot="-2700000">
              <a:off x="652833" y="4366330"/>
              <a:ext cx="144387" cy="321665"/>
            </a:xfrm>
            <a:custGeom>
              <a:avLst/>
              <a:gdLst/>
              <a:ahLst/>
              <a:cxnLst/>
              <a:rect l="0" t="0" r="0" b="0"/>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469" name="Shape 469"/>
          <p:cNvGrpSpPr/>
          <p:nvPr/>
        </p:nvGrpSpPr>
        <p:grpSpPr>
          <a:xfrm>
            <a:off x="4660749" y="4027104"/>
            <a:ext cx="498300" cy="498300"/>
            <a:chOff x="4868824" y="4278054"/>
            <a:chExt cx="498300" cy="498300"/>
          </a:xfrm>
        </p:grpSpPr>
        <p:sp>
          <p:nvSpPr>
            <p:cNvPr id="470" name="Shape 470"/>
            <p:cNvSpPr/>
            <p:nvPr/>
          </p:nvSpPr>
          <p:spPr>
            <a:xfrm>
              <a:off x="4868824" y="4278054"/>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71" name="Shape 471"/>
            <p:cNvSpPr/>
            <p:nvPr/>
          </p:nvSpPr>
          <p:spPr>
            <a:xfrm rot="-2700000">
              <a:off x="5072433" y="4366330"/>
              <a:ext cx="144387" cy="321665"/>
            </a:xfrm>
            <a:custGeom>
              <a:avLst/>
              <a:gdLst/>
              <a:ahLst/>
              <a:cxnLst/>
              <a:rect l="0" t="0" r="0" b="0"/>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472" name="Shape 472"/>
          <p:cNvGrpSpPr/>
          <p:nvPr/>
        </p:nvGrpSpPr>
        <p:grpSpPr>
          <a:xfrm>
            <a:off x="5297408" y="3877982"/>
            <a:ext cx="3608659" cy="803653"/>
            <a:chOff x="720000" y="2431958"/>
            <a:chExt cx="3060001" cy="857230"/>
          </a:xfrm>
        </p:grpSpPr>
        <p:sp>
          <p:nvSpPr>
            <p:cNvPr id="473" name="Shape 473"/>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solidFill>
                  <a:srgbClr val="3F3F3F"/>
                </a:solidFill>
                <a:latin typeface="Times New Roman"/>
                <a:ea typeface="Times New Roman"/>
                <a:cs typeface="Times New Roman"/>
                <a:sym typeface="Times New Roman"/>
              </a:endParaRPr>
            </a:p>
          </p:txBody>
        </p:sp>
        <p:sp>
          <p:nvSpPr>
            <p:cNvPr id="474" name="Shape 474"/>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a:solidFill>
                    <a:srgbClr val="B02C20"/>
                  </a:solidFill>
                  <a:latin typeface="Helvetica Neue"/>
                  <a:ea typeface="Helvetica Neue"/>
                  <a:cs typeface="Helvetica Neue"/>
                  <a:sym typeface="Helvetica Neue"/>
                </a:rPr>
                <a:t>Inter-Department Conflict</a:t>
              </a:r>
              <a:endParaRPr sz="1200" b="1">
                <a:solidFill>
                  <a:srgbClr val="B02C20"/>
                </a:solidFill>
                <a:latin typeface="Helvetica Neue"/>
                <a:ea typeface="Helvetica Neue"/>
                <a:cs typeface="Helvetica Neue"/>
                <a:sym typeface="Helvetica Neue"/>
              </a:endParaRPr>
            </a:p>
          </p:txBody>
        </p:sp>
      </p:grpSp>
      <p:grpSp>
        <p:nvGrpSpPr>
          <p:cNvPr id="475" name="Shape 475"/>
          <p:cNvGrpSpPr/>
          <p:nvPr/>
        </p:nvGrpSpPr>
        <p:grpSpPr>
          <a:xfrm>
            <a:off x="809992" y="1891174"/>
            <a:ext cx="3608659" cy="803653"/>
            <a:chOff x="1015305" y="1986299"/>
            <a:chExt cx="3608659" cy="803653"/>
          </a:xfrm>
        </p:grpSpPr>
        <p:grpSp>
          <p:nvGrpSpPr>
            <p:cNvPr id="476" name="Shape 476"/>
            <p:cNvGrpSpPr/>
            <p:nvPr/>
          </p:nvGrpSpPr>
          <p:grpSpPr>
            <a:xfrm>
              <a:off x="1015305" y="1986299"/>
              <a:ext cx="3608659" cy="803653"/>
              <a:chOff x="720000" y="2431958"/>
              <a:chExt cx="3060001" cy="857230"/>
            </a:xfrm>
          </p:grpSpPr>
          <p:sp>
            <p:nvSpPr>
              <p:cNvPr id="477" name="Shape 477"/>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solidFill>
                    <a:srgbClr val="3F3F3F"/>
                  </a:solidFill>
                  <a:latin typeface="Times New Roman"/>
                  <a:ea typeface="Times New Roman"/>
                  <a:cs typeface="Times New Roman"/>
                  <a:sym typeface="Times New Roman"/>
                </a:endParaRPr>
              </a:p>
            </p:txBody>
          </p:sp>
          <p:sp>
            <p:nvSpPr>
              <p:cNvPr id="478" name="Shape 478"/>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a:solidFill>
                      <a:srgbClr val="B02C20"/>
                    </a:solidFill>
                    <a:latin typeface="Helvetica Neue"/>
                    <a:ea typeface="Helvetica Neue"/>
                    <a:cs typeface="Helvetica Neue"/>
                    <a:sym typeface="Helvetica Neue"/>
                  </a:rPr>
                  <a:t>Lower Bound</a:t>
                </a:r>
                <a:endParaRPr sz="1200" b="1">
                  <a:solidFill>
                    <a:srgbClr val="B02C20"/>
                  </a:solidFill>
                  <a:latin typeface="Helvetica Neue"/>
                  <a:ea typeface="Helvetica Neue"/>
                  <a:cs typeface="Helvetica Neue"/>
                  <a:sym typeface="Helvetica Neue"/>
                </a:endParaRPr>
              </a:p>
            </p:txBody>
          </p:sp>
        </p:grpSp>
        <p:pic>
          <p:nvPicPr>
            <p:cNvPr id="479" name="Shape 479"/>
            <p:cNvPicPr preferRelativeResize="0"/>
            <p:nvPr/>
          </p:nvPicPr>
          <p:blipFill>
            <a:blip r:embed="rId3">
              <a:alphaModFix/>
            </a:blip>
            <a:stretch>
              <a:fillRect/>
            </a:stretch>
          </p:blipFill>
          <p:spPr>
            <a:xfrm>
              <a:off x="1657088" y="2294063"/>
              <a:ext cx="2184424" cy="443159"/>
            </a:xfrm>
            <a:prstGeom prst="rect">
              <a:avLst/>
            </a:prstGeom>
            <a:noFill/>
            <a:ln>
              <a:noFill/>
            </a:ln>
          </p:spPr>
        </p:pic>
      </p:grpSp>
      <p:grpSp>
        <p:nvGrpSpPr>
          <p:cNvPr id="480" name="Shape 480"/>
          <p:cNvGrpSpPr/>
          <p:nvPr/>
        </p:nvGrpSpPr>
        <p:grpSpPr>
          <a:xfrm>
            <a:off x="809971" y="934779"/>
            <a:ext cx="3608659" cy="803653"/>
            <a:chOff x="1015358" y="1017729"/>
            <a:chExt cx="3608659" cy="803653"/>
          </a:xfrm>
        </p:grpSpPr>
        <p:grpSp>
          <p:nvGrpSpPr>
            <p:cNvPr id="481" name="Shape 481"/>
            <p:cNvGrpSpPr/>
            <p:nvPr/>
          </p:nvGrpSpPr>
          <p:grpSpPr>
            <a:xfrm>
              <a:off x="1015358" y="1017729"/>
              <a:ext cx="3608659" cy="803653"/>
              <a:chOff x="720000" y="1114639"/>
              <a:chExt cx="3060001" cy="857230"/>
            </a:xfrm>
          </p:grpSpPr>
          <p:sp>
            <p:nvSpPr>
              <p:cNvPr id="482" name="Shape 482"/>
              <p:cNvSpPr txBox="1"/>
              <p:nvPr/>
            </p:nvSpPr>
            <p:spPr>
              <a:xfrm>
                <a:off x="720000" y="1325669"/>
                <a:ext cx="3060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endParaRPr sz="1200" i="1">
                  <a:solidFill>
                    <a:srgbClr val="3F3F3F"/>
                  </a:solidFill>
                  <a:latin typeface="Arial"/>
                  <a:ea typeface="Arial"/>
                  <a:cs typeface="Arial"/>
                  <a:sym typeface="Arial"/>
                </a:endParaRPr>
              </a:p>
            </p:txBody>
          </p:sp>
          <p:sp>
            <p:nvSpPr>
              <p:cNvPr id="483" name="Shape 483"/>
              <p:cNvSpPr txBox="1"/>
              <p:nvPr/>
            </p:nvSpPr>
            <p:spPr>
              <a:xfrm>
                <a:off x="720001" y="1114639"/>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a:solidFill>
                      <a:srgbClr val="B02C20"/>
                    </a:solidFill>
                    <a:latin typeface="Helvetica Neue"/>
                    <a:ea typeface="Helvetica Neue"/>
                    <a:cs typeface="Helvetica Neue"/>
                    <a:sym typeface="Helvetica Neue"/>
                  </a:rPr>
                  <a:t>Upper Bound</a:t>
                </a:r>
                <a:endParaRPr sz="1200" b="1">
                  <a:solidFill>
                    <a:srgbClr val="B02C20"/>
                  </a:solidFill>
                  <a:latin typeface="Helvetica Neue"/>
                  <a:ea typeface="Helvetica Neue"/>
                  <a:cs typeface="Helvetica Neue"/>
                  <a:sym typeface="Helvetica Neue"/>
                </a:endParaRPr>
              </a:p>
            </p:txBody>
          </p:sp>
        </p:grpSp>
        <p:pic>
          <p:nvPicPr>
            <p:cNvPr id="484" name="Shape 484"/>
            <p:cNvPicPr preferRelativeResize="0"/>
            <p:nvPr/>
          </p:nvPicPr>
          <p:blipFill>
            <a:blip r:embed="rId4">
              <a:alphaModFix/>
            </a:blip>
            <a:stretch>
              <a:fillRect/>
            </a:stretch>
          </p:blipFill>
          <p:spPr>
            <a:xfrm>
              <a:off x="1605475" y="1271875"/>
              <a:ext cx="2287651" cy="528525"/>
            </a:xfrm>
            <a:prstGeom prst="rect">
              <a:avLst/>
            </a:prstGeom>
            <a:noFill/>
            <a:ln>
              <a:noFill/>
            </a:ln>
          </p:spPr>
        </p:pic>
      </p:grpSp>
      <p:grpSp>
        <p:nvGrpSpPr>
          <p:cNvPr id="485" name="Shape 485"/>
          <p:cNvGrpSpPr/>
          <p:nvPr/>
        </p:nvGrpSpPr>
        <p:grpSpPr>
          <a:xfrm>
            <a:off x="809992" y="2825523"/>
            <a:ext cx="3608659" cy="727453"/>
            <a:chOff x="1015305" y="3085173"/>
            <a:chExt cx="3608659" cy="727453"/>
          </a:xfrm>
        </p:grpSpPr>
        <p:grpSp>
          <p:nvGrpSpPr>
            <p:cNvPr id="486" name="Shape 486"/>
            <p:cNvGrpSpPr/>
            <p:nvPr/>
          </p:nvGrpSpPr>
          <p:grpSpPr>
            <a:xfrm>
              <a:off x="1015305" y="3085173"/>
              <a:ext cx="3608659" cy="727453"/>
              <a:chOff x="720000" y="2513238"/>
              <a:chExt cx="3060001" cy="775950"/>
            </a:xfrm>
          </p:grpSpPr>
          <p:sp>
            <p:nvSpPr>
              <p:cNvPr id="487" name="Shape 487"/>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solidFill>
                    <a:srgbClr val="3F3F3F"/>
                  </a:solidFill>
                  <a:latin typeface="Times New Roman"/>
                  <a:ea typeface="Times New Roman"/>
                  <a:cs typeface="Times New Roman"/>
                  <a:sym typeface="Times New Roman"/>
                </a:endParaRPr>
              </a:p>
            </p:txBody>
          </p:sp>
          <p:sp>
            <p:nvSpPr>
              <p:cNvPr id="488" name="Shape 488"/>
              <p:cNvSpPr txBox="1"/>
              <p:nvPr/>
            </p:nvSpPr>
            <p:spPr>
              <a:xfrm>
                <a:off x="720001" y="2513238"/>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a:solidFill>
                      <a:srgbClr val="B02C20"/>
                    </a:solidFill>
                    <a:latin typeface="Helvetica Neue"/>
                    <a:ea typeface="Helvetica Neue"/>
                    <a:cs typeface="Helvetica Neue"/>
                    <a:sym typeface="Helvetica Neue"/>
                  </a:rPr>
                  <a:t>One Department gets One Slot</a:t>
                </a:r>
                <a:endParaRPr sz="1200" b="1">
                  <a:solidFill>
                    <a:srgbClr val="B02C20"/>
                  </a:solidFill>
                  <a:latin typeface="Helvetica Neue"/>
                  <a:ea typeface="Helvetica Neue"/>
                  <a:cs typeface="Helvetica Neue"/>
                  <a:sym typeface="Helvetica Neue"/>
                </a:endParaRPr>
              </a:p>
            </p:txBody>
          </p:sp>
        </p:grpSp>
        <p:pic>
          <p:nvPicPr>
            <p:cNvPr id="489" name="Shape 489"/>
            <p:cNvPicPr preferRelativeResize="0"/>
            <p:nvPr/>
          </p:nvPicPr>
          <p:blipFill>
            <a:blip r:embed="rId5">
              <a:alphaModFix/>
            </a:blip>
            <a:stretch>
              <a:fillRect/>
            </a:stretch>
          </p:blipFill>
          <p:spPr>
            <a:xfrm>
              <a:off x="1673950" y="3392025"/>
              <a:ext cx="2150700" cy="344838"/>
            </a:xfrm>
            <a:prstGeom prst="rect">
              <a:avLst/>
            </a:prstGeom>
            <a:noFill/>
            <a:ln>
              <a:noFill/>
            </a:ln>
          </p:spPr>
        </p:pic>
      </p:grpSp>
      <p:grpSp>
        <p:nvGrpSpPr>
          <p:cNvPr id="490" name="Shape 490"/>
          <p:cNvGrpSpPr/>
          <p:nvPr/>
        </p:nvGrpSpPr>
        <p:grpSpPr>
          <a:xfrm>
            <a:off x="809971" y="3683670"/>
            <a:ext cx="3608659" cy="937806"/>
            <a:chOff x="1015358" y="4013545"/>
            <a:chExt cx="3608659" cy="937806"/>
          </a:xfrm>
        </p:grpSpPr>
        <p:grpSp>
          <p:nvGrpSpPr>
            <p:cNvPr id="491" name="Shape 491"/>
            <p:cNvGrpSpPr/>
            <p:nvPr/>
          </p:nvGrpSpPr>
          <p:grpSpPr>
            <a:xfrm>
              <a:off x="1015358" y="4013545"/>
              <a:ext cx="3608659" cy="879853"/>
              <a:chOff x="720000" y="2350678"/>
              <a:chExt cx="3060001" cy="938510"/>
            </a:xfrm>
          </p:grpSpPr>
          <p:sp>
            <p:nvSpPr>
              <p:cNvPr id="492" name="Shape 492"/>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solidFill>
                    <a:srgbClr val="3F3F3F"/>
                  </a:solidFill>
                  <a:latin typeface="Times New Roman"/>
                  <a:ea typeface="Times New Roman"/>
                  <a:cs typeface="Times New Roman"/>
                  <a:sym typeface="Times New Roman"/>
                </a:endParaRPr>
              </a:p>
            </p:txBody>
          </p:sp>
          <p:sp>
            <p:nvSpPr>
              <p:cNvPr id="493" name="Shape 493"/>
              <p:cNvSpPr txBox="1"/>
              <p:nvPr/>
            </p:nvSpPr>
            <p:spPr>
              <a:xfrm>
                <a:off x="720001" y="2350678"/>
                <a:ext cx="3060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a:solidFill>
                      <a:srgbClr val="B02C20"/>
                    </a:solidFill>
                    <a:latin typeface="Helvetica Neue"/>
                    <a:ea typeface="Helvetica Neue"/>
                    <a:cs typeface="Helvetica Neue"/>
                    <a:sym typeface="Helvetica Neue"/>
                  </a:rPr>
                  <a:t>Small Session, 1.5 / 3.0 units requirements</a:t>
                </a:r>
                <a:endParaRPr sz="1200" b="1">
                  <a:solidFill>
                    <a:srgbClr val="B02C20"/>
                  </a:solidFill>
                  <a:latin typeface="Helvetica Neue"/>
                  <a:ea typeface="Helvetica Neue"/>
                  <a:cs typeface="Helvetica Neue"/>
                  <a:sym typeface="Helvetica Neue"/>
                </a:endParaRPr>
              </a:p>
            </p:txBody>
          </p:sp>
        </p:grpSp>
        <p:grpSp>
          <p:nvGrpSpPr>
            <p:cNvPr id="494" name="Shape 494"/>
            <p:cNvGrpSpPr/>
            <p:nvPr/>
          </p:nvGrpSpPr>
          <p:grpSpPr>
            <a:xfrm>
              <a:off x="1711979" y="4315886"/>
              <a:ext cx="2215400" cy="635465"/>
              <a:chOff x="1644538" y="4154375"/>
              <a:chExt cx="2527265" cy="832850"/>
            </a:xfrm>
          </p:grpSpPr>
          <p:pic>
            <p:nvPicPr>
              <p:cNvPr id="495" name="Shape 495"/>
              <p:cNvPicPr preferRelativeResize="0"/>
              <p:nvPr/>
            </p:nvPicPr>
            <p:blipFill>
              <a:blip r:embed="rId6">
                <a:alphaModFix/>
              </a:blip>
              <a:stretch>
                <a:fillRect/>
              </a:stretch>
            </p:blipFill>
            <p:spPr>
              <a:xfrm>
                <a:off x="1683824" y="4154375"/>
                <a:ext cx="2456225" cy="416429"/>
              </a:xfrm>
              <a:prstGeom prst="rect">
                <a:avLst/>
              </a:prstGeom>
              <a:noFill/>
              <a:ln>
                <a:noFill/>
              </a:ln>
            </p:spPr>
          </p:pic>
          <p:pic>
            <p:nvPicPr>
              <p:cNvPr id="496" name="Shape 496"/>
              <p:cNvPicPr preferRelativeResize="0"/>
              <p:nvPr/>
            </p:nvPicPr>
            <p:blipFill>
              <a:blip r:embed="rId7">
                <a:alphaModFix/>
              </a:blip>
              <a:stretch>
                <a:fillRect/>
              </a:stretch>
            </p:blipFill>
            <p:spPr>
              <a:xfrm>
                <a:off x="1644538" y="4570800"/>
                <a:ext cx="2527265" cy="416425"/>
              </a:xfrm>
              <a:prstGeom prst="rect">
                <a:avLst/>
              </a:prstGeom>
              <a:noFill/>
              <a:ln>
                <a:noFill/>
              </a:ln>
            </p:spPr>
          </p:pic>
        </p:grpSp>
      </p:grpSp>
      <p:grpSp>
        <p:nvGrpSpPr>
          <p:cNvPr id="497" name="Shape 497"/>
          <p:cNvGrpSpPr/>
          <p:nvPr/>
        </p:nvGrpSpPr>
        <p:grpSpPr>
          <a:xfrm>
            <a:off x="5893069" y="1108436"/>
            <a:ext cx="2122526" cy="716618"/>
            <a:chOff x="6030788" y="1311071"/>
            <a:chExt cx="2150700" cy="716904"/>
          </a:xfrm>
        </p:grpSpPr>
        <p:pic>
          <p:nvPicPr>
            <p:cNvPr id="498" name="Shape 498"/>
            <p:cNvPicPr preferRelativeResize="0"/>
            <p:nvPr/>
          </p:nvPicPr>
          <p:blipFill>
            <a:blip r:embed="rId8">
              <a:alphaModFix/>
            </a:blip>
            <a:stretch>
              <a:fillRect/>
            </a:stretch>
          </p:blipFill>
          <p:spPr>
            <a:xfrm>
              <a:off x="6074388" y="1311071"/>
              <a:ext cx="2089945" cy="358450"/>
            </a:xfrm>
            <a:prstGeom prst="rect">
              <a:avLst/>
            </a:prstGeom>
            <a:noFill/>
            <a:ln>
              <a:noFill/>
            </a:ln>
          </p:spPr>
        </p:pic>
        <p:pic>
          <p:nvPicPr>
            <p:cNvPr id="499" name="Shape 499"/>
            <p:cNvPicPr preferRelativeResize="0"/>
            <p:nvPr/>
          </p:nvPicPr>
          <p:blipFill>
            <a:blip r:embed="rId9">
              <a:alphaModFix/>
            </a:blip>
            <a:stretch>
              <a:fillRect/>
            </a:stretch>
          </p:blipFill>
          <p:spPr>
            <a:xfrm>
              <a:off x="6030788" y="1669525"/>
              <a:ext cx="2150700" cy="358450"/>
            </a:xfrm>
            <a:prstGeom prst="rect">
              <a:avLst/>
            </a:prstGeom>
            <a:noFill/>
            <a:ln>
              <a:noFill/>
            </a:ln>
          </p:spPr>
        </p:pic>
      </p:grpSp>
      <p:grpSp>
        <p:nvGrpSpPr>
          <p:cNvPr id="500" name="Shape 500"/>
          <p:cNvGrpSpPr/>
          <p:nvPr/>
        </p:nvGrpSpPr>
        <p:grpSpPr>
          <a:xfrm>
            <a:off x="5906198" y="2147792"/>
            <a:ext cx="2089835" cy="620558"/>
            <a:chOff x="6044008" y="2350496"/>
            <a:chExt cx="2150700" cy="702704"/>
          </a:xfrm>
        </p:grpSpPr>
        <p:pic>
          <p:nvPicPr>
            <p:cNvPr id="501" name="Shape 501"/>
            <p:cNvPicPr preferRelativeResize="0"/>
            <p:nvPr/>
          </p:nvPicPr>
          <p:blipFill>
            <a:blip r:embed="rId10">
              <a:alphaModFix/>
            </a:blip>
            <a:stretch>
              <a:fillRect/>
            </a:stretch>
          </p:blipFill>
          <p:spPr>
            <a:xfrm>
              <a:off x="6044008" y="2350496"/>
              <a:ext cx="2150700" cy="374311"/>
            </a:xfrm>
            <a:prstGeom prst="rect">
              <a:avLst/>
            </a:prstGeom>
            <a:noFill/>
            <a:ln>
              <a:noFill/>
            </a:ln>
          </p:spPr>
        </p:pic>
        <p:pic>
          <p:nvPicPr>
            <p:cNvPr id="502" name="Shape 502"/>
            <p:cNvPicPr preferRelativeResize="0"/>
            <p:nvPr/>
          </p:nvPicPr>
          <p:blipFill>
            <a:blip r:embed="rId11">
              <a:alphaModFix/>
            </a:blip>
            <a:stretch>
              <a:fillRect/>
            </a:stretch>
          </p:blipFill>
          <p:spPr>
            <a:xfrm>
              <a:off x="6061188" y="2696963"/>
              <a:ext cx="2089925" cy="356237"/>
            </a:xfrm>
            <a:prstGeom prst="rect">
              <a:avLst/>
            </a:prstGeom>
            <a:noFill/>
            <a:ln>
              <a:noFill/>
            </a:ln>
          </p:spPr>
        </p:pic>
      </p:grpSp>
      <p:pic>
        <p:nvPicPr>
          <p:cNvPr id="503" name="Shape 503"/>
          <p:cNvPicPr preferRelativeResize="0"/>
          <p:nvPr/>
        </p:nvPicPr>
        <p:blipFill>
          <a:blip r:embed="rId12">
            <a:alphaModFix/>
          </a:blip>
          <a:stretch>
            <a:fillRect/>
          </a:stretch>
        </p:blipFill>
        <p:spPr>
          <a:xfrm>
            <a:off x="6037070" y="3093882"/>
            <a:ext cx="2184418" cy="803650"/>
          </a:xfrm>
          <a:prstGeom prst="rect">
            <a:avLst/>
          </a:prstGeom>
          <a:noFill/>
          <a:ln>
            <a:noFill/>
          </a:ln>
        </p:spPr>
      </p:pic>
      <p:pic>
        <p:nvPicPr>
          <p:cNvPr id="504" name="Shape 504"/>
          <p:cNvPicPr preferRelativeResize="0"/>
          <p:nvPr/>
        </p:nvPicPr>
        <p:blipFill>
          <a:blip r:embed="rId13">
            <a:alphaModFix/>
          </a:blip>
          <a:stretch>
            <a:fillRect/>
          </a:stretch>
        </p:blipFill>
        <p:spPr>
          <a:xfrm>
            <a:off x="5637187" y="4188074"/>
            <a:ext cx="2984208" cy="80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11700" y="1635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rgbClr val="A61C00"/>
                </a:solidFill>
                <a:latin typeface="Georgia"/>
                <a:ea typeface="Georgia"/>
                <a:cs typeface="Georgia"/>
                <a:sym typeface="Georgia"/>
              </a:rPr>
              <a:t>MIP Formulation (Constraints) - Cont.</a:t>
            </a:r>
            <a:endParaRPr/>
          </a:p>
        </p:txBody>
      </p:sp>
      <p:grpSp>
        <p:nvGrpSpPr>
          <p:cNvPr id="510" name="Shape 510"/>
          <p:cNvGrpSpPr/>
          <p:nvPr/>
        </p:nvGrpSpPr>
        <p:grpSpPr>
          <a:xfrm>
            <a:off x="846325" y="1186646"/>
            <a:ext cx="3474325" cy="803653"/>
            <a:chOff x="720000" y="1114639"/>
            <a:chExt cx="3060001" cy="857230"/>
          </a:xfrm>
        </p:grpSpPr>
        <p:sp>
          <p:nvSpPr>
            <p:cNvPr id="511" name="Shape 511"/>
            <p:cNvSpPr txBox="1"/>
            <p:nvPr/>
          </p:nvSpPr>
          <p:spPr>
            <a:xfrm>
              <a:off x="720000" y="1325669"/>
              <a:ext cx="3060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i="1">
                <a:latin typeface="Arial"/>
                <a:ea typeface="Arial"/>
                <a:cs typeface="Arial"/>
                <a:sym typeface="Arial"/>
              </a:endParaRPr>
            </a:p>
          </p:txBody>
        </p:sp>
        <p:sp>
          <p:nvSpPr>
            <p:cNvPr id="512" name="Shape 512"/>
            <p:cNvSpPr txBox="1"/>
            <p:nvPr/>
          </p:nvSpPr>
          <p:spPr>
            <a:xfrm>
              <a:off x="720001" y="1114639"/>
              <a:ext cx="3060000" cy="2769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B02C20"/>
                  </a:solidFill>
                  <a:latin typeface="Helvetica Neue"/>
                  <a:ea typeface="Helvetica Neue"/>
                  <a:cs typeface="Helvetica Neue"/>
                  <a:sym typeface="Helvetica Neue"/>
                </a:rPr>
                <a:t>Maximum Allocations, Small 1.5 Credits: </a:t>
              </a:r>
              <a:endParaRPr sz="1200" b="1">
                <a:solidFill>
                  <a:srgbClr val="B02C20"/>
                </a:solidFill>
                <a:latin typeface="Helvetica Neue"/>
                <a:ea typeface="Helvetica Neue"/>
                <a:cs typeface="Helvetica Neue"/>
                <a:sym typeface="Helvetica Neue"/>
              </a:endParaRPr>
            </a:p>
          </p:txBody>
        </p:sp>
      </p:grpSp>
      <p:grpSp>
        <p:nvGrpSpPr>
          <p:cNvPr id="513" name="Shape 513"/>
          <p:cNvGrpSpPr/>
          <p:nvPr/>
        </p:nvGrpSpPr>
        <p:grpSpPr>
          <a:xfrm>
            <a:off x="846274" y="2982283"/>
            <a:ext cx="3474325" cy="803653"/>
            <a:chOff x="720000" y="2431958"/>
            <a:chExt cx="3060001" cy="857230"/>
          </a:xfrm>
        </p:grpSpPr>
        <p:sp>
          <p:nvSpPr>
            <p:cNvPr id="514" name="Shape 514"/>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latin typeface="Times New Roman"/>
                <a:ea typeface="Times New Roman"/>
                <a:cs typeface="Times New Roman"/>
                <a:sym typeface="Times New Roman"/>
              </a:endParaRPr>
            </a:p>
          </p:txBody>
        </p:sp>
        <p:sp>
          <p:nvSpPr>
            <p:cNvPr id="515" name="Shape 515"/>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B02C20"/>
                  </a:solidFill>
                  <a:latin typeface="Helvetica Neue"/>
                  <a:ea typeface="Helvetica Neue"/>
                  <a:cs typeface="Helvetica Neue"/>
                  <a:sym typeface="Helvetica Neue"/>
                </a:rPr>
                <a:t>Maximum Allocations, Medium 1.5 Credits: </a:t>
              </a:r>
              <a:endParaRPr sz="1200" b="1">
                <a:solidFill>
                  <a:srgbClr val="B02C20"/>
                </a:solidFill>
                <a:latin typeface="Helvetica Neue"/>
                <a:ea typeface="Helvetica Neue"/>
                <a:cs typeface="Helvetica Neue"/>
                <a:sym typeface="Helvetica Neue"/>
              </a:endParaRPr>
            </a:p>
            <a:p>
              <a:pPr marL="0" marR="0" lvl="0" indent="0" algn="ctr" rtl="0">
                <a:spcBef>
                  <a:spcPts val="0"/>
                </a:spcBef>
                <a:spcAft>
                  <a:spcPts val="0"/>
                </a:spcAft>
                <a:buNone/>
              </a:pPr>
              <a:endParaRPr sz="1200" b="1">
                <a:solidFill>
                  <a:srgbClr val="980000"/>
                </a:solidFill>
              </a:endParaRPr>
            </a:p>
          </p:txBody>
        </p:sp>
      </p:grpSp>
      <p:grpSp>
        <p:nvGrpSpPr>
          <p:cNvPr id="516" name="Shape 516"/>
          <p:cNvGrpSpPr/>
          <p:nvPr/>
        </p:nvGrpSpPr>
        <p:grpSpPr>
          <a:xfrm>
            <a:off x="846274" y="2084465"/>
            <a:ext cx="3474325" cy="803653"/>
            <a:chOff x="720000" y="2431958"/>
            <a:chExt cx="3060001" cy="857230"/>
          </a:xfrm>
        </p:grpSpPr>
        <p:sp>
          <p:nvSpPr>
            <p:cNvPr id="517" name="Shape 517"/>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latin typeface="Times New Roman"/>
                <a:ea typeface="Times New Roman"/>
                <a:cs typeface="Times New Roman"/>
                <a:sym typeface="Times New Roman"/>
              </a:endParaRPr>
            </a:p>
          </p:txBody>
        </p:sp>
        <p:sp>
          <p:nvSpPr>
            <p:cNvPr id="518" name="Shape 518"/>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B02C20"/>
                  </a:solidFill>
                  <a:latin typeface="Helvetica Neue"/>
                  <a:ea typeface="Helvetica Neue"/>
                  <a:cs typeface="Helvetica Neue"/>
                  <a:sym typeface="Helvetica Neue"/>
                </a:rPr>
                <a:t>Maximum Allocations, Small 3.0 Credits: </a:t>
              </a:r>
              <a:endParaRPr sz="1200" b="1">
                <a:solidFill>
                  <a:srgbClr val="B02C20"/>
                </a:solidFill>
                <a:latin typeface="Helvetica Neue"/>
                <a:ea typeface="Helvetica Neue"/>
                <a:cs typeface="Helvetica Neue"/>
                <a:sym typeface="Helvetica Neue"/>
              </a:endParaRPr>
            </a:p>
            <a:p>
              <a:pPr marL="0" marR="0" lvl="0" indent="0" algn="ctr" rtl="0">
                <a:spcBef>
                  <a:spcPts val="0"/>
                </a:spcBef>
                <a:spcAft>
                  <a:spcPts val="0"/>
                </a:spcAft>
                <a:buNone/>
              </a:pPr>
              <a:endParaRPr sz="1200" b="1">
                <a:solidFill>
                  <a:srgbClr val="980000"/>
                </a:solidFill>
              </a:endParaRPr>
            </a:p>
          </p:txBody>
        </p:sp>
      </p:grpSp>
      <p:grpSp>
        <p:nvGrpSpPr>
          <p:cNvPr id="519" name="Shape 519"/>
          <p:cNvGrpSpPr/>
          <p:nvPr/>
        </p:nvGrpSpPr>
        <p:grpSpPr>
          <a:xfrm>
            <a:off x="280248" y="1325899"/>
            <a:ext cx="498300" cy="498300"/>
            <a:chOff x="280273" y="1325874"/>
            <a:chExt cx="498300" cy="498300"/>
          </a:xfrm>
        </p:grpSpPr>
        <p:sp>
          <p:nvSpPr>
            <p:cNvPr id="520" name="Shape 520"/>
            <p:cNvSpPr/>
            <p:nvPr/>
          </p:nvSpPr>
          <p:spPr>
            <a:xfrm>
              <a:off x="280273" y="1325874"/>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21" name="Shape 521"/>
            <p:cNvSpPr/>
            <p:nvPr/>
          </p:nvSpPr>
          <p:spPr>
            <a:xfrm>
              <a:off x="389580" y="1435956"/>
              <a:ext cx="282512" cy="280948"/>
            </a:xfrm>
            <a:custGeom>
              <a:avLst/>
              <a:gdLst/>
              <a:ahLst/>
              <a:cxnLst/>
              <a:rect l="0" t="0" r="0" b="0"/>
              <a:pathLst>
                <a:path w="3228711" h="3210836" extrusionOk="0">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522" name="Shape 522"/>
          <p:cNvGrpSpPr/>
          <p:nvPr/>
        </p:nvGrpSpPr>
        <p:grpSpPr>
          <a:xfrm>
            <a:off x="280248" y="2226079"/>
            <a:ext cx="498300" cy="498300"/>
            <a:chOff x="280248" y="2226079"/>
            <a:chExt cx="498300" cy="498300"/>
          </a:xfrm>
        </p:grpSpPr>
        <p:sp>
          <p:nvSpPr>
            <p:cNvPr id="523" name="Shape 523"/>
            <p:cNvSpPr/>
            <p:nvPr/>
          </p:nvSpPr>
          <p:spPr>
            <a:xfrm>
              <a:off x="280248" y="2226079"/>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24" name="Shape 524"/>
            <p:cNvSpPr/>
            <p:nvPr/>
          </p:nvSpPr>
          <p:spPr>
            <a:xfrm rot="2700000">
              <a:off x="487321" y="2298610"/>
              <a:ext cx="84238" cy="337721"/>
            </a:xfrm>
            <a:custGeom>
              <a:avLst/>
              <a:gdLst/>
              <a:ahLst/>
              <a:cxnLst/>
              <a:rect l="0" t="0" r="0" b="0"/>
              <a:pathLst>
                <a:path w="1035916" h="4153123" extrusionOk="0">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525" name="Shape 525"/>
          <p:cNvGrpSpPr/>
          <p:nvPr/>
        </p:nvGrpSpPr>
        <p:grpSpPr>
          <a:xfrm>
            <a:off x="280248" y="3126259"/>
            <a:ext cx="498300" cy="498300"/>
            <a:chOff x="280248" y="3126259"/>
            <a:chExt cx="498300" cy="498300"/>
          </a:xfrm>
        </p:grpSpPr>
        <p:sp>
          <p:nvSpPr>
            <p:cNvPr id="526" name="Shape 526"/>
            <p:cNvSpPr/>
            <p:nvPr/>
          </p:nvSpPr>
          <p:spPr>
            <a:xfrm>
              <a:off x="280248" y="3126259"/>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27" name="Shape 527"/>
            <p:cNvSpPr/>
            <p:nvPr/>
          </p:nvSpPr>
          <p:spPr>
            <a:xfrm rot="-5400000">
              <a:off x="393223" y="3205028"/>
              <a:ext cx="276869" cy="299700"/>
            </a:xfrm>
            <a:custGeom>
              <a:avLst/>
              <a:gdLst/>
              <a:ahLst/>
              <a:cxnLst/>
              <a:rect l="0" t="0" r="0" b="0"/>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528" name="Shape 528"/>
          <p:cNvGrpSpPr/>
          <p:nvPr/>
        </p:nvGrpSpPr>
        <p:grpSpPr>
          <a:xfrm>
            <a:off x="5287578" y="1309575"/>
            <a:ext cx="3551042" cy="803662"/>
            <a:chOff x="719983" y="1114632"/>
            <a:chExt cx="3979204" cy="857240"/>
          </a:xfrm>
        </p:grpSpPr>
        <p:sp>
          <p:nvSpPr>
            <p:cNvPr id="529" name="Shape 529"/>
            <p:cNvSpPr txBox="1"/>
            <p:nvPr/>
          </p:nvSpPr>
          <p:spPr>
            <a:xfrm>
              <a:off x="719987" y="1325672"/>
              <a:ext cx="39792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latin typeface="Times New Roman"/>
                <a:ea typeface="Times New Roman"/>
                <a:cs typeface="Times New Roman"/>
                <a:sym typeface="Times New Roman"/>
              </a:endParaRPr>
            </a:p>
          </p:txBody>
        </p:sp>
        <p:sp>
          <p:nvSpPr>
            <p:cNvPr id="530" name="Shape 530"/>
            <p:cNvSpPr txBox="1"/>
            <p:nvPr/>
          </p:nvSpPr>
          <p:spPr>
            <a:xfrm>
              <a:off x="719983" y="1114632"/>
              <a:ext cx="3979200" cy="2769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B02C20"/>
                  </a:solidFill>
                  <a:latin typeface="Helvetica Neue"/>
                  <a:ea typeface="Helvetica Neue"/>
                  <a:cs typeface="Helvetica Neue"/>
                  <a:sym typeface="Helvetica Neue"/>
                </a:rPr>
                <a:t>Maximum Allocations, Large 1.5 Credits: </a:t>
              </a:r>
              <a:endParaRPr sz="1200" b="1">
                <a:solidFill>
                  <a:srgbClr val="B02C20"/>
                </a:solidFill>
                <a:latin typeface="Helvetica Neue"/>
                <a:ea typeface="Helvetica Neue"/>
                <a:cs typeface="Helvetica Neue"/>
                <a:sym typeface="Helvetica Neue"/>
              </a:endParaRPr>
            </a:p>
            <a:p>
              <a:pPr marL="0" lvl="0" indent="0" algn="ctr" rtl="0">
                <a:spcBef>
                  <a:spcPts val="0"/>
                </a:spcBef>
                <a:spcAft>
                  <a:spcPts val="0"/>
                </a:spcAft>
                <a:buNone/>
              </a:pPr>
              <a:endParaRPr sz="1200" b="1">
                <a:solidFill>
                  <a:srgbClr val="980000"/>
                </a:solidFill>
              </a:endParaRPr>
            </a:p>
          </p:txBody>
        </p:sp>
      </p:grpSp>
      <p:grpSp>
        <p:nvGrpSpPr>
          <p:cNvPr id="531" name="Shape 531"/>
          <p:cNvGrpSpPr/>
          <p:nvPr/>
        </p:nvGrpSpPr>
        <p:grpSpPr>
          <a:xfrm>
            <a:off x="5309329" y="3630500"/>
            <a:ext cx="3544834" cy="795824"/>
            <a:chOff x="719988" y="2431959"/>
            <a:chExt cx="3336000" cy="848879"/>
          </a:xfrm>
        </p:grpSpPr>
        <p:sp>
          <p:nvSpPr>
            <p:cNvPr id="532" name="Shape 532"/>
            <p:cNvSpPr txBox="1"/>
            <p:nvPr/>
          </p:nvSpPr>
          <p:spPr>
            <a:xfrm>
              <a:off x="719988" y="2634638"/>
              <a:ext cx="3336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i="1">
                <a:latin typeface="Times New Roman"/>
                <a:ea typeface="Times New Roman"/>
                <a:cs typeface="Times New Roman"/>
                <a:sym typeface="Times New Roman"/>
              </a:endParaRPr>
            </a:p>
          </p:txBody>
        </p:sp>
        <p:sp>
          <p:nvSpPr>
            <p:cNvPr id="533" name="Shape 533"/>
            <p:cNvSpPr txBox="1"/>
            <p:nvPr/>
          </p:nvSpPr>
          <p:spPr>
            <a:xfrm>
              <a:off x="720015" y="2431959"/>
              <a:ext cx="3310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a:solidFill>
                    <a:srgbClr val="B02C20"/>
                  </a:solidFill>
                  <a:latin typeface="Helvetica Neue"/>
                  <a:ea typeface="Helvetica Neue"/>
                  <a:cs typeface="Helvetica Neue"/>
                  <a:sym typeface="Helvetica Neue"/>
                </a:rPr>
                <a:t>Preference &gt; Allotment</a:t>
              </a:r>
              <a:endParaRPr sz="1200" b="1">
                <a:solidFill>
                  <a:srgbClr val="B02C20"/>
                </a:solidFill>
                <a:latin typeface="Helvetica Neue"/>
                <a:ea typeface="Helvetica Neue"/>
                <a:cs typeface="Helvetica Neue"/>
                <a:sym typeface="Helvetica Neue"/>
              </a:endParaRPr>
            </a:p>
          </p:txBody>
        </p:sp>
      </p:grpSp>
      <p:grpSp>
        <p:nvGrpSpPr>
          <p:cNvPr id="534" name="Shape 534"/>
          <p:cNvGrpSpPr/>
          <p:nvPr/>
        </p:nvGrpSpPr>
        <p:grpSpPr>
          <a:xfrm>
            <a:off x="5346099" y="2467307"/>
            <a:ext cx="3517648" cy="1020886"/>
            <a:chOff x="720028" y="2360136"/>
            <a:chExt cx="4564817" cy="1088945"/>
          </a:xfrm>
        </p:grpSpPr>
        <p:sp>
          <p:nvSpPr>
            <p:cNvPr id="535" name="Shape 535"/>
            <p:cNvSpPr txBox="1"/>
            <p:nvPr/>
          </p:nvSpPr>
          <p:spPr>
            <a:xfrm>
              <a:off x="720044" y="2642981"/>
              <a:ext cx="4564800" cy="8061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solidFill>
                  <a:schemeClr val="dk1"/>
                </a:solidFill>
                <a:latin typeface="Times New Roman"/>
                <a:ea typeface="Times New Roman"/>
                <a:cs typeface="Times New Roman"/>
                <a:sym typeface="Times New Roman"/>
              </a:endParaRPr>
            </a:p>
          </p:txBody>
        </p:sp>
        <p:sp>
          <p:nvSpPr>
            <p:cNvPr id="536" name="Shape 536"/>
            <p:cNvSpPr txBox="1"/>
            <p:nvPr/>
          </p:nvSpPr>
          <p:spPr>
            <a:xfrm>
              <a:off x="720028" y="2360136"/>
              <a:ext cx="4564800" cy="2769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B02C20"/>
                  </a:solidFill>
                  <a:latin typeface="Helvetica Neue"/>
                  <a:ea typeface="Helvetica Neue"/>
                  <a:cs typeface="Helvetica Neue"/>
                  <a:sym typeface="Helvetica Neue"/>
                </a:rPr>
                <a:t>Maximum Allocations, Large 3.0 Credits: </a:t>
              </a:r>
              <a:endParaRPr sz="1200" b="1">
                <a:solidFill>
                  <a:srgbClr val="B02C20"/>
                </a:solidFill>
                <a:latin typeface="Helvetica Neue"/>
                <a:ea typeface="Helvetica Neue"/>
                <a:cs typeface="Helvetica Neue"/>
                <a:sym typeface="Helvetica Neue"/>
              </a:endParaRPr>
            </a:p>
            <a:p>
              <a:pPr marL="0" marR="0" lvl="0" indent="0" algn="ctr" rtl="0">
                <a:spcBef>
                  <a:spcPts val="0"/>
                </a:spcBef>
                <a:spcAft>
                  <a:spcPts val="0"/>
                </a:spcAft>
                <a:buNone/>
              </a:pPr>
              <a:endParaRPr sz="1200" b="1">
                <a:solidFill>
                  <a:srgbClr val="980000"/>
                </a:solidFill>
              </a:endParaRPr>
            </a:p>
          </p:txBody>
        </p:sp>
      </p:grpSp>
      <p:grpSp>
        <p:nvGrpSpPr>
          <p:cNvPr id="537" name="Shape 537"/>
          <p:cNvGrpSpPr/>
          <p:nvPr/>
        </p:nvGrpSpPr>
        <p:grpSpPr>
          <a:xfrm>
            <a:off x="4554874" y="2634582"/>
            <a:ext cx="498300" cy="498300"/>
            <a:chOff x="4554924" y="2558382"/>
            <a:chExt cx="498300" cy="498300"/>
          </a:xfrm>
        </p:grpSpPr>
        <p:sp>
          <p:nvSpPr>
            <p:cNvPr id="538" name="Shape 538"/>
            <p:cNvSpPr/>
            <p:nvPr/>
          </p:nvSpPr>
          <p:spPr>
            <a:xfrm>
              <a:off x="4554924" y="2558382"/>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39" name="Shape 539"/>
            <p:cNvSpPr/>
            <p:nvPr/>
          </p:nvSpPr>
          <p:spPr>
            <a:xfrm>
              <a:off x="4680014" y="2691468"/>
              <a:ext cx="251100" cy="235052"/>
            </a:xfrm>
            <a:custGeom>
              <a:avLst/>
              <a:gdLst/>
              <a:ahLst/>
              <a:cxnLst/>
              <a:rect l="0" t="0" r="0" b="0"/>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540" name="Shape 540"/>
          <p:cNvGrpSpPr/>
          <p:nvPr/>
        </p:nvGrpSpPr>
        <p:grpSpPr>
          <a:xfrm>
            <a:off x="4565861" y="3794800"/>
            <a:ext cx="498300" cy="498300"/>
            <a:chOff x="4554924" y="3774600"/>
            <a:chExt cx="498300" cy="498300"/>
          </a:xfrm>
        </p:grpSpPr>
        <p:sp>
          <p:nvSpPr>
            <p:cNvPr id="541" name="Shape 541"/>
            <p:cNvSpPr/>
            <p:nvPr/>
          </p:nvSpPr>
          <p:spPr>
            <a:xfrm>
              <a:off x="4554924" y="3774600"/>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42" name="Shape 542"/>
            <p:cNvSpPr/>
            <p:nvPr/>
          </p:nvSpPr>
          <p:spPr>
            <a:xfrm rot="2776382">
              <a:off x="4719243" y="3872848"/>
              <a:ext cx="177618" cy="318436"/>
            </a:xfrm>
            <a:custGeom>
              <a:avLst/>
              <a:gdLst/>
              <a:ahLst/>
              <a:cxnLst/>
              <a:rect l="0" t="0" r="0" b="0"/>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543" name="Shape 543"/>
          <p:cNvGrpSpPr/>
          <p:nvPr/>
        </p:nvGrpSpPr>
        <p:grpSpPr>
          <a:xfrm>
            <a:off x="4555001" y="1474350"/>
            <a:ext cx="498051" cy="498300"/>
            <a:chOff x="5273038" y="1237710"/>
            <a:chExt cx="498300" cy="498300"/>
          </a:xfrm>
        </p:grpSpPr>
        <p:sp>
          <p:nvSpPr>
            <p:cNvPr id="544" name="Shape 544"/>
            <p:cNvSpPr/>
            <p:nvPr/>
          </p:nvSpPr>
          <p:spPr>
            <a:xfrm>
              <a:off x="5273038" y="1237710"/>
              <a:ext cx="498300" cy="4983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45" name="Shape 545"/>
            <p:cNvSpPr/>
            <p:nvPr/>
          </p:nvSpPr>
          <p:spPr>
            <a:xfrm>
              <a:off x="5398163" y="1347793"/>
              <a:ext cx="268473" cy="270715"/>
            </a:xfrm>
            <a:custGeom>
              <a:avLst/>
              <a:gdLst/>
              <a:ahLst/>
              <a:cxnLst/>
              <a:rect l="0" t="0" r="0" b="0"/>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grpSp>
        <p:nvGrpSpPr>
          <p:cNvPr id="546" name="Shape 546"/>
          <p:cNvGrpSpPr/>
          <p:nvPr/>
        </p:nvGrpSpPr>
        <p:grpSpPr>
          <a:xfrm>
            <a:off x="280262" y="4179079"/>
            <a:ext cx="498300" cy="498300"/>
            <a:chOff x="280262" y="4223842"/>
            <a:chExt cx="498300" cy="498300"/>
          </a:xfrm>
        </p:grpSpPr>
        <p:sp>
          <p:nvSpPr>
            <p:cNvPr id="547" name="Shape 547"/>
            <p:cNvSpPr/>
            <p:nvPr/>
          </p:nvSpPr>
          <p:spPr>
            <a:xfrm>
              <a:off x="280262" y="4223842"/>
              <a:ext cx="498300" cy="498300"/>
            </a:xfrm>
            <a:prstGeom prst="ellipse">
              <a:avLst/>
            </a:prstGeom>
            <a:solidFill>
              <a:srgbClr val="B02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548" name="Shape 548"/>
            <p:cNvSpPr/>
            <p:nvPr/>
          </p:nvSpPr>
          <p:spPr>
            <a:xfrm rot="-2700000">
              <a:off x="483870" y="4312117"/>
              <a:ext cx="144387" cy="321665"/>
            </a:xfrm>
            <a:custGeom>
              <a:avLst/>
              <a:gdLst/>
              <a:ahLst/>
              <a:cxnLst/>
              <a:rect l="0" t="0" r="0" b="0"/>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549" name="Shape 549"/>
          <p:cNvGrpSpPr/>
          <p:nvPr/>
        </p:nvGrpSpPr>
        <p:grpSpPr>
          <a:xfrm>
            <a:off x="846377" y="4026411"/>
            <a:ext cx="3474325" cy="803653"/>
            <a:chOff x="720000" y="2431958"/>
            <a:chExt cx="3060001" cy="857230"/>
          </a:xfrm>
        </p:grpSpPr>
        <p:sp>
          <p:nvSpPr>
            <p:cNvPr id="550" name="Shape 550"/>
            <p:cNvSpPr txBox="1"/>
            <p:nvPr/>
          </p:nvSpPr>
          <p:spPr>
            <a:xfrm>
              <a:off x="720000" y="2642988"/>
              <a:ext cx="3060000" cy="646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1200" i="1">
                <a:latin typeface="Times New Roman"/>
                <a:ea typeface="Times New Roman"/>
                <a:cs typeface="Times New Roman"/>
                <a:sym typeface="Times New Roman"/>
              </a:endParaRPr>
            </a:p>
          </p:txBody>
        </p:sp>
        <p:sp>
          <p:nvSpPr>
            <p:cNvPr id="551" name="Shape 551"/>
            <p:cNvSpPr txBox="1"/>
            <p:nvPr/>
          </p:nvSpPr>
          <p:spPr>
            <a:xfrm>
              <a:off x="720001" y="2431958"/>
              <a:ext cx="3060000" cy="2769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B02C20"/>
                  </a:solidFill>
                  <a:latin typeface="Helvetica Neue"/>
                  <a:ea typeface="Helvetica Neue"/>
                  <a:cs typeface="Helvetica Neue"/>
                  <a:sym typeface="Helvetica Neue"/>
                </a:rPr>
                <a:t>Maximum Allocations, Medium 3.0 Credits: </a:t>
              </a:r>
              <a:endParaRPr sz="1200" b="1">
                <a:solidFill>
                  <a:srgbClr val="B02C20"/>
                </a:solidFill>
                <a:latin typeface="Helvetica Neue"/>
                <a:ea typeface="Helvetica Neue"/>
                <a:cs typeface="Helvetica Neue"/>
                <a:sym typeface="Helvetica Neue"/>
              </a:endParaRPr>
            </a:p>
            <a:p>
              <a:pPr marL="0" marR="0" lvl="0" indent="0" algn="ctr" rtl="0">
                <a:spcBef>
                  <a:spcPts val="0"/>
                </a:spcBef>
                <a:spcAft>
                  <a:spcPts val="0"/>
                </a:spcAft>
                <a:buNone/>
              </a:pPr>
              <a:endParaRPr sz="1200" b="1">
                <a:solidFill>
                  <a:srgbClr val="980000"/>
                </a:solidFill>
              </a:endParaRPr>
            </a:p>
          </p:txBody>
        </p:sp>
      </p:grpSp>
      <p:pic>
        <p:nvPicPr>
          <p:cNvPr id="552" name="Shape 552"/>
          <p:cNvPicPr preferRelativeResize="0"/>
          <p:nvPr/>
        </p:nvPicPr>
        <p:blipFill>
          <a:blip r:embed="rId3">
            <a:alphaModFix/>
          </a:blip>
          <a:stretch>
            <a:fillRect/>
          </a:stretch>
        </p:blipFill>
        <p:spPr>
          <a:xfrm>
            <a:off x="1305012" y="1492025"/>
            <a:ext cx="2556844" cy="498300"/>
          </a:xfrm>
          <a:prstGeom prst="rect">
            <a:avLst/>
          </a:prstGeom>
          <a:noFill/>
          <a:ln>
            <a:noFill/>
          </a:ln>
        </p:spPr>
      </p:pic>
      <p:pic>
        <p:nvPicPr>
          <p:cNvPr id="553" name="Shape 553"/>
          <p:cNvPicPr preferRelativeResize="0"/>
          <p:nvPr/>
        </p:nvPicPr>
        <p:blipFill>
          <a:blip r:embed="rId4">
            <a:alphaModFix/>
          </a:blip>
          <a:stretch>
            <a:fillRect/>
          </a:stretch>
        </p:blipFill>
        <p:spPr>
          <a:xfrm>
            <a:off x="1287650" y="2346386"/>
            <a:ext cx="2556850" cy="450727"/>
          </a:xfrm>
          <a:prstGeom prst="rect">
            <a:avLst/>
          </a:prstGeom>
          <a:noFill/>
          <a:ln>
            <a:noFill/>
          </a:ln>
        </p:spPr>
      </p:pic>
      <p:pic>
        <p:nvPicPr>
          <p:cNvPr id="554" name="Shape 554"/>
          <p:cNvPicPr preferRelativeResize="0"/>
          <p:nvPr/>
        </p:nvPicPr>
        <p:blipFill>
          <a:blip r:embed="rId5">
            <a:alphaModFix/>
          </a:blip>
          <a:stretch>
            <a:fillRect/>
          </a:stretch>
        </p:blipFill>
        <p:spPr>
          <a:xfrm>
            <a:off x="1201536" y="3325873"/>
            <a:ext cx="2729087" cy="450750"/>
          </a:xfrm>
          <a:prstGeom prst="rect">
            <a:avLst/>
          </a:prstGeom>
          <a:noFill/>
          <a:ln>
            <a:noFill/>
          </a:ln>
        </p:spPr>
      </p:pic>
      <p:pic>
        <p:nvPicPr>
          <p:cNvPr id="555" name="Shape 555"/>
          <p:cNvPicPr preferRelativeResize="0"/>
          <p:nvPr/>
        </p:nvPicPr>
        <p:blipFill>
          <a:blip r:embed="rId6">
            <a:alphaModFix/>
          </a:blip>
          <a:stretch>
            <a:fillRect/>
          </a:stretch>
        </p:blipFill>
        <p:spPr>
          <a:xfrm>
            <a:off x="1115825" y="4350125"/>
            <a:ext cx="2869523" cy="498300"/>
          </a:xfrm>
          <a:prstGeom prst="rect">
            <a:avLst/>
          </a:prstGeom>
          <a:noFill/>
          <a:ln>
            <a:noFill/>
          </a:ln>
        </p:spPr>
      </p:pic>
      <p:pic>
        <p:nvPicPr>
          <p:cNvPr id="556" name="Shape 556"/>
          <p:cNvPicPr preferRelativeResize="0"/>
          <p:nvPr/>
        </p:nvPicPr>
        <p:blipFill>
          <a:blip r:embed="rId7">
            <a:alphaModFix/>
          </a:blip>
          <a:stretch>
            <a:fillRect/>
          </a:stretch>
        </p:blipFill>
        <p:spPr>
          <a:xfrm>
            <a:off x="5746200" y="1630124"/>
            <a:ext cx="2729100" cy="483102"/>
          </a:xfrm>
          <a:prstGeom prst="rect">
            <a:avLst/>
          </a:prstGeom>
          <a:noFill/>
          <a:ln>
            <a:noFill/>
          </a:ln>
        </p:spPr>
      </p:pic>
      <p:pic>
        <p:nvPicPr>
          <p:cNvPr id="557" name="Shape 557"/>
          <p:cNvPicPr preferRelativeResize="0"/>
          <p:nvPr/>
        </p:nvPicPr>
        <p:blipFill>
          <a:blip r:embed="rId8">
            <a:alphaModFix/>
          </a:blip>
          <a:stretch>
            <a:fillRect/>
          </a:stretch>
        </p:blipFill>
        <p:spPr>
          <a:xfrm>
            <a:off x="5826500" y="2797125"/>
            <a:ext cx="2556850" cy="450263"/>
          </a:xfrm>
          <a:prstGeom prst="rect">
            <a:avLst/>
          </a:prstGeom>
          <a:noFill/>
          <a:ln>
            <a:noFill/>
          </a:ln>
        </p:spPr>
      </p:pic>
      <p:pic>
        <p:nvPicPr>
          <p:cNvPr id="558" name="Shape 558"/>
          <p:cNvPicPr preferRelativeResize="0"/>
          <p:nvPr/>
        </p:nvPicPr>
        <p:blipFill>
          <a:blip r:embed="rId9">
            <a:alphaModFix/>
          </a:blip>
          <a:stretch>
            <a:fillRect/>
          </a:stretch>
        </p:blipFill>
        <p:spPr>
          <a:xfrm>
            <a:off x="5083411" y="4096773"/>
            <a:ext cx="4043016" cy="32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a:blip r:embed="rId3">
            <a:alphaModFix amt="31000"/>
          </a:blip>
          <a:stretch>
            <a:fillRect/>
          </a:stretch>
        </p:blipFill>
        <p:spPr>
          <a:xfrm>
            <a:off x="0" y="0"/>
            <a:ext cx="4018649" cy="5143500"/>
          </a:xfrm>
          <a:prstGeom prst="rect">
            <a:avLst/>
          </a:prstGeom>
          <a:noFill/>
          <a:ln>
            <a:noFill/>
          </a:ln>
        </p:spPr>
      </p:pic>
      <p:sp>
        <p:nvSpPr>
          <p:cNvPr id="173" name="Shape 173"/>
          <p:cNvSpPr/>
          <p:nvPr/>
        </p:nvSpPr>
        <p:spPr>
          <a:xfrm>
            <a:off x="3638550" y="1118400"/>
            <a:ext cx="727800" cy="655200"/>
          </a:xfrm>
          <a:prstGeom prst="ellipse">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2400" b="1">
                <a:solidFill>
                  <a:schemeClr val="lt1"/>
                </a:solidFill>
                <a:latin typeface="Helvetica Neue"/>
                <a:ea typeface="Helvetica Neue"/>
                <a:cs typeface="Helvetica Neue"/>
                <a:sym typeface="Helvetica Neue"/>
              </a:rPr>
              <a:t>01</a:t>
            </a:r>
            <a:endParaRPr sz="2400">
              <a:solidFill>
                <a:schemeClr val="lt1"/>
              </a:solidFill>
              <a:latin typeface="Helvetica Neue"/>
              <a:ea typeface="Helvetica Neue"/>
              <a:cs typeface="Helvetica Neue"/>
              <a:sym typeface="Helvetica Neue"/>
            </a:endParaRPr>
          </a:p>
        </p:txBody>
      </p:sp>
      <p:sp>
        <p:nvSpPr>
          <p:cNvPr id="174" name="Shape 174"/>
          <p:cNvSpPr txBox="1"/>
          <p:nvPr/>
        </p:nvSpPr>
        <p:spPr>
          <a:xfrm>
            <a:off x="4543350" y="1327850"/>
            <a:ext cx="2868000" cy="236400"/>
          </a:xfrm>
          <a:prstGeom prst="rect">
            <a:avLst/>
          </a:prstGeom>
          <a:no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 sz="1700">
                <a:solidFill>
                  <a:schemeClr val="dk1"/>
                </a:solidFill>
                <a:latin typeface="Helvetica Neue"/>
                <a:ea typeface="Helvetica Neue"/>
                <a:cs typeface="Helvetica Neue"/>
                <a:sym typeface="Helvetica Neue"/>
              </a:rPr>
              <a:t>Business Problem</a:t>
            </a:r>
            <a:endParaRPr sz="1700">
              <a:solidFill>
                <a:schemeClr val="dk1"/>
              </a:solidFill>
              <a:latin typeface="Helvetica Neue"/>
              <a:ea typeface="Helvetica Neue"/>
              <a:cs typeface="Helvetica Neue"/>
              <a:sym typeface="Helvetica Neue"/>
            </a:endParaRPr>
          </a:p>
        </p:txBody>
      </p:sp>
      <p:sp>
        <p:nvSpPr>
          <p:cNvPr id="175" name="Shape 175"/>
          <p:cNvSpPr/>
          <p:nvPr/>
        </p:nvSpPr>
        <p:spPr>
          <a:xfrm>
            <a:off x="3638550" y="1918681"/>
            <a:ext cx="727800" cy="655200"/>
          </a:xfrm>
          <a:prstGeom prst="ellipse">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2400" b="1">
                <a:solidFill>
                  <a:schemeClr val="lt1"/>
                </a:solidFill>
                <a:latin typeface="Helvetica Neue"/>
                <a:ea typeface="Helvetica Neue"/>
                <a:cs typeface="Helvetica Neue"/>
                <a:sym typeface="Helvetica Neue"/>
              </a:rPr>
              <a:t>02</a:t>
            </a:r>
            <a:endParaRPr sz="2400">
              <a:solidFill>
                <a:schemeClr val="lt1"/>
              </a:solidFill>
              <a:latin typeface="Helvetica Neue"/>
              <a:ea typeface="Helvetica Neue"/>
              <a:cs typeface="Helvetica Neue"/>
              <a:sym typeface="Helvetica Neue"/>
            </a:endParaRPr>
          </a:p>
        </p:txBody>
      </p:sp>
      <p:sp>
        <p:nvSpPr>
          <p:cNvPr id="176" name="Shape 176"/>
          <p:cNvSpPr txBox="1"/>
          <p:nvPr/>
        </p:nvSpPr>
        <p:spPr>
          <a:xfrm>
            <a:off x="4543350" y="2128136"/>
            <a:ext cx="2868000" cy="236400"/>
          </a:xfrm>
          <a:prstGeom prst="rect">
            <a:avLst/>
          </a:prstGeom>
          <a:no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 sz="1700">
                <a:solidFill>
                  <a:schemeClr val="dk1"/>
                </a:solidFill>
                <a:latin typeface="Helvetica Neue"/>
                <a:ea typeface="Helvetica Neue"/>
                <a:cs typeface="Helvetica Neue"/>
                <a:sym typeface="Helvetica Neue"/>
              </a:rPr>
              <a:t>Optimization</a:t>
            </a:r>
            <a:endParaRPr sz="1700">
              <a:solidFill>
                <a:schemeClr val="dk1"/>
              </a:solidFill>
              <a:latin typeface="Helvetica Neue"/>
              <a:ea typeface="Helvetica Neue"/>
              <a:cs typeface="Helvetica Neue"/>
              <a:sym typeface="Helvetica Neue"/>
            </a:endParaRPr>
          </a:p>
        </p:txBody>
      </p:sp>
      <p:sp>
        <p:nvSpPr>
          <p:cNvPr id="177" name="Shape 177"/>
          <p:cNvSpPr/>
          <p:nvPr/>
        </p:nvSpPr>
        <p:spPr>
          <a:xfrm>
            <a:off x="3638550" y="2716932"/>
            <a:ext cx="727800" cy="655200"/>
          </a:xfrm>
          <a:prstGeom prst="ellipse">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2400" b="1">
                <a:solidFill>
                  <a:schemeClr val="lt1"/>
                </a:solidFill>
                <a:latin typeface="Helvetica Neue"/>
                <a:ea typeface="Helvetica Neue"/>
                <a:cs typeface="Helvetica Neue"/>
                <a:sym typeface="Helvetica Neue"/>
              </a:rPr>
              <a:t>03</a:t>
            </a:r>
            <a:endParaRPr sz="2400">
              <a:solidFill>
                <a:schemeClr val="lt1"/>
              </a:solidFill>
              <a:latin typeface="Helvetica Neue"/>
              <a:ea typeface="Helvetica Neue"/>
              <a:cs typeface="Helvetica Neue"/>
              <a:sym typeface="Helvetica Neue"/>
            </a:endParaRPr>
          </a:p>
        </p:txBody>
      </p:sp>
      <p:sp>
        <p:nvSpPr>
          <p:cNvPr id="178" name="Shape 178"/>
          <p:cNvSpPr txBox="1"/>
          <p:nvPr/>
        </p:nvSpPr>
        <p:spPr>
          <a:xfrm>
            <a:off x="4543350" y="2926391"/>
            <a:ext cx="2868000" cy="236400"/>
          </a:xfrm>
          <a:prstGeom prst="rect">
            <a:avLst/>
          </a:prstGeom>
          <a:no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 sz="1700">
                <a:solidFill>
                  <a:schemeClr val="dk1"/>
                </a:solidFill>
                <a:latin typeface="Helvetica Neue"/>
                <a:ea typeface="Helvetica Neue"/>
                <a:cs typeface="Helvetica Neue"/>
                <a:sym typeface="Helvetica Neue"/>
              </a:rPr>
              <a:t>MIP Formulation</a:t>
            </a:r>
            <a:endParaRPr sz="1700">
              <a:solidFill>
                <a:schemeClr val="dk1"/>
              </a:solidFill>
              <a:latin typeface="Helvetica Neue"/>
              <a:ea typeface="Helvetica Neue"/>
              <a:cs typeface="Helvetica Neue"/>
              <a:sym typeface="Helvetica Neue"/>
            </a:endParaRPr>
          </a:p>
        </p:txBody>
      </p:sp>
      <p:sp>
        <p:nvSpPr>
          <p:cNvPr id="179" name="Shape 179"/>
          <p:cNvSpPr/>
          <p:nvPr/>
        </p:nvSpPr>
        <p:spPr>
          <a:xfrm>
            <a:off x="3638550" y="3515206"/>
            <a:ext cx="727800" cy="655200"/>
          </a:xfrm>
          <a:prstGeom prst="ellipse">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2400" b="1">
                <a:solidFill>
                  <a:schemeClr val="lt1"/>
                </a:solidFill>
                <a:latin typeface="Helvetica Neue"/>
                <a:ea typeface="Helvetica Neue"/>
                <a:cs typeface="Helvetica Neue"/>
                <a:sym typeface="Helvetica Neue"/>
              </a:rPr>
              <a:t>04</a:t>
            </a:r>
            <a:endParaRPr sz="2400">
              <a:solidFill>
                <a:schemeClr val="lt1"/>
              </a:solidFill>
              <a:latin typeface="Helvetica Neue"/>
              <a:ea typeface="Helvetica Neue"/>
              <a:cs typeface="Helvetica Neue"/>
              <a:sym typeface="Helvetica Neue"/>
            </a:endParaRPr>
          </a:p>
        </p:txBody>
      </p:sp>
      <p:sp>
        <p:nvSpPr>
          <p:cNvPr id="180" name="Shape 180"/>
          <p:cNvSpPr txBox="1"/>
          <p:nvPr/>
        </p:nvSpPr>
        <p:spPr>
          <a:xfrm>
            <a:off x="4543350" y="3724670"/>
            <a:ext cx="2868000" cy="236400"/>
          </a:xfrm>
          <a:prstGeom prst="rect">
            <a:avLst/>
          </a:prstGeom>
          <a:no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 sz="1700">
                <a:solidFill>
                  <a:schemeClr val="dk1"/>
                </a:solidFill>
                <a:latin typeface="Helvetica Neue"/>
                <a:ea typeface="Helvetica Neue"/>
                <a:cs typeface="Helvetica Neue"/>
                <a:sym typeface="Helvetica Neue"/>
              </a:rPr>
              <a:t>Results / Implementations</a:t>
            </a:r>
            <a:endParaRPr sz="1700">
              <a:solidFill>
                <a:schemeClr val="dk1"/>
              </a:solidFill>
              <a:latin typeface="Helvetica Neue"/>
              <a:ea typeface="Helvetica Neue"/>
              <a:cs typeface="Helvetica Neue"/>
              <a:sym typeface="Helvetica Neue"/>
            </a:endParaRPr>
          </a:p>
        </p:txBody>
      </p:sp>
      <p:sp>
        <p:nvSpPr>
          <p:cNvPr id="181" name="Shape 181"/>
          <p:cNvSpPr/>
          <p:nvPr/>
        </p:nvSpPr>
        <p:spPr>
          <a:xfrm>
            <a:off x="3638550" y="4313481"/>
            <a:ext cx="727800" cy="655200"/>
          </a:xfrm>
          <a:prstGeom prst="ellipse">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2400" b="1">
                <a:solidFill>
                  <a:schemeClr val="lt1"/>
                </a:solidFill>
                <a:latin typeface="Helvetica Neue"/>
                <a:ea typeface="Helvetica Neue"/>
                <a:cs typeface="Helvetica Neue"/>
                <a:sym typeface="Helvetica Neue"/>
              </a:rPr>
              <a:t>05</a:t>
            </a:r>
            <a:endParaRPr sz="2400">
              <a:solidFill>
                <a:schemeClr val="lt1"/>
              </a:solidFill>
              <a:latin typeface="Helvetica Neue"/>
              <a:ea typeface="Helvetica Neue"/>
              <a:cs typeface="Helvetica Neue"/>
              <a:sym typeface="Helvetica Neue"/>
            </a:endParaRPr>
          </a:p>
        </p:txBody>
      </p:sp>
      <p:sp>
        <p:nvSpPr>
          <p:cNvPr id="182" name="Shape 182"/>
          <p:cNvSpPr txBox="1"/>
          <p:nvPr/>
        </p:nvSpPr>
        <p:spPr>
          <a:xfrm>
            <a:off x="4543350" y="4522950"/>
            <a:ext cx="2868000" cy="236400"/>
          </a:xfrm>
          <a:prstGeom prst="rect">
            <a:avLst/>
          </a:prstGeom>
          <a:no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 sz="1700">
                <a:solidFill>
                  <a:schemeClr val="dk1"/>
                </a:solidFill>
                <a:latin typeface="Helvetica Neue"/>
                <a:ea typeface="Helvetica Neue"/>
                <a:cs typeface="Helvetica Neue"/>
                <a:sym typeface="Helvetica Neue"/>
              </a:rPr>
              <a:t>Conclusion</a:t>
            </a:r>
            <a:endParaRPr sz="1700">
              <a:solidFill>
                <a:schemeClr val="dk1"/>
              </a:solidFill>
              <a:latin typeface="Helvetica Neue"/>
              <a:ea typeface="Helvetica Neue"/>
              <a:cs typeface="Helvetica Neue"/>
              <a:sym typeface="Helvetica Neue"/>
            </a:endParaRPr>
          </a:p>
        </p:txBody>
      </p:sp>
      <p:sp>
        <p:nvSpPr>
          <p:cNvPr id="183" name="Shape 183"/>
          <p:cNvSpPr/>
          <p:nvPr/>
        </p:nvSpPr>
        <p:spPr>
          <a:xfrm>
            <a:off x="2411765" y="240632"/>
            <a:ext cx="6732235" cy="732687"/>
          </a:xfrm>
          <a:custGeom>
            <a:avLst/>
            <a:gdLst/>
            <a:ahLst/>
            <a:cxnLst/>
            <a:rect l="0" t="0" r="0" b="0"/>
            <a:pathLst>
              <a:path w="6291808" h="701030" extrusionOk="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rgbClr val="3F3F3F"/>
          </a:solidFill>
          <a:ln>
            <a:noFill/>
          </a:ln>
        </p:spPr>
        <p:txBody>
          <a:bodyPr spcFirstLastPara="1" wrap="square" lIns="91425" tIns="45700" rIns="91425" bIns="45700" anchor="ctr" anchorCtr="0">
            <a:noAutofit/>
          </a:bodyPr>
          <a:lstStyle/>
          <a:p>
            <a:pPr marL="457200" marR="0" lvl="0" indent="457200" rtl="0">
              <a:spcBef>
                <a:spcPts val="0"/>
              </a:spcBef>
              <a:spcAft>
                <a:spcPts val="0"/>
              </a:spcAft>
              <a:buNone/>
            </a:pPr>
            <a:r>
              <a:rPr lang="en" sz="3000" i="1" dirty="0">
                <a:solidFill>
                  <a:srgbClr val="FFFFFF"/>
                </a:solidFill>
              </a:rPr>
              <a:t>Agenda</a:t>
            </a:r>
            <a:endParaRPr sz="3000" i="1" dirty="0">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mt="39000"/>
          </a:blip>
          <a:stretch>
            <a:fillRect/>
          </a:stretch>
        </a:blipFill>
        <a:effectLst/>
      </p:bgPr>
    </p:bg>
    <p:spTree>
      <p:nvGrpSpPr>
        <p:cNvPr id="1" name="Shape 562"/>
        <p:cNvGrpSpPr/>
        <p:nvPr/>
      </p:nvGrpSpPr>
      <p:grpSpPr>
        <a:xfrm>
          <a:off x="0" y="0"/>
          <a:ext cx="0" cy="0"/>
          <a:chOff x="0" y="0"/>
          <a:chExt cx="0" cy="0"/>
        </a:xfrm>
      </p:grpSpPr>
      <p:sp>
        <p:nvSpPr>
          <p:cNvPr id="563" name="Shape 563"/>
          <p:cNvSpPr/>
          <p:nvPr/>
        </p:nvSpPr>
        <p:spPr>
          <a:xfrm rot="-5400000" flipH="1">
            <a:off x="4858295" y="2206976"/>
            <a:ext cx="651615" cy="648142"/>
          </a:xfrm>
          <a:custGeom>
            <a:avLst/>
            <a:gdLst/>
            <a:ahLst/>
            <a:cxnLst/>
            <a:rect l="0" t="0" r="0" b="0"/>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64" name="Shape 564"/>
          <p:cNvSpPr txBox="1"/>
          <p:nvPr/>
        </p:nvSpPr>
        <p:spPr>
          <a:xfrm>
            <a:off x="394175" y="2055475"/>
            <a:ext cx="3893700" cy="100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i="1">
                <a:latin typeface="Helvetica Neue"/>
                <a:ea typeface="Helvetica Neue"/>
                <a:cs typeface="Helvetica Neue"/>
                <a:sym typeface="Helvetica Neue"/>
              </a:rPr>
              <a:t>Results &amp; Implementations</a:t>
            </a:r>
            <a:endParaRPr sz="3000" i="1">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p:nvPr/>
        </p:nvSpPr>
        <p:spPr>
          <a:xfrm>
            <a:off x="174525" y="0"/>
            <a:ext cx="2079600" cy="1022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a:solidFill>
                  <a:srgbClr val="A61C00"/>
                </a:solidFill>
                <a:latin typeface="Georgia"/>
                <a:ea typeface="Georgia"/>
                <a:cs typeface="Georgia"/>
                <a:sym typeface="Georgia"/>
              </a:rPr>
              <a:t>Results </a:t>
            </a:r>
            <a:endParaRPr/>
          </a:p>
        </p:txBody>
      </p:sp>
      <p:sp>
        <p:nvSpPr>
          <p:cNvPr id="570" name="Shape 570"/>
          <p:cNvSpPr txBox="1"/>
          <p:nvPr/>
        </p:nvSpPr>
        <p:spPr>
          <a:xfrm>
            <a:off x="2661925" y="321238"/>
            <a:ext cx="4776600" cy="394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100">
                <a:solidFill>
                  <a:srgbClr val="85200C"/>
                </a:solidFill>
                <a:latin typeface="Helvetica Neue"/>
                <a:ea typeface="Helvetica Neue"/>
                <a:cs typeface="Helvetica Neue"/>
                <a:sym typeface="Helvetica Neue"/>
              </a:rPr>
              <a:t>Table 1. Candidate Input: </a:t>
            </a:r>
            <a:r>
              <a:rPr lang="en" sz="1100" b="1">
                <a:solidFill>
                  <a:srgbClr val="85200C"/>
                </a:solidFill>
                <a:latin typeface="Helvetica Neue"/>
                <a:ea typeface="Helvetica Neue"/>
                <a:cs typeface="Helvetica Neue"/>
                <a:sym typeface="Helvetica Neue"/>
              </a:rPr>
              <a:t>Classroom Sessions by Department ACCT</a:t>
            </a:r>
            <a:endParaRPr b="1">
              <a:latin typeface="Helvetica Neue"/>
              <a:ea typeface="Helvetica Neue"/>
              <a:cs typeface="Helvetica Neue"/>
              <a:sym typeface="Helvetica Neue"/>
            </a:endParaRPr>
          </a:p>
        </p:txBody>
      </p:sp>
      <p:sp>
        <p:nvSpPr>
          <p:cNvPr id="571" name="Shape 571"/>
          <p:cNvSpPr txBox="1"/>
          <p:nvPr/>
        </p:nvSpPr>
        <p:spPr>
          <a:xfrm>
            <a:off x="2661925" y="2432450"/>
            <a:ext cx="5386800" cy="3948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100">
                <a:solidFill>
                  <a:srgbClr val="85200C"/>
                </a:solidFill>
                <a:latin typeface="Helvetica Neue"/>
                <a:ea typeface="Helvetica Neue"/>
                <a:cs typeface="Helvetica Neue"/>
                <a:sym typeface="Helvetica Neue"/>
              </a:rPr>
              <a:t>Table 2. Candidate Output: </a:t>
            </a:r>
            <a:r>
              <a:rPr lang="en" sz="1100" b="1">
                <a:solidFill>
                  <a:srgbClr val="85200C"/>
                </a:solidFill>
                <a:latin typeface="Helvetica Neue"/>
                <a:ea typeface="Helvetica Neue"/>
                <a:cs typeface="Helvetica Neue"/>
                <a:sym typeface="Helvetica Neue"/>
              </a:rPr>
              <a:t>Classroom Sessions allocated to Department ACCT </a:t>
            </a:r>
            <a:endParaRPr sz="1100" b="1">
              <a:solidFill>
                <a:srgbClr val="85200C"/>
              </a:solidFill>
              <a:latin typeface="Helvetica Neue"/>
              <a:ea typeface="Helvetica Neue"/>
              <a:cs typeface="Helvetica Neue"/>
              <a:sym typeface="Helvetica Neue"/>
            </a:endParaRPr>
          </a:p>
        </p:txBody>
      </p:sp>
      <p:pic>
        <p:nvPicPr>
          <p:cNvPr id="572" name="Shape 572"/>
          <p:cNvPicPr preferRelativeResize="0"/>
          <p:nvPr/>
        </p:nvPicPr>
        <p:blipFill>
          <a:blip r:embed="rId3">
            <a:alphaModFix/>
          </a:blip>
          <a:stretch>
            <a:fillRect/>
          </a:stretch>
        </p:blipFill>
        <p:spPr>
          <a:xfrm>
            <a:off x="588138" y="1945563"/>
            <a:ext cx="1252375" cy="1252375"/>
          </a:xfrm>
          <a:prstGeom prst="rect">
            <a:avLst/>
          </a:prstGeom>
          <a:noFill/>
          <a:ln>
            <a:noFill/>
          </a:ln>
        </p:spPr>
      </p:pic>
      <p:pic>
        <p:nvPicPr>
          <p:cNvPr id="573" name="Shape 573"/>
          <p:cNvPicPr preferRelativeResize="0"/>
          <p:nvPr/>
        </p:nvPicPr>
        <p:blipFill>
          <a:blip r:embed="rId4">
            <a:alphaModFix/>
          </a:blip>
          <a:stretch>
            <a:fillRect/>
          </a:stretch>
        </p:blipFill>
        <p:spPr>
          <a:xfrm>
            <a:off x="2721288" y="615975"/>
            <a:ext cx="4260075" cy="1816475"/>
          </a:xfrm>
          <a:prstGeom prst="rect">
            <a:avLst/>
          </a:prstGeom>
          <a:noFill/>
          <a:ln w="9525" cap="flat" cmpd="sng">
            <a:solidFill>
              <a:srgbClr val="A61C00"/>
            </a:solidFill>
            <a:prstDash val="solid"/>
            <a:round/>
            <a:headEnd type="none" w="sm" len="sm"/>
            <a:tailEnd type="none" w="sm" len="sm"/>
          </a:ln>
        </p:spPr>
      </p:pic>
      <p:pic>
        <p:nvPicPr>
          <p:cNvPr id="574" name="Shape 574"/>
          <p:cNvPicPr preferRelativeResize="0"/>
          <p:nvPr/>
        </p:nvPicPr>
        <p:blipFill>
          <a:blip r:embed="rId5">
            <a:alphaModFix/>
          </a:blip>
          <a:stretch>
            <a:fillRect/>
          </a:stretch>
        </p:blipFill>
        <p:spPr>
          <a:xfrm>
            <a:off x="2721301" y="2755476"/>
            <a:ext cx="4378800" cy="2298375"/>
          </a:xfrm>
          <a:prstGeom prst="rect">
            <a:avLst/>
          </a:prstGeom>
          <a:noFill/>
          <a:ln w="9525" cap="flat" cmpd="sng">
            <a:solidFill>
              <a:srgbClr val="A61C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title"/>
          </p:nvPr>
        </p:nvSpPr>
        <p:spPr>
          <a:xfrm>
            <a:off x="311700" y="3147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A61C00"/>
                </a:solidFill>
                <a:latin typeface="Georgia"/>
                <a:ea typeface="Georgia"/>
                <a:cs typeface="Georgia"/>
                <a:sym typeface="Georgia"/>
              </a:rPr>
              <a:t>Implementation</a:t>
            </a:r>
            <a:endParaRPr>
              <a:solidFill>
                <a:srgbClr val="A61C00"/>
              </a:solidFill>
              <a:latin typeface="Georgia"/>
              <a:ea typeface="Georgia"/>
              <a:cs typeface="Georgia"/>
              <a:sym typeface="Georgia"/>
            </a:endParaRPr>
          </a:p>
        </p:txBody>
      </p:sp>
      <p:sp>
        <p:nvSpPr>
          <p:cNvPr id="580" name="Shape 580"/>
          <p:cNvSpPr txBox="1"/>
          <p:nvPr/>
        </p:nvSpPr>
        <p:spPr>
          <a:xfrm>
            <a:off x="5076063" y="909550"/>
            <a:ext cx="1853100" cy="33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A61C00"/>
                </a:solidFill>
                <a:latin typeface="Helvetica Neue"/>
                <a:ea typeface="Helvetica Neue"/>
                <a:cs typeface="Helvetica Neue"/>
                <a:sym typeface="Helvetica Neue"/>
              </a:rPr>
              <a:t>Classroom Session</a:t>
            </a:r>
            <a:endParaRPr>
              <a:solidFill>
                <a:srgbClr val="A61C00"/>
              </a:solidFill>
              <a:latin typeface="Helvetica Neue"/>
              <a:ea typeface="Helvetica Neue"/>
              <a:cs typeface="Helvetica Neue"/>
              <a:sym typeface="Helvetica Neue"/>
            </a:endParaRPr>
          </a:p>
        </p:txBody>
      </p:sp>
      <p:sp>
        <p:nvSpPr>
          <p:cNvPr id="581" name="Shape 581"/>
          <p:cNvSpPr txBox="1"/>
          <p:nvPr/>
        </p:nvSpPr>
        <p:spPr>
          <a:xfrm>
            <a:off x="12" y="2722000"/>
            <a:ext cx="1800600" cy="6417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990000"/>
                </a:solidFill>
                <a:latin typeface="Helvetica Neue"/>
                <a:ea typeface="Helvetica Neue"/>
                <a:cs typeface="Helvetica Neue"/>
                <a:sym typeface="Helvetica Neue"/>
              </a:rPr>
              <a:t>Preference Score Survey</a:t>
            </a:r>
            <a:endParaRPr b="1">
              <a:solidFill>
                <a:srgbClr val="990000"/>
              </a:solidFill>
              <a:latin typeface="Helvetica Neue"/>
              <a:ea typeface="Helvetica Neue"/>
              <a:cs typeface="Helvetica Neue"/>
              <a:sym typeface="Helvetica Neue"/>
            </a:endParaRPr>
          </a:p>
        </p:txBody>
      </p:sp>
      <p:sp>
        <p:nvSpPr>
          <p:cNvPr id="582" name="Shape 582"/>
          <p:cNvSpPr txBox="1"/>
          <p:nvPr/>
        </p:nvSpPr>
        <p:spPr>
          <a:xfrm>
            <a:off x="2227921" y="909538"/>
            <a:ext cx="1226100" cy="33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85200C"/>
                </a:solidFill>
                <a:latin typeface="Helvetica Neue"/>
                <a:ea typeface="Helvetica Neue"/>
                <a:cs typeface="Helvetica Neue"/>
                <a:sym typeface="Helvetica Neue"/>
              </a:rPr>
              <a:t>Department</a:t>
            </a:r>
            <a:endParaRPr>
              <a:solidFill>
                <a:srgbClr val="85200C"/>
              </a:solidFill>
              <a:latin typeface="Helvetica Neue"/>
              <a:ea typeface="Helvetica Neue"/>
              <a:cs typeface="Helvetica Neue"/>
              <a:sym typeface="Helvetica Neue"/>
            </a:endParaRPr>
          </a:p>
        </p:txBody>
      </p:sp>
      <p:sp>
        <p:nvSpPr>
          <p:cNvPr id="583" name="Shape 583"/>
          <p:cNvSpPr/>
          <p:nvPr/>
        </p:nvSpPr>
        <p:spPr>
          <a:xfrm>
            <a:off x="2170013" y="4196950"/>
            <a:ext cx="1226100" cy="641700"/>
          </a:xfrm>
          <a:prstGeom prst="ellipse">
            <a:avLst/>
          </a:prstGeom>
          <a:no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85200C"/>
                </a:solidFill>
              </a:rPr>
              <a:t>MOR</a:t>
            </a:r>
            <a:endParaRPr>
              <a:solidFill>
                <a:srgbClr val="85200C"/>
              </a:solidFill>
            </a:endParaRPr>
          </a:p>
        </p:txBody>
      </p:sp>
      <p:sp>
        <p:nvSpPr>
          <p:cNvPr id="584" name="Shape 584"/>
          <p:cNvSpPr/>
          <p:nvPr/>
        </p:nvSpPr>
        <p:spPr>
          <a:xfrm>
            <a:off x="2170013" y="1399475"/>
            <a:ext cx="1226100" cy="641700"/>
          </a:xfrm>
          <a:prstGeom prst="ellipse">
            <a:avLst/>
          </a:prstGeom>
          <a:no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85200C"/>
                </a:solidFill>
              </a:rPr>
              <a:t>ACCT</a:t>
            </a:r>
            <a:endParaRPr>
              <a:solidFill>
                <a:srgbClr val="85200C"/>
              </a:solidFill>
            </a:endParaRPr>
          </a:p>
        </p:txBody>
      </p:sp>
      <p:sp>
        <p:nvSpPr>
          <p:cNvPr id="585" name="Shape 585"/>
          <p:cNvSpPr/>
          <p:nvPr/>
        </p:nvSpPr>
        <p:spPr>
          <a:xfrm>
            <a:off x="2170013" y="2401150"/>
            <a:ext cx="1226100" cy="641700"/>
          </a:xfrm>
          <a:prstGeom prst="ellipse">
            <a:avLst/>
          </a:prstGeom>
          <a:no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85200C"/>
                </a:solidFill>
              </a:rPr>
              <a:t>BAEP</a:t>
            </a:r>
            <a:endParaRPr>
              <a:solidFill>
                <a:srgbClr val="85200C"/>
              </a:solidFill>
            </a:endParaRPr>
          </a:p>
        </p:txBody>
      </p:sp>
      <p:sp>
        <p:nvSpPr>
          <p:cNvPr id="586" name="Shape 586"/>
          <p:cNvSpPr/>
          <p:nvPr/>
        </p:nvSpPr>
        <p:spPr>
          <a:xfrm>
            <a:off x="4725063" y="1483675"/>
            <a:ext cx="2555100" cy="572700"/>
          </a:xfrm>
          <a:prstGeom prst="rect">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ACC201 / 08:00:00 - 09:50:00</a:t>
            </a:r>
            <a:endParaRPr/>
          </a:p>
        </p:txBody>
      </p:sp>
      <p:sp>
        <p:nvSpPr>
          <p:cNvPr id="587" name="Shape 587"/>
          <p:cNvSpPr/>
          <p:nvPr/>
        </p:nvSpPr>
        <p:spPr>
          <a:xfrm>
            <a:off x="4725063" y="2441850"/>
            <a:ext cx="2555100" cy="572700"/>
          </a:xfrm>
          <a:prstGeom prst="rect">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JFF 233 / 14:00:00 - 15:50:00</a:t>
            </a:r>
            <a:endParaRPr/>
          </a:p>
        </p:txBody>
      </p:sp>
      <p:sp>
        <p:nvSpPr>
          <p:cNvPr id="588" name="Shape 588"/>
          <p:cNvSpPr/>
          <p:nvPr/>
        </p:nvSpPr>
        <p:spPr>
          <a:xfrm>
            <a:off x="4725063" y="4231450"/>
            <a:ext cx="2555100" cy="572700"/>
          </a:xfrm>
          <a:prstGeom prst="rect">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JKP 110 / 10:00:00 - 11:50:00</a:t>
            </a:r>
            <a:endParaRPr/>
          </a:p>
        </p:txBody>
      </p:sp>
      <p:pic>
        <p:nvPicPr>
          <p:cNvPr id="589" name="Shape 589"/>
          <p:cNvPicPr preferRelativeResize="0"/>
          <p:nvPr/>
        </p:nvPicPr>
        <p:blipFill>
          <a:blip r:embed="rId3">
            <a:alphaModFix/>
          </a:blip>
          <a:stretch>
            <a:fillRect/>
          </a:stretch>
        </p:blipFill>
        <p:spPr>
          <a:xfrm>
            <a:off x="5590488" y="3072712"/>
            <a:ext cx="778408" cy="1100600"/>
          </a:xfrm>
          <a:prstGeom prst="rect">
            <a:avLst/>
          </a:prstGeom>
          <a:noFill/>
          <a:ln>
            <a:noFill/>
          </a:ln>
        </p:spPr>
      </p:pic>
      <p:sp>
        <p:nvSpPr>
          <p:cNvPr id="590" name="Shape 590"/>
          <p:cNvSpPr/>
          <p:nvPr/>
        </p:nvSpPr>
        <p:spPr>
          <a:xfrm>
            <a:off x="3396248" y="2652600"/>
            <a:ext cx="1328700" cy="151200"/>
          </a:xfrm>
          <a:prstGeom prst="rightArrow">
            <a:avLst>
              <a:gd name="adj1" fmla="val 50000"/>
              <a:gd name="adj2" fmla="val 47932"/>
            </a:avLst>
          </a:prstGeom>
          <a:solidFill>
            <a:srgbClr val="A72A1E"/>
          </a:solidFill>
          <a:ln w="9525"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91" name="Shape 591"/>
          <p:cNvCxnSpPr>
            <a:stCxn id="581" idx="3"/>
            <a:endCxn id="584" idx="2"/>
          </p:cNvCxnSpPr>
          <p:nvPr/>
        </p:nvCxnSpPr>
        <p:spPr>
          <a:xfrm rot="10800000" flipH="1">
            <a:off x="1800612" y="1720450"/>
            <a:ext cx="369300" cy="1322400"/>
          </a:xfrm>
          <a:prstGeom prst="straightConnector1">
            <a:avLst/>
          </a:prstGeom>
          <a:noFill/>
          <a:ln w="9525" cap="flat" cmpd="sng">
            <a:solidFill>
              <a:schemeClr val="dk2"/>
            </a:solidFill>
            <a:prstDash val="solid"/>
            <a:round/>
            <a:headEnd type="none" w="med" len="med"/>
            <a:tailEnd type="triangle" w="med" len="med"/>
          </a:ln>
        </p:spPr>
      </p:cxnSp>
      <p:cxnSp>
        <p:nvCxnSpPr>
          <p:cNvPr id="592" name="Shape 592"/>
          <p:cNvCxnSpPr>
            <a:stCxn id="581" idx="3"/>
            <a:endCxn id="585" idx="2"/>
          </p:cNvCxnSpPr>
          <p:nvPr/>
        </p:nvCxnSpPr>
        <p:spPr>
          <a:xfrm rot="10800000" flipH="1">
            <a:off x="1800612" y="2722150"/>
            <a:ext cx="369300" cy="320700"/>
          </a:xfrm>
          <a:prstGeom prst="straightConnector1">
            <a:avLst/>
          </a:prstGeom>
          <a:noFill/>
          <a:ln w="9525" cap="flat" cmpd="sng">
            <a:solidFill>
              <a:schemeClr val="dk2"/>
            </a:solidFill>
            <a:prstDash val="solid"/>
            <a:round/>
            <a:headEnd type="none" w="med" len="med"/>
            <a:tailEnd type="triangle" w="med" len="med"/>
          </a:ln>
        </p:spPr>
      </p:cxnSp>
      <p:cxnSp>
        <p:nvCxnSpPr>
          <p:cNvPr id="593" name="Shape 593"/>
          <p:cNvCxnSpPr>
            <a:stCxn id="581" idx="3"/>
            <a:endCxn id="583" idx="2"/>
          </p:cNvCxnSpPr>
          <p:nvPr/>
        </p:nvCxnSpPr>
        <p:spPr>
          <a:xfrm>
            <a:off x="1800612" y="3042850"/>
            <a:ext cx="369300" cy="1475100"/>
          </a:xfrm>
          <a:prstGeom prst="straightConnector1">
            <a:avLst/>
          </a:prstGeom>
          <a:noFill/>
          <a:ln w="9525" cap="flat" cmpd="sng">
            <a:solidFill>
              <a:schemeClr val="dk2"/>
            </a:solidFill>
            <a:prstDash val="solid"/>
            <a:round/>
            <a:headEnd type="none" w="med" len="med"/>
            <a:tailEnd type="triangle" w="med" len="med"/>
          </a:ln>
        </p:spPr>
      </p:cxnSp>
      <p:sp>
        <p:nvSpPr>
          <p:cNvPr id="594" name="Shape 594"/>
          <p:cNvSpPr/>
          <p:nvPr/>
        </p:nvSpPr>
        <p:spPr>
          <a:xfrm>
            <a:off x="3396248" y="1644725"/>
            <a:ext cx="1328700" cy="151200"/>
          </a:xfrm>
          <a:prstGeom prst="rightArrow">
            <a:avLst>
              <a:gd name="adj1" fmla="val 50000"/>
              <a:gd name="adj2" fmla="val 47932"/>
            </a:avLst>
          </a:prstGeom>
          <a:solidFill>
            <a:srgbClr val="A72A1E"/>
          </a:solidFill>
          <a:ln w="9525"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a:off x="3396250" y="4436000"/>
            <a:ext cx="1328700" cy="151200"/>
          </a:xfrm>
          <a:prstGeom prst="rightArrow">
            <a:avLst>
              <a:gd name="adj1" fmla="val 50000"/>
              <a:gd name="adj2" fmla="val 47932"/>
            </a:avLst>
          </a:prstGeom>
          <a:solidFill>
            <a:srgbClr val="A72A1E"/>
          </a:solidFill>
          <a:ln w="9525"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96" name="Shape 596"/>
          <p:cNvPicPr preferRelativeResize="0"/>
          <p:nvPr/>
        </p:nvPicPr>
        <p:blipFill>
          <a:blip r:embed="rId3">
            <a:alphaModFix/>
          </a:blip>
          <a:stretch>
            <a:fillRect/>
          </a:stretch>
        </p:blipFill>
        <p:spPr>
          <a:xfrm>
            <a:off x="2393863" y="3069600"/>
            <a:ext cx="778408" cy="1100600"/>
          </a:xfrm>
          <a:prstGeom prst="rect">
            <a:avLst/>
          </a:prstGeom>
          <a:noFill/>
          <a:ln>
            <a:noFill/>
          </a:ln>
        </p:spPr>
      </p:pic>
      <p:sp>
        <p:nvSpPr>
          <p:cNvPr id="597" name="Shape 597"/>
          <p:cNvSpPr txBox="1"/>
          <p:nvPr/>
        </p:nvSpPr>
        <p:spPr>
          <a:xfrm>
            <a:off x="8056191" y="909550"/>
            <a:ext cx="492900" cy="33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A61C00"/>
                </a:solidFill>
                <a:latin typeface="Helvetica Neue"/>
                <a:ea typeface="Helvetica Neue"/>
                <a:cs typeface="Helvetica Neue"/>
                <a:sym typeface="Helvetica Neue"/>
              </a:rPr>
              <a:t>Day</a:t>
            </a:r>
            <a:endParaRPr>
              <a:solidFill>
                <a:srgbClr val="A61C00"/>
              </a:solidFill>
              <a:latin typeface="Helvetica Neue"/>
              <a:ea typeface="Helvetica Neue"/>
              <a:cs typeface="Helvetica Neue"/>
              <a:sym typeface="Helvetica Neue"/>
            </a:endParaRPr>
          </a:p>
          <a:p>
            <a:pPr marL="0" lvl="0" indent="0" rtl="0">
              <a:spcBef>
                <a:spcPts val="0"/>
              </a:spcBef>
              <a:spcAft>
                <a:spcPts val="0"/>
              </a:spcAft>
              <a:buNone/>
            </a:pPr>
            <a:endParaRPr i="1">
              <a:solidFill>
                <a:srgbClr val="A61C00"/>
              </a:solidFill>
            </a:endParaRPr>
          </a:p>
        </p:txBody>
      </p:sp>
      <p:sp>
        <p:nvSpPr>
          <p:cNvPr id="598" name="Shape 598"/>
          <p:cNvSpPr/>
          <p:nvPr/>
        </p:nvSpPr>
        <p:spPr>
          <a:xfrm>
            <a:off x="7773000" y="1483675"/>
            <a:ext cx="1059300" cy="572700"/>
          </a:xfrm>
          <a:prstGeom prst="round2SameRect">
            <a:avLst>
              <a:gd name="adj1" fmla="val 16667"/>
              <a:gd name="adj2" fmla="val 0"/>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A61C00"/>
                </a:solidFill>
              </a:rPr>
              <a:t>M, W, TH</a:t>
            </a:r>
            <a:endParaRPr>
              <a:solidFill>
                <a:srgbClr val="A61C00"/>
              </a:solidFill>
            </a:endParaRPr>
          </a:p>
        </p:txBody>
      </p:sp>
      <p:sp>
        <p:nvSpPr>
          <p:cNvPr id="599" name="Shape 599"/>
          <p:cNvSpPr/>
          <p:nvPr/>
        </p:nvSpPr>
        <p:spPr>
          <a:xfrm>
            <a:off x="7773000" y="4231450"/>
            <a:ext cx="1059300" cy="572700"/>
          </a:xfrm>
          <a:prstGeom prst="round2SameRect">
            <a:avLst>
              <a:gd name="adj1" fmla="val 16667"/>
              <a:gd name="adj2" fmla="val 0"/>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A61C00"/>
                </a:solidFill>
              </a:rPr>
              <a:t>MW, TH</a:t>
            </a:r>
            <a:endParaRPr/>
          </a:p>
        </p:txBody>
      </p:sp>
      <p:sp>
        <p:nvSpPr>
          <p:cNvPr id="600" name="Shape 600"/>
          <p:cNvSpPr/>
          <p:nvPr/>
        </p:nvSpPr>
        <p:spPr>
          <a:xfrm>
            <a:off x="7773000" y="2441850"/>
            <a:ext cx="1059300" cy="572700"/>
          </a:xfrm>
          <a:prstGeom prst="round2SameRect">
            <a:avLst>
              <a:gd name="adj1" fmla="val 16667"/>
              <a:gd name="adj2" fmla="val 0"/>
            </a:avLst>
          </a:prstGeom>
          <a:no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A61C00"/>
                </a:solidFill>
              </a:rPr>
              <a:t>M, T, F</a:t>
            </a:r>
            <a:endParaRPr/>
          </a:p>
        </p:txBody>
      </p:sp>
      <p:pic>
        <p:nvPicPr>
          <p:cNvPr id="601" name="Shape 601"/>
          <p:cNvPicPr preferRelativeResize="0"/>
          <p:nvPr/>
        </p:nvPicPr>
        <p:blipFill>
          <a:blip r:embed="rId3">
            <a:alphaModFix/>
          </a:blip>
          <a:stretch>
            <a:fillRect/>
          </a:stretch>
        </p:blipFill>
        <p:spPr>
          <a:xfrm>
            <a:off x="7913438" y="3072712"/>
            <a:ext cx="778408" cy="1100600"/>
          </a:xfrm>
          <a:prstGeom prst="rect">
            <a:avLst/>
          </a:prstGeom>
          <a:noFill/>
          <a:ln>
            <a:noFill/>
          </a:ln>
        </p:spPr>
      </p:pic>
      <p:cxnSp>
        <p:nvCxnSpPr>
          <p:cNvPr id="602" name="Shape 602"/>
          <p:cNvCxnSpPr>
            <a:endCxn id="598" idx="2"/>
          </p:cNvCxnSpPr>
          <p:nvPr/>
        </p:nvCxnSpPr>
        <p:spPr>
          <a:xfrm rot="10800000" flipH="1">
            <a:off x="7313700" y="1770025"/>
            <a:ext cx="459300" cy="1500"/>
          </a:xfrm>
          <a:prstGeom prst="straightConnector1">
            <a:avLst/>
          </a:prstGeom>
          <a:noFill/>
          <a:ln w="19050" cap="flat" cmpd="sng">
            <a:solidFill>
              <a:srgbClr val="A61C00"/>
            </a:solidFill>
            <a:prstDash val="solid"/>
            <a:round/>
            <a:headEnd type="none" w="med" len="med"/>
            <a:tailEnd type="triangle" w="med" len="med"/>
          </a:ln>
        </p:spPr>
      </p:cxnSp>
      <p:cxnSp>
        <p:nvCxnSpPr>
          <p:cNvPr id="603" name="Shape 603"/>
          <p:cNvCxnSpPr>
            <a:stCxn id="587" idx="3"/>
            <a:endCxn id="600" idx="2"/>
          </p:cNvCxnSpPr>
          <p:nvPr/>
        </p:nvCxnSpPr>
        <p:spPr>
          <a:xfrm>
            <a:off x="7280163" y="2728200"/>
            <a:ext cx="492900" cy="0"/>
          </a:xfrm>
          <a:prstGeom prst="straightConnector1">
            <a:avLst/>
          </a:prstGeom>
          <a:noFill/>
          <a:ln w="19050" cap="flat" cmpd="sng">
            <a:solidFill>
              <a:srgbClr val="A61C00"/>
            </a:solidFill>
            <a:prstDash val="solid"/>
            <a:round/>
            <a:headEnd type="none" w="med" len="med"/>
            <a:tailEnd type="triangle" w="med" len="med"/>
          </a:ln>
        </p:spPr>
      </p:cxnSp>
      <p:cxnSp>
        <p:nvCxnSpPr>
          <p:cNvPr id="604" name="Shape 604"/>
          <p:cNvCxnSpPr>
            <a:stCxn id="588" idx="3"/>
            <a:endCxn id="599" idx="2"/>
          </p:cNvCxnSpPr>
          <p:nvPr/>
        </p:nvCxnSpPr>
        <p:spPr>
          <a:xfrm>
            <a:off x="7280163" y="4517800"/>
            <a:ext cx="492900" cy="0"/>
          </a:xfrm>
          <a:prstGeom prst="straightConnector1">
            <a:avLst/>
          </a:prstGeom>
          <a:noFill/>
          <a:ln w="19050" cap="flat" cmpd="sng">
            <a:solidFill>
              <a:srgbClr val="A61C00"/>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mt="39000"/>
          </a:blip>
          <a:stretch>
            <a:fillRect/>
          </a:stretch>
        </a:blipFill>
        <a:effectLst/>
      </p:bgPr>
    </p:bg>
    <p:spTree>
      <p:nvGrpSpPr>
        <p:cNvPr id="1" name="Shape 608"/>
        <p:cNvGrpSpPr/>
        <p:nvPr/>
      </p:nvGrpSpPr>
      <p:grpSpPr>
        <a:xfrm>
          <a:off x="0" y="0"/>
          <a:ext cx="0" cy="0"/>
          <a:chOff x="0" y="0"/>
          <a:chExt cx="0" cy="0"/>
        </a:xfrm>
      </p:grpSpPr>
      <p:sp>
        <p:nvSpPr>
          <p:cNvPr id="609" name="Shape 609"/>
          <p:cNvSpPr/>
          <p:nvPr/>
        </p:nvSpPr>
        <p:spPr>
          <a:xfrm rot="-5400000" flipH="1">
            <a:off x="4858295" y="2206976"/>
            <a:ext cx="651615" cy="648142"/>
          </a:xfrm>
          <a:custGeom>
            <a:avLst/>
            <a:gdLst/>
            <a:ahLst/>
            <a:cxnLst/>
            <a:rect l="0" t="0" r="0" b="0"/>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10" name="Shape 610"/>
          <p:cNvSpPr txBox="1"/>
          <p:nvPr/>
        </p:nvSpPr>
        <p:spPr>
          <a:xfrm>
            <a:off x="394175" y="2055475"/>
            <a:ext cx="3893700" cy="100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i="1">
                <a:latin typeface="Helvetica Neue"/>
                <a:ea typeface="Helvetica Neue"/>
                <a:cs typeface="Helvetica Neue"/>
                <a:sym typeface="Helvetica Neue"/>
              </a:rPr>
              <a:t>Conclusion</a:t>
            </a:r>
            <a:endParaRPr sz="3000" i="1">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p:nvPr/>
        </p:nvSpPr>
        <p:spPr>
          <a:xfrm>
            <a:off x="0" y="1275600"/>
            <a:ext cx="4573200" cy="3240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616" name="Shape 616"/>
          <p:cNvSpPr/>
          <p:nvPr/>
        </p:nvSpPr>
        <p:spPr>
          <a:xfrm flipH="1">
            <a:off x="3491936" y="1508125"/>
            <a:ext cx="504000" cy="5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617" name="Shape 617"/>
          <p:cNvSpPr/>
          <p:nvPr/>
        </p:nvSpPr>
        <p:spPr>
          <a:xfrm flipH="1">
            <a:off x="3491936" y="2275816"/>
            <a:ext cx="504000" cy="50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618" name="Shape 618"/>
          <p:cNvSpPr/>
          <p:nvPr/>
        </p:nvSpPr>
        <p:spPr>
          <a:xfrm flipH="1">
            <a:off x="3491936" y="3043507"/>
            <a:ext cx="504000" cy="5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619" name="Shape 619"/>
          <p:cNvSpPr/>
          <p:nvPr/>
        </p:nvSpPr>
        <p:spPr>
          <a:xfrm flipH="1">
            <a:off x="3491936" y="3811197"/>
            <a:ext cx="504000" cy="50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grpSp>
        <p:nvGrpSpPr>
          <p:cNvPr id="620" name="Shape 620"/>
          <p:cNvGrpSpPr/>
          <p:nvPr/>
        </p:nvGrpSpPr>
        <p:grpSpPr>
          <a:xfrm flipH="1">
            <a:off x="467477" y="1420806"/>
            <a:ext cx="2880424" cy="678727"/>
            <a:chOff x="803640" y="3362835"/>
            <a:chExt cx="2059800" cy="678727"/>
          </a:xfrm>
        </p:grpSpPr>
        <p:sp>
          <p:nvSpPr>
            <p:cNvPr id="621" name="Shape 621"/>
            <p:cNvSpPr txBox="1"/>
            <p:nvPr/>
          </p:nvSpPr>
          <p:spPr>
            <a:xfrm>
              <a:off x="803640" y="3579862"/>
              <a:ext cx="2059800" cy="461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200">
                  <a:solidFill>
                    <a:schemeClr val="lt1"/>
                  </a:solidFill>
                  <a:latin typeface="Helvetica Neue"/>
                  <a:ea typeface="Helvetica Neue"/>
                  <a:cs typeface="Helvetica Neue"/>
                  <a:sym typeface="Helvetica Neue"/>
                </a:rPr>
                <a:t>Takes classroom-time slot preference into account</a:t>
              </a:r>
              <a:endParaRPr sz="1200">
                <a:solidFill>
                  <a:schemeClr val="lt1"/>
                </a:solidFill>
                <a:latin typeface="Helvetica Neue"/>
                <a:ea typeface="Helvetica Neue"/>
                <a:cs typeface="Helvetica Neue"/>
                <a:sym typeface="Helvetica Neue"/>
              </a:endParaRPr>
            </a:p>
          </p:txBody>
        </p:sp>
        <p:sp>
          <p:nvSpPr>
            <p:cNvPr id="622" name="Shape 622"/>
            <p:cNvSpPr txBox="1"/>
            <p:nvPr/>
          </p:nvSpPr>
          <p:spPr>
            <a:xfrm>
              <a:off x="803640" y="3362835"/>
              <a:ext cx="2059800" cy="276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b="1" i="1">
                  <a:solidFill>
                    <a:schemeClr val="lt1"/>
                  </a:solidFill>
                  <a:latin typeface="Helvetica Neue"/>
                  <a:ea typeface="Helvetica Neue"/>
                  <a:cs typeface="Helvetica Neue"/>
                  <a:sym typeface="Helvetica Neue"/>
                </a:rPr>
                <a:t>Department Satisfaction</a:t>
              </a:r>
              <a:endParaRPr b="1" i="1">
                <a:solidFill>
                  <a:schemeClr val="lt1"/>
                </a:solidFill>
                <a:latin typeface="Helvetica Neue"/>
                <a:ea typeface="Helvetica Neue"/>
                <a:cs typeface="Helvetica Neue"/>
                <a:sym typeface="Helvetica Neue"/>
              </a:endParaRPr>
            </a:p>
          </p:txBody>
        </p:sp>
      </p:grpSp>
      <p:grpSp>
        <p:nvGrpSpPr>
          <p:cNvPr id="623" name="Shape 623"/>
          <p:cNvGrpSpPr/>
          <p:nvPr/>
        </p:nvGrpSpPr>
        <p:grpSpPr>
          <a:xfrm flipH="1">
            <a:off x="467477" y="2188497"/>
            <a:ext cx="2880424" cy="678727"/>
            <a:chOff x="803640" y="3362835"/>
            <a:chExt cx="2059800" cy="678727"/>
          </a:xfrm>
        </p:grpSpPr>
        <p:sp>
          <p:nvSpPr>
            <p:cNvPr id="624" name="Shape 624"/>
            <p:cNvSpPr txBox="1"/>
            <p:nvPr/>
          </p:nvSpPr>
          <p:spPr>
            <a:xfrm>
              <a:off x="803640" y="3579862"/>
              <a:ext cx="2059800" cy="461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200">
                  <a:solidFill>
                    <a:schemeClr val="lt1"/>
                  </a:solidFill>
                  <a:latin typeface="Helvetica Neue"/>
                  <a:ea typeface="Helvetica Neue"/>
                  <a:cs typeface="Helvetica Neue"/>
                  <a:sym typeface="Helvetica Neue"/>
                </a:rPr>
                <a:t>Easy to implement parameter changes</a:t>
              </a:r>
              <a:endParaRPr sz="1200">
                <a:solidFill>
                  <a:schemeClr val="lt1"/>
                </a:solidFill>
                <a:latin typeface="Helvetica Neue"/>
                <a:ea typeface="Helvetica Neue"/>
                <a:cs typeface="Helvetica Neue"/>
                <a:sym typeface="Helvetica Neue"/>
              </a:endParaRPr>
            </a:p>
          </p:txBody>
        </p:sp>
        <p:sp>
          <p:nvSpPr>
            <p:cNvPr id="625" name="Shape 625"/>
            <p:cNvSpPr txBox="1"/>
            <p:nvPr/>
          </p:nvSpPr>
          <p:spPr>
            <a:xfrm>
              <a:off x="803640" y="3362835"/>
              <a:ext cx="2059800" cy="276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b="1" i="1">
                  <a:solidFill>
                    <a:schemeClr val="lt1"/>
                  </a:solidFill>
                  <a:latin typeface="Helvetica Neue"/>
                  <a:ea typeface="Helvetica Neue"/>
                  <a:cs typeface="Helvetica Neue"/>
                  <a:sym typeface="Helvetica Neue"/>
                </a:rPr>
                <a:t>Flexibility</a:t>
              </a:r>
              <a:endParaRPr b="1" i="1">
                <a:solidFill>
                  <a:schemeClr val="lt1"/>
                </a:solidFill>
                <a:latin typeface="Helvetica Neue"/>
                <a:ea typeface="Helvetica Neue"/>
                <a:cs typeface="Helvetica Neue"/>
                <a:sym typeface="Helvetica Neue"/>
              </a:endParaRPr>
            </a:p>
          </p:txBody>
        </p:sp>
      </p:grpSp>
      <p:grpSp>
        <p:nvGrpSpPr>
          <p:cNvPr id="626" name="Shape 626"/>
          <p:cNvGrpSpPr/>
          <p:nvPr/>
        </p:nvGrpSpPr>
        <p:grpSpPr>
          <a:xfrm flipH="1">
            <a:off x="467477" y="2956188"/>
            <a:ext cx="2880424" cy="678727"/>
            <a:chOff x="803640" y="3362835"/>
            <a:chExt cx="2059800" cy="678727"/>
          </a:xfrm>
        </p:grpSpPr>
        <p:sp>
          <p:nvSpPr>
            <p:cNvPr id="627" name="Shape 627"/>
            <p:cNvSpPr txBox="1"/>
            <p:nvPr/>
          </p:nvSpPr>
          <p:spPr>
            <a:xfrm>
              <a:off x="803640" y="3579862"/>
              <a:ext cx="2059800" cy="461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200">
                  <a:solidFill>
                    <a:schemeClr val="lt1"/>
                  </a:solidFill>
                  <a:latin typeface="Helvetica Neue"/>
                  <a:ea typeface="Helvetica Neue"/>
                  <a:cs typeface="Helvetica Neue"/>
                  <a:sym typeface="Helvetica Neue"/>
                </a:rPr>
                <a:t>Reduces manual labor time</a:t>
              </a:r>
              <a:endParaRPr sz="1200">
                <a:solidFill>
                  <a:schemeClr val="lt1"/>
                </a:solidFill>
                <a:latin typeface="Helvetica Neue"/>
                <a:ea typeface="Helvetica Neue"/>
                <a:cs typeface="Helvetica Neue"/>
                <a:sym typeface="Helvetica Neue"/>
              </a:endParaRPr>
            </a:p>
          </p:txBody>
        </p:sp>
        <p:sp>
          <p:nvSpPr>
            <p:cNvPr id="628" name="Shape 628"/>
            <p:cNvSpPr txBox="1"/>
            <p:nvPr/>
          </p:nvSpPr>
          <p:spPr>
            <a:xfrm>
              <a:off x="803640" y="3362835"/>
              <a:ext cx="2059800" cy="276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b="1" i="1">
                  <a:solidFill>
                    <a:schemeClr val="lt1"/>
                  </a:solidFill>
                  <a:latin typeface="Helvetica Neue"/>
                  <a:ea typeface="Helvetica Neue"/>
                  <a:cs typeface="Helvetica Neue"/>
                  <a:sym typeface="Helvetica Neue"/>
                </a:rPr>
                <a:t>Efficiency</a:t>
              </a:r>
              <a:endParaRPr b="1" i="1">
                <a:solidFill>
                  <a:schemeClr val="lt1"/>
                </a:solidFill>
                <a:latin typeface="Helvetica Neue"/>
                <a:ea typeface="Helvetica Neue"/>
                <a:cs typeface="Helvetica Neue"/>
                <a:sym typeface="Helvetica Neue"/>
              </a:endParaRPr>
            </a:p>
          </p:txBody>
        </p:sp>
      </p:grpSp>
      <p:grpSp>
        <p:nvGrpSpPr>
          <p:cNvPr id="629" name="Shape 629"/>
          <p:cNvGrpSpPr/>
          <p:nvPr/>
        </p:nvGrpSpPr>
        <p:grpSpPr>
          <a:xfrm flipH="1">
            <a:off x="467477" y="3723878"/>
            <a:ext cx="2880424" cy="678727"/>
            <a:chOff x="803640" y="3362835"/>
            <a:chExt cx="2059800" cy="678727"/>
          </a:xfrm>
        </p:grpSpPr>
        <p:sp>
          <p:nvSpPr>
            <p:cNvPr id="630" name="Shape 630"/>
            <p:cNvSpPr txBox="1"/>
            <p:nvPr/>
          </p:nvSpPr>
          <p:spPr>
            <a:xfrm>
              <a:off x="803640" y="3579862"/>
              <a:ext cx="2059800" cy="461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200">
                  <a:solidFill>
                    <a:schemeClr val="lt1"/>
                  </a:solidFill>
                  <a:latin typeface="Helvetica Neue"/>
                  <a:ea typeface="Helvetica Neue"/>
                  <a:cs typeface="Helvetica Neue"/>
                  <a:sym typeface="Helvetica Neue"/>
                </a:rPr>
                <a:t>Closely aligned with the current scheduling system</a:t>
              </a:r>
              <a:endParaRPr sz="1200">
                <a:solidFill>
                  <a:schemeClr val="lt1"/>
                </a:solidFill>
                <a:latin typeface="Helvetica Neue"/>
                <a:ea typeface="Helvetica Neue"/>
                <a:cs typeface="Helvetica Neue"/>
                <a:sym typeface="Helvetica Neue"/>
              </a:endParaRPr>
            </a:p>
          </p:txBody>
        </p:sp>
        <p:sp>
          <p:nvSpPr>
            <p:cNvPr id="631" name="Shape 631"/>
            <p:cNvSpPr txBox="1"/>
            <p:nvPr/>
          </p:nvSpPr>
          <p:spPr>
            <a:xfrm>
              <a:off x="803640" y="3362835"/>
              <a:ext cx="2059800" cy="276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b="1" i="1">
                  <a:solidFill>
                    <a:schemeClr val="lt1"/>
                  </a:solidFill>
                  <a:latin typeface="Helvetica Neue"/>
                  <a:ea typeface="Helvetica Neue"/>
                  <a:cs typeface="Helvetica Neue"/>
                  <a:sym typeface="Helvetica Neue"/>
                </a:rPr>
                <a:t>Feasibility</a:t>
              </a:r>
              <a:endParaRPr b="1" i="1">
                <a:solidFill>
                  <a:schemeClr val="lt1"/>
                </a:solidFill>
                <a:latin typeface="Helvetica Neue"/>
                <a:ea typeface="Helvetica Neue"/>
                <a:cs typeface="Helvetica Neue"/>
                <a:sym typeface="Helvetica Neue"/>
              </a:endParaRPr>
            </a:p>
          </p:txBody>
        </p:sp>
      </p:grpSp>
      <p:sp>
        <p:nvSpPr>
          <p:cNvPr id="632" name="Shape 632"/>
          <p:cNvSpPr txBox="1"/>
          <p:nvPr/>
        </p:nvSpPr>
        <p:spPr>
          <a:xfrm flipH="1">
            <a:off x="3491936" y="1575486"/>
            <a:ext cx="504000" cy="36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Roboto"/>
                <a:ea typeface="Roboto"/>
                <a:cs typeface="Roboto"/>
                <a:sym typeface="Roboto"/>
              </a:rPr>
              <a:t>01</a:t>
            </a:r>
            <a:endParaRPr sz="1800">
              <a:solidFill>
                <a:schemeClr val="lt1"/>
              </a:solidFill>
              <a:latin typeface="Roboto"/>
              <a:ea typeface="Roboto"/>
              <a:cs typeface="Roboto"/>
              <a:sym typeface="Roboto"/>
            </a:endParaRPr>
          </a:p>
        </p:txBody>
      </p:sp>
      <p:sp>
        <p:nvSpPr>
          <p:cNvPr id="633" name="Shape 633"/>
          <p:cNvSpPr txBox="1"/>
          <p:nvPr/>
        </p:nvSpPr>
        <p:spPr>
          <a:xfrm flipH="1">
            <a:off x="3491936" y="2343177"/>
            <a:ext cx="504000" cy="36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Roboto"/>
                <a:ea typeface="Roboto"/>
                <a:cs typeface="Roboto"/>
                <a:sym typeface="Roboto"/>
              </a:rPr>
              <a:t>02</a:t>
            </a:r>
            <a:endParaRPr sz="1800">
              <a:solidFill>
                <a:schemeClr val="lt1"/>
              </a:solidFill>
              <a:latin typeface="Roboto"/>
              <a:ea typeface="Roboto"/>
              <a:cs typeface="Roboto"/>
              <a:sym typeface="Roboto"/>
            </a:endParaRPr>
          </a:p>
        </p:txBody>
      </p:sp>
      <p:sp>
        <p:nvSpPr>
          <p:cNvPr id="634" name="Shape 634"/>
          <p:cNvSpPr txBox="1"/>
          <p:nvPr/>
        </p:nvSpPr>
        <p:spPr>
          <a:xfrm flipH="1">
            <a:off x="3491936" y="3110868"/>
            <a:ext cx="504000" cy="36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Roboto"/>
                <a:ea typeface="Roboto"/>
                <a:cs typeface="Roboto"/>
                <a:sym typeface="Roboto"/>
              </a:rPr>
              <a:t>03</a:t>
            </a:r>
            <a:endParaRPr sz="1800">
              <a:solidFill>
                <a:schemeClr val="lt1"/>
              </a:solidFill>
              <a:latin typeface="Roboto"/>
              <a:ea typeface="Roboto"/>
              <a:cs typeface="Roboto"/>
              <a:sym typeface="Roboto"/>
            </a:endParaRPr>
          </a:p>
        </p:txBody>
      </p:sp>
      <p:sp>
        <p:nvSpPr>
          <p:cNvPr id="635" name="Shape 635"/>
          <p:cNvSpPr txBox="1"/>
          <p:nvPr/>
        </p:nvSpPr>
        <p:spPr>
          <a:xfrm flipH="1">
            <a:off x="3491936" y="3878558"/>
            <a:ext cx="504000" cy="36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Roboto"/>
                <a:ea typeface="Roboto"/>
                <a:cs typeface="Roboto"/>
                <a:sym typeface="Roboto"/>
              </a:rPr>
              <a:t>04</a:t>
            </a:r>
            <a:endParaRPr sz="1800">
              <a:solidFill>
                <a:schemeClr val="lt1"/>
              </a:solidFill>
              <a:latin typeface="Roboto"/>
              <a:ea typeface="Roboto"/>
              <a:cs typeface="Roboto"/>
              <a:sym typeface="Roboto"/>
            </a:endParaRPr>
          </a:p>
        </p:txBody>
      </p:sp>
      <p:sp>
        <p:nvSpPr>
          <p:cNvPr id="636" name="Shape 636"/>
          <p:cNvSpPr txBox="1"/>
          <p:nvPr/>
        </p:nvSpPr>
        <p:spPr>
          <a:xfrm>
            <a:off x="395536" y="195486"/>
            <a:ext cx="3672300" cy="95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600" b="1">
                <a:solidFill>
                  <a:schemeClr val="accent1"/>
                </a:solidFill>
                <a:latin typeface="Helvetica Neue"/>
                <a:ea typeface="Helvetica Neue"/>
                <a:cs typeface="Helvetica Neue"/>
                <a:sym typeface="Helvetica Neue"/>
              </a:rPr>
              <a:t>Why </a:t>
            </a:r>
            <a:r>
              <a:rPr lang="en" sz="2600" b="1">
                <a:solidFill>
                  <a:srgbClr val="3F3F3F"/>
                </a:solidFill>
                <a:latin typeface="Helvetica Neue"/>
                <a:ea typeface="Helvetica Neue"/>
                <a:cs typeface="Helvetica Neue"/>
                <a:sym typeface="Helvetica Neue"/>
              </a:rPr>
              <a:t>use this model?</a:t>
            </a:r>
            <a:endParaRPr sz="2600" b="1">
              <a:solidFill>
                <a:srgbClr val="3F3F3F"/>
              </a:solidFill>
              <a:latin typeface="Helvetica Neue"/>
              <a:ea typeface="Helvetica Neue"/>
              <a:cs typeface="Helvetica Neue"/>
              <a:sym typeface="Helvetica Neue"/>
            </a:endParaRPr>
          </a:p>
        </p:txBody>
      </p:sp>
      <p:sp>
        <p:nvSpPr>
          <p:cNvPr id="637" name="Shape 637"/>
          <p:cNvSpPr>
            <a:spLocks noGrp="1"/>
          </p:cNvSpPr>
          <p:nvPr>
            <p:ph type="pic" idx="2"/>
          </p:nvPr>
        </p:nvSpPr>
        <p:spPr>
          <a:xfrm>
            <a:off x="5140112" y="1188189"/>
            <a:ext cx="3511200" cy="2325900"/>
          </a:xfrm>
          <a:prstGeom prst="rect">
            <a:avLst/>
          </a:prstGeom>
          <a:solidFill>
            <a:srgbClr val="F2F2F2"/>
          </a:solidFill>
          <a:ln>
            <a:noFill/>
          </a:ln>
        </p:spPr>
        <p:txBody>
          <a:bodyPr spcFirstLastPara="1" wrap="square" lIns="91425" tIns="91425" rIns="91425" bIns="91425" anchor="ctr" anchorCtr="0">
            <a:noAutofit/>
          </a:bodyPr>
          <a:lstStyle/>
          <a:p>
            <a:pPr marL="0" lvl="0" indent="0" rtl="0">
              <a:spcBef>
                <a:spcPts val="240"/>
              </a:spcBef>
              <a:spcAft>
                <a:spcPts val="0"/>
              </a:spcAft>
              <a:buNone/>
            </a:pPr>
            <a:endParaRPr/>
          </a:p>
        </p:txBody>
      </p:sp>
      <p:pic>
        <p:nvPicPr>
          <p:cNvPr id="638" name="Shape 638"/>
          <p:cNvPicPr preferRelativeResize="0"/>
          <p:nvPr/>
        </p:nvPicPr>
        <p:blipFill>
          <a:blip r:embed="rId3">
            <a:alphaModFix/>
          </a:blip>
          <a:stretch>
            <a:fillRect/>
          </a:stretch>
        </p:blipFill>
        <p:spPr>
          <a:xfrm>
            <a:off x="5140112" y="1112866"/>
            <a:ext cx="3511224" cy="2325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5796136" y="3651870"/>
            <a:ext cx="3348000" cy="576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SzPts val="3200"/>
              <a:buFont typeface="Arial"/>
              <a:buNone/>
            </a:pPr>
            <a:r>
              <a:rPr lang="en">
                <a:latin typeface="Helvetica Neue"/>
                <a:ea typeface="Helvetica Neue"/>
                <a:cs typeface="Helvetica Neue"/>
                <a:sym typeface="Helvetica Neue"/>
              </a:rPr>
              <a:t>Improvements</a:t>
            </a:r>
            <a:endParaRPr sz="3200" i="0" u="none" strike="noStrike" cap="none">
              <a:solidFill>
                <a:srgbClr val="3F3F3F"/>
              </a:solidFill>
              <a:latin typeface="Helvetica Neue"/>
              <a:ea typeface="Helvetica Neue"/>
              <a:cs typeface="Helvetica Neue"/>
              <a:sym typeface="Helvetica Neue"/>
            </a:endParaRPr>
          </a:p>
        </p:txBody>
      </p:sp>
      <p:grpSp>
        <p:nvGrpSpPr>
          <p:cNvPr id="644" name="Shape 644"/>
          <p:cNvGrpSpPr/>
          <p:nvPr/>
        </p:nvGrpSpPr>
        <p:grpSpPr>
          <a:xfrm>
            <a:off x="7944605" y="2411375"/>
            <a:ext cx="999680" cy="994873"/>
            <a:chOff x="6127601" y="487152"/>
            <a:chExt cx="999680" cy="994873"/>
          </a:xfrm>
        </p:grpSpPr>
        <p:sp>
          <p:nvSpPr>
            <p:cNvPr id="645" name="Shape 645"/>
            <p:cNvSpPr/>
            <p:nvPr/>
          </p:nvSpPr>
          <p:spPr>
            <a:xfrm>
              <a:off x="6127601" y="762025"/>
              <a:ext cx="720000" cy="720000"/>
            </a:xfrm>
            <a:prstGeom prst="ellipse">
              <a:avLst/>
            </a:prstGeom>
            <a:solidFill>
              <a:schemeClr val="accent1">
                <a:alpha val="6470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6" name="Shape 646"/>
            <p:cNvSpPr/>
            <p:nvPr/>
          </p:nvSpPr>
          <p:spPr>
            <a:xfrm>
              <a:off x="6847681" y="621668"/>
              <a:ext cx="279600" cy="279600"/>
            </a:xfrm>
            <a:prstGeom prst="ellipse">
              <a:avLst/>
            </a:prstGeom>
            <a:solidFill>
              <a:schemeClr val="accent1">
                <a:alpha val="6470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7" name="Shape 647"/>
            <p:cNvSpPr/>
            <p:nvPr/>
          </p:nvSpPr>
          <p:spPr>
            <a:xfrm>
              <a:off x="6475870" y="487152"/>
              <a:ext cx="139800" cy="139800"/>
            </a:xfrm>
            <a:prstGeom prst="ellipse">
              <a:avLst/>
            </a:prstGeom>
            <a:solidFill>
              <a:schemeClr val="accent1">
                <a:alpha val="6470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48" name="Shape 648"/>
          <p:cNvGrpSpPr/>
          <p:nvPr/>
        </p:nvGrpSpPr>
        <p:grpSpPr>
          <a:xfrm>
            <a:off x="483038" y="254582"/>
            <a:ext cx="1939650" cy="2022606"/>
            <a:chOff x="6127603" y="487152"/>
            <a:chExt cx="942676" cy="994936"/>
          </a:xfrm>
        </p:grpSpPr>
        <p:sp>
          <p:nvSpPr>
            <p:cNvPr id="649" name="Shape 649"/>
            <p:cNvSpPr/>
            <p:nvPr/>
          </p:nvSpPr>
          <p:spPr>
            <a:xfrm>
              <a:off x="6127603" y="680788"/>
              <a:ext cx="779700" cy="801300"/>
            </a:xfrm>
            <a:prstGeom prst="ellipse">
              <a:avLst/>
            </a:prstGeom>
            <a:solidFill>
              <a:schemeClr val="l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r>
                <a:rPr lang="en" b="1" i="1">
                  <a:solidFill>
                    <a:schemeClr val="accent1"/>
                  </a:solidFill>
                  <a:latin typeface="Helvetica Neue"/>
                  <a:ea typeface="Helvetica Neue"/>
                  <a:cs typeface="Helvetica Neue"/>
                  <a:sym typeface="Helvetica Neue"/>
                </a:rPr>
                <a:t>Day Pattern</a:t>
              </a:r>
              <a:endParaRPr b="1" i="1">
                <a:solidFill>
                  <a:schemeClr val="accent1"/>
                </a:solidFill>
                <a:latin typeface="Helvetica Neue"/>
                <a:ea typeface="Helvetica Neue"/>
                <a:cs typeface="Helvetica Neue"/>
                <a:sym typeface="Helvetica Neue"/>
              </a:endParaRPr>
            </a:p>
          </p:txBody>
        </p:sp>
        <p:sp>
          <p:nvSpPr>
            <p:cNvPr id="650" name="Shape 650"/>
            <p:cNvSpPr/>
            <p:nvPr/>
          </p:nvSpPr>
          <p:spPr>
            <a:xfrm>
              <a:off x="6847679" y="626954"/>
              <a:ext cx="222600" cy="220500"/>
            </a:xfrm>
            <a:prstGeom prst="ellipse">
              <a:avLst/>
            </a:prstGeom>
            <a:solidFill>
              <a:schemeClr val="l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Arial"/>
                <a:ea typeface="Arial"/>
                <a:cs typeface="Arial"/>
                <a:sym typeface="Arial"/>
              </a:endParaRPr>
            </a:p>
          </p:txBody>
        </p:sp>
        <p:sp>
          <p:nvSpPr>
            <p:cNvPr id="651" name="Shape 651"/>
            <p:cNvSpPr/>
            <p:nvPr/>
          </p:nvSpPr>
          <p:spPr>
            <a:xfrm>
              <a:off x="6475870" y="487152"/>
              <a:ext cx="139800" cy="139800"/>
            </a:xfrm>
            <a:prstGeom prst="ellipse">
              <a:avLst/>
            </a:prstGeom>
            <a:solidFill>
              <a:schemeClr val="l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Arial"/>
                <a:ea typeface="Arial"/>
                <a:cs typeface="Arial"/>
                <a:sym typeface="Arial"/>
              </a:endParaRPr>
            </a:p>
          </p:txBody>
        </p:sp>
      </p:grpSp>
      <p:grpSp>
        <p:nvGrpSpPr>
          <p:cNvPr id="652" name="Shape 652"/>
          <p:cNvGrpSpPr/>
          <p:nvPr/>
        </p:nvGrpSpPr>
        <p:grpSpPr>
          <a:xfrm>
            <a:off x="483038" y="2533665"/>
            <a:ext cx="1939650" cy="2022606"/>
            <a:chOff x="6127603" y="487152"/>
            <a:chExt cx="942676" cy="994936"/>
          </a:xfrm>
        </p:grpSpPr>
        <p:sp>
          <p:nvSpPr>
            <p:cNvPr id="653" name="Shape 653"/>
            <p:cNvSpPr/>
            <p:nvPr/>
          </p:nvSpPr>
          <p:spPr>
            <a:xfrm>
              <a:off x="6127603" y="680788"/>
              <a:ext cx="779700" cy="801300"/>
            </a:xfrm>
            <a:prstGeom prst="ellipse">
              <a:avLst/>
            </a:prstGeom>
            <a:solidFill>
              <a:schemeClr val="l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r>
                <a:rPr lang="en" b="1" i="1">
                  <a:solidFill>
                    <a:schemeClr val="accent1"/>
                  </a:solidFill>
                  <a:latin typeface="Helvetica Neue"/>
                  <a:ea typeface="Helvetica Neue"/>
                  <a:cs typeface="Helvetica Neue"/>
                  <a:sym typeface="Helvetica Neue"/>
                </a:rPr>
                <a:t>Classroom Utilization</a:t>
              </a:r>
              <a:endParaRPr b="1" i="1">
                <a:solidFill>
                  <a:schemeClr val="accent1"/>
                </a:solidFill>
                <a:latin typeface="Helvetica Neue"/>
                <a:ea typeface="Helvetica Neue"/>
                <a:cs typeface="Helvetica Neue"/>
                <a:sym typeface="Helvetica Neue"/>
              </a:endParaRPr>
            </a:p>
          </p:txBody>
        </p:sp>
        <p:sp>
          <p:nvSpPr>
            <p:cNvPr id="654" name="Shape 654"/>
            <p:cNvSpPr/>
            <p:nvPr/>
          </p:nvSpPr>
          <p:spPr>
            <a:xfrm>
              <a:off x="6847679" y="626954"/>
              <a:ext cx="222600" cy="220500"/>
            </a:xfrm>
            <a:prstGeom prst="ellipse">
              <a:avLst/>
            </a:prstGeom>
            <a:solidFill>
              <a:schemeClr val="l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chemeClr val="lt1"/>
                </a:solidFill>
              </a:endParaRPr>
            </a:p>
          </p:txBody>
        </p:sp>
        <p:sp>
          <p:nvSpPr>
            <p:cNvPr id="655" name="Shape 655"/>
            <p:cNvSpPr/>
            <p:nvPr/>
          </p:nvSpPr>
          <p:spPr>
            <a:xfrm>
              <a:off x="6475870" y="487152"/>
              <a:ext cx="139800" cy="139800"/>
            </a:xfrm>
            <a:prstGeom prst="ellipse">
              <a:avLst/>
            </a:prstGeom>
            <a:solidFill>
              <a:schemeClr val="l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chemeClr val="lt1"/>
                </a:solidFill>
              </a:endParaRPr>
            </a:p>
          </p:txBody>
        </p:sp>
      </p:grpSp>
      <p:sp>
        <p:nvSpPr>
          <p:cNvPr id="656" name="Shape 656"/>
          <p:cNvSpPr txBox="1"/>
          <p:nvPr/>
        </p:nvSpPr>
        <p:spPr>
          <a:xfrm>
            <a:off x="2576875" y="1075425"/>
            <a:ext cx="3039000" cy="57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Helvetica Neue"/>
                <a:ea typeface="Helvetica Neue"/>
                <a:cs typeface="Helvetica Neue"/>
                <a:sym typeface="Helvetica Neue"/>
              </a:rPr>
              <a:t>- Allocate </a:t>
            </a:r>
            <a:r>
              <a:rPr lang="en" b="1">
                <a:solidFill>
                  <a:srgbClr val="FFFFFF"/>
                </a:solidFill>
                <a:latin typeface="Helvetica Neue"/>
                <a:ea typeface="Helvetica Neue"/>
                <a:cs typeface="Helvetica Neue"/>
                <a:sym typeface="Helvetica Neue"/>
              </a:rPr>
              <a:t>3-unit </a:t>
            </a:r>
            <a:r>
              <a:rPr lang="en">
                <a:solidFill>
                  <a:srgbClr val="FFFFFF"/>
                </a:solidFill>
                <a:latin typeface="Helvetica Neue"/>
                <a:ea typeface="Helvetica Neue"/>
                <a:cs typeface="Helvetica Neue"/>
                <a:sym typeface="Helvetica Neue"/>
              </a:rPr>
              <a:t>classes in consecutive time-slots</a:t>
            </a:r>
            <a:endParaRPr>
              <a:solidFill>
                <a:srgbClr val="FFFFFF"/>
              </a:solidFill>
              <a:latin typeface="Helvetica Neue"/>
              <a:ea typeface="Helvetica Neue"/>
              <a:cs typeface="Helvetica Neue"/>
              <a:sym typeface="Helvetica Neue"/>
            </a:endParaRPr>
          </a:p>
        </p:txBody>
      </p:sp>
      <p:sp>
        <p:nvSpPr>
          <p:cNvPr id="657" name="Shape 657"/>
          <p:cNvSpPr txBox="1"/>
          <p:nvPr/>
        </p:nvSpPr>
        <p:spPr>
          <a:xfrm>
            <a:off x="2576875" y="3231425"/>
            <a:ext cx="3039000" cy="1057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Helvetica Neue"/>
                <a:ea typeface="Helvetica Neue"/>
                <a:cs typeface="Helvetica Neue"/>
                <a:sym typeface="Helvetica Neue"/>
              </a:rPr>
              <a:t>- Increase the </a:t>
            </a:r>
            <a:r>
              <a:rPr lang="en" b="1">
                <a:solidFill>
                  <a:srgbClr val="FFFFFF"/>
                </a:solidFill>
                <a:latin typeface="Helvetica Neue"/>
                <a:ea typeface="Helvetica Neue"/>
                <a:cs typeface="Helvetica Neue"/>
                <a:sym typeface="Helvetica Neue"/>
              </a:rPr>
              <a:t>number of categories </a:t>
            </a:r>
            <a:r>
              <a:rPr lang="en">
                <a:solidFill>
                  <a:srgbClr val="FFFFFF"/>
                </a:solidFill>
                <a:latin typeface="Helvetica Neue"/>
                <a:ea typeface="Helvetica Neue"/>
                <a:cs typeface="Helvetica Neue"/>
                <a:sym typeface="Helvetica Neue"/>
              </a:rPr>
              <a:t>for classroom size </a:t>
            </a:r>
            <a:endParaRPr>
              <a:solidFill>
                <a:srgbClr val="FFFFFF"/>
              </a:solidFill>
              <a:latin typeface="Helvetica Neue"/>
              <a:ea typeface="Helvetica Neue"/>
              <a:cs typeface="Helvetica Neue"/>
              <a:sym typeface="Helvetica Neue"/>
            </a:endParaRPr>
          </a:p>
          <a:p>
            <a:pPr marL="0" lvl="0" indent="0" rtl="0">
              <a:spcBef>
                <a:spcPts val="0"/>
              </a:spcBef>
              <a:spcAft>
                <a:spcPts val="0"/>
              </a:spcAft>
              <a:buNone/>
            </a:pPr>
            <a:r>
              <a:rPr lang="en">
                <a:solidFill>
                  <a:srgbClr val="FFFFFF"/>
                </a:solidFill>
                <a:latin typeface="Helvetica Neue"/>
                <a:ea typeface="Helvetica Neue"/>
                <a:cs typeface="Helvetica Neue"/>
                <a:sym typeface="Helvetica Neue"/>
              </a:rPr>
              <a:t>- Building classroom </a:t>
            </a:r>
            <a:r>
              <a:rPr lang="en" b="1">
                <a:solidFill>
                  <a:srgbClr val="FFFFFF"/>
                </a:solidFill>
                <a:latin typeface="Helvetica Neue"/>
                <a:ea typeface="Helvetica Neue"/>
                <a:cs typeface="Helvetica Neue"/>
                <a:sym typeface="Helvetica Neue"/>
              </a:rPr>
              <a:t>category-specific</a:t>
            </a:r>
            <a:r>
              <a:rPr lang="en">
                <a:solidFill>
                  <a:srgbClr val="FFFFFF"/>
                </a:solidFill>
                <a:latin typeface="Helvetica Neue"/>
                <a:ea typeface="Helvetica Neue"/>
                <a:cs typeface="Helvetica Neue"/>
                <a:sym typeface="Helvetica Neue"/>
              </a:rPr>
              <a:t> MIP models.</a:t>
            </a:r>
            <a:br>
              <a:rPr lang="en">
                <a:solidFill>
                  <a:srgbClr val="FFFFFF"/>
                </a:solidFill>
                <a:latin typeface="Helvetica Neue"/>
                <a:ea typeface="Helvetica Neue"/>
                <a:cs typeface="Helvetica Neue"/>
                <a:sym typeface="Helvetica Neue"/>
              </a:rPr>
            </a:br>
            <a:endParaRPr>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1"/>
        <p:cNvGrpSpPr/>
        <p:nvPr/>
      </p:nvGrpSpPr>
      <p:grpSpPr>
        <a:xfrm>
          <a:off x="0" y="0"/>
          <a:ext cx="0" cy="0"/>
          <a:chOff x="0" y="0"/>
          <a:chExt cx="0" cy="0"/>
        </a:xfrm>
      </p:grpSpPr>
      <p:sp>
        <p:nvSpPr>
          <p:cNvPr id="662" name="Shape 662"/>
          <p:cNvSpPr txBox="1">
            <a:spLocks noGrp="1"/>
          </p:cNvSpPr>
          <p:nvPr>
            <p:ph type="body" idx="1"/>
          </p:nvPr>
        </p:nvSpPr>
        <p:spPr>
          <a:xfrm>
            <a:off x="2836962" y="2139702"/>
            <a:ext cx="3470100" cy="57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Arial"/>
              <a:buNone/>
            </a:pPr>
            <a:r>
              <a:rPr lang="en" sz="3600" i="0" u="none" strike="noStrike" cap="none">
                <a:solidFill>
                  <a:schemeClr val="dk1"/>
                </a:solidFill>
                <a:latin typeface="Helvetica Neue"/>
                <a:ea typeface="Helvetica Neue"/>
                <a:cs typeface="Helvetica Neue"/>
                <a:sym typeface="Helvetica Neue"/>
              </a:rPr>
              <a:t>Thank you</a:t>
            </a:r>
            <a:endParaRPr sz="3600" i="0" u="none" strike="noStrike" cap="none">
              <a:solidFill>
                <a:schemeClr val="dk1"/>
              </a:solidFill>
              <a:latin typeface="Helvetica Neue"/>
              <a:ea typeface="Helvetica Neue"/>
              <a:cs typeface="Helvetica Neue"/>
              <a:sym typeface="Helvetica Neue"/>
            </a:endParaRPr>
          </a:p>
        </p:txBody>
      </p:sp>
      <p:sp>
        <p:nvSpPr>
          <p:cNvPr id="663" name="Shape 663"/>
          <p:cNvSpPr txBox="1">
            <a:spLocks noGrp="1"/>
          </p:cNvSpPr>
          <p:nvPr>
            <p:ph type="body" idx="2"/>
          </p:nvPr>
        </p:nvSpPr>
        <p:spPr>
          <a:xfrm>
            <a:off x="3491584" y="2715766"/>
            <a:ext cx="2160600" cy="57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400"/>
              <a:buFont typeface="Arial"/>
              <a:buNone/>
            </a:pPr>
            <a:r>
              <a:rPr lang="en">
                <a:solidFill>
                  <a:schemeClr val="dk1"/>
                </a:solidFill>
                <a:latin typeface="Helvetica Neue"/>
                <a:ea typeface="Helvetica Neue"/>
                <a:cs typeface="Helvetica Neue"/>
                <a:sym typeface="Helvetica Neue"/>
              </a:rPr>
              <a:t>Any questions?</a:t>
            </a:r>
            <a:endParaRPr>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39000"/>
          </a:blip>
          <a:stretch>
            <a:fillRect/>
          </a:stretch>
        </a:blipFill>
        <a:effectLst/>
      </p:bgPr>
    </p:bg>
    <p:spTree>
      <p:nvGrpSpPr>
        <p:cNvPr id="1" name="Shape 187"/>
        <p:cNvGrpSpPr/>
        <p:nvPr/>
      </p:nvGrpSpPr>
      <p:grpSpPr>
        <a:xfrm>
          <a:off x="0" y="0"/>
          <a:ext cx="0" cy="0"/>
          <a:chOff x="0" y="0"/>
          <a:chExt cx="0" cy="0"/>
        </a:xfrm>
      </p:grpSpPr>
      <p:sp>
        <p:nvSpPr>
          <p:cNvPr id="188" name="Shape 188"/>
          <p:cNvSpPr/>
          <p:nvPr/>
        </p:nvSpPr>
        <p:spPr>
          <a:xfrm rot="-5400000" flipH="1">
            <a:off x="4858295" y="2206976"/>
            <a:ext cx="651615" cy="648142"/>
          </a:xfrm>
          <a:custGeom>
            <a:avLst/>
            <a:gdLst/>
            <a:ahLst/>
            <a:cxnLst/>
            <a:rect l="0" t="0" r="0" b="0"/>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9" name="Shape 189"/>
          <p:cNvSpPr txBox="1"/>
          <p:nvPr/>
        </p:nvSpPr>
        <p:spPr>
          <a:xfrm>
            <a:off x="394175" y="2055475"/>
            <a:ext cx="3893700" cy="10095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r>
              <a:rPr lang="en" sz="3000" i="1">
                <a:latin typeface="Helvetica Neue"/>
                <a:ea typeface="Helvetica Neue"/>
                <a:cs typeface="Helvetica Neue"/>
                <a:sym typeface="Helvetica Neue"/>
              </a:rPr>
              <a:t>Business Problem</a:t>
            </a:r>
            <a:endParaRPr sz="3000" i="1">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A61C00"/>
                </a:solidFill>
                <a:latin typeface="Georgia"/>
                <a:ea typeface="Georgia"/>
                <a:cs typeface="Georgia"/>
                <a:sym typeface="Georgia"/>
              </a:rPr>
              <a:t>Current Scheduling Process</a:t>
            </a:r>
            <a:endParaRPr>
              <a:solidFill>
                <a:srgbClr val="A61C00"/>
              </a:solidFill>
              <a:latin typeface="Georgia"/>
              <a:ea typeface="Georgia"/>
              <a:cs typeface="Georgia"/>
              <a:sym typeface="Georgia"/>
            </a:endParaRPr>
          </a:p>
        </p:txBody>
      </p:sp>
      <p:grpSp>
        <p:nvGrpSpPr>
          <p:cNvPr id="195" name="Shape 195"/>
          <p:cNvGrpSpPr/>
          <p:nvPr/>
        </p:nvGrpSpPr>
        <p:grpSpPr>
          <a:xfrm>
            <a:off x="5735304" y="1315200"/>
            <a:ext cx="3305700" cy="3483050"/>
            <a:chOff x="5632317" y="1189775"/>
            <a:chExt cx="3305700" cy="3483050"/>
          </a:xfrm>
        </p:grpSpPr>
        <p:sp>
          <p:nvSpPr>
            <p:cNvPr id="196" name="Shape 196"/>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Roboto"/>
                  <a:ea typeface="Roboto"/>
                  <a:cs typeface="Roboto"/>
                  <a:sym typeface="Roboto"/>
                </a:rPr>
                <a:t>Phase 2</a:t>
              </a:r>
              <a:endParaRPr>
                <a:solidFill>
                  <a:srgbClr val="FFFFFF"/>
                </a:solidFill>
                <a:latin typeface="Roboto"/>
                <a:ea typeface="Roboto"/>
                <a:cs typeface="Roboto"/>
                <a:sym typeface="Roboto"/>
              </a:endParaRPr>
            </a:p>
          </p:txBody>
        </p:sp>
        <p:sp>
          <p:nvSpPr>
            <p:cNvPr id="197" name="Shape 197"/>
            <p:cNvSpPr txBox="1"/>
            <p:nvPr/>
          </p:nvSpPr>
          <p:spPr>
            <a:xfrm>
              <a:off x="6081251" y="2057125"/>
              <a:ext cx="2407800" cy="2615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a:solidFill>
                    <a:schemeClr val="dk1"/>
                  </a:solidFill>
                  <a:latin typeface="Helvetica Neue"/>
                  <a:ea typeface="Helvetica Neue"/>
                  <a:cs typeface="Helvetica Neue"/>
                  <a:sym typeface="Helvetica Neue"/>
                </a:rPr>
                <a:t>Using </a:t>
              </a:r>
              <a:r>
                <a:rPr lang="en" b="1">
                  <a:solidFill>
                    <a:srgbClr val="A61C00"/>
                  </a:solidFill>
                  <a:latin typeface="Helvetica Neue"/>
                  <a:ea typeface="Helvetica Neue"/>
                  <a:cs typeface="Helvetica Neue"/>
                  <a:sym typeface="Helvetica Neue"/>
                </a:rPr>
                <a:t>historical schedules</a:t>
              </a:r>
              <a:r>
                <a:rPr lang="en" sz="1200">
                  <a:solidFill>
                    <a:schemeClr val="dk1"/>
                  </a:solidFill>
                  <a:latin typeface="Helvetica Neue"/>
                  <a:ea typeface="Helvetica Neue"/>
                  <a:cs typeface="Helvetica Neue"/>
                  <a:sym typeface="Helvetica Neue"/>
                </a:rPr>
                <a:t>, changes are made according to the initial allocation results of Phase 1. Shannon and Hal then schedule the remaining courses. </a:t>
              </a:r>
              <a:endParaRPr sz="1200">
                <a:solidFill>
                  <a:schemeClr val="dk1"/>
                </a:solidFill>
                <a:latin typeface="Helvetica Neue"/>
                <a:ea typeface="Helvetica Neue"/>
                <a:cs typeface="Helvetica Neue"/>
                <a:sym typeface="Helvetica Neue"/>
              </a:endParaRPr>
            </a:p>
            <a:p>
              <a:pPr marL="0" lvl="0" indent="0">
                <a:lnSpc>
                  <a:spcPct val="115000"/>
                </a:lnSpc>
                <a:spcBef>
                  <a:spcPts val="0"/>
                </a:spcBef>
                <a:spcAft>
                  <a:spcPts val="0"/>
                </a:spcAft>
                <a:buNone/>
              </a:pPr>
              <a:endParaRPr sz="1200">
                <a:latin typeface="Roboto"/>
                <a:ea typeface="Roboto"/>
                <a:cs typeface="Roboto"/>
                <a:sym typeface="Roboto"/>
              </a:endParaRPr>
            </a:p>
          </p:txBody>
        </p:sp>
      </p:grpSp>
      <p:grpSp>
        <p:nvGrpSpPr>
          <p:cNvPr id="198" name="Shape 198"/>
          <p:cNvGrpSpPr/>
          <p:nvPr/>
        </p:nvGrpSpPr>
        <p:grpSpPr>
          <a:xfrm>
            <a:off x="102988" y="1315414"/>
            <a:ext cx="3546900" cy="3482836"/>
            <a:chOff x="0" y="1189989"/>
            <a:chExt cx="3546900" cy="3482836"/>
          </a:xfrm>
        </p:grpSpPr>
        <p:sp>
          <p:nvSpPr>
            <p:cNvPr id="199" name="Shape 199"/>
            <p:cNvSpPr/>
            <p:nvPr/>
          </p:nvSpPr>
          <p:spPr>
            <a:xfrm>
              <a:off x="0" y="1189989"/>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Roboto"/>
                  <a:ea typeface="Roboto"/>
                  <a:cs typeface="Roboto"/>
                  <a:sym typeface="Roboto"/>
                </a:rPr>
                <a:t>Phase 1</a:t>
              </a:r>
              <a:endParaRPr>
                <a:solidFill>
                  <a:srgbClr val="FFFFFF"/>
                </a:solidFill>
                <a:latin typeface="Roboto"/>
                <a:ea typeface="Roboto"/>
                <a:cs typeface="Roboto"/>
                <a:sym typeface="Roboto"/>
              </a:endParaRPr>
            </a:p>
          </p:txBody>
        </p:sp>
        <p:sp>
          <p:nvSpPr>
            <p:cNvPr id="200" name="Shape 200"/>
            <p:cNvSpPr txBox="1"/>
            <p:nvPr/>
          </p:nvSpPr>
          <p:spPr>
            <a:xfrm>
              <a:off x="562224" y="2057125"/>
              <a:ext cx="24225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200">
                  <a:latin typeface="Helvetica Neue"/>
                  <a:ea typeface="Helvetica Neue"/>
                  <a:cs typeface="Helvetica Neue"/>
                  <a:sym typeface="Helvetica Neue"/>
                </a:rPr>
                <a:t>Each </a:t>
              </a:r>
              <a:r>
                <a:rPr lang="en" b="1">
                  <a:solidFill>
                    <a:srgbClr val="A61C00"/>
                  </a:solidFill>
                  <a:latin typeface="Helvetica Neue"/>
                  <a:ea typeface="Helvetica Neue"/>
                  <a:cs typeface="Helvetica Neue"/>
                  <a:sym typeface="Helvetica Neue"/>
                </a:rPr>
                <a:t>department head</a:t>
              </a:r>
              <a:r>
                <a:rPr lang="en" sz="1200">
                  <a:latin typeface="Helvetica Neue"/>
                  <a:ea typeface="Helvetica Neue"/>
                  <a:cs typeface="Helvetica Neue"/>
                  <a:sym typeface="Helvetica Neue"/>
                </a:rPr>
                <a:t> determines which courses to populate </a:t>
              </a:r>
              <a:r>
                <a:rPr lang="en" sz="1200">
                  <a:solidFill>
                    <a:schemeClr val="dk1"/>
                  </a:solidFill>
                  <a:latin typeface="Helvetica Neue"/>
                  <a:ea typeface="Helvetica Neue"/>
                  <a:cs typeface="Helvetica Neue"/>
                  <a:sym typeface="Helvetica Neue"/>
                </a:rPr>
                <a:t>while satisfying the particular needs of each course. Instructors may also reach out to the department head to indicate </a:t>
              </a:r>
              <a:r>
                <a:rPr lang="en" b="1">
                  <a:solidFill>
                    <a:srgbClr val="A61C00"/>
                  </a:solidFill>
                  <a:latin typeface="Helvetica Neue"/>
                  <a:ea typeface="Helvetica Neue"/>
                  <a:cs typeface="Helvetica Neue"/>
                  <a:sym typeface="Helvetica Neue"/>
                </a:rPr>
                <a:t>preferences </a:t>
              </a:r>
              <a:r>
                <a:rPr lang="en" sz="1200">
                  <a:solidFill>
                    <a:schemeClr val="dk1"/>
                  </a:solidFill>
                  <a:latin typeface="Helvetica Neue"/>
                  <a:ea typeface="Helvetica Neue"/>
                  <a:cs typeface="Helvetica Neue"/>
                  <a:sym typeface="Helvetica Neue"/>
                </a:rPr>
                <a:t>for teaching times.</a:t>
              </a:r>
              <a:endParaRPr sz="1200">
                <a:latin typeface="Helvetica Neue"/>
                <a:ea typeface="Helvetica Neue"/>
                <a:cs typeface="Helvetica Neue"/>
                <a:sym typeface="Helvetica Neue"/>
              </a:endParaRPr>
            </a:p>
          </p:txBody>
        </p:sp>
      </p:grpSp>
      <p:grpSp>
        <p:nvGrpSpPr>
          <p:cNvPr id="201" name="Shape 201"/>
          <p:cNvGrpSpPr/>
          <p:nvPr/>
        </p:nvGrpSpPr>
        <p:grpSpPr>
          <a:xfrm>
            <a:off x="3047192" y="1315200"/>
            <a:ext cx="3305700" cy="3483050"/>
            <a:chOff x="2944204" y="1189775"/>
            <a:chExt cx="3305700" cy="3483050"/>
          </a:xfrm>
        </p:grpSpPr>
        <p:sp>
          <p:nvSpPr>
            <p:cNvPr id="202" name="Shape 202"/>
            <p:cNvSpPr/>
            <p:nvPr/>
          </p:nvSpPr>
          <p:spPr>
            <a:xfrm>
              <a:off x="2944204" y="1189775"/>
              <a:ext cx="33057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Roboto"/>
                  <a:ea typeface="Roboto"/>
                  <a:cs typeface="Roboto"/>
                  <a:sym typeface="Roboto"/>
                </a:rPr>
                <a:t>End of Phase 1</a:t>
              </a:r>
              <a:endParaRPr>
                <a:solidFill>
                  <a:srgbClr val="FFFFFF"/>
                </a:solidFill>
                <a:latin typeface="Roboto"/>
                <a:ea typeface="Roboto"/>
                <a:cs typeface="Roboto"/>
                <a:sym typeface="Roboto"/>
              </a:endParaRPr>
            </a:p>
          </p:txBody>
        </p:sp>
        <p:sp>
          <p:nvSpPr>
            <p:cNvPr id="203" name="Shape 203"/>
            <p:cNvSpPr txBox="1"/>
            <p:nvPr/>
          </p:nvSpPr>
          <p:spPr>
            <a:xfrm>
              <a:off x="3478974"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200">
                  <a:solidFill>
                    <a:schemeClr val="dk1"/>
                  </a:solidFill>
                  <a:latin typeface="Helvetica Neue"/>
                  <a:ea typeface="Helvetica Neue"/>
                  <a:cs typeface="Helvetica Neue"/>
                  <a:sym typeface="Helvetica Neue"/>
                </a:rPr>
                <a:t>Any </a:t>
              </a:r>
              <a:r>
                <a:rPr lang="en" b="1">
                  <a:solidFill>
                    <a:srgbClr val="A61C00"/>
                  </a:solidFill>
                  <a:latin typeface="Helvetica Neue"/>
                  <a:ea typeface="Helvetica Neue"/>
                  <a:cs typeface="Helvetica Neue"/>
                  <a:sym typeface="Helvetica Neue"/>
                </a:rPr>
                <a:t>unused time slots</a:t>
              </a:r>
              <a:r>
                <a:rPr lang="en" sz="1200">
                  <a:solidFill>
                    <a:schemeClr val="dk1"/>
                  </a:solidFill>
                  <a:latin typeface="Helvetica Neue"/>
                  <a:ea typeface="Helvetica Neue"/>
                  <a:cs typeface="Helvetica Neue"/>
                  <a:sym typeface="Helvetica Neue"/>
                </a:rPr>
                <a:t> at from phase 1 become open for any USC Marshall department to use.</a:t>
              </a:r>
              <a:endParaRPr sz="1200">
                <a:latin typeface="Helvetica Neue"/>
                <a:ea typeface="Helvetica Neue"/>
                <a:cs typeface="Helvetica Neue"/>
                <a:sym typeface="Helvetica Neu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Shape 208"/>
          <p:cNvGrpSpPr/>
          <p:nvPr/>
        </p:nvGrpSpPr>
        <p:grpSpPr>
          <a:xfrm>
            <a:off x="2527199" y="606078"/>
            <a:ext cx="4089607" cy="3915645"/>
            <a:chOff x="2902488" y="902232"/>
            <a:chExt cx="3339000" cy="3339000"/>
          </a:xfrm>
        </p:grpSpPr>
        <p:sp>
          <p:nvSpPr>
            <p:cNvPr id="209" name="Shape 209"/>
            <p:cNvSpPr/>
            <p:nvPr/>
          </p:nvSpPr>
          <p:spPr>
            <a:xfrm rot="-5400000">
              <a:off x="2902488" y="902232"/>
              <a:ext cx="3339000" cy="3339000"/>
            </a:xfrm>
            <a:prstGeom prst="ellipse">
              <a:avLst/>
            </a:prstGeom>
            <a:noFill/>
            <a:ln w="19050" cap="flat" cmpd="sng">
              <a:solidFill>
                <a:srgbClr val="B02C2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3123875" y="1123625"/>
              <a:ext cx="2896500" cy="2896200"/>
            </a:xfrm>
            <a:prstGeom prst="pie">
              <a:avLst>
                <a:gd name="adj1" fmla="val 2689583"/>
                <a:gd name="adj2" fmla="val 13510993"/>
              </a:avLst>
            </a:prstGeom>
            <a:solidFill>
              <a:srgbClr val="EDA29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1" name="Shape 211"/>
          <p:cNvGrpSpPr/>
          <p:nvPr/>
        </p:nvGrpSpPr>
        <p:grpSpPr>
          <a:xfrm>
            <a:off x="3459945" y="1499148"/>
            <a:ext cx="2224114" cy="2129506"/>
            <a:chOff x="3664038" y="1663782"/>
            <a:chExt cx="1815900" cy="1815900"/>
          </a:xfrm>
        </p:grpSpPr>
        <p:sp>
          <p:nvSpPr>
            <p:cNvPr id="212" name="Shape 212"/>
            <p:cNvSpPr/>
            <p:nvPr/>
          </p:nvSpPr>
          <p:spPr>
            <a:xfrm>
              <a:off x="3664038" y="1663782"/>
              <a:ext cx="1815900" cy="1815900"/>
            </a:xfrm>
            <a:prstGeom prst="ellipse">
              <a:avLst/>
            </a:prstGeom>
            <a:solidFill>
              <a:srgbClr val="A72A1E"/>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a:lnSpc>
                  <a:spcPct val="115000"/>
                </a:lnSpc>
                <a:spcBef>
                  <a:spcPts val="0"/>
                </a:spcBef>
                <a:spcAft>
                  <a:spcPts val="0"/>
                </a:spcAft>
                <a:buNone/>
              </a:pPr>
              <a:r>
                <a:rPr lang="en" sz="1800" b="1">
                  <a:solidFill>
                    <a:srgbClr val="FFFFFF"/>
                  </a:solidFill>
                  <a:latin typeface="Helvetica Neue"/>
                  <a:ea typeface="Helvetica Neue"/>
                  <a:cs typeface="Helvetica Neue"/>
                  <a:sym typeface="Helvetica Neue"/>
                </a:rPr>
                <a:t>Potential Challenges</a:t>
              </a:r>
              <a:endParaRPr sz="1800" b="1">
                <a:solidFill>
                  <a:srgbClr val="FFFFFF"/>
                </a:solidFill>
                <a:latin typeface="Helvetica Neue"/>
                <a:ea typeface="Helvetica Neue"/>
                <a:cs typeface="Helvetica Neue"/>
                <a:sym typeface="Helvetica Neue"/>
              </a:endParaRPr>
            </a:p>
          </p:txBody>
        </p:sp>
      </p:grpSp>
      <p:grpSp>
        <p:nvGrpSpPr>
          <p:cNvPr id="214" name="Shape 214"/>
          <p:cNvGrpSpPr/>
          <p:nvPr/>
        </p:nvGrpSpPr>
        <p:grpSpPr>
          <a:xfrm>
            <a:off x="2475004" y="549483"/>
            <a:ext cx="1308821" cy="1253147"/>
            <a:chOff x="2859873" y="853971"/>
            <a:chExt cx="1068600" cy="1068600"/>
          </a:xfrm>
        </p:grpSpPr>
        <p:sp>
          <p:nvSpPr>
            <p:cNvPr id="215" name="Shape 215"/>
            <p:cNvSpPr/>
            <p:nvPr/>
          </p:nvSpPr>
          <p:spPr>
            <a:xfrm>
              <a:off x="2859873" y="853971"/>
              <a:ext cx="1068600" cy="1068600"/>
            </a:xfrm>
            <a:prstGeom prst="ellipse">
              <a:avLst/>
            </a:prstGeom>
            <a:solidFill>
              <a:srgbClr val="80201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txBox="1"/>
            <p:nvPr/>
          </p:nvSpPr>
          <p:spPr>
            <a:xfrm>
              <a:off x="3012793" y="1022187"/>
              <a:ext cx="834000" cy="732300"/>
            </a:xfrm>
            <a:prstGeom prst="rect">
              <a:avLst/>
            </a:prstGeom>
            <a:noFill/>
            <a:ln>
              <a:noFill/>
            </a:ln>
          </p:spPr>
          <p:txBody>
            <a:bodyPr spcFirstLastPara="1" wrap="square" lIns="91425" tIns="91425" rIns="91425" bIns="91425" anchor="ctr" anchorCtr="0">
              <a:noAutofit/>
            </a:bodyPr>
            <a:lstStyle/>
            <a:p>
              <a:pPr marL="0" lvl="0" indent="0" algn="ctr">
                <a:lnSpc>
                  <a:spcPct val="115000"/>
                </a:lnSpc>
                <a:spcBef>
                  <a:spcPts val="0"/>
                </a:spcBef>
                <a:spcAft>
                  <a:spcPts val="0"/>
                </a:spcAft>
                <a:buNone/>
              </a:pPr>
              <a:r>
                <a:rPr lang="en" sz="1100">
                  <a:solidFill>
                    <a:srgbClr val="FFFFFF"/>
                  </a:solidFill>
                  <a:latin typeface="Helvetica Neue"/>
                  <a:ea typeface="Helvetica Neue"/>
                  <a:cs typeface="Helvetica Neue"/>
                  <a:sym typeface="Helvetica Neue"/>
                </a:rPr>
                <a:t>Preferences</a:t>
              </a:r>
              <a:endParaRPr sz="1100">
                <a:solidFill>
                  <a:srgbClr val="FFFFFF"/>
                </a:solidFill>
                <a:latin typeface="Helvetica Neue"/>
                <a:ea typeface="Helvetica Neue"/>
                <a:cs typeface="Helvetica Neue"/>
                <a:sym typeface="Helvetica Neue"/>
              </a:endParaRPr>
            </a:p>
          </p:txBody>
        </p:sp>
      </p:grpSp>
      <p:grpSp>
        <p:nvGrpSpPr>
          <p:cNvPr id="217" name="Shape 217"/>
          <p:cNvGrpSpPr/>
          <p:nvPr/>
        </p:nvGrpSpPr>
        <p:grpSpPr>
          <a:xfrm>
            <a:off x="5358887" y="3340869"/>
            <a:ext cx="1308821" cy="1253147"/>
            <a:chOff x="5214448" y="3234278"/>
            <a:chExt cx="1068600" cy="1068600"/>
          </a:xfrm>
        </p:grpSpPr>
        <p:sp>
          <p:nvSpPr>
            <p:cNvPr id="218" name="Shape 218"/>
            <p:cNvSpPr/>
            <p:nvPr/>
          </p:nvSpPr>
          <p:spPr>
            <a:xfrm>
              <a:off x="5214448" y="3234278"/>
              <a:ext cx="1068600" cy="1068600"/>
            </a:xfrm>
            <a:prstGeom prst="ellipse">
              <a:avLst/>
            </a:prstGeom>
            <a:solidFill>
              <a:srgbClr val="80201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txBox="1"/>
            <p:nvPr/>
          </p:nvSpPr>
          <p:spPr>
            <a:xfrm>
              <a:off x="5367375" y="3402503"/>
              <a:ext cx="762600" cy="732300"/>
            </a:xfrm>
            <a:prstGeom prst="rect">
              <a:avLst/>
            </a:prstGeom>
            <a:noFill/>
            <a:ln>
              <a:noFill/>
            </a:ln>
          </p:spPr>
          <p:txBody>
            <a:bodyPr spcFirstLastPara="1" wrap="square" lIns="91425" tIns="91425" rIns="91425" bIns="91425" anchor="ctr" anchorCtr="0">
              <a:noAutofit/>
            </a:bodyPr>
            <a:lstStyle/>
            <a:p>
              <a:pPr marL="0" lvl="0" indent="0" algn="ctr">
                <a:lnSpc>
                  <a:spcPct val="115000"/>
                </a:lnSpc>
                <a:spcBef>
                  <a:spcPts val="0"/>
                </a:spcBef>
                <a:spcAft>
                  <a:spcPts val="0"/>
                </a:spcAft>
                <a:buNone/>
              </a:pPr>
              <a:r>
                <a:rPr lang="en" sz="1100">
                  <a:solidFill>
                    <a:srgbClr val="FFFFFF"/>
                  </a:solidFill>
                  <a:latin typeface="Helvetica Neue"/>
                  <a:ea typeface="Helvetica Neue"/>
                  <a:cs typeface="Helvetica Neue"/>
                  <a:sym typeface="Helvetica Neue"/>
                </a:rPr>
                <a:t>Unassigned Classroom</a:t>
              </a:r>
              <a:endParaRPr sz="1100">
                <a:solidFill>
                  <a:srgbClr val="FFFFFF"/>
                </a:solidFill>
                <a:latin typeface="Helvetica Neue"/>
                <a:ea typeface="Helvetica Neue"/>
                <a:cs typeface="Helvetica Neue"/>
                <a:sym typeface="Helvetica Neue"/>
              </a:endParaRPr>
            </a:p>
          </p:txBody>
        </p:sp>
      </p:grpSp>
      <p:grpSp>
        <p:nvGrpSpPr>
          <p:cNvPr id="220" name="Shape 220"/>
          <p:cNvGrpSpPr/>
          <p:nvPr/>
        </p:nvGrpSpPr>
        <p:grpSpPr>
          <a:xfrm>
            <a:off x="5358879" y="674733"/>
            <a:ext cx="1308821" cy="1253147"/>
            <a:chOff x="2859873" y="853971"/>
            <a:chExt cx="1068600" cy="1068600"/>
          </a:xfrm>
        </p:grpSpPr>
        <p:sp>
          <p:nvSpPr>
            <p:cNvPr id="221" name="Shape 221"/>
            <p:cNvSpPr/>
            <p:nvPr/>
          </p:nvSpPr>
          <p:spPr>
            <a:xfrm>
              <a:off x="2859873" y="853971"/>
              <a:ext cx="1068600" cy="1068600"/>
            </a:xfrm>
            <a:prstGeom prst="ellipse">
              <a:avLst/>
            </a:prstGeom>
            <a:solidFill>
              <a:srgbClr val="80201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latin typeface="Helvetica Neue"/>
                  <a:ea typeface="Helvetica Neue"/>
                  <a:cs typeface="Helvetica Neue"/>
                  <a:sym typeface="Helvetica Neue"/>
                </a:rPr>
                <a:t>Classroom Capacity</a:t>
              </a:r>
              <a:endParaRPr sz="1100">
                <a:solidFill>
                  <a:srgbClr val="FFFFFF"/>
                </a:solidFill>
                <a:latin typeface="Helvetica Neue"/>
                <a:ea typeface="Helvetica Neue"/>
                <a:cs typeface="Helvetica Neue"/>
                <a:sym typeface="Helvetica Neue"/>
              </a:endParaRPr>
            </a:p>
          </p:txBody>
        </p:sp>
      </p:grpSp>
      <p:sp>
        <p:nvSpPr>
          <p:cNvPr id="223" name="Shape 223"/>
          <p:cNvSpPr txBox="1"/>
          <p:nvPr/>
        </p:nvSpPr>
        <p:spPr>
          <a:xfrm>
            <a:off x="233350" y="880700"/>
            <a:ext cx="2116500" cy="118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Helvetica Neue"/>
                <a:ea typeface="Helvetica Neue"/>
                <a:cs typeface="Helvetica Neue"/>
                <a:sym typeface="Helvetica Neue"/>
              </a:rPr>
              <a:t>Preferences for classrooms and times become </a:t>
            </a:r>
            <a:r>
              <a:rPr lang="en" sz="1100" b="1">
                <a:latin typeface="Helvetica Neue"/>
                <a:ea typeface="Helvetica Neue"/>
                <a:cs typeface="Helvetica Neue"/>
                <a:sym typeface="Helvetica Neue"/>
              </a:rPr>
              <a:t>increasingly difficult </a:t>
            </a:r>
            <a:r>
              <a:rPr lang="en" sz="1100">
                <a:latin typeface="Helvetica Neue"/>
                <a:ea typeface="Helvetica Neue"/>
                <a:cs typeface="Helvetica Neue"/>
                <a:sym typeface="Helvetica Neue"/>
              </a:rPr>
              <a:t>to accommodate during Phase II as previously available slots become taken</a:t>
            </a:r>
            <a:endParaRPr sz="1100">
              <a:latin typeface="Helvetica Neue"/>
              <a:ea typeface="Helvetica Neue"/>
              <a:cs typeface="Helvetica Neue"/>
              <a:sym typeface="Helvetica Neue"/>
            </a:endParaRPr>
          </a:p>
        </p:txBody>
      </p:sp>
      <p:sp>
        <p:nvSpPr>
          <p:cNvPr id="224" name="Shape 224"/>
          <p:cNvSpPr txBox="1"/>
          <p:nvPr/>
        </p:nvSpPr>
        <p:spPr>
          <a:xfrm>
            <a:off x="6794138" y="880700"/>
            <a:ext cx="2116500" cy="84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Helvetica Neue"/>
                <a:ea typeface="Helvetica Neue"/>
                <a:cs typeface="Helvetica Neue"/>
                <a:sym typeface="Helvetica Neue"/>
              </a:rPr>
              <a:t>Some courses may be placed into rooms </a:t>
            </a:r>
            <a:r>
              <a:rPr lang="en" sz="1100" b="1">
                <a:latin typeface="Helvetica Neue"/>
                <a:ea typeface="Helvetica Neue"/>
                <a:cs typeface="Helvetica Neue"/>
                <a:sym typeface="Helvetica Neue"/>
              </a:rPr>
              <a:t>too large </a:t>
            </a:r>
            <a:r>
              <a:rPr lang="en" sz="1100">
                <a:latin typeface="Helvetica Neue"/>
                <a:ea typeface="Helvetica Neue"/>
                <a:cs typeface="Helvetica Neue"/>
                <a:sym typeface="Helvetica Neue"/>
              </a:rPr>
              <a:t>for the number of students enrolled in the course</a:t>
            </a:r>
            <a:endParaRPr sz="1100">
              <a:latin typeface="Helvetica Neue"/>
              <a:ea typeface="Helvetica Neue"/>
              <a:cs typeface="Helvetica Neue"/>
              <a:sym typeface="Helvetica Neue"/>
            </a:endParaRPr>
          </a:p>
        </p:txBody>
      </p:sp>
      <p:sp>
        <p:nvSpPr>
          <p:cNvPr id="225" name="Shape 225"/>
          <p:cNvSpPr txBox="1"/>
          <p:nvPr/>
        </p:nvSpPr>
        <p:spPr>
          <a:xfrm>
            <a:off x="6794138" y="3340875"/>
            <a:ext cx="2224200" cy="118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Helvetica Neue"/>
                <a:ea typeface="Helvetica Neue"/>
                <a:cs typeface="Helvetica Neue"/>
                <a:sym typeface="Helvetica Neue"/>
              </a:rPr>
              <a:t>Only about </a:t>
            </a:r>
            <a:r>
              <a:rPr lang="en" sz="1100" b="1">
                <a:latin typeface="Helvetica Neue"/>
                <a:ea typeface="Helvetica Neue"/>
                <a:cs typeface="Helvetica Neue"/>
                <a:sym typeface="Helvetica Neue"/>
              </a:rPr>
              <a:t>40% </a:t>
            </a:r>
            <a:r>
              <a:rPr lang="en" sz="1100">
                <a:latin typeface="Helvetica Neue"/>
                <a:ea typeface="Helvetica Neue"/>
                <a:cs typeface="Helvetica Neue"/>
                <a:sym typeface="Helvetica Neue"/>
              </a:rPr>
              <a:t>of course-sections are completely scheduled by the end of Phase I and in some rare cases, the classroom may </a:t>
            </a:r>
            <a:r>
              <a:rPr lang="en" sz="1100" b="1">
                <a:latin typeface="Helvetica Neue"/>
                <a:ea typeface="Helvetica Neue"/>
                <a:cs typeface="Helvetica Neue"/>
                <a:sym typeface="Helvetica Neue"/>
              </a:rPr>
              <a:t>still be unassigned </a:t>
            </a:r>
            <a:r>
              <a:rPr lang="en" sz="1100">
                <a:latin typeface="Helvetica Neue"/>
                <a:ea typeface="Helvetica Neue"/>
                <a:cs typeface="Helvetica Neue"/>
                <a:sym typeface="Helvetica Neue"/>
              </a:rPr>
              <a:t>at registration time</a:t>
            </a:r>
            <a:endParaRPr sz="11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39000"/>
          </a:blip>
          <a:stretch>
            <a:fillRect/>
          </a:stretch>
        </a:blipFill>
        <a:effectLst/>
      </p:bgPr>
    </p:bg>
    <p:spTree>
      <p:nvGrpSpPr>
        <p:cNvPr id="1" name="Shape 229"/>
        <p:cNvGrpSpPr/>
        <p:nvPr/>
      </p:nvGrpSpPr>
      <p:grpSpPr>
        <a:xfrm>
          <a:off x="0" y="0"/>
          <a:ext cx="0" cy="0"/>
          <a:chOff x="0" y="0"/>
          <a:chExt cx="0" cy="0"/>
        </a:xfrm>
      </p:grpSpPr>
      <p:sp>
        <p:nvSpPr>
          <p:cNvPr id="230" name="Shape 230"/>
          <p:cNvSpPr/>
          <p:nvPr/>
        </p:nvSpPr>
        <p:spPr>
          <a:xfrm rot="-5400000" flipH="1">
            <a:off x="4858295" y="2206976"/>
            <a:ext cx="651615" cy="648142"/>
          </a:xfrm>
          <a:custGeom>
            <a:avLst/>
            <a:gdLst/>
            <a:ahLst/>
            <a:cxnLst/>
            <a:rect l="0" t="0" r="0" b="0"/>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1" name="Shape 231"/>
          <p:cNvSpPr txBox="1"/>
          <p:nvPr/>
        </p:nvSpPr>
        <p:spPr>
          <a:xfrm>
            <a:off x="394175" y="2055475"/>
            <a:ext cx="3893700" cy="100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i="1">
                <a:latin typeface="Helvetica Neue"/>
                <a:ea typeface="Helvetica Neue"/>
                <a:cs typeface="Helvetica Neue"/>
                <a:sym typeface="Helvetica Neue"/>
              </a:rPr>
              <a:t>Optimization</a:t>
            </a:r>
            <a:endParaRPr sz="3000" i="1">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518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i="1">
                <a:solidFill>
                  <a:srgbClr val="A61C00"/>
                </a:solidFill>
                <a:latin typeface="Georgia"/>
                <a:ea typeface="Georgia"/>
                <a:cs typeface="Georgia"/>
                <a:sym typeface="Georgia"/>
              </a:rPr>
              <a:t>WHY </a:t>
            </a:r>
            <a:r>
              <a:rPr lang="en">
                <a:solidFill>
                  <a:srgbClr val="A61C00"/>
                </a:solidFill>
                <a:latin typeface="Georgia"/>
                <a:ea typeface="Georgia"/>
                <a:cs typeface="Georgia"/>
                <a:sym typeface="Georgia"/>
              </a:rPr>
              <a:t>Optimization</a:t>
            </a:r>
            <a:endParaRPr>
              <a:solidFill>
                <a:srgbClr val="A61C00"/>
              </a:solidFill>
              <a:latin typeface="Georgia"/>
              <a:ea typeface="Georgia"/>
              <a:cs typeface="Georgia"/>
              <a:sym typeface="Georgia"/>
            </a:endParaRPr>
          </a:p>
        </p:txBody>
      </p:sp>
      <p:grpSp>
        <p:nvGrpSpPr>
          <p:cNvPr id="237" name="Shape 237"/>
          <p:cNvGrpSpPr/>
          <p:nvPr/>
        </p:nvGrpSpPr>
        <p:grpSpPr>
          <a:xfrm>
            <a:off x="1061500" y="1592800"/>
            <a:ext cx="7344902" cy="731700"/>
            <a:chOff x="1352825" y="1323175"/>
            <a:chExt cx="7344902" cy="731700"/>
          </a:xfrm>
        </p:grpSpPr>
        <p:sp>
          <p:nvSpPr>
            <p:cNvPr id="238" name="Shape 238"/>
            <p:cNvSpPr txBox="1"/>
            <p:nvPr/>
          </p:nvSpPr>
          <p:spPr>
            <a:xfrm>
              <a:off x="1352825" y="1374175"/>
              <a:ext cx="2557500" cy="629700"/>
            </a:xfrm>
            <a:prstGeom prst="rect">
              <a:avLst/>
            </a:prstGeom>
            <a:noFill/>
            <a:ln>
              <a:noFill/>
            </a:ln>
          </p:spPr>
          <p:txBody>
            <a:bodyPr spcFirstLastPara="1" wrap="square" lIns="91425" tIns="45700" rIns="91425" bIns="45700" anchor="ctr" anchorCtr="0">
              <a:noAutofit/>
            </a:bodyPr>
            <a:lstStyle/>
            <a:p>
              <a:pPr marL="0" lvl="0" indent="0" algn="ctr">
                <a:lnSpc>
                  <a:spcPct val="90000"/>
                </a:lnSpc>
                <a:spcBef>
                  <a:spcPts val="0"/>
                </a:spcBef>
                <a:spcAft>
                  <a:spcPts val="0"/>
                </a:spcAft>
                <a:buNone/>
              </a:pPr>
              <a:r>
                <a:rPr lang="en" sz="2400" i="1">
                  <a:latin typeface="Helvetica Neue"/>
                  <a:ea typeface="Helvetica Neue"/>
                  <a:cs typeface="Helvetica Neue"/>
                  <a:sym typeface="Helvetica Neue"/>
                </a:rPr>
                <a:t>Faster </a:t>
              </a:r>
              <a:endParaRPr sz="2400" i="1">
                <a:latin typeface="Helvetica Neue"/>
                <a:ea typeface="Helvetica Neue"/>
                <a:cs typeface="Helvetica Neue"/>
                <a:sym typeface="Helvetica Neue"/>
              </a:endParaRPr>
            </a:p>
          </p:txBody>
        </p:sp>
        <p:sp>
          <p:nvSpPr>
            <p:cNvPr id="239" name="Shape 239"/>
            <p:cNvSpPr/>
            <p:nvPr/>
          </p:nvSpPr>
          <p:spPr>
            <a:xfrm>
              <a:off x="4362127" y="1323175"/>
              <a:ext cx="4335600" cy="731700"/>
            </a:xfrm>
            <a:prstGeom prst="rect">
              <a:avLst/>
            </a:prstGeom>
            <a:solidFill>
              <a:srgbClr val="85200C"/>
            </a:solidFill>
            <a:ln w="9525" cap="flat" cmpd="sng">
              <a:solidFill>
                <a:srgbClr val="85200C"/>
              </a:solidFill>
              <a:prstDash val="solid"/>
              <a:round/>
              <a:headEnd type="none" w="sm" len="sm"/>
              <a:tailEnd type="none" w="sm" len="sm"/>
            </a:ln>
          </p:spPr>
          <p:txBody>
            <a:bodyPr spcFirstLastPara="1" wrap="square" lIns="91425" tIns="45700" rIns="91425" bIns="45700" anchor="ctr" anchorCtr="0">
              <a:noAutofit/>
            </a:bodyPr>
            <a:lstStyle/>
            <a:p>
              <a:pPr marL="0" lvl="0" indent="0">
                <a:spcBef>
                  <a:spcPts val="0"/>
                </a:spcBef>
                <a:spcAft>
                  <a:spcPts val="0"/>
                </a:spcAft>
                <a:buNone/>
              </a:pPr>
              <a:endParaRPr>
                <a:latin typeface="Helvetica Neue"/>
                <a:ea typeface="Helvetica Neue"/>
                <a:cs typeface="Helvetica Neue"/>
                <a:sym typeface="Helvetica Neue"/>
              </a:endParaRPr>
            </a:p>
          </p:txBody>
        </p:sp>
        <p:sp>
          <p:nvSpPr>
            <p:cNvPr id="240" name="Shape 240"/>
            <p:cNvSpPr txBox="1"/>
            <p:nvPr/>
          </p:nvSpPr>
          <p:spPr>
            <a:xfrm>
              <a:off x="4362124" y="1401325"/>
              <a:ext cx="4233000" cy="575400"/>
            </a:xfrm>
            <a:prstGeom prst="rect">
              <a:avLst/>
            </a:prstGeom>
            <a:noFill/>
            <a:ln>
              <a:noFill/>
            </a:ln>
          </p:spPr>
          <p:txBody>
            <a:bodyPr spcFirstLastPara="1" wrap="square" lIns="91425" tIns="45700" rIns="91425" bIns="45700" anchor="ctr" anchorCtr="0">
              <a:noAutofit/>
            </a:bodyPr>
            <a:lstStyle/>
            <a:p>
              <a:pPr marL="0" lvl="0" indent="0">
                <a:lnSpc>
                  <a:spcPct val="115000"/>
                </a:lnSpc>
                <a:spcBef>
                  <a:spcPts val="0"/>
                </a:spcBef>
                <a:spcAft>
                  <a:spcPts val="0"/>
                </a:spcAft>
                <a:buNone/>
              </a:pPr>
              <a:r>
                <a:rPr lang="en" b="1">
                  <a:solidFill>
                    <a:schemeClr val="lt1"/>
                  </a:solidFill>
                  <a:latin typeface="Helvetica Neue"/>
                  <a:ea typeface="Helvetica Neue"/>
                  <a:cs typeface="Helvetica Neue"/>
                  <a:sym typeface="Helvetica Neue"/>
                </a:rPr>
                <a:t>Automatized</a:t>
              </a:r>
              <a:r>
                <a:rPr lang="en" sz="1200">
                  <a:solidFill>
                    <a:schemeClr val="lt1"/>
                  </a:solidFill>
                  <a:latin typeface="Helvetica Neue"/>
                  <a:ea typeface="Helvetica Neue"/>
                  <a:cs typeface="Helvetica Neue"/>
                  <a:sym typeface="Helvetica Neue"/>
                </a:rPr>
                <a:t> computational method would make the process faster</a:t>
              </a:r>
              <a:endParaRPr sz="1200">
                <a:solidFill>
                  <a:schemeClr val="lt1"/>
                </a:solidFill>
                <a:latin typeface="Helvetica Neue"/>
                <a:ea typeface="Helvetica Neue"/>
                <a:cs typeface="Helvetica Neue"/>
                <a:sym typeface="Helvetica Neue"/>
              </a:endParaRPr>
            </a:p>
          </p:txBody>
        </p:sp>
      </p:grpSp>
      <p:grpSp>
        <p:nvGrpSpPr>
          <p:cNvPr id="241" name="Shape 241"/>
          <p:cNvGrpSpPr/>
          <p:nvPr/>
        </p:nvGrpSpPr>
        <p:grpSpPr>
          <a:xfrm>
            <a:off x="737575" y="2475525"/>
            <a:ext cx="7663425" cy="731700"/>
            <a:chOff x="149688" y="2205900"/>
            <a:chExt cx="7663425" cy="731700"/>
          </a:xfrm>
        </p:grpSpPr>
        <p:sp>
          <p:nvSpPr>
            <p:cNvPr id="242" name="Shape 242"/>
            <p:cNvSpPr txBox="1"/>
            <p:nvPr/>
          </p:nvSpPr>
          <p:spPr>
            <a:xfrm>
              <a:off x="149687" y="2256900"/>
              <a:ext cx="3106800" cy="629700"/>
            </a:xfrm>
            <a:prstGeom prst="rect">
              <a:avLst/>
            </a:prstGeom>
            <a:noFill/>
            <a:ln>
              <a:noFill/>
            </a:ln>
          </p:spPr>
          <p:txBody>
            <a:bodyPr spcFirstLastPara="1" wrap="square" lIns="91425" tIns="45700" rIns="91425" bIns="45700" anchor="ctr" anchorCtr="0">
              <a:noAutofit/>
            </a:bodyPr>
            <a:lstStyle/>
            <a:p>
              <a:pPr marL="0" lvl="0" indent="0" algn="ctr">
                <a:lnSpc>
                  <a:spcPct val="90000"/>
                </a:lnSpc>
                <a:spcBef>
                  <a:spcPts val="0"/>
                </a:spcBef>
                <a:spcAft>
                  <a:spcPts val="0"/>
                </a:spcAft>
                <a:buNone/>
              </a:pPr>
              <a:r>
                <a:rPr lang="en" sz="2400" i="1">
                  <a:latin typeface="Helvetica Neue"/>
                  <a:ea typeface="Helvetica Neue"/>
                  <a:cs typeface="Helvetica Neue"/>
                  <a:sym typeface="Helvetica Neue"/>
                </a:rPr>
                <a:t>Less Demanding</a:t>
              </a:r>
              <a:endParaRPr sz="2400" i="1">
                <a:latin typeface="Helvetica Neue"/>
                <a:ea typeface="Helvetica Neue"/>
                <a:cs typeface="Helvetica Neue"/>
                <a:sym typeface="Helvetica Neue"/>
              </a:endParaRPr>
            </a:p>
          </p:txBody>
        </p:sp>
        <p:sp>
          <p:nvSpPr>
            <p:cNvPr id="243" name="Shape 243"/>
            <p:cNvSpPr/>
            <p:nvPr/>
          </p:nvSpPr>
          <p:spPr>
            <a:xfrm>
              <a:off x="3482913" y="2205900"/>
              <a:ext cx="4330200" cy="731700"/>
            </a:xfrm>
            <a:prstGeom prst="rect">
              <a:avLst/>
            </a:prstGeom>
            <a:solidFill>
              <a:srgbClr val="A61C00"/>
            </a:solidFill>
            <a:ln w="9525" cap="flat" cmpd="sng">
              <a:solidFill>
                <a:srgbClr val="A72A1E"/>
              </a:solidFill>
              <a:prstDash val="solid"/>
              <a:round/>
              <a:headEnd type="none" w="sm" len="sm"/>
              <a:tailEnd type="none" w="sm" len="sm"/>
            </a:ln>
          </p:spPr>
          <p:txBody>
            <a:bodyPr spcFirstLastPara="1" wrap="square" lIns="91425" tIns="45700" rIns="91425" bIns="45700" anchor="ctr" anchorCtr="0">
              <a:noAutofit/>
            </a:bodyPr>
            <a:lstStyle/>
            <a:p>
              <a:pPr marL="0" lvl="0" indent="0">
                <a:spcBef>
                  <a:spcPts val="0"/>
                </a:spcBef>
                <a:spcAft>
                  <a:spcPts val="0"/>
                </a:spcAft>
                <a:buNone/>
              </a:pPr>
              <a:endParaRPr>
                <a:latin typeface="Helvetica Neue"/>
                <a:ea typeface="Helvetica Neue"/>
                <a:cs typeface="Helvetica Neue"/>
                <a:sym typeface="Helvetica Neue"/>
              </a:endParaRPr>
            </a:p>
          </p:txBody>
        </p:sp>
        <p:sp>
          <p:nvSpPr>
            <p:cNvPr id="244" name="Shape 244"/>
            <p:cNvSpPr txBox="1"/>
            <p:nvPr/>
          </p:nvSpPr>
          <p:spPr>
            <a:xfrm>
              <a:off x="3482912" y="2414100"/>
              <a:ext cx="3804600" cy="330600"/>
            </a:xfrm>
            <a:prstGeom prst="rect">
              <a:avLst/>
            </a:prstGeom>
            <a:noFill/>
            <a:ln>
              <a:noFill/>
            </a:ln>
          </p:spPr>
          <p:txBody>
            <a:bodyPr spcFirstLastPara="1" wrap="square" lIns="91425" tIns="45700" rIns="91425" bIns="45700" anchor="ctr" anchorCtr="0">
              <a:noAutofit/>
            </a:bodyPr>
            <a:lstStyle/>
            <a:p>
              <a:pPr marL="0" lvl="0" indent="0">
                <a:lnSpc>
                  <a:spcPct val="115000"/>
                </a:lnSpc>
                <a:spcBef>
                  <a:spcPts val="0"/>
                </a:spcBef>
                <a:spcAft>
                  <a:spcPts val="0"/>
                </a:spcAft>
                <a:buNone/>
              </a:pPr>
              <a:r>
                <a:rPr lang="en" b="1">
                  <a:solidFill>
                    <a:srgbClr val="FFFFFF"/>
                  </a:solidFill>
                  <a:latin typeface="Helvetica Neue"/>
                  <a:ea typeface="Helvetica Neue"/>
                  <a:cs typeface="Helvetica Neue"/>
                  <a:sym typeface="Helvetica Neue"/>
                </a:rPr>
                <a:t>Manageable</a:t>
              </a:r>
              <a:r>
                <a:rPr lang="en" sz="1200">
                  <a:solidFill>
                    <a:srgbClr val="FFFFFF"/>
                  </a:solidFill>
                  <a:latin typeface="Helvetica Neue"/>
                  <a:ea typeface="Helvetica Neue"/>
                  <a:cs typeface="Helvetica Neue"/>
                  <a:sym typeface="Helvetica Neue"/>
                </a:rPr>
                <a:t> by fewer staff</a:t>
              </a:r>
              <a:endParaRPr sz="1200">
                <a:solidFill>
                  <a:srgbClr val="FFFFFF"/>
                </a:solidFill>
                <a:latin typeface="Helvetica Neue"/>
                <a:ea typeface="Helvetica Neue"/>
                <a:cs typeface="Helvetica Neue"/>
                <a:sym typeface="Helvetica Neue"/>
              </a:endParaRPr>
            </a:p>
          </p:txBody>
        </p:sp>
      </p:grpSp>
      <p:sp>
        <p:nvSpPr>
          <p:cNvPr id="245" name="Shape 245"/>
          <p:cNvSpPr txBox="1"/>
          <p:nvPr/>
        </p:nvSpPr>
        <p:spPr>
          <a:xfrm>
            <a:off x="4062800" y="3558800"/>
            <a:ext cx="3546066" cy="330600"/>
          </a:xfrm>
          <a:prstGeom prst="rect">
            <a:avLst/>
          </a:prstGeom>
          <a:noFill/>
          <a:ln>
            <a:noFill/>
          </a:ln>
        </p:spPr>
        <p:txBody>
          <a:bodyPr spcFirstLastPara="1" wrap="square" lIns="91425" tIns="45700" rIns="91425" bIns="45700" anchor="ctr" anchorCtr="0">
            <a:noAutofit/>
          </a:bodyPr>
          <a:lstStyle/>
          <a:p>
            <a:pPr marL="0" lvl="0" indent="0">
              <a:lnSpc>
                <a:spcPct val="115000"/>
              </a:lnSpc>
              <a:spcBef>
                <a:spcPts val="0"/>
              </a:spcBef>
              <a:spcAft>
                <a:spcPts val="0"/>
              </a:spcAft>
              <a:buNone/>
            </a:pPr>
            <a:r>
              <a:rPr lang="en" b="1">
                <a:solidFill>
                  <a:srgbClr val="FFFFFF"/>
                </a:solidFill>
                <a:latin typeface="Helvetica Neue"/>
                <a:ea typeface="Helvetica Neue"/>
                <a:cs typeface="Helvetica Neue"/>
                <a:sym typeface="Helvetica Neue"/>
              </a:rPr>
              <a:t>Maximization</a:t>
            </a:r>
            <a:r>
              <a:rPr lang="en" sz="1200">
                <a:solidFill>
                  <a:srgbClr val="FFFFFF"/>
                </a:solidFill>
                <a:latin typeface="Helvetica Neue"/>
                <a:ea typeface="Helvetica Neue"/>
                <a:cs typeface="Helvetica Neue"/>
                <a:sym typeface="Helvetica Neue"/>
              </a:rPr>
              <a:t> of efficiency with Mixed Integer Linear Programming. Efficiency use of all available resources</a:t>
            </a:r>
            <a:endParaRPr sz="1200">
              <a:solidFill>
                <a:srgbClr val="FFFFFF"/>
              </a:solidFill>
              <a:latin typeface="Helvetica Neue"/>
              <a:ea typeface="Helvetica Neue"/>
              <a:cs typeface="Helvetica Neue"/>
              <a:sym typeface="Helvetica Neue"/>
            </a:endParaRPr>
          </a:p>
        </p:txBody>
      </p:sp>
      <p:sp>
        <p:nvSpPr>
          <p:cNvPr id="246" name="Shape 246"/>
          <p:cNvSpPr/>
          <p:nvPr/>
        </p:nvSpPr>
        <p:spPr>
          <a:xfrm rot="-5400000" flipH="1">
            <a:off x="3811775" y="1833188"/>
            <a:ext cx="260575" cy="250900"/>
          </a:xfrm>
          <a:prstGeom prst="flowChartExtract">
            <a:avLst/>
          </a:pr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rot="-5400000" flipH="1">
            <a:off x="3811775" y="2715925"/>
            <a:ext cx="260575" cy="250900"/>
          </a:xfrm>
          <a:prstGeom prst="flowChartExtract">
            <a:avLst/>
          </a:prstGeom>
          <a:solidFill>
            <a:srgbClr val="A61C00"/>
          </a:solid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48" name="Shape 248"/>
          <p:cNvGrpSpPr/>
          <p:nvPr/>
        </p:nvGrpSpPr>
        <p:grpSpPr>
          <a:xfrm>
            <a:off x="945700" y="3358250"/>
            <a:ext cx="7460703" cy="731700"/>
            <a:chOff x="945700" y="3358250"/>
            <a:chExt cx="7460703" cy="731700"/>
          </a:xfrm>
        </p:grpSpPr>
        <p:sp>
          <p:nvSpPr>
            <p:cNvPr id="249" name="Shape 249"/>
            <p:cNvSpPr txBox="1"/>
            <p:nvPr/>
          </p:nvSpPr>
          <p:spPr>
            <a:xfrm>
              <a:off x="945700" y="3409250"/>
              <a:ext cx="2749200" cy="629700"/>
            </a:xfrm>
            <a:prstGeom prst="rect">
              <a:avLst/>
            </a:prstGeom>
            <a:noFill/>
            <a:ln>
              <a:noFill/>
            </a:ln>
          </p:spPr>
          <p:txBody>
            <a:bodyPr spcFirstLastPara="1" wrap="square" lIns="91425" tIns="45700" rIns="91425" bIns="45700" anchor="ctr" anchorCtr="0">
              <a:noAutofit/>
            </a:bodyPr>
            <a:lstStyle/>
            <a:p>
              <a:pPr marL="0" lvl="0" indent="0" algn="ctr">
                <a:lnSpc>
                  <a:spcPct val="90000"/>
                </a:lnSpc>
                <a:spcBef>
                  <a:spcPts val="0"/>
                </a:spcBef>
                <a:spcAft>
                  <a:spcPts val="0"/>
                </a:spcAft>
                <a:buNone/>
              </a:pPr>
              <a:r>
                <a:rPr lang="en" sz="2400" i="1">
                  <a:latin typeface="Helvetica Neue"/>
                  <a:ea typeface="Helvetica Neue"/>
                  <a:cs typeface="Helvetica Neue"/>
                  <a:sym typeface="Helvetica Neue"/>
                </a:rPr>
                <a:t>More Efficient</a:t>
              </a:r>
              <a:endParaRPr sz="2400" i="1">
                <a:latin typeface="Helvetica Neue"/>
                <a:ea typeface="Helvetica Neue"/>
                <a:cs typeface="Helvetica Neue"/>
                <a:sym typeface="Helvetica Neue"/>
              </a:endParaRPr>
            </a:p>
          </p:txBody>
        </p:sp>
        <p:grpSp>
          <p:nvGrpSpPr>
            <p:cNvPr id="250" name="Shape 250"/>
            <p:cNvGrpSpPr/>
            <p:nvPr/>
          </p:nvGrpSpPr>
          <p:grpSpPr>
            <a:xfrm>
              <a:off x="3816613" y="3358250"/>
              <a:ext cx="4589791" cy="731700"/>
              <a:chOff x="3816613" y="3358250"/>
              <a:chExt cx="4589791" cy="731700"/>
            </a:xfrm>
          </p:grpSpPr>
          <p:sp>
            <p:nvSpPr>
              <p:cNvPr id="251" name="Shape 251"/>
              <p:cNvSpPr/>
              <p:nvPr/>
            </p:nvSpPr>
            <p:spPr>
              <a:xfrm>
                <a:off x="4062801" y="3358250"/>
                <a:ext cx="4343602" cy="731700"/>
              </a:xfrm>
              <a:prstGeom prst="rect">
                <a:avLst/>
              </a:prstGeom>
              <a:solidFill>
                <a:srgbClr val="CC4125"/>
              </a:solidFill>
              <a:ln w="9525" cap="flat" cmpd="sng">
                <a:solidFill>
                  <a:srgbClr val="CC4125"/>
                </a:solidFill>
                <a:prstDash val="solid"/>
                <a:round/>
                <a:headEnd type="none" w="sm" len="sm"/>
                <a:tailEnd type="none" w="sm" len="sm"/>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 b="1">
                    <a:solidFill>
                      <a:schemeClr val="lt1"/>
                    </a:solidFill>
                    <a:latin typeface="Helvetica Neue"/>
                    <a:ea typeface="Helvetica Neue"/>
                    <a:cs typeface="Helvetica Neue"/>
                    <a:sym typeface="Helvetica Neue"/>
                  </a:rPr>
                  <a:t>Maximization</a:t>
                </a:r>
                <a:r>
                  <a:rPr lang="en" sz="1200">
                    <a:solidFill>
                      <a:schemeClr val="lt1"/>
                    </a:solidFill>
                    <a:latin typeface="Helvetica Neue"/>
                    <a:ea typeface="Helvetica Neue"/>
                    <a:cs typeface="Helvetica Neue"/>
                    <a:sym typeface="Helvetica Neue"/>
                  </a:rPr>
                  <a:t> of efficiency with Mixed Integer Linear Programming. Efficiency use of all available resources</a:t>
                </a:r>
                <a:endParaRPr>
                  <a:solidFill>
                    <a:srgbClr val="FFFFFF"/>
                  </a:solidFill>
                  <a:latin typeface="Helvetica Neue"/>
                  <a:ea typeface="Helvetica Neue"/>
                  <a:cs typeface="Helvetica Neue"/>
                  <a:sym typeface="Helvetica Neue"/>
                </a:endParaRPr>
              </a:p>
            </p:txBody>
          </p:sp>
          <p:sp>
            <p:nvSpPr>
              <p:cNvPr id="252" name="Shape 252"/>
              <p:cNvSpPr/>
              <p:nvPr/>
            </p:nvSpPr>
            <p:spPr>
              <a:xfrm rot="-5400000" flipH="1">
                <a:off x="3811775" y="3598650"/>
                <a:ext cx="260575" cy="250900"/>
              </a:xfrm>
              <a:prstGeom prst="flowChartExtract">
                <a:avLst/>
              </a:pr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p:nvPr/>
        </p:nvSpPr>
        <p:spPr>
          <a:xfrm>
            <a:off x="651550" y="1558500"/>
            <a:ext cx="2084400" cy="2026500"/>
          </a:xfrm>
          <a:prstGeom prst="ellipse">
            <a:avLst/>
          </a:prstGeom>
          <a:solidFill>
            <a:srgbClr val="D9D9D9"/>
          </a:solidFill>
          <a:ln w="9525" cap="flat" cmpd="sng">
            <a:solidFill>
              <a:srgbClr val="D9D9D9"/>
            </a:solidFill>
            <a:prstDash val="solid"/>
            <a:round/>
            <a:headEnd type="none" w="sm" len="sm"/>
            <a:tailEnd type="none" w="sm" len="sm"/>
          </a:ln>
          <a:effectLst>
            <a:outerShdw blurRad="57150" dist="57150" dir="2760000" algn="bl" rotWithShape="0">
              <a:srgbClr val="000000">
                <a:alpha val="4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A61C00"/>
                </a:solidFill>
                <a:latin typeface="Helvetica Neue"/>
                <a:ea typeface="Helvetica Neue"/>
                <a:cs typeface="Helvetica Neue"/>
                <a:sym typeface="Helvetica Neue"/>
              </a:rPr>
              <a:t>Management Team</a:t>
            </a:r>
            <a:r>
              <a:rPr lang="en" b="1">
                <a:latin typeface="Helvetica Neue"/>
                <a:ea typeface="Helvetica Neue"/>
                <a:cs typeface="Helvetica Neue"/>
                <a:sym typeface="Helvetica Neue"/>
              </a:rPr>
              <a:t> </a:t>
            </a:r>
            <a:endParaRPr>
              <a:latin typeface="Helvetica Neue"/>
              <a:ea typeface="Helvetica Neue"/>
              <a:cs typeface="Helvetica Neue"/>
              <a:sym typeface="Helvetica Neue"/>
            </a:endParaRPr>
          </a:p>
          <a:p>
            <a:pPr marL="0" lvl="0" indent="0" algn="ctr" rtl="0">
              <a:spcBef>
                <a:spcPts val="0"/>
              </a:spcBef>
              <a:spcAft>
                <a:spcPts val="0"/>
              </a:spcAft>
              <a:buNone/>
            </a:pPr>
            <a:r>
              <a:rPr lang="en" sz="1000">
                <a:latin typeface="Helvetica Neue"/>
                <a:ea typeface="Helvetica Neue"/>
                <a:cs typeface="Helvetica Neue"/>
                <a:sym typeface="Helvetica Neue"/>
              </a:rPr>
              <a:t>(Shannon &amp; Hal)</a:t>
            </a:r>
            <a:endParaRPr sz="1000">
              <a:latin typeface="Helvetica Neue"/>
              <a:ea typeface="Helvetica Neue"/>
              <a:cs typeface="Helvetica Neue"/>
              <a:sym typeface="Helvetica Neue"/>
            </a:endParaRPr>
          </a:p>
        </p:txBody>
      </p:sp>
      <p:sp>
        <p:nvSpPr>
          <p:cNvPr id="258" name="Shape 258"/>
          <p:cNvSpPr/>
          <p:nvPr/>
        </p:nvSpPr>
        <p:spPr>
          <a:xfrm>
            <a:off x="3496975" y="1558450"/>
            <a:ext cx="2084400" cy="2026500"/>
          </a:xfrm>
          <a:prstGeom prst="ellipse">
            <a:avLst/>
          </a:prstGeom>
          <a:solidFill>
            <a:srgbClr val="D9D9D9"/>
          </a:solidFill>
          <a:ln w="9525" cap="flat" cmpd="sng">
            <a:solidFill>
              <a:srgbClr val="D9D9D9"/>
            </a:solidFill>
            <a:prstDash val="solid"/>
            <a:round/>
            <a:headEnd type="none" w="sm" len="sm"/>
            <a:tailEnd type="none" w="sm" len="sm"/>
          </a:ln>
          <a:effectLst>
            <a:outerShdw blurRad="57150" dist="57150" dir="2760000" algn="bl" rotWithShape="0">
              <a:srgbClr val="000000">
                <a:alpha val="4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A61C00"/>
                </a:solidFill>
                <a:latin typeface="Helvetica Neue"/>
                <a:ea typeface="Helvetica Neue"/>
                <a:cs typeface="Helvetica Neue"/>
                <a:sym typeface="Helvetica Neue"/>
              </a:rPr>
              <a:t>Department preference scores data</a:t>
            </a:r>
            <a:endParaRPr b="1">
              <a:solidFill>
                <a:srgbClr val="A61C00"/>
              </a:solidFill>
              <a:latin typeface="Helvetica Neue"/>
              <a:ea typeface="Helvetica Neue"/>
              <a:cs typeface="Helvetica Neue"/>
              <a:sym typeface="Helvetica Neue"/>
            </a:endParaRPr>
          </a:p>
          <a:p>
            <a:pPr marL="0" lvl="0" indent="0" algn="ctr" rtl="0">
              <a:spcBef>
                <a:spcPts val="0"/>
              </a:spcBef>
              <a:spcAft>
                <a:spcPts val="0"/>
              </a:spcAft>
              <a:buNone/>
            </a:pPr>
            <a:r>
              <a:rPr lang="en" sz="1000">
                <a:latin typeface="Helvetica Neue"/>
                <a:ea typeface="Helvetica Neue"/>
                <a:cs typeface="Helvetica Neue"/>
                <a:sym typeface="Helvetica Neue"/>
              </a:rPr>
              <a:t>(classroom-timeslots)</a:t>
            </a:r>
            <a:endParaRPr sz="1000">
              <a:latin typeface="Helvetica Neue"/>
              <a:ea typeface="Helvetica Neue"/>
              <a:cs typeface="Helvetica Neue"/>
              <a:sym typeface="Helvetica Neue"/>
            </a:endParaRPr>
          </a:p>
        </p:txBody>
      </p:sp>
      <p:sp>
        <p:nvSpPr>
          <p:cNvPr id="259" name="Shape 259"/>
          <p:cNvSpPr/>
          <p:nvPr/>
        </p:nvSpPr>
        <p:spPr>
          <a:xfrm>
            <a:off x="6342400" y="1558450"/>
            <a:ext cx="2084400" cy="2026500"/>
          </a:xfrm>
          <a:prstGeom prst="ellipse">
            <a:avLst/>
          </a:prstGeom>
          <a:solidFill>
            <a:srgbClr val="D9D9D9"/>
          </a:solidFill>
          <a:ln w="9525" cap="flat" cmpd="sng">
            <a:solidFill>
              <a:srgbClr val="D9D9D9"/>
            </a:solidFill>
            <a:prstDash val="solid"/>
            <a:round/>
            <a:headEnd type="none" w="sm" len="sm"/>
            <a:tailEnd type="none" w="sm" len="sm"/>
          </a:ln>
          <a:effectLst>
            <a:outerShdw blurRad="57150" dist="57150" dir="2760000" algn="bl" rotWithShape="0">
              <a:srgbClr val="000000">
                <a:alpha val="4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A61C00"/>
                </a:solidFill>
                <a:latin typeface="Helvetica Neue"/>
                <a:ea typeface="Helvetica Neue"/>
                <a:cs typeface="Helvetica Neue"/>
                <a:sym typeface="Helvetica Neue"/>
              </a:rPr>
              <a:t>“Switching” algorithm</a:t>
            </a:r>
            <a:endParaRPr b="1">
              <a:solidFill>
                <a:srgbClr val="A61C00"/>
              </a:solidFill>
              <a:latin typeface="Helvetica Neue"/>
              <a:ea typeface="Helvetica Neue"/>
              <a:cs typeface="Helvetica Neue"/>
              <a:sym typeface="Helvetica Neue"/>
            </a:endParaRPr>
          </a:p>
          <a:p>
            <a:pPr marL="0" lvl="0" indent="0" algn="ctr" rtl="0">
              <a:spcBef>
                <a:spcPts val="0"/>
              </a:spcBef>
              <a:spcAft>
                <a:spcPts val="0"/>
              </a:spcAft>
              <a:buNone/>
            </a:pPr>
            <a:r>
              <a:rPr lang="en" sz="1000">
                <a:latin typeface="Helvetica Neue"/>
                <a:ea typeface="Helvetica Neue"/>
                <a:cs typeface="Helvetica Neue"/>
                <a:sym typeface="Helvetica Neue"/>
              </a:rPr>
              <a:t>(</a:t>
            </a:r>
            <a:r>
              <a:rPr lang="en" sz="1000">
                <a:solidFill>
                  <a:srgbClr val="434343"/>
                </a:solidFill>
                <a:latin typeface="Helvetica Neue"/>
                <a:ea typeface="Helvetica Neue"/>
                <a:cs typeface="Helvetica Neue"/>
                <a:sym typeface="Helvetica Neue"/>
              </a:rPr>
              <a:t>Historical preference data + survey)</a:t>
            </a:r>
            <a:endParaRPr sz="1000">
              <a:latin typeface="Helvetica Neue"/>
              <a:ea typeface="Helvetica Neue"/>
              <a:cs typeface="Helvetica Neue"/>
              <a:sym typeface="Helvetica Neue"/>
            </a:endParaRPr>
          </a:p>
        </p:txBody>
      </p:sp>
      <p:cxnSp>
        <p:nvCxnSpPr>
          <p:cNvPr id="260" name="Shape 260"/>
          <p:cNvCxnSpPr>
            <a:stCxn id="257" idx="6"/>
            <a:endCxn id="258" idx="2"/>
          </p:cNvCxnSpPr>
          <p:nvPr/>
        </p:nvCxnSpPr>
        <p:spPr>
          <a:xfrm>
            <a:off x="2735950" y="2571750"/>
            <a:ext cx="761100" cy="0"/>
          </a:xfrm>
          <a:prstGeom prst="straightConnector1">
            <a:avLst/>
          </a:prstGeom>
          <a:noFill/>
          <a:ln w="9525" cap="flat" cmpd="sng">
            <a:solidFill>
              <a:schemeClr val="dk2"/>
            </a:solidFill>
            <a:prstDash val="dash"/>
            <a:round/>
            <a:headEnd type="none" w="med" len="med"/>
            <a:tailEnd type="none" w="med" len="med"/>
          </a:ln>
        </p:spPr>
      </p:cxnSp>
      <p:cxnSp>
        <p:nvCxnSpPr>
          <p:cNvPr id="261" name="Shape 261"/>
          <p:cNvCxnSpPr>
            <a:stCxn id="258" idx="6"/>
            <a:endCxn id="259" idx="2"/>
          </p:cNvCxnSpPr>
          <p:nvPr/>
        </p:nvCxnSpPr>
        <p:spPr>
          <a:xfrm>
            <a:off x="5581375" y="2571700"/>
            <a:ext cx="761100" cy="0"/>
          </a:xfrm>
          <a:prstGeom prst="straightConnector1">
            <a:avLst/>
          </a:prstGeom>
          <a:noFill/>
          <a:ln w="9525" cap="flat" cmpd="sng">
            <a:solidFill>
              <a:schemeClr val="dk2"/>
            </a:solidFill>
            <a:prstDash val="dash"/>
            <a:round/>
            <a:headEnd type="none" w="med" len="med"/>
            <a:tailEnd type="none" w="med" len="med"/>
          </a:ln>
        </p:spPr>
      </p:cxnSp>
      <p:sp>
        <p:nvSpPr>
          <p:cNvPr id="262" name="Shape 262"/>
          <p:cNvSpPr txBox="1">
            <a:spLocks noGrp="1"/>
          </p:cNvSpPr>
          <p:nvPr>
            <p:ph type="title"/>
          </p:nvPr>
        </p:nvSpPr>
        <p:spPr>
          <a:xfrm>
            <a:off x="311700" y="4518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i="1">
                <a:solidFill>
                  <a:srgbClr val="A61C00"/>
                </a:solidFill>
                <a:latin typeface="Georgia"/>
                <a:ea typeface="Georgia"/>
                <a:cs typeface="Georgia"/>
                <a:sym typeface="Georgia"/>
              </a:rPr>
              <a:t>HOW </a:t>
            </a:r>
            <a:r>
              <a:rPr lang="en">
                <a:solidFill>
                  <a:srgbClr val="A61C00"/>
                </a:solidFill>
                <a:latin typeface="Georgia"/>
                <a:ea typeface="Georgia"/>
                <a:cs typeface="Georgia"/>
                <a:sym typeface="Georgia"/>
              </a:rPr>
              <a:t>it works</a:t>
            </a:r>
            <a:endParaRPr>
              <a:solidFill>
                <a:srgbClr val="A61C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p:nvPr/>
        </p:nvSpPr>
        <p:spPr>
          <a:xfrm>
            <a:off x="639145" y="1221658"/>
            <a:ext cx="1959173" cy="1496096"/>
          </a:xfrm>
          <a:prstGeom prst="flowChartManualInput">
            <a:avLst/>
          </a:prstGeom>
          <a:solidFill>
            <a:srgbClr val="E86262"/>
          </a:solidFill>
          <a:ln>
            <a:noFill/>
          </a:ln>
          <a:effectLst>
            <a:outerShdw blurRad="57150" dist="19050" dir="5400000" algn="bl" rotWithShape="0">
              <a:srgbClr val="E86262">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68" name="Shape 268"/>
          <p:cNvSpPr/>
          <p:nvPr/>
        </p:nvSpPr>
        <p:spPr>
          <a:xfrm flipH="1">
            <a:off x="2607218" y="1226304"/>
            <a:ext cx="1947007" cy="1486805"/>
          </a:xfrm>
          <a:prstGeom prst="flowChartManualInput">
            <a:avLst/>
          </a:prstGeom>
          <a:solidFill>
            <a:srgbClr val="CC4125"/>
          </a:solidFill>
          <a:ln>
            <a:noFill/>
          </a:ln>
          <a:effectLst>
            <a:outerShdw blurRad="28575" dist="19050" dir="5400000" algn="bl" rotWithShape="0">
              <a:srgbClr val="D83829">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69" name="Shape 269"/>
          <p:cNvSpPr/>
          <p:nvPr/>
        </p:nvSpPr>
        <p:spPr>
          <a:xfrm>
            <a:off x="4563113" y="1221658"/>
            <a:ext cx="1959173" cy="1496096"/>
          </a:xfrm>
          <a:prstGeom prst="flowChartManualInput">
            <a:avLst/>
          </a:prstGeom>
          <a:solidFill>
            <a:srgbClr val="E86262"/>
          </a:solidFill>
          <a:ln>
            <a:noFill/>
          </a:ln>
          <a:effectLst>
            <a:outerShdw blurRad="57150" dist="19050" dir="5400000" algn="bl" rotWithShape="0">
              <a:srgbClr val="E86262">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70" name="Shape 270"/>
          <p:cNvSpPr/>
          <p:nvPr/>
        </p:nvSpPr>
        <p:spPr>
          <a:xfrm flipH="1">
            <a:off x="6531173" y="1226304"/>
            <a:ext cx="1947007" cy="1486805"/>
          </a:xfrm>
          <a:prstGeom prst="flowChartManualInput">
            <a:avLst/>
          </a:prstGeom>
          <a:solidFill>
            <a:srgbClr val="CC4125"/>
          </a:solidFill>
          <a:ln>
            <a:noFill/>
          </a:ln>
          <a:effectLst>
            <a:outerShdw blurRad="57150" dist="19050" dir="5400000" algn="bl" rotWithShape="0">
              <a:srgbClr val="D83829">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71" name="Shape 271"/>
          <p:cNvSpPr/>
          <p:nvPr/>
        </p:nvSpPr>
        <p:spPr>
          <a:xfrm>
            <a:off x="639083" y="2796832"/>
            <a:ext cx="19593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E86262"/>
                </a:solidFill>
                <a:latin typeface="Helvetica Neue"/>
                <a:ea typeface="Helvetica Neue"/>
                <a:cs typeface="Helvetica Neue"/>
                <a:sym typeface="Helvetica Neue"/>
              </a:rPr>
              <a:t>Survey</a:t>
            </a:r>
            <a:endParaRPr>
              <a:latin typeface="Helvetica Neue"/>
              <a:ea typeface="Helvetica Neue"/>
              <a:cs typeface="Helvetica Neue"/>
              <a:sym typeface="Helvetica Neue"/>
            </a:endParaRPr>
          </a:p>
        </p:txBody>
      </p:sp>
      <p:sp>
        <p:nvSpPr>
          <p:cNvPr id="272" name="Shape 272"/>
          <p:cNvSpPr txBox="1"/>
          <p:nvPr/>
        </p:nvSpPr>
        <p:spPr>
          <a:xfrm>
            <a:off x="611450" y="3183699"/>
            <a:ext cx="1959300" cy="1065300"/>
          </a:xfrm>
          <a:prstGeom prst="rect">
            <a:avLst/>
          </a:prstGeom>
          <a:noFill/>
          <a:ln>
            <a:noFill/>
          </a:ln>
        </p:spPr>
        <p:txBody>
          <a:bodyPr spcFirstLastPara="1" wrap="square" lIns="91425" tIns="45700" rIns="91425" bIns="45700" anchor="t" anchorCtr="0">
            <a:noAutofit/>
          </a:bodyPr>
          <a:lstStyle/>
          <a:p>
            <a:pPr marL="0" lvl="0" indent="0" rtl="0">
              <a:lnSpc>
                <a:spcPct val="107916"/>
              </a:lnSpc>
              <a:spcBef>
                <a:spcPts val="0"/>
              </a:spcBef>
              <a:spcAft>
                <a:spcPts val="800"/>
              </a:spcAft>
              <a:buClr>
                <a:schemeClr val="dk1"/>
              </a:buClr>
              <a:buSzPts val="1100"/>
              <a:buFont typeface="Arial"/>
              <a:buNone/>
            </a:pPr>
            <a:r>
              <a:rPr lang="en" sz="1200">
                <a:solidFill>
                  <a:srgbClr val="434343"/>
                </a:solidFill>
                <a:latin typeface="Helvetica Neue"/>
                <a:ea typeface="Helvetica Neue"/>
                <a:cs typeface="Helvetica Neue"/>
                <a:sym typeface="Helvetica Neue"/>
              </a:rPr>
              <a:t>Management conducts a survey to learn preferences for classrooms and/or time-slots</a:t>
            </a:r>
            <a:endParaRPr sz="1200">
              <a:solidFill>
                <a:srgbClr val="595959"/>
              </a:solidFill>
              <a:latin typeface="Arial"/>
              <a:ea typeface="Arial"/>
              <a:cs typeface="Arial"/>
              <a:sym typeface="Arial"/>
            </a:endParaRPr>
          </a:p>
        </p:txBody>
      </p:sp>
      <p:sp>
        <p:nvSpPr>
          <p:cNvPr id="273" name="Shape 273"/>
          <p:cNvSpPr/>
          <p:nvPr/>
        </p:nvSpPr>
        <p:spPr>
          <a:xfrm>
            <a:off x="2190100" y="2796825"/>
            <a:ext cx="26736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A61C00"/>
                </a:solidFill>
                <a:latin typeface="Helvetica Neue"/>
                <a:ea typeface="Helvetica Neue"/>
                <a:cs typeface="Helvetica Neue"/>
                <a:sym typeface="Helvetica Neue"/>
              </a:rPr>
              <a:t>Aggregated Preference Data </a:t>
            </a:r>
            <a:endParaRPr>
              <a:solidFill>
                <a:srgbClr val="A61C00"/>
              </a:solidFill>
              <a:latin typeface="Helvetica Neue"/>
              <a:ea typeface="Helvetica Neue"/>
              <a:cs typeface="Helvetica Neue"/>
              <a:sym typeface="Helvetica Neue"/>
            </a:endParaRPr>
          </a:p>
        </p:txBody>
      </p:sp>
      <p:sp>
        <p:nvSpPr>
          <p:cNvPr id="274" name="Shape 274"/>
          <p:cNvSpPr txBox="1"/>
          <p:nvPr/>
        </p:nvSpPr>
        <p:spPr>
          <a:xfrm>
            <a:off x="2612825" y="3109428"/>
            <a:ext cx="1959300" cy="8124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None/>
            </a:pPr>
            <a:endParaRPr sz="1200">
              <a:solidFill>
                <a:srgbClr val="595959"/>
              </a:solidFill>
              <a:latin typeface="Arial"/>
              <a:ea typeface="Arial"/>
              <a:cs typeface="Arial"/>
              <a:sym typeface="Arial"/>
            </a:endParaRPr>
          </a:p>
        </p:txBody>
      </p:sp>
      <p:sp>
        <p:nvSpPr>
          <p:cNvPr id="275" name="Shape 275"/>
          <p:cNvSpPr/>
          <p:nvPr/>
        </p:nvSpPr>
        <p:spPr>
          <a:xfrm>
            <a:off x="4559832" y="2796832"/>
            <a:ext cx="19593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E86262"/>
                </a:solidFill>
                <a:latin typeface="Helvetica Neue"/>
                <a:ea typeface="Helvetica Neue"/>
                <a:cs typeface="Helvetica Neue"/>
                <a:sym typeface="Helvetica Neue"/>
              </a:rPr>
              <a:t>MIP Optimizer</a:t>
            </a:r>
            <a:endParaRPr>
              <a:latin typeface="Helvetica Neue"/>
              <a:ea typeface="Helvetica Neue"/>
              <a:cs typeface="Helvetica Neue"/>
              <a:sym typeface="Helvetica Neue"/>
            </a:endParaRPr>
          </a:p>
        </p:txBody>
      </p:sp>
      <p:sp>
        <p:nvSpPr>
          <p:cNvPr id="276" name="Shape 276"/>
          <p:cNvSpPr txBox="1"/>
          <p:nvPr/>
        </p:nvSpPr>
        <p:spPr>
          <a:xfrm>
            <a:off x="4678775" y="3183700"/>
            <a:ext cx="1893000" cy="1245900"/>
          </a:xfrm>
          <a:prstGeom prst="rect">
            <a:avLst/>
          </a:prstGeom>
          <a:noFill/>
          <a:ln>
            <a:noFill/>
          </a:ln>
        </p:spPr>
        <p:txBody>
          <a:bodyPr spcFirstLastPara="1" wrap="square" lIns="91425" tIns="45700" rIns="91425" bIns="45700" anchor="t" anchorCtr="0">
            <a:noAutofit/>
          </a:bodyPr>
          <a:lstStyle/>
          <a:p>
            <a:pPr marL="0" lvl="0" indent="0" algn="ctr" rtl="0">
              <a:lnSpc>
                <a:spcPct val="107916"/>
              </a:lnSpc>
              <a:spcBef>
                <a:spcPts val="0"/>
              </a:spcBef>
              <a:spcAft>
                <a:spcPts val="800"/>
              </a:spcAft>
              <a:buNone/>
            </a:pPr>
            <a:r>
              <a:rPr lang="en" sz="1200">
                <a:solidFill>
                  <a:srgbClr val="434343"/>
                </a:solidFill>
                <a:latin typeface="Helvetica Neue"/>
                <a:ea typeface="Helvetica Neue"/>
                <a:cs typeface="Helvetica Neue"/>
                <a:sym typeface="Helvetica Neue"/>
              </a:rPr>
              <a:t>The MIP uses preference data to allocate candidate sets for each category of sections, for each department</a:t>
            </a:r>
            <a:endParaRPr sz="1200">
              <a:solidFill>
                <a:srgbClr val="595959"/>
              </a:solidFill>
              <a:latin typeface="Arial"/>
              <a:ea typeface="Arial"/>
              <a:cs typeface="Arial"/>
              <a:sym typeface="Arial"/>
            </a:endParaRPr>
          </a:p>
        </p:txBody>
      </p:sp>
      <p:sp>
        <p:nvSpPr>
          <p:cNvPr id="277" name="Shape 277"/>
          <p:cNvSpPr/>
          <p:nvPr/>
        </p:nvSpPr>
        <p:spPr>
          <a:xfrm>
            <a:off x="6571788" y="2796832"/>
            <a:ext cx="19593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b="1">
                <a:solidFill>
                  <a:srgbClr val="A61C00"/>
                </a:solidFill>
                <a:latin typeface="Helvetica Neue"/>
                <a:ea typeface="Helvetica Neue"/>
                <a:cs typeface="Helvetica Neue"/>
                <a:sym typeface="Helvetica Neue"/>
              </a:rPr>
              <a:t>Course Schedule</a:t>
            </a:r>
            <a:endParaRPr>
              <a:solidFill>
                <a:srgbClr val="A61C00"/>
              </a:solidFill>
              <a:latin typeface="Helvetica Neue"/>
              <a:ea typeface="Helvetica Neue"/>
              <a:cs typeface="Helvetica Neue"/>
              <a:sym typeface="Helvetica Neue"/>
            </a:endParaRPr>
          </a:p>
        </p:txBody>
      </p:sp>
      <p:sp>
        <p:nvSpPr>
          <p:cNvPr id="278" name="Shape 278"/>
          <p:cNvSpPr txBox="1"/>
          <p:nvPr/>
        </p:nvSpPr>
        <p:spPr>
          <a:xfrm>
            <a:off x="6648500" y="3188350"/>
            <a:ext cx="2003100" cy="8124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 sz="1200">
                <a:solidFill>
                  <a:srgbClr val="434343"/>
                </a:solidFill>
                <a:latin typeface="Helvetica Neue"/>
                <a:ea typeface="Helvetica Neue"/>
                <a:cs typeface="Helvetica Neue"/>
                <a:sym typeface="Helvetica Neue"/>
              </a:rPr>
              <a:t>Indicating whether a classroom session is assigned to a department on day </a:t>
            </a:r>
            <a:endParaRPr sz="1200">
              <a:solidFill>
                <a:srgbClr val="434343"/>
              </a:solidFill>
              <a:latin typeface="Helvetica Neue"/>
              <a:ea typeface="Helvetica Neue"/>
              <a:cs typeface="Helvetica Neue"/>
              <a:sym typeface="Helvetica Neue"/>
            </a:endParaRPr>
          </a:p>
          <a:p>
            <a:pPr marL="0" marR="0" lvl="0" indent="0" algn="ctr" rtl="0">
              <a:lnSpc>
                <a:spcPct val="130000"/>
              </a:lnSpc>
              <a:spcBef>
                <a:spcPts val="0"/>
              </a:spcBef>
              <a:spcAft>
                <a:spcPts val="0"/>
              </a:spcAft>
              <a:buNone/>
            </a:pPr>
            <a:endParaRPr sz="1200">
              <a:solidFill>
                <a:srgbClr val="595959"/>
              </a:solidFill>
            </a:endParaRPr>
          </a:p>
        </p:txBody>
      </p:sp>
      <p:pic>
        <p:nvPicPr>
          <p:cNvPr id="279" name="Shape 279"/>
          <p:cNvPicPr preferRelativeResize="0"/>
          <p:nvPr/>
        </p:nvPicPr>
        <p:blipFill>
          <a:blip r:embed="rId3">
            <a:alphaModFix/>
          </a:blip>
          <a:stretch>
            <a:fillRect/>
          </a:stretch>
        </p:blipFill>
        <p:spPr>
          <a:xfrm>
            <a:off x="4678812" y="1714050"/>
            <a:ext cx="1745550" cy="748100"/>
          </a:xfrm>
          <a:prstGeom prst="rect">
            <a:avLst/>
          </a:prstGeom>
          <a:noFill/>
          <a:ln>
            <a:noFill/>
          </a:ln>
        </p:spPr>
      </p:pic>
      <p:pic>
        <p:nvPicPr>
          <p:cNvPr id="280" name="Shape 280"/>
          <p:cNvPicPr preferRelativeResize="0"/>
          <p:nvPr/>
        </p:nvPicPr>
        <p:blipFill>
          <a:blip r:embed="rId4">
            <a:alphaModFix/>
          </a:blip>
          <a:stretch>
            <a:fillRect/>
          </a:stretch>
        </p:blipFill>
        <p:spPr>
          <a:xfrm>
            <a:off x="6959987" y="1492862"/>
            <a:ext cx="1089375" cy="1089375"/>
          </a:xfrm>
          <a:prstGeom prst="rect">
            <a:avLst/>
          </a:prstGeom>
          <a:noFill/>
          <a:ln>
            <a:noFill/>
          </a:ln>
        </p:spPr>
      </p:pic>
      <p:pic>
        <p:nvPicPr>
          <p:cNvPr id="281" name="Shape 281"/>
          <p:cNvPicPr preferRelativeResize="0"/>
          <p:nvPr/>
        </p:nvPicPr>
        <p:blipFill>
          <a:blip r:embed="rId5">
            <a:alphaModFix/>
          </a:blip>
          <a:stretch>
            <a:fillRect/>
          </a:stretch>
        </p:blipFill>
        <p:spPr>
          <a:xfrm>
            <a:off x="1100725" y="1492861"/>
            <a:ext cx="1089375" cy="1065411"/>
          </a:xfrm>
          <a:prstGeom prst="rect">
            <a:avLst/>
          </a:prstGeom>
          <a:noFill/>
          <a:ln>
            <a:noFill/>
          </a:ln>
        </p:spPr>
      </p:pic>
      <p:pic>
        <p:nvPicPr>
          <p:cNvPr id="282" name="Shape 282"/>
          <p:cNvPicPr preferRelativeResize="0"/>
          <p:nvPr/>
        </p:nvPicPr>
        <p:blipFill>
          <a:blip r:embed="rId6">
            <a:alphaModFix/>
          </a:blip>
          <a:stretch>
            <a:fillRect/>
          </a:stretch>
        </p:blipFill>
        <p:spPr>
          <a:xfrm>
            <a:off x="2624994" y="1619362"/>
            <a:ext cx="1799632" cy="812400"/>
          </a:xfrm>
          <a:prstGeom prst="rect">
            <a:avLst/>
          </a:prstGeom>
          <a:noFill/>
          <a:ln>
            <a:noFill/>
          </a:ln>
        </p:spPr>
      </p:pic>
      <p:sp>
        <p:nvSpPr>
          <p:cNvPr id="283" name="Shape 283"/>
          <p:cNvSpPr txBox="1"/>
          <p:nvPr/>
        </p:nvSpPr>
        <p:spPr>
          <a:xfrm>
            <a:off x="322050" y="129275"/>
            <a:ext cx="4424700" cy="812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a:solidFill>
                  <a:srgbClr val="A61C00"/>
                </a:solidFill>
                <a:latin typeface="Georgia"/>
                <a:ea typeface="Georgia"/>
                <a:cs typeface="Georgia"/>
                <a:sym typeface="Georgia"/>
              </a:rPr>
              <a:t>Application of MIP</a:t>
            </a:r>
            <a:endParaRPr/>
          </a:p>
        </p:txBody>
      </p:sp>
      <p:sp>
        <p:nvSpPr>
          <p:cNvPr id="284" name="Shape 284"/>
          <p:cNvSpPr txBox="1"/>
          <p:nvPr/>
        </p:nvSpPr>
        <p:spPr>
          <a:xfrm>
            <a:off x="2439275" y="3183700"/>
            <a:ext cx="2239500" cy="1245900"/>
          </a:xfrm>
          <a:prstGeom prst="rect">
            <a:avLst/>
          </a:prstGeom>
          <a:noFill/>
          <a:ln>
            <a:noFill/>
          </a:ln>
        </p:spPr>
        <p:txBody>
          <a:bodyPr spcFirstLastPara="1" wrap="square" lIns="91425" tIns="45700" rIns="91425" bIns="45700" anchor="t" anchorCtr="0">
            <a:noAutofit/>
          </a:bodyPr>
          <a:lstStyle/>
          <a:p>
            <a:pPr marL="0" lvl="0" indent="0" algn="ctr" rtl="0">
              <a:lnSpc>
                <a:spcPct val="107916"/>
              </a:lnSpc>
              <a:spcBef>
                <a:spcPts val="0"/>
              </a:spcBef>
              <a:spcAft>
                <a:spcPts val="800"/>
              </a:spcAft>
              <a:buNone/>
            </a:pPr>
            <a:r>
              <a:rPr lang="en" sz="1200">
                <a:solidFill>
                  <a:srgbClr val="434343"/>
                </a:solidFill>
                <a:latin typeface="Helvetica Neue"/>
                <a:ea typeface="Helvetica Neue"/>
                <a:cs typeface="Helvetica Neue"/>
                <a:sym typeface="Helvetica Neue"/>
              </a:rPr>
              <a:t>A proprietary algorithm converts the input survey data into preference data for classroom-timeslot combinations</a:t>
            </a:r>
            <a:endParaRPr sz="1200">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Slide Master">
  <a:themeElements>
    <a:clrScheme name="ALLPPT-COLOR-A28">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ver and End Slide Master">
  <a:themeElements>
    <a:clrScheme name="ALLPPT-COLOR-A28">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s Slide Master">
  <a:themeElements>
    <a:clrScheme name="ALLPPT-COLOR-A28">
      <a:dk1>
        <a:srgbClr val="000000"/>
      </a:dk1>
      <a:lt1>
        <a:srgbClr val="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1307</Words>
  <Application>Microsoft Macintosh PowerPoint</Application>
  <PresentationFormat>On-screen Show (16:9)</PresentationFormat>
  <Paragraphs>190</Paragraphs>
  <Slides>26</Slides>
  <Notes>26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Georgia</vt:lpstr>
      <vt:lpstr>Helvetica Neue</vt:lpstr>
      <vt:lpstr>Roboto</vt:lpstr>
      <vt:lpstr>Roboto Thin</vt:lpstr>
      <vt:lpstr>Times New Roman</vt:lpstr>
      <vt:lpstr>Arial</vt:lpstr>
      <vt:lpstr>Simple Light</vt:lpstr>
      <vt:lpstr>Section Break Slide Master</vt:lpstr>
      <vt:lpstr>Cover and End Slide Master</vt:lpstr>
      <vt:lpstr>Contents Slide Master</vt:lpstr>
      <vt:lpstr>A MIP-based Approach to  Optimizing Course Scheduling  at USC Marshall</vt:lpstr>
      <vt:lpstr>PowerPoint Presentation</vt:lpstr>
      <vt:lpstr>PowerPoint Presentation</vt:lpstr>
      <vt:lpstr>Current Scheduling Process</vt:lpstr>
      <vt:lpstr>PowerPoint Presentation</vt:lpstr>
      <vt:lpstr>PowerPoint Presentation</vt:lpstr>
      <vt:lpstr>WHY Optimization</vt:lpstr>
      <vt:lpstr>HOW it works</vt:lpstr>
      <vt:lpstr>PowerPoint Presentation</vt:lpstr>
      <vt:lpstr>Caveat / Limitations</vt:lpstr>
      <vt:lpstr>PowerPoint Presentation</vt:lpstr>
      <vt:lpstr>Data Understanding</vt:lpstr>
      <vt:lpstr>Data Understanding</vt:lpstr>
      <vt:lpstr>Data Understanding</vt:lpstr>
      <vt:lpstr>Data Understanding</vt:lpstr>
      <vt:lpstr>MIP Formulation</vt:lpstr>
      <vt:lpstr>MIP Formulation (Objective Function)</vt:lpstr>
      <vt:lpstr>MIP Formulation (Constraints) </vt:lpstr>
      <vt:lpstr>MIP Formulation (Constraints) - Cont.</vt:lpstr>
      <vt:lpstr>PowerPoint Presentation</vt:lpstr>
      <vt:lpstr>PowerPoint Presentation</vt:lpstr>
      <vt:lpstr>Implementation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MIP-based Approach to  Optimizing Course Scheduling  at USC Marshall</dc:title>
  <cp:lastModifiedBy>Louis Yansaud</cp:lastModifiedBy>
  <cp:revision>6</cp:revision>
  <dcterms:modified xsi:type="dcterms:W3CDTF">2018-05-09T09:39:24Z</dcterms:modified>
</cp:coreProperties>
</file>