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2" r:id="rId18"/>
    <p:sldId id="273" r:id="rId19"/>
    <p:sldId id="275" r:id="rId20"/>
    <p:sldId id="278" r:id="rId21"/>
    <p:sldId id="279" r:id="rId22"/>
    <p:sldId id="280" r:id="rId23"/>
    <p:sldId id="281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05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794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6823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6971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181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729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15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1716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9863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193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49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00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3A65-5363-4388-8E21-F19D2B20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  <a:t>DOM-</a:t>
            </a:r>
            <a:r>
              <a:rPr lang="ru-RU" b="1" dirty="0">
                <a:solidFill>
                  <a:srgbClr val="E2E3E7"/>
                </a:solidFill>
                <a:effectLst/>
                <a:latin typeface="BlinkMacSystemFont"/>
              </a:rPr>
              <a:t>дерево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1E06B-44FD-4B02-962B-9BAE8EEC3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+ Лабораторная Работа 5</a:t>
            </a:r>
            <a:endParaRPr lang="ru-KZ" dirty="0"/>
          </a:p>
        </p:txBody>
      </p:sp>
      <p:pic>
        <p:nvPicPr>
          <p:cNvPr id="3074" name="Picture 2" descr="Методика Бука: дом, дерево, человек | Блог 4brain">
            <a:extLst>
              <a:ext uri="{FF2B5EF4-FFF2-40B4-BE49-F238E27FC236}">
                <a16:creationId xmlns:a16="http://schemas.microsoft.com/office/drawing/2014/main" id="{6DE767A6-7BD4-48C1-A76A-CD3A9DB2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11" y="1800369"/>
            <a:ext cx="4789663" cy="34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7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DFB-83D8-4E23-A937-7FC8338D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3699" cy="4601183"/>
          </a:xfrm>
        </p:spPr>
        <p:txBody>
          <a:bodyPr/>
          <a:lstStyle/>
          <a:p>
            <a:r>
              <a:rPr lang="ru-RU" b="1" dirty="0">
                <a:solidFill>
                  <a:srgbClr val="E2E3E7"/>
                </a:solidFill>
                <a:effectLst/>
                <a:latin typeface="BlinkMacSystemFont"/>
              </a:rPr>
              <a:t>Поиск: </a:t>
            </a:r>
            <a:r>
              <a:rPr lang="en-US" b="1" dirty="0" err="1">
                <a:solidFill>
                  <a:srgbClr val="E2E3E7"/>
                </a:solidFill>
                <a:effectLst/>
                <a:latin typeface="BlinkMacSystemFont"/>
              </a:rPr>
              <a:t>getElement</a:t>
            </a:r>
            <a: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  <a:t>*, </a:t>
            </a:r>
            <a:r>
              <a:rPr lang="en-US" b="1" dirty="0" err="1">
                <a:solidFill>
                  <a:srgbClr val="E2E3E7"/>
                </a:solidFill>
                <a:effectLst/>
                <a:latin typeface="BlinkMacSystemFont"/>
              </a:rPr>
              <a:t>querySelector</a:t>
            </a:r>
            <a: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  <a:t>*</a:t>
            </a:r>
            <a:b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</a:b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0380-A6BB-4680-BB7A-E0BEE675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b="1" dirty="0"/>
              <a:t>Как получить произвольный элемент страницы?</a:t>
            </a:r>
          </a:p>
          <a:p>
            <a:r>
              <a:rPr lang="ru-RU" dirty="0"/>
              <a:t>Для этого в DOM есть дополнительные методы поиска.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document.getElementById или просто id</a:t>
            </a:r>
          </a:p>
          <a:p>
            <a:r>
              <a:rPr lang="ru-RU" dirty="0"/>
              <a:t>Если у элемента есть атрибут id, то мы можем получить его вызовом document.getElementById(id), где бы он ни находился.</a:t>
            </a:r>
            <a:endParaRPr lang="ru-KZ" dirty="0"/>
          </a:p>
          <a:p>
            <a:endParaRPr lang="ru-RU" dirty="0"/>
          </a:p>
          <a:p>
            <a:endParaRPr lang="ru-KZ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F78E23-C68C-4D00-9136-A119A638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07" y="3429000"/>
            <a:ext cx="8752675" cy="30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0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18DD-C013-4A4D-B621-B197BD9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E608-A680-4544-83D1-748443CA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6DB3A-F44A-43B6-9F10-AB85F594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1" y="457615"/>
            <a:ext cx="11553858" cy="57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4FF-9361-4DC9-9AE4-F82DBE7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764"/>
            <a:ext cx="3417455" cy="4601183"/>
          </a:xfrm>
        </p:spPr>
        <p:txBody>
          <a:bodyPr/>
          <a:lstStyle/>
          <a:p>
            <a:r>
              <a:rPr lang="en-US" b="1" dirty="0" err="1"/>
              <a:t>querySelectorAll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C768-23AC-41C5-9EBA-419FF410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Самый универсальный метод поиска – это </a:t>
            </a:r>
            <a:r>
              <a:rPr lang="en-US" b="1" u="sng" dirty="0"/>
              <a:t>document</a:t>
            </a:r>
            <a:r>
              <a:rPr lang="ru-RU" b="1" u="sng" dirty="0"/>
              <a:t>.querySelectorAll(css), </a:t>
            </a:r>
            <a:r>
              <a:rPr lang="ru-RU" dirty="0"/>
              <a:t>он возвращает все элементы внутри </a:t>
            </a:r>
            <a:r>
              <a:rPr lang="en-US" b="1" dirty="0"/>
              <a:t>document</a:t>
            </a:r>
            <a:r>
              <a:rPr lang="ru-RU" dirty="0"/>
              <a:t>, удовлетворяющие данному CSS-селектору.</a:t>
            </a:r>
          </a:p>
          <a:p>
            <a:r>
              <a:rPr lang="ru-RU" b="1" u="sng" dirty="0"/>
              <a:t>Вместо </a:t>
            </a:r>
            <a:r>
              <a:rPr lang="en-US" b="1" i="1" u="sng" dirty="0"/>
              <a:t>document</a:t>
            </a:r>
            <a:r>
              <a:rPr lang="ru-RU" b="1" u="sng" dirty="0"/>
              <a:t> может быть любой обьект, в котором нужно искать!</a:t>
            </a:r>
          </a:p>
          <a:p>
            <a:endParaRPr lang="ru-KZ" b="1" u="sng" dirty="0"/>
          </a:p>
        </p:txBody>
      </p:sp>
    </p:spTree>
    <p:extLst>
      <p:ext uri="{BB962C8B-B14F-4D97-AF65-F5344CB8AC3E}">
        <p14:creationId xmlns:p14="http://schemas.microsoft.com/office/powerpoint/2010/main" val="143032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475D-AD50-4431-BDF5-FCF9EA4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71273" cy="4601183"/>
          </a:xfrm>
        </p:spPr>
        <p:txBody>
          <a:bodyPr/>
          <a:lstStyle/>
          <a:p>
            <a:r>
              <a:rPr lang="ru-RU" dirty="0"/>
              <a:t>Методы поиска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F0E9-CB54-4A3C-AA8C-721AB2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getElementById</a:t>
            </a:r>
            <a:r>
              <a:rPr lang="en-US" dirty="0"/>
              <a:t> — </a:t>
            </a:r>
            <a:r>
              <a:rPr lang="ru-RU" dirty="0"/>
              <a:t>поиск элемента по идентификатору;</a:t>
            </a:r>
          </a:p>
          <a:p>
            <a:r>
              <a:rPr lang="en-US" b="1" u="sng" dirty="0" err="1"/>
              <a:t>getElementsByClassName</a:t>
            </a:r>
            <a:r>
              <a:rPr lang="en-US" dirty="0"/>
              <a:t> — </a:t>
            </a:r>
            <a:r>
              <a:rPr lang="ru-RU" dirty="0"/>
              <a:t>поиск элементов по названию класса;</a:t>
            </a:r>
          </a:p>
          <a:p>
            <a:r>
              <a:rPr lang="en-US" b="1" u="sng" dirty="0" err="1"/>
              <a:t>getElementsByTagName</a:t>
            </a:r>
            <a:r>
              <a:rPr lang="en-US" dirty="0"/>
              <a:t> — </a:t>
            </a:r>
            <a:r>
              <a:rPr lang="ru-RU" dirty="0"/>
              <a:t>поиск элементов по названию тега;</a:t>
            </a:r>
          </a:p>
          <a:p>
            <a:r>
              <a:rPr lang="en-US" b="1" u="sng" dirty="0" err="1"/>
              <a:t>querySelector</a:t>
            </a:r>
            <a:r>
              <a:rPr lang="en-US" dirty="0"/>
              <a:t> — </a:t>
            </a:r>
            <a:r>
              <a:rPr lang="ru-RU" dirty="0"/>
              <a:t>поиск первого элемента, подходящего под </a:t>
            </a:r>
            <a:r>
              <a:rPr lang="en-US" dirty="0"/>
              <a:t>CSS-</a:t>
            </a:r>
            <a:r>
              <a:rPr lang="ru-RU" dirty="0"/>
              <a:t>селектор;</a:t>
            </a:r>
          </a:p>
          <a:p>
            <a:r>
              <a:rPr lang="en-US" b="1" u="sng" dirty="0" err="1"/>
              <a:t>querySelectorAll</a:t>
            </a:r>
            <a:r>
              <a:rPr lang="en-US" dirty="0"/>
              <a:t> — </a:t>
            </a:r>
            <a:r>
              <a:rPr lang="ru-RU" dirty="0"/>
              <a:t>поиск всех элементов подходящих под </a:t>
            </a:r>
            <a:r>
              <a:rPr lang="en-US" dirty="0"/>
              <a:t>CSS-</a:t>
            </a:r>
            <a:r>
              <a:rPr lang="ru-RU" dirty="0"/>
              <a:t>селектор.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4878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665-41DE-4811-93A8-1DDAB3AC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BEE2-BAD7-4CB0-822E-C8E8424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Теги HTML превращаются в элементы JavaScript, чтобы их можно было потрогать из кода.</a:t>
            </a:r>
          </a:p>
          <a:p>
            <a:endParaRPr lang="ru-RU" dirty="0"/>
          </a:p>
          <a:p>
            <a:r>
              <a:rPr lang="ru-RU" dirty="0"/>
              <a:t>Элемент — это кусочек HTML в DOM-дереве. Браузер создаёт DOM для взаимодействия между JavaScript и HTML. Каждый HTML-тег при этом превращается в элемент DOM. Ещё такие элементы называют узлами.</a:t>
            </a:r>
          </a:p>
          <a:p>
            <a:endParaRPr lang="ru-RU" dirty="0"/>
          </a:p>
          <a:p>
            <a:r>
              <a:rPr lang="ru-RU" dirty="0"/>
              <a:t>Из DOM можно получить элемент и изменить его. Браузер заметит изменения и отобразит их на странице.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9420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31E5-BF94-488C-B1A2-694D6316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className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5332-D101-4B94-B3F3-24FC8AE2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 anchor="t">
            <a:normAutofit lnSpcReduction="10000"/>
          </a:bodyPr>
          <a:lstStyle/>
          <a:p>
            <a:r>
              <a:rPr lang="ru-RU" dirty="0"/>
              <a:t>Через </a:t>
            </a:r>
            <a:r>
              <a:rPr lang="en-US" dirty="0"/>
              <a:t>JS </a:t>
            </a:r>
            <a:r>
              <a:rPr lang="ru-RU" dirty="0"/>
              <a:t>вы можете давать класс элементу.</a:t>
            </a:r>
          </a:p>
          <a:p>
            <a:endParaRPr lang="ru-RU" dirty="0"/>
          </a:p>
          <a:p>
            <a:r>
              <a:rPr lang="ru-RU" dirty="0"/>
              <a:t>Это можно использовать, например при нажатии кнопки менять цвет текста. Как?</a:t>
            </a:r>
          </a:p>
          <a:p>
            <a:r>
              <a:rPr lang="ru-RU" dirty="0"/>
              <a:t>Класс </a:t>
            </a:r>
            <a:r>
              <a:rPr lang="en-US" dirty="0"/>
              <a:t>.hacked </a:t>
            </a:r>
            <a:r>
              <a:rPr lang="ru-RU" dirty="0"/>
              <a:t>имеет свойство </a:t>
            </a:r>
            <a:r>
              <a:rPr lang="en-US" dirty="0"/>
              <a:t>color: red;</a:t>
            </a:r>
          </a:p>
          <a:p>
            <a:r>
              <a:rPr lang="ru-RU" dirty="0"/>
              <a:t> а например</a:t>
            </a:r>
            <a:r>
              <a:rPr lang="en-US" dirty="0"/>
              <a:t> .hacked2 </a:t>
            </a:r>
            <a:r>
              <a:rPr lang="ru-RU" dirty="0"/>
              <a:t>имеет свойство </a:t>
            </a:r>
            <a:r>
              <a:rPr lang="en-US" dirty="0"/>
              <a:t>color: blue;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Таким образом можно давать любые аттрибуты. </a:t>
            </a:r>
          </a:p>
          <a:p>
            <a:r>
              <a:rPr lang="ru-RU" b="1" dirty="0"/>
              <a:t>Например, </a:t>
            </a:r>
            <a:r>
              <a:rPr lang="en-US" b="1" dirty="0" err="1"/>
              <a:t>element.src</a:t>
            </a:r>
            <a:r>
              <a:rPr lang="en-US" b="1" dirty="0"/>
              <a:t> = “</a:t>
            </a:r>
            <a:r>
              <a:rPr lang="en-US" b="1" dirty="0" err="1"/>
              <a:t>url</a:t>
            </a:r>
            <a:r>
              <a:rPr lang="en-US" b="1" dirty="0"/>
              <a:t>”</a:t>
            </a:r>
            <a:r>
              <a:rPr lang="ru-RU" b="1" dirty="0"/>
              <a:t> для фото!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07975-B7EF-406E-8692-78029ED8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3" y="3424428"/>
            <a:ext cx="4964559" cy="8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C74A-9BA3-46A9-80B0-CE047224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.style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F9F-3CB5-4DAF-B1FD-73AF087A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 anchor="t"/>
          <a:lstStyle/>
          <a:p>
            <a:r>
              <a:rPr lang="ru-RU" b="1" u="sng" dirty="0"/>
              <a:t>style</a:t>
            </a:r>
            <a:r>
              <a:rPr lang="ru-RU" dirty="0"/>
              <a:t> — добавить стили. Стили добавляются так же с помощью свойств. Свойства именуются по аналогии с CSS-свойствами: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2803A-B94C-4843-8EE0-3375BDB9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479548"/>
            <a:ext cx="7591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8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F735-3169-4A79-9B1C-C9AEE078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err="1"/>
              <a:t>innerHTML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7D46-853B-481D-9238-3C971A8C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087" y="1214989"/>
            <a:ext cx="7315200" cy="6986901"/>
          </a:xfrm>
        </p:spPr>
        <p:txBody>
          <a:bodyPr anchor="t"/>
          <a:lstStyle/>
          <a:p>
            <a:r>
              <a:rPr lang="ru-RU" b="1" u="sng" dirty="0"/>
              <a:t>innerHTML</a:t>
            </a:r>
            <a:r>
              <a:rPr lang="ru-RU" dirty="0"/>
              <a:t> — это свойство возвращает HTML-код всего, что вложено в текущий элемент. При записи в это свойство, предыдущее содержимое будет затёрто. Страница отобразит новое содержимое: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нужно добавить текст в элемент, то всегда используйте свойство </a:t>
            </a:r>
            <a:r>
              <a:rPr lang="ru-RU" b="1" u="sng" dirty="0"/>
              <a:t>textContent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Другие свойства обрабатывают HTML, это может привести к дырам в безопасности.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B1BBE-AC05-4FAB-B3B0-41738126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96" y="2641514"/>
            <a:ext cx="7886700" cy="206692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0E58A0E-112C-48B4-ADD4-35D45F22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69643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pot Mono"/>
              </a:rPr>
              <a:t>textContent</a:t>
            </a:r>
            <a:r>
              <a:rPr kumimoji="0" lang="ru-KZ" altLang="ru-K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KZ" altLang="ru-K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8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7CF5-32EB-4AE2-9276-E7E99140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outerHTML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5649-2F5F-48ED-8C78-0176B522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Свойство </a:t>
            </a:r>
            <a:r>
              <a:rPr lang="ru-RU" b="1" dirty="0"/>
              <a:t>innerHTML</a:t>
            </a:r>
            <a:r>
              <a:rPr lang="ru-RU" dirty="0"/>
              <a:t> позволяет получить только содержимое элемента как HTML-строку. В то время как </a:t>
            </a:r>
            <a:r>
              <a:rPr lang="ru-RU" b="1" dirty="0"/>
              <a:t>outerHTML</a:t>
            </a:r>
            <a:r>
              <a:rPr lang="ru-RU" dirty="0"/>
              <a:t> делает то же самое, но при этом возвращает и HTML самого элемента.</a:t>
            </a:r>
            <a:endParaRPr lang="en-US" dirty="0"/>
          </a:p>
          <a:p>
            <a:r>
              <a:rPr lang="ru-RU" dirty="0"/>
              <a:t> Можно сказать, что вывод будет идентичен </a:t>
            </a:r>
            <a:r>
              <a:rPr lang="ru-RU" b="1" dirty="0"/>
              <a:t>innerHTML</a:t>
            </a:r>
            <a:r>
              <a:rPr lang="ru-RU" dirty="0"/>
              <a:t>, только в строке будет содержаться открывающий и закрывающий тег самого элемента, у которого было вызвано свойство.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E7E7C-DA1C-4020-B39A-DB405F24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5" y="3148734"/>
            <a:ext cx="6610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E78-6485-4116-977E-96FF0BAE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7416" name="Picture 8" descr="What is The Difference Between innerHTML and outerHTML">
            <a:extLst>
              <a:ext uri="{FF2B5EF4-FFF2-40B4-BE49-F238E27FC236}">
                <a16:creationId xmlns:a16="http://schemas.microsoft.com/office/drawing/2014/main" id="{56B3714F-E9E7-4EC2-AD68-61FBFEB6D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162339"/>
            <a:ext cx="7315200" cy="452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85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4CF5-594F-46F0-A63B-06DE202D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Основой </a:t>
            </a:r>
            <a:r>
              <a:rPr lang="en-US" b="0" i="0" dirty="0">
                <a:solidFill>
                  <a:srgbClr val="E2E3E7"/>
                </a:solidFill>
                <a:effectLst/>
                <a:latin typeface="BlinkMacSystemFont"/>
              </a:rPr>
              <a:t>HTML-</a:t>
            </a:r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документа являются теги.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3119-4B6F-45D9-B70B-8AAF6CA2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DOM (Document Object Model) — это специальная древовидная структура, которая позволяет управлять HTML-разметкой из JavaScript-кода. Управление обычно состоит из добавления и удаления элементов, изменения их стилей и содержимого.</a:t>
            </a:r>
            <a:endParaRPr lang="en-US" dirty="0"/>
          </a:p>
          <a:p>
            <a:r>
              <a:rPr lang="ru-RU" dirty="0"/>
              <a:t>Браузер создаёт DOM при загрузке страницы, складывает его в переменную document и сообщает, что DOM создан, с помощью события DOMContentLoaded. С переменной document начинается любая работа с HTML-разметкой в JavaScript.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4285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B256-13F8-4EC2-8772-BCACA0FF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Graphik"/>
              </a:rPr>
              <a:t>Событийная модель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F621-DA3D-430F-89E5-86F1C6DA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39241" cy="5120640"/>
          </a:xfrm>
        </p:spPr>
        <p:txBody>
          <a:bodyPr>
            <a:normAutofit/>
          </a:bodyPr>
          <a:lstStyle/>
          <a:p>
            <a:r>
              <a:rPr lang="ru-RU" dirty="0"/>
              <a:t>Чтобы приложение было интерактивным, нам нужно понимать, что пользователь совершил то или иное действие на странице. Браузер распознает действия пользователя и создаёт событие.</a:t>
            </a:r>
          </a:p>
          <a:p>
            <a:endParaRPr lang="ru-RU" dirty="0"/>
          </a:p>
          <a:p>
            <a:r>
              <a:rPr lang="ru-RU" dirty="0"/>
              <a:t>События — это сигналы, которые браузер посылает разработчику, а разработчик может на сигнал реагировать. По аналогии со светофором: видим зелёный свет, едем дальше 🚦</a:t>
            </a:r>
          </a:p>
          <a:p>
            <a:endParaRPr lang="ru-RU" dirty="0"/>
          </a:p>
          <a:p>
            <a:r>
              <a:rPr lang="ru-RU" dirty="0"/>
              <a:t>События бывают разных типов: клик, нажатие клавиши на клавиатуре, прокрутка страницы и так далее.</a:t>
            </a:r>
          </a:p>
          <a:p>
            <a:endParaRPr lang="ru-RU" dirty="0"/>
          </a:p>
          <a:p>
            <a:r>
              <a:rPr lang="ru-RU" dirty="0"/>
              <a:t>Происходящие события можно обрабатывать и выполнять код, когда нужное событие происходит. Например, при клике на кнопку показывать всплывающее окно.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84516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5B8E-EF6A-4A76-99EB-1BCA606C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Обработка событий</a:t>
            </a:r>
            <a:br>
              <a:rPr lang="ru-RU" dirty="0"/>
            </a:br>
            <a:r>
              <a:rPr lang="ru-RU" dirty="0"/>
              <a:t>Способ 1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AA58-1C8B-40EC-BF9E-BB676757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723" y="707090"/>
            <a:ext cx="7315200" cy="5120640"/>
          </a:xfrm>
        </p:spPr>
        <p:txBody>
          <a:bodyPr anchor="t"/>
          <a:lstStyle/>
          <a:p>
            <a:endParaRPr lang="ru-RU" dirty="0"/>
          </a:p>
          <a:p>
            <a:pPr marL="0" indent="0">
              <a:buNone/>
            </a:pPr>
            <a:r>
              <a:rPr lang="ru-RU" b="1" dirty="0"/>
              <a:t>on-свойства DOM-элементов</a:t>
            </a:r>
          </a:p>
          <a:p>
            <a:r>
              <a:rPr lang="ru-RU" dirty="0"/>
              <a:t>Каждый DOM-элемент имеет большой набор свойств, которые начинаются на on:</a:t>
            </a:r>
          </a:p>
          <a:p>
            <a:r>
              <a:rPr lang="ru-RU" dirty="0"/>
              <a:t>onclick; onscroll; onkeypress; onmouseenter; и так далее.</a:t>
            </a:r>
          </a:p>
          <a:p>
            <a:endParaRPr lang="ru-K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4A256-F6C4-456D-BA78-8FD8E548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64810"/>
            <a:ext cx="10734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BB88-A657-401F-B32E-37ECC1DB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08218" cy="4601183"/>
          </a:xfrm>
        </p:spPr>
        <p:txBody>
          <a:bodyPr/>
          <a:lstStyle/>
          <a:p>
            <a:r>
              <a:rPr lang="ru-RU" dirty="0"/>
              <a:t>Обработка событий</a:t>
            </a:r>
            <a:br>
              <a:rPr lang="ru-RU" dirty="0"/>
            </a:br>
            <a:r>
              <a:rPr lang="ru-RU" dirty="0"/>
              <a:t>Способ 2</a:t>
            </a:r>
            <a:br>
              <a:rPr lang="ru-RU" dirty="0"/>
            </a:br>
            <a:r>
              <a:rPr lang="en-US" dirty="0" err="1"/>
              <a:t>addEventListener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019B-6674-4D59-BC45-3527F437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72655"/>
            <a:ext cx="7315200" cy="5412093"/>
          </a:xfrm>
        </p:spPr>
        <p:txBody>
          <a:bodyPr anchor="t"/>
          <a:lstStyle/>
          <a:p>
            <a:r>
              <a:rPr lang="ru-RU" dirty="0"/>
              <a:t>🤖 Если обрабатывать события с помощью on-свойств, то получится добавить только одну функцию-обработчик на каждый элемент. Часто одного обработчика недостаточно. Чтобы не создавать ограничение на пустом месте, используют альтернативный метод подписки на события — метод addEventListener().</a:t>
            </a:r>
            <a:endParaRPr lang="en-US" dirty="0"/>
          </a:p>
          <a:p>
            <a:r>
              <a:rPr lang="ru-RU" dirty="0"/>
              <a:t>Метод вызывается у DOM-элемента. Аргументами нужно передать тип события (справочная информация) и функцию, которую нужно выполнить:</a:t>
            </a:r>
          </a:p>
          <a:p>
            <a:endParaRPr lang="ru-RU" dirty="0"/>
          </a:p>
          <a:p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D14DA-C790-451E-8626-D402DC57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25" y="3424428"/>
            <a:ext cx="8210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9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C6C167-D7AD-4680-9210-3044F0B7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76" y="0"/>
            <a:ext cx="8731624" cy="6732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AF982-DAF3-43D3-AD1A-44E850C5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7810" cy="4601183"/>
          </a:xfrm>
        </p:spPr>
        <p:txBody>
          <a:bodyPr/>
          <a:lstStyle/>
          <a:p>
            <a:r>
              <a:rPr lang="ru-RU" sz="1800" i="1" dirty="0"/>
              <a:t>Код копируется!</a:t>
            </a:r>
            <a:br>
              <a:rPr lang="en-US" dirty="0"/>
            </a:br>
            <a:r>
              <a:rPr lang="ru-RU" dirty="0"/>
              <a:t>Простые примеры:</a:t>
            </a:r>
            <a:br>
              <a:rPr lang="ru-RU" dirty="0"/>
            </a:br>
            <a:r>
              <a:rPr lang="ru-RU" u="sng" dirty="0"/>
              <a:t>Кнопка меняет цвет</a:t>
            </a:r>
            <a:endParaRPr lang="ru-KZ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1929A-131C-40A6-9905-D56EE89D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8" y="4702975"/>
            <a:ext cx="1305107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F8612-D405-435B-B140-CA21250E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789" y="5248320"/>
            <a:ext cx="1295581" cy="485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6A2A34-0CB4-4014-9E3D-EAA3D6954BB9}"/>
              </a:ext>
            </a:extLst>
          </p:cNvPr>
          <p:cNvSpPr txBox="1"/>
          <p:nvPr/>
        </p:nvSpPr>
        <p:spPr>
          <a:xfrm>
            <a:off x="3618255" y="361519"/>
            <a:ext cx="610048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Изменение цвета кнопки</a:t>
            </a:r>
            <a:r>
              <a:rPr lang="ru-R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colorButton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Нажми меня</a:t>
            </a:r>
            <a:r>
              <a:rPr lang="ru-R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colorButton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86CE7-D313-4A33-9B45-FF7F9CE43208}"/>
              </a:ext>
            </a:extLst>
          </p:cNvPr>
          <p:cNvSpPr txBox="1"/>
          <p:nvPr/>
        </p:nvSpPr>
        <p:spPr>
          <a:xfrm>
            <a:off x="9027459" y="1751366"/>
            <a:ext cx="3254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Кнопка изначально имеет класс blue, который задает цвет lightblue.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При клике на кнопку значение className меняется с blue на green, меняя её цвет, и наоборот.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3340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8E4-03A2-4608-B2F6-4AC5C622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  <a:t>Лабораторная</a:t>
            </a:r>
            <a:b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  <a:t>Работа 5</a:t>
            </a:r>
            <a:endParaRPr lang="ru-KZ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87B900-650E-4047-8AF9-772C742B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41" y="1123837"/>
            <a:ext cx="7315200" cy="5120640"/>
          </a:xfrm>
        </p:spPr>
        <p:txBody>
          <a:bodyPr anchor="t"/>
          <a:lstStyle/>
          <a:p>
            <a:r>
              <a:rPr lang="ru-RU" b="1" dirty="0">
                <a:highlight>
                  <a:srgbClr val="FFFF00"/>
                </a:highlight>
              </a:rPr>
              <a:t>Задание:</a:t>
            </a:r>
          </a:p>
          <a:p>
            <a:r>
              <a:rPr lang="ru-RU" b="1" dirty="0"/>
              <a:t>Создай HTML-страницу с несколькими абзацами и кнопкой.</a:t>
            </a:r>
          </a:p>
          <a:p>
            <a:r>
              <a:rPr lang="ru-RU" b="1" dirty="0"/>
              <a:t>Напиши скрипт, который по клику на кнопку изменяет текст одного из абзацев и меняет его цвет.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endParaRPr lang="en-US" dirty="0"/>
          </a:p>
          <a:p>
            <a:r>
              <a:rPr lang="ru-RU" b="1" dirty="0">
                <a:highlight>
                  <a:srgbClr val="FFFF00"/>
                </a:highlight>
              </a:rPr>
              <a:t>БЛИЦ Задания на выбор:</a:t>
            </a:r>
          </a:p>
          <a:p>
            <a:r>
              <a:rPr lang="ru-RU" b="1" dirty="0"/>
              <a:t>1. </a:t>
            </a:r>
            <a:r>
              <a:rPr lang="ru-RU" dirty="0"/>
              <a:t>Создай блок с текстом и кнопкой "Сменить тему".</a:t>
            </a:r>
            <a:endParaRPr lang="en-US" dirty="0"/>
          </a:p>
          <a:p>
            <a:r>
              <a:rPr lang="ru-RU" dirty="0"/>
              <a:t>Реализуй скрипт, который по нажатию на кнопку добавляет или убирает класс, меняющий фон и текст блока.</a:t>
            </a:r>
          </a:p>
          <a:p>
            <a:r>
              <a:rPr lang="ru-RU" b="1" dirty="0"/>
              <a:t>2. </a:t>
            </a:r>
            <a:r>
              <a:rPr lang="ru-RU" dirty="0"/>
              <a:t>Создай страницу с несколькими изображениями.Реализуй скрипт, который по клику на изображение увеличивает его размер и добавляет тень вокруг него.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65248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12E3-4895-48AA-B9B3-04C5AABC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  <a:t>Важно!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BD73-A991-4D4D-8DAE-84E3F115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39241" cy="5545928"/>
          </a:xfrm>
        </p:spPr>
        <p:txBody>
          <a:bodyPr/>
          <a:lstStyle/>
          <a:p>
            <a:r>
              <a:rPr lang="ru-RU" dirty="0"/>
              <a:t>Важно!</a:t>
            </a:r>
          </a:p>
          <a:p>
            <a:r>
              <a:rPr lang="ru-RU" dirty="0"/>
              <a:t>Пожалуйста, загружайте свои сайты на </a:t>
            </a:r>
            <a:r>
              <a:rPr lang="en-US" dirty="0" err="1"/>
              <a:t>github</a:t>
            </a:r>
            <a:r>
              <a:rPr lang="ru-RU" dirty="0"/>
              <a:t> и кидайте ссылку на сайт (помните про *ваш_ник*.</a:t>
            </a:r>
            <a:r>
              <a:rPr lang="en-US" dirty="0"/>
              <a:t>github.io?)</a:t>
            </a:r>
            <a:r>
              <a:rPr lang="ru-RU" dirty="0"/>
              <a:t>.</a:t>
            </a:r>
          </a:p>
          <a:p>
            <a:r>
              <a:rPr lang="ru-RU" dirty="0"/>
              <a:t>В дальнейшем все лабораторные работы будут приниматься только так.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i="1" dirty="0"/>
              <a:t>Вам нужно качать скилл работы с гитом и гитхабом, в будущем очень пригодится </a:t>
            </a:r>
            <a:r>
              <a:rPr lang="ru-RU" i="1" dirty="0">
                <a:sym typeface="Wingdings" panose="05000000000000000000" pitchFamily="2" charset="2"/>
              </a:rPr>
              <a:t></a:t>
            </a:r>
          </a:p>
          <a:p>
            <a:r>
              <a:rPr lang="ru-RU" i="1" u="sng" dirty="0">
                <a:sym typeface="Wingdings" panose="05000000000000000000" pitchFamily="2" charset="2"/>
              </a:rPr>
              <a:t>По любым вопросам пишите мне в личку в ватсап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425784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6D04-5833-4CD7-985A-421ABBD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26F0-D1A7-4D2A-9FB5-628ACAE8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098" name="Picture 2" descr="DOM (Document Object Model): что это за технология в HTML и JS">
            <a:extLst>
              <a:ext uri="{FF2B5EF4-FFF2-40B4-BE49-F238E27FC236}">
                <a16:creationId xmlns:a16="http://schemas.microsoft.com/office/drawing/2014/main" id="{0186D256-3A90-4CF4-AD58-4AD628FF2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1" y="1545116"/>
            <a:ext cx="11205745" cy="37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FFE4-FFFA-4D92-A28A-C896B566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014" y="-1150155"/>
            <a:ext cx="7315200" cy="5120640"/>
          </a:xfrm>
        </p:spPr>
        <p:txBody>
          <a:bodyPr/>
          <a:lstStyle/>
          <a:p>
            <a:r>
              <a:rPr lang="ru-RU" dirty="0"/>
              <a:t>Можно представить HTML как набор вложенных коробок. Теги вроде &lt;body&gt; и &lt;/body&gt; включают в себя другие теги, которые в свою очередь включают теги, или текст.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1B280-D23A-4CA0-9F22-1EC06F65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3119004"/>
            <a:ext cx="5857875" cy="3486150"/>
          </a:xfrm>
          <a:prstGeom prst="rect">
            <a:avLst/>
          </a:prstGeom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FE71D27A-136C-4014-B177-666E8E4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971" y="2414154"/>
            <a:ext cx="36290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0D945-9809-4695-824B-C6C37EA190A5}"/>
              </a:ext>
            </a:extLst>
          </p:cNvPr>
          <p:cNvSpPr txBox="1"/>
          <p:nvPr/>
        </p:nvSpPr>
        <p:spPr>
          <a:xfrm>
            <a:off x="6363953" y="3119004"/>
            <a:ext cx="234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ym typeface="Wingdings" panose="05000000000000000000" pitchFamily="2" charset="2"/>
              </a:rPr>
              <a:t></a:t>
            </a:r>
            <a:endParaRPr lang="ru-KZ" sz="5400" dirty="0"/>
          </a:p>
        </p:txBody>
      </p:sp>
    </p:spTree>
    <p:extLst>
      <p:ext uri="{BB962C8B-B14F-4D97-AF65-F5344CB8AC3E}">
        <p14:creationId xmlns:p14="http://schemas.microsoft.com/office/powerpoint/2010/main" val="360102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E1CB-89F8-4503-B106-A0BA99B1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Основой </a:t>
            </a:r>
            <a:r>
              <a:rPr lang="en-US" b="0" i="0" dirty="0">
                <a:solidFill>
                  <a:srgbClr val="E2E3E7"/>
                </a:solidFill>
                <a:effectLst/>
                <a:latin typeface="BlinkMacSystemFont"/>
              </a:rPr>
              <a:t>HTML-</a:t>
            </a:r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документа являются теги.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616D-B523-43CF-8312-943DABE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данных, использующаяся браузером для представления документа, отражает его форму. </a:t>
            </a:r>
            <a:endParaRPr lang="en-US" dirty="0"/>
          </a:p>
          <a:p>
            <a:r>
              <a:rPr lang="ru-RU" dirty="0"/>
              <a:t>Для каждой коробки есть объект, с которым мы можем взаимодействовать и узнавать про него разные данные – какой тег он представляет, какие коробки и текст содержит.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Что такое DOM и зачем он нужен? - ИТ Шеф">
            <a:extLst>
              <a:ext uri="{FF2B5EF4-FFF2-40B4-BE49-F238E27FC236}">
                <a16:creationId xmlns:a16="http://schemas.microsoft.com/office/drawing/2014/main" id="{63B1BDF0-0F65-4058-86C3-003A07F9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0"/>
            <a:ext cx="1052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5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AFAB-990E-4A2E-815B-877C2E77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 </a:t>
            </a:r>
            <a:r>
              <a:rPr lang="en-US" dirty="0"/>
              <a:t>DOM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FA80-DA08-4346-A6CC-6CDE1A54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704" y="864108"/>
            <a:ext cx="7315200" cy="5120640"/>
          </a:xfrm>
        </p:spPr>
        <p:txBody>
          <a:bodyPr/>
          <a:lstStyle/>
          <a:p>
            <a:r>
              <a:rPr lang="ru-RU" dirty="0"/>
              <a:t>Если браузер сталкивается с некорректно написанным HTML-кодом, он автоматически корректирует его при построении DOM.</a:t>
            </a:r>
          </a:p>
          <a:p>
            <a:r>
              <a:rPr lang="ru-RU" dirty="0"/>
              <a:t>Например, в начале документа всегда должен быть тег &lt;html&gt;. Даже если его нет в документе – он будет в дереве DOM, браузер его создаст. То же самое касается и тега &lt;body&gt;.</a:t>
            </a:r>
          </a:p>
          <a:p>
            <a:r>
              <a:rPr lang="ru-RU" dirty="0"/>
              <a:t>При генерации DOM браузер самостоятельно обрабатывает ошибки в документе, закрывает теги и так далее.</a:t>
            </a:r>
          </a:p>
          <a:p>
            <a:r>
              <a:rPr lang="ru-RU" dirty="0"/>
              <a:t>Есть такой документ с незакрытыми тегами:</a:t>
            </a:r>
          </a:p>
          <a:p>
            <a:endParaRPr lang="ru-RU" dirty="0"/>
          </a:p>
          <a:p>
            <a:r>
              <a:rPr lang="ru-RU" dirty="0"/>
              <a:t>…Но DOM будет нормальным, потому что браузер </a:t>
            </a:r>
          </a:p>
          <a:p>
            <a:r>
              <a:rPr lang="ru-RU" dirty="0"/>
              <a:t>сам закроет теги и восстановит отсутствующие детали</a:t>
            </a:r>
            <a:endParaRPr lang="ru-K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53992-8D71-4759-B0A1-579ABD7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115" y="3825654"/>
            <a:ext cx="2000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7583-9E48-47B1-BDAB-1DFA64DF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C36B-9276-4B13-86C6-75014BCF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91" y="-789201"/>
            <a:ext cx="7315200" cy="5120640"/>
          </a:xfrm>
        </p:spPr>
        <p:txBody>
          <a:bodyPr/>
          <a:lstStyle/>
          <a:p>
            <a:r>
              <a:rPr lang="ru-RU" dirty="0"/>
              <a:t>Мы можем получить доступ к этим объектам через глобальную переменную document.</a:t>
            </a:r>
          </a:p>
          <a:p>
            <a:r>
              <a:rPr lang="ru-RU" dirty="0"/>
              <a:t>Например, document.body – объект для тега &lt;body&gt;.</a:t>
            </a:r>
          </a:p>
          <a:p>
            <a:r>
              <a:rPr lang="ru-RU" dirty="0"/>
              <a:t>Если запустить этот код, то &lt;body&gt; станет красным на 3 секунды:</a:t>
            </a:r>
            <a:endParaRPr lang="ru-K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C40B81-5570-4D62-93A6-B90F84D9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72" y="2715076"/>
            <a:ext cx="8763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590F-BE0B-4029-A807-81EF111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DOM-</a:t>
            </a:r>
            <a:r>
              <a:rPr lang="ru-RU" dirty="0"/>
              <a:t>элементам</a:t>
            </a:r>
            <a:br>
              <a:rPr lang="ru-RU" dirty="0"/>
            </a:b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C620-A559-496E-A4BD-10D5F5DB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086" y="951645"/>
            <a:ext cx="7315200" cy="4945565"/>
          </a:xfrm>
        </p:spPr>
        <p:txBody>
          <a:bodyPr>
            <a:normAutofit/>
          </a:bodyPr>
          <a:lstStyle/>
          <a:p>
            <a:r>
              <a:rPr lang="ru-RU" dirty="0"/>
              <a:t>DOM позволяет нам делать что угодно с элементами и их содержимым, но для начала нужно получить соответствующий DOM-объект.</a:t>
            </a:r>
          </a:p>
          <a:p>
            <a:r>
              <a:rPr lang="ru-RU" dirty="0"/>
              <a:t>Все операции с DOM начинаются с объекта document. Это главная «точка входа» в DOM. Из него мы можем получить доступ к любому узлу.</a:t>
            </a:r>
          </a:p>
          <a:p>
            <a:endParaRPr lang="ru-RU" dirty="0"/>
          </a:p>
          <a:p>
            <a:r>
              <a:rPr lang="ru-RU" dirty="0"/>
              <a:t>Самые верхние элементы дерева доступны как свойства объекта </a:t>
            </a:r>
            <a:r>
              <a:rPr lang="en-US" b="1" dirty="0"/>
              <a:t>document:</a:t>
            </a:r>
          </a:p>
          <a:p>
            <a:r>
              <a:rPr lang="en-US" b="1" dirty="0"/>
              <a:t>&lt;html&gt; = </a:t>
            </a:r>
            <a:r>
              <a:rPr lang="en-US" b="1" dirty="0" err="1"/>
              <a:t>document.documentElement</a:t>
            </a:r>
            <a:endParaRPr lang="en-US" b="1" dirty="0"/>
          </a:p>
          <a:p>
            <a:r>
              <a:rPr lang="en-US" b="1" dirty="0"/>
              <a:t>&lt;body&gt; = </a:t>
            </a:r>
            <a:r>
              <a:rPr lang="en-US" b="1" dirty="0" err="1"/>
              <a:t>document.body</a:t>
            </a:r>
            <a:endParaRPr lang="en-US" b="1" dirty="0"/>
          </a:p>
          <a:p>
            <a:r>
              <a:rPr lang="en-US" b="1" dirty="0"/>
              <a:t>&lt;head&gt; = </a:t>
            </a:r>
            <a:r>
              <a:rPr lang="en-US" b="1" dirty="0" err="1"/>
              <a:t>document.head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023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97</TotalTime>
  <Words>1509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BlinkMacSystemFont</vt:lpstr>
      <vt:lpstr>Consolas</vt:lpstr>
      <vt:lpstr>Corbel</vt:lpstr>
      <vt:lpstr>Graphik</vt:lpstr>
      <vt:lpstr>Spot Mono</vt:lpstr>
      <vt:lpstr>Wingdings 2</vt:lpstr>
      <vt:lpstr>Frame</vt:lpstr>
      <vt:lpstr>DOM-дерево</vt:lpstr>
      <vt:lpstr>Основой HTML-документа являются теги.</vt:lpstr>
      <vt:lpstr>PowerPoint Presentation</vt:lpstr>
      <vt:lpstr>PowerPoint Presentation</vt:lpstr>
      <vt:lpstr>Основой HTML-документа являются теги.</vt:lpstr>
      <vt:lpstr>PowerPoint Presentation</vt:lpstr>
      <vt:lpstr>Фичи DOM</vt:lpstr>
      <vt:lpstr>PowerPoint Presentation</vt:lpstr>
      <vt:lpstr>Навигация по DOM-элементам </vt:lpstr>
      <vt:lpstr>Поиск: getElement*, querySelector* </vt:lpstr>
      <vt:lpstr>PowerPoint Presentation</vt:lpstr>
      <vt:lpstr>querySelectorAll</vt:lpstr>
      <vt:lpstr>Методы поиска</vt:lpstr>
      <vt:lpstr>Element</vt:lpstr>
      <vt:lpstr>.className</vt:lpstr>
      <vt:lpstr>.style</vt:lpstr>
      <vt:lpstr>.innerHTML</vt:lpstr>
      <vt:lpstr>.outerHTML</vt:lpstr>
      <vt:lpstr>PowerPoint Presentation</vt:lpstr>
      <vt:lpstr>Событийная модель</vt:lpstr>
      <vt:lpstr>Обработка событий Способ 1</vt:lpstr>
      <vt:lpstr>Обработка событий Способ 2 addEventListener</vt:lpstr>
      <vt:lpstr>Код копируется! Простые примеры: Кнопка меняет цвет</vt:lpstr>
      <vt:lpstr>Лабораторная Работа 5</vt:lpstr>
      <vt:lpstr>Важно!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DOM-дерево</dc:title>
  <dc:creator>илья Фёдоров</dc:creator>
  <cp:lastModifiedBy>илья Фёдоров</cp:lastModifiedBy>
  <cp:revision>2</cp:revision>
  <dcterms:created xsi:type="dcterms:W3CDTF">2024-09-29T14:21:36Z</dcterms:created>
  <dcterms:modified xsi:type="dcterms:W3CDTF">2024-09-29T15:59:48Z</dcterms:modified>
</cp:coreProperties>
</file>