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5" r:id="rId2"/>
    <p:sldId id="259" r:id="rId3"/>
    <p:sldId id="260" r:id="rId4"/>
    <p:sldId id="269" r:id="rId5"/>
    <p:sldId id="263" r:id="rId6"/>
    <p:sldId id="267" r:id="rId7"/>
    <p:sldId id="266" r:id="rId8"/>
    <p:sldId id="268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38D2-E9F1-4B01-93DD-1B42A1F67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17458-C621-40ED-871A-0B80055F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609600"/>
            <a:ext cx="5384800" cy="54272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4F08A19-2E42-4288-8B86-3650047B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7001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576E-3A15-4101-84B8-CF9EBC30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E985-826B-4814-AF3C-F73F44F9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EE64D-CFD9-4742-B4F1-C44D6D0D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066801"/>
            <a:ext cx="10545924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D9753-46E6-449B-9F48-6E7F889C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34" y="3131342"/>
            <a:ext cx="7328683" cy="9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576E-3A15-4101-84B8-CF9EBC30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E985-826B-4814-AF3C-F73F44F9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6491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HR </a:t>
            </a:r>
            <a:r>
              <a:rPr lang="ru-RU" sz="7200" dirty="0"/>
              <a:t>практикум. Собес+Резюме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576E-3A15-4101-84B8-CF9EBC30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E985-826B-4814-AF3C-F73F44F9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разбор резюме, собес с каждым, как делать правильно их и портфолио? soft and hard skills. грейдирование и подвохи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48841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B3EE-C464-4D10-A08E-F7AD0021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638B1-B7D3-45FC-833A-9CE081243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026" name="Picture 2" descr="Hard Skills vs Soft Skills: Differences and 45 Examples">
            <a:extLst>
              <a:ext uri="{FF2B5EF4-FFF2-40B4-BE49-F238E27FC236}">
                <a16:creationId xmlns:a16="http://schemas.microsoft.com/office/drawing/2014/main" id="{D8FF1C79-55BE-4998-8CE4-4A1CC4C30A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88" y="770202"/>
            <a:ext cx="11018175" cy="531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2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576E-3A15-4101-84B8-CF9EBC30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66801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 dirty="0"/>
              <a:t>Грейд (от англ. grade, оценка) — это оценка уровня IT-специалиста, основанная на его hard-skills, soft-skills, опыте и степени самостоятельности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E985-826B-4814-AF3C-F73F44F9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2171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A83D-E7F7-47A2-8C63-8D14D1E0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Monkeytype.com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64D9-0BF3-4421-932C-30DBB8AB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88147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64D9-0BF3-4421-932C-30DBB8AB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077384"/>
            <a:ext cx="10353762" cy="3714749"/>
          </a:xfrm>
        </p:spPr>
        <p:txBody>
          <a:bodyPr>
            <a:noAutofit/>
          </a:bodyPr>
          <a:lstStyle/>
          <a:p>
            <a:pPr marL="36900" indent="0" algn="l" fontAlgn="base">
              <a:buNone/>
            </a:pPr>
            <a:r>
              <a:rPr lang="ru-RU" sz="3200" b="1" dirty="0">
                <a:solidFill>
                  <a:srgbClr val="D3CFCA"/>
                </a:solidFill>
                <a:effectLst/>
                <a:latin typeface="Gilroy"/>
              </a:rPr>
              <a:t>0. </a:t>
            </a:r>
            <a:r>
              <a:rPr lang="en-GB" sz="3200" b="1" dirty="0">
                <a:solidFill>
                  <a:srgbClr val="D3CFCA"/>
                </a:solidFill>
                <a:effectLst/>
                <a:latin typeface="Gilroy"/>
              </a:rPr>
              <a:t>Trainee</a:t>
            </a:r>
            <a:endParaRPr lang="ru-RU" sz="3200" b="1" i="0" dirty="0">
              <a:solidFill>
                <a:srgbClr val="D3CFCA"/>
              </a:solidFill>
              <a:effectLst/>
              <a:latin typeface="Gilroy"/>
            </a:endParaRPr>
          </a:p>
          <a:p>
            <a:pPr algn="l" fontAlgn="base">
              <a:buFont typeface="+mj-lt"/>
              <a:buAutoNum type="arabicPeriod"/>
            </a:pPr>
            <a:r>
              <a:rPr lang="ru-RU" sz="3200" b="1" i="0" dirty="0">
                <a:solidFill>
                  <a:srgbClr val="D3CFCA"/>
                </a:solidFill>
                <a:effectLst/>
                <a:latin typeface="Gilroy"/>
              </a:rPr>
              <a:t>Junior</a:t>
            </a:r>
            <a:r>
              <a:rPr lang="ru-RU" sz="3200" b="0" i="0" dirty="0">
                <a:solidFill>
                  <a:srgbClr val="D3CFCA"/>
                </a:solidFill>
                <a:effectLst/>
                <a:latin typeface="Gilroy"/>
              </a:rPr>
              <a:t> — нуждается в менторстве, поддержке, консультациях коллег и проверках, невысокий уровень ответственности;</a:t>
            </a:r>
          </a:p>
          <a:p>
            <a:pPr algn="l" fontAlgn="base">
              <a:buFont typeface="+mj-lt"/>
              <a:buAutoNum type="arabicPeriod"/>
            </a:pPr>
            <a:r>
              <a:rPr lang="ru-RU" sz="3200" b="1" i="0" dirty="0">
                <a:solidFill>
                  <a:srgbClr val="D3CFCA"/>
                </a:solidFill>
                <a:effectLst/>
                <a:latin typeface="Gilroy"/>
              </a:rPr>
              <a:t>Middle </a:t>
            </a:r>
            <a:r>
              <a:rPr lang="ru-RU" sz="3200" b="0" i="0" dirty="0">
                <a:solidFill>
                  <a:srgbClr val="D3CFCA"/>
                </a:solidFill>
                <a:effectLst/>
                <a:latin typeface="Gilroy"/>
              </a:rPr>
              <a:t>— самостоятельно и уверенно выполняет таски, уровень ответственности растет;</a:t>
            </a:r>
          </a:p>
          <a:p>
            <a:pPr algn="l" fontAlgn="base">
              <a:buFont typeface="+mj-lt"/>
              <a:buAutoNum type="arabicPeriod"/>
            </a:pPr>
            <a:r>
              <a:rPr lang="ru-RU" sz="3200" b="1" i="0" dirty="0">
                <a:solidFill>
                  <a:srgbClr val="D3CFCA"/>
                </a:solidFill>
                <a:effectLst/>
                <a:latin typeface="Gilroy"/>
              </a:rPr>
              <a:t>Senior</a:t>
            </a:r>
            <a:r>
              <a:rPr lang="ru-RU" sz="3200" b="0" i="0" dirty="0">
                <a:solidFill>
                  <a:srgbClr val="D3CFCA"/>
                </a:solidFill>
                <a:effectLst/>
                <a:latin typeface="Gilroy"/>
              </a:rPr>
              <a:t> — высокий уровень ответственности, может участвовать в архитектурных решениях или менторить коллег.</a:t>
            </a:r>
          </a:p>
          <a:p>
            <a:endParaRPr lang="ru-KZ" sz="3200" dirty="0"/>
          </a:p>
        </p:txBody>
      </p:sp>
    </p:spTree>
    <p:extLst>
      <p:ext uri="{BB962C8B-B14F-4D97-AF65-F5344CB8AC3E}">
        <p14:creationId xmlns:p14="http://schemas.microsoft.com/office/powerpoint/2010/main" val="2845527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A83D-E7F7-47A2-8C63-8D14D1E0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64D9-0BF3-4421-932C-30DBB8AB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026" name="Picture 2" descr="Система грейдинга: что такое грейды в IT? | ITExpert">
            <a:extLst>
              <a:ext uri="{FF2B5EF4-FFF2-40B4-BE49-F238E27FC236}">
                <a16:creationId xmlns:a16="http://schemas.microsoft.com/office/drawing/2014/main" id="{4C2F02A2-5D42-4103-812A-3FFD97D0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492" y="1443038"/>
            <a:ext cx="11201840" cy="37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923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576E-3A15-4101-84B8-CF9EBC30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E985-826B-4814-AF3C-F73F44F9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709EE-8A4D-410E-B5E8-09C49E61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58" y="1421342"/>
            <a:ext cx="4723696" cy="1100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9A1F2-9FD8-4EB8-8DEB-1BB16B471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62" y="2732615"/>
            <a:ext cx="5176158" cy="13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97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{C3C95804-6E5A-43FE-AA47-A51EB85A5CC4}tf12214701_win32</Template>
  <TotalTime>2849</TotalTime>
  <Words>107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Gilroy</vt:lpstr>
      <vt:lpstr>Goudy Old Style</vt:lpstr>
      <vt:lpstr>Wingdings 2</vt:lpstr>
      <vt:lpstr>SlateVTI</vt:lpstr>
      <vt:lpstr>PowerPoint Presentation</vt:lpstr>
      <vt:lpstr>HR практикум. Собес+Резюме</vt:lpstr>
      <vt:lpstr>PowerPoint Presentation</vt:lpstr>
      <vt:lpstr>PowerPoint Presentation</vt:lpstr>
      <vt:lpstr>Грейд (от англ. grade, оценка) — это оценка уровня IT-специалиста, основанная на его hard-skills, soft-skills, опыте и степени самостоятельности</vt:lpstr>
      <vt:lpstr>Monkeytype.com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Фёдоров</dc:creator>
  <cp:lastModifiedBy>илья Фёдоров</cp:lastModifiedBy>
  <cp:revision>3</cp:revision>
  <dcterms:created xsi:type="dcterms:W3CDTF">2024-11-13T03:18:36Z</dcterms:created>
  <dcterms:modified xsi:type="dcterms:W3CDTF">2024-12-09T03:11:31Z</dcterms:modified>
</cp:coreProperties>
</file>