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65" r:id="rId2"/>
    <p:sldId id="259" r:id="rId3"/>
    <p:sldId id="260" r:id="rId4"/>
    <p:sldId id="263" r:id="rId5"/>
    <p:sldId id="267" r:id="rId6"/>
    <p:sldId id="266" r:id="rId7"/>
    <p:sldId id="268" r:id="rId8"/>
    <p:sldId id="261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 varScale="1">
        <p:scale>
          <a:sx n="45" d="100"/>
          <a:sy n="45" d="100"/>
        </p:scale>
        <p:origin x="53" y="8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EB38D2-E9F1-4B01-93DD-1B42A1F679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17458-C621-40ED-871A-0B80055F1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3600" y="609600"/>
            <a:ext cx="5384800" cy="5427200"/>
          </a:xfrm>
          <a:prstGeom prst="rect">
            <a:avLst/>
          </a:prstGeo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D4F08A19-2E42-4288-8B86-3650047B0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670017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576E-3A15-4101-84B8-CF9EBC30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E985-826B-4814-AF3C-F73F44F9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13649137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7200" dirty="0"/>
              <a:t>HR </a:t>
            </a:r>
            <a:r>
              <a:rPr lang="ru-RU" sz="7200" dirty="0"/>
              <a:t>практикум. Собес+Резюме</a:t>
            </a:r>
            <a:endParaRPr lang="en-US" sz="7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/>
              <a:t>Sit Dolor Amet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576E-3A15-4101-84B8-CF9EBC30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E985-826B-4814-AF3C-F73F44F9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разбор резюме, собес с каждым, как делать правильно их и портфолио? soft and hard skills. грейдирование и подвохи</a:t>
            </a: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14884146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576E-3A15-4101-84B8-CF9EBC308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1066801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ru-RU" dirty="0"/>
              <a:t>Грейд (от англ. grade, оценка) — это оценка уровня IT-специалиста, основанная на его hard-skills, soft-skills, опыте и степени самостоятельности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E985-826B-4814-AF3C-F73F44F9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6900" indent="0">
              <a:buNone/>
            </a:pPr>
            <a:endParaRPr lang="ru-KZ" dirty="0"/>
          </a:p>
        </p:txBody>
      </p:sp>
    </p:spTree>
    <p:extLst>
      <p:ext uri="{BB962C8B-B14F-4D97-AF65-F5344CB8AC3E}">
        <p14:creationId xmlns:p14="http://schemas.microsoft.com/office/powerpoint/2010/main" val="4217178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A83D-E7F7-47A2-8C63-8D14D1E0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Monkeytype.com</a:t>
            </a:r>
            <a:endParaRPr lang="ru-KZ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64D9-0BF3-4421-932C-30DBB8AB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</p:spTree>
    <p:extLst>
      <p:ext uri="{BB962C8B-B14F-4D97-AF65-F5344CB8AC3E}">
        <p14:creationId xmlns:p14="http://schemas.microsoft.com/office/powerpoint/2010/main" val="2688147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64D9-0BF3-4421-932C-30DBB8AB89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9119" y="1077384"/>
            <a:ext cx="10353762" cy="3714749"/>
          </a:xfrm>
        </p:spPr>
        <p:txBody>
          <a:bodyPr>
            <a:noAutofit/>
          </a:bodyPr>
          <a:lstStyle/>
          <a:p>
            <a:pPr marL="36900" indent="0" algn="l" fontAlgn="base">
              <a:buNone/>
            </a:pPr>
            <a:r>
              <a:rPr lang="ru-RU" sz="3200" b="1" dirty="0">
                <a:solidFill>
                  <a:srgbClr val="D3CFCA"/>
                </a:solidFill>
                <a:effectLst/>
                <a:latin typeface="Gilroy"/>
              </a:rPr>
              <a:t>0. </a:t>
            </a:r>
            <a:r>
              <a:rPr lang="en-GB" sz="3200" b="1" dirty="0">
                <a:solidFill>
                  <a:srgbClr val="D3CFCA"/>
                </a:solidFill>
                <a:effectLst/>
                <a:latin typeface="Gilroy"/>
              </a:rPr>
              <a:t>Trainee</a:t>
            </a:r>
            <a:endParaRPr lang="ru-RU" sz="3200" b="1" i="0" dirty="0">
              <a:solidFill>
                <a:srgbClr val="D3CFCA"/>
              </a:solidFill>
              <a:effectLst/>
              <a:latin typeface="Gilroy"/>
            </a:endParaRPr>
          </a:p>
          <a:p>
            <a:pPr algn="l" fontAlgn="base">
              <a:buFont typeface="+mj-lt"/>
              <a:buAutoNum type="arabicPeriod"/>
            </a:pPr>
            <a:r>
              <a:rPr lang="ru-RU" sz="3200" b="1" i="0" dirty="0">
                <a:solidFill>
                  <a:srgbClr val="D3CFCA"/>
                </a:solidFill>
                <a:effectLst/>
                <a:latin typeface="Gilroy"/>
              </a:rPr>
              <a:t>Junior</a:t>
            </a:r>
            <a:r>
              <a:rPr lang="ru-RU" sz="3200" b="0" i="0" dirty="0">
                <a:solidFill>
                  <a:srgbClr val="D3CFCA"/>
                </a:solidFill>
                <a:effectLst/>
                <a:latin typeface="Gilroy"/>
              </a:rPr>
              <a:t> — нуждается в менторстве, поддержке, консультациях коллег и проверках, невысокий уровень ответственности;</a:t>
            </a:r>
          </a:p>
          <a:p>
            <a:pPr algn="l" fontAlgn="base">
              <a:buFont typeface="+mj-lt"/>
              <a:buAutoNum type="arabicPeriod"/>
            </a:pPr>
            <a:r>
              <a:rPr lang="ru-RU" sz="3200" b="1" i="0" dirty="0">
                <a:solidFill>
                  <a:srgbClr val="D3CFCA"/>
                </a:solidFill>
                <a:effectLst/>
                <a:latin typeface="Gilroy"/>
              </a:rPr>
              <a:t>Middle </a:t>
            </a:r>
            <a:r>
              <a:rPr lang="ru-RU" sz="3200" b="0" i="0" dirty="0">
                <a:solidFill>
                  <a:srgbClr val="D3CFCA"/>
                </a:solidFill>
                <a:effectLst/>
                <a:latin typeface="Gilroy"/>
              </a:rPr>
              <a:t>— самостоятельно и уверенно выполняет таски, уровень ответственности растет;</a:t>
            </a:r>
          </a:p>
          <a:p>
            <a:pPr algn="l" fontAlgn="base">
              <a:buFont typeface="+mj-lt"/>
              <a:buAutoNum type="arabicPeriod"/>
            </a:pPr>
            <a:r>
              <a:rPr lang="ru-RU" sz="3200" b="1" i="0" dirty="0">
                <a:solidFill>
                  <a:srgbClr val="D3CFCA"/>
                </a:solidFill>
                <a:effectLst/>
                <a:latin typeface="Gilroy"/>
              </a:rPr>
              <a:t>Senior</a:t>
            </a:r>
            <a:r>
              <a:rPr lang="ru-RU" sz="3200" b="0" i="0" dirty="0">
                <a:solidFill>
                  <a:srgbClr val="D3CFCA"/>
                </a:solidFill>
                <a:effectLst/>
                <a:latin typeface="Gilroy"/>
              </a:rPr>
              <a:t> — высокий уровень ответственности, может участвовать в архитектурных решениях или менторить коллег.</a:t>
            </a:r>
          </a:p>
          <a:p>
            <a:endParaRPr lang="ru-KZ" sz="3200" dirty="0"/>
          </a:p>
        </p:txBody>
      </p:sp>
    </p:spTree>
    <p:extLst>
      <p:ext uri="{BB962C8B-B14F-4D97-AF65-F5344CB8AC3E}">
        <p14:creationId xmlns:p14="http://schemas.microsoft.com/office/powerpoint/2010/main" val="28455274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7A83D-E7F7-47A2-8C63-8D14D1E0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A64D9-0BF3-4421-932C-30DBB8AB8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1026" name="Picture 2" descr="Система грейдинга: что такое грейды в IT? | ITExpert">
            <a:extLst>
              <a:ext uri="{FF2B5EF4-FFF2-40B4-BE49-F238E27FC236}">
                <a16:creationId xmlns:a16="http://schemas.microsoft.com/office/drawing/2014/main" id="{4C2F02A2-5D42-4103-812A-3FFD97D0D0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7492" y="1443038"/>
            <a:ext cx="11201840" cy="3714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7923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576E-3A15-4101-84B8-CF9EBC30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E985-826B-4814-AF3C-F73F44F9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C709EE-8A4D-410E-B5E8-09C49E612E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58" y="1421342"/>
            <a:ext cx="4723696" cy="1100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459A1F2-9FD8-4EB8-8DEB-1BB16B471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9762" y="2732615"/>
            <a:ext cx="5176158" cy="1341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2697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E576E-3A15-4101-84B8-CF9EBC308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K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9E985-826B-4814-AF3C-F73F44F9B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KZ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CEE64D-CFD9-4742-B4F1-C44D6D0DE5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1066801"/>
            <a:ext cx="10545924" cy="1257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3D9753-46E6-449B-9F48-6E7F889C0B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6334" y="3131342"/>
            <a:ext cx="7328683" cy="938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0018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{C3C95804-6E5A-43FE-AA47-A51EB85A5CC4}tf12214701_win32</Template>
  <TotalTime>225</TotalTime>
  <Words>107</Words>
  <Application>Microsoft Office PowerPoint</Application>
  <PresentationFormat>Widescreen</PresentationFormat>
  <Paragraphs>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Gilroy</vt:lpstr>
      <vt:lpstr>Goudy Old Style</vt:lpstr>
      <vt:lpstr>Wingdings 2</vt:lpstr>
      <vt:lpstr>SlateVTI</vt:lpstr>
      <vt:lpstr>PowerPoint Presentation</vt:lpstr>
      <vt:lpstr>HR практикум. Собес+Резюме</vt:lpstr>
      <vt:lpstr>PowerPoint Presentation</vt:lpstr>
      <vt:lpstr>Грейд (от англ. grade, оценка) — это оценка уровня IT-специалиста, основанная на его hard-skills, soft-skills, опыте и степени самостоятельности</vt:lpstr>
      <vt:lpstr>Monkeytype.com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илья Фёдоров</dc:creator>
  <cp:lastModifiedBy>илья Фёдоров</cp:lastModifiedBy>
  <cp:revision>2</cp:revision>
  <dcterms:created xsi:type="dcterms:W3CDTF">2024-11-13T03:18:36Z</dcterms:created>
  <dcterms:modified xsi:type="dcterms:W3CDTF">2024-11-14T09:21:27Z</dcterms:modified>
</cp:coreProperties>
</file>