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8" r:id="rId4"/>
    <p:sldId id="281" r:id="rId5"/>
    <p:sldId id="278" r:id="rId6"/>
    <p:sldId id="280" r:id="rId7"/>
    <p:sldId id="282" r:id="rId8"/>
    <p:sldId id="283" r:id="rId9"/>
    <p:sldId id="285" r:id="rId10"/>
    <p:sldId id="279" r:id="rId11"/>
    <p:sldId id="275" r:id="rId12"/>
    <p:sldId id="284" r:id="rId13"/>
    <p:sldId id="276" r:id="rId14"/>
    <p:sldId id="277" r:id="rId15"/>
    <p:sldId id="291" r:id="rId16"/>
    <p:sldId id="292" r:id="rId17"/>
    <p:sldId id="293" r:id="rId18"/>
    <p:sldId id="294" r:id="rId19"/>
  </p:sldIdLst>
  <p:sldSz cx="12192000" cy="6858000"/>
  <p:notesSz cx="6858000" cy="9144000"/>
  <p:defaultTextStyle>
    <a:defPPr>
      <a:defRPr lang="ru-K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43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46958-810E-4429-B6AF-553886860F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K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B43469-AABD-4603-B727-3CD966A71B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K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A3D1D1-0E93-4C5C-A72E-199C76E22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CFD97-4FA8-42BC-98F4-464B536A9314}" type="datetimeFigureOut">
              <a:rPr lang="ru-KZ" smtClean="0"/>
              <a:t>07.10.2024</a:t>
            </a:fld>
            <a:endParaRPr lang="ru-K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7F4CC6-D2C3-456E-8C81-30E7582F6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A7F2E4-5A2A-464F-8867-EB760CE23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C9800-7E36-45A5-994C-0EC3A3B0B05E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233269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01752-27D1-4A0C-ABAE-84D94E930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K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FFCA56-3EB3-40F0-81E9-8FEA623675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K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4EE56-1FC0-475C-91D9-49DAD05CA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CFD97-4FA8-42BC-98F4-464B536A9314}" type="datetimeFigureOut">
              <a:rPr lang="ru-KZ" smtClean="0"/>
              <a:t>07.10.2024</a:t>
            </a:fld>
            <a:endParaRPr lang="ru-K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BED465-822B-49DB-B655-A511EFC99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0F2A4D-C1EF-4052-8C6A-33CEAD886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C9800-7E36-45A5-994C-0EC3A3B0B05E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709889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057159-F400-486A-9D2B-337F1F26AA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K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95BDC9-D347-4AE9-833E-B50FE5550F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K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F99298-E78C-40DD-9F49-5ACFAD5C4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CFD97-4FA8-42BC-98F4-464B536A9314}" type="datetimeFigureOut">
              <a:rPr lang="ru-KZ" smtClean="0"/>
              <a:t>07.10.2024</a:t>
            </a:fld>
            <a:endParaRPr lang="ru-K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93B6C7-8D93-453F-ABEB-E67414DF2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DA2E42-B49F-4EC0-A0D0-99CE090D3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C9800-7E36-45A5-994C-0EC3A3B0B05E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3970954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229D9-53F7-4021-9249-4C469F8E6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K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5155AE-0398-4916-9DA7-76981D1618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K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D81F18-1C2C-492C-A1C4-540384C33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CFD97-4FA8-42BC-98F4-464B536A9314}" type="datetimeFigureOut">
              <a:rPr lang="ru-KZ" smtClean="0"/>
              <a:t>07.10.2024</a:t>
            </a:fld>
            <a:endParaRPr lang="ru-K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EFF2AF-C173-4F49-B132-7DF2D5190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F4D154-988E-4FF1-A9A5-07DBC6D25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C9800-7E36-45A5-994C-0EC3A3B0B05E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2405091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76D9B-B1CC-4C92-A058-961B071FA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K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6B779-8FB3-4320-B4EF-75697CE643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06A31C-FE31-4903-97BD-EE02763AB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CFD97-4FA8-42BC-98F4-464B536A9314}" type="datetimeFigureOut">
              <a:rPr lang="ru-KZ" smtClean="0"/>
              <a:t>07.10.2024</a:t>
            </a:fld>
            <a:endParaRPr lang="ru-K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34BAB0-373A-4B48-B476-0E8AAAA66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A92072-13D4-4D5C-BB3C-E4F185823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C9800-7E36-45A5-994C-0EC3A3B0B05E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2005174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2CAA8-F123-4EBE-B6F0-B1BFCA44E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K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5792E-0850-455E-AC97-126E69B322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K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2B2F23-057A-42F9-989A-8E189B9125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K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208D9D-731E-4FAC-88AC-83F5F39DB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CFD97-4FA8-42BC-98F4-464B536A9314}" type="datetimeFigureOut">
              <a:rPr lang="ru-KZ" smtClean="0"/>
              <a:t>07.10.2024</a:t>
            </a:fld>
            <a:endParaRPr lang="ru-K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82FE26-6549-482E-8C20-2ACCC85E5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EBC085-F016-43EB-BD05-9C846AA20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C9800-7E36-45A5-994C-0EC3A3B0B05E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2447766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AE444-37DF-4EDF-9EF6-73A5C666F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K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806B9F-F572-4BD1-8B1C-56C686BAE3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A6C9DE-CD47-4ADD-9E6C-DFFC5EF8BE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K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18DCE7-93CC-4485-8BD7-BB0E855278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A58151-325E-464F-A23C-256F3D6E66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K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CB8247-96F3-4B19-A2B8-3C73F6A0A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CFD97-4FA8-42BC-98F4-464B536A9314}" type="datetimeFigureOut">
              <a:rPr lang="ru-KZ" smtClean="0"/>
              <a:t>07.10.2024</a:t>
            </a:fld>
            <a:endParaRPr lang="ru-K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AAD8CB-8907-408F-B3F0-B6F26E77E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8A1E5F-9114-4EE6-A923-4299DB50B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C9800-7E36-45A5-994C-0EC3A3B0B05E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3263414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38DF6-4A48-420A-AAB8-D5DB21EA9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K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495DCE-6642-451C-AA5F-D82C45F14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CFD97-4FA8-42BC-98F4-464B536A9314}" type="datetimeFigureOut">
              <a:rPr lang="ru-KZ" smtClean="0"/>
              <a:t>07.10.2024</a:t>
            </a:fld>
            <a:endParaRPr lang="ru-K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E6FB81-59EE-4668-8D55-E01154FD3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450C94-AA46-4F4E-9D58-2D2BEEDEE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C9800-7E36-45A5-994C-0EC3A3B0B05E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3915087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00963D-31D8-4E5A-8673-73EF71D49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CFD97-4FA8-42BC-98F4-464B536A9314}" type="datetimeFigureOut">
              <a:rPr lang="ru-KZ" smtClean="0"/>
              <a:t>07.10.2024</a:t>
            </a:fld>
            <a:endParaRPr lang="ru-K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38DD1D-3C49-424D-ADF2-2C8131804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8720B8-770C-45AB-9217-B9F33CD7E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C9800-7E36-45A5-994C-0EC3A3B0B05E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2667481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5F735-8AA1-443A-85CC-8510A3F88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K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CCA9CE-6D65-4886-9EA4-39DD957DE4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K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FB2466-7B8C-424B-8F4E-33CA3C0876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FEDF9C-E771-4A87-B659-52935887D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CFD97-4FA8-42BC-98F4-464B536A9314}" type="datetimeFigureOut">
              <a:rPr lang="ru-KZ" smtClean="0"/>
              <a:t>07.10.2024</a:t>
            </a:fld>
            <a:endParaRPr lang="ru-K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E9AD9D-3832-4325-BE95-B22CCC4CD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CF31B9-E692-49E1-8B26-AC5310901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C9800-7E36-45A5-994C-0EC3A3B0B05E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4150515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5AA9C-5EB0-435A-A592-5CC06D20D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K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4C6E7A-031E-45C7-B108-0C6F803E82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K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2FD1C2-5315-4F9D-85C4-B5B01C2C3D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B59C02-F0ED-4C3F-9B15-51EA0D471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CFD97-4FA8-42BC-98F4-464B536A9314}" type="datetimeFigureOut">
              <a:rPr lang="ru-KZ" smtClean="0"/>
              <a:t>07.10.2024</a:t>
            </a:fld>
            <a:endParaRPr lang="ru-K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B29685-85C1-4E06-BEFC-E52E189BD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A03B76-8A23-47B4-BF17-E6F964A46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C9800-7E36-45A5-994C-0EC3A3B0B05E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603438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24CE2E-8151-4273-A3D6-F8219D158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K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760855-22BF-4134-BF54-8FD33834A9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K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D58CA1-DE22-4128-B244-0EB795B897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7CFD97-4FA8-42BC-98F4-464B536A9314}" type="datetimeFigureOut">
              <a:rPr lang="ru-KZ" smtClean="0"/>
              <a:t>07.10.2024</a:t>
            </a:fld>
            <a:endParaRPr lang="ru-K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FFDBCC-4E29-44EC-B84C-9877B46D09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K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95A1D4-6944-473B-9D36-61A1410A92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9C9800-7E36-45A5-994C-0EC3A3B0B05E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2219796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K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127.0.0.1:8000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7E447-56ED-4247-B3AC-0EB3FAC513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68551"/>
            <a:ext cx="9144000" cy="2387600"/>
          </a:xfrm>
        </p:spPr>
        <p:txBody>
          <a:bodyPr>
            <a:normAutofit fontScale="90000"/>
          </a:bodyPr>
          <a:lstStyle/>
          <a:p>
            <a:pPr algn="l"/>
            <a:r>
              <a:rPr lang="ru-RU" b="0" i="0" u="sng" dirty="0">
                <a:effectLst/>
                <a:latin typeface="Fira Sans"/>
              </a:rPr>
              <a:t>Ультимативный</a:t>
            </a:r>
            <a:r>
              <a:rPr lang="ru-RU" b="0" i="0" dirty="0">
                <a:effectLst/>
                <a:latin typeface="Fira Sans"/>
              </a:rPr>
              <a:t> </a:t>
            </a:r>
            <a:r>
              <a:rPr lang="ru-RU" b="1" i="0" dirty="0">
                <a:effectLst/>
                <a:latin typeface="Fira Sans"/>
              </a:rPr>
              <a:t>гайд</a:t>
            </a:r>
            <a:r>
              <a:rPr lang="ru-RU" b="0" i="0" dirty="0">
                <a:effectLst/>
                <a:latin typeface="Fira Sans"/>
              </a:rPr>
              <a:t> </a:t>
            </a:r>
            <a:r>
              <a:rPr lang="ru-RU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Sans"/>
              </a:rPr>
              <a:t>по</a:t>
            </a:r>
            <a:r>
              <a:rPr lang="ru-RU" b="0" i="0" dirty="0">
                <a:effectLst/>
                <a:latin typeface="Fira Sans"/>
              </a:rPr>
              <a:t> </a:t>
            </a:r>
            <a:r>
              <a:rPr lang="ru-RU" b="0" i="1" dirty="0">
                <a:effectLst/>
                <a:latin typeface="Fira Sans"/>
              </a:rPr>
              <a:t>HTTP</a:t>
            </a:r>
            <a:r>
              <a:rPr lang="ru-RU" b="0" i="0" dirty="0">
                <a:effectLst/>
                <a:latin typeface="Fira Sans"/>
              </a:rPr>
              <a:t>. </a:t>
            </a:r>
            <a:r>
              <a:rPr lang="ru-RU" b="0" i="0" dirty="0">
                <a:effectLst/>
                <a:highlight>
                  <a:srgbClr val="FFFF00"/>
                </a:highlight>
                <a:latin typeface="Fira Sans"/>
              </a:rPr>
              <a:t>Структура запроса и ответа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067D48A-1DD1-41FB-9881-A06BA14A69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799212"/>
            <a:ext cx="3253273" cy="2602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A8CF419F-5E96-4451-B1BA-7652AD4F6D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4729" y="3220714"/>
            <a:ext cx="3458849" cy="2767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57255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979C1-8E6F-43C2-BC5D-CF6AA38AD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Ответы сервера </a:t>
            </a:r>
            <a:r>
              <a:rPr lang="en-US" b="1" dirty="0"/>
              <a:t>(HTTP Responses)</a:t>
            </a:r>
            <a:endParaRPr lang="ru-KZ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7274C-15B6-4914-826E-A8EF7FE94D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5275"/>
            <a:ext cx="10801350" cy="4927600"/>
          </a:xfrm>
        </p:spPr>
        <p:txBody>
          <a:bodyPr>
            <a:normAutofit lnSpcReduction="10000"/>
          </a:bodyPr>
          <a:lstStyle/>
          <a:p>
            <a:r>
              <a:rPr lang="ru-RU" sz="2400" b="1" dirty="0"/>
              <a:t>Информационные</a:t>
            </a:r>
            <a:r>
              <a:rPr lang="ru-RU" sz="2400" dirty="0"/>
              <a:t> ответы: коды </a:t>
            </a:r>
            <a:r>
              <a:rPr lang="ru-RU" sz="2400" b="1" dirty="0"/>
              <a:t>100–199</a:t>
            </a:r>
          </a:p>
          <a:p>
            <a:r>
              <a:rPr lang="ru-RU" sz="2400" b="1" dirty="0"/>
              <a:t>Успешные</a:t>
            </a:r>
            <a:r>
              <a:rPr lang="ru-RU" sz="2400" dirty="0"/>
              <a:t> ответы: коды </a:t>
            </a:r>
            <a:r>
              <a:rPr lang="ru-RU" sz="2400" b="1" dirty="0"/>
              <a:t>200–299</a:t>
            </a:r>
          </a:p>
          <a:p>
            <a:r>
              <a:rPr lang="ru-RU" sz="2400" b="1" dirty="0"/>
              <a:t>Редиректы</a:t>
            </a:r>
            <a:r>
              <a:rPr lang="ru-RU" sz="2400" dirty="0"/>
              <a:t>: коды </a:t>
            </a:r>
            <a:r>
              <a:rPr lang="ru-RU" sz="2400" b="1" dirty="0"/>
              <a:t>300–399</a:t>
            </a:r>
          </a:p>
          <a:p>
            <a:r>
              <a:rPr lang="ru-RU" sz="2400" b="1" dirty="0"/>
              <a:t>Клиентские</a:t>
            </a:r>
            <a:r>
              <a:rPr lang="ru-RU" sz="2400" dirty="0"/>
              <a:t> ошибки: коды </a:t>
            </a:r>
            <a:r>
              <a:rPr lang="ru-RU" sz="2400" b="1" dirty="0"/>
              <a:t>400–499</a:t>
            </a:r>
          </a:p>
          <a:p>
            <a:r>
              <a:rPr lang="ru-RU" sz="2400" b="1" dirty="0"/>
              <a:t>Серверные</a:t>
            </a:r>
            <a:r>
              <a:rPr lang="ru-RU" sz="2400" dirty="0"/>
              <a:t> ошибки: коды </a:t>
            </a:r>
            <a:r>
              <a:rPr lang="ru-RU" sz="2400" b="1" dirty="0"/>
              <a:t>500–599</a:t>
            </a:r>
          </a:p>
          <a:p>
            <a:endParaRPr lang="ru-RU" sz="2400" b="1" dirty="0"/>
          </a:p>
          <a:p>
            <a:r>
              <a:rPr lang="ru-RU" sz="2400" i="1" dirty="0"/>
              <a:t>Примеры: </a:t>
            </a:r>
          </a:p>
          <a:p>
            <a:r>
              <a:rPr lang="ru-RU" sz="2400" i="1" dirty="0"/>
              <a:t>200 OK — запрос принят и корректно обработан веб-сервером.</a:t>
            </a:r>
          </a:p>
          <a:p>
            <a:r>
              <a:rPr lang="ru-RU" sz="2400" i="1" dirty="0"/>
              <a:t>400 Bad Request — запрос от клиента к веб-серверу составлен некорректно.</a:t>
            </a:r>
          </a:p>
          <a:p>
            <a:r>
              <a:rPr lang="ru-RU" sz="2400" i="1" dirty="0"/>
              <a:t>404 Not Found — сервер не смог найти запрашиваемый ресурс.</a:t>
            </a:r>
          </a:p>
          <a:p>
            <a:r>
              <a:rPr lang="ru-RU" sz="2400" i="1" dirty="0"/>
              <a:t>500 Internal Server Error — на сервере произошла непредвиденная ошибка.</a:t>
            </a:r>
          </a:p>
        </p:txBody>
      </p:sp>
    </p:spTree>
    <p:extLst>
      <p:ext uri="{BB962C8B-B14F-4D97-AF65-F5344CB8AC3E}">
        <p14:creationId xmlns:p14="http://schemas.microsoft.com/office/powerpoint/2010/main" val="29560812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01D84-C222-4CBB-8AE9-52C26CB42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URL</a:t>
            </a:r>
            <a:endParaRPr lang="ru-KZ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4E8DD-756B-4112-894A-C38E78AAAD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3675"/>
            <a:ext cx="10915650" cy="4813300"/>
          </a:xfrm>
        </p:spPr>
        <p:txBody>
          <a:bodyPr>
            <a:normAutofit/>
          </a:bodyPr>
          <a:lstStyle/>
          <a:p>
            <a:r>
              <a:rPr lang="ru-RU" b="1" dirty="0"/>
              <a:t>URL (Uniform Resource Locator) — это адрес ресурса в интернете.</a:t>
            </a:r>
          </a:p>
          <a:p>
            <a:r>
              <a:rPr lang="ru-RU" dirty="0"/>
              <a:t> Он указывает путь к веб-странице, изображению или другому ресурсу. URL состоит из нескольких частей:</a:t>
            </a:r>
          </a:p>
          <a:p>
            <a:endParaRPr lang="ru-RU" dirty="0"/>
          </a:p>
          <a:p>
            <a:r>
              <a:rPr lang="ru-RU" sz="2400" b="1" dirty="0">
                <a:highlight>
                  <a:srgbClr val="FFFF00"/>
                </a:highlight>
              </a:rPr>
              <a:t>Протокол</a:t>
            </a:r>
            <a:r>
              <a:rPr lang="ru-RU" sz="2400" dirty="0"/>
              <a:t>: указывает, как обращаться к ресурсу (например,</a:t>
            </a:r>
            <a:r>
              <a:rPr lang="ru-RU" sz="2400" u="sng" dirty="0"/>
              <a:t> http:// </a:t>
            </a:r>
            <a:r>
              <a:rPr lang="ru-RU" sz="2400" dirty="0"/>
              <a:t>или </a:t>
            </a:r>
            <a:r>
              <a:rPr lang="ru-RU" sz="2400" u="sng" dirty="0"/>
              <a:t>https://).</a:t>
            </a:r>
          </a:p>
          <a:p>
            <a:r>
              <a:rPr lang="ru-RU" sz="2400" b="1" dirty="0">
                <a:highlight>
                  <a:srgbClr val="00FF00"/>
                </a:highlight>
              </a:rPr>
              <a:t>Домен</a:t>
            </a:r>
            <a:r>
              <a:rPr lang="ru-RU" sz="2400" dirty="0"/>
              <a:t>: имя сайта (например, </a:t>
            </a:r>
            <a:r>
              <a:rPr lang="ru-RU" sz="2400" u="sng" dirty="0"/>
              <a:t>example.com</a:t>
            </a:r>
            <a:r>
              <a:rPr lang="ru-RU" sz="2400" dirty="0"/>
              <a:t>).</a:t>
            </a:r>
          </a:p>
          <a:p>
            <a:r>
              <a:rPr lang="ru-RU" sz="2400" b="1" dirty="0">
                <a:highlight>
                  <a:srgbClr val="00FFFF"/>
                </a:highlight>
              </a:rPr>
              <a:t>Путь</a:t>
            </a:r>
            <a:r>
              <a:rPr lang="ru-RU" sz="2400" dirty="0"/>
              <a:t>: указывает, где именно находится ресурс на сервере (например, </a:t>
            </a:r>
            <a:r>
              <a:rPr lang="ru-RU" sz="2400" u="sng" dirty="0"/>
              <a:t>/page</a:t>
            </a:r>
            <a:r>
              <a:rPr lang="ru-RU" sz="2400" dirty="0"/>
              <a:t>).</a:t>
            </a:r>
          </a:p>
          <a:p>
            <a:r>
              <a:rPr lang="ru-RU" sz="2400" b="1" dirty="0">
                <a:highlight>
                  <a:srgbClr val="FF00FF"/>
                </a:highlight>
              </a:rPr>
              <a:t>Параметры</a:t>
            </a:r>
            <a:r>
              <a:rPr lang="ru-RU" sz="2400" dirty="0"/>
              <a:t>: дополнительные данные для запроса (например, </a:t>
            </a:r>
            <a:r>
              <a:rPr lang="ru-RU" sz="2400" u="sng" dirty="0"/>
              <a:t>?id=123</a:t>
            </a:r>
            <a:r>
              <a:rPr lang="ru-RU" sz="2400" dirty="0"/>
              <a:t>).</a:t>
            </a:r>
            <a:endParaRPr lang="en-US" sz="2400" dirty="0"/>
          </a:p>
          <a:p>
            <a:endParaRPr lang="ru-RU" sz="2400" dirty="0"/>
          </a:p>
          <a:p>
            <a:pPr algn="ctr"/>
            <a:r>
              <a:rPr lang="ru-RU" sz="2400" i="1" dirty="0"/>
              <a:t>Пример:</a:t>
            </a:r>
            <a:r>
              <a:rPr lang="ru-RU" sz="2400" dirty="0"/>
              <a:t> </a:t>
            </a:r>
            <a:r>
              <a:rPr lang="en-US" sz="2400" b="1" u="sng" dirty="0">
                <a:highlight>
                  <a:srgbClr val="FFFF00"/>
                </a:highlight>
              </a:rPr>
              <a:t>https://</a:t>
            </a:r>
            <a:r>
              <a:rPr lang="en-US" sz="2400" b="1" u="sng" dirty="0">
                <a:highlight>
                  <a:srgbClr val="00FF00"/>
                </a:highlight>
              </a:rPr>
              <a:t>lyarov22.github.io</a:t>
            </a:r>
            <a:r>
              <a:rPr lang="en-US" sz="2400" b="1" u="sng" dirty="0">
                <a:highlight>
                  <a:srgbClr val="00FFFF"/>
                </a:highlight>
              </a:rPr>
              <a:t>/old/index.html</a:t>
            </a:r>
            <a:r>
              <a:rPr lang="ru-RU" sz="2400" u="sng" dirty="0">
                <a:highlight>
                  <a:srgbClr val="FF00FF"/>
                </a:highlight>
              </a:rPr>
              <a:t>?id=123</a:t>
            </a:r>
            <a:endParaRPr lang="ru-KZ" sz="2400" b="1" u="sng" dirty="0">
              <a:highlight>
                <a:srgbClr val="FF00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6549510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00B5E-4C01-4439-87B4-5EDE34851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дополнительные </a:t>
            </a:r>
            <a:r>
              <a:rPr lang="en-US" b="1" dirty="0"/>
              <a:t>GET-</a:t>
            </a:r>
            <a:r>
              <a:rPr lang="ru-RU" b="1" dirty="0"/>
              <a:t>параметры</a:t>
            </a:r>
            <a:endParaRPr lang="ru-KZ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F2342-F8EC-48F1-9BEC-52F9160EEC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KZ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BF4DC949-A4FB-4228-9617-2B1E2D75BE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662113"/>
            <a:ext cx="9789732" cy="5505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914961A-29B0-4DD2-8DC9-FEAE9C91E2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3566" y="1418431"/>
            <a:ext cx="9245699" cy="814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2166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81521-B15E-4287-8497-39F762A76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ПОРТЫ</a:t>
            </a:r>
            <a:endParaRPr lang="ru-KZ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80A96-E362-438B-86AE-B6A1569FBC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>
                <a:highlight>
                  <a:srgbClr val="FFFF00"/>
                </a:highlight>
              </a:rPr>
              <a:t>Порт</a:t>
            </a:r>
            <a:r>
              <a:rPr lang="ru-RU" dirty="0"/>
              <a:t> — это числовой идентификатор для общения между устройствами. Веб-серверы и приложения используют порты для отправки и получения данных. Например: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400" b="1" u="sng" dirty="0"/>
              <a:t>Порт 80 </a:t>
            </a:r>
            <a:r>
              <a:rPr lang="ru-RU" sz="2400" u="sng" dirty="0"/>
              <a:t>— для </a:t>
            </a:r>
            <a:r>
              <a:rPr lang="ru-RU" sz="2400" b="1" u="sng" dirty="0"/>
              <a:t>HTTP</a:t>
            </a:r>
            <a:r>
              <a:rPr lang="ru-RU" sz="2400" u="sng" dirty="0"/>
              <a:t>.</a:t>
            </a:r>
            <a:r>
              <a:rPr lang="en-US" sz="2400" u="sng" dirty="0"/>
              <a:t> </a:t>
            </a:r>
            <a:r>
              <a:rPr lang="ru-RU" sz="2400" u="sng" dirty="0"/>
              <a:t>Он по умолчанию не виден</a:t>
            </a:r>
          </a:p>
          <a:p>
            <a:r>
              <a:rPr lang="ru-RU" sz="2400" b="1" u="sng" dirty="0"/>
              <a:t>Порт 443 </a:t>
            </a:r>
            <a:r>
              <a:rPr lang="ru-RU" sz="2400" u="sng" dirty="0"/>
              <a:t>— для </a:t>
            </a:r>
            <a:r>
              <a:rPr lang="ru-RU" sz="2400" b="1" u="sng" dirty="0"/>
              <a:t>HTTPS</a:t>
            </a:r>
            <a:r>
              <a:rPr lang="ru-RU" sz="2400" u="sng" dirty="0"/>
              <a:t>. Он по умолчанию не виден</a:t>
            </a:r>
          </a:p>
          <a:p>
            <a:pPr>
              <a:buFont typeface="Arial" panose="020B0604020202020204" pitchFamily="34" charset="0"/>
              <a:buChar char="•"/>
            </a:pPr>
            <a:endParaRPr lang="ru-RU" sz="2400" u="sng" dirty="0"/>
          </a:p>
          <a:p>
            <a:pPr>
              <a:buFont typeface="Arial" panose="020B0604020202020204" pitchFamily="34" charset="0"/>
              <a:buChar char="•"/>
            </a:pPr>
            <a:r>
              <a:rPr lang="ru-RU" sz="2400" i="1" dirty="0"/>
              <a:t>Пример</a:t>
            </a:r>
            <a:r>
              <a:rPr lang="ru-RU" sz="2400" dirty="0"/>
              <a:t>: </a:t>
            </a:r>
            <a:r>
              <a:rPr lang="en-US" sz="2400" b="1" dirty="0">
                <a:hlinkClick r:id="rId2"/>
              </a:rPr>
              <a:t>http://127.0.0.1</a:t>
            </a:r>
            <a:r>
              <a:rPr lang="en-US" sz="2400" b="1" dirty="0">
                <a:highlight>
                  <a:srgbClr val="FFFF00"/>
                </a:highlight>
                <a:hlinkClick r:id="rId2"/>
              </a:rPr>
              <a:t>:8000</a:t>
            </a:r>
            <a:r>
              <a:rPr lang="en-US" sz="2400" b="1" dirty="0">
                <a:hlinkClick r:id="rId2"/>
              </a:rPr>
              <a:t>/</a:t>
            </a:r>
            <a:r>
              <a:rPr lang="ru-RU" sz="2400" b="1" dirty="0"/>
              <a:t>. </a:t>
            </a:r>
            <a:r>
              <a:rPr lang="ru-RU" sz="2400" dirty="0"/>
              <a:t>Он по умолчанию виден и может быть произвольным</a:t>
            </a:r>
          </a:p>
          <a:p>
            <a:endParaRPr lang="ru-KZ" b="1" dirty="0"/>
          </a:p>
        </p:txBody>
      </p:sp>
    </p:spTree>
    <p:extLst>
      <p:ext uri="{BB962C8B-B14F-4D97-AF65-F5344CB8AC3E}">
        <p14:creationId xmlns:p14="http://schemas.microsoft.com/office/powerpoint/2010/main" val="42032813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FF694-1A0B-4766-A355-7E06E3BAE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JSON (</a:t>
            </a:r>
            <a:r>
              <a:rPr lang="fr-FR" b="1" dirty="0" err="1"/>
              <a:t>англ</a:t>
            </a:r>
            <a:r>
              <a:rPr lang="fr-FR" b="1" dirty="0"/>
              <a:t>. JavaScript Object Notation)</a:t>
            </a:r>
            <a:endParaRPr lang="ru-KZ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A1B35-DAB3-4105-9734-F38C666D11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JSON — стандартный текстовый формат для хранения и передачи структурированных данных. </a:t>
            </a:r>
          </a:p>
          <a:p>
            <a:r>
              <a:rPr lang="ru-RU" dirty="0"/>
              <a:t>Он основан на синтаксисе объекта в JavaScript, но не привязан к нему.</a:t>
            </a:r>
          </a:p>
          <a:p>
            <a:r>
              <a:rPr lang="ru-RU" dirty="0"/>
              <a:t>Синтаксис JSON повторяет синтаксис обычного объекта в JavaScript: данные записываются в виде пар «ключ — значение» и разделяются запятыми. </a:t>
            </a:r>
          </a:p>
          <a:p>
            <a:r>
              <a:rPr lang="ru-RU" i="1" dirty="0"/>
              <a:t>Важно запомнить, что после последней пары запятая не ставится — это распространённая ошибка, которую можно долго искать.</a:t>
            </a:r>
          </a:p>
        </p:txBody>
      </p:sp>
    </p:spTree>
    <p:extLst>
      <p:ext uri="{BB962C8B-B14F-4D97-AF65-F5344CB8AC3E}">
        <p14:creationId xmlns:p14="http://schemas.microsoft.com/office/powerpoint/2010/main" val="24664279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D5D23-DAA7-4CA2-A89B-FB89F10EA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Это джсон</a:t>
            </a:r>
            <a:endParaRPr lang="ru-KZ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F84CB90-0ED2-4EDB-9F97-2E39C26109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7460" y="1690688"/>
            <a:ext cx="10276340" cy="4351338"/>
          </a:xfrm>
        </p:spPr>
      </p:pic>
    </p:spTree>
    <p:extLst>
      <p:ext uri="{BB962C8B-B14F-4D97-AF65-F5344CB8AC3E}">
        <p14:creationId xmlns:p14="http://schemas.microsoft.com/office/powerpoint/2010/main" val="11888652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7164A-0B70-4D04-B03B-A5D314738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B9B7B-DBEE-4E3F-9FB5-A4FF133FB3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Ключи — строковые переменные, а значения могут быть строками, числами, булевыми значениями, объектами, массивами или null. Функции и даты в обычном JSON не поддерживаются.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022761-9479-4F33-B3B6-FD2466BF71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6526" y="3429000"/>
            <a:ext cx="8029825" cy="3400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9673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20F0F-D3E9-4F56-ABF9-EA24702D7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Обьекты и массивы в </a:t>
            </a:r>
            <a:r>
              <a:rPr lang="en-GB" dirty="0"/>
              <a:t>JSON</a:t>
            </a:r>
            <a:endParaRPr lang="ru-K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20C04D-6F66-4F76-9CC5-D99F5C9C27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Неупорядоченные коллекции – обьекты</a:t>
            </a:r>
          </a:p>
          <a:p>
            <a:r>
              <a:rPr lang="ru-RU" dirty="0"/>
              <a:t>Массивы — упорядоченный список значений. Выглядят они так:</a:t>
            </a:r>
            <a:endParaRPr lang="ru-KZ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BB85BD-EAA5-4489-89DC-00A244632E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7608" y="2909342"/>
            <a:ext cx="7496784" cy="3756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0872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968C2-BBE5-40C3-B088-01B0335C7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highlight>
                  <a:srgbClr val="FFFF00"/>
                </a:highlight>
              </a:rPr>
              <a:t>Задача на 10 минуточек</a:t>
            </a:r>
            <a:endParaRPr lang="ru-KZ" b="1" dirty="0">
              <a:highlight>
                <a:srgbClr val="FFFF00"/>
              </a:highligh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893D1-A262-4E04-BA21-64AC09A546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Найти 5 ссылок (</a:t>
            </a:r>
            <a:r>
              <a:rPr lang="en-GB" b="1" dirty="0"/>
              <a:t>URL</a:t>
            </a:r>
            <a:r>
              <a:rPr lang="ru-RU" b="1" dirty="0"/>
              <a:t>ок</a:t>
            </a:r>
            <a:r>
              <a:rPr lang="en-GB" b="1" dirty="0"/>
              <a:t>)</a:t>
            </a:r>
            <a:r>
              <a:rPr lang="ru-RU" b="1" dirty="0"/>
              <a:t> в которых будут все составляющие </a:t>
            </a:r>
            <a:r>
              <a:rPr lang="en-GB" b="1" dirty="0"/>
              <a:t>URL</a:t>
            </a:r>
          </a:p>
          <a:p>
            <a:r>
              <a:rPr lang="en-GB" i="1" u="sng" dirty="0"/>
              <a:t>PS. </a:t>
            </a:r>
            <a:r>
              <a:rPr lang="ru-RU" i="1" u="sng" dirty="0"/>
              <a:t>Сайты должны быть уникальными</a:t>
            </a:r>
          </a:p>
          <a:p>
            <a:r>
              <a:rPr lang="ru-RU" i="1" u="sng" dirty="0"/>
              <a:t>Пример:</a:t>
            </a:r>
          </a:p>
          <a:p>
            <a:endParaRPr lang="ru-RU" i="1" u="sng" dirty="0"/>
          </a:p>
          <a:p>
            <a:endParaRPr lang="ru-RU" i="1" u="sng" dirty="0"/>
          </a:p>
          <a:p>
            <a:endParaRPr lang="ru-RU" b="1" i="1" u="sng" dirty="0"/>
          </a:p>
          <a:p>
            <a:r>
              <a:rPr lang="ru-RU" b="1" i="1" u="sng" dirty="0"/>
              <a:t>БЛИЦ: Найти любой сайт с </a:t>
            </a:r>
            <a:r>
              <a:rPr lang="en-GB" b="1" i="1" u="sng" dirty="0"/>
              <a:t>HTTP </a:t>
            </a:r>
            <a:r>
              <a:rPr lang="ru-RU" b="1" i="1" u="sng" dirty="0"/>
              <a:t>протоколом (не</a:t>
            </a:r>
            <a:r>
              <a:rPr lang="en-GB" b="1" i="1" u="sng" dirty="0"/>
              <a:t> HTTPS)</a:t>
            </a:r>
          </a:p>
          <a:p>
            <a:r>
              <a:rPr lang="ru-RU" i="1" u="sng" dirty="0"/>
              <a:t>Пример: </a:t>
            </a:r>
            <a:r>
              <a:rPr lang="en-GB" i="1" u="sng" dirty="0"/>
              <a:t>http://mysite.com/</a:t>
            </a:r>
            <a:endParaRPr lang="ru-KZ" i="1" u="sn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0DA3F4-BFFD-4318-9C96-423525199A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928" y="3429000"/>
            <a:ext cx="9245699" cy="814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357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D5D20-6FE7-4754-97F2-3C4FBAAF5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Снова этот ваш </a:t>
            </a:r>
            <a:r>
              <a:rPr lang="en-US" b="1" dirty="0"/>
              <a:t>HTTP</a:t>
            </a:r>
            <a:endParaRPr lang="ru-KZ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E6A51-F150-47E2-8836-59F0A021DD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Весь современный веб построен на протоколе HTTP. </a:t>
            </a:r>
            <a:endParaRPr lang="en-US" dirty="0"/>
          </a:p>
          <a:p>
            <a:r>
              <a:rPr lang="ru-RU" dirty="0"/>
              <a:t>Каждый сайт использует его для общения клиента с сервером. </a:t>
            </a:r>
            <a:endParaRPr lang="en-US" dirty="0"/>
          </a:p>
          <a:p>
            <a:r>
              <a:rPr lang="ru-RU" dirty="0"/>
              <a:t>Между собой сервера тоже часто общаются по этому протоколу.</a:t>
            </a:r>
            <a:endParaRPr lang="ru-KZ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91E85CD-CB49-4DF8-8951-DA886BC9D9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4894" y="3671047"/>
            <a:ext cx="5002212" cy="2821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1783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D5D20-6FE7-4754-97F2-3C4FBAAF5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Снова этот ваш АШ ТИ ТИ ПИ</a:t>
            </a:r>
            <a:endParaRPr lang="ru-K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E6A51-F150-47E2-8836-59F0A021DD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6225"/>
            <a:ext cx="10515600" cy="4946650"/>
          </a:xfrm>
        </p:spPr>
        <p:txBody>
          <a:bodyPr/>
          <a:lstStyle/>
          <a:p>
            <a:r>
              <a:rPr lang="ru-RU" b="1" dirty="0"/>
              <a:t>HTTP</a:t>
            </a:r>
            <a:r>
              <a:rPr lang="ru-RU" dirty="0"/>
              <a:t> — это гипертекстовый протокол передачи данных прикладного уровня в сетевой модели OSI.</a:t>
            </a:r>
          </a:p>
          <a:p>
            <a:r>
              <a:rPr lang="ru-RU" sz="2400" u="sng" dirty="0"/>
              <a:t>Главная особенность HTTP — представление всех данных в нём в виде простого текста. </a:t>
            </a:r>
          </a:p>
          <a:p>
            <a:r>
              <a:rPr lang="ru-RU" sz="2400" dirty="0"/>
              <a:t>Модель клиент-серверного взаимодействия классическая: клиент посылает запрос серверу, сервер обрабатывает запрос и возвращает ответ клиенту. </a:t>
            </a:r>
          </a:p>
          <a:p>
            <a:r>
              <a:rPr lang="ru-RU" sz="2400" dirty="0"/>
              <a:t>Полученный ответ клиент обрабатывает и решает: прекратить взаимодействие или продолжить отправлять запросы.</a:t>
            </a:r>
            <a:endParaRPr lang="ru-KZ" sz="2400" dirty="0"/>
          </a:p>
        </p:txBody>
      </p:sp>
    </p:spTree>
    <p:extLst>
      <p:ext uri="{BB962C8B-B14F-4D97-AF65-F5344CB8AC3E}">
        <p14:creationId xmlns:p14="http://schemas.microsoft.com/office/powerpoint/2010/main" val="3617532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79669-539B-4C7B-9584-C9566F450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C1712-7FD6-423D-B207-D7D37518DB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KZ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1ECE6640-AC6F-48A9-9E2E-E412CBA3C3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55663"/>
            <a:ext cx="12192000" cy="5145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7939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1317E-43EB-4E4C-879B-CBA1DD866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HTTPS (АШ ТИ ТИ ПИ ЭС)</a:t>
            </a:r>
            <a:endParaRPr lang="ru-KZ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4B606F-FF88-4A20-9B44-624E9B7F8E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HTTPS (HTTP Secure) </a:t>
            </a:r>
            <a:r>
              <a:rPr lang="ru-RU" dirty="0"/>
              <a:t>— это надстройка над протоколом HTTP, которая поддерживает шифрование посредством криптографических протоколов SSL и TLS. </a:t>
            </a:r>
            <a:endParaRPr lang="en-US" dirty="0"/>
          </a:p>
          <a:p>
            <a:r>
              <a:rPr lang="ru-RU" dirty="0"/>
              <a:t>Они шифруют отправляемые данные на клиенте и дешифруют их на сервере. </a:t>
            </a:r>
            <a:endParaRPr lang="en-US" dirty="0"/>
          </a:p>
          <a:p>
            <a:r>
              <a:rPr lang="ru-RU" dirty="0"/>
              <a:t>Это защищает данные от чтения злоумышленниками, даже если им удастся их перехватить. </a:t>
            </a:r>
            <a:endParaRPr lang="ru-KZ" dirty="0"/>
          </a:p>
        </p:txBody>
      </p:sp>
    </p:spTree>
    <p:extLst>
      <p:ext uri="{BB962C8B-B14F-4D97-AF65-F5344CB8AC3E}">
        <p14:creationId xmlns:p14="http://schemas.microsoft.com/office/powerpoint/2010/main" val="1175759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FF716-BBE8-4E24-8FA9-8F51C0FEA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Запросы клиента </a:t>
            </a:r>
            <a:r>
              <a:rPr lang="en-US" b="1" dirty="0"/>
              <a:t>(HTTP Requests)</a:t>
            </a:r>
            <a:endParaRPr lang="ru-KZ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5CEB53-9CF5-4928-82B5-C30827506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Стартовая строка показывает КАК, КУДА И КАК отправляется</a:t>
            </a:r>
          </a:p>
          <a:p>
            <a:r>
              <a:rPr lang="ru-RU" dirty="0"/>
              <a:t>Состоит из Метода, Цели запроса и Версии протокола</a:t>
            </a:r>
            <a:endParaRPr lang="ru-KZ" dirty="0"/>
          </a:p>
        </p:txBody>
      </p:sp>
      <p:pic>
        <p:nvPicPr>
          <p:cNvPr id="4102" name="Picture 6" descr="Основные структурные элементы URL.">
            <a:extLst>
              <a:ext uri="{FF2B5EF4-FFF2-40B4-BE49-F238E27FC236}">
                <a16:creationId xmlns:a16="http://schemas.microsoft.com/office/drawing/2014/main" id="{D6501ADE-EB81-4BFC-A5B6-5FB53B6234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7925" y="3871771"/>
            <a:ext cx="7296150" cy="2621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1874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3F366-E3ED-4DC5-8554-2C7F98642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Методы </a:t>
            </a:r>
            <a:r>
              <a:rPr lang="en-US" b="1" dirty="0"/>
              <a:t>HTTP</a:t>
            </a:r>
            <a:r>
              <a:rPr lang="ru-RU" b="1" dirty="0"/>
              <a:t> - </a:t>
            </a:r>
            <a:r>
              <a:rPr lang="en-US" b="1" dirty="0"/>
              <a:t>GET</a:t>
            </a:r>
            <a:endParaRPr lang="ru-KZ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19FE0C-9E7E-430D-8067-4F21E12401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8450"/>
            <a:ext cx="10515600" cy="4351338"/>
          </a:xfrm>
        </p:spPr>
        <p:txBody>
          <a:bodyPr/>
          <a:lstStyle/>
          <a:p>
            <a:r>
              <a:rPr lang="en-US" b="1" dirty="0"/>
              <a:t>GET - </a:t>
            </a:r>
            <a:r>
              <a:rPr lang="ru-RU" sz="2400" dirty="0"/>
              <a:t>Позволяет запросить некоторый конкретный ресурс. Дополнительные данные могут быть переданы через строку запроса (Query String) в составе URL (например ?param=value)</a:t>
            </a:r>
            <a:endParaRPr lang="ru-KZ" sz="2400" dirty="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A9F2F9FD-6F99-4699-8C79-58A04FCEC2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6926" y="2894013"/>
            <a:ext cx="7734300" cy="3756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3764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425F2-AB69-4CD0-9435-670B573D1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Методы </a:t>
            </a:r>
            <a:r>
              <a:rPr lang="en-US" b="1" dirty="0"/>
              <a:t>HTTP</a:t>
            </a:r>
            <a:r>
              <a:rPr lang="ru-RU" b="1" dirty="0"/>
              <a:t> - </a:t>
            </a:r>
            <a:r>
              <a:rPr lang="en-US" b="1" dirty="0"/>
              <a:t>POST</a:t>
            </a:r>
            <a:endParaRPr lang="ru-K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E464F4-243E-438E-8684-ED132995CF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отличие от метода GET, который используется для получения данных, </a:t>
            </a:r>
            <a:r>
              <a:rPr lang="ru-RU" b="1" dirty="0"/>
              <a:t>POST служит для их отправки на сервер</a:t>
            </a:r>
            <a:endParaRPr lang="en-US" b="1" dirty="0"/>
          </a:p>
          <a:p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r>
              <a:rPr lang="ru-RU" dirty="0"/>
              <a:t>Если бы пользователь вводил логин и пароль для авторизации на сайте, то POST мог бы выглядеть так:</a:t>
            </a:r>
            <a:endParaRPr lang="ru-KZ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BB7F35-F6A5-4AFD-A120-C722A7EC0B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8900" y="3190875"/>
            <a:ext cx="6324600" cy="4762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DCDA86D-6098-44DF-8DB7-DB47CA28BF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1012" y="4978400"/>
            <a:ext cx="3609975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8458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06DBF-A58A-4FA1-B673-DD821CA54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А еще </a:t>
            </a:r>
            <a:r>
              <a:rPr lang="en-US" b="1" u="sng" dirty="0"/>
              <a:t>PUT</a:t>
            </a:r>
            <a:r>
              <a:rPr lang="en-US" b="1" dirty="0"/>
              <a:t> </a:t>
            </a:r>
            <a:r>
              <a:rPr lang="ru-RU" b="1" dirty="0"/>
              <a:t>и </a:t>
            </a:r>
            <a:r>
              <a:rPr lang="en-US" b="1" u="sng" dirty="0"/>
              <a:t>DELETE</a:t>
            </a:r>
            <a:endParaRPr lang="ru-KZ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024B9F-11C6-4FEE-8551-0530923DDF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ru-RU" b="1" dirty="0"/>
              <a:t>PUT</a:t>
            </a:r>
            <a:r>
              <a:rPr lang="ru-RU" dirty="0"/>
              <a:t> используется для обновления существующего ресурса или создания нового, если он не существует. Он заменяет текущие данные полностью.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b="1" dirty="0"/>
              <a:t>DELETE</a:t>
            </a:r>
            <a:r>
              <a:rPr lang="ru-RU" dirty="0"/>
              <a:t> — удаляет указанный ресурс на сервере.</a:t>
            </a:r>
          </a:p>
          <a:p>
            <a:r>
              <a:rPr lang="ru-RU" dirty="0"/>
              <a:t>Примеры: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b="1" dirty="0"/>
              <a:t>PUT</a:t>
            </a:r>
            <a:r>
              <a:rPr lang="ru-RU" dirty="0"/>
              <a:t>: Обновить профиль пользователя.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b="1" dirty="0"/>
              <a:t>DELETE</a:t>
            </a:r>
            <a:r>
              <a:rPr lang="ru-RU" dirty="0"/>
              <a:t>: Удалить пользователя из базы данных.</a:t>
            </a:r>
          </a:p>
        </p:txBody>
      </p:sp>
    </p:spTree>
    <p:extLst>
      <p:ext uri="{BB962C8B-B14F-4D97-AF65-F5344CB8AC3E}">
        <p14:creationId xmlns:p14="http://schemas.microsoft.com/office/powerpoint/2010/main" val="4207418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736</Words>
  <Application>Microsoft Office PowerPoint</Application>
  <PresentationFormat>Widescreen</PresentationFormat>
  <Paragraphs>78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Fira Sans</vt:lpstr>
      <vt:lpstr>Office Theme</vt:lpstr>
      <vt:lpstr>Ультимативный гайд по HTTP. Структура запроса и ответа</vt:lpstr>
      <vt:lpstr>Снова этот ваш HTTP</vt:lpstr>
      <vt:lpstr>Снова этот ваш АШ ТИ ТИ ПИ</vt:lpstr>
      <vt:lpstr>PowerPoint Presentation</vt:lpstr>
      <vt:lpstr>HTTPS (АШ ТИ ТИ ПИ ЭС)</vt:lpstr>
      <vt:lpstr>Запросы клиента (HTTP Requests)</vt:lpstr>
      <vt:lpstr>Методы HTTP - GET</vt:lpstr>
      <vt:lpstr>Методы HTTP - POST</vt:lpstr>
      <vt:lpstr>А еще PUT и DELETE</vt:lpstr>
      <vt:lpstr>Ответы сервера (HTTP Responses)</vt:lpstr>
      <vt:lpstr>URL</vt:lpstr>
      <vt:lpstr>дополнительные GET-параметры</vt:lpstr>
      <vt:lpstr>ПОРТЫ</vt:lpstr>
      <vt:lpstr>JSON (англ. JavaScript Object Notation)</vt:lpstr>
      <vt:lpstr>Это джсон</vt:lpstr>
      <vt:lpstr>PowerPoint Presentation</vt:lpstr>
      <vt:lpstr>Обьекты и массивы в JSON</vt:lpstr>
      <vt:lpstr>Задача на 10 минуточек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Ультимативный гайд по HTTP. Структура запроса и ответа</dc:title>
  <dc:creator>илья Фёдоров</dc:creator>
  <cp:lastModifiedBy>илья Фёдоров</cp:lastModifiedBy>
  <cp:revision>3</cp:revision>
  <dcterms:created xsi:type="dcterms:W3CDTF">2024-10-07T04:41:32Z</dcterms:created>
  <dcterms:modified xsi:type="dcterms:W3CDTF">2024-10-07T07:59:31Z</dcterms:modified>
</cp:coreProperties>
</file>