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17" r:id="rId5"/>
    <p:sldId id="307" r:id="rId6"/>
    <p:sldId id="308" r:id="rId7"/>
    <p:sldId id="318" r:id="rId8"/>
    <p:sldId id="320" r:id="rId9"/>
    <p:sldId id="275" r:id="rId10"/>
    <p:sldId id="278" r:id="rId11"/>
    <p:sldId id="321" r:id="rId12"/>
    <p:sldId id="322" r:id="rId13"/>
    <p:sldId id="309" r:id="rId14"/>
    <p:sldId id="263" r:id="rId15"/>
    <p:sldId id="310" r:id="rId16"/>
    <p:sldId id="311" r:id="rId17"/>
    <p:sldId id="312" r:id="rId18"/>
    <p:sldId id="314" r:id="rId19"/>
    <p:sldId id="316" r:id="rId20"/>
    <p:sldId id="323" r:id="rId21"/>
    <p:sldId id="324" r:id="rId22"/>
    <p:sldId id="330" r:id="rId23"/>
    <p:sldId id="325" r:id="rId24"/>
    <p:sldId id="328" r:id="rId25"/>
    <p:sldId id="326" r:id="rId26"/>
    <p:sldId id="327" r:id="rId27"/>
    <p:sldId id="329" r:id="rId28"/>
    <p:sldId id="331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365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yarov22.github.io/meteoboard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lyarov22/weatherguru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ru-RU" dirty="0"/>
              <a:t>Основы запросов и ответов </a:t>
            </a:r>
            <a:br>
              <a:rPr lang="en-GB" dirty="0"/>
            </a:br>
            <a:r>
              <a:rPr lang="ru-RU" dirty="0"/>
              <a:t>в </a:t>
            </a:r>
            <a:r>
              <a:rPr lang="en-GB" dirty="0"/>
              <a:t>JavaScript.</a:t>
            </a:r>
            <a:r>
              <a:rPr lang="ru-RU" dirty="0"/>
              <a:t> </a:t>
            </a:r>
            <a:br>
              <a:rPr lang="ru-RU" dirty="0"/>
            </a:br>
            <a:r>
              <a:rPr lang="en-GB" dirty="0"/>
              <a:t>Fetch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5000"/>
            <a:ext cx="7534656" cy="914400"/>
          </a:xfrm>
        </p:spPr>
        <p:txBody>
          <a:bodyPr/>
          <a:lstStyle/>
          <a:p>
            <a:r>
              <a:rPr lang="ru-RU" sz="3200" b="1" dirty="0"/>
              <a:t>Цели </a:t>
            </a:r>
            <a:r>
              <a:rPr lang="en-US" sz="3200" b="1" dirty="0"/>
              <a:t>API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 внешними сервисами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функциональности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Интеграция с аппаратным обеспечением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Обмен данными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FC61F-8C76-48C4-99CC-4A3C402C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86" y="2294833"/>
            <a:ext cx="3695943" cy="25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-1803400"/>
            <a:ext cx="10360152" cy="2843784"/>
          </a:xfrm>
        </p:spPr>
        <p:txBody>
          <a:bodyPr anchor="b"/>
          <a:lstStyle/>
          <a:p>
            <a:r>
              <a:rPr lang="ru-RU" b="1" dirty="0"/>
              <a:t>Протоколы </a:t>
            </a:r>
            <a:r>
              <a:rPr lang="en-US" b="1" dirty="0"/>
              <a:t>API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4DDC39-4C8C-4CB2-B02A-507548EE5120}"/>
              </a:ext>
            </a:extLst>
          </p:cNvPr>
          <p:cNvSpPr>
            <a:spLocks noGrp="1"/>
          </p:cNvSpPr>
          <p:nvPr/>
        </p:nvSpPr>
        <p:spPr>
          <a:xfrm>
            <a:off x="915924" y="1656821"/>
            <a:ext cx="10515600" cy="459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RESTful API (Representational State Transfer)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RESTful API </a:t>
            </a:r>
            <a:r>
              <a:rPr lang="ru-RU" sz="2400" dirty="0"/>
              <a:t>основаны на принципах архитектуры </a:t>
            </a:r>
            <a:r>
              <a:rPr lang="en-US" sz="2400" dirty="0"/>
              <a:t>REST </a:t>
            </a:r>
            <a:r>
              <a:rPr lang="ru-RU" sz="2400" dirty="0"/>
              <a:t>и используют стандартные </a:t>
            </a:r>
            <a:r>
              <a:rPr lang="en-US" sz="2400" dirty="0"/>
              <a:t>HTTP </a:t>
            </a:r>
            <a:r>
              <a:rPr lang="ru-RU" sz="2400" dirty="0"/>
              <a:t>методы (</a:t>
            </a:r>
            <a:r>
              <a:rPr lang="en-US" sz="2400" dirty="0"/>
              <a:t>GET, POST, PUT, DELETE) </a:t>
            </a:r>
            <a:r>
              <a:rPr lang="ru-RU" sz="2400" dirty="0"/>
              <a:t>для взаимодействия с ресурсами. Они часто используются для веб-сервисов и взаимодействия с данными в формате </a:t>
            </a:r>
            <a:r>
              <a:rPr lang="en-US" sz="2400" dirty="0"/>
              <a:t>JSON </a:t>
            </a:r>
            <a:r>
              <a:rPr lang="ru-RU" sz="2400" dirty="0"/>
              <a:t>или </a:t>
            </a:r>
            <a:r>
              <a:rPr lang="en-US" sz="2400" dirty="0"/>
              <a:t>XML.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b="1" dirty="0"/>
              <a:t>SOAP (Simple Object Access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SOAP - это протокол на основе XML, который предоставляет строгую структуру для обмена сообщениями между клиентами и серверами. SOAP API часто используются в корпоративных приложениях и могут предоставлять расширенные возможности безопасности.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Принципы </a:t>
            </a:r>
            <a:r>
              <a:rPr lang="en-US" b="1" dirty="0"/>
              <a:t>REST API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57645"/>
            <a:ext cx="8652933" cy="387705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Отделение клиента от сервера (Client-Server).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Единообразие интерфейса Rest (Uniform Interface).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записи состояния клиента (Stateless).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Методы </a:t>
            </a:r>
            <a:r>
              <a:rPr lang="en-US" sz="3200" dirty="0"/>
              <a:t>REST API</a:t>
            </a:r>
            <a:r>
              <a:rPr lang="ru-RU" sz="3200" dirty="0"/>
              <a:t> = Методы </a:t>
            </a:r>
            <a:r>
              <a:rPr lang="en-US" sz="3200" dirty="0"/>
              <a:t>HTTP = CRUD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31212"/>
            <a:ext cx="6697472" cy="390448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400" b="1" i="0" dirty="0">
                <a:effectLst/>
                <a:latin typeface="HeliosExtC"/>
              </a:rPr>
              <a:t>GET</a:t>
            </a:r>
            <a:r>
              <a:rPr lang="ru-RU" sz="2400" b="0" i="0" dirty="0">
                <a:effectLst/>
                <a:latin typeface="HeliosExtC"/>
              </a:rPr>
              <a:t> (получение данных или списка обьектов</a:t>
            </a:r>
            <a:r>
              <a:rPr lang="en-US" sz="2400" b="0" i="0" dirty="0">
                <a:effectLst/>
                <a:latin typeface="HeliosExtC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400" b="1" i="0" dirty="0">
                <a:effectLst/>
                <a:latin typeface="HeliosExtC"/>
              </a:rPr>
              <a:t>DELETE</a:t>
            </a:r>
            <a:r>
              <a:rPr lang="ru-RU" sz="2400" b="0" i="0" dirty="0">
                <a:effectLst/>
                <a:latin typeface="HeliosExtC"/>
              </a:rPr>
              <a:t> (удаление данных)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400" b="1" i="0" dirty="0">
                <a:effectLst/>
                <a:latin typeface="HeliosExtC"/>
              </a:rPr>
              <a:t>POST</a:t>
            </a:r>
            <a:r>
              <a:rPr lang="ru-RU" sz="2400" b="0" i="0" dirty="0">
                <a:effectLst/>
                <a:latin typeface="HeliosExtC"/>
              </a:rPr>
              <a:t> (добавление или замена данных)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ru-RU" sz="2400" b="1" i="0" dirty="0">
                <a:effectLst/>
                <a:latin typeface="HeliosExtC"/>
              </a:rPr>
              <a:t>PUT</a:t>
            </a:r>
            <a:r>
              <a:rPr lang="ru-RU" sz="2400" b="0" i="0" dirty="0">
                <a:effectLst/>
                <a:latin typeface="HeliosExtC"/>
              </a:rPr>
              <a:t> (регулярное обновление данных)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1872" y="2331212"/>
            <a:ext cx="6537960" cy="39044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HeliosExtC"/>
              </a:rPr>
              <a:t>CREATE</a:t>
            </a:r>
            <a:r>
              <a:rPr lang="en-US" sz="2400" dirty="0">
                <a:latin typeface="HeliosExtC"/>
              </a:rPr>
              <a:t> (</a:t>
            </a:r>
            <a:r>
              <a:rPr lang="ru-RU" sz="2400" dirty="0">
                <a:latin typeface="HeliosExtC"/>
              </a:rPr>
              <a:t>создать), </a:t>
            </a:r>
            <a:endParaRPr lang="en-US" sz="2400" dirty="0">
              <a:latin typeface="HeliosExtC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HeliosExtC"/>
              </a:rPr>
              <a:t>READ</a:t>
            </a:r>
            <a:r>
              <a:rPr lang="en-US" sz="2400" dirty="0">
                <a:latin typeface="HeliosExtC"/>
              </a:rPr>
              <a:t> (</a:t>
            </a:r>
            <a:r>
              <a:rPr lang="ru-RU" sz="2400" dirty="0">
                <a:latin typeface="HeliosExtC"/>
              </a:rPr>
              <a:t>прочесть), </a:t>
            </a:r>
            <a:endParaRPr lang="en-US" sz="2400" dirty="0">
              <a:latin typeface="HeliosExtC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HeliosExtC"/>
              </a:rPr>
              <a:t>UPDATE</a:t>
            </a:r>
            <a:r>
              <a:rPr lang="en-US" sz="2400" dirty="0">
                <a:latin typeface="HeliosExtC"/>
              </a:rPr>
              <a:t> (</a:t>
            </a:r>
            <a:r>
              <a:rPr lang="ru-RU" sz="2400" dirty="0">
                <a:latin typeface="HeliosExtC"/>
              </a:rPr>
              <a:t>обновить)</a:t>
            </a:r>
            <a:r>
              <a:rPr lang="en-US" sz="2400" dirty="0">
                <a:latin typeface="HeliosExtC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HeliosExtC"/>
              </a:rPr>
              <a:t>DELETE</a:t>
            </a:r>
            <a:r>
              <a:rPr lang="en-US" sz="2400" dirty="0">
                <a:latin typeface="HeliosExtC"/>
              </a:rPr>
              <a:t> (</a:t>
            </a:r>
            <a:r>
              <a:rPr lang="ru-RU" sz="2400" dirty="0">
                <a:latin typeface="HeliosExtC"/>
              </a:rPr>
              <a:t>удалить).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114D0-3FDA-4456-BFDD-56A445B5894F}"/>
              </a:ext>
            </a:extLst>
          </p:cNvPr>
          <p:cNvSpPr txBox="1"/>
          <p:nvPr/>
        </p:nvSpPr>
        <p:spPr>
          <a:xfrm>
            <a:off x="711708" y="5049432"/>
            <a:ext cx="1097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HeliosExtC"/>
              </a:rPr>
              <a:t> Например, чтобы </a:t>
            </a:r>
            <a:r>
              <a:rPr lang="ru-RU" sz="2400" i="1" dirty="0">
                <a:effectLst/>
                <a:latin typeface="HeliosExtC"/>
              </a:rPr>
              <a:t>обновить</a:t>
            </a:r>
            <a:r>
              <a:rPr lang="ru-RU" sz="2400" b="0" i="0" dirty="0">
                <a:effectLst/>
                <a:latin typeface="HeliosExtC"/>
              </a:rPr>
              <a:t> видео про Python по адресу </a:t>
            </a:r>
            <a:r>
              <a:rPr lang="ru-RU" sz="2400" b="0" i="1" u="sng" dirty="0">
                <a:effectLst/>
                <a:latin typeface="HeliosExtC"/>
              </a:rPr>
              <a:t>http://school.ru/python/2</a:t>
            </a:r>
            <a:r>
              <a:rPr lang="ru-RU" sz="2400" b="0" i="0" u="sng" dirty="0">
                <a:effectLst/>
                <a:latin typeface="HeliosExtC"/>
              </a:rPr>
              <a:t> </a:t>
            </a:r>
          </a:p>
          <a:p>
            <a:r>
              <a:rPr lang="ru-RU" sz="2400" b="1" i="0" dirty="0">
                <a:effectLst/>
                <a:latin typeface="HeliosExtC"/>
              </a:rPr>
              <a:t>REST API </a:t>
            </a:r>
            <a:r>
              <a:rPr lang="ru-RU" sz="2400" b="0" i="0" dirty="0">
                <a:effectLst/>
                <a:latin typeface="HeliosExtC"/>
              </a:rPr>
              <a:t>будет использовать метод </a:t>
            </a:r>
            <a:r>
              <a:rPr lang="ru-RU" sz="2400" b="1" i="0" dirty="0">
                <a:effectLst/>
                <a:latin typeface="HeliosExtC"/>
              </a:rPr>
              <a:t>PUT</a:t>
            </a:r>
            <a:r>
              <a:rPr lang="ru-RU" sz="2400" b="0" i="0" dirty="0">
                <a:effectLst/>
                <a:latin typeface="HeliosExtC"/>
              </a:rPr>
              <a:t>, а для его </a:t>
            </a:r>
            <a:r>
              <a:rPr lang="ru-RU" sz="2400" b="0" i="1" dirty="0">
                <a:effectLst/>
                <a:latin typeface="HeliosExtC"/>
              </a:rPr>
              <a:t>удаления</a:t>
            </a:r>
            <a:r>
              <a:rPr lang="ru-RU" sz="2400" b="0" i="0" dirty="0">
                <a:effectLst/>
                <a:latin typeface="HeliosExtC"/>
              </a:rPr>
              <a:t> — </a:t>
            </a:r>
            <a:r>
              <a:rPr lang="ru-RU" sz="2400" b="1" i="0" dirty="0">
                <a:effectLst/>
                <a:latin typeface="HeliosExtC"/>
              </a:rPr>
              <a:t>DELETE</a:t>
            </a:r>
            <a:r>
              <a:rPr lang="ru-RU" sz="2400" b="0" i="0" dirty="0">
                <a:effectLst/>
                <a:latin typeface="HeliosExtC"/>
              </a:rPr>
              <a:t>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515101" cy="3904488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API </a:t>
            </a:r>
            <a:r>
              <a:rPr kumimoji="0" lang="en-US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ru-RU" altLang="ru-KZ" dirty="0">
                <a:latin typeface="Arial" panose="020B0604020202020204" pitchFamily="34" charset="0"/>
              </a:rPr>
              <a:t>набор функций, для работы с сетевыми запросами в </a:t>
            </a:r>
            <a:r>
              <a:rPr lang="en-US" altLang="ru-KZ" dirty="0">
                <a:latin typeface="Arial" panose="020B0604020202020204" pitchFamily="34" charset="0"/>
              </a:rPr>
              <a:t>JavaScript</a:t>
            </a:r>
            <a:endParaRPr kumimoji="0" lang="en-US" altLang="ru-KZ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ru-KZ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 помощью функции </a:t>
            </a:r>
            <a:r>
              <a:rPr kumimoji="0" lang="ru-RU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fetch() </a:t>
            </a: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 отправлять сетевые запросы на сервер — как получать, так и отправлять данные. </a:t>
            </a:r>
            <a:endParaRPr kumimoji="0" lang="en-US" altLang="ru-KZ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ru-KZ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 возвращает </a:t>
            </a:r>
            <a:r>
              <a:rPr kumimoji="0" lang="ru-RU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промис</a:t>
            </a: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объектом ответа, где находится дополнительная информация (статус ответа, заголовки) и ответ на запрос.</a:t>
            </a:r>
            <a:endParaRPr kumimoji="0" lang="ru-KZ" altLang="ru-KZ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9BE0FA-A47B-431E-A358-535EA92AFB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пишется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B17849-B9BF-4200-BA29-F5B2EFC3C0B2}"/>
              </a:ext>
            </a:extLst>
          </p:cNvPr>
          <p:cNvSpPr>
            <a:spLocks noGrp="1"/>
          </p:cNvSpPr>
          <p:nvPr/>
        </p:nvSpPr>
        <p:spPr>
          <a:xfrm>
            <a:off x="838200" y="19764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Функция </a:t>
            </a:r>
            <a:r>
              <a:rPr lang="ru-RU" sz="2000" b="1" dirty="0"/>
              <a:t>fetch() </a:t>
            </a:r>
            <a:r>
              <a:rPr lang="ru-RU" sz="2000" dirty="0"/>
              <a:t>принимает два параметра:</a:t>
            </a:r>
          </a:p>
          <a:p>
            <a:endParaRPr lang="ru-RU" sz="2000" dirty="0"/>
          </a:p>
          <a:p>
            <a:r>
              <a:rPr lang="ru-RU" sz="2000" b="1" dirty="0"/>
              <a:t>url</a:t>
            </a:r>
            <a:r>
              <a:rPr lang="ru-RU" sz="2000" dirty="0"/>
              <a:t> — адрес, по которому нужно сделать запрос;</a:t>
            </a:r>
          </a:p>
          <a:p>
            <a:r>
              <a:rPr lang="ru-RU" sz="2000" b="1" dirty="0"/>
              <a:t>options</a:t>
            </a:r>
            <a:r>
              <a:rPr lang="ru-RU" sz="2000" dirty="0"/>
              <a:t> (необязательный) — объект конфигурации, в котором можно настроить метод и тело запроса, заголовки и многое другое.</a:t>
            </a:r>
          </a:p>
          <a:p>
            <a:r>
              <a:rPr lang="ru-RU" sz="2000" dirty="0"/>
              <a:t>По умолчанию вызов </a:t>
            </a:r>
            <a:r>
              <a:rPr lang="ru-RU" sz="2000" b="1" dirty="0"/>
              <a:t>fetch()</a:t>
            </a:r>
            <a:r>
              <a:rPr lang="ru-RU" sz="2000" dirty="0"/>
              <a:t> делает </a:t>
            </a:r>
            <a:r>
              <a:rPr lang="ru-RU" sz="2000" b="1" dirty="0"/>
              <a:t>GET</a:t>
            </a:r>
            <a:r>
              <a:rPr lang="ru-RU" sz="2000" dirty="0"/>
              <a:t>-запрос по указанному адресу. Базовый вызов для получения данных можно записать таким образом:</a:t>
            </a:r>
            <a:endParaRPr lang="ru-KZ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88B81F-AC56-451C-A6BE-D0DFAB59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654" y="4803774"/>
            <a:ext cx="7596691" cy="8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Как использовать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9E992-223F-482E-99AB-D06D0C45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19" y="2412772"/>
            <a:ext cx="10072833" cy="25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Пример 1.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9E992-223F-482E-99AB-D06D0C45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19" y="2412772"/>
            <a:ext cx="10072833" cy="25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A14D-DD0C-4A83-965D-C721BC31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520996"/>
            <a:ext cx="10360152" cy="914400"/>
          </a:xfrm>
        </p:spPr>
        <p:txBody>
          <a:bodyPr/>
          <a:lstStyle/>
          <a:p>
            <a:r>
              <a:rPr lang="ru-RU" dirty="0"/>
              <a:t>Что получаем</a:t>
            </a:r>
            <a:endParaRPr lang="ru-K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4746C-7A3A-416E-AD5D-FDF19EE6D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0F101-3E74-4EFE-BA1F-88D7331E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6" y="1966621"/>
            <a:ext cx="11451869" cy="29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DA3F2-9932-4351-85EB-F7B11EBD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9BDEC3C-8D76-4798-8E66-5A8A26E5A9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5499" y="5122862"/>
            <a:ext cx="8328151" cy="3840480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https://lyarov22.github.io/meteoboard/</a:t>
            </a:r>
            <a:endParaRPr lang="ru-KZ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6735E2-D4F4-4CCA-9346-1C490E40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62" y="1540956"/>
            <a:ext cx="6284475" cy="3387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A4268-BDF9-4477-9741-6301B698D557}"/>
              </a:ext>
            </a:extLst>
          </p:cNvPr>
          <p:cNvSpPr txBox="1"/>
          <p:nvPr/>
        </p:nvSpPr>
        <p:spPr>
          <a:xfrm>
            <a:off x="2953762" y="762000"/>
            <a:ext cx="678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Пример использования </a:t>
            </a:r>
            <a:r>
              <a:rPr lang="en-US" sz="3200" b="1" dirty="0"/>
              <a:t>API</a:t>
            </a:r>
            <a:endParaRPr lang="ru-KZ" sz="3200" b="1" dirty="0"/>
          </a:p>
        </p:txBody>
      </p:sp>
    </p:spTree>
    <p:extLst>
      <p:ext uri="{BB962C8B-B14F-4D97-AF65-F5344CB8AC3E}">
        <p14:creationId xmlns:p14="http://schemas.microsoft.com/office/powerpoint/2010/main" val="20292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24498"/>
              </p:ext>
            </p:extLst>
          </p:nvPr>
        </p:nvGraphicFramePr>
        <p:xfrm>
          <a:off x="6226420" y="1003300"/>
          <a:ext cx="4964113" cy="4614818"/>
        </p:xfrm>
        <a:graphic>
          <a:graphicData uri="http://schemas.openxmlformats.org/drawingml/2006/table">
            <a:tbl>
              <a:tblPr firstRow="1" bandRow="1"/>
              <a:tblGrid>
                <a:gridCol w="496411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latin typeface="+mn-lt"/>
                          <a:cs typeface="Gill Sans Light" panose="020B0302020104020203" pitchFamily="34" charset="-79"/>
                        </a:rPr>
                        <a:t>Введение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algn="r"/>
                      <a:r>
                        <a:rPr lang="ru-RU" sz="2400" b="0" dirty="0">
                          <a:latin typeface="+mj-lt"/>
                        </a:rPr>
                        <a:t>2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/>
                        <a:t>Вспоминая </a:t>
                      </a:r>
                      <a:r>
                        <a:rPr lang="en-US" sz="2400" b="0" dirty="0"/>
                        <a:t>HTTP</a:t>
                      </a:r>
                    </a:p>
                    <a:p>
                      <a:pPr marL="0" algn="r" defTabSz="914400" rtl="0" eaLnBrk="1" latinLnBrk="0" hangingPunct="1"/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/>
                        <a:t>Понимая </a:t>
                      </a:r>
                      <a:r>
                        <a:rPr lang="en-US" sz="2400" b="0" dirty="0"/>
                        <a:t>JSON</a:t>
                      </a:r>
                    </a:p>
                    <a:p>
                      <a:pPr marL="0" algn="r" defTabSz="914400" rtl="0" eaLnBrk="1" latinLnBrk="0" hangingPunct="1"/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/>
                        <a:t>Практикуя </a:t>
                      </a:r>
                      <a:r>
                        <a:rPr lang="en-US" sz="2400" b="0" dirty="0"/>
                        <a:t>Fetch API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/>
                        <a:t>Делаем сайт с прогнозом погоды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74FD-D851-4B5D-B909-1083C692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2.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A55-A4E8-4C6B-BF0D-797EEF81CA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4680-053B-4473-B645-B946661FBF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C6A9F-E40F-4231-8A82-866DE25F0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FA2E5-112D-491E-AF43-A5642EE5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16" y="2039111"/>
            <a:ext cx="893418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988B-D409-458A-82AB-59A7672F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OpenWeatherAPI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36E2-8E97-4E03-94AF-A35DAA29B4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9588501" cy="38404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en-US" b="1" dirty="0" err="1"/>
              <a:t>OpenWeather</a:t>
            </a:r>
            <a:r>
              <a:rPr lang="en-US" dirty="0"/>
              <a:t>, </a:t>
            </a:r>
            <a:r>
              <a:rPr lang="ru-RU" dirty="0"/>
              <a:t>который предоставляет доступ к различным данным о погоде.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Этот </a:t>
            </a:r>
            <a:r>
              <a:rPr lang="ru-RU" b="1" dirty="0"/>
              <a:t>API</a:t>
            </a:r>
            <a:r>
              <a:rPr lang="ru-RU" dirty="0"/>
              <a:t> позволяет получать информацию о текущей погоде, прогнозах, климатических условиях, а также исторические данные для любого места на Земле.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Запросы к нему требуют </a:t>
            </a:r>
            <a:r>
              <a:rPr lang="en-US" dirty="0"/>
              <a:t>API-</a:t>
            </a:r>
            <a:r>
              <a:rPr lang="ru-RU" dirty="0"/>
              <a:t>ключа, который подтверждает пользователя.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Запросы отправляются на </a:t>
            </a:r>
            <a:r>
              <a:rPr lang="en-US" dirty="0" err="1"/>
              <a:t>Url</a:t>
            </a:r>
            <a:r>
              <a:rPr lang="ru-RU" dirty="0"/>
              <a:t> с указанием параметров (нужных данных):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K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8B5F-AEF2-462A-B4A0-21C32709F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OpenWeatherMap - Home Assistant">
            <a:extLst>
              <a:ext uri="{FF2B5EF4-FFF2-40B4-BE49-F238E27FC236}">
                <a16:creationId xmlns:a16="http://schemas.microsoft.com/office/drawing/2014/main" id="{435CBDC1-B84C-4C27-B0B2-97DAD9584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08" y="357696"/>
            <a:ext cx="3447900" cy="14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072C20-D10F-4178-98FF-D77ABA1C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4" y="5080001"/>
            <a:ext cx="11811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2D38-9268-4295-A1AC-54525E3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9038"/>
            <a:ext cx="10360152" cy="914400"/>
          </a:xfrm>
        </p:spPr>
        <p:txBody>
          <a:bodyPr/>
          <a:lstStyle/>
          <a:p>
            <a:r>
              <a:rPr lang="ru-RU" dirty="0"/>
              <a:t>Как сделать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AB99-2DCB-4777-BE16-DC4C8D967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50D4-C31E-44D6-8609-60C7C9E41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CF32B-445A-4927-88CA-92530B09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0" y="1162293"/>
            <a:ext cx="5180076" cy="5413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B4DCB-0F15-4BC8-860D-4F9CB572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76" y="448162"/>
            <a:ext cx="4617945" cy="58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BFCC-BDD7-4799-9475-CE8CE47C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FB47-E1A7-4302-9AD0-4A202E0E3D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CDE4-0897-4245-B5D4-149C79E069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D74D-48F0-48C6-9CD8-3302A287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FD589-8794-408B-93BF-6D8A1840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4" y="0"/>
            <a:ext cx="9582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7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CF8A-8CA1-47E0-8660-5D20F36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погоды на страницу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DEE4-E222-4BA7-AA11-34D35A0116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999" y="5082227"/>
            <a:ext cx="8722660" cy="966932"/>
          </a:xfrm>
        </p:spPr>
        <p:txBody>
          <a:bodyPr/>
          <a:lstStyle/>
          <a:p>
            <a:r>
              <a:rPr lang="ru-RU" b="1">
                <a:hlinkClick r:id="rId2"/>
              </a:rPr>
              <a:t>Пример находится </a:t>
            </a:r>
            <a:r>
              <a:rPr lang="ru-RU" b="1" dirty="0">
                <a:hlinkClick r:id="rId2"/>
              </a:rPr>
              <a:t>по ссылке: </a:t>
            </a:r>
            <a:r>
              <a:rPr lang="en-US" b="1" dirty="0">
                <a:hlinkClick r:id="rId2"/>
              </a:rPr>
              <a:t>https://github.com/lyarov22/weatherguru</a:t>
            </a:r>
            <a:endParaRPr lang="ru-KZ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A6C76-8B99-4DD7-8EAB-1AD11D6BBB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69D30-3822-4D03-A299-459502FB3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41E87-103F-42C4-84D1-2EC1ADB1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190750"/>
            <a:ext cx="11496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0C4-08A6-414C-BB9D-C00245E6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работа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5335-4562-49EA-B2CF-A1CBB50A02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4998" y="2039324"/>
            <a:ext cx="7060630" cy="38404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b="1" dirty="0"/>
              <a:t>Выводить на страницу прогноз погоды на неделю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400" b="1" dirty="0"/>
              <a:t>Сделать кнопку «Обновить данные»</a:t>
            </a:r>
          </a:p>
          <a:p>
            <a:endParaRPr lang="ru-RU" sz="2400" dirty="0"/>
          </a:p>
          <a:p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b="1" dirty="0"/>
              <a:t>БЛИЦ ЗАДАНИЕ: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Добавить «Часы» на сайт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5DA38-3104-4967-94F0-BAEF94C6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F6F5B-229B-4DB8-8D09-19EF8240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628" y="564437"/>
            <a:ext cx="4319588" cy="2739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E3A8-9D3B-4236-B4E0-89325621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628" y="4081817"/>
            <a:ext cx="4319588" cy="649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222BA-B28F-491C-A6DA-67B4F221DC14}"/>
              </a:ext>
            </a:extLst>
          </p:cNvPr>
          <p:cNvSpPr txBox="1"/>
          <p:nvPr/>
        </p:nvSpPr>
        <p:spPr>
          <a:xfrm>
            <a:off x="634998" y="5162034"/>
            <a:ext cx="810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Добавить таймер сколько осталось до конца дня</a:t>
            </a:r>
          </a:p>
        </p:txBody>
      </p:sp>
    </p:spTree>
    <p:extLst>
      <p:ext uri="{BB962C8B-B14F-4D97-AF65-F5344CB8AC3E}">
        <p14:creationId xmlns:p14="http://schemas.microsoft.com/office/powerpoint/2010/main" val="405494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1810870"/>
            <a:ext cx="7198659" cy="4132729"/>
          </a:xfrm>
        </p:spPr>
        <p:txBody>
          <a:bodyPr anchor="t"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HTTP — это гипертекстовый протокол передачи данных прикладного уровня в сетевой модели OSI.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Главная особенность HTTP — представление всех данных в нём в виде простого текста.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7B8810F-606F-4F01-B1C8-ABFD449FB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0" r="29490"/>
          <a:stretch>
            <a:fillRect/>
          </a:stretch>
        </p:blipFill>
        <p:spPr bwMode="auto">
          <a:xfrm>
            <a:off x="7915836" y="395707"/>
            <a:ext cx="3917576" cy="538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D48F4-C77C-4CCE-A444-F659381C5A7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BDE2C-5E25-4683-BE89-CDAC2C669862}"/>
              </a:ext>
            </a:extLst>
          </p:cNvPr>
          <p:cNvSpPr txBox="1"/>
          <p:nvPr/>
        </p:nvSpPr>
        <p:spPr>
          <a:xfrm>
            <a:off x="304800" y="1905506"/>
            <a:ext cx="6355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Весь современный веб построен на протоколе HTTP.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Каждый сайт использует его для общения клиента с сервером.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Между собой сервера тоже часто общаются по этому протоколу.</a:t>
            </a:r>
            <a:endParaRPr lang="ru-K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5F76C7-F201-4F1F-9492-EE2C8F39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1905506"/>
            <a:ext cx="5419285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5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79909-0158-4D24-BAAC-FC66F8FE5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51447" y="-519953"/>
            <a:ext cx="4790059" cy="6587067"/>
          </a:xfrm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0A0A2B-2DB0-4355-B6DB-1AD04915C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4674" y="1951672"/>
            <a:ext cx="103449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Запрашивает данные с сервера </a:t>
            </a:r>
            <a:br>
              <a:rPr lang="en-GB" altLang="ru-KZ" sz="2400" dirty="0">
                <a:latin typeface="Arial" panose="020B0604020202020204" pitchFamily="34" charset="0"/>
              </a:rPr>
            </a:b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(например, загрузка веб-страницы)</a:t>
            </a:r>
            <a:br>
              <a:rPr lang="ru-RU" altLang="ru-KZ" sz="2400" dirty="0">
                <a:latin typeface="Arial" panose="020B0604020202020204" pitchFamily="34" charset="0"/>
              </a:rPr>
            </a:b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Отправляет данные на сервер для обработки </a:t>
            </a:r>
            <a:br>
              <a:rPr kumimoji="0" lang="en-GB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(например, форма авторизации).</a:t>
            </a:r>
            <a:br>
              <a:rPr kumimoji="0" lang="en-GB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Обновляет существующие данные на сервере.</a:t>
            </a:r>
            <a:br>
              <a:rPr kumimoji="0" lang="en-GB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Удаляет данные с сервера.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BC1E7-A059-4E0A-BC51-0B55982C2CC0}"/>
              </a:ext>
            </a:extLst>
          </p:cNvPr>
          <p:cNvSpPr txBox="1"/>
          <p:nvPr/>
        </p:nvSpPr>
        <p:spPr>
          <a:xfrm>
            <a:off x="3823583" y="329221"/>
            <a:ext cx="584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HTTP </a:t>
            </a:r>
            <a:r>
              <a:rPr lang="en-US" sz="5400" b="1" dirty="0"/>
              <a:t>- </a:t>
            </a:r>
            <a:r>
              <a:rPr lang="ru-RU" sz="5400" b="1" dirty="0"/>
              <a:t>методы</a:t>
            </a:r>
            <a:endParaRPr lang="ru-KZ" sz="5400" b="1" dirty="0"/>
          </a:p>
        </p:txBody>
      </p:sp>
    </p:spTree>
    <p:extLst>
      <p:ext uri="{BB962C8B-B14F-4D97-AF65-F5344CB8AC3E}">
        <p14:creationId xmlns:p14="http://schemas.microsoft.com/office/powerpoint/2010/main" val="94920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0D3EFD-EF17-475B-A824-4DE5ABBF7BD6}"/>
              </a:ext>
            </a:extLst>
          </p:cNvPr>
          <p:cNvSpPr/>
          <p:nvPr/>
        </p:nvSpPr>
        <p:spPr>
          <a:xfrm>
            <a:off x="555812" y="591671"/>
            <a:ext cx="11313459" cy="5880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E8DD-756B-4112-894A-C38E78AA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2" y="1210609"/>
            <a:ext cx="10990729" cy="481330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 (Uniform Resource Locator) — это адрес ресурса в интернете.</a:t>
            </a:r>
          </a:p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Он указывает путь к веб-странице, изображению или другому ресурсу. </a:t>
            </a:r>
            <a:r>
              <a:rPr lang="ru-RU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 состоит из нескольких частей:</a:t>
            </a:r>
          </a:p>
          <a:p>
            <a:pPr algn="l"/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0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указывает, как обращаться к ресурсу (например,</a:t>
            </a:r>
            <a:r>
              <a:rPr lang="ru-RU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http://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ru-RU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https://).</a:t>
            </a:r>
          </a:p>
          <a:p>
            <a:pPr algn="l"/>
            <a:r>
              <a:rPr lang="ru-RU" sz="2000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Домен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имя сайта (например, </a:t>
            </a:r>
            <a:r>
              <a:rPr lang="ru-RU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example.com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/>
            <a:r>
              <a:rPr lang="ru-RU" sz="2000" b="1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указывает, где именно находится ресурс на сервере (например, </a:t>
            </a:r>
            <a:r>
              <a:rPr lang="ru-RU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/page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/>
            <a:r>
              <a:rPr lang="ru-RU" sz="2000" b="1" dirty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Параметры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дополнительные данные для запроса (например, </a:t>
            </a:r>
            <a:r>
              <a:rPr lang="ru-RU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?id=123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b="1" u="sng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lyarov22.github.io</a:t>
            </a:r>
            <a:r>
              <a:rPr lang="en-US" b="1" u="sng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/old/index.html</a:t>
            </a:r>
            <a:r>
              <a:rPr lang="ru-RU" u="sng" dirty="0"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?id=123</a:t>
            </a:r>
            <a:endParaRPr lang="ru-KZ" b="1" u="sng" dirty="0">
              <a:highlight>
                <a:srgbClr val="FF00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5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4C8CA5-455F-46C1-A2AB-24CF75670C3B}"/>
              </a:ext>
            </a:extLst>
          </p:cNvPr>
          <p:cNvSpPr txBox="1">
            <a:spLocks/>
          </p:cNvSpPr>
          <p:nvPr/>
        </p:nvSpPr>
        <p:spPr>
          <a:xfrm>
            <a:off x="914971" y="3361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JSON </a:t>
            </a:r>
          </a:p>
          <a:p>
            <a:r>
              <a:rPr lang="fr-FR" b="1" dirty="0"/>
              <a:t>(</a:t>
            </a:r>
            <a:r>
              <a:rPr lang="fr-FR" b="1" dirty="0" err="1"/>
              <a:t>англ</a:t>
            </a:r>
            <a:r>
              <a:rPr lang="fr-FR" b="1" dirty="0"/>
              <a:t>. JavaScript Object Notation)</a:t>
            </a:r>
            <a:endParaRPr lang="ru-KZ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E3E6-706A-4C3F-9591-1084E626A0C8}"/>
              </a:ext>
            </a:extLst>
          </p:cNvPr>
          <p:cNvSpPr txBox="1"/>
          <p:nvPr/>
        </p:nvSpPr>
        <p:spPr>
          <a:xfrm>
            <a:off x="914971" y="2226437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JSON — стандартный текстовый формат для хранения и передачи структурированных данных.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Он основан на синтаксисе объекта в JavaScript, но не привязан к нему.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Синтаксис JSON повторяет синтаксис обычного объекта в JavaScript: данные записываются в виде пар «ключ — значение» и разделяются запятыми.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EDC8-7452-4C09-8AFF-B2240766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88" y="-1962638"/>
            <a:ext cx="8435642" cy="3065929"/>
          </a:xfrm>
        </p:spPr>
        <p:txBody>
          <a:bodyPr/>
          <a:lstStyle/>
          <a:p>
            <a:r>
              <a:rPr lang="ru-RU" b="1" dirty="0"/>
              <a:t>Это </a:t>
            </a:r>
            <a:r>
              <a:rPr lang="en-GB" b="1" dirty="0"/>
              <a:t>JSON-</a:t>
            </a:r>
            <a:r>
              <a:rPr lang="ru-RU" b="1" dirty="0"/>
              <a:t>документ</a:t>
            </a:r>
            <a:endParaRPr lang="ru-KZ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14FF-7174-4BE4-9900-60C807048DD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87368" y="5439374"/>
            <a:ext cx="10442186" cy="12801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Важно запомнить, что после последней пары запятая не ставится — это распространённая ошибка, которую можно долго искать.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KZ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BD131-7C59-4787-81F8-82791673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97" y="1326777"/>
            <a:ext cx="8656928" cy="36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43A-F9CF-4724-AD6B-E870D211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321734"/>
            <a:ext cx="5641848" cy="5029200"/>
          </a:xfrm>
        </p:spPr>
        <p:txBody>
          <a:bodyPr anchor="t"/>
          <a:lstStyle/>
          <a:p>
            <a:r>
              <a:rPr lang="ru-RU" b="1" dirty="0"/>
              <a:t>Что такое </a:t>
            </a:r>
            <a:r>
              <a:rPr lang="en-US" b="1" dirty="0"/>
              <a:t>API (</a:t>
            </a:r>
            <a:r>
              <a:rPr lang="ru-RU" b="1" dirty="0"/>
              <a:t>апи)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7121-AAFA-420E-A284-7056927E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729436"/>
            <a:ext cx="10069355" cy="4679830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API (Application Programming Interface)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набор правил и протоколов, который позволяет разным программам взаимодействовать друг с другом. </a:t>
            </a:r>
          </a:p>
          <a:p>
            <a:pPr algn="l"/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RUD Operations Explained. What is CRUD? | by Avelon Pang | Geek Culture |  Medium">
            <a:extLst>
              <a:ext uri="{FF2B5EF4-FFF2-40B4-BE49-F238E27FC236}">
                <a16:creationId xmlns:a16="http://schemas.microsoft.com/office/drawing/2014/main" id="{33064FD7-45BE-4006-A913-D01A38E15EE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43" y="3429000"/>
            <a:ext cx="5003801" cy="2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2487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{76FF365E-F167-4DA3-8604-1398E27E72A9}tf11964407_win32</Template>
  <TotalTime>115</TotalTime>
  <Words>849</Words>
  <Application>Microsoft Office PowerPoint</Application>
  <PresentationFormat>Widescreen</PresentationFormat>
  <Paragraphs>136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Gill Sans Nova Light</vt:lpstr>
      <vt:lpstr>HeliosExtC</vt:lpstr>
      <vt:lpstr>Sagona Book</vt:lpstr>
      <vt:lpstr>Wingdings</vt:lpstr>
      <vt:lpstr>Custom</vt:lpstr>
      <vt:lpstr>Основы запросов и ответов  в JavaScript.  Fetch API.</vt:lpstr>
      <vt:lpstr>agenda</vt:lpstr>
      <vt:lpstr>HTTP — это гипертекстовый протокол передачи данных прикладного уровня в сетевой модели OSI.  Главная особенность HTTP — представление всех данных в нём в виде простого текста.  </vt:lpstr>
      <vt:lpstr>PowerPoint Presentation</vt:lpstr>
      <vt:lpstr>GET: Запрашивает данные с сервера  (например, загрузка веб-страницы)  POST: Отправляет данные на сервер для обработки  (например, форма авторизации).  PUT: Обновляет существующие данные на сервере.  DELETE: Удаляет данные с сервера. </vt:lpstr>
      <vt:lpstr>PowerPoint Presentation</vt:lpstr>
      <vt:lpstr>PowerPoint Presentation</vt:lpstr>
      <vt:lpstr>Это JSON-документ</vt:lpstr>
      <vt:lpstr>Что такое API (апи)</vt:lpstr>
      <vt:lpstr>Цели API</vt:lpstr>
      <vt:lpstr>Протоколы API</vt:lpstr>
      <vt:lpstr>Принципы REST API</vt:lpstr>
      <vt:lpstr>Методы REST API = Методы HTTP = CRUD</vt:lpstr>
      <vt:lpstr>Fetch API</vt:lpstr>
      <vt:lpstr>Как пишется</vt:lpstr>
      <vt:lpstr>Как использовать</vt:lpstr>
      <vt:lpstr>Пример 1.</vt:lpstr>
      <vt:lpstr>Что получаем</vt:lpstr>
      <vt:lpstr>PowerPoint Presentation</vt:lpstr>
      <vt:lpstr>Пример 2.</vt:lpstr>
      <vt:lpstr>OpenWeatherAPI</vt:lpstr>
      <vt:lpstr>Как сделать</vt:lpstr>
      <vt:lpstr>PowerPoint Presentation</vt:lpstr>
      <vt:lpstr>Вывод погоды на страницу</vt:lpstr>
      <vt:lpstr>Практическая работа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запросов и ответов  в JavaScript.  Fetch API.</dc:title>
  <dc:creator>илья Фёдоров</dc:creator>
  <cp:lastModifiedBy>илья Фёдоров</cp:lastModifiedBy>
  <cp:revision>4</cp:revision>
  <dcterms:created xsi:type="dcterms:W3CDTF">2024-10-10T11:49:42Z</dcterms:created>
  <dcterms:modified xsi:type="dcterms:W3CDTF">2024-10-11T05:21:41Z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