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04" r:id="rId6"/>
    <p:sldId id="281" r:id="rId7"/>
    <p:sldId id="323" r:id="rId8"/>
    <p:sldId id="314" r:id="rId9"/>
    <p:sldId id="329" r:id="rId10"/>
    <p:sldId id="325" r:id="rId11"/>
    <p:sldId id="315" r:id="rId12"/>
    <p:sldId id="282" r:id="rId13"/>
    <p:sldId id="330" r:id="rId14"/>
    <p:sldId id="326" r:id="rId15"/>
    <p:sldId id="317" r:id="rId16"/>
    <p:sldId id="318" r:id="rId17"/>
    <p:sldId id="321" r:id="rId18"/>
    <p:sldId id="319" r:id="rId19"/>
    <p:sldId id="327" r:id="rId20"/>
    <p:sldId id="328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456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97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9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4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3docs.com/uchebnik-html/bazovye-tegi-html.html" TargetMode="External"/><Relationship Id="rId2" Type="http://schemas.openxmlformats.org/officeDocument/2006/relationships/hyperlink" Target="https://ru.w3docs.com/uchebnik-html/html-elementy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3docs.com/uchebnik-html/html-atributy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3docs.com/uchebnik-html/html-teg-htm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ru-RU" dirty="0"/>
              <a:t>Введение в HTML. Структура страницы. Основные теги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7ADA-4287-4F97-A143-06A8C4E2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ui-sans-serif"/>
              </a:rPr>
              <a:t>HTML </a:t>
            </a:r>
            <a:r>
              <a:rPr lang="ru-RU" b="1" i="0" dirty="0">
                <a:effectLst/>
                <a:latin typeface="ui-sans-serif"/>
              </a:rPr>
              <a:t>атрибуты</a:t>
            </a:r>
            <a:br>
              <a:rPr lang="ru-RU" b="1" i="0" dirty="0">
                <a:effectLst/>
                <a:latin typeface="ui-sans-serif"/>
              </a:rPr>
            </a:br>
            <a:endParaRPr lang="ru-K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C2508-C883-4535-B98C-C40B44042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F2345-C5D6-4C15-A5BF-5E3DF85E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721137"/>
            <a:ext cx="7796463" cy="3720337"/>
          </a:xfrm>
        </p:spPr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ui-sans-serif"/>
              </a:rPr>
              <a:t>Для того, чтобы сообщить дополнительную информацию об элементе, используются HTML атрибуты. К примеру, если мы размечаем изображение тегом &lt; img/&gt;, то при помощи атрибутов мы можем дополнительно сообщить браузеру адрес изображения (src), его высоту (height), ширину (width) и т.д.</a:t>
            </a:r>
            <a:endParaRPr lang="ru-KZ" sz="2400" dirty="0"/>
          </a:p>
        </p:txBody>
      </p:sp>
      <p:pic>
        <p:nvPicPr>
          <p:cNvPr id="1026" name="Picture 2" descr="Тег img и его атрибуты для вставки картинки в HTML код">
            <a:extLst>
              <a:ext uri="{FF2B5EF4-FFF2-40B4-BE49-F238E27FC236}">
                <a16:creationId xmlns:a16="http://schemas.microsoft.com/office/drawing/2014/main" id="{F4E9E8B8-23F5-4D11-A381-0D544FDF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89" y="3809818"/>
            <a:ext cx="5238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0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D2FE-1D87-4D17-A778-D2CCFCD0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414" y="26333"/>
            <a:ext cx="7843837" cy="1012782"/>
          </a:xfrm>
        </p:spPr>
        <p:txBody>
          <a:bodyPr/>
          <a:lstStyle/>
          <a:p>
            <a:r>
              <a:rPr lang="ru-RU" dirty="0"/>
              <a:t>Аттрибуты тега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5545-3592-4E41-8CCB-54926BA8C56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FB28-687D-4568-A41E-A441C7228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60351F-B395-484C-9C63-44F073BA47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4029AE-FAF9-4472-8B8F-3866F36C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41922"/>
            <a:ext cx="11277600" cy="13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0FED41-135D-4C21-863E-621AA4242D82}"/>
              </a:ext>
            </a:extLst>
          </p:cNvPr>
          <p:cNvSpPr/>
          <p:nvPr/>
        </p:nvSpPr>
        <p:spPr>
          <a:xfrm>
            <a:off x="1820422" y="3541922"/>
            <a:ext cx="3065930" cy="50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Аттрибут</a:t>
            </a:r>
            <a:endParaRPr lang="ru-KZ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3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7129"/>
            <a:ext cx="7631709" cy="1091627"/>
          </a:xfrm>
        </p:spPr>
        <p:txBody>
          <a:bodyPr/>
          <a:lstStyle/>
          <a:p>
            <a:r>
              <a:rPr lang="ru-RU" altLang="ru-RU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Структура документа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1529543"/>
            <a:ext cx="7631709" cy="4917296"/>
          </a:xfrm>
        </p:spPr>
        <p:txBody>
          <a:bodyPr>
            <a:normAutofit/>
          </a:bodyPr>
          <a:lstStyle/>
          <a:p>
            <a:pPr marL="0" indent="354013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HTML-документ состоит из двух разделов - заголовка </a:t>
            </a:r>
            <a:r>
              <a:rPr lang="ru-RU" altLang="ru-RU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(HEAD) </a:t>
            </a: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тела документа </a:t>
            </a:r>
            <a:r>
              <a:rPr lang="ru-RU" altLang="ru-RU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(BODY). </a:t>
            </a:r>
          </a:p>
          <a:p>
            <a:pPr marL="0" indent="354013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 заголовка документа </a:t>
            </a:r>
            <a:r>
              <a:rPr lang="ru-RU" altLang="ru-RU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(HEAD) </a:t>
            </a: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определяет заголовок веб-страницы и содержит служебную информацию.</a:t>
            </a:r>
          </a:p>
          <a:p>
            <a:pPr marL="0" indent="354013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 тела документа </a:t>
            </a:r>
            <a:r>
              <a:rPr lang="ru-RU" altLang="ru-RU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(BODY) </a:t>
            </a: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хранит видимое содержание страницы.</a:t>
            </a:r>
          </a:p>
          <a:p>
            <a:pPr marL="0" indent="354013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ru-RU" altLang="ru-RU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354013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ru-RU" sz="28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 </a:t>
            </a:r>
            <a:r>
              <a:rPr lang="ru-RU" altLang="ru-RU" sz="28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GB" altLang="ru-RU" sz="28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altLang="ru-RU" sz="28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8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тоже теги!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58495-40B6-4942-8C11-2AEDCD45A96A}"/>
              </a:ext>
            </a:extLst>
          </p:cNvPr>
          <p:cNvSpPr/>
          <p:nvPr/>
        </p:nvSpPr>
        <p:spPr>
          <a:xfrm>
            <a:off x="362515" y="1645920"/>
            <a:ext cx="7843837" cy="4438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7843837" cy="1012782"/>
          </a:xfrm>
        </p:spPr>
        <p:txBody>
          <a:bodyPr/>
          <a:lstStyle/>
          <a:p>
            <a:r>
              <a:rPr lang="en-US" dirty="0"/>
              <a:t>HTML-</a:t>
            </a:r>
            <a:r>
              <a:rPr lang="ru-RU" dirty="0"/>
              <a:t>документ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1644" y="1917225"/>
            <a:ext cx="7631084" cy="3721817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&lt;head&gt;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&lt;title&gt;Заголовок страницы&lt;/title&gt; 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Служебная информация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&lt;/head&gt;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&lt;body&gt;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Видимое содержание страницы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&lt;/body&gt;</a:t>
            </a:r>
          </a:p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88" y="104937"/>
            <a:ext cx="9875463" cy="999746"/>
          </a:xfrm>
        </p:spPr>
        <p:txBody>
          <a:bodyPr/>
          <a:lstStyle/>
          <a:p>
            <a:r>
              <a:rPr lang="ru-RU" dirty="0"/>
              <a:t>Основные </a:t>
            </a:r>
            <a:r>
              <a:rPr lang="en-GB" dirty="0"/>
              <a:t>html</a:t>
            </a:r>
            <a:r>
              <a:rPr lang="en-US" dirty="0"/>
              <a:t> </a:t>
            </a:r>
            <a:r>
              <a:rPr lang="ru-RU" dirty="0"/>
              <a:t>теги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B3C55D1F-67AE-4266-A685-F075B94E8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00244"/>
              </p:ext>
            </p:extLst>
          </p:nvPr>
        </p:nvGraphicFramePr>
        <p:xfrm>
          <a:off x="648393" y="1528422"/>
          <a:ext cx="10927486" cy="51102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1594416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97799450"/>
                    </a:ext>
                  </a:extLst>
                </a:gridCol>
                <a:gridCol w="4571682">
                  <a:extLst>
                    <a:ext uri="{9D8B030D-6E8A-4147-A177-3AD203B41FA5}">
                      <a16:colId xmlns:a16="http://schemas.microsoft.com/office/drawing/2014/main" val="4079860379"/>
                    </a:ext>
                  </a:extLst>
                </a:gridCol>
                <a:gridCol w="267424">
                  <a:extLst>
                    <a:ext uri="{9D8B030D-6E8A-4147-A177-3AD203B41FA5}">
                      <a16:colId xmlns:a16="http://schemas.microsoft.com/office/drawing/2014/main" val="3415526749"/>
                    </a:ext>
                  </a:extLst>
                </a:gridCol>
                <a:gridCol w="4539932">
                  <a:extLst>
                    <a:ext uri="{9D8B030D-6E8A-4147-A177-3AD203B41FA5}">
                      <a16:colId xmlns:a16="http://schemas.microsoft.com/office/drawing/2014/main" val="306963751"/>
                    </a:ext>
                  </a:extLst>
                </a:gridCol>
              </a:tblGrid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&lt;html&gt;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Корневой элемент 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HTML-</a:t>
                      </a:r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документа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&lt;html&gt;...</a:t>
                      </a:r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контент...&lt;/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html&gt;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7236960"/>
                  </a:ext>
                </a:extLst>
              </a:tr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Содержит метаданные о странице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&lt;head&gt;...</a:t>
                      </a:r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метаинформация...&lt;/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head&gt;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93778056"/>
                  </a:ext>
                </a:extLst>
              </a:tr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Заголовок страницы, отображается в вкладке браузера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&lt;title&gt;</a:t>
                      </a:r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Моя страница&lt;/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2781547"/>
                  </a:ext>
                </a:extLst>
              </a:tr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Основное содержимое страницы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&lt;body&gt;...</a:t>
                      </a:r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контент...&lt;/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body&gt;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7787906"/>
                  </a:ext>
                </a:extLst>
              </a:tr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&lt;h1&gt; - &lt;h6&gt;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Заголовки разного уровня, от самого важного (&lt;h1&gt;) до наименьшего (&lt;h6&gt;)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&lt;h1&gt;</a:t>
                      </a:r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Заголовок&lt;/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h1&gt;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3569044"/>
                  </a:ext>
                </a:extLst>
              </a:tr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&lt;p&gt;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Абзац текста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&lt;p&gt;</a:t>
                      </a:r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Текст абзаца&lt;/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1744"/>
                  </a:ext>
                </a:extLst>
              </a:tr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Ссылка на другую страницу или ресурс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&lt;a href="https://example.com"&gt;Ссылка&lt;/a&gt;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1316739"/>
                  </a:ext>
                </a:extLst>
              </a:tr>
              <a:tr h="638002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GB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GB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Вставка изображения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&lt;img src="image.jpg" alt="Описание изображения"&gt;</a:t>
                      </a:r>
                      <a:endParaRPr lang="ru-KZ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883891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18D2EE1-57B5-4640-AE37-6E09135660CA}"/>
              </a:ext>
            </a:extLst>
          </p:cNvPr>
          <p:cNvSpPr txBox="1"/>
          <p:nvPr/>
        </p:nvSpPr>
        <p:spPr>
          <a:xfrm>
            <a:off x="1056788" y="1131886"/>
            <a:ext cx="872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Тег                                      Назначение                                                                 Пример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-60223"/>
            <a:ext cx="10473615" cy="980844"/>
          </a:xfrm>
        </p:spPr>
        <p:txBody>
          <a:bodyPr/>
          <a:lstStyle/>
          <a:p>
            <a:r>
              <a:rPr lang="ru-RU" dirty="0"/>
              <a:t>Теги для форматирования текста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Таблица 7">
            <a:extLst>
              <a:ext uri="{FF2B5EF4-FFF2-40B4-BE49-F238E27FC236}">
                <a16:creationId xmlns:a16="http://schemas.microsoft.com/office/drawing/2014/main" id="{86E458CF-A363-4DA6-8127-81B1EC20E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13617"/>
              </p:ext>
            </p:extLst>
          </p:nvPr>
        </p:nvGraphicFramePr>
        <p:xfrm>
          <a:off x="465513" y="1248381"/>
          <a:ext cx="11338560" cy="5270567"/>
        </p:xfrm>
        <a:graphic>
          <a:graphicData uri="http://schemas.openxmlformats.org/drawingml/2006/table">
            <a:tbl>
              <a:tblPr/>
              <a:tblGrid>
                <a:gridCol w="427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Код HTML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Описание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b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Жирный текст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Курсивное начертание текста</a:t>
                      </a:r>
                      <a:endParaRPr kumimoji="0" lang="ru-RU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u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u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Подчеркнутый текст</a:t>
                      </a:r>
                      <a:endParaRPr kumimoji="0" lang="ru-RU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sup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sup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Верхний индекс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2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sub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sub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Нижний индекс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</a:t>
                      </a:r>
                      <a:r>
                        <a:rPr lang="ru-RU" sz="2400" b="0" i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strike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strike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Зачеркнутый текст</a:t>
                      </a:r>
                      <a:endParaRPr kumimoji="0" lang="ru-RU" sz="22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8668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pre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pre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Текст пишется как есть, включая все пробелы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em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em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Курсивный текст</a:t>
                      </a:r>
                      <a:r>
                        <a:rPr kumimoji="0" lang="en-GB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 (</a:t>
                      </a:r>
                      <a:r>
                        <a:rPr kumimoji="0" lang="ru-RU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акцент)</a:t>
                      </a:r>
                      <a:endParaRPr kumimoji="0" lang="ru-RU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strong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&gt;Текст&lt;/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strong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Жирный текст </a:t>
                      </a:r>
                      <a:r>
                        <a:rPr kumimoji="0" lang="en-GB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ru-RU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акцент)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231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Строка1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&gt;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 Строка2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Times New Roman" pitchFamily="18" charset="0"/>
                        </a:rPr>
                        <a:t>Перевод курсора в новую строку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9753600" cy="1012782"/>
          </a:xfrm>
        </p:spPr>
        <p:txBody>
          <a:bodyPr/>
          <a:lstStyle/>
          <a:p>
            <a:r>
              <a:rPr lang="ru-RU" dirty="0"/>
              <a:t>Анатомия </a:t>
            </a:r>
            <a:r>
              <a:rPr lang="en-US" dirty="0"/>
              <a:t>HTML-</a:t>
            </a:r>
            <a:r>
              <a:rPr lang="ru-RU" dirty="0"/>
              <a:t>документа</a:t>
            </a: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A84349-873D-4B08-BAE7-CD6A650A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35" y="1750079"/>
            <a:ext cx="10765125" cy="42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1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 rot="10800000"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619C1-B9FC-4367-8F64-B0DBBF34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894" y="340658"/>
            <a:ext cx="6554136" cy="59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0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786" y="-1045520"/>
            <a:ext cx="5715000" cy="2727709"/>
          </a:xfrm>
        </p:spPr>
        <p:txBody>
          <a:bodyPr/>
          <a:lstStyle/>
          <a:p>
            <a:r>
              <a:rPr lang="ru-RU" dirty="0"/>
              <a:t>Домашняя работа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443" y="1998015"/>
            <a:ext cx="7333902" cy="416171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3200" dirty="0"/>
              <a:t>Конспект презентации</a:t>
            </a:r>
          </a:p>
          <a:p>
            <a:pPr marL="457200" indent="-457200">
              <a:buAutoNum type="arabicPeriod"/>
            </a:pPr>
            <a:r>
              <a:rPr lang="ru-RU" sz="3200" dirty="0"/>
              <a:t>Выучить основные </a:t>
            </a:r>
            <a:r>
              <a:rPr lang="en-GB" sz="3200" dirty="0"/>
              <a:t>HTML-</a:t>
            </a:r>
            <a:r>
              <a:rPr lang="ru-RU" sz="3200" dirty="0"/>
              <a:t>теги</a:t>
            </a:r>
          </a:p>
          <a:p>
            <a:pPr marL="457200" indent="-457200">
              <a:buAutoNum type="arabicPeriod"/>
            </a:pPr>
            <a:r>
              <a:rPr lang="ru-RU" sz="3200" dirty="0"/>
              <a:t>Презентации на интересные темы по желанию</a:t>
            </a:r>
          </a:p>
          <a:p>
            <a:pPr marL="457200" indent="-457200">
              <a:buAutoNum type="arabicPeriod"/>
            </a:pPr>
            <a:endParaRPr lang="ru-RU" sz="3200" dirty="0"/>
          </a:p>
          <a:p>
            <a:pPr marL="457200" indent="-457200">
              <a:buAutoNum type="arabicPeriod"/>
            </a:pPr>
            <a:r>
              <a:rPr lang="ru-RU" sz="3200" dirty="0"/>
              <a:t>Блиц: Написать сайт с Заголовком, Ссылкой, Изображением и Абзацем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0"/>
            <a:ext cx="8887326" cy="1531357"/>
          </a:xfrm>
        </p:spPr>
        <p:txBody>
          <a:bodyPr/>
          <a:lstStyle/>
          <a:p>
            <a:r>
              <a:rPr lang="ru-RU" dirty="0"/>
              <a:t>Что такое хтмл (аш ти эм эл)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7755"/>
            <a:ext cx="6583680" cy="3893713"/>
          </a:xfrm>
        </p:spPr>
        <p:txBody>
          <a:bodyPr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(Hypertext Markup Language)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это код, который используется для структурирования и отображения веб-страницы и её контента. Например, контент может быть структурирован внутри множества параграфов, маркированных списков или с использованием изображений и таблиц данных.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80DBAB-D508-4D17-92C0-915E4FBC13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32407-F09C-49D6-837B-35ED63C2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11" y="410780"/>
            <a:ext cx="11325778" cy="7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0"/>
            <a:ext cx="8887326" cy="1531357"/>
          </a:xfrm>
        </p:spPr>
        <p:txBody>
          <a:bodyPr/>
          <a:lstStyle/>
          <a:p>
            <a:r>
              <a:rPr lang="ru-RU" dirty="0"/>
              <a:t>На самом деле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7755"/>
            <a:ext cx="6583680" cy="3949697"/>
          </a:xfrm>
        </p:spPr>
        <p:txBody>
          <a:bodyPr>
            <a:normAutofit/>
          </a:bodyPr>
          <a:lstStyle/>
          <a:p>
            <a:r>
              <a:rPr lang="ru-RU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 является языком программирования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это язык разметки, и используется, чтобы сообщать вашему браузеру, как отображать веб-страницы, которые вы посещаете. </a:t>
            </a:r>
            <a:endParaRPr lang="en-GB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Он может быть сложным или простым, в зависимости от того, как хочет веб-дизайнер.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9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ru-RU" u="sng" dirty="0"/>
              <a:t>.</a:t>
            </a:r>
            <a:r>
              <a:rPr lang="en-GB" u="sng" dirty="0"/>
              <a:t>html </a:t>
            </a:r>
            <a:r>
              <a:rPr lang="ru-RU" b="0" dirty="0"/>
              <a:t>или</a:t>
            </a:r>
            <a:r>
              <a:rPr lang="en-GB" dirty="0"/>
              <a:t> </a:t>
            </a:r>
            <a:r>
              <a:rPr lang="en-GB" u="sng" dirty="0"/>
              <a:t>.htm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/>
          </a:bodyPr>
          <a:lstStyle/>
          <a:p>
            <a:r>
              <a:rPr lang="ru-RU" sz="3200" dirty="0"/>
              <a:t>Такие расширения имеют файлы гипертекстовой разметки</a:t>
            </a:r>
          </a:p>
          <a:p>
            <a:endParaRPr lang="ru-RU" sz="3200" dirty="0"/>
          </a:p>
          <a:p>
            <a:pPr algn="ctr"/>
            <a:r>
              <a:rPr lang="ru-RU" sz="3200" dirty="0"/>
              <a:t>(пример: </a:t>
            </a:r>
            <a:r>
              <a:rPr lang="en-GB" sz="3200" dirty="0"/>
              <a:t>index.html)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1AEB-E527-4C51-9E37-0FF78804A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90" y="-1104382"/>
            <a:ext cx="7627715" cy="2727709"/>
          </a:xfrm>
        </p:spPr>
        <p:txBody>
          <a:bodyPr/>
          <a:lstStyle/>
          <a:p>
            <a:r>
              <a:rPr lang="ru-RU" b="1" i="0" dirty="0">
                <a:effectLst/>
                <a:latin typeface="ui-sans-serif"/>
              </a:rPr>
              <a:t>Основные понятия в </a:t>
            </a:r>
            <a:r>
              <a:rPr lang="en-GB" b="1" i="0" dirty="0">
                <a:effectLst/>
                <a:latin typeface="ui-sans-serif"/>
              </a:rPr>
              <a:t>HTML</a:t>
            </a:r>
            <a:br>
              <a:rPr lang="en-GB" b="1" i="0" dirty="0">
                <a:effectLst/>
                <a:latin typeface="ui-sans-serif"/>
              </a:rPr>
            </a:b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D2092-0462-471A-A78A-09E48D8EE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0" y="1903784"/>
            <a:ext cx="6921660" cy="3652064"/>
          </a:xfrm>
        </p:spPr>
        <p:txBody>
          <a:bodyPr>
            <a:normAutofit/>
          </a:bodyPr>
          <a:lstStyle/>
          <a:p>
            <a:pPr algn="l"/>
            <a:r>
              <a:rPr lang="ru-RU" b="1" i="0" u="sng" dirty="0">
                <a:effectLst/>
                <a:latin typeface="ui-sans-serif"/>
                <a:hlinkClick r:id="rId2"/>
              </a:rPr>
              <a:t>Элементы</a:t>
            </a:r>
            <a:r>
              <a:rPr lang="ru-RU" b="0" i="0" dirty="0">
                <a:effectLst/>
                <a:latin typeface="ui-sans-serif"/>
              </a:rPr>
              <a:t>, </a:t>
            </a:r>
            <a:r>
              <a:rPr lang="ru-RU" b="1" i="0" u="sng" dirty="0">
                <a:effectLst/>
                <a:latin typeface="ui-sans-serif"/>
                <a:hlinkClick r:id="rId3"/>
              </a:rPr>
              <a:t>теги</a:t>
            </a:r>
            <a:r>
              <a:rPr lang="ru-RU" b="0" i="0" dirty="0">
                <a:effectLst/>
                <a:latin typeface="ui-sans-serif"/>
              </a:rPr>
              <a:t> и </a:t>
            </a:r>
            <a:r>
              <a:rPr lang="ru-RU" b="1" i="0" u="sng" dirty="0">
                <a:effectLst/>
                <a:latin typeface="ui-sans-serif"/>
                <a:hlinkClick r:id="rId4"/>
              </a:rPr>
              <a:t>атрибуты</a:t>
            </a:r>
            <a:r>
              <a:rPr lang="ru-RU" b="0" i="0" dirty="0">
                <a:effectLst/>
                <a:latin typeface="ui-sans-serif"/>
              </a:rPr>
              <a:t> - основные понятия в HTML.</a:t>
            </a:r>
          </a:p>
          <a:p>
            <a:pPr algn="l"/>
            <a:endParaRPr lang="ru-RU" b="0" i="0" dirty="0">
              <a:effectLst/>
              <a:latin typeface="ui-sans-serif"/>
            </a:endParaRPr>
          </a:p>
          <a:p>
            <a:pPr algn="l"/>
            <a:r>
              <a:rPr lang="ru-RU" b="0" i="0" dirty="0">
                <a:effectLst/>
                <a:latin typeface="ui-sans-serif"/>
              </a:rPr>
              <a:t>Основной структурной единицей веб-страницы является HTML элемент, для определения которого используются HTML теги.</a:t>
            </a:r>
          </a:p>
          <a:p>
            <a:pPr algn="l"/>
            <a:endParaRPr lang="ru-RU" dirty="0">
              <a:latin typeface="ui-sans-serif"/>
            </a:endParaRPr>
          </a:p>
          <a:p>
            <a:pPr algn="l"/>
            <a:endParaRPr lang="ru-RU" b="0" i="0" dirty="0">
              <a:effectLst/>
              <a:latin typeface="ui-sans-serif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3402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D2FE-1D87-4D17-A778-D2CCFCD0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414" y="26333"/>
            <a:ext cx="7843837" cy="1012782"/>
          </a:xfrm>
        </p:spPr>
        <p:txBody>
          <a:bodyPr/>
          <a:lstStyle/>
          <a:p>
            <a:r>
              <a:rPr lang="ru-RU" dirty="0"/>
              <a:t>Структура Элемента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5545-3592-4E41-8CCB-54926BA8C56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FB28-687D-4568-A41E-A441C7228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60351F-B395-484C-9C63-44F073BA47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CB20D5-E11C-4B99-983C-E446B965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6" y="2892709"/>
            <a:ext cx="10649484" cy="330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0FED41-135D-4C21-863E-621AA4242D82}"/>
              </a:ext>
            </a:extLst>
          </p:cNvPr>
          <p:cNvSpPr/>
          <p:nvPr/>
        </p:nvSpPr>
        <p:spPr>
          <a:xfrm>
            <a:off x="628116" y="3003176"/>
            <a:ext cx="3065930" cy="50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Открывающий тег</a:t>
            </a:r>
            <a:endParaRPr lang="ru-KZ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1AA32-28F3-4936-AC16-5FEDE48CE583}"/>
              </a:ext>
            </a:extLst>
          </p:cNvPr>
          <p:cNvSpPr/>
          <p:nvPr/>
        </p:nvSpPr>
        <p:spPr>
          <a:xfrm>
            <a:off x="8103760" y="2969422"/>
            <a:ext cx="3065930" cy="50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Закрывающий тег</a:t>
            </a:r>
            <a:endParaRPr lang="ru-KZ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F4C93-9861-40E7-8625-5274F73D63B0}"/>
              </a:ext>
            </a:extLst>
          </p:cNvPr>
          <p:cNvSpPr/>
          <p:nvPr/>
        </p:nvSpPr>
        <p:spPr>
          <a:xfrm>
            <a:off x="4365938" y="5691521"/>
            <a:ext cx="3065930" cy="50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Элемент</a:t>
            </a:r>
            <a:endParaRPr lang="ru-KZ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29CAD-380B-4A0C-AEC8-E0071AF5A43C}"/>
              </a:ext>
            </a:extLst>
          </p:cNvPr>
          <p:cNvSpPr/>
          <p:nvPr/>
        </p:nvSpPr>
        <p:spPr>
          <a:xfrm>
            <a:off x="4216653" y="4909038"/>
            <a:ext cx="3065930" cy="50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Контент</a:t>
            </a:r>
            <a:endParaRPr lang="ru-KZ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8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153994"/>
            <a:ext cx="7796464" cy="1222385"/>
          </a:xfrm>
        </p:spPr>
        <p:txBody>
          <a:bodyPr/>
          <a:lstStyle/>
          <a:p>
            <a:pPr algn="l"/>
            <a:r>
              <a:rPr lang="en-GB" b="1" i="0" dirty="0">
                <a:effectLst/>
                <a:latin typeface="ui-sans-serif"/>
              </a:rPr>
              <a:t>HTML </a:t>
            </a:r>
            <a:r>
              <a:rPr lang="ru-RU" b="1" i="0" dirty="0">
                <a:effectLst/>
                <a:latin typeface="ui-sans-serif"/>
              </a:rPr>
              <a:t>теги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29" y="1797702"/>
            <a:ext cx="8313603" cy="506029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теги используются для определения структуры контента на веб-странице. 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помощи тегов мы размечаем контент и даем понять браузеру, как именно показывать ту или иную часть контента (к примеру, текст, изображение, гиперссылка, и т.д.). Сами теги в браузере не показываются.</a:t>
            </a:r>
          </a:p>
          <a:p>
            <a:r>
              <a:rPr lang="ru-RU" sz="2400" b="0" i="0" dirty="0">
                <a:effectLst/>
                <a:latin typeface="ui-sans-serif"/>
              </a:rPr>
              <a:t>HTML теги заключаются в угловые скобки &lt; &gt;, к примеру </a:t>
            </a:r>
            <a:r>
              <a:rPr lang="ru-RU" sz="2400" b="0" i="0" u="sng" dirty="0">
                <a:effectLst/>
                <a:latin typeface="ui-sans-serif"/>
                <a:hlinkClick r:id="rId3"/>
              </a:rPr>
              <a:t>&lt;html&gt;</a:t>
            </a:r>
            <a:r>
              <a:rPr lang="ru-RU" sz="2400" b="0" i="0" dirty="0">
                <a:effectLst/>
                <a:latin typeface="ui-sans-serif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63109"/>
            <a:ext cx="7965461" cy="994164"/>
          </a:xfrm>
        </p:spPr>
        <p:txBody>
          <a:bodyPr/>
          <a:lstStyle/>
          <a:p>
            <a:r>
              <a:rPr lang="ru-RU" dirty="0"/>
              <a:t>Примеры тегов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4653" y="1502219"/>
            <a:ext cx="8677283" cy="3497698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ru-RU" altLang="ru-RU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1. </a:t>
            </a: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 парных тегов (контейнера)</a:t>
            </a:r>
            <a:b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&lt;b&gt;Жирный шрифт&lt;/b&gt; в тексте.</a:t>
            </a:r>
          </a:p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ru-RU" altLang="ru-RU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2.</a:t>
            </a:r>
            <a:r>
              <a:rPr lang="ru-RU" altLang="ru-RU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 одиночных тегов </a:t>
            </a:r>
            <a:b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Первая строка текста &lt;br&gt; Вторая строка текста.</a:t>
            </a:r>
          </a:p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ru-RU" altLang="ru-RU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3. </a:t>
            </a: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Правильное сочетание тегов </a:t>
            </a:r>
            <a:b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&lt;b&gt;&lt;i&gt;Полужирный курсивный текст&lt;/i&gt;&lt;/b&gt;</a:t>
            </a:r>
          </a:p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ru-RU" altLang="ru-RU" sz="2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4.</a:t>
            </a:r>
            <a:r>
              <a:rPr lang="ru-RU" altLang="ru-RU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Неправильное сочетание тегов</a:t>
            </a:r>
            <a:b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&lt;i&gt;&lt;b&gt;Полужирный курсивный текст&lt;/i&gt;&lt;/b&gt;</a:t>
            </a:r>
            <a:endParaRPr lang="ru-RU" altLang="ru-RU" sz="28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{8E72B0C5-6D62-42B5-8257-615A7742A8DA}tf78438558_win32</Template>
  <TotalTime>330</TotalTime>
  <Words>771</Words>
  <Application>Microsoft Office PowerPoint</Application>
  <PresentationFormat>Widescreen</PresentationFormat>
  <Paragraphs>120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Sabon Next LT</vt:lpstr>
      <vt:lpstr>Times New Roman</vt:lpstr>
      <vt:lpstr>ui-sans-serif</vt:lpstr>
      <vt:lpstr>Wingdings</vt:lpstr>
      <vt:lpstr>Custom</vt:lpstr>
      <vt:lpstr>Введение в HTML. Структура страницы. Основные теги HTML.</vt:lpstr>
      <vt:lpstr>Что такое хтмл (аш ти эм эл)</vt:lpstr>
      <vt:lpstr>PowerPoint Presentation</vt:lpstr>
      <vt:lpstr>На самом деле</vt:lpstr>
      <vt:lpstr>.html или .htm</vt:lpstr>
      <vt:lpstr>Основные понятия в HTML </vt:lpstr>
      <vt:lpstr>Структура Элемента</vt:lpstr>
      <vt:lpstr>HTML теги</vt:lpstr>
      <vt:lpstr>Примеры тегов</vt:lpstr>
      <vt:lpstr>HTML атрибуты </vt:lpstr>
      <vt:lpstr>Аттрибуты тега</vt:lpstr>
      <vt:lpstr>Структура документа</vt:lpstr>
      <vt:lpstr>HTML-документ</vt:lpstr>
      <vt:lpstr>Основные html теги</vt:lpstr>
      <vt:lpstr>Теги для форматирования текста</vt:lpstr>
      <vt:lpstr>Анатомия HTML-документа</vt:lpstr>
      <vt:lpstr>PowerPoint Presentation</vt:lpstr>
      <vt:lpstr>Домашняя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HTML. Структура страницы. Основные теги HTML.</dc:title>
  <dc:subject/>
  <dc:creator>илья Фёдоров</dc:creator>
  <cp:lastModifiedBy>илья Фёдоров</cp:lastModifiedBy>
  <cp:revision>3</cp:revision>
  <dcterms:created xsi:type="dcterms:W3CDTF">2024-09-11T16:01:49Z</dcterms:created>
  <dcterms:modified xsi:type="dcterms:W3CDTF">2024-09-12T09:44:07Z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