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56" r:id="rId3"/>
    <p:sldId id="269" r:id="rId4"/>
    <p:sldId id="257" r:id="rId5"/>
    <p:sldId id="271" r:id="rId6"/>
    <p:sldId id="258" r:id="rId7"/>
    <p:sldId id="270" r:id="rId8"/>
    <p:sldId id="262" r:id="rId9"/>
    <p:sldId id="259" r:id="rId10"/>
    <p:sldId id="260" r:id="rId11"/>
    <p:sldId id="261" r:id="rId12"/>
    <p:sldId id="263" r:id="rId13"/>
    <p:sldId id="265" r:id="rId14"/>
    <p:sldId id="266" r:id="rId15"/>
    <p:sldId id="267" r:id="rId16"/>
    <p:sldId id="268" r:id="rId17"/>
    <p:sldId id="273" r:id="rId18"/>
    <p:sldId id="274" r:id="rId19"/>
    <p:sldId id="275" r:id="rId20"/>
    <p:sldId id="276" r:id="rId21"/>
    <p:sldId id="278" r:id="rId22"/>
    <p:sldId id="272" r:id="rId23"/>
    <p:sldId id="279" r:id="rId24"/>
    <p:sldId id="280" r:id="rId25"/>
    <p:sldId id="283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0CA6-58B8-4757-A6DC-AD8A2A5E03CB}" type="datetimeFigureOut">
              <a:rPr lang="ru-KZ" smtClean="0"/>
              <a:t>18.09.2024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360D692-79B5-4766-B303-02EB1D663C1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4211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0CA6-58B8-4757-A6DC-AD8A2A5E03CB}" type="datetimeFigureOut">
              <a:rPr lang="ru-KZ" smtClean="0"/>
              <a:t>18.09.2024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692-79B5-4766-B303-02EB1D663C1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1222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0CA6-58B8-4757-A6DC-AD8A2A5E03CB}" type="datetimeFigureOut">
              <a:rPr lang="ru-KZ" smtClean="0"/>
              <a:t>18.09.2024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692-79B5-4766-B303-02EB1D663C1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3994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0CA6-58B8-4757-A6DC-AD8A2A5E03CB}" type="datetimeFigureOut">
              <a:rPr lang="ru-KZ" smtClean="0"/>
              <a:t>18.09.2024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692-79B5-4766-B303-02EB1D663C1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1433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1070CA6-58B8-4757-A6DC-AD8A2A5E03CB}" type="datetimeFigureOut">
              <a:rPr lang="ru-KZ" smtClean="0"/>
              <a:t>18.09.2024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KZ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360D692-79B5-4766-B303-02EB1D663C1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0197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0CA6-58B8-4757-A6DC-AD8A2A5E03CB}" type="datetimeFigureOut">
              <a:rPr lang="ru-KZ" smtClean="0"/>
              <a:t>18.09.2024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692-79B5-4766-B303-02EB1D663C1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2345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0CA6-58B8-4757-A6DC-AD8A2A5E03CB}" type="datetimeFigureOut">
              <a:rPr lang="ru-KZ" smtClean="0"/>
              <a:t>18.09.2024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692-79B5-4766-B303-02EB1D663C1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07336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0CA6-58B8-4757-A6DC-AD8A2A5E03CB}" type="datetimeFigureOut">
              <a:rPr lang="ru-KZ" smtClean="0"/>
              <a:t>18.09.2024</a:t>
            </a:fld>
            <a:endParaRPr lang="ru-K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692-79B5-4766-B303-02EB1D663C1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35945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0CA6-58B8-4757-A6DC-AD8A2A5E03CB}" type="datetimeFigureOut">
              <a:rPr lang="ru-KZ" smtClean="0"/>
              <a:t>18.09.2024</a:t>
            </a:fld>
            <a:endParaRPr lang="ru-K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692-79B5-4766-B303-02EB1D663C1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0232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0CA6-58B8-4757-A6DC-AD8A2A5E03CB}" type="datetimeFigureOut">
              <a:rPr lang="ru-KZ" smtClean="0"/>
              <a:t>18.09.2024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692-79B5-4766-B303-02EB1D663C1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80038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70CA6-58B8-4757-A6DC-AD8A2A5E03CB}" type="datetimeFigureOut">
              <a:rPr lang="ru-KZ" smtClean="0"/>
              <a:t>18.09.2024</a:t>
            </a:fld>
            <a:endParaRPr lang="ru-KZ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D692-79B5-4766-B303-02EB1D663C1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3746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1070CA6-58B8-4757-A6DC-AD8A2A5E03CB}" type="datetimeFigureOut">
              <a:rPr lang="ru-KZ" smtClean="0"/>
              <a:t>18.09.2024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KZ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360D692-79B5-4766-B303-02EB1D663C1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8494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B4F65-2494-49AE-9CE6-5BB29A6D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AutoShape 2" descr="Среда, мои чюваки — почему мем с лягушкой стал популярен в интернете по  средам, кто его придумал, что это за лягушка">
            <a:extLst>
              <a:ext uri="{FF2B5EF4-FFF2-40B4-BE49-F238E27FC236}">
                <a16:creationId xmlns:a16="http://schemas.microsoft.com/office/drawing/2014/main" id="{67C0743D-4CD3-4ADE-814F-9275F251A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KZ"/>
          </a:p>
        </p:txBody>
      </p:sp>
      <p:sp>
        <p:nvSpPr>
          <p:cNvPr id="7" name="AutoShape 8" descr="Среда, мои чюваки — почему мем с лягушкой стал популярен в интернете по  средам, кто его придумал, что это за лягушка">
            <a:extLst>
              <a:ext uri="{FF2B5EF4-FFF2-40B4-BE49-F238E27FC236}">
                <a16:creationId xmlns:a16="http://schemas.microsoft.com/office/drawing/2014/main" id="{0E30EA8B-2ED7-419E-9888-E60818CBFC79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KZ"/>
          </a:p>
        </p:txBody>
      </p:sp>
      <p:sp>
        <p:nvSpPr>
          <p:cNvPr id="8" name="AutoShape 10" descr="Среда, мои чюваки — почему мем с лягушкой стал популярен в интернете по  средам, кто его придумал, что это за лягушка">
            <a:extLst>
              <a:ext uri="{FF2B5EF4-FFF2-40B4-BE49-F238E27FC236}">
                <a16:creationId xmlns:a16="http://schemas.microsoft.com/office/drawing/2014/main" id="{FF641D11-DACA-4209-B7FB-978AA8B593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KZ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8F6E2C-62B5-45A1-85F5-D9CE77D80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479" y="439963"/>
            <a:ext cx="5724033" cy="582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4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16771-742A-4587-8B6B-E6F4EADC8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538" y="-118872"/>
            <a:ext cx="10058400" cy="1609344"/>
          </a:xfrm>
        </p:spPr>
        <p:txBody>
          <a:bodyPr>
            <a:normAutofit/>
          </a:bodyPr>
          <a:lstStyle/>
          <a:p>
            <a:r>
              <a:rPr lang="ru-RU" sz="4000" dirty="0"/>
              <a:t>А помните?</a:t>
            </a:r>
            <a:endParaRPr lang="ru-KZ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19008B-603F-4289-AC47-36B34EA0D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196" y="1154403"/>
            <a:ext cx="8483965" cy="38908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81F2E4-5C6F-468E-A9E6-EF1601778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991" y="3502572"/>
            <a:ext cx="5757865" cy="254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1CD8-5961-4EF7-9652-646A33BB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>
            <a:normAutofit/>
          </a:bodyPr>
          <a:lstStyle/>
          <a:p>
            <a:r>
              <a:rPr lang="ru-RU" sz="4000" dirty="0"/>
              <a:t>Внимание</a:t>
            </a:r>
            <a:endParaRPr lang="ru-K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1D32C-034C-49F6-A315-A93F7F0E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953242"/>
            <a:ext cx="10544083" cy="4050792"/>
          </a:xfrm>
        </p:spPr>
        <p:txBody>
          <a:bodyPr/>
          <a:lstStyle/>
          <a:p>
            <a:r>
              <a:rPr lang="ru-RU" dirty="0"/>
              <a:t>Каждый набор правил (кроме селектора) должен быть обёрнут в фигурные скобки {}.</a:t>
            </a:r>
          </a:p>
          <a:p>
            <a:r>
              <a:rPr lang="ru-RU" dirty="0"/>
              <a:t>В каждом объявлении необходимо использовать двоеточие (:), чтобы отделить свойство от его значений.</a:t>
            </a:r>
          </a:p>
          <a:p>
            <a:r>
              <a:rPr lang="ru-RU" dirty="0"/>
              <a:t>В каждом наборе правил вы должны использовать точку с запятой (;), чтобы отделить каждое объявление от следующего.</a:t>
            </a:r>
            <a:endParaRPr lang="ru-K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25425B-A25A-4BBD-B92E-A4460508B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715" y="3615065"/>
            <a:ext cx="4939889" cy="280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23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A520-15D5-4009-A7EE-4BE34441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98541"/>
            <a:ext cx="10058400" cy="1609344"/>
          </a:xfrm>
        </p:spPr>
        <p:txBody>
          <a:bodyPr>
            <a:normAutofit/>
          </a:bodyPr>
          <a:lstStyle/>
          <a:p>
            <a:r>
              <a:rPr lang="ru-RU" sz="4000" dirty="0"/>
              <a:t>Выбор нескольких элементов</a:t>
            </a:r>
            <a:endParaRPr lang="ru-K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3203-CFFE-462B-A8AE-A8F69B29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18152-7E93-4475-9967-7453A3444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54" y="1674593"/>
            <a:ext cx="6218019" cy="413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51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5793-5AEC-4382-8120-A1DD47FD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34" y="-118872"/>
            <a:ext cx="10058400" cy="1609344"/>
          </a:xfrm>
        </p:spPr>
        <p:txBody>
          <a:bodyPr>
            <a:normAutofit/>
          </a:bodyPr>
          <a:lstStyle/>
          <a:p>
            <a:r>
              <a:rPr lang="ru-RU" sz="4000" dirty="0"/>
              <a:t>Внезапно теги, а вернее атрибуты</a:t>
            </a:r>
            <a:endParaRPr lang="ru-K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81471-C7B2-45F9-AE27-161C59E2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662" y="1428219"/>
            <a:ext cx="10058400" cy="4050792"/>
          </a:xfrm>
        </p:spPr>
        <p:txBody>
          <a:bodyPr/>
          <a:lstStyle/>
          <a:p>
            <a:r>
              <a:rPr lang="ru-RU" dirty="0"/>
              <a:t>Как покрасить цвет определенным элементам? </a:t>
            </a:r>
            <a:r>
              <a:rPr lang="ru-RU" u="sng" dirty="0"/>
              <a:t>Селектор класса</a:t>
            </a:r>
          </a:p>
          <a:p>
            <a:r>
              <a:rPr lang="ru-RU" b="1" dirty="0"/>
              <a:t>Атрибут </a:t>
            </a:r>
            <a:r>
              <a:rPr lang="en-GB" b="1" dirty="0"/>
              <a:t>class</a:t>
            </a:r>
            <a:r>
              <a:rPr lang="ru-RU" b="1" dirty="0"/>
              <a:t>=</a:t>
            </a:r>
            <a:r>
              <a:rPr lang="en-GB" b="1" dirty="0"/>
              <a:t>“”!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ru-KZ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1ED5F-8D0C-4676-A8C0-58712ACBD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34" y="4146804"/>
            <a:ext cx="6174674" cy="1332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F9D606-4240-42C6-8959-9689A5C7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131" y="3235347"/>
            <a:ext cx="2907917" cy="1340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8B72E7-5374-438F-9FF8-08423591D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785" y="4891591"/>
            <a:ext cx="4508610" cy="19115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94856E-B487-4B95-A9C7-7A47DA7AC310}"/>
              </a:ext>
            </a:extLst>
          </p:cNvPr>
          <p:cNvSpPr txBox="1"/>
          <p:nvPr/>
        </p:nvSpPr>
        <p:spPr>
          <a:xfrm>
            <a:off x="7443213" y="4812907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#</a:t>
            </a:r>
            <a:r>
              <a:rPr lang="ru-RU" dirty="0"/>
              <a:t>браузер</a:t>
            </a:r>
            <a:endParaRPr lang="ru-K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A5233-8146-4D30-8DA9-66DF7B158ACE}"/>
              </a:ext>
            </a:extLst>
          </p:cNvPr>
          <p:cNvSpPr txBox="1"/>
          <p:nvPr/>
        </p:nvSpPr>
        <p:spPr>
          <a:xfrm>
            <a:off x="8291559" y="2866015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#css</a:t>
            </a:r>
            <a:endParaRPr lang="ru-K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74A78D-949F-4CF0-82BC-00D4475656ED}"/>
              </a:ext>
            </a:extLst>
          </p:cNvPr>
          <p:cNvSpPr txBox="1"/>
          <p:nvPr/>
        </p:nvSpPr>
        <p:spPr>
          <a:xfrm>
            <a:off x="649434" y="3777472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#html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49500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5793-5AEC-4382-8120-A1DD47FD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34" y="-118872"/>
            <a:ext cx="10058400" cy="1609344"/>
          </a:xfrm>
        </p:spPr>
        <p:txBody>
          <a:bodyPr>
            <a:normAutofit/>
          </a:bodyPr>
          <a:lstStyle/>
          <a:p>
            <a:r>
              <a:rPr lang="ru-RU" sz="4000" dirty="0"/>
              <a:t>Внезапно теги, а вернее атрибуты</a:t>
            </a:r>
            <a:r>
              <a:rPr lang="en-GB" sz="4000" dirty="0"/>
              <a:t> 2</a:t>
            </a:r>
            <a:endParaRPr lang="ru-K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81471-C7B2-45F9-AE27-161C59E2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130" y="1066800"/>
            <a:ext cx="10058400" cy="4050792"/>
          </a:xfrm>
        </p:spPr>
        <p:txBody>
          <a:bodyPr/>
          <a:lstStyle/>
          <a:p>
            <a:pPr marL="0" indent="0">
              <a:buNone/>
            </a:pPr>
            <a:endParaRPr lang="en-GB" b="1" dirty="0"/>
          </a:p>
          <a:p>
            <a:r>
              <a:rPr lang="ru-RU" dirty="0"/>
              <a:t>Как покрасить цвет определенному элементу?</a:t>
            </a:r>
            <a:r>
              <a:rPr lang="en-GB" dirty="0"/>
              <a:t> ID </a:t>
            </a:r>
            <a:r>
              <a:rPr lang="ru-RU" dirty="0"/>
              <a:t>селектор</a:t>
            </a:r>
          </a:p>
          <a:p>
            <a:r>
              <a:rPr lang="ru-RU" b="1" dirty="0"/>
              <a:t>Атрибут </a:t>
            </a:r>
            <a:r>
              <a:rPr lang="en-GB" b="1" dirty="0"/>
              <a:t>id</a:t>
            </a:r>
            <a:r>
              <a:rPr lang="ru-RU" b="1" dirty="0"/>
              <a:t>=</a:t>
            </a:r>
            <a:r>
              <a:rPr lang="en-GB" b="1" dirty="0"/>
              <a:t>“”!</a:t>
            </a:r>
          </a:p>
          <a:p>
            <a:r>
              <a:rPr lang="en-GB" b="1" dirty="0"/>
              <a:t>PS.</a:t>
            </a:r>
            <a:r>
              <a:rPr lang="ru-RU" b="1" dirty="0"/>
              <a:t> Но его редко используют</a:t>
            </a:r>
            <a:endParaRPr lang="ru-KZ" b="1" dirty="0"/>
          </a:p>
          <a:p>
            <a:endParaRPr lang="ru-KZ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1FDFD3-9F53-4D8B-9543-B93D2ED6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215" y="1937680"/>
            <a:ext cx="3556168" cy="205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518452-A719-4FC7-8841-E115AD50D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34" y="4088842"/>
            <a:ext cx="4877192" cy="14481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CB3784-2F4D-48E2-ADA2-80B6DF22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376" y="4719145"/>
            <a:ext cx="3959352" cy="1991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4B697A-76E6-49A4-854E-83A507EA5DF7}"/>
              </a:ext>
            </a:extLst>
          </p:cNvPr>
          <p:cNvSpPr txBox="1"/>
          <p:nvPr/>
        </p:nvSpPr>
        <p:spPr>
          <a:xfrm>
            <a:off x="6665376" y="4371670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#</a:t>
            </a:r>
            <a:r>
              <a:rPr lang="ru-RU" dirty="0"/>
              <a:t>браузер</a:t>
            </a:r>
            <a:endParaRPr lang="ru-KZ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C5A625-1A19-4268-A6B7-75F624DB8A3B}"/>
              </a:ext>
            </a:extLst>
          </p:cNvPr>
          <p:cNvSpPr txBox="1"/>
          <p:nvPr/>
        </p:nvSpPr>
        <p:spPr>
          <a:xfrm>
            <a:off x="8162790" y="1584234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#css</a:t>
            </a:r>
            <a:endParaRPr lang="ru-K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7B5C9-1FC5-4059-AD67-80E739E98E39}"/>
              </a:ext>
            </a:extLst>
          </p:cNvPr>
          <p:cNvSpPr txBox="1"/>
          <p:nvPr/>
        </p:nvSpPr>
        <p:spPr>
          <a:xfrm>
            <a:off x="649434" y="3777472"/>
            <a:ext cx="192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#html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29620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7AF11-F368-4CDB-B007-BB955F24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45" y="-118872"/>
            <a:ext cx="10058400" cy="1609344"/>
          </a:xfrm>
        </p:spPr>
        <p:txBody>
          <a:bodyPr>
            <a:normAutofit/>
          </a:bodyPr>
          <a:lstStyle/>
          <a:p>
            <a:r>
              <a:rPr lang="ru-RU" sz="4000" dirty="0"/>
              <a:t>Псевдоклассы</a:t>
            </a:r>
            <a:endParaRPr lang="ru-K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2B2C-EBFC-423A-960B-2DC07FC3C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145" y="870677"/>
            <a:ext cx="10058400" cy="4050792"/>
          </a:xfrm>
        </p:spPr>
        <p:txBody>
          <a:bodyPr/>
          <a:lstStyle/>
          <a:p>
            <a:pPr marL="0" indent="0">
              <a:buNone/>
            </a:pPr>
            <a:endParaRPr lang="en-GB" b="1" dirty="0"/>
          </a:p>
          <a:p>
            <a:r>
              <a:rPr lang="ru-RU" dirty="0"/>
              <a:t>Как покрасить цвет определенному элементу когда наводишь на него мышкой?</a:t>
            </a:r>
          </a:p>
          <a:p>
            <a:r>
              <a:rPr lang="ru-RU" b="1" dirty="0"/>
              <a:t>Псевдоклассы –</a:t>
            </a:r>
          </a:p>
          <a:p>
            <a:r>
              <a:rPr lang="ru-RU" dirty="0"/>
              <a:t>Указанные элемент(ы), но только в случае определённого состояния, например, при наведении курсора.</a:t>
            </a:r>
            <a:endParaRPr lang="en-GB" dirty="0"/>
          </a:p>
          <a:p>
            <a:endParaRPr lang="ru-KZ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5CEAE7-F456-446F-A5DA-1022CB625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07" y="3249831"/>
            <a:ext cx="3825328" cy="29722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600910-589B-4C53-9667-E4FC467E0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112" y="2896073"/>
            <a:ext cx="3228975" cy="1514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609B69-127D-4289-83C9-EF2A82C39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087" y="4804927"/>
            <a:ext cx="3334215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18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4A48-090C-479E-B59E-FD253392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0" y="-356195"/>
            <a:ext cx="10058400" cy="1609344"/>
          </a:xfrm>
        </p:spPr>
        <p:txBody>
          <a:bodyPr>
            <a:normAutofit/>
          </a:bodyPr>
          <a:lstStyle/>
          <a:p>
            <a:r>
              <a:rPr lang="ru-RU" sz="4000" dirty="0"/>
              <a:t>Пишите селекторы правильно</a:t>
            </a:r>
            <a:endParaRPr lang="ru-K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DF9E-2502-45E0-924D-C4468C1FA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17" y="922408"/>
            <a:ext cx="10754290" cy="4050792"/>
          </a:xfrm>
        </p:spPr>
        <p:txBody>
          <a:bodyPr/>
          <a:lstStyle/>
          <a:p>
            <a:r>
              <a:rPr lang="ru-RU" dirty="0"/>
              <a:t>Добавляйте </a:t>
            </a:r>
            <a:r>
              <a:rPr lang="en-GB" sz="3200" b="1" dirty="0"/>
              <a:t>;</a:t>
            </a:r>
            <a:r>
              <a:rPr lang="en-US" dirty="0"/>
              <a:t> </a:t>
            </a:r>
            <a:r>
              <a:rPr lang="ru-RU" dirty="0"/>
              <a:t>после каждого правила 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Делайте правильные отступы и пробелы, между правилами, селекторами, свойствами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Структурируйте: создавайте</a:t>
            </a:r>
            <a:r>
              <a:rPr lang="en-US" dirty="0"/>
              <a:t> </a:t>
            </a:r>
            <a:r>
              <a:rPr lang="ru-RU" dirty="0"/>
              <a:t>правила</a:t>
            </a:r>
            <a:r>
              <a:rPr lang="en-GB" dirty="0"/>
              <a:t> </a:t>
            </a:r>
            <a:r>
              <a:rPr lang="ru-RU" dirty="0"/>
              <a:t>в том же порядке, что и создали элементы в </a:t>
            </a:r>
            <a:r>
              <a:rPr lang="en-GB" dirty="0"/>
              <a:t>HTML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87833-1D99-48C9-BA1E-9B31B8014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36" y="4016180"/>
            <a:ext cx="3247039" cy="1051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9551D2-0F46-4516-80CA-38DDF6363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52" y="5505285"/>
            <a:ext cx="3247039" cy="785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885AFC-E957-4B67-87FF-984D38035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526" y="5624184"/>
            <a:ext cx="5285310" cy="5480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89B06B-4C7B-45AF-9DA7-502A03420B51}"/>
              </a:ext>
            </a:extLst>
          </p:cNvPr>
          <p:cNvSpPr txBox="1"/>
          <p:nvPr/>
        </p:nvSpPr>
        <p:spPr>
          <a:xfrm>
            <a:off x="1376855" y="4981903"/>
            <a:ext cx="19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НЕЧИТАЕМО</a:t>
            </a:r>
            <a:endParaRPr lang="ru-KZ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6FDF66-33FA-4AED-BA13-545DE93E6E2F}"/>
              </a:ext>
            </a:extLst>
          </p:cNvPr>
          <p:cNvSpPr txBox="1"/>
          <p:nvPr/>
        </p:nvSpPr>
        <p:spPr>
          <a:xfrm>
            <a:off x="8353517" y="5192105"/>
            <a:ext cx="19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НЕЧИТАЕМО</a:t>
            </a:r>
            <a:endParaRPr lang="ru-KZ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15C37D-7753-4511-9112-D0C40705405E}"/>
              </a:ext>
            </a:extLst>
          </p:cNvPr>
          <p:cNvSpPr txBox="1"/>
          <p:nvPr/>
        </p:nvSpPr>
        <p:spPr>
          <a:xfrm>
            <a:off x="5060731" y="3584101"/>
            <a:ext cx="1912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ЧИТАЕМО</a:t>
            </a:r>
            <a:endParaRPr lang="ru-KZ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43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4EE8-631E-4914-AB42-73E7FBA0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1117B-9555-4D0E-BE5C-291BC2962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9218" name="Picture 2" descr="Психологический юмор, котрый поймет каждый. Разрядись - время улыбок! |  Психолог Илья Твердохлеб - Онлайн консультация и помощь | Дзен">
            <a:extLst>
              <a:ext uri="{FF2B5EF4-FFF2-40B4-BE49-F238E27FC236}">
                <a16:creationId xmlns:a16="http://schemas.microsoft.com/office/drawing/2014/main" id="{C62CD7AA-3EBC-44BA-A00C-A3CBCF8C1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682" y="1164514"/>
            <a:ext cx="7498146" cy="473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170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181A-3065-48FE-9DCA-8F37C607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AutoShape 2" descr="Слова благодарности за внимание в прозе своими словами — 43 шт | Красивые  открытки и картинки">
            <a:extLst>
              <a:ext uri="{FF2B5EF4-FFF2-40B4-BE49-F238E27FC236}">
                <a16:creationId xmlns:a16="http://schemas.microsoft.com/office/drawing/2014/main" id="{7D8D5B3D-41F7-4775-9CFB-54556C1121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KZ"/>
          </a:p>
        </p:txBody>
      </p:sp>
      <p:sp>
        <p:nvSpPr>
          <p:cNvPr id="5" name="AutoShape 4" descr="Слова благодарности за внимание в прозе своими словами — 43 шт | Красивые  открытки и картинки">
            <a:extLst>
              <a:ext uri="{FF2B5EF4-FFF2-40B4-BE49-F238E27FC236}">
                <a16:creationId xmlns:a16="http://schemas.microsoft.com/office/drawing/2014/main" id="{6A3DF3D6-4909-4EB9-9B5C-D02D3E2CA3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9172" y="3429000"/>
            <a:ext cx="3431628" cy="343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KZ"/>
          </a:p>
        </p:txBody>
      </p:sp>
      <p:sp>
        <p:nvSpPr>
          <p:cNvPr id="6" name="AutoShape 6" descr="Слова благодарности за внимание в прозе своими словами — 43 шт | Красивые  открытки и картинки">
            <a:extLst>
              <a:ext uri="{FF2B5EF4-FFF2-40B4-BE49-F238E27FC236}">
                <a16:creationId xmlns:a16="http://schemas.microsoft.com/office/drawing/2014/main" id="{77B37A77-084C-4E00-9576-02611BF296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21572" y="3581400"/>
            <a:ext cx="3431628" cy="343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K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1E4CC-9D2B-48D8-80B6-0859B95948EA}"/>
              </a:ext>
            </a:extLst>
          </p:cNvPr>
          <p:cNvSpPr txBox="1"/>
          <p:nvPr/>
        </p:nvSpPr>
        <p:spPr>
          <a:xfrm>
            <a:off x="6239164" y="4014115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highlight>
                  <a:srgbClr val="00FFFF"/>
                </a:highlight>
              </a:rPr>
              <a:t>Отзывы!</a:t>
            </a:r>
            <a:endParaRPr lang="ru-KZ" sz="5400" b="1" dirty="0">
              <a:highlight>
                <a:srgbClr val="00FFFF"/>
              </a:highlight>
            </a:endParaRPr>
          </a:p>
        </p:txBody>
      </p:sp>
      <p:pic>
        <p:nvPicPr>
          <p:cNvPr id="10248" name="Picture 8" descr="Уважаемые клиенты, оставляйте пожалуйста ваши отзывы о нашей работе! |  Фотосалон OlgaVita | ВКонтакте">
            <a:extLst>
              <a:ext uri="{FF2B5EF4-FFF2-40B4-BE49-F238E27FC236}">
                <a16:creationId xmlns:a16="http://schemas.microsoft.com/office/drawing/2014/main" id="{B05FD0CE-7811-432E-BCD1-96AE470A77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050" y="1000241"/>
            <a:ext cx="6543784" cy="5162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765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91F1-7421-42B7-89D1-03FF2CAA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Подни</a:t>
            </a:r>
            <a:r>
              <a:rPr lang="ru-RU" dirty="0">
                <a:highlight>
                  <a:srgbClr val="00FFFF"/>
                </a:highlight>
              </a:rPr>
              <a:t>мем</a:t>
            </a:r>
            <a:r>
              <a:rPr lang="ru-RU" dirty="0"/>
              <a:t> мотивацию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E5C4-C820-4B36-B246-4293A55D2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 dirty="0"/>
          </a:p>
        </p:txBody>
      </p:sp>
      <p:pic>
        <p:nvPicPr>
          <p:cNvPr id="4" name="Picture 2" descr="До YouTube, мемов и «раков»: каким был интернет в 1999 году | Пикабу">
            <a:extLst>
              <a:ext uri="{FF2B5EF4-FFF2-40B4-BE49-F238E27FC236}">
                <a16:creationId xmlns:a16="http://schemas.microsoft.com/office/drawing/2014/main" id="{8BA55731-D196-44D4-8574-F587D9757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758" y="2052946"/>
            <a:ext cx="5583621" cy="418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07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40D5-F20D-4CAD-B850-A3645EE59A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CSS</a:t>
            </a:r>
            <a:endParaRPr lang="ru-K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AE1F4-7159-4584-915B-C64AF5AE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21A39-41C6-4DF4-9114-4ACE93DB1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755" y="2950127"/>
            <a:ext cx="395287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32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3F62-9035-42B6-B224-0532CBC5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00814-6DB1-4E74-9001-6AAD34CC5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12290" name="Picture 2" descr="Сколько зарабатывает фронтенд и как им стать — Журнал «Код»">
            <a:extLst>
              <a:ext uri="{FF2B5EF4-FFF2-40B4-BE49-F238E27FC236}">
                <a16:creationId xmlns:a16="http://schemas.microsoft.com/office/drawing/2014/main" id="{CAEE0017-F5CC-4F6E-835C-D32468EF2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695325"/>
            <a:ext cx="8591550" cy="546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234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4B2B-F28A-4693-800E-1959A5EE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Скока скока?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F02A3-41EE-46AD-B2D2-CD3668FDA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07C8FE-F4C7-409B-BE7E-005A5391A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09" y="1583368"/>
            <a:ext cx="10722781" cy="600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70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5E31-3BCD-4F30-865A-67077466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ADE98-40B0-4EE0-A5B2-E1645C8A2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8196" name="Picture 4" descr="Как мотивировать себя учиться">
            <a:extLst>
              <a:ext uri="{FF2B5EF4-FFF2-40B4-BE49-F238E27FC236}">
                <a16:creationId xmlns:a16="http://schemas.microsoft.com/office/drawing/2014/main" id="{AB476099-03CB-4A8B-B1F9-79148C258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752" y="1028503"/>
            <a:ext cx="9848193" cy="480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132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B37C-3565-420D-990B-3A7C501C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6CEB-A268-46C9-BAFD-1A2D875CC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0BBE27-6A18-4758-94A1-B90261A7D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79"/>
          <a:stretch/>
        </p:blipFill>
        <p:spPr>
          <a:xfrm>
            <a:off x="2699598" y="685800"/>
            <a:ext cx="6792804" cy="532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858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4A87-762C-4C23-88AC-CB2053B8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Движ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7116-CF58-4F35-9E39-E0233B298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Телеграм группа</a:t>
            </a:r>
            <a:endParaRPr lang="en-GB" dirty="0"/>
          </a:p>
          <a:p>
            <a:r>
              <a:rPr lang="en-GB" dirty="0"/>
              <a:t>@it_almaty</a:t>
            </a:r>
          </a:p>
          <a:p>
            <a:r>
              <a:rPr lang="ru-RU" dirty="0"/>
              <a:t>Для общения, нетворкинга, новых знакомств</a:t>
            </a:r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6660B-0504-479B-8C97-88D32B48E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301" y="1053743"/>
            <a:ext cx="3621528" cy="431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780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DD5D-6DC6-4E13-B73A-63777FD9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брать шрифты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541B-0E95-46F4-9C23-62DFD416C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https://fonts.google.com/</a:t>
            </a:r>
            <a:r>
              <a:rPr lang="ru-RU" dirty="0"/>
              <a:t> </a:t>
            </a:r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2B34E2-25E5-4B03-88E8-0F6319A2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535" y="2008511"/>
            <a:ext cx="2143125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13F9E-EEEC-460E-BB24-E51B9210F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87" y="2828332"/>
            <a:ext cx="3199564" cy="3343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2A6FF7-CF6F-4A62-9E04-C0DA3DED8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5438" y="3199768"/>
            <a:ext cx="1552575" cy="819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26EE18-058B-449D-8723-9B5E13620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8164" y="4284628"/>
            <a:ext cx="3017870" cy="9003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9CA64F-903A-4DA6-8C79-3BAA5956A4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7038" y="2633083"/>
            <a:ext cx="4847052" cy="35391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00C4DB-5CEB-46E0-A95B-27EA689AF2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29" y="0"/>
            <a:ext cx="12116741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37F28F-7A94-4BD9-849B-ABC7003CD0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0282" y="2648620"/>
            <a:ext cx="4847053" cy="355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55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5DB6-CAAD-4994-945D-B8F1ED7C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07" y="-251092"/>
            <a:ext cx="10058400" cy="1609344"/>
          </a:xfrm>
        </p:spPr>
        <p:txBody>
          <a:bodyPr>
            <a:normAutofit/>
          </a:bodyPr>
          <a:lstStyle/>
          <a:p>
            <a:r>
              <a:rPr lang="ru-RU" sz="4000" dirty="0"/>
              <a:t>Подключение шрифтов</a:t>
            </a:r>
            <a:r>
              <a:rPr lang="en-GB" sz="4000" dirty="0"/>
              <a:t> </a:t>
            </a:r>
            <a:r>
              <a:rPr lang="ru-RU" sz="4000" dirty="0"/>
              <a:t>способ 1</a:t>
            </a:r>
            <a:endParaRPr lang="ru-KZ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98B937-D216-4E56-A2B2-5FFDE601F6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207" y="1284020"/>
            <a:ext cx="7216611" cy="23442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311EB4-E8C8-42C6-AA9B-D18FB19B4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25" y="4191000"/>
            <a:ext cx="4295775" cy="2667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8B2850-37E9-4421-83ED-BBEE8BEF3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461" y="4191000"/>
            <a:ext cx="4417462" cy="205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75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5DB6-CAAD-4994-945D-B8F1ED7C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07" y="-251092"/>
            <a:ext cx="10058400" cy="1609344"/>
          </a:xfrm>
        </p:spPr>
        <p:txBody>
          <a:bodyPr>
            <a:normAutofit/>
          </a:bodyPr>
          <a:lstStyle/>
          <a:p>
            <a:r>
              <a:rPr lang="ru-RU" sz="4000" dirty="0"/>
              <a:t>Подключение шрифтов</a:t>
            </a:r>
            <a:r>
              <a:rPr lang="en-GB" sz="4000" dirty="0"/>
              <a:t> </a:t>
            </a:r>
            <a:r>
              <a:rPr lang="ru-RU" sz="4000" dirty="0"/>
              <a:t>способ 2</a:t>
            </a:r>
            <a:endParaRPr lang="ru-KZ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FD934-248A-42CF-A6D1-45E59535A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C642CA-CADE-4842-8106-93C0FB08B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50" y="2429192"/>
            <a:ext cx="11292700" cy="387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30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7496ED23-B04C-4B81-AC2B-15CECBB1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57" y="65313"/>
            <a:ext cx="8510685" cy="682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88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672C-1BAF-4374-8300-34E918D0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B4D04-A1D6-4FE6-8544-EF6593B4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15362" name="Picture 2" descr="Основные свойства CSS | Введение в веб-разработку. Курс">
            <a:extLst>
              <a:ext uri="{FF2B5EF4-FFF2-40B4-BE49-F238E27FC236}">
                <a16:creationId xmlns:a16="http://schemas.microsoft.com/office/drawing/2014/main" id="{309391F3-D01E-4055-95E1-E9001CAF5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081" y="879214"/>
            <a:ext cx="8115689" cy="486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95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ML + CSS + JS = Complete Website - 9GAG">
            <a:extLst>
              <a:ext uri="{FF2B5EF4-FFF2-40B4-BE49-F238E27FC236}">
                <a16:creationId xmlns:a16="http://schemas.microsoft.com/office/drawing/2014/main" id="{65B983CB-C544-4515-ACC6-9DE508989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12" y="383956"/>
            <a:ext cx="6090088" cy="609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388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53E4-D472-4A4C-B002-E4AB4A52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Лучший навык программиста</a:t>
            </a:r>
            <a:endParaRPr lang="ru-KZ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49925-E7BB-4990-B106-9B45B30F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7001" y="4566611"/>
            <a:ext cx="16321299" cy="6548583"/>
          </a:xfrm>
        </p:spPr>
        <p:txBody>
          <a:bodyPr>
            <a:normAutofit/>
          </a:bodyPr>
          <a:lstStyle/>
          <a:p>
            <a:r>
              <a:rPr lang="ru-RU" sz="3200" dirty="0"/>
              <a:t>Умение гуглить! </a:t>
            </a:r>
            <a:r>
              <a:rPr lang="ru-RU" sz="3200" dirty="0">
                <a:sym typeface="Wingdings" panose="05000000000000000000" pitchFamily="2" charset="2"/>
              </a:rPr>
              <a:t></a:t>
            </a:r>
          </a:p>
          <a:p>
            <a:r>
              <a:rPr lang="ru-RU" sz="3200" dirty="0">
                <a:sym typeface="Wingdings" panose="05000000000000000000" pitchFamily="2" charset="2"/>
              </a:rPr>
              <a:t>иначе говоря самообучение</a:t>
            </a:r>
            <a:endParaRPr lang="ru-KZ" sz="3200" dirty="0"/>
          </a:p>
        </p:txBody>
      </p:sp>
      <p:pic>
        <p:nvPicPr>
          <p:cNvPr id="16386" name="Picture 2" descr="УЧИМСЯ ГУГЛИТЬ ЗА 10 МИНУТ! - YouTube">
            <a:extLst>
              <a:ext uri="{FF2B5EF4-FFF2-40B4-BE49-F238E27FC236}">
                <a16:creationId xmlns:a16="http://schemas.microsoft.com/office/drawing/2014/main" id="{E1AAD35A-18C4-4A85-B2F4-E25D27274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361" y="1781175"/>
            <a:ext cx="4621277" cy="259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47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A09897-5E5D-471C-9F80-D276689BD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5" y="484632"/>
            <a:ext cx="6448036" cy="3166151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5B2F52-F41C-4978-BE55-3C415F0E5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47428" y="3339065"/>
            <a:ext cx="6800850" cy="2943225"/>
          </a:xfrm>
        </p:spPr>
      </p:pic>
    </p:spTree>
    <p:extLst>
      <p:ext uri="{BB962C8B-B14F-4D97-AF65-F5344CB8AC3E}">
        <p14:creationId xmlns:p14="http://schemas.microsoft.com/office/powerpoint/2010/main" val="151665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060C-DF31-4486-8B65-D75FE6E7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B62C15-EBF0-4DCC-92A8-0527A78A2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4387" y="3875087"/>
            <a:ext cx="409575" cy="5429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9D2E04-588C-48FA-8E1B-E21EF710A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643" y="0"/>
            <a:ext cx="8196358" cy="6858000"/>
          </a:xfrm>
          <a:prstGeom prst="rect">
            <a:avLst/>
          </a:prstGeom>
        </p:spPr>
      </p:pic>
      <p:pic>
        <p:nvPicPr>
          <p:cNvPr id="17410" name="Picture 2" descr="313 – Заменит ли ChatGPT программистов? И разных других специалистов. -  Life.Марафон">
            <a:extLst>
              <a:ext uri="{FF2B5EF4-FFF2-40B4-BE49-F238E27FC236}">
                <a16:creationId xmlns:a16="http://schemas.microsoft.com/office/drawing/2014/main" id="{A5157F51-ACFE-480F-96D1-F833D1AB4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3995643" cy="692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117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Смешные картинки Презентация окончена спасибо за внимание 21 фото">
            <a:extLst>
              <a:ext uri="{FF2B5EF4-FFF2-40B4-BE49-F238E27FC236}">
                <a16:creationId xmlns:a16="http://schemas.microsoft.com/office/drawing/2014/main" id="{37F1951A-1D69-4E59-B8D0-206C9DBAD28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55" y="278102"/>
            <a:ext cx="6033377" cy="338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1E137F-A253-4E05-AB8B-DAFF01557269}"/>
              </a:ext>
            </a:extLst>
          </p:cNvPr>
          <p:cNvSpPr txBox="1"/>
          <p:nvPr/>
        </p:nvSpPr>
        <p:spPr>
          <a:xfrm>
            <a:off x="2541455" y="3816220"/>
            <a:ext cx="48985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ДЗ:</a:t>
            </a:r>
          </a:p>
          <a:p>
            <a:r>
              <a:rPr lang="ru-RU" sz="3200" dirty="0"/>
              <a:t>- Понять че такое </a:t>
            </a:r>
            <a:r>
              <a:rPr lang="en-GB" sz="3200" dirty="0"/>
              <a:t>CSS</a:t>
            </a:r>
          </a:p>
          <a:p>
            <a:r>
              <a:rPr lang="ru-RU" sz="3200" dirty="0"/>
              <a:t>- Зарегаться в чатгпт</a:t>
            </a:r>
          </a:p>
          <a:p>
            <a:pPr marL="457200" indent="-457200">
              <a:buFontTx/>
              <a:buChar char="-"/>
            </a:pPr>
            <a:r>
              <a:rPr lang="ru-RU" sz="3200" dirty="0"/>
              <a:t>Пилить сайты</a:t>
            </a:r>
          </a:p>
          <a:p>
            <a:pPr marL="457200" indent="-457200">
              <a:buFontTx/>
              <a:buChar char="-"/>
            </a:pPr>
            <a:r>
              <a:rPr lang="ru-RU" sz="3200" dirty="0"/>
              <a:t>Готовиться к лабе </a:t>
            </a:r>
            <a:r>
              <a:rPr lang="ru-RU" sz="3200" dirty="0">
                <a:sym typeface="Wingdings" panose="05000000000000000000" pitchFamily="2" charset="2"/>
              </a:rPr>
              <a:t></a:t>
            </a:r>
            <a:endParaRPr lang="ru-KZ" sz="3200" dirty="0"/>
          </a:p>
        </p:txBody>
      </p:sp>
    </p:spTree>
    <p:extLst>
      <p:ext uri="{BB962C8B-B14F-4D97-AF65-F5344CB8AC3E}">
        <p14:creationId xmlns:p14="http://schemas.microsoft.com/office/powerpoint/2010/main" val="392769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1DE0-8112-4B1B-91FE-F724DFD7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85239"/>
            <a:ext cx="10058400" cy="1609344"/>
          </a:xfrm>
        </p:spPr>
        <p:txBody>
          <a:bodyPr>
            <a:normAutofit/>
          </a:bodyPr>
          <a:lstStyle/>
          <a:p>
            <a:r>
              <a:rPr lang="ru-RU" sz="4000" dirty="0"/>
              <a:t>Что такое </a:t>
            </a:r>
            <a:r>
              <a:rPr lang="en-GB" sz="4000" dirty="0" err="1"/>
              <a:t>Css</a:t>
            </a:r>
            <a:r>
              <a:rPr lang="en-GB" sz="4000" dirty="0"/>
              <a:t> (</a:t>
            </a:r>
            <a:r>
              <a:rPr lang="ru-RU" sz="4000" dirty="0"/>
              <a:t>си эс эс)</a:t>
            </a:r>
            <a:endParaRPr lang="ru-K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C045-7393-40DB-8199-ACE046961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94583"/>
            <a:ext cx="10058400" cy="4050792"/>
          </a:xfrm>
        </p:spPr>
        <p:txBody>
          <a:bodyPr/>
          <a:lstStyle/>
          <a:p>
            <a:r>
              <a:rPr lang="ru-RU" b="1" i="0" dirty="0">
                <a:solidFill>
                  <a:srgbClr val="303030"/>
                </a:solidFill>
                <a:effectLst/>
                <a:latin typeface="Trebuchet MS" panose="020B0603020202020204" pitchFamily="34" charset="0"/>
              </a:rPr>
              <a:t>CSS (Cascading Style Sheets)</a:t>
            </a:r>
            <a:r>
              <a:rPr lang="ru-RU" b="0" i="0" dirty="0">
                <a:solidFill>
                  <a:srgbClr val="303030"/>
                </a:solidFill>
                <a:effectLst/>
                <a:latin typeface="Trebuchet MS" panose="020B0603020202020204" pitchFamily="34" charset="0"/>
              </a:rPr>
              <a:t> — язык таблиц стилей, который позволяет прикреплять стиль (например, шрифты и цвет) к структурированным документам (например, документам HTML и приложениям XML).</a:t>
            </a:r>
            <a:endParaRPr lang="ru-K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88BABA-1F48-4E34-B890-BA03810FF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104" y="3505201"/>
            <a:ext cx="2837792" cy="283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62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Шаг 2 – Введение – Stepik">
            <a:extLst>
              <a:ext uri="{FF2B5EF4-FFF2-40B4-BE49-F238E27FC236}">
                <a16:creationId xmlns:a16="http://schemas.microsoft.com/office/drawing/2014/main" id="{5D0227A5-F8DD-4F6A-878E-2D593D04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949" y="1020164"/>
            <a:ext cx="6469938" cy="467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99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B0D4-9E2C-473C-BC96-BE52F092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r>
              <a:rPr lang="ru-RU" sz="4000" dirty="0"/>
              <a:t>На самом деле</a:t>
            </a:r>
            <a:endParaRPr lang="ru-KZ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95311-622E-4B25-A0EE-FD801B0DA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00690"/>
            <a:ext cx="10058400" cy="4050792"/>
          </a:xfrm>
        </p:spPr>
        <p:txBody>
          <a:bodyPr/>
          <a:lstStyle/>
          <a:p>
            <a:r>
              <a:rPr lang="ru-RU" b="0" i="0" dirty="0">
                <a:solidFill>
                  <a:srgbClr val="303030"/>
                </a:solidFill>
                <a:effectLst/>
                <a:latin typeface="Trebuchet MS" panose="020B0603020202020204" pitchFamily="34" charset="0"/>
              </a:rPr>
              <a:t>Как и HTML, CSS на самом деле </a:t>
            </a:r>
            <a:r>
              <a:rPr lang="ru-RU" b="0" i="0" u="sng" dirty="0">
                <a:solidFill>
                  <a:srgbClr val="303030"/>
                </a:solidFill>
                <a:effectLst/>
                <a:latin typeface="Trebuchet MS" panose="020B0603020202020204" pitchFamily="34" charset="0"/>
              </a:rPr>
              <a:t>не является языком программирования.</a:t>
            </a:r>
            <a:r>
              <a:rPr lang="ru-RU" b="0" i="0" dirty="0">
                <a:solidFill>
                  <a:srgbClr val="303030"/>
                </a:solidFill>
                <a:effectLst/>
                <a:latin typeface="Trebuchet MS" panose="020B0603020202020204" pitchFamily="34" charset="0"/>
              </a:rPr>
              <a:t> Это не язык разметки - </a:t>
            </a:r>
            <a:r>
              <a:rPr lang="ru-RU" b="1" i="0" dirty="0">
                <a:solidFill>
                  <a:srgbClr val="303030"/>
                </a:solidFill>
                <a:effectLst/>
                <a:latin typeface="Trebuchet MS" panose="020B0603020202020204" pitchFamily="34" charset="0"/>
              </a:rPr>
              <a:t>это язык таблицы стилей. </a:t>
            </a:r>
            <a:r>
              <a:rPr lang="ru-RU" b="0" i="0" dirty="0">
                <a:solidFill>
                  <a:srgbClr val="303030"/>
                </a:solidFill>
                <a:effectLst/>
                <a:latin typeface="Trebuchet MS" panose="020B0603020202020204" pitchFamily="34" charset="0"/>
              </a:rPr>
              <a:t>Это означает, что он позволяет применять стили выборочно к элементам в документах HTML. </a:t>
            </a:r>
          </a:p>
          <a:p>
            <a:r>
              <a:rPr lang="ru-RU" b="0" i="0" dirty="0">
                <a:solidFill>
                  <a:srgbClr val="303030"/>
                </a:solidFill>
                <a:effectLst/>
                <a:latin typeface="Trebuchet MS" panose="020B0603020202020204" pitchFamily="34" charset="0"/>
              </a:rPr>
              <a:t>Например, чтобы выбрать все элементы абзаца на HTML странице и изменить текст внутри них с чёрного на красный, вы должны написать этот CSS:</a:t>
            </a:r>
            <a:endParaRPr lang="ru-K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1E925-356C-499E-B317-5456A65BD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035" y="3946998"/>
            <a:ext cx="3175930" cy="246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0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9E24-B86D-411D-80FF-16DF8B71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DA23C-ABC5-4E59-83AF-145239599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5901085-FA50-439F-85E6-66005DB48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" y="915878"/>
            <a:ext cx="113633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19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3537-BBF8-4F10-B786-00D047A0B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>
            <a:normAutofit/>
          </a:bodyPr>
          <a:lstStyle/>
          <a:p>
            <a:r>
              <a:rPr lang="ru-RU" sz="4000" dirty="0"/>
              <a:t>Подключение </a:t>
            </a:r>
            <a:r>
              <a:rPr lang="en-GB" sz="4000" dirty="0" err="1"/>
              <a:t>css</a:t>
            </a:r>
            <a:endParaRPr lang="ru-KZ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118B62-7ED5-4047-ABBD-0869804FD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853" y="2631325"/>
            <a:ext cx="4190806" cy="397387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481322-6820-425A-AD40-84F833011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55" y="1242916"/>
            <a:ext cx="7257951" cy="112071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30738C-A04F-471E-9549-73ADB0A815EC}"/>
              </a:ext>
            </a:extLst>
          </p:cNvPr>
          <p:cNvCxnSpPr/>
          <p:nvPr/>
        </p:nvCxnSpPr>
        <p:spPr>
          <a:xfrm flipV="1">
            <a:off x="-1876634" y="4939615"/>
            <a:ext cx="5076496" cy="2732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2C237D1-0851-4500-BFCB-993888377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354" y="5212884"/>
            <a:ext cx="3981825" cy="10195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5222CC-6DD5-4C79-BAC4-1AD865E7C877}"/>
              </a:ext>
            </a:extLst>
          </p:cNvPr>
          <p:cNvSpPr txBox="1"/>
          <p:nvPr/>
        </p:nvSpPr>
        <p:spPr>
          <a:xfrm>
            <a:off x="7977351" y="870429"/>
            <a:ext cx="35735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Подключение </a:t>
            </a:r>
            <a:r>
              <a:rPr lang="en-GB" b="1" dirty="0"/>
              <a:t>CSS</a:t>
            </a:r>
            <a:r>
              <a:rPr lang="en-US" b="1" dirty="0"/>
              <a:t> </a:t>
            </a:r>
            <a:r>
              <a:rPr lang="ru-RU" b="1" dirty="0"/>
              <a:t>должно быть внутри: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&lt;head&gt; </a:t>
            </a:r>
          </a:p>
          <a:p>
            <a:pPr lvl="1"/>
            <a:r>
              <a:rPr lang="ru-RU" b="1" dirty="0">
                <a:solidFill>
                  <a:srgbClr val="FF0000"/>
                </a:solidFill>
              </a:rPr>
              <a:t>	</a:t>
            </a:r>
            <a:r>
              <a:rPr lang="ru-RU" b="1" u="sng" dirty="0">
                <a:solidFill>
                  <a:srgbClr val="FF0000"/>
                </a:solidFill>
              </a:rPr>
              <a:t>Вот тута</a:t>
            </a:r>
          </a:p>
          <a:p>
            <a:pPr lvl="1"/>
            <a:r>
              <a:rPr lang="en-GB" b="1" dirty="0">
                <a:solidFill>
                  <a:srgbClr val="FF0000"/>
                </a:solidFill>
              </a:rPr>
              <a:t>&lt;/head&gt;</a:t>
            </a:r>
            <a:endParaRPr lang="ru-KZ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85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4811-4405-4E94-91E8-BCCC13839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-74834"/>
            <a:ext cx="10058400" cy="1609344"/>
          </a:xfrm>
        </p:spPr>
        <p:txBody>
          <a:bodyPr>
            <a:normAutofit/>
          </a:bodyPr>
          <a:lstStyle/>
          <a:p>
            <a:r>
              <a:rPr lang="ru-RU" sz="4000" dirty="0"/>
              <a:t>Анатомия набора правил </a:t>
            </a:r>
            <a:r>
              <a:rPr lang="en-US" sz="4000" dirty="0"/>
              <a:t>CSS</a:t>
            </a:r>
            <a:endParaRPr lang="ru-KZ" sz="4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F4F780D-35F5-45F3-8EE0-4C414A5243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" t="2" r="15205" b="-2"/>
          <a:stretch/>
        </p:blipFill>
        <p:spPr bwMode="auto">
          <a:xfrm>
            <a:off x="231228" y="1906607"/>
            <a:ext cx="4498428" cy="304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D6AA6E-43A3-4A96-BE49-C7DAB6492513}"/>
              </a:ext>
            </a:extLst>
          </p:cNvPr>
          <p:cNvSpPr txBox="1"/>
          <p:nvPr/>
        </p:nvSpPr>
        <p:spPr>
          <a:xfrm>
            <a:off x="4960883" y="1103586"/>
            <a:ext cx="69998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Селектор (Selector)</a:t>
            </a:r>
          </a:p>
          <a:p>
            <a:r>
              <a:rPr lang="ru-RU" dirty="0"/>
              <a:t>Имя HTML-элемента в начале набора правил. Он выбирает элемент(ы) для применения стиля (в данном случае, элементы p ). Для стилизации другого элемента, просто измените селектор.</a:t>
            </a:r>
          </a:p>
          <a:p>
            <a:endParaRPr lang="ru-RU" dirty="0"/>
          </a:p>
          <a:p>
            <a:r>
              <a:rPr lang="ru-RU" b="1" dirty="0"/>
              <a:t>Объявление (Declaration), правило</a:t>
            </a:r>
          </a:p>
          <a:p>
            <a:r>
              <a:rPr lang="ru-RU" dirty="0"/>
              <a:t>Единственное правило, например color: red; указывает, какие из свойств элемента вы хотите стилизовать.</a:t>
            </a:r>
          </a:p>
          <a:p>
            <a:endParaRPr lang="ru-RU" dirty="0"/>
          </a:p>
          <a:p>
            <a:r>
              <a:rPr lang="ru-RU" b="1" dirty="0"/>
              <a:t>Свойства (Properties)</a:t>
            </a:r>
          </a:p>
          <a:p>
            <a:r>
              <a:rPr lang="ru-RU" dirty="0"/>
              <a:t>Способы, которыми вы можете стилизовать определённый HTML-элемент (в данном случае, color является свойством для элементов &lt;p&gt;). В CSS вы выбираете, какие свойства вы хотите затронуть в вашем правиле.</a:t>
            </a:r>
          </a:p>
          <a:p>
            <a:endParaRPr lang="ru-RU" dirty="0"/>
          </a:p>
          <a:p>
            <a:r>
              <a:rPr lang="ru-RU" b="1" dirty="0"/>
              <a:t>Значение свойства (Property value</a:t>
            </a:r>
            <a:r>
              <a:rPr lang="ru-RU" dirty="0"/>
              <a:t>)</a:t>
            </a:r>
          </a:p>
          <a:p>
            <a:r>
              <a:rPr lang="ru-RU" dirty="0"/>
              <a:t>Справа от свойства, после двоеточия, у нас есть значение свойства, которое выбирает одно из множества возможных признаков для данного свойства (существует множество значений color, помимо red).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31707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137</TotalTime>
  <Words>514</Words>
  <Application>Microsoft Office PowerPoint</Application>
  <PresentationFormat>Widescreen</PresentationFormat>
  <Paragraphs>79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Cambria</vt:lpstr>
      <vt:lpstr>Rockwell</vt:lpstr>
      <vt:lpstr>Rockwell Condensed</vt:lpstr>
      <vt:lpstr>Trebuchet MS</vt:lpstr>
      <vt:lpstr>Wingdings</vt:lpstr>
      <vt:lpstr>Wood Type</vt:lpstr>
      <vt:lpstr>PowerPoint Presentation</vt:lpstr>
      <vt:lpstr>Основы CSS</vt:lpstr>
      <vt:lpstr>PowerPoint Presentation</vt:lpstr>
      <vt:lpstr>Что такое Css (си эс эс)</vt:lpstr>
      <vt:lpstr>PowerPoint Presentation</vt:lpstr>
      <vt:lpstr>На самом деле</vt:lpstr>
      <vt:lpstr>PowerPoint Presentation</vt:lpstr>
      <vt:lpstr>Подключение css</vt:lpstr>
      <vt:lpstr>Анатомия набора правил CSS</vt:lpstr>
      <vt:lpstr>А помните?</vt:lpstr>
      <vt:lpstr>Внимание</vt:lpstr>
      <vt:lpstr>Выбор нескольких элементов</vt:lpstr>
      <vt:lpstr>Внезапно теги, а вернее атрибуты</vt:lpstr>
      <vt:lpstr>Внезапно теги, а вернее атрибуты 2</vt:lpstr>
      <vt:lpstr>Псевдоклассы</vt:lpstr>
      <vt:lpstr>Пишите селекторы правильно</vt:lpstr>
      <vt:lpstr>PowerPoint Presentation</vt:lpstr>
      <vt:lpstr>PowerPoint Presentation</vt:lpstr>
      <vt:lpstr>Поднимем мотивацию</vt:lpstr>
      <vt:lpstr>PowerPoint Presentation</vt:lpstr>
      <vt:lpstr>Скока скока?</vt:lpstr>
      <vt:lpstr>PowerPoint Presentation</vt:lpstr>
      <vt:lpstr>PowerPoint Presentation</vt:lpstr>
      <vt:lpstr>Движ</vt:lpstr>
      <vt:lpstr>Где брать шрифты</vt:lpstr>
      <vt:lpstr>Подключение шрифтов способ 1</vt:lpstr>
      <vt:lpstr>Подключение шрифтов способ 2</vt:lpstr>
      <vt:lpstr>PowerPoint Presentation</vt:lpstr>
      <vt:lpstr>PowerPoint Presentation</vt:lpstr>
      <vt:lpstr>Лучший навык программиста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илья Фёдоров</dc:creator>
  <cp:lastModifiedBy>илья Фёдоров</cp:lastModifiedBy>
  <cp:revision>1</cp:revision>
  <dcterms:created xsi:type="dcterms:W3CDTF">2024-09-18T03:26:33Z</dcterms:created>
  <dcterms:modified xsi:type="dcterms:W3CDTF">2024-09-18T05:44:08Z</dcterms:modified>
</cp:coreProperties>
</file>