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9" r:id="rId6"/>
    <p:sldId id="270" r:id="rId7"/>
    <p:sldId id="259" r:id="rId8"/>
    <p:sldId id="261" r:id="rId9"/>
    <p:sldId id="262" r:id="rId10"/>
    <p:sldId id="264" r:id="rId11"/>
    <p:sldId id="263" r:id="rId12"/>
    <p:sldId id="265" r:id="rId13"/>
    <p:sldId id="266" r:id="rId14"/>
    <p:sldId id="267" r:id="rId15"/>
    <p:sldId id="268" r:id="rId16"/>
    <p:sldId id="271" r:id="rId17"/>
    <p:sldId id="272" r:id="rId18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1DA19-573C-4BEE-9F0D-A1E7A968E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3D573-435B-4FF8-94E7-8DE245289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44AB1-5EA9-4F3B-96B0-D6808E523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66FC-92EA-4174-B1A8-7E812381C875}" type="datetimeFigureOut">
              <a:rPr lang="ru-KZ" smtClean="0"/>
              <a:t>22.09.2024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7343D-CB75-4917-8174-23DDE64F5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73B13-4717-4224-808B-D75DCEC7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86F6-94B3-43DA-BDBB-517A7A093F9B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13412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8CB07-A61E-4DF8-ABBF-9637AFD82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DF5C6-67C2-49BA-A493-6AA6A93B7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EF780-4C29-4C4A-9A1F-A82D2971B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66FC-92EA-4174-B1A8-7E812381C875}" type="datetimeFigureOut">
              <a:rPr lang="ru-KZ" smtClean="0"/>
              <a:t>22.09.2024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D22CB-B3D6-496C-BA3F-9EEEA17CF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24CAA-12C2-4642-9A9F-828F7A1FF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86F6-94B3-43DA-BDBB-517A7A093F9B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85642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C67D8A-954C-4B1A-9BF2-2302B2577A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98FB3-9855-4B10-A89F-D477A5E62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134AC-B6BB-4EC1-A9EC-F9E5B755D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66FC-92EA-4174-B1A8-7E812381C875}" type="datetimeFigureOut">
              <a:rPr lang="ru-KZ" smtClean="0"/>
              <a:t>22.09.2024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D8FA5-5256-4DC8-82E5-FFB6AAC9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D4204-4B7F-4F51-BBF5-538030746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86F6-94B3-43DA-BDBB-517A7A093F9B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559068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17B55-C6FC-4F63-A4E1-901C1B177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CD120-8A0F-4AC9-BA9C-BD9C5157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36135-BC23-4319-9FFF-C2808B1C2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66FC-92EA-4174-B1A8-7E812381C875}" type="datetimeFigureOut">
              <a:rPr lang="ru-KZ" smtClean="0"/>
              <a:t>22.09.2024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7E015-AF12-4B29-9327-BB2D25D8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CE9F0-7D02-44B2-962E-F25102EC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86F6-94B3-43DA-BDBB-517A7A093F9B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85274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1EF87-A5D6-4DC6-831F-D14905FBF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BAC09-D0E2-47E4-9500-34FF09872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33BB0-2675-4DCB-BFF6-D6A419A08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66FC-92EA-4174-B1A8-7E812381C875}" type="datetimeFigureOut">
              <a:rPr lang="ru-KZ" smtClean="0"/>
              <a:t>22.09.2024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496BF-68D4-45E2-A602-788252291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B72B9-65C5-40F8-ADB0-F8DB2636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86F6-94B3-43DA-BDBB-517A7A093F9B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92347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C7BEB-8909-4157-A30A-B7455B391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DB68A-D978-43CC-80B3-0DA1F6F22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EDAD2-123C-4242-AC2B-2C547D5AB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BA17B-BAED-4940-98C4-6D2A23B75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66FC-92EA-4174-B1A8-7E812381C875}" type="datetimeFigureOut">
              <a:rPr lang="ru-KZ" smtClean="0"/>
              <a:t>22.09.2024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3AF99-317B-46D0-96BD-C20F41F3B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D2B2F-342A-4C24-A187-D1494814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86F6-94B3-43DA-BDBB-517A7A093F9B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82623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0460-AB35-45AC-8770-4FE45C647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1ED42-2850-4D72-A832-599FF3A4B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F30CB-B969-49D0-AF92-88DCE7762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94DEFB-BB4D-4044-97BA-D8B90A5E3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374E56-24EA-41D2-8A87-84E1FF203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0B39B3-6138-45D6-B0B7-BF6EC6D2D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66FC-92EA-4174-B1A8-7E812381C875}" type="datetimeFigureOut">
              <a:rPr lang="ru-KZ" smtClean="0"/>
              <a:t>22.09.2024</a:t>
            </a:fld>
            <a:endParaRPr lang="ru-K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5EC6C1-7DA5-479E-9CB4-88B106F3D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1757AC-6223-45F6-91E5-BDFA8D12B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86F6-94B3-43DA-BDBB-517A7A093F9B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72664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0D70C-1C98-40C2-AC27-85D3D448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9841F3-9D32-4CC3-B9E0-91A1BCD7C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66FC-92EA-4174-B1A8-7E812381C875}" type="datetimeFigureOut">
              <a:rPr lang="ru-KZ" smtClean="0"/>
              <a:t>22.09.2024</a:t>
            </a:fld>
            <a:endParaRPr lang="ru-K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365487-6324-4159-B0F7-7E2833A8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12E0E-7DD6-459A-850D-2E7C319A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86F6-94B3-43DA-BDBB-517A7A093F9B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132932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2B49D8-9DEA-4E85-B6B7-AD6B343D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66FC-92EA-4174-B1A8-7E812381C875}" type="datetimeFigureOut">
              <a:rPr lang="ru-KZ" smtClean="0"/>
              <a:t>22.09.2024</a:t>
            </a:fld>
            <a:endParaRPr lang="ru-K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B406CA-E08D-45C2-B223-01ADD4231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D1C5C-4C7E-4535-821C-092F7BAC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86F6-94B3-43DA-BDBB-517A7A093F9B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041594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CBCD4-6D4C-473B-BD31-2B20B5665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76DD3-DFD5-494E-B3AF-E80456F90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E0100-4354-43DD-9E13-83A774267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2170F-EE8F-4A2C-9D2B-85B018979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66FC-92EA-4174-B1A8-7E812381C875}" type="datetimeFigureOut">
              <a:rPr lang="ru-KZ" smtClean="0"/>
              <a:t>22.09.2024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8FA87-101B-4084-920B-1B0298FF8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8B669-6F4A-44DE-BBF9-5740EE67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86F6-94B3-43DA-BDBB-517A7A093F9B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86764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E0DB-693C-4B2E-BBEB-86B2B3A3B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C1E22C-98EC-4DD4-8BF4-F513E96EE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367EAC-5952-4114-A293-D9574C30B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9A9F7-6B80-47C9-80D6-D3A07D8A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C66FC-92EA-4174-B1A8-7E812381C875}" type="datetimeFigureOut">
              <a:rPr lang="ru-KZ" smtClean="0"/>
              <a:t>22.09.2024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245AE-D521-4317-B3B9-1A615EC8F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05226-605E-4F8B-97AE-F35B66993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986F6-94B3-43DA-BDBB-517A7A093F9B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667399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5DBC1C-7DC4-42EF-B6B5-ECCA5F0FB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74C79-F1E9-41D8-A8E1-187A70972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513F4-0507-4EEC-A591-21626AF03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C66FC-92EA-4174-B1A8-7E812381C875}" type="datetimeFigureOut">
              <a:rPr lang="ru-KZ" smtClean="0"/>
              <a:t>22.09.2024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3836E-4FDD-4675-AECC-2DAD6BE0D7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523EF-B72A-49FB-AD6C-B3118EC98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986F6-94B3-43DA-BDBB-517A7A093F9B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60395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7ADF8-C1B1-4E8B-A0C2-04537CCB3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78024" y="0"/>
            <a:ext cx="9144000" cy="2387600"/>
          </a:xfrm>
        </p:spPr>
        <p:txBody>
          <a:bodyPr/>
          <a:lstStyle/>
          <a:p>
            <a:r>
              <a:rPr lang="en-US" b="1" u="sng" dirty="0"/>
              <a:t>CSS</a:t>
            </a:r>
            <a:r>
              <a:rPr lang="ru-RU" b="1" u="sng" dirty="0"/>
              <a:t> урок 3</a:t>
            </a:r>
            <a:endParaRPr lang="ru-KZ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648DB-7E6C-492A-8B4D-6765B54F2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94049" y="2601119"/>
            <a:ext cx="9144000" cy="1655762"/>
          </a:xfrm>
        </p:spPr>
        <p:txBody>
          <a:bodyPr/>
          <a:lstStyle/>
          <a:p>
            <a:r>
              <a:rPr lang="ru-RU" b="1" dirty="0">
                <a:highlight>
                  <a:srgbClr val="FFFF00"/>
                </a:highlight>
              </a:rPr>
              <a:t>Комментарии, Размеры, Отступы</a:t>
            </a:r>
          </a:p>
          <a:p>
            <a:r>
              <a:rPr lang="ru-RU" dirty="0">
                <a:highlight>
                  <a:srgbClr val="FFFF00"/>
                </a:highlight>
              </a:rPr>
              <a:t>+ </a:t>
            </a:r>
          </a:p>
          <a:p>
            <a:r>
              <a:rPr lang="ru-RU" b="1" dirty="0">
                <a:highlight>
                  <a:srgbClr val="FFFF00"/>
                </a:highlight>
              </a:rPr>
              <a:t>лаба 4</a:t>
            </a:r>
            <a:endParaRPr lang="ru-KZ" b="1" dirty="0">
              <a:highlight>
                <a:srgbClr val="FFFF00"/>
              </a:highlight>
            </a:endParaRPr>
          </a:p>
        </p:txBody>
      </p:sp>
      <p:pic>
        <p:nvPicPr>
          <p:cNvPr id="8195" name="Picture 3" descr="CSS! | Пикабу">
            <a:extLst>
              <a:ext uri="{FF2B5EF4-FFF2-40B4-BE49-F238E27FC236}">
                <a16:creationId xmlns:a16="http://schemas.microsoft.com/office/drawing/2014/main" id="{08F00217-5DB4-4F11-8304-723B34961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480" y="0"/>
            <a:ext cx="43084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95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E6DC8-A7F3-4D9F-9C22-034C9AA3C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 </a:t>
            </a:r>
            <a:r>
              <a:rPr lang="en-US" dirty="0"/>
              <a:t>padding</a:t>
            </a:r>
            <a:endParaRPr lang="ru-K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55FED6-7083-44F8-9628-F991CA64D4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578" y="1665159"/>
            <a:ext cx="5307687" cy="212553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8C1F73-A74B-4871-AE3B-035D913CC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486" y="3118951"/>
            <a:ext cx="70104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959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C4A99-B104-4D42-8FF7-5F450E8DE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298" y="466482"/>
            <a:ext cx="10515600" cy="5925036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В качестве значения можно указать одно, два, три или четыре числа. Браузер будет читать это значение по-разному в зависимости от количества указанных значений.</a:t>
            </a:r>
          </a:p>
          <a:p>
            <a:endParaRPr lang="ru-RU" dirty="0"/>
          </a:p>
          <a:p>
            <a:r>
              <a:rPr lang="ru-RU" u="sng" dirty="0"/>
              <a:t>padding: 10px 15px 20px 30px </a:t>
            </a:r>
            <a:r>
              <a:rPr lang="ru-RU" dirty="0"/>
              <a:t>— читается по часовой стрелке начиная с верхней границы. Сверху 10 пикселей —&gt; справа 15 пикселей —&gt; снизу 20 пикселей —&gt; слева 30 пикселей. Все вычисления в вебе начинаются от верхнего левого угла. Запомни этот порядок. Он часто нужен при чтении кода.</a:t>
            </a:r>
          </a:p>
          <a:p>
            <a:r>
              <a:rPr lang="ru-RU" u="sng" dirty="0"/>
              <a:t>padding: 15px</a:t>
            </a:r>
            <a:r>
              <a:rPr lang="ru-RU" dirty="0"/>
              <a:t> — со всех четырёх сторон будет одинаковый отступ в 15 пикселей.</a:t>
            </a:r>
          </a:p>
          <a:p>
            <a:r>
              <a:rPr lang="ru-RU" u="sng" dirty="0"/>
              <a:t>padding: 15px 20px </a:t>
            </a:r>
            <a:r>
              <a:rPr lang="ru-RU" dirty="0"/>
              <a:t>— парные противоположные отступы. Первое значение для верхнего и нижнего отступов: сверху и снизу по 15 пикселей. Второе значение для боковых отступов: справа и слева по 20 пикселей.</a:t>
            </a:r>
          </a:p>
          <a:p>
            <a:r>
              <a:rPr lang="ru-RU" u="sng" dirty="0"/>
              <a:t>padding: 10px 5px 25px</a:t>
            </a:r>
            <a:r>
              <a:rPr lang="ru-RU" dirty="0"/>
              <a:t> — первое значение для верхнего отступ (сверху 10 пикселей), второе значение для боковых отступов (справа и слева по 5 пикселей), последнее значение для нижнего отступа (снизу 25 пикселей).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754735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55B0-FE4B-416B-9AD2-965D9082A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D5AF1-1689-4BEB-B4E6-A9C12A244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5122" name="Picture 2" descr="CSS Padding | A Comprehensive Guide to CSS Padding">
            <a:extLst>
              <a:ext uri="{FF2B5EF4-FFF2-40B4-BE49-F238E27FC236}">
                <a16:creationId xmlns:a16="http://schemas.microsoft.com/office/drawing/2014/main" id="{126A7873-F634-4F7B-B06C-0F8096B3E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997" y="844463"/>
            <a:ext cx="9168006" cy="516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159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A167A-E7A2-4B39-B5FF-7869B6F36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Внешний отступ - </a:t>
            </a:r>
            <a:r>
              <a:rPr lang="en-US" dirty="0"/>
              <a:t>margin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99CAE-1FFE-46C9-8865-60069616A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7" y="1825625"/>
            <a:ext cx="1150464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M</a:t>
            </a:r>
            <a:r>
              <a:rPr lang="ru-RU" sz="2400" dirty="0"/>
              <a:t>argin</a:t>
            </a:r>
            <a:r>
              <a:rPr lang="en-US" sz="2400" dirty="0"/>
              <a:t> - </a:t>
            </a:r>
            <a:r>
              <a:rPr lang="ru-RU" sz="2400" dirty="0"/>
              <a:t>Свойство, которым можно отодвинуть элемент от соседей. Или придвинуть.</a:t>
            </a:r>
            <a:endParaRPr lang="en-US" sz="2400" dirty="0"/>
          </a:p>
          <a:p>
            <a:r>
              <a:rPr lang="ru-RU" sz="2400" dirty="0"/>
              <a:t>Чтобы сделать отступ только с одной стороны, используй </a:t>
            </a:r>
            <a:r>
              <a:rPr lang="en-US" sz="2400" dirty="0"/>
              <a:t>margin-top (</a:t>
            </a:r>
            <a:r>
              <a:rPr lang="ru-RU" sz="2400" dirty="0"/>
              <a:t>сверху), </a:t>
            </a:r>
            <a:r>
              <a:rPr lang="en-US" sz="2400" dirty="0"/>
              <a:t>margin-right (</a:t>
            </a:r>
            <a:r>
              <a:rPr lang="ru-RU" sz="2400" dirty="0"/>
              <a:t>справа), </a:t>
            </a:r>
            <a:r>
              <a:rPr lang="en-US" sz="2400" dirty="0"/>
              <a:t>margin-bottom (</a:t>
            </a:r>
            <a:r>
              <a:rPr lang="ru-RU" sz="2400" dirty="0"/>
              <a:t>снизу) или </a:t>
            </a:r>
            <a:r>
              <a:rPr lang="en-US" sz="2400" dirty="0"/>
              <a:t>margin-left (</a:t>
            </a:r>
            <a:r>
              <a:rPr lang="ru-RU" sz="2400" dirty="0"/>
              <a:t>слева).</a:t>
            </a:r>
          </a:p>
          <a:p>
            <a:endParaRPr lang="ru-KZ" sz="2400" dirty="0"/>
          </a:p>
        </p:txBody>
      </p:sp>
      <p:pic>
        <p:nvPicPr>
          <p:cNvPr id="6150" name="Picture 6" descr="Padding vs Margin: What's the Difference in CSS?">
            <a:extLst>
              <a:ext uri="{FF2B5EF4-FFF2-40B4-BE49-F238E27FC236}">
                <a16:creationId xmlns:a16="http://schemas.microsoft.com/office/drawing/2014/main" id="{7C72E2AB-AEC1-44F6-A4A5-913B27715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602" y="3429000"/>
            <a:ext cx="4028796" cy="308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583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600A4-8D0C-4FDB-A13D-9574B23D3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выравнять все по центру</a:t>
            </a:r>
            <a:endParaRPr lang="ru-K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D53A79-C59F-4B37-B1AB-564843C34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65810"/>
            <a:ext cx="4011481" cy="329077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9DA33F-6E49-4546-84CC-7BA07D5E1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445" y="1672840"/>
            <a:ext cx="5352486" cy="48291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88B491-ED53-4CBB-A317-F62513747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29" y="5117647"/>
            <a:ext cx="4652232" cy="153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9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B92B-F9F1-4B71-807A-F7ECFC65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Лабораторная работа </a:t>
            </a:r>
            <a:r>
              <a:rPr lang="en-US" dirty="0"/>
              <a:t>4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9FB3-687A-46B0-82C5-8DA453DD3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Оцентрировать элемент на сайте</a:t>
            </a:r>
          </a:p>
          <a:p>
            <a:r>
              <a:rPr lang="ru-RU" dirty="0"/>
              <a:t>2. Использовать внешние и внутренние отступы</a:t>
            </a:r>
          </a:p>
          <a:p>
            <a:r>
              <a:rPr lang="ru-RU" dirty="0"/>
              <a:t>3. Сделать рамку</a:t>
            </a:r>
          </a:p>
          <a:p>
            <a:r>
              <a:rPr lang="ru-RU" dirty="0"/>
              <a:t>4. Сделать че нибудь прикольное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>
                <a:highlight>
                  <a:srgbClr val="FFFF00"/>
                </a:highlight>
              </a:rPr>
              <a:t>Блиц: Сделать обтекание текстом </a:t>
            </a:r>
            <a:r>
              <a:rPr lang="ru-RU" dirty="0">
                <a:highlight>
                  <a:srgbClr val="FFFF00"/>
                </a:highlight>
                <a:sym typeface="Wingdings" panose="05000000000000000000" pitchFamily="2" charset="2"/>
              </a:rPr>
              <a:t></a:t>
            </a:r>
            <a:endParaRPr lang="ru-RU" dirty="0">
              <a:highlight>
                <a:srgbClr val="FFFF00"/>
              </a:highlight>
            </a:endParaRPr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49541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6D04-1C75-4A96-B049-B50612BEC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9220" name="Picture 4" descr="Магия CSS: Обтекание текста вокруг нестандартных форм | Типичный верстальщик">
            <a:extLst>
              <a:ext uri="{FF2B5EF4-FFF2-40B4-BE49-F238E27FC236}">
                <a16:creationId xmlns:a16="http://schemas.microsoft.com/office/drawing/2014/main" id="{0FDB5C07-ACE6-49B6-B84E-62689DDC8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808" y="-23813"/>
            <a:ext cx="6098824" cy="3452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Магия CSS: Обтекание текста вокруг нестандартных форм | Типичный верстальщик">
            <a:extLst>
              <a:ext uri="{FF2B5EF4-FFF2-40B4-BE49-F238E27FC236}">
                <a16:creationId xmlns:a16="http://schemas.microsoft.com/office/drawing/2014/main" id="{B02CEF31-32AF-474B-934C-8540AE06B0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6123213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Магия CSS: Обтекание текста вокруг нестандартных форм | Типичный верстальщик">
            <a:extLst>
              <a:ext uri="{FF2B5EF4-FFF2-40B4-BE49-F238E27FC236}">
                <a16:creationId xmlns:a16="http://schemas.microsoft.com/office/drawing/2014/main" id="{A63F8EEA-6F65-4A8C-97B1-C482DF1DA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788" y="3428999"/>
            <a:ext cx="6123212" cy="344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Магия CSS: Обтекание текста вокруг нестандартных форм | Типичный верстальщик">
            <a:extLst>
              <a:ext uri="{FF2B5EF4-FFF2-40B4-BE49-F238E27FC236}">
                <a16:creationId xmlns:a16="http://schemas.microsoft.com/office/drawing/2014/main" id="{D2ACA777-A90D-407E-8531-114EA7946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40" y="3359020"/>
            <a:ext cx="6095996" cy="3521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7713B1-FB91-4D6D-A18B-905FD4242601}"/>
              </a:ext>
            </a:extLst>
          </p:cNvPr>
          <p:cNvSpPr txBox="1"/>
          <p:nvPr/>
        </p:nvSpPr>
        <p:spPr>
          <a:xfrm>
            <a:off x="4049485" y="3221978"/>
            <a:ext cx="4422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highlight>
                  <a:srgbClr val="FFFF00"/>
                </a:highlight>
              </a:rPr>
              <a:t>Блиц: Повторить любой из этих</a:t>
            </a:r>
            <a:endParaRPr lang="ru-KZ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51517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03EE9-A1D7-4A42-8A8A-652C09DA5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highlight>
                  <a:srgbClr val="FFFF00"/>
                </a:highlight>
              </a:rPr>
              <a:t>А если такое сделаете, я вообще афигею</a:t>
            </a:r>
            <a:endParaRPr lang="ru-KZ" b="1" dirty="0">
              <a:highlight>
                <a:srgbClr val="FFFF00"/>
              </a:highlight>
            </a:endParaRPr>
          </a:p>
        </p:txBody>
      </p:sp>
      <p:pic>
        <p:nvPicPr>
          <p:cNvPr id="10242" name="Picture 2" descr="Обтекание картинки текстом">
            <a:extLst>
              <a:ext uri="{FF2B5EF4-FFF2-40B4-BE49-F238E27FC236}">
                <a16:creationId xmlns:a16="http://schemas.microsoft.com/office/drawing/2014/main" id="{CFE22486-9F8B-46DE-9AFE-F4DD356081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71" y="1912776"/>
            <a:ext cx="11919857" cy="476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92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E6DC8-A7F3-4D9F-9C22-034C9AA3C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Комментарии в </a:t>
            </a:r>
            <a:r>
              <a:rPr lang="en-US" dirty="0"/>
              <a:t>HTML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C4A99-B104-4D42-8FF7-5F450E8DE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53" y="2790345"/>
            <a:ext cx="11068924" cy="3973199"/>
          </a:xfrm>
        </p:spPr>
        <p:txBody>
          <a:bodyPr>
            <a:normAutofit/>
          </a:bodyPr>
          <a:lstStyle/>
          <a:p>
            <a:r>
              <a:rPr lang="ru-RU" dirty="0"/>
              <a:t>Иногда нужно оставить скрытую заметку или пояснить что-то в коде человеческим языком. Такое примечание пригодится и себе в будущем, и следующим разработчикам, которые будут работать над вашим проектом. Именно для этого изначально были придуманы комментарии! Вся их прелесть в том, что пользователи их никогда не увидят. Это секретная почта для разработчиков 🤫</a:t>
            </a:r>
          </a:p>
          <a:p>
            <a:endParaRPr lang="ru-RU" dirty="0"/>
          </a:p>
          <a:p>
            <a:r>
              <a:rPr lang="ru-RU" dirty="0"/>
              <a:t>Для комментариев находится и более утилитарное применение: скрывать блоки кода со страницы, не удаляя их из файла.</a:t>
            </a:r>
            <a:endParaRPr lang="ru-K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15C10D-4D77-4FF2-874F-49B1747C8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980" y="458432"/>
            <a:ext cx="5762625" cy="190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79B769-B235-467D-8110-74432A9DD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937" y="1912565"/>
            <a:ext cx="1434193" cy="5483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26D730-46B6-4D92-AED6-FC9E649C6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2551" y="1899533"/>
            <a:ext cx="1089408" cy="6689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120901-578C-4EA0-8DEB-B69CE25EC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5122" y="2010342"/>
            <a:ext cx="1907429" cy="42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95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E6DC8-A7F3-4D9F-9C22-034C9AA3C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Комментарии в</a:t>
            </a:r>
            <a:r>
              <a:rPr lang="en-US" dirty="0"/>
              <a:t> </a:t>
            </a:r>
            <a:r>
              <a:rPr lang="en-US" dirty="0" err="1"/>
              <a:t>css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C4A99-B104-4D42-8FF7-5F450E8DE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266" y="2963960"/>
            <a:ext cx="10515600" cy="4351338"/>
          </a:xfrm>
        </p:spPr>
        <p:txBody>
          <a:bodyPr/>
          <a:lstStyle/>
          <a:p>
            <a:r>
              <a:rPr lang="ru-RU" dirty="0"/>
              <a:t>Комментарии в CSS нужны, чтобы комментировать отдельные куски кода или быстро временно отключать свойства без удаления их из кода.</a:t>
            </a:r>
          </a:p>
          <a:p>
            <a:r>
              <a:rPr lang="ru-RU" dirty="0"/>
              <a:t>Комментарии не влияют на работу остального кода, а значит невозможно увидеть их, не заглядывая в файл со стилями.</a:t>
            </a:r>
          </a:p>
          <a:p>
            <a:r>
              <a:rPr lang="ru-RU" dirty="0"/>
              <a:t>Часто комментарии используются для визуального отделения блоков стилей друг от друга. Например, чтобы отделить стили для шапки сайта от стилей для остальной страницы.</a:t>
            </a:r>
            <a:endParaRPr lang="ru-K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271DA8-D9FA-4A41-8772-794F18F14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308" y="659910"/>
            <a:ext cx="3715528" cy="1898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DED9AF-8B3F-4B40-AF73-4C3FEAD96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08985"/>
            <a:ext cx="3782435" cy="111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512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E6DC8-A7F3-4D9F-9C22-034C9AA3C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Размеры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C4A99-B104-4D42-8FF7-5F450E8DE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width – </a:t>
            </a:r>
            <a:r>
              <a:rPr lang="ru-RU" dirty="0"/>
              <a:t>ширина (контейнера, элемента, картинки)</a:t>
            </a:r>
          </a:p>
          <a:p>
            <a:r>
              <a:rPr lang="en-US" dirty="0"/>
              <a:t>height – </a:t>
            </a:r>
            <a:r>
              <a:rPr lang="ru-RU" dirty="0"/>
              <a:t>высота (контейнера, элемента, картинки)</a:t>
            </a:r>
          </a:p>
          <a:p>
            <a:r>
              <a:rPr lang="ru-RU" dirty="0"/>
              <a:t>По умолчанию </a:t>
            </a:r>
            <a:r>
              <a:rPr lang="en-US" dirty="0"/>
              <a:t>width: auto</a:t>
            </a:r>
            <a:endParaRPr lang="ru-RU" dirty="0"/>
          </a:p>
          <a:p>
            <a:r>
              <a:rPr lang="ru-RU" dirty="0"/>
              <a:t>Можно задать в Пикселях, Процентах и др.</a:t>
            </a:r>
          </a:p>
          <a:p>
            <a:endParaRPr lang="ru-K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C3CE31-7B00-425B-8C0C-C0D127B03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665" y="747615"/>
            <a:ext cx="3245204" cy="605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139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E6E3-44D0-4894-BC94-5A78190DD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Единицы измерения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37F84-FC8C-48DF-B5D8-69EEFB497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Абсолютные единицы: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u="sng" dirty="0"/>
              <a:t>px</a:t>
            </a:r>
            <a:r>
              <a:rPr lang="ru-RU" u="sng" dirty="0"/>
              <a:t> (пиксели) — фиксированная единица, не зависит от разрешения экрана.</a:t>
            </a:r>
          </a:p>
          <a:p>
            <a:pPr>
              <a:buFont typeface="Arial" panose="020B0604020202020204" pitchFamily="34" charset="0"/>
              <a:buChar char="•"/>
            </a:pPr>
            <a:endParaRPr lang="ru-RU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cm</a:t>
            </a:r>
            <a:r>
              <a:rPr lang="ru-RU" dirty="0"/>
              <a:t> (сантиметры), </a:t>
            </a:r>
            <a:r>
              <a:rPr lang="ru-RU" b="1" dirty="0"/>
              <a:t>mm</a:t>
            </a:r>
            <a:r>
              <a:rPr lang="ru-RU" dirty="0"/>
              <a:t> (миллиметры), </a:t>
            </a:r>
            <a:r>
              <a:rPr lang="ru-RU" b="1" dirty="0"/>
              <a:t>in</a:t>
            </a:r>
            <a:r>
              <a:rPr lang="ru-RU" dirty="0"/>
              <a:t> (дюймы) — физические единицы, редко используются.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pt</a:t>
            </a:r>
            <a:r>
              <a:rPr lang="ru-RU" dirty="0"/>
              <a:t> (пункты) — 1/72 дюйма.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pc</a:t>
            </a:r>
            <a:r>
              <a:rPr lang="ru-RU" dirty="0"/>
              <a:t> (пицы) — 1/6 дюйма.</a:t>
            </a:r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48247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E6E3-44D0-4894-BC94-5A78190DD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Единицы измерения</a:t>
            </a:r>
            <a:endParaRPr lang="ru-KZ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DC4245A-459A-4937-9A3E-94E7BF9BAF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5775" y="1482646"/>
            <a:ext cx="11706225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KZ" altLang="ru-K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Относительные единицы: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KZ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Z" altLang="ru-KZ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%</a:t>
            </a:r>
            <a:r>
              <a:rPr kumimoji="0" lang="ru-KZ" altLang="ru-KZ" sz="2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процент от родительского элемента.</a:t>
            </a:r>
            <a:endParaRPr kumimoji="0" lang="ru-RU" altLang="ru-KZ" sz="24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KZ" altLang="ru-KZ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K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Z" altLang="ru-K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</a:t>
            </a:r>
            <a:r>
              <a:rPr kumimoji="0" lang="ru-KZ" altLang="ru-K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относительно размера шрифта родителя (например, </a:t>
            </a:r>
            <a:r>
              <a:rPr kumimoji="0" lang="ru-KZ" altLang="ru-K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2em</a:t>
            </a:r>
            <a:r>
              <a:rPr kumimoji="0" lang="ru-KZ" altLang="ru-K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2 раза больше текущего шрифта).</a:t>
            </a:r>
            <a:endParaRPr kumimoji="0" lang="ru-KZ" altLang="ru-KZ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K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Z" altLang="ru-K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</a:t>
            </a:r>
            <a:r>
              <a:rPr kumimoji="0" lang="ru-KZ" altLang="ru-K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относительно корневого элемента (</a:t>
            </a:r>
            <a:r>
              <a:rPr kumimoji="0" lang="ru-KZ" altLang="ru-K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html</a:t>
            </a:r>
            <a:r>
              <a:rPr kumimoji="0" lang="ru-KZ" altLang="ru-K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ru-RU" altLang="ru-KZ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KZ" altLang="ru-KZ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KZ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Z" altLang="ru-KZ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vw</a:t>
            </a:r>
            <a:r>
              <a:rPr kumimoji="0" lang="ru-KZ" altLang="ru-KZ" sz="2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(viewport width) — процент от ширины окна браузера.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KZ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Z" altLang="ru-KZ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vh</a:t>
            </a:r>
            <a:r>
              <a:rPr kumimoji="0" lang="ru-KZ" altLang="ru-KZ" sz="24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(viewport height) — процент от высоты окна браузера.</a:t>
            </a:r>
            <a:endParaRPr kumimoji="0" lang="ru-RU" altLang="ru-KZ" sz="24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KZ" altLang="ru-KZ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K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Z" altLang="ru-K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vmin</a:t>
            </a:r>
            <a:r>
              <a:rPr kumimoji="0" lang="ru-KZ" altLang="ru-K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kumimoji="0" lang="ru-KZ" altLang="ru-K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vmax</a:t>
            </a:r>
            <a:r>
              <a:rPr kumimoji="0" lang="ru-KZ" altLang="ru-K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минимальное или максимальное значение между </a:t>
            </a:r>
            <a:r>
              <a:rPr kumimoji="0" lang="ru-KZ" altLang="ru-K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vw</a:t>
            </a:r>
            <a:r>
              <a:rPr kumimoji="0" lang="ru-KZ" altLang="ru-K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и </a:t>
            </a:r>
            <a:r>
              <a:rPr kumimoji="0" lang="ru-KZ" altLang="ru-K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vh</a:t>
            </a:r>
            <a:r>
              <a:rPr kumimoji="0" lang="ru-KZ" altLang="ru-K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ru-KZ" altLang="ru-KZ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K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Z" altLang="ru-K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</a:t>
            </a:r>
            <a:r>
              <a:rPr kumimoji="0" lang="ru-KZ" altLang="ru-K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относительно высоты символа "x" в шрифте.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K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Z" altLang="ru-KZ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</a:t>
            </a:r>
            <a:r>
              <a:rPr kumimoji="0" lang="ru-KZ" altLang="ru-KZ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относительно ширины символа "0" в шрифте.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KZ" altLang="ru-K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048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E6DC8-A7F3-4D9F-9C22-034C9AA3C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Рамка -</a:t>
            </a:r>
            <a:r>
              <a:rPr lang="en-US" dirty="0"/>
              <a:t> border</a:t>
            </a:r>
            <a:endParaRPr lang="ru-K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45C78E-9191-40EE-8736-3C64FA917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536" y="1677566"/>
            <a:ext cx="6057900" cy="14192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25F535-6954-49B5-AF7F-715A15502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280" y="1424280"/>
            <a:ext cx="5652907" cy="1938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A11464-72B5-4297-B3B6-BB7C114F2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4009" y="3748088"/>
            <a:ext cx="6562725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46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E6DC8-A7F3-4D9F-9C22-034C9AA3C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Внутренний отступ - </a:t>
            </a:r>
            <a:r>
              <a:rPr lang="en-US" dirty="0"/>
              <a:t>padding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C4A99-B104-4D42-8FF7-5F450E8DE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Свойство padding — или внутренний отступ — позволяет оттолкнуть контент от границ родительского элемента.</a:t>
            </a:r>
          </a:p>
          <a:p>
            <a:endParaRPr lang="ru-RU" dirty="0"/>
          </a:p>
          <a:p>
            <a:r>
              <a:rPr lang="ru-RU" dirty="0"/>
              <a:t>Само свойство padding это шорткат, позволяющий задать отступы сразу со всех четырёх сторон.</a:t>
            </a:r>
          </a:p>
          <a:p>
            <a:endParaRPr lang="ru-RU" dirty="0"/>
          </a:p>
          <a:p>
            <a:r>
              <a:rPr lang="ru-RU" dirty="0"/>
              <a:t>Можно управлять отступами по отдельности при помощи свойств padding-top, padding-left, padding-right, padding-bottom.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468101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E6DC8-A7F3-4D9F-9C22-034C9AA3C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без </a:t>
            </a:r>
            <a:r>
              <a:rPr lang="en-US" dirty="0"/>
              <a:t>padding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C4A99-B104-4D42-8FF7-5F450E8DE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825DF1-2581-4F57-B77B-ECCC61BC6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15" y="1523514"/>
            <a:ext cx="4410075" cy="1571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1BF8F7-D3B1-41A2-B48E-8DBC89E7D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993" y="1612089"/>
            <a:ext cx="4143375" cy="1428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CB8BE5-AC15-40BE-8992-F7CBBE80E6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0280" y="3592770"/>
            <a:ext cx="7954517" cy="240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1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683</Words>
  <Application>Microsoft Office PowerPoint</Application>
  <PresentationFormat>Widescreen</PresentationFormat>
  <Paragraphs>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Unicode MS</vt:lpstr>
      <vt:lpstr>Calibri</vt:lpstr>
      <vt:lpstr>Calibri Light</vt:lpstr>
      <vt:lpstr>Office Theme</vt:lpstr>
      <vt:lpstr>CSS урок 3</vt:lpstr>
      <vt:lpstr>Комментарии в HTML</vt:lpstr>
      <vt:lpstr>Комментарии в css</vt:lpstr>
      <vt:lpstr>Размеры</vt:lpstr>
      <vt:lpstr>Единицы измерения</vt:lpstr>
      <vt:lpstr>Единицы измерения</vt:lpstr>
      <vt:lpstr>Рамка - border</vt:lpstr>
      <vt:lpstr>Внутренний отступ - padding</vt:lpstr>
      <vt:lpstr>Пример без padding</vt:lpstr>
      <vt:lpstr>Пример с padding</vt:lpstr>
      <vt:lpstr>PowerPoint Presentation</vt:lpstr>
      <vt:lpstr>PowerPoint Presentation</vt:lpstr>
      <vt:lpstr>Внешний отступ - margin</vt:lpstr>
      <vt:lpstr>Как выравнять все по центру</vt:lpstr>
      <vt:lpstr>Лабораторная работа 4</vt:lpstr>
      <vt:lpstr>PowerPoint Presentation</vt:lpstr>
      <vt:lpstr>А если такое сделаете, я вообще афигею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урок 3</dc:title>
  <dc:creator>илья Фёдоров</dc:creator>
  <cp:lastModifiedBy>илья Фёдоров</cp:lastModifiedBy>
  <cp:revision>1</cp:revision>
  <dcterms:created xsi:type="dcterms:W3CDTF">2024-09-22T07:51:57Z</dcterms:created>
  <dcterms:modified xsi:type="dcterms:W3CDTF">2024-09-22T08:50:18Z</dcterms:modified>
</cp:coreProperties>
</file>