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62" r:id="rId12"/>
    <p:sldId id="263" r:id="rId13"/>
    <p:sldId id="265" r:id="rId14"/>
    <p:sldId id="266" r:id="rId15"/>
    <p:sldId id="267" r:id="rId16"/>
    <p:sldId id="273" r:id="rId17"/>
    <p:sldId id="274" r:id="rId18"/>
    <p:sldId id="275" r:id="rId19"/>
    <p:sldId id="277" r:id="rId20"/>
    <p:sldId id="276" r:id="rId21"/>
    <p:sldId id="26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8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5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4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3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windows/" TargetMode="External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naconda.com/anaconda/install/linux/" TargetMode="External"/><Relationship Id="rId4" Type="http://schemas.openxmlformats.org/officeDocument/2006/relationships/hyperlink" Target="https://docs.anaconda.com/anaconda/install/mac-o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olygons with dots and lines in a white background">
            <a:extLst>
              <a:ext uri="{FF2B5EF4-FFF2-40B4-BE49-F238E27FC236}">
                <a16:creationId xmlns:a16="http://schemas.microsoft.com/office/drawing/2014/main" id="{1150D1F2-B0F4-E167-3630-147D6A40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CB8C3-3C96-4AFC-92A5-40B172BF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Introduction to Python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4062-5D00-4D0F-A69D-533566AF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/>
              <a:t>Data Analysis In SPORTS AND EXERCISE SCIENCE</a:t>
            </a:r>
            <a:br>
              <a:rPr lang="en-US" sz="2000" dirty="0"/>
            </a:br>
            <a:endParaRPr lang="en-US" sz="2000" dirty="0"/>
          </a:p>
          <a:p>
            <a:endParaRPr lang="en-GB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67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A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F9AE-A518-4AE3-BE42-C4D88ED1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br>
              <a:rPr lang="en-US" sz="4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762645-A8CF-4990-903C-E71FCABAF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340022"/>
              </p:ext>
            </p:extLst>
          </p:nvPr>
        </p:nvGraphicFramePr>
        <p:xfrm>
          <a:off x="5282335" y="1626349"/>
          <a:ext cx="6275668" cy="3605306"/>
        </p:xfrm>
        <a:graphic>
          <a:graphicData uri="http://schemas.openxmlformats.org/drawingml/2006/table">
            <a:tbl>
              <a:tblPr/>
              <a:tblGrid>
                <a:gridCol w="1521662">
                  <a:extLst>
                    <a:ext uri="{9D8B030D-6E8A-4147-A177-3AD203B41FA5}">
                      <a16:colId xmlns:a16="http://schemas.microsoft.com/office/drawing/2014/main" val="4098877465"/>
                    </a:ext>
                  </a:extLst>
                </a:gridCol>
                <a:gridCol w="3476728">
                  <a:extLst>
                    <a:ext uri="{9D8B030D-6E8A-4147-A177-3AD203B41FA5}">
                      <a16:colId xmlns:a16="http://schemas.microsoft.com/office/drawing/2014/main" val="2170249538"/>
                    </a:ext>
                  </a:extLst>
                </a:gridCol>
                <a:gridCol w="1277278">
                  <a:extLst>
                    <a:ext uri="{9D8B030D-6E8A-4147-A177-3AD203B41FA5}">
                      <a16:colId xmlns:a16="http://schemas.microsoft.com/office/drawing/2014/main" val="354670332"/>
                    </a:ext>
                  </a:extLst>
                </a:gridCol>
              </a:tblGrid>
              <a:tr h="63200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9698" marR="119698" marT="119698" marB="119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9698" marR="119698" marT="119698" marB="119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 marL="119698" marR="119698" marT="119698" marB="119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91815"/>
                  </a:ext>
                </a:extLst>
              </a:tr>
              <a:tr h="99110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AND: True if both the operands are true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and y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911167"/>
                  </a:ext>
                </a:extLst>
              </a:tr>
              <a:tr h="99110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OR: True if either of the operands is true 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or y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762239"/>
                  </a:ext>
                </a:extLst>
              </a:tr>
              <a:tr h="99110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NOT: True if the operand is false 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x</a:t>
                      </a:r>
                    </a:p>
                  </a:txBody>
                  <a:tcPr marL="119698" marR="119698" marT="167577" marB="167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6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9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25DD-DB9F-4598-AB86-7A185C82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for data analytics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8B75-748E-48BC-ABDB-CB982B95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0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1BB8-334E-4A2F-AB6D-78F18F3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libraries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2DE4-2548-4255-BEA9-950092F0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66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anaconda navigator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Environments-&gt; in Search packages enter the library to be installed.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on and install the required libraries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anaconda prompt-&gt; enter command “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pandas” or “pip install pandas”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and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manager for any software (installation, upgrade and uninstallation)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A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CF54-EFCD-402C-8122-ECCD2310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structures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ue Implementation Using List | Data Structure | Python">
            <a:extLst>
              <a:ext uri="{FF2B5EF4-FFF2-40B4-BE49-F238E27FC236}">
                <a16:creationId xmlns:a16="http://schemas.microsoft.com/office/drawing/2014/main" id="{3542B8C4-AF64-4572-8F97-2FBDFB523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2245" y="1503650"/>
            <a:ext cx="7560000" cy="44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BAA667-C837-4694-A2C7-120AFE014BD8}"/>
              </a:ext>
            </a:extLst>
          </p:cNvPr>
          <p:cNvSpPr txBox="1"/>
          <p:nvPr/>
        </p:nvSpPr>
        <p:spPr>
          <a:xfrm>
            <a:off x="4614536" y="6547819"/>
            <a:ext cx="6100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i="1" dirty="0" err="1"/>
              <a:t>Source:https</a:t>
            </a:r>
            <a:r>
              <a:rPr lang="en-GB" sz="1000" i="1" dirty="0"/>
              <a:t>://miro.medium.com/max/2190/1*2JFd94q0vzsEcr-LB-220g.png</a:t>
            </a:r>
          </a:p>
        </p:txBody>
      </p:sp>
    </p:spTree>
    <p:extLst>
      <p:ext uri="{BB962C8B-B14F-4D97-AF65-F5344CB8AC3E}">
        <p14:creationId xmlns:p14="http://schemas.microsoft.com/office/powerpoint/2010/main" val="354167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795-B17F-4A27-B849-4ED3B4C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Numbers(int, float)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38ED-1956-4706-BA0A-C71D2066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Numbers in Python :Integer and float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 are whole numbers, positive or negative ex: +4,-7,9 etc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have a decimal point in them, or use an exponential (e) to define the number. Ex: 1.2,-0.5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Arithmetic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 in Python 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2088-8E96-4AEC-BEE5-5777E02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creating rules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7730-E69D-42EC-8BB5-87972A55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can not start with a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no spaces in the name, use _ instead. Can't use any of these symbols :'",&lt;&gt;/?|\()!@#$%^&amp;*~-+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considered best practice that names are lowercase.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using the characters 'l' , 'O' , or 'I' as single character variable names.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using words that have special meaning in Python like "list" and "str"</a:t>
            </a:r>
          </a:p>
        </p:txBody>
      </p:sp>
    </p:spTree>
    <p:extLst>
      <p:ext uri="{BB962C8B-B14F-4D97-AF65-F5344CB8AC3E}">
        <p14:creationId xmlns:p14="http://schemas.microsoft.com/office/powerpoint/2010/main" val="320524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54303-D4CB-42DE-B01E-1BA06429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String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30F5-AB49-4A69-9CB2-7CB32BA4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 are sequence of character, using the syntax of either single quotes or double quotes.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“Hello” ,“I didn’t had coffee.”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Strings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 Strings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Indexing and Slicing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Properties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Formatting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4D3C47-C95D-41E0-BA4A-ABB6D8CAD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26922"/>
              </p:ext>
            </p:extLst>
          </p:nvPr>
        </p:nvGraphicFramePr>
        <p:xfrm>
          <a:off x="5430969" y="2575626"/>
          <a:ext cx="43760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12">
                  <a:extLst>
                    <a:ext uri="{9D8B030D-6E8A-4147-A177-3AD203B41FA5}">
                      <a16:colId xmlns:a16="http://schemas.microsoft.com/office/drawing/2014/main" val="1156872786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2122676230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2899609528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2984919542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943143900"/>
                    </a:ext>
                  </a:extLst>
                </a:gridCol>
              </a:tblGrid>
              <a:tr h="286517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46176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r>
                        <a:rPr lang="en-US"/>
                        <a:t>0(0)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1(-4)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2(-3)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3(-2)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4(-1)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9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465C-37C3-45B4-85B9-C828C15B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Lists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420C-A421-41D8-98BD-3FBF75A3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are ordered sequences that can hold variety of object types.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use [] bracket and comma to separate objects. Ex:[1,2,3,4,5]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Slicing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List Methods</a:t>
            </a:r>
          </a:p>
        </p:txBody>
      </p:sp>
    </p:spTree>
    <p:extLst>
      <p:ext uri="{BB962C8B-B14F-4D97-AF65-F5344CB8AC3E}">
        <p14:creationId xmlns:p14="http://schemas.microsoft.com/office/powerpoint/2010/main" val="175262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2862-E004-4659-9A06-5A510336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Dictionaries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6B58-1741-4D0F-94B1-A26022A9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unordered mapping for storing objects. In lists its ordered sequence, dictionaries have key-value pairing.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 allows users to grab objects quickly without the need to know the index location.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curly braces and colons to signify the keys and the associated values.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{‘key1’:’value1’,’key2’:’value2’}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Dictionary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objects from a dictionary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Dictionary Methods</a:t>
            </a:r>
          </a:p>
        </p:txBody>
      </p:sp>
    </p:spTree>
    <p:extLst>
      <p:ext uri="{BB962C8B-B14F-4D97-AF65-F5344CB8AC3E}">
        <p14:creationId xmlns:p14="http://schemas.microsoft.com/office/powerpoint/2010/main" val="145120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94DD-3927-4CC7-8D37-BF49808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 list/dictionary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2821-2117-45FD-8CC0-5A1FE822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is retrieved by key name.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and cannot be sorted.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retrieved by location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sequence and can be indexed or sliced.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6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12C6-B999-485E-9A09-190BDBF6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course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9B0D-6EAC-42A5-9DB4-B13962F1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in python and their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&amp; loops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0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92A4-63AD-4E4A-81E4-CE83ECE5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Tuples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552DC-EFED-4953-A0C2-571ACB8C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 are very similar to lists. However, they have one key difference that is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immutability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Once an element is inside the tuple it cannot be re-assigned.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uses parenthesis: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Tuple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Tuples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5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9A19-D09C-46DE-A307-CEA82152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Control flow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F30F-56FC-4FE1-985B-B74A14F8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want to execute certain piece of code when certain condition has been met.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my cat is hungry(condition), I will feed my cat(action).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syntax makes use of colons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(whitespace).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65CD-B4CC-4342-90DA-D278A335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1967"/>
            <a:ext cx="10058400" cy="61582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different control flows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C2C64-5824-4CBF-B649-A8B680397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6261"/>
              </p:ext>
            </p:extLst>
          </p:nvPr>
        </p:nvGraphicFramePr>
        <p:xfrm>
          <a:off x="1096963" y="727789"/>
          <a:ext cx="10058400" cy="610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8">
                  <a:extLst>
                    <a:ext uri="{9D8B030D-6E8A-4147-A177-3AD203B41FA5}">
                      <a16:colId xmlns:a16="http://schemas.microsoft.com/office/drawing/2014/main" val="3438017303"/>
                    </a:ext>
                  </a:extLst>
                </a:gridCol>
                <a:gridCol w="7329812">
                  <a:extLst>
                    <a:ext uri="{9D8B030D-6E8A-4147-A177-3AD203B41FA5}">
                      <a16:colId xmlns:a16="http://schemas.microsoft.com/office/drawing/2014/main" val="847143589"/>
                    </a:ext>
                  </a:extLst>
                </a:gridCol>
              </a:tblGrid>
              <a:tr h="814797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some_condition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#execute some code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29887"/>
                  </a:ext>
                </a:extLst>
              </a:tr>
              <a:tr h="11173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if/else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some_condition</a:t>
                      </a:r>
                      <a:b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#execute some code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else:</a:t>
                      </a:r>
                      <a:b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#do something 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53270"/>
                  </a:ext>
                </a:extLst>
              </a:tr>
              <a:tr h="29032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if/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/else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some_condition</a:t>
                      </a:r>
                      <a:b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#execute some code</a:t>
                      </a:r>
                    </a:p>
                    <a:p>
                      <a:r>
                        <a:rPr lang="en-US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some_other_condition</a:t>
                      </a:r>
                      <a:b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#execute something different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else:</a:t>
                      </a:r>
                      <a:b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#do something else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88231"/>
                  </a:ext>
                </a:extLst>
              </a:tr>
              <a:tr h="99281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my_lists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=[1,2,3]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item_name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my_lists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print(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48719"/>
                  </a:ext>
                </a:extLst>
              </a:tr>
              <a:tr h="99281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some_Boolean_condition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#do_something</a:t>
                      </a:r>
                      <a:endParaRPr lang="en-GB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4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7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2314-745D-4CD7-8346-25551564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7447-8B09-4CFE-BC99-DD9ED551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 high-level, general-purpose and a very popular programming language.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 (latest Python 3) is being used in web development, Machine Learning applications, along with all cutting edge technology in Software Industry.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818-458D-4E67-9721-5E7F95B1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learn Python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F27D-5001-4DFC-8DAB-4A6A0AB9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clear, logical code that is easy to read and learn.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 of libraries and frameworks written in python allowing users to apply Python in wide variety of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documentation online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https://docs.python.org/3/</a:t>
            </a:r>
          </a:p>
        </p:txBody>
      </p:sp>
    </p:spTree>
    <p:extLst>
      <p:ext uri="{BB962C8B-B14F-4D97-AF65-F5344CB8AC3E}">
        <p14:creationId xmlns:p14="http://schemas.microsoft.com/office/powerpoint/2010/main" val="112402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09EC-2922-4134-98C4-0D2E6F3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Python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473-8C30-4A75-9B5B-28EED824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Anaconda distribution from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https://www.anaconda.com/products/distribution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course we will work on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following links for installation steps for different OS: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https://docs.anaconda.com/anaconda/install/windows/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(WINDOWS)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https://docs.anaconda.com/anaconda/install/mac-os/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(MAC)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https://docs.anaconda.com/anaconda/install/linux/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(LINUX)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17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9A8-E633-46E5-86E8-E1E6E6AE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operators in python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D783-418E-4939-828A-52DABA21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6656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(Relational) Operators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0" indent="0" algn="l">
              <a:buNone/>
            </a:pP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A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21784-236C-47EE-8415-59C260AD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8F6E02-ABD5-4349-9782-A4F843763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63455"/>
              </p:ext>
            </p:extLst>
          </p:nvPr>
        </p:nvGraphicFramePr>
        <p:xfrm>
          <a:off x="5070963" y="545557"/>
          <a:ext cx="6275668" cy="5452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28148">
                  <a:extLst>
                    <a:ext uri="{9D8B030D-6E8A-4147-A177-3AD203B41FA5}">
                      <a16:colId xmlns:a16="http://schemas.microsoft.com/office/drawing/2014/main" val="3636232709"/>
                    </a:ext>
                  </a:extLst>
                </a:gridCol>
                <a:gridCol w="4041918">
                  <a:extLst>
                    <a:ext uri="{9D8B030D-6E8A-4147-A177-3AD203B41FA5}">
                      <a16:colId xmlns:a16="http://schemas.microsoft.com/office/drawing/2014/main" val="2278670898"/>
                    </a:ext>
                  </a:extLst>
                </a:gridCol>
                <a:gridCol w="1005602">
                  <a:extLst>
                    <a:ext uri="{9D8B030D-6E8A-4147-A177-3AD203B41FA5}">
                      <a16:colId xmlns:a16="http://schemas.microsoft.com/office/drawing/2014/main" val="2418627747"/>
                    </a:ext>
                  </a:extLst>
                </a:gridCol>
              </a:tblGrid>
              <a:tr h="475593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0" marR="95673" marT="22293" marB="111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95673" marT="22293" marB="111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 marL="0" marR="95673" marT="22293" marB="111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718969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Addition: adds two operands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25908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Subtraction: subtracts two operands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–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22809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Multiplication: multiplies two operands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312620"/>
                  </a:ext>
                </a:extLst>
              </a:tr>
              <a:tr h="635363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(float): divides the first operand by the second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1501"/>
                  </a:ext>
                </a:extLst>
              </a:tr>
              <a:tr h="635363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(floor): divides the first operand by the second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//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56071"/>
                  </a:ext>
                </a:extLst>
              </a:tr>
              <a:tr h="635363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Modulus: returns the remainder when the first operand is divided by the second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%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08821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Power: Returns first raised to power second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** y</a:t>
                      </a:r>
                    </a:p>
                  </a:txBody>
                  <a:tcPr marL="0" marR="95673" marT="33440" marB="111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03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A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7D07F-41E7-4964-A509-ED7A898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(Relational) Operators</a:t>
            </a:r>
            <a:br>
              <a:rPr lang="en-US" sz="4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7D15F2-F4BF-4047-8D6E-7F669325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84611"/>
              </p:ext>
            </p:extLst>
          </p:nvPr>
        </p:nvGraphicFramePr>
        <p:xfrm>
          <a:off x="5324094" y="308190"/>
          <a:ext cx="5660248" cy="63212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2594">
                  <a:extLst>
                    <a:ext uri="{9D8B030D-6E8A-4147-A177-3AD203B41FA5}">
                      <a16:colId xmlns:a16="http://schemas.microsoft.com/office/drawing/2014/main" val="199668471"/>
                    </a:ext>
                  </a:extLst>
                </a:gridCol>
                <a:gridCol w="3484988">
                  <a:extLst>
                    <a:ext uri="{9D8B030D-6E8A-4147-A177-3AD203B41FA5}">
                      <a16:colId xmlns:a16="http://schemas.microsoft.com/office/drawing/2014/main" val="2980172767"/>
                    </a:ext>
                  </a:extLst>
                </a:gridCol>
                <a:gridCol w="992666">
                  <a:extLst>
                    <a:ext uri="{9D8B030D-6E8A-4147-A177-3AD203B41FA5}">
                      <a16:colId xmlns:a16="http://schemas.microsoft.com/office/drawing/2014/main" val="3117583011"/>
                    </a:ext>
                  </a:extLst>
                </a:gridCol>
              </a:tblGrid>
              <a:tr h="491178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93026" marR="93026" marT="93026" marB="930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3026" marR="93026" marT="93026" marB="930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 marL="93026" marR="93026" marT="93026" marB="93026" anchor="ctr"/>
                </a:tc>
                <a:extLst>
                  <a:ext uri="{0D108BD9-81ED-4DB2-BD59-A6C34878D82A}">
                    <a16:rowId xmlns:a16="http://schemas.microsoft.com/office/drawing/2014/main" val="2516800845"/>
                  </a:ext>
                </a:extLst>
              </a:tr>
              <a:tr h="77025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than: True if the left operand is greater than the right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 y</a:t>
                      </a:r>
                    </a:p>
                  </a:txBody>
                  <a:tcPr marL="93026" marR="93026" marT="130236" marB="130236" anchor="ctr"/>
                </a:tc>
                <a:extLst>
                  <a:ext uri="{0D108BD9-81ED-4DB2-BD59-A6C34878D82A}">
                    <a16:rowId xmlns:a16="http://schemas.microsoft.com/office/drawing/2014/main" val="737935882"/>
                  </a:ext>
                </a:extLst>
              </a:tr>
              <a:tr h="77025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than: True if the left operand is less than the right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 y</a:t>
                      </a:r>
                    </a:p>
                  </a:txBody>
                  <a:tcPr marL="93026" marR="93026" marT="130236" marB="130236" anchor="ctr"/>
                </a:tc>
                <a:extLst>
                  <a:ext uri="{0D108BD9-81ED-4DB2-BD59-A6C34878D82A}">
                    <a16:rowId xmlns:a16="http://schemas.microsoft.com/office/drawing/2014/main" val="592151990"/>
                  </a:ext>
                </a:extLst>
              </a:tr>
              <a:tr h="77025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to: True if both operands are equal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== y</a:t>
                      </a:r>
                    </a:p>
                  </a:txBody>
                  <a:tcPr marL="93026" marR="93026" marT="130236" marB="130236" anchor="ctr"/>
                </a:tc>
                <a:extLst>
                  <a:ext uri="{0D108BD9-81ED-4DB2-BD59-A6C34878D82A}">
                    <a16:rowId xmlns:a16="http://schemas.microsoft.com/office/drawing/2014/main" val="922050041"/>
                  </a:ext>
                </a:extLst>
              </a:tr>
              <a:tr h="77025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 – True if operands are not equal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!= y</a:t>
                      </a:r>
                    </a:p>
                  </a:txBody>
                  <a:tcPr marL="93026" marR="93026" marT="130236" marB="130236" anchor="ctr"/>
                </a:tc>
                <a:extLst>
                  <a:ext uri="{0D108BD9-81ED-4DB2-BD59-A6C34878D82A}">
                    <a16:rowId xmlns:a16="http://schemas.microsoft.com/office/drawing/2014/main" val="947722593"/>
                  </a:ext>
                </a:extLst>
              </a:tr>
              <a:tr h="100282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 True if the left operand is greater than or equal to the right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&gt;= y</a:t>
                      </a:r>
                    </a:p>
                  </a:txBody>
                  <a:tcPr marL="93026" marR="93026" marT="130236" marB="130236" anchor="ctr"/>
                </a:tc>
                <a:extLst>
                  <a:ext uri="{0D108BD9-81ED-4DB2-BD59-A6C34878D82A}">
                    <a16:rowId xmlns:a16="http://schemas.microsoft.com/office/drawing/2014/main" val="2018078271"/>
                  </a:ext>
                </a:extLst>
              </a:tr>
              <a:tr h="100282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 True if the left operand is less than or equal to the right</a:t>
                      </a:r>
                    </a:p>
                  </a:txBody>
                  <a:tcPr marL="93026" marR="93026" marT="130236" marB="13023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&lt;= y</a:t>
                      </a:r>
                    </a:p>
                  </a:txBody>
                  <a:tcPr marL="93026" marR="93026" marT="130236" marB="130236" anchor="ctr"/>
                </a:tc>
                <a:extLst>
                  <a:ext uri="{0D108BD9-81ED-4DB2-BD59-A6C34878D82A}">
                    <a16:rowId xmlns:a16="http://schemas.microsoft.com/office/drawing/2014/main" val="250935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3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A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04FE-5CF7-4DB4-8E93-41839465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br>
              <a:rPr lang="en-US" sz="4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2CBBD8-EE53-40D2-A934-BEC40C8F1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36869"/>
              </p:ext>
            </p:extLst>
          </p:nvPr>
        </p:nvGraphicFramePr>
        <p:xfrm>
          <a:off x="4898571" y="0"/>
          <a:ext cx="6857560" cy="6440390"/>
        </p:xfrm>
        <a:graphic>
          <a:graphicData uri="http://schemas.openxmlformats.org/drawingml/2006/table">
            <a:tbl>
              <a:tblPr/>
              <a:tblGrid>
                <a:gridCol w="1028989">
                  <a:extLst>
                    <a:ext uri="{9D8B030D-6E8A-4147-A177-3AD203B41FA5}">
                      <a16:colId xmlns:a16="http://schemas.microsoft.com/office/drawing/2014/main" val="773471332"/>
                    </a:ext>
                  </a:extLst>
                </a:gridCol>
                <a:gridCol w="4342592">
                  <a:extLst>
                    <a:ext uri="{9D8B030D-6E8A-4147-A177-3AD203B41FA5}">
                      <a16:colId xmlns:a16="http://schemas.microsoft.com/office/drawing/2014/main" val="373137770"/>
                    </a:ext>
                  </a:extLst>
                </a:gridCol>
                <a:gridCol w="1485979">
                  <a:extLst>
                    <a:ext uri="{9D8B030D-6E8A-4147-A177-3AD203B41FA5}">
                      <a16:colId xmlns:a16="http://schemas.microsoft.com/office/drawing/2014/main" val="2525252354"/>
                    </a:ext>
                  </a:extLst>
                </a:gridCol>
              </a:tblGrid>
              <a:tr h="286508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74075" marR="74075" marT="74075" marB="74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075" marR="74075" marT="74075" marB="74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 marL="74075" marR="74075" marT="74075" marB="74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621709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value of right side of expression to left side operand 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y + z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01106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AND: Add right-side operand with left side operand and then assign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a+=b     a=a+b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43723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AND: Subtract right operand from left operand and then assign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a-=b     a=a-b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21791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AND: Multiply right operand with left operand and then assign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a*=b     a=a*b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724044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AND: Divide left operand with right operand and then assign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a/=b     a=a/b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32365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AND: Takes modulus using left and right operands and assign the result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a%=b     a=a%b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357070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Divide(floor) AND: Divide left operand with right operand and then assign the value(floor)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a//=b     a=a//b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10006"/>
                  </a:ext>
                </a:extLst>
              </a:tr>
              <a:tr h="61333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**=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 AND: Calculate exponent(raise power) value using operands and assign value to left operand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a**=b     a=a**b</a:t>
                      </a:r>
                    </a:p>
                  </a:txBody>
                  <a:tcPr marL="74075" marR="74075" marT="103705" marB="103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6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60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1352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Georgia Pro Cond Light</vt:lpstr>
      <vt:lpstr>Speak Pro</vt:lpstr>
      <vt:lpstr>Times New Roman</vt:lpstr>
      <vt:lpstr>Wingdings</vt:lpstr>
      <vt:lpstr>RetrospectVTI</vt:lpstr>
      <vt:lpstr>Introduction to Python</vt:lpstr>
      <vt:lpstr>Outline of the course</vt:lpstr>
      <vt:lpstr>What is Python</vt:lpstr>
      <vt:lpstr>Why learn Python</vt:lpstr>
      <vt:lpstr>Installation of Python</vt:lpstr>
      <vt:lpstr>Basic operators in python</vt:lpstr>
      <vt:lpstr>Arithmetic operators</vt:lpstr>
      <vt:lpstr>Comparison (Relational) Operators </vt:lpstr>
      <vt:lpstr>Assignment Operators </vt:lpstr>
      <vt:lpstr>Logical Operators </vt:lpstr>
      <vt:lpstr>Libraries for data analytics</vt:lpstr>
      <vt:lpstr>Installation of libraries</vt:lpstr>
      <vt:lpstr>Python data structures</vt:lpstr>
      <vt:lpstr>1. Numbers(int, float)</vt:lpstr>
      <vt:lpstr>Variable name creating rules</vt:lpstr>
      <vt:lpstr>2. String</vt:lpstr>
      <vt:lpstr>3. Lists</vt:lpstr>
      <vt:lpstr>4. Dictionaries</vt:lpstr>
      <vt:lpstr>When to use list/dictionary</vt:lpstr>
      <vt:lpstr>5. Tuples</vt:lpstr>
      <vt:lpstr>6. Control flow</vt:lpstr>
      <vt:lpstr>Syntax of different control 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MADHURI ANGEL BAXLA</dc:creator>
  <cp:lastModifiedBy>MADHURI ANGEL BAXLA</cp:lastModifiedBy>
  <cp:revision>85</cp:revision>
  <dcterms:created xsi:type="dcterms:W3CDTF">2022-03-29T08:50:58Z</dcterms:created>
  <dcterms:modified xsi:type="dcterms:W3CDTF">2022-04-19T20:41:01Z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2022-03-29T08:50:58Z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89a02d4a-70f7-4bbb-9ef8-c9c579901772</vt:lpwstr>
  </property>
  <property fmtid="{D5CDD505-2E9C-101B-9397-08002B2CF9AE}" pid="7" name="MSIP_Label_defa4170-0d19-0005-0004-bc88714345d2_ActionId">
    <vt:lpwstr>2be51ec1-6cc4-4f5e-9b0e-53d7cc457c23</vt:lpwstr>
  </property>
  <property fmtid="{D5CDD505-2E9C-101B-9397-08002B2CF9AE}" pid="8" name="MSIP_Label_defa4170-0d19-0005-0004-bc88714345d2_ContentBits">
    <vt:lpwstr>0</vt:lpwstr>
  </property>
</Properties>
</file>