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1" r:id="rId3"/>
    <p:sldId id="262" r:id="rId4"/>
    <p:sldId id="258" r:id="rId5"/>
    <p:sldId id="257" r:id="rId6"/>
    <p:sldId id="259" r:id="rId7"/>
    <p:sldId id="270" r:id="rId8"/>
    <p:sldId id="260" r:id="rId9"/>
    <p:sldId id="267" r:id="rId10"/>
    <p:sldId id="265" r:id="rId11"/>
    <p:sldId id="266" r:id="rId12"/>
    <p:sldId id="268" r:id="rId13"/>
    <p:sldId id="301" r:id="rId14"/>
    <p:sldId id="299" r:id="rId15"/>
    <p:sldId id="294" r:id="rId16"/>
    <p:sldId id="277" r:id="rId17"/>
    <p:sldId id="279" r:id="rId18"/>
    <p:sldId id="280" r:id="rId19"/>
    <p:sldId id="305" r:id="rId20"/>
    <p:sldId id="295" r:id="rId21"/>
    <p:sldId id="297" r:id="rId22"/>
    <p:sldId id="296" r:id="rId23"/>
    <p:sldId id="271" r:id="rId24"/>
    <p:sldId id="281" r:id="rId25"/>
    <p:sldId id="298" r:id="rId26"/>
    <p:sldId id="272" r:id="rId27"/>
    <p:sldId id="282" r:id="rId28"/>
    <p:sldId id="283" r:id="rId29"/>
    <p:sldId id="302" r:id="rId30"/>
    <p:sldId id="273" r:id="rId31"/>
    <p:sldId id="284" r:id="rId32"/>
    <p:sldId id="285" r:id="rId33"/>
    <p:sldId id="274" r:id="rId34"/>
    <p:sldId id="300" r:id="rId35"/>
    <p:sldId id="275" r:id="rId36"/>
    <p:sldId id="303" r:id="rId37"/>
    <p:sldId id="286" r:id="rId38"/>
    <p:sldId id="287" r:id="rId39"/>
    <p:sldId id="288" r:id="rId40"/>
    <p:sldId id="290" r:id="rId41"/>
    <p:sldId id="276" r:id="rId42"/>
    <p:sldId id="291" r:id="rId43"/>
    <p:sldId id="292" r:id="rId44"/>
    <p:sldId id="293" r:id="rId45"/>
    <p:sldId id="304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7A70-08AF-4A70-9806-B17015D45301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693B-819C-4D1C-9992-ED8596B7C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4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A5258-F166-4DB2-B52C-A84580BC4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1867C-6103-4F2F-9D23-9B412E071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B9EFA-57B6-4EC8-A4E0-F29121DE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A2F9F-F528-4CD0-A916-0A1766B2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188EA-D187-4BB6-8726-D01B9194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2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05AC7-41BA-4F8F-AC4F-F5B4A34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5FEC9-8640-4CFF-BC4F-35BE9664E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1F7C0-ED1D-4530-8819-A82ED5DC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E5458-F004-4CD4-BA0E-D710E899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52331-C73B-4252-82B5-2D11A14D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6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E35F3D-C434-4EB5-94A0-1F0CB713C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AF9B3-B547-41A9-A59D-12DDCB6FB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4BF3A-69E4-4931-A4E2-BC3AB5A4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63B42-A323-4071-ACA4-66E4BD1A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DEFD6-C6CF-4F8B-8A28-39202B13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7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9CAA8-8BFE-494C-8D3F-807FE885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FF09A-D878-41F9-B9D3-B065D509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4A9C-58CD-433D-997F-9ADE7B48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8CE48-2C39-4CF5-A068-DD41B410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EDED1-00E4-48DE-92FB-261E9C7F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4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2E5E6-6789-414B-B953-81F3C2DB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87563-24CF-4019-AA5B-DC239A88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C3095-5BA0-4C44-9E52-E10E8A5E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8DFE3-1518-4079-991D-C936AB70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57506-B9A7-44C7-AADC-915C3C5F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3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B4479-A939-4398-AA1C-C8C81E3D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96305-D98C-4140-BDDE-8CD80FBF2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376EB-527D-4652-9998-553D0D1C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D3522-E98D-4B94-A9D0-D917EC56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FBCBC-512C-47E8-AA13-69C47F07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2A4BD-4F64-4098-A520-97301370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FE784-8E76-4064-9348-C144C4D2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FCC09-E866-43F3-B840-D2AC7005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C4CBC-55B6-40C2-B954-CF01A537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BBBA25-9500-4CD3-9210-BA45947FC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BD9869-0645-4FDA-8EE7-9307888CA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C5E4AA-A955-47CC-8F9A-E180A141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638BA2-94CB-4730-8CF7-B01CF558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416FA-B0D7-42DE-BDDA-0A428A3F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8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19C4E-8321-4228-BB24-5B0C2902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E7C817-1D2C-4781-BB41-2F06BFEE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737117-5580-4B51-A470-419E9EC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BEF47-4E94-499A-8EEF-62D9EE62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8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04B006-1F6E-4DC1-A3CC-F130A728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4DDAF8-684A-4964-9F63-56347C24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97717-9F7E-4B41-B8BE-229FEAE5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3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2C7F9-4F3F-4E50-A5F6-DED7F272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C8ED4-64B4-45BE-B8B6-4CBEA317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D6B5C-99D5-4AC3-A155-2FB387C3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56998-CDB7-402F-8098-7B630336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37BC4-E073-4113-90DC-000A7ECC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1CA7C-ECE3-4764-B96F-C2506611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5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61873-5664-4328-8348-D28E4288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B2097B-DA11-4678-B232-90381DE4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22C82-93D8-432E-9B04-60060D22F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BB25A-FE78-4225-9491-CC2A926C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8B7-15AB-4082-BD67-D3B0F63BEEB7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D8E07-0963-430C-9341-A3C929EC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8D371-61AB-47A2-98E7-51D64DFB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5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D2640C-65A0-47A7-8BFB-0C4990F5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3F615-A982-43CA-89D4-F0C05417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1602E-78FD-48AE-B289-CF661BCB2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98B7-15AB-4082-BD67-D3B0F63BEEB7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D50A2-45D1-4000-8B0C-C3572B29D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7FAC8-D5BF-46AB-A96E-25206FB3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F939-BB1F-465D-AA5B-89B407219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1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1230175/sad-face-emoji-ic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questions-quiz-man-business-answer-2758705/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smile-emoji-happy-happiness-5865208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iot-internet-of-things-network-333753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s-quiz-man-business-answer-2758705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n-avator-person-admin-161282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s-quiz-man-business-answer-2758705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icteske.com/2013/02/cold-battery-woe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oy_waving.gif" TargetMode="External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434-text-symbol-question-mark-computer-graphics-3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smile-emoji-happy-happiness-5865208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3B2253-7AE0-4DBB-A356-A04591D6E3A2}"/>
              </a:ext>
            </a:extLst>
          </p:cNvPr>
          <p:cNvSpPr txBox="1"/>
          <p:nvPr/>
        </p:nvSpPr>
        <p:spPr>
          <a:xfrm>
            <a:off x="1923691" y="92364"/>
            <a:ext cx="9363145" cy="1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/>
              <a:t>Improvement of Energy Efficiency with a new power source allocation scheme based on non-linear Energy Harvesting model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F0980F-4B62-444B-B954-4CAE895F5845}"/>
              </a:ext>
            </a:extLst>
          </p:cNvPr>
          <p:cNvSpPr txBox="1"/>
          <p:nvPr/>
        </p:nvSpPr>
        <p:spPr>
          <a:xfrm>
            <a:off x="2331546" y="3231800"/>
            <a:ext cx="95235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3200" b="1" dirty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b="1" dirty="0"/>
              <a:t>Explanation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b="1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200" b="1" dirty="0"/>
              <a:t>Evaluation and Future Plan</a:t>
            </a: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CA783D-D2BB-4013-92F8-000767E05E80}"/>
              </a:ext>
            </a:extLst>
          </p:cNvPr>
          <p:cNvSpPr txBox="1"/>
          <p:nvPr/>
        </p:nvSpPr>
        <p:spPr>
          <a:xfrm>
            <a:off x="4209689" y="1906488"/>
            <a:ext cx="4641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Yanbo Liu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1032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85C634A-60EE-4D9B-AF1F-4DCFCD9E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34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/>
              <a:t>Device-to-Device communication system(D2D)</a:t>
            </a:r>
            <a:endParaRPr lang="zh-CN" altLang="en-US" sz="3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074B79-A46F-49D5-BFB4-9FC4F6B3784F}"/>
              </a:ext>
            </a:extLst>
          </p:cNvPr>
          <p:cNvSpPr txBox="1"/>
          <p:nvPr/>
        </p:nvSpPr>
        <p:spPr>
          <a:xfrm>
            <a:off x="2147858" y="1590076"/>
            <a:ext cx="78962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1.It allows two users in proximity to communicate with each other directly without passing through the base station by reusing the spectrum resource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A01A17-3A9B-4993-B1A9-629AAF4B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736" y="258465"/>
            <a:ext cx="6358528" cy="58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2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852AE-2E15-4A2A-B7A4-F2417BF7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zh-CN" sz="3200" b="1" dirty="0">
                <a:solidFill>
                  <a:srgbClr val="FF0000"/>
                </a:solidFill>
              </a:rPr>
              <a:t>But, it is impossible that all the D2D links can perform SWIPT....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8D5ECB8-5171-4B9D-AB64-AA0441E0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12910" y="751135"/>
            <a:ext cx="2023369" cy="202336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C68CACC-DC65-4E65-A17F-B1CD9FA9B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3833" y="4808510"/>
            <a:ext cx="2467927" cy="2049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96573A-E76E-4523-93AC-E7BFBE77E5CD}"/>
              </a:ext>
            </a:extLst>
          </p:cNvPr>
          <p:cNvSpPr txBox="1"/>
          <p:nvPr/>
        </p:nvSpPr>
        <p:spPr>
          <a:xfrm>
            <a:off x="1642844" y="4135772"/>
            <a:ext cx="366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there a method we can use to find those D2D links that can perform SWIPT?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4F9FB-B7A3-4522-AACA-76ED60BFE53B}"/>
              </a:ext>
            </a:extLst>
          </p:cNvPr>
          <p:cNvSpPr txBox="1"/>
          <p:nvPr/>
        </p:nvSpPr>
        <p:spPr>
          <a:xfrm>
            <a:off x="83890" y="1551963"/>
            <a:ext cx="6283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Because of</a:t>
            </a:r>
          </a:p>
          <a:p>
            <a:r>
              <a:rPr lang="en-GB" dirty="0"/>
              <a:t>1.Channel Condition</a:t>
            </a:r>
          </a:p>
          <a:p>
            <a:r>
              <a:rPr lang="en-GB" dirty="0"/>
              <a:t>2.Throughput requirement</a:t>
            </a:r>
          </a:p>
        </p:txBody>
      </p:sp>
    </p:spTree>
    <p:extLst>
      <p:ext uri="{BB962C8B-B14F-4D97-AF65-F5344CB8AC3E}">
        <p14:creationId xmlns:p14="http://schemas.microsoft.com/office/powerpoint/2010/main" val="16548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02044482-CA02-451C-A79E-8F4C6CEBCAA6}"/>
              </a:ext>
            </a:extLst>
          </p:cNvPr>
          <p:cNvSpPr/>
          <p:nvPr/>
        </p:nvSpPr>
        <p:spPr>
          <a:xfrm>
            <a:off x="6543677" y="2277914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Decision 18">
            <a:extLst>
              <a:ext uri="{FF2B5EF4-FFF2-40B4-BE49-F238E27FC236}">
                <a16:creationId xmlns:a16="http://schemas.microsoft.com/office/drawing/2014/main" id="{61B1D6C2-0691-4E58-8831-C28678736D93}"/>
              </a:ext>
            </a:extLst>
          </p:cNvPr>
          <p:cNvSpPr/>
          <p:nvPr/>
        </p:nvSpPr>
        <p:spPr>
          <a:xfrm>
            <a:off x="7429500" y="2482071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Decision 22">
            <a:extLst>
              <a:ext uri="{FF2B5EF4-FFF2-40B4-BE49-F238E27FC236}">
                <a16:creationId xmlns:a16="http://schemas.microsoft.com/office/drawing/2014/main" id="{2A62A8D9-22E0-4302-A540-C0327BCB0A1C}"/>
              </a:ext>
            </a:extLst>
          </p:cNvPr>
          <p:cNvSpPr/>
          <p:nvPr/>
        </p:nvSpPr>
        <p:spPr>
          <a:xfrm>
            <a:off x="7429500" y="2948796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Decision 23">
            <a:extLst>
              <a:ext uri="{FF2B5EF4-FFF2-40B4-BE49-F238E27FC236}">
                <a16:creationId xmlns:a16="http://schemas.microsoft.com/office/drawing/2014/main" id="{EADDBFC2-87EF-47B0-9476-9EE5B83EE8E4}"/>
              </a:ext>
            </a:extLst>
          </p:cNvPr>
          <p:cNvSpPr/>
          <p:nvPr/>
        </p:nvSpPr>
        <p:spPr>
          <a:xfrm>
            <a:off x="7429500" y="3429808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Decision 24">
            <a:extLst>
              <a:ext uri="{FF2B5EF4-FFF2-40B4-BE49-F238E27FC236}">
                <a16:creationId xmlns:a16="http://schemas.microsoft.com/office/drawing/2014/main" id="{F963651B-08F6-435C-AAC2-8AE94150D6B5}"/>
              </a:ext>
            </a:extLst>
          </p:cNvPr>
          <p:cNvSpPr/>
          <p:nvPr/>
        </p:nvSpPr>
        <p:spPr>
          <a:xfrm>
            <a:off x="7429500" y="3967972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17F0A7-5EA3-4CB3-BDF1-FF04490DDDF0}"/>
              </a:ext>
            </a:extLst>
          </p:cNvPr>
          <p:cNvSpPr txBox="1"/>
          <p:nvPr/>
        </p:nvSpPr>
        <p:spPr>
          <a:xfrm>
            <a:off x="6422906" y="1803807"/>
            <a:ext cx="352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Cellular User Equipment (CUE)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125B3EC6-9A6F-4731-B6DF-F2445F570595}"/>
              </a:ext>
            </a:extLst>
          </p:cNvPr>
          <p:cNvSpPr/>
          <p:nvPr/>
        </p:nvSpPr>
        <p:spPr>
          <a:xfrm>
            <a:off x="1109349" y="2277913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Star: 5 Points 14">
            <a:extLst>
              <a:ext uri="{FF2B5EF4-FFF2-40B4-BE49-F238E27FC236}">
                <a16:creationId xmlns:a16="http://schemas.microsoft.com/office/drawing/2014/main" id="{F66C0A52-796A-4EDB-9055-D0AFB215A02B}"/>
              </a:ext>
            </a:extLst>
          </p:cNvPr>
          <p:cNvSpPr/>
          <p:nvPr/>
        </p:nvSpPr>
        <p:spPr>
          <a:xfrm>
            <a:off x="1942606" y="2755061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tar: 5 Points 14">
            <a:extLst>
              <a:ext uri="{FF2B5EF4-FFF2-40B4-BE49-F238E27FC236}">
                <a16:creationId xmlns:a16="http://schemas.microsoft.com/office/drawing/2014/main" id="{89164F69-DD69-48F8-B265-680C859EA1EB}"/>
              </a:ext>
            </a:extLst>
          </p:cNvPr>
          <p:cNvSpPr/>
          <p:nvPr/>
        </p:nvSpPr>
        <p:spPr>
          <a:xfrm>
            <a:off x="1942606" y="3682852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7AD6458-C234-47D8-82AB-BF96AC09EA44}"/>
              </a:ext>
            </a:extLst>
          </p:cNvPr>
          <p:cNvSpPr txBox="1"/>
          <p:nvPr/>
        </p:nvSpPr>
        <p:spPr>
          <a:xfrm>
            <a:off x="1109349" y="1803808"/>
            <a:ext cx="20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D2D links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2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6B6C38-86BF-4249-A595-13B9E4A8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Pre-Matching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AA5B6A-C532-4EF7-B6E8-CE77711B1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375" y="1225296"/>
            <a:ext cx="9014529" cy="50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3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B6524-81BA-494A-9B60-C8D0D0D6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Throughput and Power splitting ratio requirement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0D30EC-A732-4D92-94A1-BD162BDCE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251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𝑡h𝑟𝑒𝑠𝑜𝑙𝑑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0D30EC-A732-4D92-94A1-BD162BDCE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25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15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2F38F2-0826-42FA-AC26-89E521FC5962}"/>
              </a:ext>
            </a:extLst>
          </p:cNvPr>
          <p:cNvSpPr/>
          <p:nvPr/>
        </p:nvSpPr>
        <p:spPr>
          <a:xfrm>
            <a:off x="4127384" y="867025"/>
            <a:ext cx="2961313" cy="2021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Entire D2D group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16E00B-F385-4031-A64F-EC725C15120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129094" y="2592694"/>
            <a:ext cx="1431964" cy="15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79EB2-9021-4CF5-9945-70D5E678F56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55023" y="2592694"/>
            <a:ext cx="1843390" cy="158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8EDF77A-9FE0-4835-B273-7B2B297EF433}"/>
              </a:ext>
            </a:extLst>
          </p:cNvPr>
          <p:cNvSpPr/>
          <p:nvPr/>
        </p:nvSpPr>
        <p:spPr>
          <a:xfrm>
            <a:off x="1384184" y="4135772"/>
            <a:ext cx="2843867" cy="1736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EnaD</a:t>
            </a:r>
            <a:r>
              <a:rPr lang="en-GB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F17CBF-7702-4247-BB9E-FE6E3AD16F6F}"/>
              </a:ext>
            </a:extLst>
          </p:cNvPr>
          <p:cNvSpPr/>
          <p:nvPr/>
        </p:nvSpPr>
        <p:spPr>
          <a:xfrm>
            <a:off x="7210338" y="4173521"/>
            <a:ext cx="2843867" cy="1736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InfD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9DE3B-AA83-4BC3-9DDE-B4A9EE44E97B}"/>
              </a:ext>
            </a:extLst>
          </p:cNvPr>
          <p:cNvSpPr txBox="1"/>
          <p:nvPr/>
        </p:nvSpPr>
        <p:spPr>
          <a:xfrm>
            <a:off x="167780" y="100667"/>
            <a:ext cx="385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After using Pre-Matching.....</a:t>
            </a:r>
          </a:p>
        </p:txBody>
      </p:sp>
    </p:spTree>
    <p:extLst>
      <p:ext uri="{BB962C8B-B14F-4D97-AF65-F5344CB8AC3E}">
        <p14:creationId xmlns:p14="http://schemas.microsoft.com/office/powerpoint/2010/main" val="319391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F5BC-52F2-47EA-8485-2C656D43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Now we have those D2D links which can perform SWIPT!!!</a:t>
            </a:r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B3876A5A-7FF0-4C76-87E4-ABD256433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852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AFB1D-DCAA-4135-BF6C-8DBA6DFB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But it is noted that for each D2D link 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it will have more than one CUE partner k.....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F541F-D276-48ED-85A2-5957CD05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801" y="625194"/>
            <a:ext cx="7878120" cy="58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9872-CDA6-435F-9FD7-27F4ED72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Target: Help each D2D link find it best partner CUE to maximize its Energy Efficiency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FB05A6-F511-4E41-814F-53659BF6A592}"/>
              </a:ext>
            </a:extLst>
          </p:cNvPr>
          <p:cNvSpPr/>
          <p:nvPr/>
        </p:nvSpPr>
        <p:spPr>
          <a:xfrm>
            <a:off x="1676400" y="2365695"/>
            <a:ext cx="647350" cy="62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775DAC-FC2C-4F34-B1FF-77737CE04A9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000075" y="2994870"/>
            <a:ext cx="0" cy="174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5F952F-6AC5-4103-99EC-92E13B2540CE}"/>
              </a:ext>
            </a:extLst>
          </p:cNvPr>
          <p:cNvCxnSpPr>
            <a:cxnSpLocks/>
          </p:cNvCxnSpPr>
          <p:nvPr/>
        </p:nvCxnSpPr>
        <p:spPr>
          <a:xfrm flipV="1">
            <a:off x="2000075" y="3330429"/>
            <a:ext cx="625679" cy="318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F39658-9D30-4150-BFF8-83D6E45561C7}"/>
              </a:ext>
            </a:extLst>
          </p:cNvPr>
          <p:cNvCxnSpPr/>
          <p:nvPr/>
        </p:nvCxnSpPr>
        <p:spPr>
          <a:xfrm flipH="1" flipV="1">
            <a:off x="1434517" y="3330429"/>
            <a:ext cx="553674" cy="31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8F3457-D588-402A-ADEC-E3C881AD5075}"/>
              </a:ext>
            </a:extLst>
          </p:cNvPr>
          <p:cNvCxnSpPr/>
          <p:nvPr/>
        </p:nvCxnSpPr>
        <p:spPr>
          <a:xfrm flipH="1">
            <a:off x="1535185" y="4739780"/>
            <a:ext cx="464890" cy="55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3214F2-67C9-4EFD-A4B1-0A7A82EF7AA4}"/>
              </a:ext>
            </a:extLst>
          </p:cNvPr>
          <p:cNvCxnSpPr/>
          <p:nvPr/>
        </p:nvCxnSpPr>
        <p:spPr>
          <a:xfrm>
            <a:off x="2000075" y="4739780"/>
            <a:ext cx="449510" cy="55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2475A82-2509-4210-B219-7E48C4468AD3}"/>
              </a:ext>
            </a:extLst>
          </p:cNvPr>
          <p:cNvSpPr/>
          <p:nvPr/>
        </p:nvSpPr>
        <p:spPr>
          <a:xfrm>
            <a:off x="6625904" y="1470220"/>
            <a:ext cx="3542951" cy="4211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8E93FC7-468C-46F5-8B03-52BB7520B293}"/>
              </a:ext>
            </a:extLst>
          </p:cNvPr>
          <p:cNvSpPr/>
          <p:nvPr/>
        </p:nvSpPr>
        <p:spPr>
          <a:xfrm>
            <a:off x="7944374" y="1686187"/>
            <a:ext cx="453006" cy="46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205452B-E38E-463A-BB8D-E1B1E4E7B31E}"/>
              </a:ext>
            </a:extLst>
          </p:cNvPr>
          <p:cNvCxnSpPr/>
          <p:nvPr/>
        </p:nvCxnSpPr>
        <p:spPr>
          <a:xfrm>
            <a:off x="8179266" y="2115023"/>
            <a:ext cx="0" cy="50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C9D5F7-9317-441D-851D-A2AD7818B187}"/>
              </a:ext>
            </a:extLst>
          </p:cNvPr>
          <p:cNvCxnSpPr/>
          <p:nvPr/>
        </p:nvCxnSpPr>
        <p:spPr>
          <a:xfrm flipV="1">
            <a:off x="8179266" y="2298583"/>
            <a:ext cx="218114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4FAF24D-0F97-4505-A6A8-A5FB2D0D9D03}"/>
              </a:ext>
            </a:extLst>
          </p:cNvPr>
          <p:cNvCxnSpPr/>
          <p:nvPr/>
        </p:nvCxnSpPr>
        <p:spPr>
          <a:xfrm flipH="1" flipV="1">
            <a:off x="8036653" y="2298583"/>
            <a:ext cx="142613" cy="6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F340D56-80E1-48EA-B7E5-D1EDE3D63C1C}"/>
              </a:ext>
            </a:extLst>
          </p:cNvPr>
          <p:cNvCxnSpPr/>
          <p:nvPr/>
        </p:nvCxnSpPr>
        <p:spPr>
          <a:xfrm flipH="1">
            <a:off x="8036653" y="2616367"/>
            <a:ext cx="142613" cy="21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A69E9-3F05-46B1-996F-88DE46610897}"/>
              </a:ext>
            </a:extLst>
          </p:cNvPr>
          <p:cNvCxnSpPr/>
          <p:nvPr/>
        </p:nvCxnSpPr>
        <p:spPr>
          <a:xfrm>
            <a:off x="8179266" y="2648926"/>
            <a:ext cx="218114" cy="186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8661C40-1760-41D2-9B34-46A6776EBA4C}"/>
              </a:ext>
            </a:extLst>
          </p:cNvPr>
          <p:cNvSpPr/>
          <p:nvPr/>
        </p:nvSpPr>
        <p:spPr>
          <a:xfrm>
            <a:off x="7952763" y="2929905"/>
            <a:ext cx="453006" cy="46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8B1988-F87F-4EAA-96D3-77D702D75978}"/>
              </a:ext>
            </a:extLst>
          </p:cNvPr>
          <p:cNvCxnSpPr/>
          <p:nvPr/>
        </p:nvCxnSpPr>
        <p:spPr>
          <a:xfrm>
            <a:off x="8187655" y="3358741"/>
            <a:ext cx="0" cy="50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FA6BB6C-B299-459D-8C82-E7AFB8BA222D}"/>
              </a:ext>
            </a:extLst>
          </p:cNvPr>
          <p:cNvCxnSpPr/>
          <p:nvPr/>
        </p:nvCxnSpPr>
        <p:spPr>
          <a:xfrm flipV="1">
            <a:off x="8187655" y="3542301"/>
            <a:ext cx="218114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ADDC3B-A411-49E2-8DEB-3821CF78B962}"/>
              </a:ext>
            </a:extLst>
          </p:cNvPr>
          <p:cNvCxnSpPr/>
          <p:nvPr/>
        </p:nvCxnSpPr>
        <p:spPr>
          <a:xfrm flipH="1" flipV="1">
            <a:off x="8045042" y="3542301"/>
            <a:ext cx="142613" cy="6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026133B-A75B-4BA7-8CE9-0A54F092354F}"/>
              </a:ext>
            </a:extLst>
          </p:cNvPr>
          <p:cNvCxnSpPr/>
          <p:nvPr/>
        </p:nvCxnSpPr>
        <p:spPr>
          <a:xfrm flipH="1">
            <a:off x="8045042" y="3860085"/>
            <a:ext cx="142613" cy="21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143F995-C5F4-40F6-95D6-CB12A123CA81}"/>
              </a:ext>
            </a:extLst>
          </p:cNvPr>
          <p:cNvCxnSpPr/>
          <p:nvPr/>
        </p:nvCxnSpPr>
        <p:spPr>
          <a:xfrm>
            <a:off x="8187655" y="3892644"/>
            <a:ext cx="218114" cy="186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B7F28E2-219D-41A7-9E45-86C93CBDBBA6}"/>
              </a:ext>
            </a:extLst>
          </p:cNvPr>
          <p:cNvSpPr/>
          <p:nvPr/>
        </p:nvSpPr>
        <p:spPr>
          <a:xfrm>
            <a:off x="7975134" y="4385344"/>
            <a:ext cx="453006" cy="46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54C1BDC-045B-4FC4-A632-9A6428210EA0}"/>
              </a:ext>
            </a:extLst>
          </p:cNvPr>
          <p:cNvCxnSpPr/>
          <p:nvPr/>
        </p:nvCxnSpPr>
        <p:spPr>
          <a:xfrm>
            <a:off x="8210026" y="4814180"/>
            <a:ext cx="0" cy="50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49AE62A-CBB4-4C58-843E-C5581C0DC07B}"/>
              </a:ext>
            </a:extLst>
          </p:cNvPr>
          <p:cNvCxnSpPr/>
          <p:nvPr/>
        </p:nvCxnSpPr>
        <p:spPr>
          <a:xfrm flipV="1">
            <a:off x="8210026" y="4997740"/>
            <a:ext cx="218114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3C7413-B66E-429C-B088-C750F985620A}"/>
              </a:ext>
            </a:extLst>
          </p:cNvPr>
          <p:cNvCxnSpPr/>
          <p:nvPr/>
        </p:nvCxnSpPr>
        <p:spPr>
          <a:xfrm flipH="1" flipV="1">
            <a:off x="8067413" y="4997740"/>
            <a:ext cx="142613" cy="6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1FB910-A627-4DFF-AC38-0AAF51DE9C9A}"/>
              </a:ext>
            </a:extLst>
          </p:cNvPr>
          <p:cNvCxnSpPr/>
          <p:nvPr/>
        </p:nvCxnSpPr>
        <p:spPr>
          <a:xfrm flipH="1">
            <a:off x="8067413" y="5315524"/>
            <a:ext cx="142613" cy="21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0C16E7-3072-4EC2-AD81-70B98A607402}"/>
              </a:ext>
            </a:extLst>
          </p:cNvPr>
          <p:cNvCxnSpPr/>
          <p:nvPr/>
        </p:nvCxnSpPr>
        <p:spPr>
          <a:xfrm>
            <a:off x="8210026" y="5348083"/>
            <a:ext cx="218114" cy="186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989EBC-FE48-4BE8-9F69-F9313B2C8BD7}"/>
              </a:ext>
            </a:extLst>
          </p:cNvPr>
          <p:cNvSpPr txBox="1"/>
          <p:nvPr/>
        </p:nvSpPr>
        <p:spPr>
          <a:xfrm>
            <a:off x="6962862" y="956345"/>
            <a:ext cx="26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CUE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021D2D-6BE2-4505-AEA8-28DDC1897E2E}"/>
              </a:ext>
            </a:extLst>
          </p:cNvPr>
          <p:cNvSpPr txBox="1"/>
          <p:nvPr/>
        </p:nvSpPr>
        <p:spPr>
          <a:xfrm>
            <a:off x="1656126" y="1996569"/>
            <a:ext cx="19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D2D</a:t>
            </a:r>
          </a:p>
        </p:txBody>
      </p:sp>
      <p:sp>
        <p:nvSpPr>
          <p:cNvPr id="74" name="Thought Bubble: Cloud 73">
            <a:extLst>
              <a:ext uri="{FF2B5EF4-FFF2-40B4-BE49-F238E27FC236}">
                <a16:creationId xmlns:a16="http://schemas.microsoft.com/office/drawing/2014/main" id="{700C33B1-FA37-478D-83F0-DF84B743FDF4}"/>
              </a:ext>
            </a:extLst>
          </p:cNvPr>
          <p:cNvSpPr/>
          <p:nvPr/>
        </p:nvSpPr>
        <p:spPr>
          <a:xfrm>
            <a:off x="2344024" y="956345"/>
            <a:ext cx="2650921" cy="182443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Ii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want my CUE partner to help me achieve maximum EE!!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0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24563928-EF61-489E-9D23-17287B765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1301" y="775727"/>
            <a:ext cx="7749396" cy="53438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17D23E5-B25C-4C59-B266-2BB4E4B757EF}"/>
              </a:ext>
            </a:extLst>
          </p:cNvPr>
          <p:cNvSpPr txBox="1"/>
          <p:nvPr/>
        </p:nvSpPr>
        <p:spPr>
          <a:xfrm>
            <a:off x="2805022" y="129396"/>
            <a:ext cx="658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IOT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7292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2BD39-A6DB-4D1C-A570-9A26C456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09" y="140838"/>
            <a:ext cx="10515600" cy="1325563"/>
          </a:xfrm>
        </p:spPr>
        <p:txBody>
          <a:bodyPr/>
          <a:lstStyle/>
          <a:p>
            <a:r>
              <a:rPr lang="en-US" altLang="zh-CN" dirty="0"/>
              <a:t>EE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CFA9E0-767B-473F-BE00-C5F084637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altLang="zh-CN" sz="200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GB" altLang="zh-CN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bSup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  <m:sup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h𝑎𝑟𝑣𝑒𝑠𝑡𝑒𝑑</m:t>
                                </m:r>
                              </m:sup>
                            </m:sSubSup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∈[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∈[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∈[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GB" altLang="zh-CN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GB" altLang="zh-CN" sz="200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GB" altLang="zh-CN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EE=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CN" sz="2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altLang="zh-CN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altLang="zh-CN" sz="20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d>
                                <m:sSubSup>
                                  <m:sSubSup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bSup>
                              </m:num>
                              <m:den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altLang="zh-CN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altLang="zh-CN" sz="20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altLang="zh-CN" sz="20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altLang="zh-CN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GB" altLang="zh-CN" sz="20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altLang="zh-CN" sz="20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GB" altLang="zh-CN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altLang="zh-CN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𝑐𝑖𝑟𝑐𝑢𝑖𝑡</m:t>
                            </m:r>
                          </m:sub>
                        </m:sSub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CFA9E0-767B-473F-BE00-C5F084637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2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5A3C0-A8D0-41A6-B964-AC7B10C7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Formulation of each D2D link’s EE maximization problem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97278B-7652-41DA-8941-83AE5D415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altLang="zh-CN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𝑪</m:t>
                    </m:r>
                    <m:r>
                      <a:rPr lang="en-GB" altLang="zh-CN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𝟏</m:t>
                    </m:r>
                    <m:r>
                      <a:rPr lang="en-GB" altLang="zh-CN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:</m:t>
                    </m:r>
                    <m:func>
                      <m:func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altLang="zh-CN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altLang="zh-CN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GB" altLang="zh-CN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altLang="zh-CN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GB" altLang="zh-CN" sz="18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D</m:t>
                                </m:r>
                              </m:sup>
                            </m:sSubSup>
                            <m: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EnaD</m:t>
                            </m:r>
                          </m:lim>
                        </m:limLow>
                        <m:r>
                          <a:rPr lang="en-GB" altLang="zh-CN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</m:fName>
                      <m:e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</m:e>
                    </m:func>
                  </m:oMath>
                </a14:m>
                <a:endParaRPr lang="en-US" altLang="zh-CN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altLang="zh-CN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1: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2: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3: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         0&lt;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𝐷</m:t>
                              </m:r>
                            </m:sup>
                          </m:sSubSup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𝑎𝑥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 0≤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≤1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    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𝐷</m:t>
                              </m:r>
                            </m:sup>
                          </m:sSubSup>
                        </m:e>
                      </m:mr>
                    </m:m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altLang="zh-CN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4: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5: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6: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𝐶</m:t>
                              </m:r>
                            </m:sup>
                          </m:sSubSup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𝑖𝑛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𝐶</m:t>
                              </m:r>
                            </m:sup>
                          </m:sSubSup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p>
                          </m:sSubSup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             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𝑡h𝑟𝑒𝑠𝑜𝑙𝑑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sup>
                          </m:sSubSup>
                        </m:e>
                      </m:mr>
                    </m:m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zh-CN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GB" altLang="zh-CN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𝑪</m:t>
                    </m:r>
                    <m:r>
                      <a:rPr lang="en-GB" altLang="zh-CN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𝟐</m:t>
                    </m:r>
                    <m:r>
                      <a:rPr lang="en-GB" altLang="zh-CN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:</m:t>
                    </m:r>
                    <m:func>
                      <m:func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altLang="zh-CN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GB" altLang="zh-CN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altLang="zh-CN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altLang="zh-CN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sup>
                            </m:sSubSup>
                            <m: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GB" altLang="zh-CN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𝐸𝑛𝑎𝐷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GB" altLang="zh-CN" sz="1800" dirty="0" err="1">
                    <a:effectLst/>
                    <a:latin typeface="Arial" panose="020B0604020202020204" pitchFamily="34" charset="0"/>
                    <a:ea typeface="SimSun" panose="02010600030101010101" pitchFamily="2" charset="-122"/>
                  </a:rPr>
                  <a:t>s.t.</a:t>
                </a:r>
                <a:r>
                  <a:rPr lang="en-GB" altLang="zh-CN" sz="1800" dirty="0">
                    <a:effectLst/>
                    <a:latin typeface="Arial" panose="020B0604020202020204" pitchFamily="34" charset="0"/>
                    <a:ea typeface="SimSun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GB" altLang="zh-CN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𝑁</m:t>
                    </m:r>
                    <m:r>
                      <a:rPr lang="en-GB" altLang="zh-CN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1−</m:t>
                    </m:r>
                    <m:r>
                      <a:rPr lang="en-GB" altLang="zh-CN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𝑁</m:t>
                    </m:r>
                    <m:r>
                      <a:rPr lang="en-GB" altLang="zh-CN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6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97278B-7652-41DA-8941-83AE5D415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68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00BB-EE4B-481A-9974-D82B8E67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Lagrange function and Lagrange multipliers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7E817-98DF-4883-A8E0-4C635D7496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44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altLang="zh-CN" sz="20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𝐿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bSup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𝛽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𝛾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𝛿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𝜎</m:t>
                    </m:r>
                    <m:r>
                      <m:rPr>
                        <m:lit/>
                      </m:rP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)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    =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bSup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bSup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𝐸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bSup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𝛽</m:t>
                    </m:r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𝛾</m:t>
                    </m:r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𝑚𝑖𝑛</m:t>
                            </m:r>
                          </m:sub>
                          <m:sup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</m:e>
                    </m:d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    +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𝐶</m:t>
                            </m:r>
                          </m:sup>
                        </m:sSub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𝑚𝑖𝑛</m:t>
                            </m:r>
                          </m:sub>
                          <m:sup>
                            <m:r>
                              <a:rPr lang="en-GB" altLang="zh-CN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𝐶</m:t>
                            </m:r>
                          </m:sup>
                        </m:sSubSup>
                      </m:e>
                    </m:d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𝜎</m:t>
                    </m:r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𝑅</m:t>
                        </m:r>
                      </m:sup>
                    </m:sSubSup>
                    <m:r>
                      <a:rPr lang="en-GB" altLang="zh-CN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GB" altLang="zh-CN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𝑡h𝑟𝑒𝑠𝑜𝑙𝑑</m:t>
                        </m:r>
                        <m: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</m:sub>
                      <m:sup>
                        <m:r>
                          <a:rPr lang="en-GB" altLang="zh-CN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p>
                    </m:sSubSup>
                    <m:r>
                      <a:rPr lang="en-GB" altLang="zh-CN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zh-CN" altLang="zh-CN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GB" altLang="zh-CN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𝛼</m:t>
                          </m:r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  <m:r>
                                    <a:rPr lang="en-GB" altLang="zh-CN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altLang="zh-CN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𝐷</m:t>
                                          </m:r>
                                        </m:sup>
                                      </m:sSubSup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altLang="zh-CN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GB" altLang="zh-CN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𝛽</m:t>
                          </m:r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  <m:r>
                                    <a:rPr lang="en-GB" altLang="zh-CN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altLang="zh-CN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GB" altLang="zh-CN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1 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altLang="zh-CN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     </m:t>
                          </m:r>
                          <m:r>
                            <a:rPr lang="en-GB" altLang="zh-CN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𝛾</m:t>
                          </m:r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𝛾</m:t>
                                  </m:r>
                                  <m:r>
                                    <a:rPr lang="en-GB" altLang="zh-CN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altLang="zh-CN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𝐷</m:t>
                                          </m:r>
                                        </m:sup>
                                      </m:sSubSup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𝑚𝑖𝑛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𝐷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altLang="zh-CN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   </m:t>
                          </m:r>
                          <m:r>
                            <a:rPr lang="en-GB" altLang="zh-CN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𝛿</m:t>
                          </m:r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  <m:r>
                                    <a:rPr lang="en-GB" altLang="zh-CN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altLang="zh-CN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𝐶</m:t>
                                          </m:r>
                                        </m:sup>
                                      </m:sSubSup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𝑚𝑖𝑛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𝐶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altLang="zh-CN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a:rPr lang="en-GB" altLang="zh-CN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n-GB" altLang="zh-CN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altLang="zh-CN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  <m:r>
                                    <a:rPr lang="en-GB" altLang="zh-CN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altLang="zh-CN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𝑅</m:t>
                                          </m:r>
                                        </m:sup>
                                      </m:sSubSup>
                                      <m:r>
                                        <a:rPr lang="en-GB" altLang="zh-CN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altLang="zh-C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𝑡h𝑟𝑒𝑠𝑜𝑙𝑑</m:t>
                                          </m:r>
                                          <m:r>
                                            <a:rPr lang="en-GB" altLang="zh-CN" sz="18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en-GB" altLang="zh-CN" sz="18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altLang="zh-CN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e>
                      </m:mr>
                    </m:m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7E817-98DF-4883-A8E0-4C635D7496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448"/>
                <a:ext cx="10515600" cy="4351338"/>
              </a:xfrm>
              <a:blipFill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9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9A69E-133E-4FCD-9D04-65A4B166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Inner Loop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36C646-F111-4DE7-93D3-4B957B0C5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56" y="139137"/>
            <a:ext cx="2714136" cy="65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61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F2B115-0147-42B1-80C5-9FC877BF6D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98126" y="25272"/>
                <a:ext cx="10906125" cy="2054225"/>
              </a:xfrm>
            </p:spPr>
            <p:txBody>
              <a:bodyPr>
                <a:noAutofit/>
              </a:bodyPr>
              <a:lstStyle/>
              <a:p>
                <a:r>
                  <a:rPr lang="en-GB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Now after using the inner loop algorithm, for each D2D link </a:t>
                </a:r>
                <a:r>
                  <a:rPr lang="en-GB" sz="3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</a:t>
                </a:r>
                <a:r>
                  <a:rPr lang="en-GB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paired with a CUE k we have different power splitting ratio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transmission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and Energy Efficiency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3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GB" sz="32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at different power segment j !!!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F2B115-0147-42B1-80C5-9FC877BF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98126" y="25272"/>
                <a:ext cx="10906125" cy="2054225"/>
              </a:xfrm>
              <a:blipFill>
                <a:blip r:embed="rId2"/>
                <a:stretch>
                  <a:fillRect l="-1453" t="-6231" r="-224" b="-10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">
            <a:extLst>
              <a:ext uri="{FF2B5EF4-FFF2-40B4-BE49-F238E27FC236}">
                <a16:creationId xmlns:a16="http://schemas.microsoft.com/office/drawing/2014/main" id="{0EDF058C-4C26-4AC3-9CB2-3E4A50072784}"/>
              </a:ext>
            </a:extLst>
          </p:cNvPr>
          <p:cNvSpPr/>
          <p:nvPr/>
        </p:nvSpPr>
        <p:spPr>
          <a:xfrm>
            <a:off x="-7426" y="2722260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BD41E3A3-8B26-4E8B-A0BA-EF465043AF51}"/>
              </a:ext>
            </a:extLst>
          </p:cNvPr>
          <p:cNvSpPr/>
          <p:nvPr/>
        </p:nvSpPr>
        <p:spPr>
          <a:xfrm>
            <a:off x="5172077" y="2722262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tar: 5 Points 8">
            <a:extLst>
              <a:ext uri="{FF2B5EF4-FFF2-40B4-BE49-F238E27FC236}">
                <a16:creationId xmlns:a16="http://schemas.microsoft.com/office/drawing/2014/main" id="{11185903-1EB6-4A65-B220-E8A625C7FA18}"/>
              </a:ext>
            </a:extLst>
          </p:cNvPr>
          <p:cNvSpPr/>
          <p:nvPr/>
        </p:nvSpPr>
        <p:spPr>
          <a:xfrm>
            <a:off x="776287" y="3222325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tar: 5 Points 14">
            <a:extLst>
              <a:ext uri="{FF2B5EF4-FFF2-40B4-BE49-F238E27FC236}">
                <a16:creationId xmlns:a16="http://schemas.microsoft.com/office/drawing/2014/main" id="{4B4D10A1-D6D9-4548-9EBE-B0ED168500D3}"/>
              </a:ext>
            </a:extLst>
          </p:cNvPr>
          <p:cNvSpPr/>
          <p:nvPr/>
        </p:nvSpPr>
        <p:spPr>
          <a:xfrm>
            <a:off x="666749" y="4427235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Decision 18">
            <a:extLst>
              <a:ext uri="{FF2B5EF4-FFF2-40B4-BE49-F238E27FC236}">
                <a16:creationId xmlns:a16="http://schemas.microsoft.com/office/drawing/2014/main" id="{BABA86D8-E360-4DD1-B707-D570968F676A}"/>
              </a:ext>
            </a:extLst>
          </p:cNvPr>
          <p:cNvSpPr/>
          <p:nvPr/>
        </p:nvSpPr>
        <p:spPr>
          <a:xfrm>
            <a:off x="6057900" y="2965150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Decision 22">
            <a:extLst>
              <a:ext uri="{FF2B5EF4-FFF2-40B4-BE49-F238E27FC236}">
                <a16:creationId xmlns:a16="http://schemas.microsoft.com/office/drawing/2014/main" id="{7FFA5132-BC4F-41EE-A858-BABCADAC3354}"/>
              </a:ext>
            </a:extLst>
          </p:cNvPr>
          <p:cNvSpPr/>
          <p:nvPr/>
        </p:nvSpPr>
        <p:spPr>
          <a:xfrm>
            <a:off x="6057900" y="3431875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Decision 23">
            <a:extLst>
              <a:ext uri="{FF2B5EF4-FFF2-40B4-BE49-F238E27FC236}">
                <a16:creationId xmlns:a16="http://schemas.microsoft.com/office/drawing/2014/main" id="{739C2478-142D-4D59-BB26-5206BDE0A5D1}"/>
              </a:ext>
            </a:extLst>
          </p:cNvPr>
          <p:cNvSpPr/>
          <p:nvPr/>
        </p:nvSpPr>
        <p:spPr>
          <a:xfrm>
            <a:off x="6057900" y="3912887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Decision 24">
            <a:extLst>
              <a:ext uri="{FF2B5EF4-FFF2-40B4-BE49-F238E27FC236}">
                <a16:creationId xmlns:a16="http://schemas.microsoft.com/office/drawing/2014/main" id="{29FE9386-1957-4CE8-B767-E4D5C1531000}"/>
              </a:ext>
            </a:extLst>
          </p:cNvPr>
          <p:cNvSpPr/>
          <p:nvPr/>
        </p:nvSpPr>
        <p:spPr>
          <a:xfrm>
            <a:off x="6057900" y="4451051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26">
            <a:extLst>
              <a:ext uri="{FF2B5EF4-FFF2-40B4-BE49-F238E27FC236}">
                <a16:creationId xmlns:a16="http://schemas.microsoft.com/office/drawing/2014/main" id="{A195EAEB-FC39-43D0-9E83-2EC21DF17E52}"/>
              </a:ext>
            </a:extLst>
          </p:cNvPr>
          <p:cNvCxnSpPr>
            <a:cxnSpLocks/>
            <a:stCxn id="25" idx="4"/>
            <a:endCxn id="27" idx="1"/>
          </p:cNvCxnSpPr>
          <p:nvPr/>
        </p:nvCxnSpPr>
        <p:spPr>
          <a:xfrm flipV="1">
            <a:off x="995362" y="3093738"/>
            <a:ext cx="5062538" cy="2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8">
            <a:extLst>
              <a:ext uri="{FF2B5EF4-FFF2-40B4-BE49-F238E27FC236}">
                <a16:creationId xmlns:a16="http://schemas.microsoft.com/office/drawing/2014/main" id="{A160B3F4-2936-453D-B483-D41657CD991C}"/>
              </a:ext>
            </a:extLst>
          </p:cNvPr>
          <p:cNvCxnSpPr>
            <a:stCxn id="25" idx="4"/>
            <a:endCxn id="28" idx="1"/>
          </p:cNvCxnSpPr>
          <p:nvPr/>
        </p:nvCxnSpPr>
        <p:spPr>
          <a:xfrm>
            <a:off x="995362" y="3302366"/>
            <a:ext cx="5062538" cy="25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0">
            <a:extLst>
              <a:ext uri="{FF2B5EF4-FFF2-40B4-BE49-F238E27FC236}">
                <a16:creationId xmlns:a16="http://schemas.microsoft.com/office/drawing/2014/main" id="{A97AE7F7-B1A5-4981-A888-A70092CD5300}"/>
              </a:ext>
            </a:extLst>
          </p:cNvPr>
          <p:cNvCxnSpPr>
            <a:stCxn id="25" idx="4"/>
            <a:endCxn id="29" idx="1"/>
          </p:cNvCxnSpPr>
          <p:nvPr/>
        </p:nvCxnSpPr>
        <p:spPr>
          <a:xfrm>
            <a:off x="995362" y="3302366"/>
            <a:ext cx="5062538" cy="73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1">
            <a:extLst>
              <a:ext uri="{FF2B5EF4-FFF2-40B4-BE49-F238E27FC236}">
                <a16:creationId xmlns:a16="http://schemas.microsoft.com/office/drawing/2014/main" id="{F6ED94AD-35C2-49DD-AAFA-1A3BAF7E9306}"/>
              </a:ext>
            </a:extLst>
          </p:cNvPr>
          <p:cNvCxnSpPr>
            <a:cxnSpLocks/>
            <a:stCxn id="25" idx="4"/>
            <a:endCxn id="30" idx="1"/>
          </p:cNvCxnSpPr>
          <p:nvPr/>
        </p:nvCxnSpPr>
        <p:spPr>
          <a:xfrm>
            <a:off x="995362" y="3302366"/>
            <a:ext cx="5062538" cy="12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5">
            <a:extLst>
              <a:ext uri="{FF2B5EF4-FFF2-40B4-BE49-F238E27FC236}">
                <a16:creationId xmlns:a16="http://schemas.microsoft.com/office/drawing/2014/main" id="{4F87AA86-AEBD-463C-9B9C-10157ACB5263}"/>
              </a:ext>
            </a:extLst>
          </p:cNvPr>
          <p:cNvCxnSpPr>
            <a:cxnSpLocks/>
            <a:stCxn id="26" idx="4"/>
          </p:cNvCxnSpPr>
          <p:nvPr/>
        </p:nvCxnSpPr>
        <p:spPr>
          <a:xfrm flipV="1">
            <a:off x="885824" y="4041474"/>
            <a:ext cx="5172076" cy="46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7">
            <a:extLst>
              <a:ext uri="{FF2B5EF4-FFF2-40B4-BE49-F238E27FC236}">
                <a16:creationId xmlns:a16="http://schemas.microsoft.com/office/drawing/2014/main" id="{2FA92DFE-FF26-4F89-AA44-C85AC151FB08}"/>
              </a:ext>
            </a:extLst>
          </p:cNvPr>
          <p:cNvCxnSpPr>
            <a:cxnSpLocks/>
            <a:stCxn id="26" idx="4"/>
            <a:endCxn id="28" idx="1"/>
          </p:cNvCxnSpPr>
          <p:nvPr/>
        </p:nvCxnSpPr>
        <p:spPr>
          <a:xfrm flipV="1">
            <a:off x="885824" y="3560463"/>
            <a:ext cx="5172076" cy="94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0">
            <a:extLst>
              <a:ext uri="{FF2B5EF4-FFF2-40B4-BE49-F238E27FC236}">
                <a16:creationId xmlns:a16="http://schemas.microsoft.com/office/drawing/2014/main" id="{92186C6C-D949-4C7A-AB82-4EA7E42F1C1A}"/>
              </a:ext>
            </a:extLst>
          </p:cNvPr>
          <p:cNvCxnSpPr>
            <a:cxnSpLocks/>
            <a:stCxn id="26" idx="4"/>
          </p:cNvCxnSpPr>
          <p:nvPr/>
        </p:nvCxnSpPr>
        <p:spPr>
          <a:xfrm flipV="1">
            <a:off x="885824" y="3125156"/>
            <a:ext cx="5172076" cy="138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3">
            <a:extLst>
              <a:ext uri="{FF2B5EF4-FFF2-40B4-BE49-F238E27FC236}">
                <a16:creationId xmlns:a16="http://schemas.microsoft.com/office/drawing/2014/main" id="{83B1FE05-96E9-407B-8DEF-B6BBEF8349BB}"/>
              </a:ext>
            </a:extLst>
          </p:cNvPr>
          <p:cNvCxnSpPr>
            <a:endCxn id="30" idx="1"/>
          </p:cNvCxnSpPr>
          <p:nvPr/>
        </p:nvCxnSpPr>
        <p:spPr>
          <a:xfrm>
            <a:off x="885824" y="4507276"/>
            <a:ext cx="5172076" cy="7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7">
            <a:extLst>
              <a:ext uri="{FF2B5EF4-FFF2-40B4-BE49-F238E27FC236}">
                <a16:creationId xmlns:a16="http://schemas.microsoft.com/office/drawing/2014/main" id="{0B465B60-CD0E-4330-A487-BBE27643782F}"/>
              </a:ext>
            </a:extLst>
          </p:cNvPr>
          <p:cNvSpPr/>
          <p:nvPr/>
        </p:nvSpPr>
        <p:spPr>
          <a:xfrm>
            <a:off x="9058276" y="2722261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Extract 60">
            <a:extLst>
              <a:ext uri="{FF2B5EF4-FFF2-40B4-BE49-F238E27FC236}">
                <a16:creationId xmlns:a16="http://schemas.microsoft.com/office/drawing/2014/main" id="{ECCA5777-99E2-4D58-9096-F81A69D3972B}"/>
              </a:ext>
            </a:extLst>
          </p:cNvPr>
          <p:cNvSpPr/>
          <p:nvPr/>
        </p:nvSpPr>
        <p:spPr>
          <a:xfrm>
            <a:off x="10217029" y="5330195"/>
            <a:ext cx="345436" cy="314325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Extract 61">
            <a:extLst>
              <a:ext uri="{FF2B5EF4-FFF2-40B4-BE49-F238E27FC236}">
                <a16:creationId xmlns:a16="http://schemas.microsoft.com/office/drawing/2014/main" id="{F2896916-70C9-4E19-A3B0-3D80D0AFD846}"/>
              </a:ext>
            </a:extLst>
          </p:cNvPr>
          <p:cNvSpPr/>
          <p:nvPr/>
        </p:nvSpPr>
        <p:spPr>
          <a:xfrm>
            <a:off x="10213593" y="4708226"/>
            <a:ext cx="345436" cy="314325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Extract 62">
            <a:extLst>
              <a:ext uri="{FF2B5EF4-FFF2-40B4-BE49-F238E27FC236}">
                <a16:creationId xmlns:a16="http://schemas.microsoft.com/office/drawing/2014/main" id="{03738EB1-EDD1-4A4D-9B13-B738183DDDC6}"/>
              </a:ext>
            </a:extLst>
          </p:cNvPr>
          <p:cNvSpPr/>
          <p:nvPr/>
        </p:nvSpPr>
        <p:spPr>
          <a:xfrm>
            <a:off x="10171436" y="4136726"/>
            <a:ext cx="345436" cy="314325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Extract 29">
            <a:extLst>
              <a:ext uri="{FF2B5EF4-FFF2-40B4-BE49-F238E27FC236}">
                <a16:creationId xmlns:a16="http://schemas.microsoft.com/office/drawing/2014/main" id="{A32CFEDD-878B-4D64-856C-597C821C4356}"/>
              </a:ext>
            </a:extLst>
          </p:cNvPr>
          <p:cNvSpPr/>
          <p:nvPr/>
        </p:nvSpPr>
        <p:spPr>
          <a:xfrm>
            <a:off x="10190735" y="3514757"/>
            <a:ext cx="345436" cy="314325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Extract 32">
            <a:extLst>
              <a:ext uri="{FF2B5EF4-FFF2-40B4-BE49-F238E27FC236}">
                <a16:creationId xmlns:a16="http://schemas.microsoft.com/office/drawing/2014/main" id="{55C857CC-1623-4CA5-88E8-539B586B61EC}"/>
              </a:ext>
            </a:extLst>
          </p:cNvPr>
          <p:cNvSpPr/>
          <p:nvPr/>
        </p:nvSpPr>
        <p:spPr>
          <a:xfrm>
            <a:off x="10182226" y="2881508"/>
            <a:ext cx="345436" cy="314325"/>
          </a:xfrm>
          <a:prstGeom prst="flowChartExtra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D12A90-958F-429F-A76C-A5E0E4826D38}"/>
              </a:ext>
            </a:extLst>
          </p:cNvPr>
          <p:cNvSpPr txBox="1"/>
          <p:nvPr/>
        </p:nvSpPr>
        <p:spPr>
          <a:xfrm>
            <a:off x="0" y="2311965"/>
            <a:ext cx="20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D2D link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6531D0F-4BA7-4FCC-9E36-5EB4A7E6DB8C}"/>
              </a:ext>
            </a:extLst>
          </p:cNvPr>
          <p:cNvSpPr txBox="1"/>
          <p:nvPr/>
        </p:nvSpPr>
        <p:spPr>
          <a:xfrm>
            <a:off x="5172077" y="2317100"/>
            <a:ext cx="20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CUE 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D58C7D6-AF96-4953-B3A6-8A235A7BE732}"/>
              </a:ext>
            </a:extLst>
          </p:cNvPr>
          <p:cNvSpPr txBox="1"/>
          <p:nvPr/>
        </p:nvSpPr>
        <p:spPr>
          <a:xfrm>
            <a:off x="8942718" y="2266281"/>
            <a:ext cx="207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Power segment j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41946FBC-EB03-4145-A050-173E6C714451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6362700" y="3038671"/>
            <a:ext cx="3905885" cy="4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F0348AD6-41C6-4C82-8013-30FA5511CDA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362700" y="3093738"/>
            <a:ext cx="3946166" cy="58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>
            <a:extLst>
              <a:ext uri="{FF2B5EF4-FFF2-40B4-BE49-F238E27FC236}">
                <a16:creationId xmlns:a16="http://schemas.microsoft.com/office/drawing/2014/main" id="{CA1E2777-03B4-4153-B017-4BD1CB1A2E30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6362700" y="3093738"/>
            <a:ext cx="3895095" cy="120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6">
            <a:extLst>
              <a:ext uri="{FF2B5EF4-FFF2-40B4-BE49-F238E27FC236}">
                <a16:creationId xmlns:a16="http://schemas.microsoft.com/office/drawing/2014/main" id="{1BE1449B-F76E-4CB1-ACA5-9A173AB8529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362700" y="3122468"/>
            <a:ext cx="3937252" cy="174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6">
            <a:extLst>
              <a:ext uri="{FF2B5EF4-FFF2-40B4-BE49-F238E27FC236}">
                <a16:creationId xmlns:a16="http://schemas.microsoft.com/office/drawing/2014/main" id="{4F39170E-4731-4377-8749-270BD4A01197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6362700" y="3093738"/>
            <a:ext cx="3940688" cy="239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2EDC51D-F1CB-4C06-8FFA-C3A759D6BC22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6362700" y="3062509"/>
            <a:ext cx="3850893" cy="49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27E755A-E485-4CB9-97DA-7EC1D479838D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>
            <a:off x="6362700" y="3560463"/>
            <a:ext cx="3914394" cy="11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58AE7CA-08B8-4F06-B19A-61A00A5859CF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>
            <a:off x="6362700" y="3560463"/>
            <a:ext cx="3895095" cy="73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A27735F-3F36-4B61-B524-3C3C9E665466}"/>
              </a:ext>
            </a:extLst>
          </p:cNvPr>
          <p:cNvCxnSpPr>
            <a:stCxn id="29" idx="3"/>
            <a:endCxn id="44" idx="1"/>
          </p:cNvCxnSpPr>
          <p:nvPr/>
        </p:nvCxnSpPr>
        <p:spPr>
          <a:xfrm flipV="1">
            <a:off x="6362700" y="3671920"/>
            <a:ext cx="3914394" cy="36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F0765CB-96A6-4141-BC2A-A34F81A4F61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362700" y="4041475"/>
            <a:ext cx="3850893" cy="28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D07B616-53AF-427B-A8A3-EAA9EEA85F74}"/>
              </a:ext>
            </a:extLst>
          </p:cNvPr>
          <p:cNvCxnSpPr>
            <a:stCxn id="30" idx="3"/>
            <a:endCxn id="45" idx="1"/>
          </p:cNvCxnSpPr>
          <p:nvPr/>
        </p:nvCxnSpPr>
        <p:spPr>
          <a:xfrm flipV="1">
            <a:off x="6362700" y="3038671"/>
            <a:ext cx="3905885" cy="154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776DC17-FAAA-4A3C-AB6E-F81CE838CC0D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6362700" y="4579639"/>
            <a:ext cx="3940688" cy="9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58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E454A53-2F26-49F9-AF2B-16EB202B8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808511"/>
            <a:ext cx="2467927" cy="2049489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EF6EFDC-CD09-4CE7-87ED-308D2E8974CB}"/>
              </a:ext>
            </a:extLst>
          </p:cNvPr>
          <p:cNvSpPr/>
          <p:nvPr/>
        </p:nvSpPr>
        <p:spPr>
          <a:xfrm>
            <a:off x="1051321" y="2638424"/>
            <a:ext cx="3271362" cy="23145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Now we need to find the best power segment for each so that we can find the best partner for each D2D link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4AB0D9B-145C-4718-ABDD-0265A0A6CDF3}"/>
              </a:ext>
            </a:extLst>
          </p:cNvPr>
          <p:cNvSpPr/>
          <p:nvPr/>
        </p:nvSpPr>
        <p:spPr>
          <a:xfrm>
            <a:off x="4446165" y="3565321"/>
            <a:ext cx="2508308" cy="704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652B5-7DD4-4CFC-BF6E-7817A223130E}"/>
                  </a:ext>
                </a:extLst>
              </p:cNvPr>
              <p:cNvSpPr txBox="1"/>
              <p:nvPr/>
            </p:nvSpPr>
            <p:spPr>
              <a:xfrm>
                <a:off x="7147419" y="3429000"/>
                <a:ext cx="4488111" cy="692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Still, EE is the key factor: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𝑁𝑚𝑎𝑥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652B5-7DD4-4CFC-BF6E-7817A223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419" y="3429000"/>
                <a:ext cx="4488111" cy="692754"/>
              </a:xfrm>
              <a:prstGeom prst="rect">
                <a:avLst/>
              </a:prstGeom>
              <a:blipFill>
                <a:blip r:embed="rId4"/>
                <a:stretch>
                  <a:fillRect l="-1085" t="-5310" b="-44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80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B1882-5236-4056-BE10-8DF730DB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Outer Loop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383D0B-CC79-4BC2-92A7-058883C1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296" y="103517"/>
            <a:ext cx="3660988" cy="665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2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08DA-40C7-40E9-9DCE-D9B283F1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06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Good!! Now we have the best power segment for each D2D link </a:t>
            </a:r>
            <a:r>
              <a:rPr lang="en-GB" sz="3200" dirty="0" err="1"/>
              <a:t>i</a:t>
            </a:r>
            <a:r>
              <a:rPr lang="en-GB" sz="3200" dirty="0"/>
              <a:t> paired with a CUE 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5B9F4E-12B1-4284-A471-0ABC8500DCBA}"/>
              </a:ext>
            </a:extLst>
          </p:cNvPr>
          <p:cNvSpPr/>
          <p:nvPr/>
        </p:nvSpPr>
        <p:spPr>
          <a:xfrm>
            <a:off x="150016" y="1949481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085D1-E8AC-4D22-A60A-9DC703F10299}"/>
              </a:ext>
            </a:extLst>
          </p:cNvPr>
          <p:cNvSpPr/>
          <p:nvPr/>
        </p:nvSpPr>
        <p:spPr>
          <a:xfrm>
            <a:off x="5322093" y="2011394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9CB24DA-8656-46DA-8E81-6286DBF1A27D}"/>
              </a:ext>
            </a:extLst>
          </p:cNvPr>
          <p:cNvSpPr/>
          <p:nvPr/>
        </p:nvSpPr>
        <p:spPr>
          <a:xfrm>
            <a:off x="926303" y="2511457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DFD6465-C718-4936-B13F-BB6596D191E5}"/>
              </a:ext>
            </a:extLst>
          </p:cNvPr>
          <p:cNvSpPr/>
          <p:nvPr/>
        </p:nvSpPr>
        <p:spPr>
          <a:xfrm>
            <a:off x="816765" y="3716367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774DC45A-CBEB-47DC-88E9-CE0930A1278F}"/>
              </a:ext>
            </a:extLst>
          </p:cNvPr>
          <p:cNvSpPr/>
          <p:nvPr/>
        </p:nvSpPr>
        <p:spPr>
          <a:xfrm>
            <a:off x="6207916" y="2254282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98D7340E-81E3-4E0E-88A7-B040C568EE94}"/>
              </a:ext>
            </a:extLst>
          </p:cNvPr>
          <p:cNvSpPr/>
          <p:nvPr/>
        </p:nvSpPr>
        <p:spPr>
          <a:xfrm>
            <a:off x="6207916" y="2721007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2427566E-91B9-4745-A7D9-95F0E17EFEDA}"/>
              </a:ext>
            </a:extLst>
          </p:cNvPr>
          <p:cNvSpPr/>
          <p:nvPr/>
        </p:nvSpPr>
        <p:spPr>
          <a:xfrm>
            <a:off x="6207916" y="3202019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9F68404E-27BD-4555-96CE-589AFD7468CE}"/>
              </a:ext>
            </a:extLst>
          </p:cNvPr>
          <p:cNvSpPr/>
          <p:nvPr/>
        </p:nvSpPr>
        <p:spPr>
          <a:xfrm>
            <a:off x="6207916" y="3740183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C2B1F4-BA6F-438E-BD31-4574E6BABC9E}"/>
              </a:ext>
            </a:extLst>
          </p:cNvPr>
          <p:cNvCxnSpPr>
            <a:stCxn id="9" idx="4"/>
            <a:endCxn id="19" idx="1"/>
          </p:cNvCxnSpPr>
          <p:nvPr/>
        </p:nvCxnSpPr>
        <p:spPr>
          <a:xfrm flipV="1">
            <a:off x="1145378" y="2382870"/>
            <a:ext cx="5062538" cy="2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0EF8E1-A59C-496E-A9B5-96C54F65ECF1}"/>
              </a:ext>
            </a:extLst>
          </p:cNvPr>
          <p:cNvCxnSpPr>
            <a:stCxn id="9" idx="4"/>
            <a:endCxn id="23" idx="1"/>
          </p:cNvCxnSpPr>
          <p:nvPr/>
        </p:nvCxnSpPr>
        <p:spPr>
          <a:xfrm>
            <a:off x="1145378" y="2591498"/>
            <a:ext cx="5062538" cy="25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8865E7-197E-4DE6-A7DA-6152D559A7BD}"/>
              </a:ext>
            </a:extLst>
          </p:cNvPr>
          <p:cNvCxnSpPr>
            <a:stCxn id="9" idx="4"/>
            <a:endCxn id="24" idx="1"/>
          </p:cNvCxnSpPr>
          <p:nvPr/>
        </p:nvCxnSpPr>
        <p:spPr>
          <a:xfrm>
            <a:off x="1145378" y="2591498"/>
            <a:ext cx="5062538" cy="73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4F6CF9-10BC-4B17-BF01-DB36FB36B87B}"/>
              </a:ext>
            </a:extLst>
          </p:cNvPr>
          <p:cNvCxnSpPr>
            <a:cxnSpLocks/>
            <a:stCxn id="9" idx="4"/>
            <a:endCxn id="25" idx="1"/>
          </p:cNvCxnSpPr>
          <p:nvPr/>
        </p:nvCxnSpPr>
        <p:spPr>
          <a:xfrm>
            <a:off x="1145378" y="2591498"/>
            <a:ext cx="5062538" cy="12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050C47-A13D-4AEA-B5DC-615F44DC8080}"/>
              </a:ext>
            </a:extLst>
          </p:cNvPr>
          <p:cNvCxnSpPr>
            <a:cxnSpLocks/>
            <a:stCxn id="15" idx="4"/>
          </p:cNvCxnSpPr>
          <p:nvPr/>
        </p:nvCxnSpPr>
        <p:spPr>
          <a:xfrm flipV="1">
            <a:off x="1035840" y="3330606"/>
            <a:ext cx="5172076" cy="46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A26023-1012-477B-B6DB-971E22FE9E45}"/>
              </a:ext>
            </a:extLst>
          </p:cNvPr>
          <p:cNvCxnSpPr>
            <a:cxnSpLocks/>
            <a:stCxn id="15" idx="4"/>
            <a:endCxn id="23" idx="1"/>
          </p:cNvCxnSpPr>
          <p:nvPr/>
        </p:nvCxnSpPr>
        <p:spPr>
          <a:xfrm flipV="1">
            <a:off x="1035840" y="2849595"/>
            <a:ext cx="5172076" cy="94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9C24D3-2B5F-4058-A25F-4D85B8DC974C}"/>
              </a:ext>
            </a:extLst>
          </p:cNvPr>
          <p:cNvCxnSpPr>
            <a:cxnSpLocks/>
            <a:stCxn id="15" idx="4"/>
          </p:cNvCxnSpPr>
          <p:nvPr/>
        </p:nvCxnSpPr>
        <p:spPr>
          <a:xfrm flipV="1">
            <a:off x="1035840" y="2414288"/>
            <a:ext cx="5172076" cy="138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4D793-D500-479F-942C-D5FD1A3A2E8E}"/>
              </a:ext>
            </a:extLst>
          </p:cNvPr>
          <p:cNvCxnSpPr>
            <a:endCxn id="25" idx="1"/>
          </p:cNvCxnSpPr>
          <p:nvPr/>
        </p:nvCxnSpPr>
        <p:spPr>
          <a:xfrm>
            <a:off x="1035840" y="3796408"/>
            <a:ext cx="5172076" cy="7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A05045A-6C3F-444B-A6C9-7E42842AFBF3}"/>
              </a:ext>
            </a:extLst>
          </p:cNvPr>
          <p:cNvSpPr txBox="1"/>
          <p:nvPr/>
        </p:nvSpPr>
        <p:spPr>
          <a:xfrm>
            <a:off x="473866" y="1539905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D2D link </a:t>
            </a:r>
            <a:r>
              <a:rPr lang="en-GB" b="1" dirty="0" err="1">
                <a:solidFill>
                  <a:srgbClr val="FF0000"/>
                </a:solidFill>
              </a:rPr>
              <a:t>i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A6E1C3-F654-4A88-8016-9D3A5DC4E074}"/>
              </a:ext>
            </a:extLst>
          </p:cNvPr>
          <p:cNvSpPr txBox="1"/>
          <p:nvPr/>
        </p:nvSpPr>
        <p:spPr>
          <a:xfrm>
            <a:off x="5736430" y="1569699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CUE k</a:t>
            </a: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ADBBE0C-13C2-48D6-A817-2D46EC34C711}"/>
              </a:ext>
            </a:extLst>
          </p:cNvPr>
          <p:cNvSpPr/>
          <p:nvPr/>
        </p:nvSpPr>
        <p:spPr>
          <a:xfrm>
            <a:off x="8908260" y="1949481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B7D9248-0173-4645-A5F8-A2A3B264A17C}"/>
              </a:ext>
            </a:extLst>
          </p:cNvPr>
          <p:cNvSpPr/>
          <p:nvPr/>
        </p:nvSpPr>
        <p:spPr>
          <a:xfrm>
            <a:off x="9704406" y="2178049"/>
            <a:ext cx="327804" cy="25717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B16F8DCC-225E-4B85-B208-4625D8A1CF3F}"/>
              </a:ext>
            </a:extLst>
          </p:cNvPr>
          <p:cNvSpPr/>
          <p:nvPr/>
        </p:nvSpPr>
        <p:spPr>
          <a:xfrm>
            <a:off x="9704406" y="2848173"/>
            <a:ext cx="327804" cy="25717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1775D0C1-EEB5-48A4-84E8-E68AAEDB86F5}"/>
              </a:ext>
            </a:extLst>
          </p:cNvPr>
          <p:cNvSpPr/>
          <p:nvPr/>
        </p:nvSpPr>
        <p:spPr>
          <a:xfrm>
            <a:off x="9704406" y="3434484"/>
            <a:ext cx="327804" cy="25717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AEEF7D62-3E70-44AB-BEA5-76F30D7A6D8B}"/>
              </a:ext>
            </a:extLst>
          </p:cNvPr>
          <p:cNvSpPr/>
          <p:nvPr/>
        </p:nvSpPr>
        <p:spPr>
          <a:xfrm>
            <a:off x="9704406" y="3997358"/>
            <a:ext cx="327804" cy="25717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660D79-D211-4D84-9156-02754B623B76}"/>
              </a:ext>
            </a:extLst>
          </p:cNvPr>
          <p:cNvCxnSpPr>
            <a:stCxn id="19" idx="3"/>
            <a:endCxn id="49" idx="1"/>
          </p:cNvCxnSpPr>
          <p:nvPr/>
        </p:nvCxnSpPr>
        <p:spPr>
          <a:xfrm>
            <a:off x="6512716" y="2382870"/>
            <a:ext cx="3273641" cy="59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4D2A83-C0AE-4A0A-B252-A9B39D881AD1}"/>
              </a:ext>
            </a:extLst>
          </p:cNvPr>
          <p:cNvCxnSpPr>
            <a:stCxn id="23" idx="3"/>
            <a:endCxn id="51" idx="1"/>
          </p:cNvCxnSpPr>
          <p:nvPr/>
        </p:nvCxnSpPr>
        <p:spPr>
          <a:xfrm>
            <a:off x="6512716" y="2849595"/>
            <a:ext cx="3273641" cy="127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B27BB36-8BCA-4C3D-A208-71786890BB4F}"/>
              </a:ext>
            </a:extLst>
          </p:cNvPr>
          <p:cNvCxnSpPr>
            <a:stCxn id="24" idx="3"/>
            <a:endCxn id="3" idx="1"/>
          </p:cNvCxnSpPr>
          <p:nvPr/>
        </p:nvCxnSpPr>
        <p:spPr>
          <a:xfrm flipV="1">
            <a:off x="6512716" y="2306637"/>
            <a:ext cx="3273641" cy="102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DBA2163-300E-40F8-B7F6-3C5FCD784EA3}"/>
              </a:ext>
            </a:extLst>
          </p:cNvPr>
          <p:cNvCxnSpPr>
            <a:endCxn id="50" idx="1"/>
          </p:cNvCxnSpPr>
          <p:nvPr/>
        </p:nvCxnSpPr>
        <p:spPr>
          <a:xfrm flipV="1">
            <a:off x="6512716" y="3563072"/>
            <a:ext cx="3273641" cy="3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5">
            <a:extLst>
              <a:ext uri="{FF2B5EF4-FFF2-40B4-BE49-F238E27FC236}">
                <a16:creationId xmlns:a16="http://schemas.microsoft.com/office/drawing/2014/main" id="{1E88E82F-6C83-43C8-B612-B75D31252698}"/>
              </a:ext>
            </a:extLst>
          </p:cNvPr>
          <p:cNvSpPr txBox="1"/>
          <p:nvPr/>
        </p:nvSpPr>
        <p:spPr>
          <a:xfrm>
            <a:off x="8733671" y="1372964"/>
            <a:ext cx="33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Optimal power segment j*</a:t>
            </a:r>
          </a:p>
        </p:txBody>
      </p:sp>
    </p:spTree>
    <p:extLst>
      <p:ext uri="{BB962C8B-B14F-4D97-AF65-F5344CB8AC3E}">
        <p14:creationId xmlns:p14="http://schemas.microsoft.com/office/powerpoint/2010/main" val="3516821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A2F8-2744-48DE-B4EF-C00B7102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682750"/>
          </a:xfrm>
        </p:spPr>
        <p:txBody>
          <a:bodyPr>
            <a:normAutofit/>
          </a:bodyPr>
          <a:lstStyle/>
          <a:p>
            <a:r>
              <a:rPr lang="en-GB" sz="3200" dirty="0"/>
              <a:t>Now since each D2D </a:t>
            </a:r>
            <a:r>
              <a:rPr lang="en-GB" sz="3200" dirty="0" err="1"/>
              <a:t>i</a:t>
            </a:r>
            <a:r>
              <a:rPr lang="en-GB" sz="3200" dirty="0"/>
              <a:t> paired with CUE k has its best power segment, we can then find i’s best partner..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382BA60-186D-4DFC-B3EC-93D682EF3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3050" y="3406732"/>
            <a:ext cx="1833563" cy="227222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47D48B9-B29F-4E98-BB4D-9FBC1BDE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70020" y="3257549"/>
            <a:ext cx="1833563" cy="2272229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E96806D-DC95-4632-BE77-86D67F83B466}"/>
              </a:ext>
            </a:extLst>
          </p:cNvPr>
          <p:cNvSpPr/>
          <p:nvPr/>
        </p:nvSpPr>
        <p:spPr>
          <a:xfrm>
            <a:off x="2588417" y="2038349"/>
            <a:ext cx="2702724" cy="1514475"/>
          </a:xfrm>
          <a:prstGeom prst="wedgeEllipseCallout">
            <a:avLst>
              <a:gd name="adj1" fmla="val -35776"/>
              <a:gd name="adj2" fmla="val 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 want my CUE partner to help me find the maximum EE!!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0BFCB8A-0E43-481E-B5B8-410EF25878C3}"/>
              </a:ext>
            </a:extLst>
          </p:cNvPr>
          <p:cNvSpPr/>
          <p:nvPr/>
        </p:nvSpPr>
        <p:spPr>
          <a:xfrm>
            <a:off x="9043988" y="2038349"/>
            <a:ext cx="2943224" cy="1514475"/>
          </a:xfrm>
          <a:prstGeom prst="wedgeEllipseCallout">
            <a:avLst>
              <a:gd name="adj1" fmla="val -43560"/>
              <a:gd name="adj2" fmla="val 80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Well, I want my partner to have the least interference power from me!!!!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7873B-10E1-4A2E-9BB3-D8748312D943}"/>
              </a:ext>
            </a:extLst>
          </p:cNvPr>
          <p:cNvSpPr txBox="1"/>
          <p:nvPr/>
        </p:nvSpPr>
        <p:spPr>
          <a:xfrm>
            <a:off x="335757" y="2672773"/>
            <a:ext cx="2169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D2D link </a:t>
            </a:r>
            <a:r>
              <a:rPr lang="en-GB" sz="3200" b="1" dirty="0" err="1"/>
              <a:t>i</a:t>
            </a:r>
            <a:endParaRPr lang="en-GB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1442B-EADE-491C-8F59-C456C53E0723}"/>
              </a:ext>
            </a:extLst>
          </p:cNvPr>
          <p:cNvSpPr txBox="1"/>
          <p:nvPr/>
        </p:nvSpPr>
        <p:spPr>
          <a:xfrm>
            <a:off x="6734177" y="2503198"/>
            <a:ext cx="2309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CUE k</a:t>
            </a:r>
          </a:p>
        </p:txBody>
      </p:sp>
    </p:spTree>
    <p:extLst>
      <p:ext uri="{BB962C8B-B14F-4D97-AF65-F5344CB8AC3E}">
        <p14:creationId xmlns:p14="http://schemas.microsoft.com/office/powerpoint/2010/main" val="55866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EFA78-2811-4353-968E-8AFFF311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Interference power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EA3027-7C3F-4CF8-89C9-FB66FE30E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𝑖𝑛𝑡𝑒𝑟𝑓𝑒𝑟𝑒𝑛𝑐𝑒</m:t>
                        </m:r>
                      </m:sub>
                    </m:sSub>
                    <m:r>
                      <a:rPr lang="en-GB" altLang="zh-CN" sz="18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bSup>
                    <m:sSubSup>
                      <m:sSubSup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GB" altLang="zh-CN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𝐵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EA3027-7C3F-4CF8-89C9-FB66FE30E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1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EFAC0-5B22-4E4A-8C05-DA2C90B3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Benefit from IOT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F623E-26B8-468B-ACFB-39DC606B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970" y="1613050"/>
            <a:ext cx="10515600" cy="4351338"/>
          </a:xfrm>
        </p:spPr>
        <p:txBody>
          <a:bodyPr/>
          <a:lstStyle/>
          <a:p>
            <a:r>
              <a:rPr lang="en-US" altLang="zh-CN" sz="3200" dirty="0">
                <a:latin typeface="Source Sans Pro" panose="020B0604020202020204" pitchFamily="34" charset="0"/>
              </a:rPr>
              <a:t>1. </a:t>
            </a:r>
            <a:r>
              <a:rPr lang="en-GB" altLang="zh-CN" sz="3200" dirty="0">
                <a:latin typeface="Source Sans Pro" panose="020B0604020202020204" pitchFamily="34" charset="0"/>
              </a:rPr>
              <a:t>Improved productivity of staff and reduced human labour</a:t>
            </a:r>
          </a:p>
          <a:p>
            <a:r>
              <a:rPr lang="en-GB" altLang="zh-CN" sz="3200" dirty="0">
                <a:latin typeface="Source Sans Pro" panose="020B0604020202020204" pitchFamily="34" charset="0"/>
              </a:rPr>
              <a:t>2.Better use of resources and assets</a:t>
            </a:r>
          </a:p>
          <a:p>
            <a:r>
              <a:rPr lang="en-GB" altLang="zh-CN" sz="3200" dirty="0">
                <a:latin typeface="Source Sans Pro" panose="020B0604020202020204" pitchFamily="34" charset="0"/>
              </a:rPr>
              <a:t>3.improved customer service and retention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82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193CD-598D-4963-A16C-63E6BD7C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26" y="1109536"/>
            <a:ext cx="4501487" cy="5599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AE32B6-4336-4421-A863-5B9E1B78B938}"/>
              </a:ext>
            </a:extLst>
          </p:cNvPr>
          <p:cNvSpPr txBox="1"/>
          <p:nvPr/>
        </p:nvSpPr>
        <p:spPr>
          <a:xfrm>
            <a:off x="4064001" y="-25400"/>
            <a:ext cx="3963988" cy="9858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2000" b="1" dirty="0">
                <a:solidFill>
                  <a:srgbClr val="FFFFFF"/>
                </a:solidFill>
              </a:rPr>
              <a:t>List for each D2D link </a:t>
            </a:r>
            <a:r>
              <a:rPr lang="en-GB" sz="2000" b="1" dirty="0" err="1">
                <a:solidFill>
                  <a:srgbClr val="FFFFFF"/>
                </a:solidFill>
              </a:rPr>
              <a:t>i</a:t>
            </a:r>
            <a:endParaRPr lang="en-GB" sz="2000" b="1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11E1CD-9A5A-47AC-BD2B-B57BDBBF3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726" y="985838"/>
            <a:ext cx="3612911" cy="5872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85ECAA-A665-48FA-AD06-C72EE369FC5E}"/>
              </a:ext>
            </a:extLst>
          </p:cNvPr>
          <p:cNvSpPr txBox="1"/>
          <p:nvPr/>
        </p:nvSpPr>
        <p:spPr>
          <a:xfrm>
            <a:off x="8707709" y="-25400"/>
            <a:ext cx="3484291" cy="9858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2000" b="1" dirty="0">
                <a:solidFill>
                  <a:srgbClr val="FFFFFF"/>
                </a:solidFill>
              </a:rPr>
              <a:t>List for each CUE 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BE37B-3445-4ED1-8497-E497FF17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Preference list</a:t>
            </a:r>
          </a:p>
        </p:txBody>
      </p:sp>
    </p:spTree>
    <p:extLst>
      <p:ext uri="{BB962C8B-B14F-4D97-AF65-F5344CB8AC3E}">
        <p14:creationId xmlns:p14="http://schemas.microsoft.com/office/powerpoint/2010/main" val="3957707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EAB0-3ACE-45FE-99E4-400A8F71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After building the preference list....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CE43-D6EC-42BF-991C-B6DB61464A5F}"/>
              </a:ext>
            </a:extLst>
          </p:cNvPr>
          <p:cNvSpPr/>
          <p:nvPr/>
        </p:nvSpPr>
        <p:spPr>
          <a:xfrm>
            <a:off x="-23767" y="3131042"/>
            <a:ext cx="3372374" cy="1657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221D8-4DF8-4FA6-8FEE-FD3D38F45DD4}"/>
              </a:ext>
            </a:extLst>
          </p:cNvPr>
          <p:cNvSpPr txBox="1"/>
          <p:nvPr/>
        </p:nvSpPr>
        <p:spPr>
          <a:xfrm>
            <a:off x="83890" y="2457974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D2D link </a:t>
            </a:r>
            <a:r>
              <a:rPr lang="en-GB" b="1" dirty="0" err="1"/>
              <a:t>i</a:t>
            </a:r>
            <a:endParaRPr lang="en-GB" b="1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74A34B5-7541-4C77-873B-25EC8686CE55}"/>
              </a:ext>
            </a:extLst>
          </p:cNvPr>
          <p:cNvSpPr/>
          <p:nvPr/>
        </p:nvSpPr>
        <p:spPr>
          <a:xfrm>
            <a:off x="125834" y="3649211"/>
            <a:ext cx="925587" cy="604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CUE 1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78F65EEB-CEF0-46D4-9B0E-B6D95AA57DAE}"/>
              </a:ext>
            </a:extLst>
          </p:cNvPr>
          <p:cNvSpPr/>
          <p:nvPr/>
        </p:nvSpPr>
        <p:spPr>
          <a:xfrm>
            <a:off x="1051421" y="3649210"/>
            <a:ext cx="925587" cy="604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CUE2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9591D610-177B-40D1-B749-354FE690827E}"/>
              </a:ext>
            </a:extLst>
          </p:cNvPr>
          <p:cNvSpPr/>
          <p:nvPr/>
        </p:nvSpPr>
        <p:spPr>
          <a:xfrm>
            <a:off x="1977008" y="3657713"/>
            <a:ext cx="925587" cy="604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CUE3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4C8E4D-EB3B-42F5-945A-3B044C3AD7E3}"/>
              </a:ext>
            </a:extLst>
          </p:cNvPr>
          <p:cNvSpPr txBox="1"/>
          <p:nvPr/>
        </p:nvSpPr>
        <p:spPr>
          <a:xfrm>
            <a:off x="-92279" y="4867872"/>
            <a:ext cx="346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They were all  placed in descending  order of EE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DDFF7-9EFB-4263-BE8C-499FA6404314}"/>
              </a:ext>
            </a:extLst>
          </p:cNvPr>
          <p:cNvSpPr/>
          <p:nvPr/>
        </p:nvSpPr>
        <p:spPr>
          <a:xfrm>
            <a:off x="8843394" y="3210524"/>
            <a:ext cx="3372374" cy="1657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0B96A-6FAE-45AB-B286-59B1AC1A48E7}"/>
              </a:ext>
            </a:extLst>
          </p:cNvPr>
          <p:cNvSpPr txBox="1"/>
          <p:nvPr/>
        </p:nvSpPr>
        <p:spPr>
          <a:xfrm>
            <a:off x="9198528" y="2542827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CUE k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6029A8D9-4EE6-437C-A456-031C0106A69F}"/>
              </a:ext>
            </a:extLst>
          </p:cNvPr>
          <p:cNvSpPr/>
          <p:nvPr/>
        </p:nvSpPr>
        <p:spPr>
          <a:xfrm>
            <a:off x="9009776" y="3657713"/>
            <a:ext cx="880844" cy="8303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D2D 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7DA1DB6-8FA9-4002-B1D7-10319CF91230}"/>
              </a:ext>
            </a:extLst>
          </p:cNvPr>
          <p:cNvSpPr/>
          <p:nvPr/>
        </p:nvSpPr>
        <p:spPr>
          <a:xfrm>
            <a:off x="10089159" y="3657713"/>
            <a:ext cx="880844" cy="8303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D2D2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CED24EC-5798-473C-A52D-93F337B22A49}"/>
              </a:ext>
            </a:extLst>
          </p:cNvPr>
          <p:cNvSpPr/>
          <p:nvPr/>
        </p:nvSpPr>
        <p:spPr>
          <a:xfrm>
            <a:off x="11185322" y="3657713"/>
            <a:ext cx="880844" cy="8303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D2D3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B07E3E-EFA5-4FA5-ACED-99698D68013F}"/>
              </a:ext>
            </a:extLst>
          </p:cNvPr>
          <p:cNvSpPr txBox="1"/>
          <p:nvPr/>
        </p:nvSpPr>
        <p:spPr>
          <a:xfrm>
            <a:off x="8829413" y="4937871"/>
            <a:ext cx="2898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They were all  placed in </a:t>
            </a:r>
            <a:r>
              <a:rPr lang="en-US" altLang="zh-CN" dirty="0">
                <a:solidFill>
                  <a:srgbClr val="FF0000"/>
                </a:solidFill>
              </a:rPr>
              <a:t>ascending</a:t>
            </a:r>
            <a:r>
              <a:rPr lang="en-GB" dirty="0">
                <a:solidFill>
                  <a:srgbClr val="FF0000"/>
                </a:solidFill>
              </a:rPr>
              <a:t>  order of Interference power</a:t>
            </a:r>
          </a:p>
        </p:txBody>
      </p:sp>
    </p:spTree>
    <p:extLst>
      <p:ext uri="{BB962C8B-B14F-4D97-AF65-F5344CB8AC3E}">
        <p14:creationId xmlns:p14="http://schemas.microsoft.com/office/powerpoint/2010/main" val="2830622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D590-A9DE-4E1B-90F3-3BAF1EE4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Now we want to find the each D2D link i’s best partner CUE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84170-F682-47EB-B1F9-BF1D5F7D75CC}"/>
              </a:ext>
            </a:extLst>
          </p:cNvPr>
          <p:cNvSpPr txBox="1"/>
          <p:nvPr/>
        </p:nvSpPr>
        <p:spPr>
          <a:xfrm>
            <a:off x="83890" y="2457974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D2D link </a:t>
            </a:r>
            <a:r>
              <a:rPr lang="en-GB" b="1" dirty="0" err="1"/>
              <a:t>i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7161F-23EF-4D1A-8247-3996126DA3EE}"/>
              </a:ext>
            </a:extLst>
          </p:cNvPr>
          <p:cNvSpPr/>
          <p:nvPr/>
        </p:nvSpPr>
        <p:spPr>
          <a:xfrm>
            <a:off x="0" y="2941961"/>
            <a:ext cx="3372374" cy="1657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E5D8A32-5BAD-4D29-9A32-3A1ED74B6F61}"/>
              </a:ext>
            </a:extLst>
          </p:cNvPr>
          <p:cNvSpPr/>
          <p:nvPr/>
        </p:nvSpPr>
        <p:spPr>
          <a:xfrm>
            <a:off x="151001" y="3468633"/>
            <a:ext cx="925587" cy="604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CUE 1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DCB8931-27D2-49A8-AEC1-5499874A022C}"/>
              </a:ext>
            </a:extLst>
          </p:cNvPr>
          <p:cNvSpPr/>
          <p:nvPr/>
        </p:nvSpPr>
        <p:spPr>
          <a:xfrm>
            <a:off x="1076588" y="3468632"/>
            <a:ext cx="925587" cy="604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CUE 2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80B2603-535B-4F28-83C7-B5057FB3405A}"/>
              </a:ext>
            </a:extLst>
          </p:cNvPr>
          <p:cNvSpPr/>
          <p:nvPr/>
        </p:nvSpPr>
        <p:spPr>
          <a:xfrm>
            <a:off x="2002175" y="3468632"/>
            <a:ext cx="925587" cy="604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855D0-95F9-429C-9D8F-AAA6C9401C47}"/>
              </a:ext>
            </a:extLst>
          </p:cNvPr>
          <p:cNvSpPr txBox="1"/>
          <p:nvPr/>
        </p:nvSpPr>
        <p:spPr>
          <a:xfrm>
            <a:off x="9213908" y="2457974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CUE 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CD695-01A4-4F87-949A-FC843DC49BE3}"/>
              </a:ext>
            </a:extLst>
          </p:cNvPr>
          <p:cNvSpPr/>
          <p:nvPr/>
        </p:nvSpPr>
        <p:spPr>
          <a:xfrm>
            <a:off x="8804246" y="2827306"/>
            <a:ext cx="3372374" cy="1657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A56B609-C28A-496E-ABB2-B412AB113BE1}"/>
              </a:ext>
            </a:extLst>
          </p:cNvPr>
          <p:cNvSpPr/>
          <p:nvPr/>
        </p:nvSpPr>
        <p:spPr>
          <a:xfrm>
            <a:off x="8976220" y="3242242"/>
            <a:ext cx="880844" cy="8303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D2D 1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526ED6C-8561-42D9-A555-0171A7853BB7}"/>
              </a:ext>
            </a:extLst>
          </p:cNvPr>
          <p:cNvSpPr/>
          <p:nvPr/>
        </p:nvSpPr>
        <p:spPr>
          <a:xfrm>
            <a:off x="10135998" y="3240781"/>
            <a:ext cx="880844" cy="8303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D2D2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C7AB6AD-2B5A-42A4-A3AB-6AAFAE565912}"/>
              </a:ext>
            </a:extLst>
          </p:cNvPr>
          <p:cNvSpPr/>
          <p:nvPr/>
        </p:nvSpPr>
        <p:spPr>
          <a:xfrm>
            <a:off x="11295776" y="3240780"/>
            <a:ext cx="880844" cy="8303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D2D3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A06C61E-124D-4557-A099-4C81B0B84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19288" y="4808511"/>
            <a:ext cx="2467927" cy="2049489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27ADEEE9-A0CA-497D-8C21-7F6B4D2ACF91}"/>
              </a:ext>
            </a:extLst>
          </p:cNvPr>
          <p:cNvSpPr/>
          <p:nvPr/>
        </p:nvSpPr>
        <p:spPr>
          <a:xfrm>
            <a:off x="3469011" y="4188984"/>
            <a:ext cx="1820063" cy="108805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4F3D6757-BDF1-46B8-B7E3-F0984B5C3557}"/>
              </a:ext>
            </a:extLst>
          </p:cNvPr>
          <p:cNvSpPr/>
          <p:nvPr/>
        </p:nvSpPr>
        <p:spPr>
          <a:xfrm rot="10800000">
            <a:off x="6978923" y="4188984"/>
            <a:ext cx="1767980" cy="108805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6AE28-6D44-4975-A262-A8069D4E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 to one stable Matching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AE3F88-B325-4B2F-B80C-FB2FD839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14" y="636089"/>
            <a:ext cx="6883446" cy="58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52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578B7-68CA-4528-A3AA-3CCDF2D9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After using one-to-one stable matching, each D2D link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will find its best partner CUE k which can help it obtain the maximum EE.</a:t>
            </a:r>
            <a:endParaRPr lang="zh-CN" altLang="en-US" sz="280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41AB0E1-DDAB-4E4A-8AFC-313FEF64B170}"/>
              </a:ext>
            </a:extLst>
          </p:cNvPr>
          <p:cNvSpPr/>
          <p:nvPr/>
        </p:nvSpPr>
        <p:spPr>
          <a:xfrm>
            <a:off x="0" y="2191021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E5D6BC9D-7C91-4678-A0A1-F0BF1F023444}"/>
              </a:ext>
            </a:extLst>
          </p:cNvPr>
          <p:cNvSpPr/>
          <p:nvPr/>
        </p:nvSpPr>
        <p:spPr>
          <a:xfrm>
            <a:off x="5172077" y="2252934"/>
            <a:ext cx="2247900" cy="3019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tar: 5 Points 8">
            <a:extLst>
              <a:ext uri="{FF2B5EF4-FFF2-40B4-BE49-F238E27FC236}">
                <a16:creationId xmlns:a16="http://schemas.microsoft.com/office/drawing/2014/main" id="{78197CC9-A711-4999-A484-875D3363D85E}"/>
              </a:ext>
            </a:extLst>
          </p:cNvPr>
          <p:cNvSpPr/>
          <p:nvPr/>
        </p:nvSpPr>
        <p:spPr>
          <a:xfrm>
            <a:off x="776287" y="2752997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tar: 5 Points 14">
            <a:extLst>
              <a:ext uri="{FF2B5EF4-FFF2-40B4-BE49-F238E27FC236}">
                <a16:creationId xmlns:a16="http://schemas.microsoft.com/office/drawing/2014/main" id="{BB327D2E-6068-4450-8614-73F217D54E18}"/>
              </a:ext>
            </a:extLst>
          </p:cNvPr>
          <p:cNvSpPr/>
          <p:nvPr/>
        </p:nvSpPr>
        <p:spPr>
          <a:xfrm>
            <a:off x="666749" y="3957907"/>
            <a:ext cx="219075" cy="20955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Decision 18">
            <a:extLst>
              <a:ext uri="{FF2B5EF4-FFF2-40B4-BE49-F238E27FC236}">
                <a16:creationId xmlns:a16="http://schemas.microsoft.com/office/drawing/2014/main" id="{574DA7A8-9764-4E36-B71C-73F81FBFA017}"/>
              </a:ext>
            </a:extLst>
          </p:cNvPr>
          <p:cNvSpPr/>
          <p:nvPr/>
        </p:nvSpPr>
        <p:spPr>
          <a:xfrm>
            <a:off x="6057900" y="2495822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Decision 22">
            <a:extLst>
              <a:ext uri="{FF2B5EF4-FFF2-40B4-BE49-F238E27FC236}">
                <a16:creationId xmlns:a16="http://schemas.microsoft.com/office/drawing/2014/main" id="{F490E122-E040-4714-815D-9938A0BD391B}"/>
              </a:ext>
            </a:extLst>
          </p:cNvPr>
          <p:cNvSpPr/>
          <p:nvPr/>
        </p:nvSpPr>
        <p:spPr>
          <a:xfrm>
            <a:off x="6057900" y="2962547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Decision 23">
            <a:extLst>
              <a:ext uri="{FF2B5EF4-FFF2-40B4-BE49-F238E27FC236}">
                <a16:creationId xmlns:a16="http://schemas.microsoft.com/office/drawing/2014/main" id="{3BAC2BAF-A61E-4F73-852C-0DB50FD5BA7E}"/>
              </a:ext>
            </a:extLst>
          </p:cNvPr>
          <p:cNvSpPr/>
          <p:nvPr/>
        </p:nvSpPr>
        <p:spPr>
          <a:xfrm>
            <a:off x="6057900" y="3443559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Decision 24">
            <a:extLst>
              <a:ext uri="{FF2B5EF4-FFF2-40B4-BE49-F238E27FC236}">
                <a16:creationId xmlns:a16="http://schemas.microsoft.com/office/drawing/2014/main" id="{298E03EA-AE3D-41C4-91F9-A2CCD0C732C1}"/>
              </a:ext>
            </a:extLst>
          </p:cNvPr>
          <p:cNvSpPr/>
          <p:nvPr/>
        </p:nvSpPr>
        <p:spPr>
          <a:xfrm>
            <a:off x="6057900" y="3981723"/>
            <a:ext cx="304800" cy="25717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28">
            <a:extLst>
              <a:ext uri="{FF2B5EF4-FFF2-40B4-BE49-F238E27FC236}">
                <a16:creationId xmlns:a16="http://schemas.microsoft.com/office/drawing/2014/main" id="{A9E38E41-1EF6-4E36-AEC8-FBB992A4443D}"/>
              </a:ext>
            </a:extLst>
          </p:cNvPr>
          <p:cNvCxnSpPr>
            <a:stCxn id="24" idx="4"/>
            <a:endCxn id="27" idx="1"/>
          </p:cNvCxnSpPr>
          <p:nvPr/>
        </p:nvCxnSpPr>
        <p:spPr>
          <a:xfrm>
            <a:off x="995362" y="2833038"/>
            <a:ext cx="5062538" cy="25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5">
            <a:extLst>
              <a:ext uri="{FF2B5EF4-FFF2-40B4-BE49-F238E27FC236}">
                <a16:creationId xmlns:a16="http://schemas.microsoft.com/office/drawing/2014/main" id="{5254B370-759F-4E29-8797-0D540E2C8D6F}"/>
              </a:ext>
            </a:extLst>
          </p:cNvPr>
          <p:cNvCxnSpPr>
            <a:cxnSpLocks/>
            <a:stCxn id="25" idx="4"/>
          </p:cNvCxnSpPr>
          <p:nvPr/>
        </p:nvCxnSpPr>
        <p:spPr>
          <a:xfrm flipV="1">
            <a:off x="885824" y="3572146"/>
            <a:ext cx="5172076" cy="46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4">
            <a:extLst>
              <a:ext uri="{FF2B5EF4-FFF2-40B4-BE49-F238E27FC236}">
                <a16:creationId xmlns:a16="http://schemas.microsoft.com/office/drawing/2014/main" id="{3120B58E-AC24-4C68-9809-762CDA7D0F45}"/>
              </a:ext>
            </a:extLst>
          </p:cNvPr>
          <p:cNvSpPr txBox="1"/>
          <p:nvPr/>
        </p:nvSpPr>
        <p:spPr>
          <a:xfrm>
            <a:off x="323850" y="1781445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D2D link </a:t>
            </a:r>
            <a:r>
              <a:rPr lang="en-GB" b="1" dirty="0" err="1">
                <a:solidFill>
                  <a:srgbClr val="FF0000"/>
                </a:solidFill>
              </a:rPr>
              <a:t>i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9" name="TextBox 55">
            <a:extLst>
              <a:ext uri="{FF2B5EF4-FFF2-40B4-BE49-F238E27FC236}">
                <a16:creationId xmlns:a16="http://schemas.microsoft.com/office/drawing/2014/main" id="{8E5251CC-C22F-476B-9CAF-3B2F5E423663}"/>
              </a:ext>
            </a:extLst>
          </p:cNvPr>
          <p:cNvSpPr txBox="1"/>
          <p:nvPr/>
        </p:nvSpPr>
        <p:spPr>
          <a:xfrm>
            <a:off x="5586414" y="1811239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CUE k</a:t>
            </a:r>
          </a:p>
        </p:txBody>
      </p:sp>
    </p:spTree>
    <p:extLst>
      <p:ext uri="{BB962C8B-B14F-4D97-AF65-F5344CB8AC3E}">
        <p14:creationId xmlns:p14="http://schemas.microsoft.com/office/powerpoint/2010/main" val="3704644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02B-B7DD-44D4-8CFF-F683C4DD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Result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A9849E-0731-4EBA-8A6C-6229608CA7E5}"/>
              </a:ext>
            </a:extLst>
          </p:cNvPr>
          <p:cNvSpPr txBox="1"/>
          <p:nvPr/>
        </p:nvSpPr>
        <p:spPr>
          <a:xfrm>
            <a:off x="2011162" y="1632807"/>
            <a:ext cx="8961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Pre-Matching Failure Rate for different number of D2D links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  Pre-Matching Failure Rate for different number of D2D links with different threshold power limit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  Pre-Matching Failure Rate for different communication distance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   Pre-Matching Failure Rate for different communication distance with different threshold power limit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256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B9028-0D57-4802-8AF6-ABE76A7B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Pre-Matching Failure Rate(PMFR)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65C769-2D67-40E1-84E7-4FA04ACDB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𝑃𝑀𝐹𝑅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𝑙𝑖𝑛𝑘𝑠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nfD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𝑙𝑖𝑛𝑘𝑠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65C769-2D67-40E1-84E7-4FA04ACDB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397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51FCD5-E4CA-4087-98B0-B066A3AD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Pre-Matching Failure Rate for different number of D2D links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0EC811E9-6F38-401C-B6C7-858908C8E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67" y="559476"/>
            <a:ext cx="7313225" cy="548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20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9A2ED5-81DF-4259-93A9-3F83EA7E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Pre-Matching Failure Rate for different number of D2D links with different threshold power limit </a:t>
            </a:r>
          </a:p>
        </p:txBody>
      </p:sp>
      <p:pic>
        <p:nvPicPr>
          <p:cNvPr id="9" name="内容占位符 8" descr="图表, 图示&#10;&#10;描述已自动生成">
            <a:extLst>
              <a:ext uri="{FF2B5EF4-FFF2-40B4-BE49-F238E27FC236}">
                <a16:creationId xmlns:a16="http://schemas.microsoft.com/office/drawing/2014/main" id="{E3A3778B-46CC-44AD-872C-5AB6CBBC1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67" y="813816"/>
            <a:ext cx="7032908" cy="5422392"/>
          </a:xfrm>
        </p:spPr>
      </p:pic>
    </p:spTree>
    <p:extLst>
      <p:ext uri="{BB962C8B-B14F-4D97-AF65-F5344CB8AC3E}">
        <p14:creationId xmlns:p14="http://schemas.microsoft.com/office/powerpoint/2010/main" val="3078899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279E37-9C48-47A7-A52C-D9D416ED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Pre-Matching Failure Rate for different communication distance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43CFEA64-D9A5-43C2-A431-2AF49E832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74" y="612648"/>
            <a:ext cx="7693152" cy="57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4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886D2-55F5-4B4E-9189-D6A2117E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98" y="2271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Problem of IOT: Low Energy Efficiency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A0042B-E370-47F5-8029-7950B24FA088}"/>
              </a:ext>
            </a:extLst>
          </p:cNvPr>
          <p:cNvSpPr txBox="1"/>
          <p:nvPr/>
        </p:nvSpPr>
        <p:spPr>
          <a:xfrm>
            <a:off x="1483741" y="1457862"/>
            <a:ext cx="8272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Caused by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1.Limited built-in battery lifetime</a:t>
            </a:r>
          </a:p>
          <a:p>
            <a:endParaRPr lang="en-US" altLang="zh-CN" sz="2400" dirty="0"/>
          </a:p>
        </p:txBody>
      </p:sp>
      <p:pic>
        <p:nvPicPr>
          <p:cNvPr id="4" name="Picture 3" descr="A hand holding a cell phone&#10;&#10;Description automatically generated with medium confidence">
            <a:extLst>
              <a:ext uri="{FF2B5EF4-FFF2-40B4-BE49-F238E27FC236}">
                <a16:creationId xmlns:a16="http://schemas.microsoft.com/office/drawing/2014/main" id="{40025835-0006-4743-AB51-A18160090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82946" y="4002786"/>
            <a:ext cx="3806952" cy="2855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53BF0E-D0B7-4D24-8F0A-F6A6C038D764}"/>
              </a:ext>
            </a:extLst>
          </p:cNvPr>
          <p:cNvSpPr txBox="1"/>
          <p:nvPr/>
        </p:nvSpPr>
        <p:spPr>
          <a:xfrm>
            <a:off x="1524000" y="68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www.ericteske.com/2013/02/cold-battery-woes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/3.0/"/>
              </a:rPr>
              <a:t>CC BY-NC</a:t>
            </a:r>
            <a:endParaRPr lang="en-GB" sz="90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C8CD136-CAED-4C0F-A57D-2F46A9D219DC}"/>
              </a:ext>
            </a:extLst>
          </p:cNvPr>
          <p:cNvSpPr/>
          <p:nvPr/>
        </p:nvSpPr>
        <p:spPr>
          <a:xfrm rot="2164891">
            <a:off x="5895768" y="2853013"/>
            <a:ext cx="1686703" cy="7223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50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279E37-9C48-47A7-A52C-D9D416ED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altLang="zh-CN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Pre-Matching Failure Rate for different communication distance with different threshold power limit</a:t>
            </a:r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7639B752-FA58-4ABD-B186-78B4C9D4A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139" y="758952"/>
            <a:ext cx="7756989" cy="58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23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1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3D920-89BD-4F22-8321-C6921AED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01266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15634-1F8E-4C6A-941D-2C384147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ED51-58EF-432B-A612-F4AA0C85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1.Literature Review: technical concepts like SWIPT, D2D communication and so 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Math: Optimization theory, fractional Programming..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Communication: Communication with the authors of the reference paper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 MATLAB Limitation</a:t>
            </a:r>
          </a:p>
        </p:txBody>
      </p:sp>
    </p:spTree>
    <p:extLst>
      <p:ext uri="{BB962C8B-B14F-4D97-AF65-F5344CB8AC3E}">
        <p14:creationId xmlns:p14="http://schemas.microsoft.com/office/powerpoint/2010/main" val="2238049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DE756-6597-429B-A3E5-4AF4390A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FE745-449F-4DF7-AC50-59E1C226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The result is basically the same as expected.</a:t>
            </a:r>
          </a:p>
          <a:p>
            <a:endParaRPr lang="en-US" altLang="zh-CN" dirty="0"/>
          </a:p>
          <a:p>
            <a:r>
              <a:rPr lang="en-US" altLang="zh-CN" dirty="0"/>
              <a:t>2. The work is performed following the date established in the modified Gannt Chart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544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509A-B8C5-4D8C-8F83-BB8016E2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0" y="140838"/>
            <a:ext cx="10515600" cy="1325563"/>
          </a:xfrm>
        </p:spPr>
        <p:txBody>
          <a:bodyPr/>
          <a:lstStyle/>
          <a:p>
            <a:r>
              <a:rPr lang="en-US" altLang="zh-CN" dirty="0"/>
              <a:t>Future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4482C-F1AD-4261-A58C-F8C5ACD8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1.Simulation of the rest of the algorithms</a:t>
            </a:r>
          </a:p>
          <a:p>
            <a:endParaRPr lang="en-US" altLang="zh-CN" dirty="0"/>
          </a:p>
          <a:p>
            <a:r>
              <a:rPr lang="en-US" altLang="zh-CN" dirty="0"/>
              <a:t>2. Solve the parameters initialization issues from the reference paper</a:t>
            </a:r>
          </a:p>
          <a:p>
            <a:endParaRPr lang="en-US" altLang="zh-CN" dirty="0"/>
          </a:p>
          <a:p>
            <a:r>
              <a:rPr lang="en-US" altLang="zh-CN" dirty="0"/>
              <a:t>3.Optimization of implemented Algorithms</a:t>
            </a:r>
          </a:p>
        </p:txBody>
      </p:sp>
    </p:spTree>
    <p:extLst>
      <p:ext uri="{BB962C8B-B14F-4D97-AF65-F5344CB8AC3E}">
        <p14:creationId xmlns:p14="http://schemas.microsoft.com/office/powerpoint/2010/main" val="2949095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30099-1AD2-4416-9B2E-C87BD6D4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Thanks for listening!!</a:t>
            </a:r>
            <a:endParaRPr lang="zh-CN" altLang="en-US" dirty="0"/>
          </a:p>
        </p:txBody>
      </p:sp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A02ADE78-8273-49DF-A813-1AB4C73D0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055015" y="3127248"/>
            <a:ext cx="3136985" cy="4436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90A318-1F42-444E-AEC8-6A2B4DA43C70}"/>
              </a:ext>
            </a:extLst>
          </p:cNvPr>
          <p:cNvSpPr txBox="1"/>
          <p:nvPr/>
        </p:nvSpPr>
        <p:spPr>
          <a:xfrm flipH="1">
            <a:off x="11831913" y="7644982"/>
            <a:ext cx="360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hlinkClick r:id="rId3" tooltip="https://commons.wikimedia.org/wiki/File:Boy_waving.gif"/>
              </a:rPr>
              <a:t>此照片</a:t>
            </a:r>
            <a:r>
              <a:rPr lang="zh-CN" altLang="en-US" sz="900"/>
              <a:t>，作者: 未知作者，许可证: </a:t>
            </a:r>
            <a:r>
              <a:rPr lang="zh-CN" altLang="en-US" sz="900">
                <a:hlinkClick r:id="rId4" tooltip="https://creativecommons.org/licenses/by-sa/3.0/"/>
              </a:rPr>
              <a:t>CC BY-SA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13439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708F1A8-8008-4707-B9D6-501F1CE3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44" y="603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There will be over 75 billion connected devices in IOT Network by 2025..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FF4D91-2884-455D-A5DB-0F4F45B57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4768"/>
            <a:ext cx="6560596" cy="428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72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A6C88C-D862-47BE-9FF7-80AE2C7B73C7}"/>
              </a:ext>
            </a:extLst>
          </p:cNvPr>
          <p:cNvSpPr txBox="1"/>
          <p:nvPr/>
        </p:nvSpPr>
        <p:spPr>
          <a:xfrm>
            <a:off x="192197" y="234293"/>
            <a:ext cx="7237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Is it possible for mobile devices to charge themselves?</a:t>
            </a:r>
            <a:endParaRPr lang="zh-CN" altLang="en-US" sz="2800" b="1" dirty="0"/>
          </a:p>
        </p:txBody>
      </p:sp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5ECCB47D-94C3-482B-BDE4-4BFE06BB0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92040" y="1188720"/>
            <a:ext cx="3136392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70BE-F15A-4FB9-A3CD-063FCD90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Fortunately, we have SWIPT!!!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44D85150-F7B2-423E-ADC3-F1FA6B5BE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36664" y="1911096"/>
            <a:ext cx="2112264" cy="2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2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E7341-F046-460C-BAA5-39CFAEE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28" y="310551"/>
            <a:ext cx="10246743" cy="119035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/>
              <a:t>Simultaneous Wireless Information and power transfer(SWIPT)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4AA47-A08A-4D52-80B4-CEF966D18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279" y="1664809"/>
            <a:ext cx="10515600" cy="4351338"/>
          </a:xfrm>
        </p:spPr>
        <p:txBody>
          <a:bodyPr/>
          <a:lstStyle/>
          <a:p>
            <a:r>
              <a:rPr lang="en-US" altLang="zh-CN" dirty="0"/>
              <a:t>1.It allows the mobile devices to harvest energy from ambient environment to charge the built-in batteries</a:t>
            </a:r>
          </a:p>
          <a:p>
            <a:endParaRPr lang="en-US" altLang="zh-CN" dirty="0"/>
          </a:p>
          <a:p>
            <a:r>
              <a:rPr lang="en-US" altLang="zh-CN" dirty="0"/>
              <a:t>2.It can exploit the useless mutual interference power for the IOT system.</a:t>
            </a:r>
          </a:p>
        </p:txBody>
      </p:sp>
    </p:spTree>
    <p:extLst>
      <p:ext uri="{BB962C8B-B14F-4D97-AF65-F5344CB8AC3E}">
        <p14:creationId xmlns:p14="http://schemas.microsoft.com/office/powerpoint/2010/main" val="247702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8A7B3-814E-4E7A-85D5-F412FED2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36" y="394680"/>
            <a:ext cx="9083768" cy="44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7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929</Words>
  <Application>Microsoft Office PowerPoint</Application>
  <PresentationFormat>Widescreen</PresentationFormat>
  <Paragraphs>141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等线</vt:lpstr>
      <vt:lpstr>等线 Light</vt:lpstr>
      <vt:lpstr>Arial</vt:lpstr>
      <vt:lpstr>Calibri</vt:lpstr>
      <vt:lpstr>Cambria Math</vt:lpstr>
      <vt:lpstr>Source Sans Pro</vt:lpstr>
      <vt:lpstr>Times New Roman</vt:lpstr>
      <vt:lpstr>Office 主题​​</vt:lpstr>
      <vt:lpstr>PowerPoint Presentation</vt:lpstr>
      <vt:lpstr>PowerPoint Presentation</vt:lpstr>
      <vt:lpstr>Benefit from IOT</vt:lpstr>
      <vt:lpstr>Problem of IOT: Low Energy Efficiency</vt:lpstr>
      <vt:lpstr>PowerPoint Presentation</vt:lpstr>
      <vt:lpstr>PowerPoint Presentation</vt:lpstr>
      <vt:lpstr>Fortunately, we have SWIPT!!!</vt:lpstr>
      <vt:lpstr>Simultaneous Wireless Information and power transfer(SWIPT)</vt:lpstr>
      <vt:lpstr>PowerPoint Presentation</vt:lpstr>
      <vt:lpstr>Device-to-Device communication system(D2D)</vt:lpstr>
      <vt:lpstr>PowerPoint Presentation</vt:lpstr>
      <vt:lpstr>But, it is impossible that all the D2D links can perform SWIPT....</vt:lpstr>
      <vt:lpstr>PowerPoint Presentation</vt:lpstr>
      <vt:lpstr>Pre-Matching</vt:lpstr>
      <vt:lpstr>Throughput and Power splitting ratio requirement</vt:lpstr>
      <vt:lpstr>PowerPoint Presentation</vt:lpstr>
      <vt:lpstr>Now we have those D2D links which can perform SWIPT!!!</vt:lpstr>
      <vt:lpstr>But it is noted that for each D2D link i, it will have more than one CUE partner k.....</vt:lpstr>
      <vt:lpstr>Target: Help each D2D link find it best partner CUE to maximize its Energy Efficiency</vt:lpstr>
      <vt:lpstr>EE definition</vt:lpstr>
      <vt:lpstr>Formulation of each D2D link’s EE maximization problem</vt:lpstr>
      <vt:lpstr>Lagrange function and Lagrange multipliers </vt:lpstr>
      <vt:lpstr>Inner Loop</vt:lpstr>
      <vt:lpstr>Now after using the inner loop algorithm, for each D2D link i paired with a CUE k we have different power splitting ratio θ_i^j, transmission power P_i^j and Energy Efficiency EE_i^j  at different power segment j !!!</vt:lpstr>
      <vt:lpstr>PowerPoint Presentation</vt:lpstr>
      <vt:lpstr>Outer Loop</vt:lpstr>
      <vt:lpstr>Good!! Now we have the best power segment for each D2D link i paired with a CUE k.</vt:lpstr>
      <vt:lpstr>Now since each D2D i paired with CUE k has its best power segment, we can then find i’s best partner..</vt:lpstr>
      <vt:lpstr>Interference power</vt:lpstr>
      <vt:lpstr>Preference list</vt:lpstr>
      <vt:lpstr>After building the preference list....</vt:lpstr>
      <vt:lpstr>Now we want to find the each D2D link i’s best partner CUE k</vt:lpstr>
      <vt:lpstr>One to one stable Matching</vt:lpstr>
      <vt:lpstr>After using one-to-one stable matching, each D2D link i will find its best partner CUE k which can help it obtain the maximum EE.</vt:lpstr>
      <vt:lpstr>Result</vt:lpstr>
      <vt:lpstr>Pre-Matching Failure Rate(PMFR)</vt:lpstr>
      <vt:lpstr>Pre-Matching Failure Rate for different number of D2D links</vt:lpstr>
      <vt:lpstr>Pre-Matching Failure Rate for different number of D2D links with different threshold power limit </vt:lpstr>
      <vt:lpstr>Pre-Matching Failure Rate for different communication distance</vt:lpstr>
      <vt:lpstr>Pre-Matching Failure Rate for different communication distance with different threshold power limit</vt:lpstr>
      <vt:lpstr>Evaluation</vt:lpstr>
      <vt:lpstr>Difficulties</vt:lpstr>
      <vt:lpstr>Summary</vt:lpstr>
      <vt:lpstr>Future Plan</vt:lpstr>
      <vt:lpstr>Thanks for listening!!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Yanbo Liu</dc:creator>
  <cp:lastModifiedBy>Yanbo</cp:lastModifiedBy>
  <cp:revision>41</cp:revision>
  <dcterms:created xsi:type="dcterms:W3CDTF">2022-02-01T12:08:59Z</dcterms:created>
  <dcterms:modified xsi:type="dcterms:W3CDTF">2022-02-10T14:54:07Z</dcterms:modified>
</cp:coreProperties>
</file>